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1.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2.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3.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14.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15.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6.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17.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18.xml" ContentType="application/vnd.openxmlformats-officedocument.presentationml.notesSl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9.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20.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22.xml" ContentType="application/vnd.openxmlformats-officedocument.presentationml.notesSl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3.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24.xml" ContentType="application/vnd.openxmlformats-officedocument.presentationml.notesSl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25.xml" ContentType="application/vnd.openxmlformats-officedocument.presentationml.notesSl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28.xml" ContentType="application/vnd.openxmlformats-officedocument.presentationml.notesSlid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29.xml" ContentType="application/vnd.openxmlformats-officedocument.presentationml.notesSlid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notesSlides/notesSlide30.xml" ContentType="application/vnd.openxmlformats-officedocument.presentationml.notesSlid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charts/chart45.xml" ContentType="application/vnd.openxmlformats-officedocument.drawingml.chart+xml"/>
  <Override PartName="/ppt/charts/style42.xml" ContentType="application/vnd.ms-office.chartstyle+xml"/>
  <Override PartName="/ppt/charts/colors42.xml" ContentType="application/vnd.ms-office.chartcolorstyl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31.xml" ContentType="application/vnd.openxmlformats-officedocument.presentationml.notesSlide+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notesSlides/notesSlide32.xml" ContentType="application/vnd.openxmlformats-officedocument.presentationml.notesSlid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8.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9.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0.xml" ContentType="application/vnd.openxmlformats-officedocument.drawingml.chart+xml"/>
  <Override PartName="/ppt/charts/style47.xml" ContentType="application/vnd.ms-office.chartstyle+xml"/>
  <Override PartName="/ppt/charts/colors47.xml" ContentType="application/vnd.ms-office.chartcolorstyle+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notesSlides/notesSlide33.xml" ContentType="application/vnd.openxmlformats-officedocument.presentationml.notesSlide+xml"/>
  <Override PartName="/ppt/charts/chart51.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2.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3.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notesSlides/notesSlide34.xml" ContentType="application/vnd.openxmlformats-officedocument.presentationml.notesSlid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charts/chart56.xml" ContentType="application/vnd.openxmlformats-officedocument.drawingml.chart+xml"/>
  <Override PartName="/ppt/charts/style53.xml" ContentType="application/vnd.ms-office.chartstyle+xml"/>
  <Override PartName="/ppt/charts/colors53.xml" ContentType="application/vnd.ms-office.chartcolorstyle+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charts/chart57.xml" ContentType="application/vnd.openxmlformats-officedocument.drawingml.chart+xml"/>
  <Override PartName="/ppt/charts/style54.xml" ContentType="application/vnd.ms-office.chartstyle+xml"/>
  <Override PartName="/ppt/charts/colors54.xml" ContentType="application/vnd.ms-office.chartcolorstyle+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charts/chart58.xml" ContentType="application/vnd.openxmlformats-officedocument.drawingml.chart+xml"/>
  <Override PartName="/ppt/charts/style55.xml" ContentType="application/vnd.ms-office.chartstyle+xml"/>
  <Override PartName="/ppt/charts/colors55.xml" ContentType="application/vnd.ms-office.chartcolorstyl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notesSlides/notesSlide35.xml" ContentType="application/vnd.openxmlformats-officedocument.presentationml.notesSlide+xml"/>
  <Override PartName="/ppt/charts/chart59.xml" ContentType="application/vnd.openxmlformats-officedocument.drawingml.chart+xml"/>
  <Override PartName="/ppt/charts/style56.xml" ContentType="application/vnd.ms-office.chartstyle+xml"/>
  <Override PartName="/ppt/charts/colors56.xml" ContentType="application/vnd.ms-office.chartcolorstyle+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notesSlides/notesSlide36.xml" ContentType="application/vnd.openxmlformats-officedocument.presentationml.notesSlide+xml"/>
  <Override PartName="/ppt/charts/chart6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2.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3.xml" ContentType="application/vnd.openxmlformats-officedocument.drawingml.chart+xml"/>
  <Override PartName="/ppt/charts/style60.xml" ContentType="application/vnd.ms-office.chartstyle+xml"/>
  <Override PartName="/ppt/charts/colors60.xml" ContentType="application/vnd.ms-office.chartcolorstyle+xml"/>
  <Override PartName="/ppt/tags/tag593.xml" ContentType="application/vnd.openxmlformats-officedocument.presentationml.tags+xml"/>
  <Override PartName="/ppt/tags/tag594.xml" ContentType="application/vnd.openxmlformats-officedocument.presentationml.tags+xml"/>
  <Override PartName="/ppt/notesSlides/notesSlide37.xml" ContentType="application/vnd.openxmlformats-officedocument.presentationml.notesSlide+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notesSlides/notesSlide38.xml" ContentType="application/vnd.openxmlformats-officedocument.presentationml.notesSlide+xml"/>
  <Override PartName="/ppt/charts/chart64.xml" ContentType="application/vnd.openxmlformats-officedocument.drawingml.chart+xml"/>
  <Override PartName="/ppt/charts/style61.xml" ContentType="application/vnd.ms-office.chartstyle+xml"/>
  <Override PartName="/ppt/charts/colors61.xml" ContentType="application/vnd.ms-office.chartcolorstyle+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charts/chart65.xml" ContentType="application/vnd.openxmlformats-officedocument.drawingml.chart+xml"/>
  <Override PartName="/ppt/charts/style62.xml" ContentType="application/vnd.ms-office.chartstyle+xml"/>
  <Override PartName="/ppt/charts/colors62.xml" ContentType="application/vnd.ms-office.chartcolorstyle+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charts/chart66.xml" ContentType="application/vnd.openxmlformats-officedocument.drawingml.chart+xml"/>
  <Override PartName="/ppt/charts/style63.xml" ContentType="application/vnd.ms-office.chartstyle+xml"/>
  <Override PartName="/ppt/charts/colors63.xml" ContentType="application/vnd.ms-office.chartcolorstyle+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39.xml" ContentType="application/vnd.openxmlformats-officedocument.presentationml.notesSlide+xml"/>
  <Override PartName="/ppt/charts/chart67.xml" ContentType="application/vnd.openxmlformats-officedocument.drawingml.chart+xml"/>
  <Override PartName="/ppt/charts/style64.xml" ContentType="application/vnd.ms-office.chartstyle+xml"/>
  <Override PartName="/ppt/charts/colors64.xml" ContentType="application/vnd.ms-office.chartcolorstyl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notesSlides/notesSlide40.xml" ContentType="application/vnd.openxmlformats-officedocument.presentationml.notesSlide+xml"/>
  <Override PartName="/ppt/charts/chart68.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9.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70.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71.xml" ContentType="application/vnd.openxmlformats-officedocument.drawingml.chart+xml"/>
  <Override PartName="/ppt/charts/style68.xml" ContentType="application/vnd.ms-office.chartstyle+xml"/>
  <Override PartName="/ppt/charts/colors68.xml" ContentType="application/vnd.ms-office.chartcolorstyle+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notesSlides/notesSlide41.xml" ContentType="application/vnd.openxmlformats-officedocument.presentationml.notesSlide+xml"/>
  <Override PartName="/ppt/charts/chart72.xml" ContentType="application/vnd.openxmlformats-officedocument.drawingml.chart+xml"/>
  <Override PartName="/ppt/charts/style69.xml" ContentType="application/vnd.ms-office.chartstyle+xml"/>
  <Override PartName="/ppt/charts/colors69.xml" ContentType="application/vnd.ms-office.chartcolorstyl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notesSlides/notesSlide42.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notesSlides/notesSlide43.xml" ContentType="application/vnd.openxmlformats-officedocument.presentationml.notesSlide+xml"/>
  <Override PartName="/ppt/charts/chart73.xml" ContentType="application/vnd.openxmlformats-officedocument.drawingml.chart+xml"/>
  <Override PartName="/ppt/charts/style70.xml" ContentType="application/vnd.ms-office.chartstyle+xml"/>
  <Override PartName="/ppt/charts/colors70.xml" ContentType="application/vnd.ms-office.chartcolorstyl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notesSlides/notesSlide44.xml" ContentType="application/vnd.openxmlformats-officedocument.presentationml.notesSlide+xml"/>
  <Override PartName="/ppt/charts/chart74.xml" ContentType="application/vnd.openxmlformats-officedocument.drawingml.chart+xml"/>
  <Override PartName="/ppt/charts/style71.xml" ContentType="application/vnd.ms-office.chartstyle+xml"/>
  <Override PartName="/ppt/charts/colors71.xml" ContentType="application/vnd.ms-office.chartcolorstyl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charts/chart75.xml" ContentType="application/vnd.openxmlformats-officedocument.drawingml.chart+xml"/>
  <Override PartName="/ppt/charts/style72.xml" ContentType="application/vnd.ms-office.chartstyle+xml"/>
  <Override PartName="/ppt/charts/colors72.xml" ContentType="application/vnd.ms-office.chartcolorstyl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charts/chart76.xml" ContentType="application/vnd.openxmlformats-officedocument.drawingml.chart+xml"/>
  <Override PartName="/ppt/charts/style73.xml" ContentType="application/vnd.ms-office.chartstyle+xml"/>
  <Override PartName="/ppt/charts/colors73.xml" ContentType="application/vnd.ms-office.chartcolorstyl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notesSlides/notesSlide45.xml" ContentType="application/vnd.openxmlformats-officedocument.presentationml.notesSlide+xml"/>
  <Override PartName="/ppt/charts/chart77.xml" ContentType="application/vnd.openxmlformats-officedocument.drawingml.chart+xml"/>
  <Override PartName="/ppt/charts/style74.xml" ContentType="application/vnd.ms-office.chartstyle+xml"/>
  <Override PartName="/ppt/charts/colors74.xml" ContentType="application/vnd.ms-office.chartcolorstyle+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charts/chart78.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9.xml" ContentType="application/vnd.openxmlformats-officedocument.drawingml.chart+xml"/>
  <Override PartName="/ppt/charts/style76.xml" ContentType="application/vnd.ms-office.chartstyle+xml"/>
  <Override PartName="/ppt/charts/colors76.xml" ContentType="application/vnd.ms-office.chartcolorstyle+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charts/chart80.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81.xml" ContentType="application/vnd.openxmlformats-officedocument.drawingml.chart+xml"/>
  <Override PartName="/ppt/charts/style78.xml" ContentType="application/vnd.ms-office.chartstyle+xml"/>
  <Override PartName="/ppt/charts/colors78.xml" ContentType="application/vnd.ms-office.chartcolorstyle+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charts/chart82.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3.xml" ContentType="application/vnd.openxmlformats-officedocument.drawingml.chart+xml"/>
  <Override PartName="/ppt/charts/style80.xml" ContentType="application/vnd.ms-office.chartstyle+xml"/>
  <Override PartName="/ppt/charts/colors80.xml" ContentType="application/vnd.ms-office.chartcolorstyle+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charts/chart84.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5.xml" ContentType="application/vnd.openxmlformats-officedocument.drawingml.chart+xml"/>
  <Override PartName="/ppt/charts/style82.xml" ContentType="application/vnd.ms-office.chartstyle+xml"/>
  <Override PartName="/ppt/charts/colors82.xml" ContentType="application/vnd.ms-office.chartcolorstyle+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notesSlides/notesSlide46.xml" ContentType="application/vnd.openxmlformats-officedocument.presentationml.notesSlide+xml"/>
  <Override PartName="/ppt/charts/chart86.xml" ContentType="application/vnd.openxmlformats-officedocument.drawingml.chart+xml"/>
  <Override PartName="/ppt/charts/style83.xml" ContentType="application/vnd.ms-office.chartstyle+xml"/>
  <Override PartName="/ppt/charts/colors83.xml" ContentType="application/vnd.ms-office.chartcolorstyle+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charts/chart87.xml" ContentType="application/vnd.openxmlformats-officedocument.drawingml.chart+xml"/>
  <Override PartName="/ppt/charts/style84.xml" ContentType="application/vnd.ms-office.chartstyle+xml"/>
  <Override PartName="/ppt/charts/colors84.xml" ContentType="application/vnd.ms-office.chartcolorstyle+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8"/>
  </p:notesMasterIdLst>
  <p:handoutMasterIdLst>
    <p:handoutMasterId r:id="rId109"/>
  </p:handoutMasterIdLst>
  <p:sldIdLst>
    <p:sldId id="257" r:id="rId5"/>
    <p:sldId id="337" r:id="rId6"/>
    <p:sldId id="338" r:id="rId7"/>
    <p:sldId id="339" r:id="rId8"/>
    <p:sldId id="360" r:id="rId9"/>
    <p:sldId id="336" r:id="rId10"/>
    <p:sldId id="341" r:id="rId11"/>
    <p:sldId id="367" r:id="rId12"/>
    <p:sldId id="370" r:id="rId13"/>
    <p:sldId id="318" r:id="rId14"/>
    <p:sldId id="371" r:id="rId15"/>
    <p:sldId id="375" r:id="rId16"/>
    <p:sldId id="374" r:id="rId17"/>
    <p:sldId id="345" r:id="rId18"/>
    <p:sldId id="364" r:id="rId19"/>
    <p:sldId id="405" r:id="rId20"/>
    <p:sldId id="376" r:id="rId21"/>
    <p:sldId id="403" r:id="rId22"/>
    <p:sldId id="388" r:id="rId23"/>
    <p:sldId id="414" r:id="rId24"/>
    <p:sldId id="420" r:id="rId25"/>
    <p:sldId id="346" r:id="rId26"/>
    <p:sldId id="259" r:id="rId27"/>
    <p:sldId id="407" r:id="rId28"/>
    <p:sldId id="260" r:id="rId29"/>
    <p:sldId id="406" r:id="rId30"/>
    <p:sldId id="417" r:id="rId31"/>
    <p:sldId id="262" r:id="rId32"/>
    <p:sldId id="366" r:id="rId33"/>
    <p:sldId id="412" r:id="rId34"/>
    <p:sldId id="277" r:id="rId35"/>
    <p:sldId id="278" r:id="rId36"/>
    <p:sldId id="279" r:id="rId37"/>
    <p:sldId id="392" r:id="rId38"/>
    <p:sldId id="282" r:id="rId39"/>
    <p:sldId id="280" r:id="rId40"/>
    <p:sldId id="281" r:id="rId41"/>
    <p:sldId id="283" r:id="rId42"/>
    <p:sldId id="361" r:id="rId43"/>
    <p:sldId id="349" r:id="rId44"/>
    <p:sldId id="284" r:id="rId45"/>
    <p:sldId id="285" r:id="rId46"/>
    <p:sldId id="286" r:id="rId47"/>
    <p:sldId id="390" r:id="rId48"/>
    <p:sldId id="389" r:id="rId49"/>
    <p:sldId id="289" r:id="rId50"/>
    <p:sldId id="287" r:id="rId51"/>
    <p:sldId id="288" r:id="rId52"/>
    <p:sldId id="290" r:id="rId53"/>
    <p:sldId id="335" r:id="rId54"/>
    <p:sldId id="355" r:id="rId55"/>
    <p:sldId id="270" r:id="rId56"/>
    <p:sldId id="271" r:id="rId57"/>
    <p:sldId id="272" r:id="rId58"/>
    <p:sldId id="275" r:id="rId59"/>
    <p:sldId id="273" r:id="rId60"/>
    <p:sldId id="274" r:id="rId61"/>
    <p:sldId id="276" r:id="rId62"/>
    <p:sldId id="356" r:id="rId63"/>
    <p:sldId id="264" r:id="rId64"/>
    <p:sldId id="310" r:id="rId65"/>
    <p:sldId id="430" r:id="rId66"/>
    <p:sldId id="311" r:id="rId67"/>
    <p:sldId id="386" r:id="rId68"/>
    <p:sldId id="312" r:id="rId69"/>
    <p:sldId id="385" r:id="rId70"/>
    <p:sldId id="313" r:id="rId71"/>
    <p:sldId id="359" r:id="rId72"/>
    <p:sldId id="358" r:id="rId73"/>
    <p:sldId id="372" r:id="rId74"/>
    <p:sldId id="373" r:id="rId75"/>
    <p:sldId id="382" r:id="rId76"/>
    <p:sldId id="383" r:id="rId77"/>
    <p:sldId id="291" r:id="rId78"/>
    <p:sldId id="295" r:id="rId79"/>
    <p:sldId id="303" r:id="rId80"/>
    <p:sldId id="304" r:id="rId81"/>
    <p:sldId id="418" r:id="rId82"/>
    <p:sldId id="393" r:id="rId83"/>
    <p:sldId id="377" r:id="rId84"/>
    <p:sldId id="293" r:id="rId85"/>
    <p:sldId id="379" r:id="rId86"/>
    <p:sldId id="378" r:id="rId87"/>
    <p:sldId id="340" r:id="rId88"/>
    <p:sldId id="296" r:id="rId89"/>
    <p:sldId id="297" r:id="rId90"/>
    <p:sldId id="381" r:id="rId91"/>
    <p:sldId id="380" r:id="rId92"/>
    <p:sldId id="399" r:id="rId93"/>
    <p:sldId id="350" r:id="rId94"/>
    <p:sldId id="351" r:id="rId95"/>
    <p:sldId id="394" r:id="rId96"/>
    <p:sldId id="408" r:id="rId97"/>
    <p:sldId id="395" r:id="rId98"/>
    <p:sldId id="396" r:id="rId99"/>
    <p:sldId id="397" r:id="rId100"/>
    <p:sldId id="400" r:id="rId101"/>
    <p:sldId id="401" r:id="rId102"/>
    <p:sldId id="419" r:id="rId103"/>
    <p:sldId id="402" r:id="rId104"/>
    <p:sldId id="409" r:id="rId105"/>
    <p:sldId id="421" r:id="rId106"/>
    <p:sldId id="398" r:id="rId107"/>
  </p:sldIdLst>
  <p:sldSz cx="12192000" cy="6858000"/>
  <p:notesSz cx="6858000" cy="9236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orient="horz" pos="3725" userDrawn="1">
          <p15:clr>
            <a:srgbClr val="A4A3A4"/>
          </p15:clr>
        </p15:guide>
        <p15:guide id="3" orient="horz" pos="3612" userDrawn="1">
          <p15:clr>
            <a:srgbClr val="A4A3A4"/>
          </p15:clr>
        </p15:guide>
        <p15:guide id="11" orient="horz" pos="1185" userDrawn="1">
          <p15:clr>
            <a:srgbClr val="A4A3A4"/>
          </p15:clr>
        </p15:guide>
        <p15:guide id="12" orient="horz" pos="2205" userDrawn="1">
          <p15:clr>
            <a:srgbClr val="A4A3A4"/>
          </p15:clr>
        </p15:guide>
        <p15:guide id="1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A500CE-087D-E60C-2CB5-BEC933C36655}" name="Gaborieau, Cyriaque" initials="CG" userId="S::Cyriaque.Gaborieau@apchq.com::c733a926-87c0-4b5c-8614-9114937d3c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ussieres, Stephanie" initials="BS" lastIdx="45" clrIdx="6">
    <p:extLst>
      <p:ext uri="{19B8F6BF-5375-455C-9EA6-DF929625EA0E}">
        <p15:presenceInfo xmlns:p15="http://schemas.microsoft.com/office/powerpoint/2012/main" userId="S-1-5-21-343818398-1606980848-1202660629-9154" providerId="AD"/>
      </p:ext>
    </p:extLst>
  </p:cmAuthor>
  <p:cmAuthor id="1" name="St-Laurent, Nathalie" initials="SN" lastIdx="70" clrIdx="0">
    <p:extLst>
      <p:ext uri="{19B8F6BF-5375-455C-9EA6-DF929625EA0E}">
        <p15:presenceInfo xmlns:p15="http://schemas.microsoft.com/office/powerpoint/2012/main" userId="S-1-5-21-343818398-1606980848-1202660629-1179" providerId="AD"/>
      </p:ext>
    </p:extLst>
  </p:cmAuthor>
  <p:cmAuthor id="8" name="Agathe Marie" initials="AM" lastIdx="89" clrIdx="7">
    <p:extLst>
      <p:ext uri="{19B8F6BF-5375-455C-9EA6-DF929625EA0E}">
        <p15:presenceInfo xmlns:p15="http://schemas.microsoft.com/office/powerpoint/2012/main" userId="S-1-5-21-343818398-1606980848-1202660629-9213" providerId="AD"/>
      </p:ext>
    </p:extLst>
  </p:cmAuthor>
  <p:cmAuthor id="2" name="Sylvie Prevost" initials="SP" lastIdx="14" clrIdx="1">
    <p:extLst>
      <p:ext uri="{19B8F6BF-5375-455C-9EA6-DF929625EA0E}">
        <p15:presenceInfo xmlns:p15="http://schemas.microsoft.com/office/powerpoint/2012/main" userId="S-1-5-21-343818398-1606980848-1202660629-1190" providerId="AD"/>
      </p:ext>
    </p:extLst>
  </p:cmAuthor>
  <p:cmAuthor id="9" name="Simon Dubé" initials="SD" lastIdx="23" clrIdx="8">
    <p:extLst>
      <p:ext uri="{19B8F6BF-5375-455C-9EA6-DF929625EA0E}">
        <p15:presenceInfo xmlns:p15="http://schemas.microsoft.com/office/powerpoint/2012/main" userId="S-1-5-21-343818398-1606980848-1202660629-8912" providerId="AD"/>
      </p:ext>
    </p:extLst>
  </p:cmAuthor>
  <p:cmAuthor id="3" name="Claudel, Sharon" initials="CS" lastIdx="79" clrIdx="2">
    <p:extLst>
      <p:ext uri="{19B8F6BF-5375-455C-9EA6-DF929625EA0E}">
        <p15:presenceInfo xmlns:p15="http://schemas.microsoft.com/office/powerpoint/2012/main" userId="S-1-5-21-343818398-1606980848-1202660629-9145" providerId="AD"/>
      </p:ext>
    </p:extLst>
  </p:cmAuthor>
  <p:cmAuthor id="4" name="Dorne, Emma" initials="DE" lastIdx="17" clrIdx="3">
    <p:extLst>
      <p:ext uri="{19B8F6BF-5375-455C-9EA6-DF929625EA0E}">
        <p15:presenceInfo xmlns:p15="http://schemas.microsoft.com/office/powerpoint/2012/main" userId="S-1-5-21-343818398-1606980848-1202660629-9181" providerId="AD"/>
      </p:ext>
    </p:extLst>
  </p:cmAuthor>
  <p:cmAuthor id="5" name="St-Pierre, Manon" initials="SM" lastIdx="21" clrIdx="4">
    <p:extLst>
      <p:ext uri="{19B8F6BF-5375-455C-9EA6-DF929625EA0E}">
        <p15:presenceInfo xmlns:p15="http://schemas.microsoft.com/office/powerpoint/2012/main" userId="S-1-5-21-343818398-1606980848-1202660629-3777" providerId="AD"/>
      </p:ext>
    </p:extLst>
  </p:cmAuthor>
  <p:cmAuthor id="6" name="Boulanger, Camille" initials="BC" lastIdx="14" clrIdx="5">
    <p:extLst>
      <p:ext uri="{19B8F6BF-5375-455C-9EA6-DF929625EA0E}">
        <p15:presenceInfo xmlns:p15="http://schemas.microsoft.com/office/powerpoint/2012/main" userId="S-1-5-21-343818398-1606980848-1202660629-73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B200"/>
    <a:srgbClr val="669900"/>
    <a:srgbClr val="F6C100"/>
    <a:srgbClr val="FCD5A6"/>
    <a:srgbClr val="FAC400"/>
    <a:srgbClr val="FFE06D"/>
    <a:srgbClr val="FFD847"/>
    <a:srgbClr val="FCD19E"/>
    <a:srgbClr val="F2BE00"/>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CBCF6-EEF6-DA12-A4F9-13B84C3DEC9D}" v="1" dt="2026-04-16T19:44:04.705"/>
    <p1510:client id="{85382B70-A00F-4B2E-87CC-D0162B94E588}" v="2" dt="2026-04-15T19:07:00.114"/>
  </p1510:revLst>
</p1510:revInfo>
</file>

<file path=ppt/tableStyles.xml><?xml version="1.0" encoding="utf-8"?>
<a:tblStyleLst xmlns:a="http://schemas.openxmlformats.org/drawingml/2006/main" def="{5C22544A-7EE6-4342-B048-85BDC9FD1C3A}">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90542" autoAdjust="0"/>
  </p:normalViewPr>
  <p:slideViewPr>
    <p:cSldViewPr snapToGrid="0">
      <p:cViewPr varScale="1">
        <p:scale>
          <a:sx n="75" d="100"/>
          <a:sy n="75" d="100"/>
        </p:scale>
        <p:origin x="1181" y="48"/>
      </p:cViewPr>
      <p:guideLst>
        <p:guide orient="horz" pos="4110"/>
        <p:guide orient="horz" pos="3725"/>
        <p:guide orient="horz" pos="3612"/>
        <p:guide orient="horz" pos="1185"/>
        <p:guide orient="horz" pos="2205"/>
        <p:guide pos="384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4" d="100"/>
          <a:sy n="64" d="100"/>
        </p:scale>
        <p:origin x="3192"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commentAuthors" Target="commentAuthors.xml"/><Relationship Id="rId115"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notesMaster" Target="notesMasters/notesMaster1.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7.xml"/><Relationship Id="rId1" Type="http://schemas.microsoft.com/office/2011/relationships/chartStyle" Target="style2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1.xml"/><Relationship Id="rId1" Type="http://schemas.microsoft.com/office/2011/relationships/chartStyle" Target="style3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2.xml"/><Relationship Id="rId1" Type="http://schemas.microsoft.com/office/2011/relationships/chartStyle" Target="style3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4.xml"/><Relationship Id="rId1" Type="http://schemas.microsoft.com/office/2011/relationships/chartStyle" Target="style34.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5.xml"/><Relationship Id="rId1" Type="http://schemas.microsoft.com/office/2011/relationships/chartStyle" Target="style35.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7.xml"/><Relationship Id="rId1" Type="http://schemas.microsoft.com/office/2011/relationships/chartStyle" Target="style37.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8.xml"/><Relationship Id="rId1" Type="http://schemas.microsoft.com/office/2011/relationships/chartStyle" Target="style3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9.xml"/><Relationship Id="rId1" Type="http://schemas.microsoft.com/office/2011/relationships/chartStyle" Target="style39.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0.xml"/><Relationship Id="rId1" Type="http://schemas.microsoft.com/office/2011/relationships/chartStyle" Target="style40.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1.xml"/><Relationship Id="rId1" Type="http://schemas.microsoft.com/office/2011/relationships/chartStyle" Target="style41.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2.xml"/><Relationship Id="rId1" Type="http://schemas.microsoft.com/office/2011/relationships/chartStyle" Target="style4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4.xml"/><Relationship Id="rId1" Type="http://schemas.microsoft.com/office/2011/relationships/chartStyle" Target="style4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5.xml"/><Relationship Id="rId1" Type="http://schemas.microsoft.com/office/2011/relationships/chartStyle" Target="style45.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7.xml"/><Relationship Id="rId1" Type="http://schemas.microsoft.com/office/2011/relationships/chartStyle" Target="style47.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8.xml"/><Relationship Id="rId1" Type="http://schemas.microsoft.com/office/2011/relationships/chartStyle" Target="style48.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9.xml"/><Relationship Id="rId1" Type="http://schemas.microsoft.com/office/2011/relationships/chartStyle" Target="style49.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0.xml"/><Relationship Id="rId1" Type="http://schemas.microsoft.com/office/2011/relationships/chartStyle" Target="style50.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1.xml"/><Relationship Id="rId1" Type="http://schemas.microsoft.com/office/2011/relationships/chartStyle" Target="style51.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2.xml"/><Relationship Id="rId1" Type="http://schemas.microsoft.com/office/2011/relationships/chartStyle" Target="style52.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3.xml"/><Relationship Id="rId1" Type="http://schemas.microsoft.com/office/2011/relationships/chartStyle" Target="style53.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4.xml"/><Relationship Id="rId1" Type="http://schemas.microsoft.com/office/2011/relationships/chartStyle" Target="style54.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5.xml"/><Relationship Id="rId1" Type="http://schemas.microsoft.com/office/2011/relationships/chartStyle" Target="style55.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6.xml"/><Relationship Id="rId1" Type="http://schemas.microsoft.com/office/2011/relationships/chartStyle" Target="style5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7.xml"/><Relationship Id="rId1" Type="http://schemas.microsoft.com/office/2011/relationships/chartStyle" Target="style5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8.xml"/><Relationship Id="rId1" Type="http://schemas.microsoft.com/office/2011/relationships/chartStyle" Target="style5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9.xml"/><Relationship Id="rId1" Type="http://schemas.microsoft.com/office/2011/relationships/chartStyle" Target="style5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0.xml"/><Relationship Id="rId1" Type="http://schemas.microsoft.com/office/2011/relationships/chartStyle" Target="style6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1.xml"/><Relationship Id="rId1" Type="http://schemas.microsoft.com/office/2011/relationships/chartStyle" Target="style6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2.xml"/><Relationship Id="rId1" Type="http://schemas.microsoft.com/office/2011/relationships/chartStyle" Target="style6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3.xml"/><Relationship Id="rId1" Type="http://schemas.microsoft.com/office/2011/relationships/chartStyle" Target="style6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4.xml"/><Relationship Id="rId1" Type="http://schemas.microsoft.com/office/2011/relationships/chartStyle" Target="style64.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5.xml"/><Relationship Id="rId1" Type="http://schemas.microsoft.com/office/2011/relationships/chartStyle" Target="style65.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6.xml"/><Relationship Id="rId1" Type="http://schemas.microsoft.com/office/2011/relationships/chartStyle" Target="style6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7.xml"/><Relationship Id="rId1" Type="http://schemas.microsoft.com/office/2011/relationships/chartStyle" Target="style67.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68.xml"/><Relationship Id="rId1" Type="http://schemas.microsoft.com/office/2011/relationships/chartStyle" Target="style68.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69.xml"/><Relationship Id="rId1" Type="http://schemas.microsoft.com/office/2011/relationships/chartStyle" Target="style69.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0.xml"/><Relationship Id="rId1" Type="http://schemas.microsoft.com/office/2011/relationships/chartStyle" Target="style70.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1.xml"/><Relationship Id="rId1" Type="http://schemas.microsoft.com/office/2011/relationships/chartStyle" Target="style71.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2.xml"/><Relationship Id="rId1" Type="http://schemas.microsoft.com/office/2011/relationships/chartStyle" Target="style72.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3.xml"/><Relationship Id="rId1" Type="http://schemas.microsoft.com/office/2011/relationships/chartStyle" Target="style73.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4.xml"/><Relationship Id="rId1" Type="http://schemas.microsoft.com/office/2011/relationships/chartStyle" Target="style74.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5.xml"/><Relationship Id="rId1" Type="http://schemas.microsoft.com/office/2011/relationships/chartStyle" Target="style75.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6.xml"/><Relationship Id="rId1" Type="http://schemas.microsoft.com/office/2011/relationships/chartStyle" Target="style7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7.xml"/><Relationship Id="rId1" Type="http://schemas.microsoft.com/office/2011/relationships/chartStyle" Target="style77.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78.xml"/><Relationship Id="rId1" Type="http://schemas.microsoft.com/office/2011/relationships/chartStyle" Target="style78.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79.xml"/><Relationship Id="rId1" Type="http://schemas.microsoft.com/office/2011/relationships/chartStyle" Target="style79.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0.xml"/><Relationship Id="rId1" Type="http://schemas.microsoft.com/office/2011/relationships/chartStyle" Target="style80.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1.xml"/><Relationship Id="rId1" Type="http://schemas.microsoft.com/office/2011/relationships/chartStyle" Target="style81.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2.xml"/><Relationship Id="rId1" Type="http://schemas.microsoft.com/office/2011/relationships/chartStyle" Target="style82.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3.xml"/><Relationship Id="rId1" Type="http://schemas.microsoft.com/office/2011/relationships/chartStyle" Target="style83.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4.xml"/><Relationship Id="rId1" Type="http://schemas.microsoft.com/office/2011/relationships/chartStyle" Target="style8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4059529089080164"/>
          <c:y val="0.10442061164016601"/>
          <c:w val="0.62126314832720797"/>
          <c:h val="0.87978512337766779"/>
        </c:manualLayout>
      </c:layout>
      <c:barChart>
        <c:barDir val="bar"/>
        <c:grouping val="clustered"/>
        <c:varyColors val="0"/>
        <c:ser>
          <c:idx val="2"/>
          <c:order val="0"/>
          <c:tx>
            <c:strRef>
              <c:f>Feuil1!$D$1</c:f>
              <c:strCache>
                <c:ptCount val="1"/>
                <c:pt idx="0">
                  <c:v>2024</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b="0" i="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Feuil1!$D$2:$D$5</c:f>
              <c:numCache>
                <c:formatCode>0" %"</c:formatCode>
                <c:ptCount val="4"/>
                <c:pt idx="0">
                  <c:v>57</c:v>
                </c:pt>
                <c:pt idx="1">
                  <c:v>41</c:v>
                </c:pt>
                <c:pt idx="2">
                  <c:v>21</c:v>
                </c:pt>
                <c:pt idx="3">
                  <c:v>14.55</c:v>
                </c:pt>
              </c:numCache>
            </c:numRef>
          </c:val>
          <c:extLst>
            <c:ext xmlns:c16="http://schemas.microsoft.com/office/drawing/2014/chart" uri="{C3380CC4-5D6E-409C-BE32-E72D297353CC}">
              <c16:uniqueId val="{00000000-FB3E-4D86-9EAB-61ECFB97DCE8}"/>
            </c:ext>
          </c:extLst>
        </c:ser>
        <c:ser>
          <c:idx val="1"/>
          <c:order val="1"/>
          <c:tx>
            <c:strRef>
              <c:f>Feuil1!$C$1</c:f>
              <c:strCache>
                <c:ptCount val="1"/>
                <c:pt idx="0">
                  <c:v>2025</c:v>
                </c:pt>
              </c:strCache>
            </c:strRef>
          </c:tx>
          <c:spPr>
            <a:solidFill>
              <a:srgbClr val="BFBFBF"/>
            </a:solidFill>
          </c:spPr>
          <c:invertIfNegative val="0"/>
          <c:dLbls>
            <c:spPr>
              <a:noFill/>
              <a:ln>
                <a:noFill/>
              </a:ln>
              <a:effectLst/>
            </c:spPr>
            <c:txPr>
              <a:bodyPr wrap="square" lIns="38100" tIns="19050" rIns="38100" bIns="19050" anchor="ctr">
                <a:spAutoFit/>
              </a:bodyPr>
              <a:lstStyle/>
              <a:p>
                <a:pPr>
                  <a:defRPr sz="850" b="0" i="1">
                    <a:solidFill>
                      <a:schemeClr val="tx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Feuil1!$C$2:$C$5</c:f>
              <c:numCache>
                <c:formatCode>0" %"</c:formatCode>
                <c:ptCount val="4"/>
                <c:pt idx="0">
                  <c:v>55.72</c:v>
                </c:pt>
                <c:pt idx="1">
                  <c:v>38.56</c:v>
                </c:pt>
                <c:pt idx="2">
                  <c:v>23.82</c:v>
                </c:pt>
                <c:pt idx="3">
                  <c:v>15.61</c:v>
                </c:pt>
              </c:numCache>
            </c:numRef>
          </c:val>
          <c:extLst>
            <c:ext xmlns:c16="http://schemas.microsoft.com/office/drawing/2014/chart" uri="{C3380CC4-5D6E-409C-BE32-E72D297353CC}">
              <c16:uniqueId val="{00000001-334C-4065-AE6F-D1F3BD786047}"/>
            </c:ext>
          </c:extLst>
        </c:ser>
        <c:ser>
          <c:idx val="0"/>
          <c:order val="2"/>
          <c:tx>
            <c:strRef>
              <c:f>Feuil1!$B$1</c:f>
              <c:strCache>
                <c:ptCount val="1"/>
                <c:pt idx="0">
                  <c:v>2026</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850" b="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Feuil1!$B$2:$B$5</c:f>
              <c:numCache>
                <c:formatCode>0" %"</c:formatCode>
                <c:ptCount val="4"/>
                <c:pt idx="0">
                  <c:v>55</c:v>
                </c:pt>
                <c:pt idx="1">
                  <c:v>42.68</c:v>
                </c:pt>
                <c:pt idx="2">
                  <c:v>24.38</c:v>
                </c:pt>
                <c:pt idx="3">
                  <c:v>12.86</c:v>
                </c:pt>
              </c:numCache>
            </c:numRef>
          </c:val>
          <c:extLst>
            <c:ext xmlns:c16="http://schemas.microsoft.com/office/drawing/2014/chart" uri="{C3380CC4-5D6E-409C-BE32-E72D297353CC}">
              <c16:uniqueId val="{00000000-334C-4065-AE6F-D1F3BD786047}"/>
            </c:ext>
          </c:extLst>
        </c:ser>
        <c:dLbls>
          <c:dLblPos val="outEnd"/>
          <c:showLegendKey val="0"/>
          <c:showVal val="1"/>
          <c:showCatName val="0"/>
          <c:showSerName val="0"/>
          <c:showPercent val="0"/>
          <c:showBubbleSize val="0"/>
        </c:dLbls>
        <c:gapWidth val="84"/>
        <c:overlap val="-20"/>
        <c:axId val="503189504"/>
        <c:axId val="503191040"/>
      </c:barChart>
      <c:catAx>
        <c:axId val="503189504"/>
        <c:scaling>
          <c:orientation val="maxMin"/>
        </c:scaling>
        <c:delete val="0"/>
        <c:axPos val="l"/>
        <c:numFmt formatCode="General" sourceLinked="0"/>
        <c:majorTickMark val="out"/>
        <c:minorTickMark val="none"/>
        <c:tickLblPos val="nextTo"/>
        <c:spPr>
          <a:ln>
            <a:noFill/>
          </a:ln>
        </c:spPr>
        <c:txPr>
          <a:bodyPr/>
          <a:lstStyle/>
          <a:p>
            <a:pPr>
              <a:defRPr sz="850" b="0"/>
            </a:pPr>
            <a:endParaRPr lang="fr-FR"/>
          </a:p>
        </c:txPr>
        <c:crossAx val="503191040"/>
        <c:crossesAt val="0"/>
        <c:auto val="1"/>
        <c:lblAlgn val="ctr"/>
        <c:lblOffset val="100"/>
        <c:noMultiLvlLbl val="0"/>
      </c:catAx>
      <c:valAx>
        <c:axId val="503191040"/>
        <c:scaling>
          <c:orientation val="minMax"/>
          <c:max val="100"/>
          <c:min val="0"/>
        </c:scaling>
        <c:delete val="0"/>
        <c:axPos val="b"/>
        <c:numFmt formatCode="0&quot; %&quot;" sourceLinked="1"/>
        <c:majorTickMark val="out"/>
        <c:minorTickMark val="none"/>
        <c:tickLblPos val="none"/>
        <c:spPr>
          <a:ln>
            <a:noFill/>
          </a:ln>
        </c:spPr>
        <c:crossAx val="503189504"/>
        <c:crosses val="max"/>
        <c:crossBetween val="between"/>
      </c:valAx>
    </c:plotArea>
    <c:plotVisOnly val="1"/>
    <c:dispBlanksAs val="gap"/>
    <c:showDLblsOverMax val="0"/>
  </c:chart>
  <c:txPr>
    <a:bodyPr/>
    <a:lstStyle/>
    <a:p>
      <a:pPr>
        <a:defRPr sz="900" b="1"/>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227714591231637E-2"/>
          <c:y val="0.40156294177430568"/>
          <c:w val="0.9777832925798805"/>
          <c:h val="0.57092001130942227"/>
        </c:manualLayout>
      </c:layout>
      <c:barChart>
        <c:barDir val="bar"/>
        <c:grouping val="stacked"/>
        <c:varyColors val="0"/>
        <c:ser>
          <c:idx val="0"/>
          <c:order val="0"/>
          <c:tx>
            <c:strRef>
              <c:f>Feuil1!$B$1</c:f>
              <c:strCache>
                <c:ptCount val="1"/>
                <c:pt idx="0">
                  <c:v>Devancer le plus possible</c:v>
                </c:pt>
              </c:strCache>
            </c:strRef>
          </c:tx>
          <c:spPr>
            <a:solidFill>
              <a:srgbClr val="AD341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Feuil1!$B$2:$B$4</c:f>
              <c:numCache>
                <c:formatCode>0" %"</c:formatCode>
                <c:ptCount val="3"/>
                <c:pt idx="0">
                  <c:v>2.77</c:v>
                </c:pt>
                <c:pt idx="1">
                  <c:v>2.76</c:v>
                </c:pt>
                <c:pt idx="2">
                  <c:v>3.74</c:v>
                </c:pt>
              </c:numCache>
            </c:numRef>
          </c:val>
          <c:extLst>
            <c:ext xmlns:c16="http://schemas.microsoft.com/office/drawing/2014/chart" uri="{C3380CC4-5D6E-409C-BE32-E72D297353CC}">
              <c16:uniqueId val="{00000000-2C07-417B-A544-BA3165B025FC}"/>
            </c:ext>
          </c:extLst>
        </c:ser>
        <c:ser>
          <c:idx val="1"/>
          <c:order val="1"/>
          <c:tx>
            <c:strRef>
              <c:f>Feuil1!$C$1</c:f>
              <c:strCache>
                <c:ptCount val="1"/>
                <c:pt idx="0">
                  <c:v>Devancer un peu</c:v>
                </c:pt>
              </c:strCache>
            </c:strRef>
          </c:tx>
          <c:spPr>
            <a:solidFill>
              <a:srgbClr val="CC3F1E"/>
            </a:solidFill>
            <a:ln>
              <a:noFill/>
            </a:ln>
            <a:effectLst/>
          </c:spPr>
          <c:invertIfNegative val="0"/>
          <c:dLbls>
            <c:dLbl>
              <c:idx val="0"/>
              <c:layout>
                <c:manualLayout>
                  <c:x val="3.6375655692675549E-2"/>
                  <c:y val="5.094334336661200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C07-417B-A544-BA3165B025FC}"/>
                </c:ext>
              </c:extLst>
            </c:dLbl>
            <c:dLbl>
              <c:idx val="1"/>
              <c:layout>
                <c:manualLayout>
                  <c:x val="3.273809012340799E-2"/>
                  <c:y val="5.432854537128022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C07-417B-A544-BA3165B025FC}"/>
                </c:ext>
              </c:extLst>
            </c:dLbl>
            <c:dLbl>
              <c:idx val="2"/>
              <c:layout>
                <c:manualLayout>
                  <c:x val="3.6375655692675549E-2"/>
                  <c:y val="5.432854535863088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07-417B-A544-BA3165B025F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Feuil1!$C$2:$C$4</c:f>
              <c:numCache>
                <c:formatCode>0" %"</c:formatCode>
                <c:ptCount val="3"/>
                <c:pt idx="0">
                  <c:v>4.62</c:v>
                </c:pt>
                <c:pt idx="1">
                  <c:v>8.15</c:v>
                </c:pt>
                <c:pt idx="2">
                  <c:v>6.65</c:v>
                </c:pt>
              </c:numCache>
            </c:numRef>
          </c:val>
          <c:extLst>
            <c:ext xmlns:c16="http://schemas.microsoft.com/office/drawing/2014/chart" uri="{C3380CC4-5D6E-409C-BE32-E72D297353CC}">
              <c16:uniqueId val="{00000001-2C07-417B-A544-BA3165B025FC}"/>
            </c:ext>
          </c:extLst>
        </c:ser>
        <c:ser>
          <c:idx val="2"/>
          <c:order val="2"/>
          <c:tx>
            <c:strRef>
              <c:f>Feuil1!$D$1</c:f>
              <c:strCache>
                <c:ptCount val="1"/>
                <c:pt idx="0">
                  <c:v>Aucun impact</c:v>
                </c:pt>
              </c:strCache>
            </c:strRef>
          </c:tx>
          <c:spPr>
            <a:solidFill>
              <a:srgbClr val="F167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Feuil1!$D$2:$D$4</c:f>
              <c:numCache>
                <c:formatCode>0" %"</c:formatCode>
                <c:ptCount val="3"/>
                <c:pt idx="0">
                  <c:v>39.159999999999997</c:v>
                </c:pt>
                <c:pt idx="1">
                  <c:v>65.56</c:v>
                </c:pt>
                <c:pt idx="2">
                  <c:v>61.21</c:v>
                </c:pt>
              </c:numCache>
            </c:numRef>
          </c:val>
          <c:extLst>
            <c:ext xmlns:c16="http://schemas.microsoft.com/office/drawing/2014/chart" uri="{C3380CC4-5D6E-409C-BE32-E72D297353CC}">
              <c16:uniqueId val="{00000002-2C07-417B-A544-BA3165B025FC}"/>
            </c:ext>
          </c:extLst>
        </c:ser>
        <c:ser>
          <c:idx val="3"/>
          <c:order val="3"/>
          <c:tx>
            <c:strRef>
              <c:f>Feuil1!$E$1</c:f>
              <c:strCache>
                <c:ptCount val="1"/>
                <c:pt idx="0">
                  <c:v>Repousser un peu</c:v>
                </c:pt>
              </c:strCache>
            </c:strRef>
          </c:tx>
          <c:spPr>
            <a:solidFill>
              <a:srgbClr val="EC90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Feuil1!$E$2:$E$4</c:f>
              <c:numCache>
                <c:formatCode>0" %"</c:formatCode>
                <c:ptCount val="3"/>
                <c:pt idx="0">
                  <c:v>39.99</c:v>
                </c:pt>
                <c:pt idx="1">
                  <c:v>19.149999999999999</c:v>
                </c:pt>
                <c:pt idx="2">
                  <c:v>24.65</c:v>
                </c:pt>
              </c:numCache>
            </c:numRef>
          </c:val>
          <c:extLst>
            <c:ext xmlns:c16="http://schemas.microsoft.com/office/drawing/2014/chart" uri="{C3380CC4-5D6E-409C-BE32-E72D297353CC}">
              <c16:uniqueId val="{00000003-2C07-417B-A544-BA3165B025FC}"/>
            </c:ext>
          </c:extLst>
        </c:ser>
        <c:ser>
          <c:idx val="4"/>
          <c:order val="4"/>
          <c:tx>
            <c:strRef>
              <c:f>Feuil1!$F$1</c:f>
              <c:strCache>
                <c:ptCount val="1"/>
                <c:pt idx="0">
                  <c:v>Repousser le plus possible</c:v>
                </c:pt>
              </c:strCache>
            </c:strRef>
          </c:tx>
          <c:spPr>
            <a:solidFill>
              <a:srgbClr val="F2BBB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Feuil1!$F$2:$F$4</c:f>
              <c:numCache>
                <c:formatCode>0" %"</c:formatCode>
                <c:ptCount val="3"/>
                <c:pt idx="0">
                  <c:v>13.47</c:v>
                </c:pt>
                <c:pt idx="1">
                  <c:v>4.38</c:v>
                </c:pt>
                <c:pt idx="2">
                  <c:v>3.75</c:v>
                </c:pt>
              </c:numCache>
            </c:numRef>
          </c:val>
          <c:extLst>
            <c:ext xmlns:c16="http://schemas.microsoft.com/office/drawing/2014/chart" uri="{C3380CC4-5D6E-409C-BE32-E72D297353CC}">
              <c16:uniqueId val="{00000004-2C07-417B-A544-BA3165B025FC}"/>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1.5388419271999956E-3"/>
          <c:y val="5.0419500833708282E-2"/>
          <c:w val="0.99846105198396262"/>
          <c:h val="0.3135297878464465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227714591231637E-2"/>
          <c:y val="0.41450255098791877"/>
          <c:w val="0.9777832925798805"/>
          <c:h val="0.55798040209580912"/>
        </c:manualLayout>
      </c:layout>
      <c:barChart>
        <c:barDir val="bar"/>
        <c:grouping val="stacked"/>
        <c:varyColors val="0"/>
        <c:ser>
          <c:idx val="0"/>
          <c:order val="0"/>
          <c:tx>
            <c:strRef>
              <c:f>Feuil1!$B$1</c:f>
              <c:strCache>
                <c:ptCount val="1"/>
                <c:pt idx="0">
                  <c:v>Augmenter significativement</c:v>
                </c:pt>
              </c:strCache>
            </c:strRef>
          </c:tx>
          <c:spPr>
            <a:solidFill>
              <a:srgbClr val="1D45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Feuil1!$B$2:$B$4</c:f>
              <c:numCache>
                <c:formatCode>0" %"</c:formatCode>
                <c:ptCount val="3"/>
                <c:pt idx="0">
                  <c:v>3.13</c:v>
                </c:pt>
                <c:pt idx="1">
                  <c:v>2.0099999999999998</c:v>
                </c:pt>
                <c:pt idx="2">
                  <c:v>2.15</c:v>
                </c:pt>
              </c:numCache>
            </c:numRef>
          </c:val>
          <c:extLst>
            <c:ext xmlns:c16="http://schemas.microsoft.com/office/drawing/2014/chart" uri="{C3380CC4-5D6E-409C-BE32-E72D297353CC}">
              <c16:uniqueId val="{00000000-572B-4417-A0D7-EDB864547F90}"/>
            </c:ext>
          </c:extLst>
        </c:ser>
        <c:ser>
          <c:idx val="1"/>
          <c:order val="1"/>
          <c:tx>
            <c:strRef>
              <c:f>Feuil1!$C$1</c:f>
              <c:strCache>
                <c:ptCount val="1"/>
                <c:pt idx="0">
                  <c:v>Augmenter un peu</c:v>
                </c:pt>
              </c:strCache>
            </c:strRef>
          </c:tx>
          <c:spPr>
            <a:solidFill>
              <a:srgbClr val="275EAF"/>
            </a:solidFill>
            <a:ln>
              <a:noFill/>
            </a:ln>
            <a:effectLst/>
          </c:spPr>
          <c:invertIfNegative val="0"/>
          <c:dLbls>
            <c:dLbl>
              <c:idx val="0"/>
              <c:layout>
                <c:manualLayout>
                  <c:x val="2.5462958984872882E-2"/>
                  <c:y val="6.32467509231423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2B-4417-A0D7-EDB864547F90}"/>
                </c:ext>
              </c:extLst>
            </c:dLbl>
            <c:dLbl>
              <c:idx val="1"/>
              <c:layout>
                <c:manualLayout>
                  <c:x val="3.273809012340799E-2"/>
                  <c:y val="5.432854537128022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2B-4417-A0D7-EDB864547F90}"/>
                </c:ext>
              </c:extLst>
            </c:dLbl>
            <c:dLbl>
              <c:idx val="2"/>
              <c:layout>
                <c:manualLayout>
                  <c:x val="3.6375655692675549E-2"/>
                  <c:y val="5.432854535863088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2B-4417-A0D7-EDB864547F9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Feuil1!$C$2:$C$4</c:f>
              <c:numCache>
                <c:formatCode>0" %"</c:formatCode>
                <c:ptCount val="3"/>
                <c:pt idx="0">
                  <c:v>7.56</c:v>
                </c:pt>
                <c:pt idx="1">
                  <c:v>8.9499999999999993</c:v>
                </c:pt>
                <c:pt idx="2">
                  <c:v>8.5500000000000007</c:v>
                </c:pt>
              </c:numCache>
            </c:numRef>
          </c:val>
          <c:extLst>
            <c:ext xmlns:c16="http://schemas.microsoft.com/office/drawing/2014/chart" uri="{C3380CC4-5D6E-409C-BE32-E72D297353CC}">
              <c16:uniqueId val="{00000004-572B-4417-A0D7-EDB864547F90}"/>
            </c:ext>
          </c:extLst>
        </c:ser>
        <c:ser>
          <c:idx val="2"/>
          <c:order val="2"/>
          <c:tx>
            <c:strRef>
              <c:f>Feuil1!$D$1</c:f>
              <c:strCache>
                <c:ptCount val="1"/>
                <c:pt idx="0">
                  <c:v>Aucun impact</c:v>
                </c:pt>
              </c:strCache>
            </c:strRef>
          </c:tx>
          <c:spPr>
            <a:solidFill>
              <a:srgbClr val="FFCA0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Feuil1!$D$2:$D$4</c:f>
              <c:numCache>
                <c:formatCode>0" %"</c:formatCode>
                <c:ptCount val="3"/>
                <c:pt idx="0">
                  <c:v>47.75</c:v>
                </c:pt>
                <c:pt idx="1">
                  <c:v>67.7</c:v>
                </c:pt>
                <c:pt idx="2">
                  <c:v>63.4</c:v>
                </c:pt>
              </c:numCache>
            </c:numRef>
          </c:val>
          <c:extLst>
            <c:ext xmlns:c16="http://schemas.microsoft.com/office/drawing/2014/chart" uri="{C3380CC4-5D6E-409C-BE32-E72D297353CC}">
              <c16:uniqueId val="{00000005-572B-4417-A0D7-EDB864547F90}"/>
            </c:ext>
          </c:extLst>
        </c:ser>
        <c:ser>
          <c:idx val="3"/>
          <c:order val="3"/>
          <c:tx>
            <c:strRef>
              <c:f>Feuil1!$E$1</c:f>
              <c:strCache>
                <c:ptCount val="1"/>
                <c:pt idx="0">
                  <c:v>Réduire un peu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Feuil1!$E$2:$E$4</c:f>
              <c:numCache>
                <c:formatCode>0" %"</c:formatCode>
                <c:ptCount val="3"/>
                <c:pt idx="0">
                  <c:v>31.77</c:v>
                </c:pt>
                <c:pt idx="1">
                  <c:v>18.14</c:v>
                </c:pt>
                <c:pt idx="2">
                  <c:v>21.4</c:v>
                </c:pt>
              </c:numCache>
            </c:numRef>
          </c:val>
          <c:extLst>
            <c:ext xmlns:c16="http://schemas.microsoft.com/office/drawing/2014/chart" uri="{C3380CC4-5D6E-409C-BE32-E72D297353CC}">
              <c16:uniqueId val="{00000006-572B-4417-A0D7-EDB864547F90}"/>
            </c:ext>
          </c:extLst>
        </c:ser>
        <c:ser>
          <c:idx val="4"/>
          <c:order val="4"/>
          <c:tx>
            <c:strRef>
              <c:f>Feuil1!$F$1</c:f>
              <c:strCache>
                <c:ptCount val="1"/>
                <c:pt idx="0">
                  <c:v>Réduire significativement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Feuil1!$F$2:$F$4</c:f>
              <c:numCache>
                <c:formatCode>0" %"</c:formatCode>
                <c:ptCount val="3"/>
                <c:pt idx="0">
                  <c:v>9.7899999999999991</c:v>
                </c:pt>
                <c:pt idx="1">
                  <c:v>3.2</c:v>
                </c:pt>
                <c:pt idx="2">
                  <c:v>4.5</c:v>
                </c:pt>
              </c:numCache>
            </c:numRef>
          </c:val>
          <c:extLst>
            <c:ext xmlns:c16="http://schemas.microsoft.com/office/drawing/2014/chart" uri="{C3380CC4-5D6E-409C-BE32-E72D297353CC}">
              <c16:uniqueId val="{00000007-572B-4417-A0D7-EDB864547F90}"/>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1.5388419271999956E-3"/>
          <c:y val="5.0419500833708282E-2"/>
          <c:w val="0.99846105198396262"/>
          <c:h val="0.348888543606228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n=2 530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Oui, dans la dernière année</c:v>
                </c:pt>
                <c:pt idx="1">
                  <c:v>Oui, il y a 1-2 ans</c:v>
                </c:pt>
                <c:pt idx="2">
                  <c:v>Oui, il y a 3-5 ans</c:v>
                </c:pt>
                <c:pt idx="3">
                  <c:v>Non, pas dans les 5 dernières années</c:v>
                </c:pt>
              </c:strCache>
            </c:strRef>
          </c:cat>
          <c:val>
            <c:numRef>
              <c:f>Feuil1!$B$2:$B$5</c:f>
              <c:numCache>
                <c:formatCode>0" %"</c:formatCode>
                <c:ptCount val="4"/>
                <c:pt idx="0">
                  <c:v>3.62</c:v>
                </c:pt>
                <c:pt idx="1">
                  <c:v>4.33</c:v>
                </c:pt>
                <c:pt idx="2">
                  <c:v>7.66</c:v>
                </c:pt>
                <c:pt idx="3">
                  <c:v>84.4</c:v>
                </c:pt>
              </c:numCache>
            </c:numRef>
          </c:val>
          <c:extLst>
            <c:ext xmlns:c16="http://schemas.microsoft.com/office/drawing/2014/chart" uri="{C3380CC4-5D6E-409C-BE32-E72D297353CC}">
              <c16:uniqueId val="{00000000-04A9-4DF1-8C25-3A1E3644E915}"/>
            </c:ext>
          </c:extLst>
        </c:ser>
        <c:dLbls>
          <c:showLegendKey val="0"/>
          <c:showVal val="0"/>
          <c:showCatName val="0"/>
          <c:showSerName val="0"/>
          <c:showPercent val="0"/>
          <c:showBubbleSize val="0"/>
        </c:dLbls>
        <c:gapWidth val="10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n=2 530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Oui, dans la dernière année</c:v>
                </c:pt>
                <c:pt idx="1">
                  <c:v>Oui, il y a 1-2 ans</c:v>
                </c:pt>
                <c:pt idx="2">
                  <c:v>Oui, il y a 3-5 ans</c:v>
                </c:pt>
                <c:pt idx="3">
                  <c:v>Non, pas dans les 5 dernières années</c:v>
                </c:pt>
              </c:strCache>
            </c:strRef>
          </c:cat>
          <c:val>
            <c:numRef>
              <c:f>Feuil1!$B$2:$B$5</c:f>
              <c:numCache>
                <c:formatCode>0" %"</c:formatCode>
                <c:ptCount val="4"/>
                <c:pt idx="0">
                  <c:v>5.01</c:v>
                </c:pt>
                <c:pt idx="1">
                  <c:v>8</c:v>
                </c:pt>
                <c:pt idx="2">
                  <c:v>12.35</c:v>
                </c:pt>
                <c:pt idx="3">
                  <c:v>74.64</c:v>
                </c:pt>
              </c:numCache>
            </c:numRef>
          </c:val>
          <c:extLst>
            <c:ext xmlns:c16="http://schemas.microsoft.com/office/drawing/2014/chart" uri="{C3380CC4-5D6E-409C-BE32-E72D297353CC}">
              <c16:uniqueId val="{00000000-0BEC-4DD2-A3AC-60A962FCDE48}"/>
            </c:ext>
          </c:extLst>
        </c:ser>
        <c:dLbls>
          <c:showLegendKey val="0"/>
          <c:showVal val="0"/>
          <c:showCatName val="0"/>
          <c:showSerName val="0"/>
          <c:showPercent val="0"/>
          <c:showBubbleSize val="0"/>
        </c:dLbls>
        <c:gapWidth val="10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n=2 530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Oui, au cours de la prochaine année</c:v>
                </c:pt>
                <c:pt idx="1">
                  <c:v>Oui, dans 1-2 ans</c:v>
                </c:pt>
                <c:pt idx="2">
                  <c:v>Oui, dans 3-5 ans</c:v>
                </c:pt>
                <c:pt idx="3">
                  <c:v>Non, pas dans les 5 prochaines années</c:v>
                </c:pt>
              </c:strCache>
            </c:strRef>
          </c:cat>
          <c:val>
            <c:numRef>
              <c:f>Feuil1!$B$2:$B$5</c:f>
              <c:numCache>
                <c:formatCode>0" %"</c:formatCode>
                <c:ptCount val="4"/>
                <c:pt idx="0">
                  <c:v>4.88</c:v>
                </c:pt>
                <c:pt idx="1">
                  <c:v>6.03</c:v>
                </c:pt>
                <c:pt idx="2">
                  <c:v>17.829999999999998</c:v>
                </c:pt>
                <c:pt idx="3">
                  <c:v>71.25</c:v>
                </c:pt>
              </c:numCache>
            </c:numRef>
          </c:val>
          <c:extLst>
            <c:ext xmlns:c16="http://schemas.microsoft.com/office/drawing/2014/chart" uri="{C3380CC4-5D6E-409C-BE32-E72D297353CC}">
              <c16:uniqueId val="{00000000-42A8-4B2E-9F03-60EF5BAE43AF}"/>
            </c:ext>
          </c:extLst>
        </c:ser>
        <c:dLbls>
          <c:showLegendKey val="0"/>
          <c:showVal val="0"/>
          <c:showCatName val="0"/>
          <c:showSerName val="0"/>
          <c:showPercent val="0"/>
          <c:showBubbleSize val="0"/>
        </c:dLbls>
        <c:gapWidth val="10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n=2 530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Oui, au cours de la prochaine année</c:v>
                </c:pt>
                <c:pt idx="1">
                  <c:v>Oui, dans 1-2 ans</c:v>
                </c:pt>
                <c:pt idx="2">
                  <c:v>Oui, dans 3-5 ans</c:v>
                </c:pt>
                <c:pt idx="3">
                  <c:v>Non, pas dans les 5 prochaines années</c:v>
                </c:pt>
              </c:strCache>
            </c:strRef>
          </c:cat>
          <c:val>
            <c:numRef>
              <c:f>Feuil1!$B$2:$B$5</c:f>
              <c:numCache>
                <c:formatCode>0" %"</c:formatCode>
                <c:ptCount val="4"/>
                <c:pt idx="0">
                  <c:v>4.53</c:v>
                </c:pt>
                <c:pt idx="1">
                  <c:v>6.32</c:v>
                </c:pt>
                <c:pt idx="2">
                  <c:v>13.52</c:v>
                </c:pt>
                <c:pt idx="3">
                  <c:v>75.63</c:v>
                </c:pt>
              </c:numCache>
            </c:numRef>
          </c:val>
          <c:extLst>
            <c:ext xmlns:c16="http://schemas.microsoft.com/office/drawing/2014/chart" uri="{C3380CC4-5D6E-409C-BE32-E72D297353CC}">
              <c16:uniqueId val="{00000000-B141-4CD0-BF0C-E05F4B871640}"/>
            </c:ext>
          </c:extLst>
        </c:ser>
        <c:dLbls>
          <c:showLegendKey val="0"/>
          <c:showVal val="0"/>
          <c:showCatName val="0"/>
          <c:showSerName val="0"/>
          <c:showPercent val="0"/>
          <c:showBubbleSize val="0"/>
        </c:dLbls>
        <c:gapWidth val="10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n=2 530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 acheté ET prévoit acheter </c:v>
                </c:pt>
                <c:pt idx="1">
                  <c:v>A acheté 5 dernières années</c:v>
                </c:pt>
                <c:pt idx="2">
                  <c:v>Prévoit acheter 5 prochaines années</c:v>
                </c:pt>
                <c:pt idx="3">
                  <c:v>N'a pas acheté et ne prévoit pas acheter</c:v>
                </c:pt>
              </c:strCache>
            </c:strRef>
          </c:cat>
          <c:val>
            <c:numRef>
              <c:f>Feuil1!$B$2:$B$5</c:f>
              <c:numCache>
                <c:formatCode>0" %"</c:formatCode>
                <c:ptCount val="4"/>
                <c:pt idx="0">
                  <c:v>10.199999999999999</c:v>
                </c:pt>
                <c:pt idx="1">
                  <c:v>15.16</c:v>
                </c:pt>
                <c:pt idx="2">
                  <c:v>14.17</c:v>
                </c:pt>
                <c:pt idx="3">
                  <c:v>60.46</c:v>
                </c:pt>
              </c:numCache>
            </c:numRef>
          </c:val>
          <c:extLst>
            <c:ext xmlns:c16="http://schemas.microsoft.com/office/drawing/2014/chart" uri="{C3380CC4-5D6E-409C-BE32-E72D297353CC}">
              <c16:uniqueId val="{00000000-B1C2-4F43-A36E-99C1905BD30E}"/>
            </c:ext>
          </c:extLst>
        </c:ser>
        <c:dLbls>
          <c:showLegendKey val="0"/>
          <c:showVal val="0"/>
          <c:showCatName val="0"/>
          <c:showSerName val="0"/>
          <c:showPercent val="0"/>
          <c:showBubbleSize val="0"/>
        </c:dLbls>
        <c:gapWidth val="100"/>
        <c:overlap val="-10"/>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n=2 530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 vendu ET prévoit vendre</c:v>
                </c:pt>
                <c:pt idx="1">
                  <c:v>A vendu 5 dernières années</c:v>
                </c:pt>
                <c:pt idx="2">
                  <c:v>Prévoit vendre 5 prochaines années</c:v>
                </c:pt>
                <c:pt idx="3">
                  <c:v>N'a pas vendu et ne prévoit pas vendre</c:v>
                </c:pt>
              </c:strCache>
            </c:strRef>
          </c:cat>
          <c:val>
            <c:numRef>
              <c:f>Feuil1!$B$2:$B$5</c:f>
              <c:numCache>
                <c:formatCode>0" %"</c:formatCode>
                <c:ptCount val="4"/>
                <c:pt idx="0">
                  <c:v>6.69</c:v>
                </c:pt>
                <c:pt idx="1">
                  <c:v>8.91</c:v>
                </c:pt>
                <c:pt idx="2">
                  <c:v>22.06</c:v>
                </c:pt>
                <c:pt idx="3">
                  <c:v>62.33</c:v>
                </c:pt>
              </c:numCache>
            </c:numRef>
          </c:val>
          <c:extLst>
            <c:ext xmlns:c16="http://schemas.microsoft.com/office/drawing/2014/chart" uri="{C3380CC4-5D6E-409C-BE32-E72D297353CC}">
              <c16:uniqueId val="{00000000-8DC3-4524-8913-F021486DF4CB}"/>
            </c:ext>
          </c:extLst>
        </c:ser>
        <c:dLbls>
          <c:showLegendKey val="0"/>
          <c:showVal val="0"/>
          <c:showCatName val="0"/>
          <c:showSerName val="0"/>
          <c:showPercent val="0"/>
          <c:showBubbleSize val="0"/>
        </c:dLbls>
        <c:gapWidth val="100"/>
        <c:overlap val="-10"/>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n = 2 530</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FB3F-47A1-A9F0-7A0855147CC7}"/>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FB3F-47A1-A9F0-7A0855147CC7}"/>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FB3F-47A1-A9F0-7A0855147CC7}"/>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FB3F-47A1-A9F0-7A0855147CC7}"/>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Très probable</c:v>
                </c:pt>
                <c:pt idx="1">
                  <c:v>Assez probable</c:v>
                </c:pt>
                <c:pt idx="2">
                  <c:v>Peu probable</c:v>
                </c:pt>
                <c:pt idx="3">
                  <c:v>Pas du tout probable</c:v>
                </c:pt>
              </c:strCache>
            </c:strRef>
          </c:cat>
          <c:val>
            <c:numRef>
              <c:f>Feuil1!$B$2:$B$5</c:f>
              <c:numCache>
                <c:formatCode>0" %"</c:formatCode>
                <c:ptCount val="4"/>
                <c:pt idx="0">
                  <c:v>27.27</c:v>
                </c:pt>
                <c:pt idx="1">
                  <c:v>36.28</c:v>
                </c:pt>
                <c:pt idx="2">
                  <c:v>24.2</c:v>
                </c:pt>
                <c:pt idx="3">
                  <c:v>12.25</c:v>
                </c:pt>
              </c:numCache>
            </c:numRef>
          </c:val>
          <c:extLst>
            <c:ext xmlns:c16="http://schemas.microsoft.com/office/drawing/2014/chart" uri="{C3380CC4-5D6E-409C-BE32-E72D297353CC}">
              <c16:uniqueId val="{00000008-FB3F-47A1-A9F0-7A0855147CC7}"/>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layout>
        <c:manualLayout>
          <c:xMode val="edge"/>
          <c:yMode val="edge"/>
          <c:x val="0.12887856620058122"/>
          <c:y val="0.33241836317651752"/>
          <c:w val="0.24932819872813961"/>
          <c:h val="0.335162886985396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Feuil1!$B$1</c:f>
              <c:strCache>
                <c:ptCount val="1"/>
                <c:pt idx="0">
                  <c:v>n = 1 128</c:v>
                </c:pt>
              </c:strCache>
            </c:strRef>
          </c:tx>
          <c:spPr>
            <a:solidFill>
              <a:schemeClr val="tx2"/>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5011-4455-8EF6-4FE51A600AC2}"/>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5011-4455-8EF6-4FE51A600AC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Moins de 12 mois</c:v>
                </c:pt>
                <c:pt idx="1">
                  <c:v>Entre 12 et 23 mois</c:v>
                </c:pt>
                <c:pt idx="2">
                  <c:v>Entre 24 et 36 mois</c:v>
                </c:pt>
              </c:strCache>
            </c:strRef>
          </c:cat>
          <c:val>
            <c:numRef>
              <c:f>Feuil1!$B$2:$B$4</c:f>
              <c:numCache>
                <c:formatCode>0" %"</c:formatCode>
                <c:ptCount val="3"/>
                <c:pt idx="0">
                  <c:v>35.020000000000003</c:v>
                </c:pt>
                <c:pt idx="1">
                  <c:v>38.15</c:v>
                </c:pt>
                <c:pt idx="2">
                  <c:v>26.83</c:v>
                </c:pt>
              </c:numCache>
            </c:numRef>
          </c:val>
          <c:extLst>
            <c:ext xmlns:c16="http://schemas.microsoft.com/office/drawing/2014/chart" uri="{C3380CC4-5D6E-409C-BE32-E72D297353CC}">
              <c16:uniqueId val="{00000000-5011-4455-8EF6-4FE51A600AC2}"/>
            </c:ext>
          </c:extLst>
        </c:ser>
        <c:dLbls>
          <c:showLegendKey val="0"/>
          <c:showVal val="0"/>
          <c:showCatName val="0"/>
          <c:showSerName val="0"/>
          <c:showPercent val="0"/>
          <c:showBubbleSize val="0"/>
        </c:dLbls>
        <c:gapWidth val="10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2.2916666666666665E-2"/>
          <c:y val="0.23603951412805985"/>
          <c:w val="0.95416666666666672"/>
          <c:h val="0.62970919897789135"/>
        </c:manualLayout>
      </c:layout>
      <c:barChart>
        <c:barDir val="col"/>
        <c:grouping val="clustered"/>
        <c:varyColors val="0"/>
        <c:ser>
          <c:idx val="0"/>
          <c:order val="0"/>
          <c:tx>
            <c:strRef>
              <c:f>Feuil1!$B$1</c:f>
              <c:strCache>
                <c:ptCount val="1"/>
                <c:pt idx="0">
                  <c:v>2024</c:v>
                </c:pt>
              </c:strCache>
            </c:strRef>
          </c:tx>
          <c:spPr>
            <a:solidFill>
              <a:schemeClr val="bg1">
                <a:lumMod val="85000"/>
              </a:schemeClr>
            </a:solidFill>
          </c:spPr>
          <c:invertIfNegative val="0"/>
          <c:dLbls>
            <c:dLbl>
              <c:idx val="0"/>
              <c:layout>
                <c:manualLayout>
                  <c:x val="0"/>
                  <c:y val="-5.87897641002851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AF-4975-BE4A-BA0FE52F1B6E}"/>
                </c:ext>
              </c:extLst>
            </c:dLbl>
            <c:dLbl>
              <c:idx val="2"/>
              <c:layout>
                <c:manualLayout>
                  <c:x val="-4.6134023333645373E-3"/>
                  <c:y val="5.87897641002840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71-449A-94DD-3917F8F4AC89}"/>
                </c:ext>
              </c:extLst>
            </c:dLbl>
            <c:spPr>
              <a:noFill/>
              <a:ln>
                <a:noFill/>
              </a:ln>
              <a:effectLst/>
            </c:spPr>
            <c:txPr>
              <a:bodyPr wrap="square" lIns="38100" tIns="19050" rIns="38100" bIns="19050" anchor="ctr">
                <a:spAutoFit/>
              </a:bodyPr>
              <a:lstStyle/>
              <a:p>
                <a:pPr>
                  <a:defRPr sz="800" b="0" i="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Feuil1!$A$2:$A$4</c:f>
              <c:strCache>
                <c:ptCount val="3"/>
                <c:pt idx="0">
                  <c:v>Moins de 12 mois</c:v>
                </c:pt>
                <c:pt idx="1">
                  <c:v>Entre 12 et 23 mois</c:v>
                </c:pt>
                <c:pt idx="2">
                  <c:v>Entre 24 et 36 mois</c:v>
                </c:pt>
              </c:strCache>
            </c:strRef>
          </c:cat>
          <c:val>
            <c:numRef>
              <c:f>Feuil1!$B$2:$B$4</c:f>
              <c:numCache>
                <c:formatCode>0" %      "</c:formatCode>
                <c:ptCount val="3"/>
                <c:pt idx="0">
                  <c:v>32.69</c:v>
                </c:pt>
                <c:pt idx="1">
                  <c:v>44.4</c:v>
                </c:pt>
                <c:pt idx="2">
                  <c:v>22.91</c:v>
                </c:pt>
              </c:numCache>
            </c:numRef>
          </c:val>
          <c:extLst>
            <c:ext xmlns:c16="http://schemas.microsoft.com/office/drawing/2014/chart" uri="{C3380CC4-5D6E-409C-BE32-E72D297353CC}">
              <c16:uniqueId val="{00000000-B671-449A-94DD-3917F8F4AC89}"/>
            </c:ext>
          </c:extLst>
        </c:ser>
        <c:ser>
          <c:idx val="1"/>
          <c:order val="1"/>
          <c:tx>
            <c:strRef>
              <c:f>Feuil1!$C$1</c:f>
              <c:strCache>
                <c:ptCount val="1"/>
                <c:pt idx="0">
                  <c:v>2025</c:v>
                </c:pt>
              </c:strCache>
            </c:strRef>
          </c:tx>
          <c:spPr>
            <a:solidFill>
              <a:srgbClr val="BFBFBF"/>
            </a:solidFill>
          </c:spPr>
          <c:invertIfNegative val="0"/>
          <c:dLbls>
            <c:dLbl>
              <c:idx val="0"/>
              <c:layout>
                <c:manualLayout>
                  <c:x val="-4.613402333364474E-3"/>
                  <c:y val="1.17579528200570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2C-42DC-B308-2173719F2100}"/>
                </c:ext>
              </c:extLst>
            </c:dLbl>
            <c:dLbl>
              <c:idx val="2"/>
              <c:layout>
                <c:manualLayout>
                  <c:x val="4.6134023333644523E-3"/>
                  <c:y val="5.87897641002851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2C-42DC-B308-2173719F2100}"/>
                </c:ext>
              </c:extLst>
            </c:dLbl>
            <c:spPr>
              <a:noFill/>
              <a:ln>
                <a:noFill/>
              </a:ln>
              <a:effectLst/>
            </c:spPr>
            <c:txPr>
              <a:bodyPr wrap="square" lIns="38100" tIns="19050" rIns="38100" bIns="19050" anchor="ctr">
                <a:spAutoFit/>
              </a:bodyPr>
              <a:lstStyle/>
              <a:p>
                <a:pPr>
                  <a:defRPr sz="800" b="0" i="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Feuil1!$A$2:$A$4</c:f>
              <c:strCache>
                <c:ptCount val="3"/>
                <c:pt idx="0">
                  <c:v>Moins de 12 mois</c:v>
                </c:pt>
                <c:pt idx="1">
                  <c:v>Entre 12 et 23 mois</c:v>
                </c:pt>
                <c:pt idx="2">
                  <c:v>Entre 24 et 36 mois</c:v>
                </c:pt>
              </c:strCache>
            </c:strRef>
          </c:cat>
          <c:val>
            <c:numRef>
              <c:f>Feuil1!$C$2:$C$4</c:f>
              <c:numCache>
                <c:formatCode>0" %"</c:formatCode>
                <c:ptCount val="3"/>
                <c:pt idx="0">
                  <c:v>31.9</c:v>
                </c:pt>
                <c:pt idx="1">
                  <c:v>37.47</c:v>
                </c:pt>
                <c:pt idx="2">
                  <c:v>30.63</c:v>
                </c:pt>
              </c:numCache>
            </c:numRef>
          </c:val>
          <c:extLst>
            <c:ext xmlns:c16="http://schemas.microsoft.com/office/drawing/2014/chart" uri="{C3380CC4-5D6E-409C-BE32-E72D297353CC}">
              <c16:uniqueId val="{00000001-B671-449A-94DD-3917F8F4AC89}"/>
            </c:ext>
          </c:extLst>
        </c:ser>
        <c:ser>
          <c:idx val="2"/>
          <c:order val="2"/>
          <c:tx>
            <c:strRef>
              <c:f>Feuil1!$D$1</c:f>
              <c:strCache>
                <c:ptCount val="1"/>
                <c:pt idx="0">
                  <c:v>2026</c:v>
                </c:pt>
              </c:strCache>
            </c:strRef>
          </c:tx>
          <c:spPr>
            <a:solidFill>
              <a:schemeClr val="accent4"/>
            </a:solidFill>
          </c:spPr>
          <c:invertIfNegative val="0"/>
          <c:dPt>
            <c:idx val="1"/>
            <c:invertIfNegative val="0"/>
            <c:bubble3D val="0"/>
            <c:extLst>
              <c:ext xmlns:c16="http://schemas.microsoft.com/office/drawing/2014/chart" uri="{C3380CC4-5D6E-409C-BE32-E72D297353CC}">
                <c16:uniqueId val="{00000004-892C-42DC-B308-2173719F2100}"/>
              </c:ext>
            </c:extLst>
          </c:dPt>
          <c:dPt>
            <c:idx val="2"/>
            <c:invertIfNegative val="0"/>
            <c:bubble3D val="0"/>
            <c:extLst>
              <c:ext xmlns:c16="http://schemas.microsoft.com/office/drawing/2014/chart" uri="{C3380CC4-5D6E-409C-BE32-E72D297353CC}">
                <c16:uniqueId val="{00000001-7DA8-4999-BDD6-F3160A20C986}"/>
              </c:ext>
            </c:extLst>
          </c:dPt>
          <c:dLbls>
            <c:dLbl>
              <c:idx val="0"/>
              <c:layout>
                <c:manualLayout>
                  <c:x val="9.226804666728904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2C-42DC-B308-2173719F2100}"/>
                </c:ext>
              </c:extLst>
            </c:dLbl>
            <c:dLbl>
              <c:idx val="1"/>
              <c:layout>
                <c:manualLayout>
                  <c:x val="9.226804666728904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2C-42DC-B308-2173719F2100}"/>
                </c:ext>
              </c:extLst>
            </c:dLbl>
            <c:spPr>
              <a:noFill/>
              <a:ln>
                <a:noFill/>
              </a:ln>
              <a:effectLst/>
            </c:spPr>
            <c:txPr>
              <a:bodyPr wrap="square" lIns="38100" tIns="19050" rIns="38100" bIns="19050" anchor="ctr">
                <a:spAutoFit/>
              </a:bodyPr>
              <a:lstStyle/>
              <a:p>
                <a:pPr>
                  <a:defRPr sz="800"/>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Feuil1!$A$2:$A$4</c:f>
              <c:strCache>
                <c:ptCount val="3"/>
                <c:pt idx="0">
                  <c:v>Moins de 12 mois</c:v>
                </c:pt>
                <c:pt idx="1">
                  <c:v>Entre 12 et 23 mois</c:v>
                </c:pt>
                <c:pt idx="2">
                  <c:v>Entre 24 et 36 mois</c:v>
                </c:pt>
              </c:strCache>
            </c:strRef>
          </c:cat>
          <c:val>
            <c:numRef>
              <c:f>Feuil1!$D$2:$D$4</c:f>
              <c:numCache>
                <c:formatCode>0" %"</c:formatCode>
                <c:ptCount val="3"/>
                <c:pt idx="0">
                  <c:v>35.020000000000003</c:v>
                </c:pt>
                <c:pt idx="1">
                  <c:v>38.15</c:v>
                </c:pt>
                <c:pt idx="2">
                  <c:v>26.83</c:v>
                </c:pt>
              </c:numCache>
            </c:numRef>
          </c:val>
          <c:extLst>
            <c:ext xmlns:c16="http://schemas.microsoft.com/office/drawing/2014/chart" uri="{C3380CC4-5D6E-409C-BE32-E72D297353CC}">
              <c16:uniqueId val="{00000002-153C-4DB3-98E0-36C5528E9767}"/>
            </c:ext>
          </c:extLst>
        </c:ser>
        <c:dLbls>
          <c:dLblPos val="outEnd"/>
          <c:showLegendKey val="0"/>
          <c:showVal val="1"/>
          <c:showCatName val="0"/>
          <c:showSerName val="0"/>
          <c:showPercent val="0"/>
          <c:showBubbleSize val="0"/>
        </c:dLbls>
        <c:gapWidth val="188"/>
        <c:overlap val="-32"/>
        <c:axId val="496167936"/>
        <c:axId val="503321344"/>
      </c:barChart>
      <c:catAx>
        <c:axId val="496167936"/>
        <c:scaling>
          <c:orientation val="minMax"/>
        </c:scaling>
        <c:delete val="0"/>
        <c:axPos val="b"/>
        <c:numFmt formatCode="General" sourceLinked="0"/>
        <c:majorTickMark val="out"/>
        <c:minorTickMark val="none"/>
        <c:tickLblPos val="nextTo"/>
        <c:spPr>
          <a:ln>
            <a:noFill/>
          </a:ln>
        </c:spPr>
        <c:txPr>
          <a:bodyPr/>
          <a:lstStyle/>
          <a:p>
            <a:pPr>
              <a:defRPr sz="850" b="0"/>
            </a:pPr>
            <a:endParaRPr lang="fr-FR"/>
          </a:p>
        </c:txPr>
        <c:crossAx val="503321344"/>
        <c:crossesAt val="0"/>
        <c:auto val="1"/>
        <c:lblAlgn val="ctr"/>
        <c:lblOffset val="100"/>
        <c:noMultiLvlLbl val="0"/>
      </c:catAx>
      <c:valAx>
        <c:axId val="503321344"/>
        <c:scaling>
          <c:orientation val="minMax"/>
          <c:max val="100"/>
          <c:min val="0"/>
        </c:scaling>
        <c:delete val="0"/>
        <c:axPos val="l"/>
        <c:numFmt formatCode="0&quot; %      &quot;" sourceLinked="1"/>
        <c:majorTickMark val="out"/>
        <c:minorTickMark val="none"/>
        <c:tickLblPos val="none"/>
        <c:spPr>
          <a:ln>
            <a:noFill/>
          </a:ln>
        </c:spPr>
        <c:crossAx val="496167936"/>
        <c:crosses val="autoZero"/>
        <c:crossBetween val="between"/>
      </c:valAx>
    </c:plotArea>
    <c:legend>
      <c:legendPos val="t"/>
      <c:layout>
        <c:manualLayout>
          <c:xMode val="edge"/>
          <c:yMode val="edge"/>
          <c:x val="0.31755058219380744"/>
          <c:y val="0.10582157538051327"/>
          <c:w val="0.45582449309787787"/>
          <c:h val="9.0536236714439139E-2"/>
        </c:manualLayout>
      </c:layout>
      <c:overlay val="0"/>
      <c:txPr>
        <a:bodyPr/>
        <a:lstStyle/>
        <a:p>
          <a:pPr>
            <a:defRPr sz="850" b="0"/>
          </a:pPr>
          <a:endParaRPr lang="fr-FR"/>
        </a:p>
      </c:txPr>
    </c:legend>
    <c:plotVisOnly val="1"/>
    <c:dispBlanksAs val="gap"/>
    <c:showDLblsOverMax val="0"/>
  </c:chart>
  <c:txPr>
    <a:bodyPr/>
    <a:lstStyle/>
    <a:p>
      <a:pPr>
        <a:defRPr sz="900" b="1"/>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383006585258075"/>
          <c:y val="9.4848378801941483E-2"/>
          <c:w val="0.7277884957373657"/>
          <c:h val="0.82195152381966741"/>
        </c:manualLayout>
      </c:layout>
      <c:doughnutChart>
        <c:varyColors val="1"/>
        <c:ser>
          <c:idx val="0"/>
          <c:order val="0"/>
          <c:tx>
            <c:strRef>
              <c:f>Feuil1!$B$1</c:f>
              <c:strCache>
                <c:ptCount val="1"/>
                <c:pt idx="0">
                  <c:v>Colonne1</c:v>
                </c:pt>
              </c:strCache>
            </c:strRef>
          </c:tx>
          <c:spPr>
            <a:solidFill>
              <a:schemeClr val="accent2"/>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FA91-4502-8DB6-DDBC6DF9717F}"/>
              </c:ext>
            </c:extLst>
          </c:dPt>
          <c:dPt>
            <c:idx val="1"/>
            <c:bubble3D val="0"/>
            <c:spPr>
              <a:solidFill>
                <a:schemeClr val="accent6"/>
              </a:solidFill>
              <a:ln w="19050">
                <a:noFill/>
              </a:ln>
              <a:effectLst/>
            </c:spPr>
            <c:extLst>
              <c:ext xmlns:c16="http://schemas.microsoft.com/office/drawing/2014/chart" uri="{C3380CC4-5D6E-409C-BE32-E72D297353CC}">
                <c16:uniqueId val="{00000003-FA91-4502-8DB6-DDBC6DF9717F}"/>
              </c:ext>
            </c:extLst>
          </c:dPt>
          <c:cat>
            <c:strRef>
              <c:f>Feuil1!$A$2:$A$3</c:f>
              <c:strCache>
                <c:ptCount val="2"/>
                <c:pt idx="1">
                  <c:v>diff</c:v>
                </c:pt>
              </c:strCache>
            </c:strRef>
          </c:cat>
          <c:val>
            <c:numRef>
              <c:f>Feuil1!$B$2:$B$3</c:f>
              <c:numCache>
                <c:formatCode>0" %"</c:formatCode>
                <c:ptCount val="2"/>
                <c:pt idx="0">
                  <c:v>30.31</c:v>
                </c:pt>
                <c:pt idx="1">
                  <c:v>69.69</c:v>
                </c:pt>
              </c:numCache>
            </c:numRef>
          </c:val>
          <c:extLst>
            <c:ext xmlns:c16="http://schemas.microsoft.com/office/drawing/2014/chart" uri="{C3380CC4-5D6E-409C-BE32-E72D297353CC}">
              <c16:uniqueId val="{00000004-FA91-4502-8DB6-DDBC6DF9717F}"/>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n = 2 530</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94E5-4242-BB19-0DF7EF7D4BFD}"/>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94E5-4242-BB19-0DF7EF7D4BFD}"/>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94E5-4242-BB19-0DF7EF7D4BFD}"/>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94E5-4242-BB19-0DF7EF7D4BFD}"/>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Très ouvert(e)</c:v>
                </c:pt>
                <c:pt idx="1">
                  <c:v>Assez ouvert(e)</c:v>
                </c:pt>
                <c:pt idx="2">
                  <c:v>Pas vraiment ouvert(e)</c:v>
                </c:pt>
                <c:pt idx="3">
                  <c:v>Pas du tout ouvert(e)</c:v>
                </c:pt>
              </c:strCache>
            </c:strRef>
          </c:cat>
          <c:val>
            <c:numRef>
              <c:f>Feuil1!$B$2:$B$5</c:f>
              <c:numCache>
                <c:formatCode>0" %"</c:formatCode>
                <c:ptCount val="4"/>
                <c:pt idx="0">
                  <c:v>5.52</c:v>
                </c:pt>
                <c:pt idx="1">
                  <c:v>21.15</c:v>
                </c:pt>
                <c:pt idx="2">
                  <c:v>29.72</c:v>
                </c:pt>
                <c:pt idx="3">
                  <c:v>43.61</c:v>
                </c:pt>
              </c:numCache>
            </c:numRef>
          </c:val>
          <c:extLst>
            <c:ext xmlns:c16="http://schemas.microsoft.com/office/drawing/2014/chart" uri="{C3380CC4-5D6E-409C-BE32-E72D297353CC}">
              <c16:uniqueId val="{00000008-94E5-4242-BB19-0DF7EF7D4BFD}"/>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layout>
        <c:manualLayout>
          <c:xMode val="edge"/>
          <c:yMode val="edge"/>
          <c:x val="0.12887856620058122"/>
          <c:y val="0.33241836317651752"/>
          <c:w val="0.24932819872813961"/>
          <c:h val="0.512960881056521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21936785249312E-2"/>
          <c:y val="2.6091692420462803E-2"/>
          <c:w val="0.9513561264295014"/>
          <c:h val="0.82803778069073886"/>
        </c:manualLayout>
      </c:layout>
      <c:barChart>
        <c:barDir val="col"/>
        <c:grouping val="clustered"/>
        <c:varyColors val="0"/>
        <c:ser>
          <c:idx val="0"/>
          <c:order val="0"/>
          <c:tx>
            <c:strRef>
              <c:f>Feuil1!$B$1</c:f>
              <c:strCache>
                <c:ptCount val="1"/>
                <c:pt idx="0">
                  <c:v>2026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Payer plus cher pour une propriété clé en main</c:v>
                </c:pt>
                <c:pt idx="1">
                  <c:v>Je suis indifférent(e)</c:v>
                </c:pt>
                <c:pt idx="2">
                  <c:v>Payer moins cher et effectuer des rénovations</c:v>
                </c:pt>
              </c:strCache>
            </c:strRef>
          </c:cat>
          <c:val>
            <c:numRef>
              <c:f>Feuil1!$B$2:$B$4</c:f>
              <c:numCache>
                <c:formatCode>0" %"</c:formatCode>
                <c:ptCount val="3"/>
                <c:pt idx="0">
                  <c:v>49.3</c:v>
                </c:pt>
                <c:pt idx="1">
                  <c:v>25.7</c:v>
                </c:pt>
                <c:pt idx="2">
                  <c:v>25</c:v>
                </c:pt>
              </c:numCache>
            </c:numRef>
          </c:val>
          <c:extLst>
            <c:ext xmlns:c16="http://schemas.microsoft.com/office/drawing/2014/chart" uri="{C3380CC4-5D6E-409C-BE32-E72D297353CC}">
              <c16:uniqueId val="{00000000-CBB7-4AF6-945E-F571BFD270C8}"/>
            </c:ext>
          </c:extLst>
        </c:ser>
        <c:dLbls>
          <c:dLblPos val="outEnd"/>
          <c:showLegendKey val="0"/>
          <c:showVal val="1"/>
          <c:showCatName val="0"/>
          <c:showSerName val="0"/>
          <c:showPercent val="0"/>
          <c:showBubbleSize val="0"/>
        </c:dLbls>
        <c:gapWidth val="200"/>
        <c:overlap val="-10"/>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49350038510143496"/>
          <c:y val="4.7288750118052628E-2"/>
          <c:w val="0.49226572372897831"/>
          <c:h val="0.90542249976389477"/>
        </c:manualLayout>
      </c:layout>
      <c:barChart>
        <c:barDir val="bar"/>
        <c:grouping val="clustered"/>
        <c:varyColors val="0"/>
        <c:ser>
          <c:idx val="0"/>
          <c:order val="0"/>
          <c:tx>
            <c:strRef>
              <c:f>Feuil1!$B$1</c:f>
              <c:strCache>
                <c:ptCount val="1"/>
                <c:pt idx="0">
                  <c:v>Colonne2</c:v>
                </c:pt>
              </c:strCache>
            </c:strRef>
          </c:tx>
          <c:spPr>
            <a:solidFill>
              <a:schemeClr val="accent5"/>
            </a:solidFill>
            <a:ln>
              <a:noFill/>
            </a:ln>
            <a:effectLst/>
          </c:spPr>
          <c:invertIfNegative val="0"/>
          <c:cat>
            <c:strRef>
              <c:f>Feuil1!$A$2:$A$10</c:f>
              <c:strCache>
                <c:ptCount val="9"/>
                <c:pt idx="0">
                  <c:v>Je n'ai pas le budget suffisant pour l'instant</c:v>
                </c:pt>
                <c:pt idx="1">
                  <c:v>Le prix des matériaux est trop cher</c:v>
                </c:pt>
                <c:pt idx="2">
                  <c:v>Je vais vendre bientôt</c:v>
                </c:pt>
                <c:pt idx="3">
                  <c:v>J'attends de voir la situation économique </c:v>
                </c:pt>
                <c:pt idx="4">
                  <c:v>Je manque de temps</c:v>
                </c:pt>
                <c:pt idx="5">
                  <c:v>J'attends de voir l’évolution des taux d’intérêt</c:v>
                </c:pt>
                <c:pt idx="6">
                  <c:v>J'ai peur de me faire avoir</c:v>
                </c:pt>
                <c:pt idx="7">
                  <c:v>Je ne trouve pas d'entrepreneur  pour réaliser les travaux</c:v>
                </c:pt>
                <c:pt idx="8">
                  <c:v>Autres</c:v>
                </c:pt>
              </c:strCache>
            </c:strRef>
          </c:cat>
          <c:val>
            <c:numRef>
              <c:f>Feuil1!$B$2:$B$10</c:f>
              <c:numCache>
                <c:formatCode>0" %"</c:formatCode>
                <c:ptCount val="9"/>
                <c:pt idx="0">
                  <c:v>38.56</c:v>
                </c:pt>
                <c:pt idx="1">
                  <c:v>27.93</c:v>
                </c:pt>
                <c:pt idx="2">
                  <c:v>22.18</c:v>
                </c:pt>
                <c:pt idx="3">
                  <c:v>15.84</c:v>
                </c:pt>
                <c:pt idx="4">
                  <c:v>9.06</c:v>
                </c:pt>
                <c:pt idx="5">
                  <c:v>8.49</c:v>
                </c:pt>
                <c:pt idx="6">
                  <c:v>7.09</c:v>
                </c:pt>
                <c:pt idx="7">
                  <c:v>5.29</c:v>
                </c:pt>
                <c:pt idx="8">
                  <c:v>20.34</c:v>
                </c:pt>
              </c:numCache>
            </c:numRef>
          </c:val>
          <c:extLst>
            <c:ext xmlns:c16="http://schemas.microsoft.com/office/drawing/2014/chart" uri="{C3380CC4-5D6E-409C-BE32-E72D297353CC}">
              <c16:uniqueId val="{00000000-40D6-41D4-9024-ACDAB5954DC9}"/>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Feuil1!$B$1</c:f>
              <c:strCache>
                <c:ptCount val="1"/>
                <c:pt idx="0">
                  <c:v>n = 1,500</c:v>
                </c:pt>
              </c:strCache>
            </c:strRef>
          </c:tx>
          <c:spPr>
            <a:solidFill>
              <a:schemeClr val="tx2"/>
            </a:solidFill>
            <a:ln>
              <a:noFill/>
            </a:ln>
            <a:effectLst/>
          </c:spPr>
          <c:invertIfNegative val="0"/>
          <c:cat>
            <c:strRef>
              <c:f>Feuil1!$A$2:$A$4</c:f>
              <c:strCache>
                <c:ptCount val="3"/>
                <c:pt idx="0">
                  <c:v>Travaux de rénovation intérieurs</c:v>
                </c:pt>
                <c:pt idx="1">
                  <c:v>Travaux de rénovation extérieurs</c:v>
                </c:pt>
                <c:pt idx="2">
                  <c:v>Travaux d’agrandissement / de conversion d’une résidence</c:v>
                </c:pt>
              </c:strCache>
            </c:strRef>
          </c:cat>
          <c:val>
            <c:numRef>
              <c:f>Feuil1!$B$2:$B$4</c:f>
              <c:numCache>
                <c:formatCode>0" %"</c:formatCode>
                <c:ptCount val="3"/>
                <c:pt idx="0">
                  <c:v>75.38</c:v>
                </c:pt>
                <c:pt idx="1">
                  <c:v>47.76</c:v>
                </c:pt>
                <c:pt idx="2">
                  <c:v>7.81</c:v>
                </c:pt>
              </c:numCache>
            </c:numRef>
          </c:val>
          <c:extLst>
            <c:ext xmlns:c16="http://schemas.microsoft.com/office/drawing/2014/chart" uri="{C3380CC4-5D6E-409C-BE32-E72D297353CC}">
              <c16:uniqueId val="{00000000-AA47-4EFE-B05E-E3517C435A4A}"/>
            </c:ext>
          </c:extLst>
        </c:ser>
        <c:dLbls>
          <c:showLegendKey val="0"/>
          <c:showVal val="0"/>
          <c:showCatName val="0"/>
          <c:showSerName val="0"/>
          <c:showPercent val="0"/>
          <c:showBubbleSize val="0"/>
        </c:dLbls>
        <c:gapWidth val="171"/>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2">
                <a:alpha val="5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BF4-4AC2-B73B-2C9553F56AD7}"/>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3-8BF4-4AC2-B73B-2C9553F56AD7}"/>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5-8BF4-4AC2-B73B-2C9553F56AD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7-8BF4-4AC2-B73B-2C9553F56AD7}"/>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9-8BF4-4AC2-B73B-2C9553F56AD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B-8BF4-4AC2-B73B-2C9553F56AD7}"/>
              </c:ext>
            </c:extLst>
          </c:dPt>
          <c:dPt>
            <c:idx val="19"/>
            <c:invertIfNegative val="0"/>
            <c:bubble3D val="0"/>
            <c:spPr>
              <a:solidFill>
                <a:schemeClr val="accent2">
                  <a:alpha val="50000"/>
                </a:schemeClr>
              </a:solidFill>
              <a:ln>
                <a:noFill/>
              </a:ln>
              <a:effectLst/>
            </c:spPr>
            <c:extLst>
              <c:ext xmlns:c16="http://schemas.microsoft.com/office/drawing/2014/chart" uri="{C3380CC4-5D6E-409C-BE32-E72D297353CC}">
                <c16:uniqueId val="{0000000D-8BF4-4AC2-B73B-2C9553F56AD7}"/>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0-8BF4-4AC2-B73B-2C9553F56AD7}"/>
              </c:ext>
            </c:extLst>
          </c:dPt>
          <c:cat>
            <c:strRef>
              <c:f>Feuil1!$A$2:$A$22</c:f>
              <c:strCache>
                <c:ptCount val="21"/>
                <c:pt idx="0">
                  <c:v>Sous-total: Grande région de Montréal</c:v>
                </c:pt>
                <c:pt idx="1">
                  <c:v>Laval</c:v>
                </c:pt>
                <c:pt idx="2">
                  <c:v>Montréal</c:v>
                </c:pt>
                <c:pt idx="3">
                  <c:v>Lanaudière</c:v>
                </c:pt>
                <c:pt idx="4">
                  <c:v>Laurentides</c:v>
                </c:pt>
                <c:pt idx="5">
                  <c:v>Montérégie</c:v>
                </c:pt>
                <c:pt idx="6">
                  <c:v>Sous-total: Grande région de Québec</c:v>
                </c:pt>
                <c:pt idx="7">
                  <c:v>Capitale-Nationale</c:v>
                </c:pt>
                <c:pt idx="8">
                  <c:v>Chaudière-Appalaches</c:v>
                </c:pt>
                <c:pt idx="9">
                  <c:v>Sous-total: Mauricie</c:v>
                </c:pt>
                <c:pt idx="10">
                  <c:v>Sous-total: Estrie</c:v>
                </c:pt>
                <c:pt idx="11">
                  <c:v>Sous-total: Outaouais</c:v>
                </c:pt>
                <c:pt idx="12">
                  <c:v>Sous-total: Ailleurs au Québec</c:v>
                </c:pt>
                <c:pt idx="13">
                  <c:v>Abitibi-Témiscamingue</c:v>
                </c:pt>
                <c:pt idx="14">
                  <c:v>Bas-Saint-Laurent</c:v>
                </c:pt>
                <c:pt idx="15">
                  <c:v>Centre-du-Québec</c:v>
                </c:pt>
                <c:pt idx="16">
                  <c:v>Côte-Nord</c:v>
                </c:pt>
                <c:pt idx="17">
                  <c:v>Nord-du-Québec</c:v>
                </c:pt>
                <c:pt idx="18">
                  <c:v>Gaspésie–Îles-de-la-Madeleine</c:v>
                </c:pt>
                <c:pt idx="19">
                  <c:v>Saguenay–Lac-Saint-Jean</c:v>
                </c:pt>
                <c:pt idx="20">
                  <c:v>Sous-total: Hors Québec</c:v>
                </c:pt>
              </c:strCache>
            </c:strRef>
          </c:cat>
          <c:val>
            <c:numRef>
              <c:f>Feuil1!$B$2:$B$22</c:f>
              <c:numCache>
                <c:formatCode>0" %"</c:formatCode>
                <c:ptCount val="21"/>
                <c:pt idx="0">
                  <c:v>55.3</c:v>
                </c:pt>
                <c:pt idx="1">
                  <c:v>4.6399999999999997</c:v>
                </c:pt>
                <c:pt idx="2">
                  <c:v>14.18</c:v>
                </c:pt>
                <c:pt idx="3">
                  <c:v>7.06</c:v>
                </c:pt>
                <c:pt idx="4">
                  <c:v>9.49</c:v>
                </c:pt>
                <c:pt idx="5">
                  <c:v>20.57</c:v>
                </c:pt>
                <c:pt idx="6">
                  <c:v>14.67</c:v>
                </c:pt>
                <c:pt idx="7">
                  <c:v>9.61</c:v>
                </c:pt>
                <c:pt idx="8">
                  <c:v>5.0599999999999996</c:v>
                </c:pt>
                <c:pt idx="9">
                  <c:v>3.71</c:v>
                </c:pt>
                <c:pt idx="10">
                  <c:v>5.3</c:v>
                </c:pt>
                <c:pt idx="11">
                  <c:v>4.9400000000000004</c:v>
                </c:pt>
                <c:pt idx="12">
                  <c:v>15.75</c:v>
                </c:pt>
                <c:pt idx="13">
                  <c:v>1.91</c:v>
                </c:pt>
                <c:pt idx="14">
                  <c:v>3.18</c:v>
                </c:pt>
                <c:pt idx="15">
                  <c:v>2.73</c:v>
                </c:pt>
                <c:pt idx="16">
                  <c:v>2.38</c:v>
                </c:pt>
                <c:pt idx="17">
                  <c:v>0.44</c:v>
                </c:pt>
                <c:pt idx="18">
                  <c:v>1.6</c:v>
                </c:pt>
                <c:pt idx="19">
                  <c:v>3.5</c:v>
                </c:pt>
                <c:pt idx="20">
                  <c:v>1.08</c:v>
                </c:pt>
              </c:numCache>
            </c:numRef>
          </c:val>
          <c:extLst>
            <c:ext xmlns:c16="http://schemas.microsoft.com/office/drawing/2014/chart" uri="{C3380CC4-5D6E-409C-BE32-E72D297353CC}">
              <c16:uniqueId val="{0000000E-8BF4-4AC2-B73B-2C9553F56AD7}"/>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Feuil1!$A$2:$A$22</c:f>
              <c:strCache>
                <c:ptCount val="21"/>
                <c:pt idx="0">
                  <c:v>Sous-total: Grande région de Montréal</c:v>
                </c:pt>
                <c:pt idx="1">
                  <c:v>Laval</c:v>
                </c:pt>
                <c:pt idx="2">
                  <c:v>Montréal</c:v>
                </c:pt>
                <c:pt idx="3">
                  <c:v>Lanaudière</c:v>
                </c:pt>
                <c:pt idx="4">
                  <c:v>Laurentides</c:v>
                </c:pt>
                <c:pt idx="5">
                  <c:v>Montérégie</c:v>
                </c:pt>
                <c:pt idx="6">
                  <c:v>Sous-total: Grande région de Québec</c:v>
                </c:pt>
                <c:pt idx="7">
                  <c:v>Capitale-Nationale</c:v>
                </c:pt>
                <c:pt idx="8">
                  <c:v>Chaudière-Appalaches</c:v>
                </c:pt>
                <c:pt idx="9">
                  <c:v>Sous-total: Mauricie</c:v>
                </c:pt>
                <c:pt idx="10">
                  <c:v>Sous-total: Estrie</c:v>
                </c:pt>
                <c:pt idx="11">
                  <c:v>Sous-total: Outaouais</c:v>
                </c:pt>
                <c:pt idx="12">
                  <c:v>Sous-total: Ailleurs au Québec</c:v>
                </c:pt>
                <c:pt idx="13">
                  <c:v>Abitibi-Témiscamingue</c:v>
                </c:pt>
                <c:pt idx="14">
                  <c:v>Bas-Saint-Laurent</c:v>
                </c:pt>
                <c:pt idx="15">
                  <c:v>Centre-du-Québec</c:v>
                </c:pt>
                <c:pt idx="16">
                  <c:v>Côte-Nord</c:v>
                </c:pt>
                <c:pt idx="17">
                  <c:v>Nord-du-Québec</c:v>
                </c:pt>
                <c:pt idx="18">
                  <c:v>Gaspésie–Îles-de-la-Madeleine</c:v>
                </c:pt>
                <c:pt idx="19">
                  <c:v>Saguenay–Lac-Saint-Jean</c:v>
                </c:pt>
                <c:pt idx="20">
                  <c:v>Sous-total: Hors Québec</c:v>
                </c:pt>
              </c:strCache>
            </c:strRef>
          </c:cat>
          <c:val>
            <c:numRef>
              <c:f>Feuil1!$C$2:$C$22</c:f>
              <c:numCache>
                <c:formatCode>0" %"</c:formatCode>
                <c:ptCount val="21"/>
                <c:pt idx="0">
                  <c:v>44.7</c:v>
                </c:pt>
                <c:pt idx="1">
                  <c:v>95.36</c:v>
                </c:pt>
                <c:pt idx="2">
                  <c:v>85.82</c:v>
                </c:pt>
                <c:pt idx="3">
                  <c:v>92.94</c:v>
                </c:pt>
                <c:pt idx="4">
                  <c:v>90.51</c:v>
                </c:pt>
                <c:pt idx="5">
                  <c:v>79.430000000000007</c:v>
                </c:pt>
                <c:pt idx="6">
                  <c:v>85.33</c:v>
                </c:pt>
                <c:pt idx="7">
                  <c:v>90.39</c:v>
                </c:pt>
                <c:pt idx="8">
                  <c:v>94.94</c:v>
                </c:pt>
                <c:pt idx="9">
                  <c:v>96.29</c:v>
                </c:pt>
                <c:pt idx="10">
                  <c:v>94.7</c:v>
                </c:pt>
                <c:pt idx="11">
                  <c:v>95.06</c:v>
                </c:pt>
                <c:pt idx="12">
                  <c:v>84.25</c:v>
                </c:pt>
                <c:pt idx="13">
                  <c:v>98.09</c:v>
                </c:pt>
                <c:pt idx="14">
                  <c:v>96.82</c:v>
                </c:pt>
                <c:pt idx="15">
                  <c:v>97.27</c:v>
                </c:pt>
                <c:pt idx="16">
                  <c:v>97.62</c:v>
                </c:pt>
                <c:pt idx="17">
                  <c:v>99.56</c:v>
                </c:pt>
                <c:pt idx="18">
                  <c:v>98.4</c:v>
                </c:pt>
                <c:pt idx="19">
                  <c:v>96.5</c:v>
                </c:pt>
                <c:pt idx="20">
                  <c:v>98.92</c:v>
                </c:pt>
              </c:numCache>
            </c:numRef>
          </c:val>
          <c:extLst>
            <c:ext xmlns:c16="http://schemas.microsoft.com/office/drawing/2014/chart" uri="{C3380CC4-5D6E-409C-BE32-E72D297353CC}">
              <c16:uniqueId val="{0000000F-8BF4-4AC2-B73B-2C9553F56AD7}"/>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n = 1 129</c:v>
                </c:pt>
              </c:strCache>
            </c:strRef>
          </c:tx>
          <c:spPr>
            <a:solidFill>
              <a:schemeClr val="accent2">
                <a:alpha val="5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A-E854-4D4C-A8A7-B83082129BC3}"/>
              </c:ext>
            </c:extLst>
          </c:dPt>
          <c:dPt>
            <c:idx val="1"/>
            <c:invertIfNegative val="0"/>
            <c:bubble3D val="0"/>
            <c:spPr>
              <a:solidFill>
                <a:schemeClr val="accent2">
                  <a:alpha val="50000"/>
                </a:schemeClr>
              </a:solidFill>
              <a:ln>
                <a:noFill/>
              </a:ln>
              <a:effectLst/>
            </c:spPr>
            <c:extLst>
              <c:ext xmlns:c16="http://schemas.microsoft.com/office/drawing/2014/chart" uri="{C3380CC4-5D6E-409C-BE32-E72D297353CC}">
                <c16:uniqueId val="{00000001-E854-4D4C-A8A7-B83082129BC3}"/>
              </c:ext>
            </c:extLst>
          </c:dPt>
          <c:dPt>
            <c:idx val="2"/>
            <c:invertIfNegative val="0"/>
            <c:bubble3D val="0"/>
            <c:spPr>
              <a:solidFill>
                <a:schemeClr val="accent2">
                  <a:alpha val="50000"/>
                </a:schemeClr>
              </a:solidFill>
              <a:ln>
                <a:noFill/>
              </a:ln>
              <a:effectLst/>
            </c:spPr>
            <c:extLst>
              <c:ext xmlns:c16="http://schemas.microsoft.com/office/drawing/2014/chart" uri="{C3380CC4-5D6E-409C-BE32-E72D297353CC}">
                <c16:uniqueId val="{00000003-E854-4D4C-A8A7-B83082129BC3}"/>
              </c:ext>
            </c:extLst>
          </c:dPt>
          <c:dPt>
            <c:idx val="3"/>
            <c:invertIfNegative val="0"/>
            <c:bubble3D val="0"/>
            <c:spPr>
              <a:solidFill>
                <a:schemeClr val="accent2">
                  <a:alpha val="50000"/>
                </a:schemeClr>
              </a:solidFill>
              <a:ln>
                <a:noFill/>
              </a:ln>
              <a:effectLst/>
            </c:spPr>
            <c:extLst>
              <c:ext xmlns:c16="http://schemas.microsoft.com/office/drawing/2014/chart" uri="{C3380CC4-5D6E-409C-BE32-E72D297353CC}">
                <c16:uniqueId val="{00000005-E854-4D4C-A8A7-B83082129BC3}"/>
              </c:ext>
            </c:extLst>
          </c:dPt>
          <c:dPt>
            <c:idx val="4"/>
            <c:invertIfNegative val="0"/>
            <c:bubble3D val="0"/>
            <c:spPr>
              <a:solidFill>
                <a:schemeClr val="accent2">
                  <a:alpha val="50000"/>
                </a:schemeClr>
              </a:solidFill>
              <a:ln>
                <a:noFill/>
              </a:ln>
              <a:effectLst/>
            </c:spPr>
            <c:extLst>
              <c:ext xmlns:c16="http://schemas.microsoft.com/office/drawing/2014/chart" uri="{C3380CC4-5D6E-409C-BE32-E72D297353CC}">
                <c16:uniqueId val="{00000007-E854-4D4C-A8A7-B83082129BC3}"/>
              </c:ext>
            </c:extLst>
          </c:dPt>
          <c:dPt>
            <c:idx val="5"/>
            <c:invertIfNegative val="0"/>
            <c:bubble3D val="0"/>
            <c:spPr>
              <a:solidFill>
                <a:schemeClr val="accent2">
                  <a:alpha val="50000"/>
                </a:schemeClr>
              </a:solidFill>
              <a:ln>
                <a:noFill/>
              </a:ln>
              <a:effectLst/>
            </c:spPr>
            <c:extLst>
              <c:ext xmlns:c16="http://schemas.microsoft.com/office/drawing/2014/chart" uri="{C3380CC4-5D6E-409C-BE32-E72D297353CC}">
                <c16:uniqueId val="{00000009-E854-4D4C-A8A7-B83082129BC3}"/>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B-E854-4D4C-A8A7-B83082129BC3}"/>
              </c:ext>
            </c:extLst>
          </c:dPt>
          <c:dPt>
            <c:idx val="8"/>
            <c:invertIfNegative val="0"/>
            <c:bubble3D val="0"/>
            <c:spPr>
              <a:solidFill>
                <a:schemeClr val="accent2">
                  <a:alpha val="50000"/>
                </a:schemeClr>
              </a:solidFill>
              <a:ln>
                <a:noFill/>
              </a:ln>
              <a:effectLst/>
            </c:spPr>
            <c:extLst>
              <c:ext xmlns:c16="http://schemas.microsoft.com/office/drawing/2014/chart" uri="{C3380CC4-5D6E-409C-BE32-E72D297353CC}">
                <c16:uniqueId val="{0000000D-E854-4D4C-A8A7-B83082129BC3}"/>
              </c:ext>
            </c:extLst>
          </c:dPt>
          <c:dPt>
            <c:idx val="9"/>
            <c:invertIfNegative val="0"/>
            <c:bubble3D val="0"/>
            <c:spPr>
              <a:solidFill>
                <a:schemeClr val="accent2">
                  <a:alpha val="50000"/>
                </a:schemeClr>
              </a:solidFill>
              <a:ln>
                <a:noFill/>
              </a:ln>
              <a:effectLst/>
            </c:spPr>
            <c:extLst>
              <c:ext xmlns:c16="http://schemas.microsoft.com/office/drawing/2014/chart" uri="{C3380CC4-5D6E-409C-BE32-E72D297353CC}">
                <c16:uniqueId val="{0000000F-E854-4D4C-A8A7-B83082129BC3}"/>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11-E854-4D4C-A8A7-B83082129BC3}"/>
              </c:ext>
            </c:extLst>
          </c:dPt>
          <c:dPt>
            <c:idx val="12"/>
            <c:invertIfNegative val="0"/>
            <c:bubble3D val="0"/>
            <c:spPr>
              <a:solidFill>
                <a:schemeClr val="accent2">
                  <a:alpha val="50000"/>
                </a:schemeClr>
              </a:solidFill>
              <a:ln>
                <a:noFill/>
              </a:ln>
              <a:effectLst/>
            </c:spPr>
            <c:extLst>
              <c:ext xmlns:c16="http://schemas.microsoft.com/office/drawing/2014/chart" uri="{C3380CC4-5D6E-409C-BE32-E72D297353CC}">
                <c16:uniqueId val="{00000013-E854-4D4C-A8A7-B83082129BC3}"/>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5-E854-4D4C-A8A7-B83082129BC3}"/>
              </c:ext>
            </c:extLst>
          </c:dPt>
          <c:dPt>
            <c:idx val="15"/>
            <c:invertIfNegative val="0"/>
            <c:bubble3D val="0"/>
            <c:spPr>
              <a:solidFill>
                <a:schemeClr val="accent2">
                  <a:alpha val="50000"/>
                </a:schemeClr>
              </a:solidFill>
              <a:ln>
                <a:noFill/>
              </a:ln>
              <a:effectLst/>
            </c:spPr>
            <c:extLst>
              <c:ext xmlns:c16="http://schemas.microsoft.com/office/drawing/2014/chart" uri="{C3380CC4-5D6E-409C-BE32-E72D297353CC}">
                <c16:uniqueId val="{00000017-E854-4D4C-A8A7-B83082129BC3}"/>
              </c:ext>
            </c:extLst>
          </c:dPt>
          <c:cat>
            <c:strRef>
              <c:f>Feuil1!$A$2:$A$19</c:f>
              <c:strCache>
                <c:ptCount val="18"/>
                <c:pt idx="0">
                  <c:v>Sous-total: Avant 1950</c:v>
                </c:pt>
                <c:pt idx="1">
                  <c:v>Avant 1900</c:v>
                </c:pt>
                <c:pt idx="2">
                  <c:v>1900-1910</c:v>
                </c:pt>
                <c:pt idx="3">
                  <c:v>1911-1920</c:v>
                </c:pt>
                <c:pt idx="4">
                  <c:v>1921-1930</c:v>
                </c:pt>
                <c:pt idx="5">
                  <c:v>1931-1940</c:v>
                </c:pt>
                <c:pt idx="6">
                  <c:v>1941-1950</c:v>
                </c:pt>
                <c:pt idx="7">
                  <c:v>Sous-total: 1951 à 1980</c:v>
                </c:pt>
                <c:pt idx="8">
                  <c:v>1951-1960</c:v>
                </c:pt>
                <c:pt idx="9">
                  <c:v>1961-1970</c:v>
                </c:pt>
                <c:pt idx="10">
                  <c:v>1971-1980</c:v>
                </c:pt>
                <c:pt idx="11">
                  <c:v>Sous-total: 1981 à 2000</c:v>
                </c:pt>
                <c:pt idx="12">
                  <c:v>1981-1990</c:v>
                </c:pt>
                <c:pt idx="13">
                  <c:v>1991-2000</c:v>
                </c:pt>
                <c:pt idx="14">
                  <c:v>Sous-total: Après 2000</c:v>
                </c:pt>
                <c:pt idx="15">
                  <c:v>2001-2010</c:v>
                </c:pt>
                <c:pt idx="16">
                  <c:v>2011-2020</c:v>
                </c:pt>
                <c:pt idx="17">
                  <c:v>Après 2020</c:v>
                </c:pt>
              </c:strCache>
            </c:strRef>
          </c:cat>
          <c:val>
            <c:numRef>
              <c:f>Feuil1!$B$2:$B$19</c:f>
              <c:numCache>
                <c:formatCode>0" %"</c:formatCode>
                <c:ptCount val="18"/>
                <c:pt idx="0">
                  <c:v>9.6199999999999992</c:v>
                </c:pt>
                <c:pt idx="1">
                  <c:v>1.79</c:v>
                </c:pt>
                <c:pt idx="2">
                  <c:v>0.85</c:v>
                </c:pt>
                <c:pt idx="3">
                  <c:v>0.54</c:v>
                </c:pt>
                <c:pt idx="4">
                  <c:v>1.51</c:v>
                </c:pt>
                <c:pt idx="5">
                  <c:v>0.96</c:v>
                </c:pt>
                <c:pt idx="6">
                  <c:v>3.97</c:v>
                </c:pt>
                <c:pt idx="7">
                  <c:v>38.619999999999997</c:v>
                </c:pt>
                <c:pt idx="8">
                  <c:v>10.16</c:v>
                </c:pt>
                <c:pt idx="9">
                  <c:v>11.94</c:v>
                </c:pt>
                <c:pt idx="10">
                  <c:v>16.95</c:v>
                </c:pt>
                <c:pt idx="11">
                  <c:v>26.87</c:v>
                </c:pt>
                <c:pt idx="12">
                  <c:v>16.59</c:v>
                </c:pt>
                <c:pt idx="13">
                  <c:v>10.36</c:v>
                </c:pt>
                <c:pt idx="14">
                  <c:v>26.84</c:v>
                </c:pt>
                <c:pt idx="15">
                  <c:v>15.24</c:v>
                </c:pt>
                <c:pt idx="16">
                  <c:v>8.6300000000000008</c:v>
                </c:pt>
                <c:pt idx="17">
                  <c:v>3.22</c:v>
                </c:pt>
              </c:numCache>
            </c:numRef>
          </c:val>
          <c:extLst>
            <c:ext xmlns:c16="http://schemas.microsoft.com/office/drawing/2014/chart" uri="{C3380CC4-5D6E-409C-BE32-E72D297353CC}">
              <c16:uniqueId val="{00000018-E854-4D4C-A8A7-B83082129BC3}"/>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Feuil1!$A$2:$A$19</c:f>
              <c:strCache>
                <c:ptCount val="18"/>
                <c:pt idx="0">
                  <c:v>Sous-total: Avant 1950</c:v>
                </c:pt>
                <c:pt idx="1">
                  <c:v>Avant 1900</c:v>
                </c:pt>
                <c:pt idx="2">
                  <c:v>1900-1910</c:v>
                </c:pt>
                <c:pt idx="3">
                  <c:v>1911-1920</c:v>
                </c:pt>
                <c:pt idx="4">
                  <c:v>1921-1930</c:v>
                </c:pt>
                <c:pt idx="5">
                  <c:v>1931-1940</c:v>
                </c:pt>
                <c:pt idx="6">
                  <c:v>1941-1950</c:v>
                </c:pt>
                <c:pt idx="7">
                  <c:v>Sous-total: 1951 à 1980</c:v>
                </c:pt>
                <c:pt idx="8">
                  <c:v>1951-1960</c:v>
                </c:pt>
                <c:pt idx="9">
                  <c:v>1961-1970</c:v>
                </c:pt>
                <c:pt idx="10">
                  <c:v>1971-1980</c:v>
                </c:pt>
                <c:pt idx="11">
                  <c:v>Sous-total: 1981 à 2000</c:v>
                </c:pt>
                <c:pt idx="12">
                  <c:v>1981-1990</c:v>
                </c:pt>
                <c:pt idx="13">
                  <c:v>1991-2000</c:v>
                </c:pt>
                <c:pt idx="14">
                  <c:v>Sous-total: Après 2000</c:v>
                </c:pt>
                <c:pt idx="15">
                  <c:v>2001-2010</c:v>
                </c:pt>
                <c:pt idx="16">
                  <c:v>2011-2020</c:v>
                </c:pt>
                <c:pt idx="17">
                  <c:v>Après 2020</c:v>
                </c:pt>
              </c:strCache>
            </c:strRef>
          </c:cat>
          <c:val>
            <c:numRef>
              <c:f>Feuil1!$C$2:$C$19</c:f>
              <c:numCache>
                <c:formatCode>0" %"</c:formatCode>
                <c:ptCount val="18"/>
                <c:pt idx="0">
                  <c:v>90.38</c:v>
                </c:pt>
                <c:pt idx="1">
                  <c:v>98.21</c:v>
                </c:pt>
                <c:pt idx="2">
                  <c:v>99.15</c:v>
                </c:pt>
                <c:pt idx="3">
                  <c:v>99.46</c:v>
                </c:pt>
                <c:pt idx="4">
                  <c:v>98.49</c:v>
                </c:pt>
                <c:pt idx="5">
                  <c:v>99.04</c:v>
                </c:pt>
                <c:pt idx="6">
                  <c:v>96.03</c:v>
                </c:pt>
                <c:pt idx="7">
                  <c:v>61.38</c:v>
                </c:pt>
                <c:pt idx="8">
                  <c:v>89.84</c:v>
                </c:pt>
                <c:pt idx="9">
                  <c:v>88.06</c:v>
                </c:pt>
                <c:pt idx="10">
                  <c:v>83.05</c:v>
                </c:pt>
                <c:pt idx="11">
                  <c:v>73.13</c:v>
                </c:pt>
                <c:pt idx="12">
                  <c:v>83.41</c:v>
                </c:pt>
                <c:pt idx="13">
                  <c:v>89.64</c:v>
                </c:pt>
                <c:pt idx="14">
                  <c:v>73.16</c:v>
                </c:pt>
                <c:pt idx="15">
                  <c:v>84.76</c:v>
                </c:pt>
                <c:pt idx="16">
                  <c:v>91.37</c:v>
                </c:pt>
                <c:pt idx="17">
                  <c:v>96.78</c:v>
                </c:pt>
              </c:numCache>
            </c:numRef>
          </c:val>
          <c:extLst>
            <c:ext xmlns:c16="http://schemas.microsoft.com/office/drawing/2014/chart" uri="{C3380CC4-5D6E-409C-BE32-E72D297353CC}">
              <c16:uniqueId val="{00000019-E854-4D4C-A8A7-B83082129BC3}"/>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2">
                <a:alpha val="5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6-3DCB-47BE-BA1A-8E29C2A517B2}"/>
              </c:ext>
            </c:extLst>
          </c:dPt>
          <c:dPt>
            <c:idx val="1"/>
            <c:invertIfNegative val="0"/>
            <c:bubble3D val="0"/>
            <c:spPr>
              <a:solidFill>
                <a:schemeClr val="accent2">
                  <a:alpha val="50000"/>
                </a:schemeClr>
              </a:solidFill>
              <a:ln>
                <a:noFill/>
              </a:ln>
              <a:effectLst/>
            </c:spPr>
            <c:extLst>
              <c:ext xmlns:c16="http://schemas.microsoft.com/office/drawing/2014/chart" uri="{C3380CC4-5D6E-409C-BE32-E72D297353CC}">
                <c16:uniqueId val="{00000001-3DCB-47BE-BA1A-8E29C2A517B2}"/>
              </c:ext>
            </c:extLst>
          </c:dPt>
          <c:dPt>
            <c:idx val="2"/>
            <c:invertIfNegative val="0"/>
            <c:bubble3D val="0"/>
            <c:spPr>
              <a:solidFill>
                <a:schemeClr val="accent2">
                  <a:alpha val="50000"/>
                </a:schemeClr>
              </a:solidFill>
              <a:ln>
                <a:noFill/>
              </a:ln>
              <a:effectLst/>
            </c:spPr>
            <c:extLst>
              <c:ext xmlns:c16="http://schemas.microsoft.com/office/drawing/2014/chart" uri="{C3380CC4-5D6E-409C-BE32-E72D297353CC}">
                <c16:uniqueId val="{00000003-3DCB-47BE-BA1A-8E29C2A517B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3DCB-47BE-BA1A-8E29C2A517B2}"/>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8-3DCB-47BE-BA1A-8E29C2A517B2}"/>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9-3DCB-47BE-BA1A-8E29C2A517B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A-3DCB-47BE-BA1A-8E29C2A517B2}"/>
              </c:ext>
            </c:extLst>
          </c:dPt>
          <c:cat>
            <c:strRef>
              <c:f>Feuil1!$A$2:$A$10</c:f>
              <c:strCache>
                <c:ptCount val="9"/>
                <c:pt idx="0">
                  <c:v>Sous-total: Maison</c:v>
                </c:pt>
                <c:pt idx="1">
                  <c:v>Maison individuelle (maison détachée, maison mobile, autre)</c:v>
                </c:pt>
                <c:pt idx="2">
                  <c:v>Maison jumelée (semi-détaché)</c:v>
                </c:pt>
                <c:pt idx="3">
                  <c:v>Sous-total: Immeuble à revenus</c:v>
                </c:pt>
                <c:pt idx="4">
                  <c:v>Multiplex (2 à 5 logements)</c:v>
                </c:pt>
                <c:pt idx="5">
                  <c:v>Immeuble commercial (6 logements ou plus)</c:v>
                </c:pt>
                <c:pt idx="6">
                  <c:v>Appartement en copropriété (condo, condominium, divise ou indivise)</c:v>
                </c:pt>
                <c:pt idx="7">
                  <c:v>Chalet (résidence qui n'est pas habitable 12 mois par année)</c:v>
                </c:pt>
                <c:pt idx="8">
                  <c:v>Autre</c:v>
                </c:pt>
              </c:strCache>
            </c:strRef>
          </c:cat>
          <c:val>
            <c:numRef>
              <c:f>Feuil1!$B$2:$B$10</c:f>
              <c:numCache>
                <c:formatCode>0" %"</c:formatCode>
                <c:ptCount val="9"/>
                <c:pt idx="0">
                  <c:v>83.4</c:v>
                </c:pt>
                <c:pt idx="1">
                  <c:v>74.319999999999993</c:v>
                </c:pt>
                <c:pt idx="2">
                  <c:v>9.4</c:v>
                </c:pt>
                <c:pt idx="3">
                  <c:v>6.24</c:v>
                </c:pt>
                <c:pt idx="4">
                  <c:v>5.58</c:v>
                </c:pt>
                <c:pt idx="5">
                  <c:v>0.66</c:v>
                </c:pt>
                <c:pt idx="6">
                  <c:v>9.27</c:v>
                </c:pt>
                <c:pt idx="7">
                  <c:v>1.98</c:v>
                </c:pt>
                <c:pt idx="8">
                  <c:v>1.37</c:v>
                </c:pt>
              </c:numCache>
            </c:numRef>
          </c:val>
          <c:extLst>
            <c:ext xmlns:c16="http://schemas.microsoft.com/office/drawing/2014/chart" uri="{C3380CC4-5D6E-409C-BE32-E72D297353CC}">
              <c16:uniqueId val="{00000004-3DCB-47BE-BA1A-8E29C2A517B2}"/>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Feuil1!$A$2:$A$10</c:f>
              <c:strCache>
                <c:ptCount val="9"/>
                <c:pt idx="0">
                  <c:v>Sous-total: Maison</c:v>
                </c:pt>
                <c:pt idx="1">
                  <c:v>Maison individuelle (maison détachée, maison mobile, autre)</c:v>
                </c:pt>
                <c:pt idx="2">
                  <c:v>Maison jumelée (semi-détaché)</c:v>
                </c:pt>
                <c:pt idx="3">
                  <c:v>Sous-total: Immeuble à revenus</c:v>
                </c:pt>
                <c:pt idx="4">
                  <c:v>Multiplex (2 à 5 logements)</c:v>
                </c:pt>
                <c:pt idx="5">
                  <c:v>Immeuble commercial (6 logements ou plus)</c:v>
                </c:pt>
                <c:pt idx="6">
                  <c:v>Appartement en copropriété (condo, condominium, divise ou indivise)</c:v>
                </c:pt>
                <c:pt idx="7">
                  <c:v>Chalet (résidence qui n'est pas habitable 12 mois par année)</c:v>
                </c:pt>
                <c:pt idx="8">
                  <c:v>Autre</c:v>
                </c:pt>
              </c:strCache>
            </c:strRef>
          </c:cat>
          <c:val>
            <c:numRef>
              <c:f>Feuil1!$C$2:$C$10</c:f>
              <c:numCache>
                <c:formatCode>0" %"</c:formatCode>
                <c:ptCount val="9"/>
                <c:pt idx="0">
                  <c:v>16.599999999999994</c:v>
                </c:pt>
                <c:pt idx="1">
                  <c:v>25.680000000000007</c:v>
                </c:pt>
                <c:pt idx="2">
                  <c:v>90.6</c:v>
                </c:pt>
                <c:pt idx="3">
                  <c:v>93.76</c:v>
                </c:pt>
                <c:pt idx="4">
                  <c:v>94.42</c:v>
                </c:pt>
                <c:pt idx="5">
                  <c:v>99.34</c:v>
                </c:pt>
                <c:pt idx="6">
                  <c:v>90.73</c:v>
                </c:pt>
                <c:pt idx="7">
                  <c:v>98.02</c:v>
                </c:pt>
                <c:pt idx="8">
                  <c:v>98.63</c:v>
                </c:pt>
              </c:numCache>
            </c:numRef>
          </c:val>
          <c:extLst>
            <c:ext xmlns:c16="http://schemas.microsoft.com/office/drawing/2014/chart" uri="{C3380CC4-5D6E-409C-BE32-E72D297353CC}">
              <c16:uniqueId val="{0000000E-F2AC-4A35-9717-D5CB9E6B1309}"/>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n = 1 129</c:v>
                </c:pt>
              </c:strCache>
            </c:strRef>
          </c:tx>
          <c:spPr>
            <a:solidFill>
              <a:schemeClr val="accent2">
                <a:alpha val="5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E-E304-417B-8298-7359D45447AE}"/>
              </c:ext>
            </c:extLst>
          </c:dPt>
          <c:dPt>
            <c:idx val="1"/>
            <c:invertIfNegative val="0"/>
            <c:bubble3D val="0"/>
            <c:spPr>
              <a:solidFill>
                <a:schemeClr val="accent2">
                  <a:alpha val="50000"/>
                </a:schemeClr>
              </a:solidFill>
              <a:ln>
                <a:noFill/>
              </a:ln>
              <a:effectLst/>
            </c:spPr>
            <c:extLst>
              <c:ext xmlns:c16="http://schemas.microsoft.com/office/drawing/2014/chart" uri="{C3380CC4-5D6E-409C-BE32-E72D297353CC}">
                <c16:uniqueId val="{00000001-E304-417B-8298-7359D45447AE}"/>
              </c:ext>
            </c:extLst>
          </c:dPt>
          <c:dPt>
            <c:idx val="2"/>
            <c:invertIfNegative val="0"/>
            <c:bubble3D val="0"/>
            <c:spPr>
              <a:solidFill>
                <a:schemeClr val="accent2">
                  <a:alpha val="50000"/>
                </a:schemeClr>
              </a:solidFill>
              <a:ln>
                <a:noFill/>
              </a:ln>
              <a:effectLst/>
            </c:spPr>
            <c:extLst>
              <c:ext xmlns:c16="http://schemas.microsoft.com/office/drawing/2014/chart" uri="{C3380CC4-5D6E-409C-BE32-E72D297353CC}">
                <c16:uniqueId val="{00000003-E304-417B-8298-7359D45447A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E304-417B-8298-7359D45447AE}"/>
              </c:ext>
            </c:extLst>
          </c:dPt>
          <c:dPt>
            <c:idx val="4"/>
            <c:invertIfNegative val="0"/>
            <c:bubble3D val="0"/>
            <c:spPr>
              <a:solidFill>
                <a:schemeClr val="accent2">
                  <a:alpha val="50000"/>
                </a:schemeClr>
              </a:solidFill>
              <a:ln>
                <a:noFill/>
              </a:ln>
              <a:effectLst/>
            </c:spPr>
            <c:extLst>
              <c:ext xmlns:c16="http://schemas.microsoft.com/office/drawing/2014/chart" uri="{C3380CC4-5D6E-409C-BE32-E72D297353CC}">
                <c16:uniqueId val="{00000005-E304-417B-8298-7359D45447AE}"/>
              </c:ext>
            </c:extLst>
          </c:dPt>
          <c:dPt>
            <c:idx val="5"/>
            <c:invertIfNegative val="0"/>
            <c:bubble3D val="0"/>
            <c:spPr>
              <a:solidFill>
                <a:schemeClr val="accent2">
                  <a:alpha val="50000"/>
                </a:schemeClr>
              </a:solidFill>
              <a:ln>
                <a:noFill/>
              </a:ln>
              <a:effectLst/>
            </c:spPr>
            <c:extLst>
              <c:ext xmlns:c16="http://schemas.microsoft.com/office/drawing/2014/chart" uri="{C3380CC4-5D6E-409C-BE32-E72D297353CC}">
                <c16:uniqueId val="{00000007-E304-417B-8298-7359D45447A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10-E304-417B-8298-7359D45447AE}"/>
              </c:ext>
            </c:extLst>
          </c:dPt>
          <c:dPt>
            <c:idx val="7"/>
            <c:invertIfNegative val="0"/>
            <c:bubble3D val="0"/>
            <c:spPr>
              <a:solidFill>
                <a:schemeClr val="accent2">
                  <a:alpha val="50000"/>
                </a:schemeClr>
              </a:solidFill>
              <a:ln>
                <a:noFill/>
              </a:ln>
              <a:effectLst/>
            </c:spPr>
            <c:extLst>
              <c:ext xmlns:c16="http://schemas.microsoft.com/office/drawing/2014/chart" uri="{C3380CC4-5D6E-409C-BE32-E72D297353CC}">
                <c16:uniqueId val="{00000009-E304-417B-8298-7359D45447AE}"/>
              </c:ext>
            </c:extLst>
          </c:dPt>
          <c:dPt>
            <c:idx val="8"/>
            <c:invertIfNegative val="0"/>
            <c:bubble3D val="0"/>
            <c:spPr>
              <a:solidFill>
                <a:schemeClr val="accent2">
                  <a:alpha val="50000"/>
                </a:schemeClr>
              </a:solidFill>
              <a:ln>
                <a:noFill/>
              </a:ln>
              <a:effectLst/>
            </c:spPr>
            <c:extLst>
              <c:ext xmlns:c16="http://schemas.microsoft.com/office/drawing/2014/chart" uri="{C3380CC4-5D6E-409C-BE32-E72D297353CC}">
                <c16:uniqueId val="{0000000B-E304-417B-8298-7359D45447AE}"/>
              </c:ext>
            </c:extLst>
          </c:dPt>
          <c:cat>
            <c:strRef>
              <c:f>Feuil1!$A$2:$A$10</c:f>
              <c:strCache>
                <c:ptCount val="9"/>
                <c:pt idx="0">
                  <c:v>Sous-total: Moins de 5 ans</c:v>
                </c:pt>
                <c:pt idx="1">
                  <c:v>Moins de 2 ans</c:v>
                </c:pt>
                <c:pt idx="2">
                  <c:v>2 à 5 ans</c:v>
                </c:pt>
                <c:pt idx="3">
                  <c:v>Sous-total: 6 à 15 ans</c:v>
                </c:pt>
                <c:pt idx="4">
                  <c:v>6 à 10 ans</c:v>
                </c:pt>
                <c:pt idx="5">
                  <c:v>11 à 15 ans</c:v>
                </c:pt>
                <c:pt idx="6">
                  <c:v>Sous-total: Plus de 15 ans</c:v>
                </c:pt>
                <c:pt idx="7">
                  <c:v>16 à 20 ans</c:v>
                </c:pt>
                <c:pt idx="8">
                  <c:v>Plus de 20 ans</c:v>
                </c:pt>
              </c:strCache>
            </c:strRef>
          </c:cat>
          <c:val>
            <c:numRef>
              <c:f>Feuil1!$B$2:$B$10</c:f>
              <c:numCache>
                <c:formatCode>0" %"</c:formatCode>
                <c:ptCount val="9"/>
                <c:pt idx="0">
                  <c:v>28.56</c:v>
                </c:pt>
                <c:pt idx="1">
                  <c:v>11.15</c:v>
                </c:pt>
                <c:pt idx="2">
                  <c:v>17.64</c:v>
                </c:pt>
                <c:pt idx="3">
                  <c:v>32.96</c:v>
                </c:pt>
                <c:pt idx="4">
                  <c:v>18.78</c:v>
                </c:pt>
                <c:pt idx="5">
                  <c:v>14.26</c:v>
                </c:pt>
                <c:pt idx="6">
                  <c:v>41.1</c:v>
                </c:pt>
                <c:pt idx="7">
                  <c:v>11.01</c:v>
                </c:pt>
                <c:pt idx="8">
                  <c:v>30.17</c:v>
                </c:pt>
              </c:numCache>
            </c:numRef>
          </c:val>
          <c:extLst>
            <c:ext xmlns:c16="http://schemas.microsoft.com/office/drawing/2014/chart" uri="{C3380CC4-5D6E-409C-BE32-E72D297353CC}">
              <c16:uniqueId val="{0000000C-E304-417B-8298-7359D45447AE}"/>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Feuil1!$A$2:$A$10</c:f>
              <c:strCache>
                <c:ptCount val="9"/>
                <c:pt idx="0">
                  <c:v>Sous-total: Moins de 5 ans</c:v>
                </c:pt>
                <c:pt idx="1">
                  <c:v>Moins de 2 ans</c:v>
                </c:pt>
                <c:pt idx="2">
                  <c:v>2 à 5 ans</c:v>
                </c:pt>
                <c:pt idx="3">
                  <c:v>Sous-total: 6 à 15 ans</c:v>
                </c:pt>
                <c:pt idx="4">
                  <c:v>6 à 10 ans</c:v>
                </c:pt>
                <c:pt idx="5">
                  <c:v>11 à 15 ans</c:v>
                </c:pt>
                <c:pt idx="6">
                  <c:v>Sous-total: Plus de 15 ans</c:v>
                </c:pt>
                <c:pt idx="7">
                  <c:v>16 à 20 ans</c:v>
                </c:pt>
                <c:pt idx="8">
                  <c:v>Plus de 20 ans</c:v>
                </c:pt>
              </c:strCache>
            </c:strRef>
          </c:cat>
          <c:val>
            <c:numRef>
              <c:f>Feuil1!$C$2:$C$10</c:f>
              <c:numCache>
                <c:formatCode>0" %"</c:formatCode>
                <c:ptCount val="9"/>
                <c:pt idx="0">
                  <c:v>71.44</c:v>
                </c:pt>
                <c:pt idx="1">
                  <c:v>88.85</c:v>
                </c:pt>
                <c:pt idx="2">
                  <c:v>82.36</c:v>
                </c:pt>
                <c:pt idx="3">
                  <c:v>67.039999999999992</c:v>
                </c:pt>
                <c:pt idx="4">
                  <c:v>81.22</c:v>
                </c:pt>
                <c:pt idx="5">
                  <c:v>85.74</c:v>
                </c:pt>
                <c:pt idx="6">
                  <c:v>58.9</c:v>
                </c:pt>
                <c:pt idx="7">
                  <c:v>88.99</c:v>
                </c:pt>
                <c:pt idx="8">
                  <c:v>69.83</c:v>
                </c:pt>
              </c:numCache>
            </c:numRef>
          </c:val>
          <c:extLst>
            <c:ext xmlns:c16="http://schemas.microsoft.com/office/drawing/2014/chart" uri="{C3380CC4-5D6E-409C-BE32-E72D297353CC}">
              <c16:uniqueId val="{0000000D-E304-417B-8298-7359D45447AE}"/>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9065347043690619"/>
          <c:y val="4.7288750118052628E-2"/>
          <c:w val="0.39735761505723793"/>
          <c:h val="0.78325419155164733"/>
        </c:manualLayout>
      </c:layout>
      <c:barChart>
        <c:barDir val="bar"/>
        <c:grouping val="clustered"/>
        <c:varyColors val="0"/>
        <c:ser>
          <c:idx val="0"/>
          <c:order val="0"/>
          <c:tx>
            <c:strRef>
              <c:f>Feuil1!$B$1</c:f>
              <c:strCache>
                <c:ptCount val="1"/>
                <c:pt idx="0">
                  <c:v>n = 1 129</c:v>
                </c:pt>
              </c:strCache>
            </c:strRef>
          </c:tx>
          <c:spPr>
            <a:solidFill>
              <a:schemeClr val="accent2"/>
            </a:solidFill>
            <a:ln>
              <a:noFill/>
            </a:ln>
            <a:effectLst/>
          </c:spPr>
          <c:invertIfNegative val="0"/>
          <c:cat>
            <c:strRef>
              <c:f>Feuil1!$A$2:$A$17</c:f>
              <c:strCache>
                <c:ptCount val="16"/>
                <c:pt idx="0">
                  <c:v>Rénovation de la salle de bain</c:v>
                </c:pt>
                <c:pt idx="1">
                  <c:v>Rénovation de la cuisine</c:v>
                </c:pt>
                <c:pt idx="2">
                  <c:v>Plancher / Sol</c:v>
                </c:pt>
                <c:pt idx="3">
                  <c:v>Sous-sol</c:v>
                </c:pt>
                <c:pt idx="4">
                  <c:v>Escaliers et rampes</c:v>
                </c:pt>
                <c:pt idx="5">
                  <c:v>Chambre</c:v>
                </c:pt>
                <c:pt idx="6">
                  <c:v>Chauffage / ventilation / climatisation (CVC) / échangeur d'air</c:v>
                </c:pt>
                <c:pt idx="7">
                  <c:v>Isolation</c:v>
                </c:pt>
                <c:pt idx="8">
                  <c:v>Salle familiale</c:v>
                </c:pt>
                <c:pt idx="9">
                  <c:v>Buanderie</c:v>
                </c:pt>
                <c:pt idx="10">
                  <c:v>Vestibule</c:v>
                </c:pt>
                <c:pt idx="11">
                  <c:v>Grenier / combles</c:v>
                </c:pt>
                <c:pt idx="12">
                  <c:v>Aménager un bureau</c:v>
                </c:pt>
                <c:pt idx="13">
                  <c:v>Murs / plâtre / peinture / joints / moulures</c:v>
                </c:pt>
                <c:pt idx="14">
                  <c:v>Portes et fenêtres</c:v>
                </c:pt>
                <c:pt idx="15">
                  <c:v>Autres</c:v>
                </c:pt>
              </c:strCache>
            </c:strRef>
          </c:cat>
          <c:val>
            <c:numRef>
              <c:f>Feuil1!$B$2:$B$17</c:f>
              <c:numCache>
                <c:formatCode>0" %"</c:formatCode>
                <c:ptCount val="16"/>
                <c:pt idx="0">
                  <c:v>44.54</c:v>
                </c:pt>
                <c:pt idx="1">
                  <c:v>37.520000000000003</c:v>
                </c:pt>
                <c:pt idx="2">
                  <c:v>32.979999999999997</c:v>
                </c:pt>
                <c:pt idx="3">
                  <c:v>23.33</c:v>
                </c:pt>
                <c:pt idx="4">
                  <c:v>16.12</c:v>
                </c:pt>
                <c:pt idx="5">
                  <c:v>15.9</c:v>
                </c:pt>
                <c:pt idx="6">
                  <c:v>14.91</c:v>
                </c:pt>
                <c:pt idx="7">
                  <c:v>13.37</c:v>
                </c:pt>
                <c:pt idx="8">
                  <c:v>9.73</c:v>
                </c:pt>
                <c:pt idx="9">
                  <c:v>7.54</c:v>
                </c:pt>
                <c:pt idx="10">
                  <c:v>5.97</c:v>
                </c:pt>
                <c:pt idx="11">
                  <c:v>3.71</c:v>
                </c:pt>
                <c:pt idx="12">
                  <c:v>3.56</c:v>
                </c:pt>
                <c:pt idx="13">
                  <c:v>2.58</c:v>
                </c:pt>
                <c:pt idx="14">
                  <c:v>2.5499999999999998</c:v>
                </c:pt>
                <c:pt idx="15">
                  <c:v>3.13</c:v>
                </c:pt>
              </c:numCache>
            </c:numRef>
          </c:val>
          <c:extLst>
            <c:ext xmlns:c16="http://schemas.microsoft.com/office/drawing/2014/chart" uri="{C3380CC4-5D6E-409C-BE32-E72D297353CC}">
              <c16:uniqueId val="{00000000-6FEE-4B0D-AADE-BD2756235338}"/>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373912383864817"/>
          <c:y val="3.2787491938135183E-2"/>
          <c:w val="0.69758870439911802"/>
          <c:h val="0.94091367202447573"/>
        </c:manualLayout>
      </c:layout>
      <c:doughnutChart>
        <c:varyColors val="1"/>
        <c:ser>
          <c:idx val="0"/>
          <c:order val="0"/>
          <c:tx>
            <c:strRef>
              <c:f>Feuil1!$B$1</c:f>
              <c:strCache>
                <c:ptCount val="1"/>
                <c:pt idx="0">
                  <c:v>Colonne1</c:v>
                </c:pt>
              </c:strCache>
            </c:strRef>
          </c:tx>
          <c:dPt>
            <c:idx val="0"/>
            <c:bubble3D val="0"/>
            <c:spPr>
              <a:solidFill>
                <a:schemeClr val="accent1"/>
              </a:solidFill>
              <a:ln>
                <a:noFill/>
              </a:ln>
              <a:effectLst/>
            </c:spPr>
            <c:extLst>
              <c:ext xmlns:c16="http://schemas.microsoft.com/office/drawing/2014/chart" uri="{C3380CC4-5D6E-409C-BE32-E72D297353CC}">
                <c16:uniqueId val="{00000001-E084-4547-BD22-6342A8267B9E}"/>
              </c:ext>
            </c:extLst>
          </c:dPt>
          <c:dPt>
            <c:idx val="1"/>
            <c:bubble3D val="0"/>
            <c:spPr>
              <a:solidFill>
                <a:schemeClr val="accent1">
                  <a:lumMod val="60000"/>
                  <a:lumOff val="40000"/>
                </a:schemeClr>
              </a:solidFill>
              <a:ln>
                <a:noFill/>
              </a:ln>
              <a:effectLst/>
            </c:spPr>
            <c:extLst>
              <c:ext xmlns:c16="http://schemas.microsoft.com/office/drawing/2014/chart" uri="{C3380CC4-5D6E-409C-BE32-E72D297353CC}">
                <c16:uniqueId val="{00000003-E084-4547-BD22-6342A8267B9E}"/>
              </c:ext>
            </c:extLst>
          </c:dPt>
          <c:dPt>
            <c:idx val="2"/>
            <c:bubble3D val="0"/>
            <c:spPr>
              <a:solidFill>
                <a:schemeClr val="accent1">
                  <a:lumMod val="40000"/>
                  <a:lumOff val="60000"/>
                </a:schemeClr>
              </a:solidFill>
              <a:ln>
                <a:noFill/>
              </a:ln>
              <a:effectLst/>
            </c:spPr>
            <c:extLst>
              <c:ext xmlns:c16="http://schemas.microsoft.com/office/drawing/2014/chart" uri="{C3380CC4-5D6E-409C-BE32-E72D297353CC}">
                <c16:uniqueId val="{00000005-E084-4547-BD22-6342A8267B9E}"/>
              </c:ext>
            </c:extLst>
          </c:dPt>
          <c:dPt>
            <c:idx val="3"/>
            <c:bubble3D val="0"/>
            <c:spPr>
              <a:solidFill>
                <a:schemeClr val="accent1">
                  <a:lumMod val="20000"/>
                  <a:lumOff val="80000"/>
                </a:schemeClr>
              </a:solidFill>
              <a:ln>
                <a:noFill/>
              </a:ln>
              <a:effectLst/>
            </c:spPr>
            <c:extLst>
              <c:ext xmlns:c16="http://schemas.microsoft.com/office/drawing/2014/chart" uri="{C3380CC4-5D6E-409C-BE32-E72D297353CC}">
                <c16:uniqueId val="{00000007-E084-4547-BD22-6342A8267B9E}"/>
              </c:ext>
            </c:extLst>
          </c:dPt>
          <c:dLbls>
            <c:dLbl>
              <c:idx val="1"/>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E084-4547-BD22-6342A8267B9E}"/>
                </c:ext>
              </c:extLst>
            </c:dLbl>
            <c:dLbl>
              <c:idx val="2"/>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E084-4547-BD22-6342A8267B9E}"/>
                </c:ext>
              </c:extLst>
            </c:dLbl>
            <c:dLbl>
              <c:idx val="3"/>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E084-4547-BD22-6342A8267B9E}"/>
                </c:ext>
              </c:extLst>
            </c:dLbl>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Feuil1!$A$2:$A$5</c:f>
              <c:strCache>
                <c:ptCount val="4"/>
                <c:pt idx="0">
                  <c:v>Moins de 15 000 $</c:v>
                </c:pt>
                <c:pt idx="1">
                  <c:v>Entre 15 000 $ et 49 999 $</c:v>
                </c:pt>
                <c:pt idx="2">
                  <c:v>Entre 50 000 $ et 99 999 $</c:v>
                </c:pt>
                <c:pt idx="3">
                  <c:v>100 000 $ ou plus</c:v>
                </c:pt>
              </c:strCache>
            </c:strRef>
          </c:cat>
          <c:val>
            <c:numRef>
              <c:f>Feuil1!$B$2:$B$5</c:f>
              <c:numCache>
                <c:formatCode>0" %"</c:formatCode>
                <c:ptCount val="4"/>
                <c:pt idx="0">
                  <c:v>45.74</c:v>
                </c:pt>
                <c:pt idx="1">
                  <c:v>35.299999999999997</c:v>
                </c:pt>
                <c:pt idx="2">
                  <c:v>12.2</c:v>
                </c:pt>
                <c:pt idx="3">
                  <c:v>6.76</c:v>
                </c:pt>
              </c:numCache>
            </c:numRef>
          </c:val>
          <c:extLst>
            <c:ext xmlns:c16="http://schemas.microsoft.com/office/drawing/2014/chart" uri="{C3380CC4-5D6E-409C-BE32-E72D297353CC}">
              <c16:uniqueId val="{00000008-E084-4547-BD22-6342A8267B9E}"/>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6373912383864817"/>
          <c:y val="3.2787491938135183E-2"/>
          <c:w val="0.69758870439911802"/>
          <c:h val="0.94091367202447573"/>
        </c:manualLayout>
      </c:layout>
      <c:doughnutChart>
        <c:varyColors val="1"/>
        <c:ser>
          <c:idx val="0"/>
          <c:order val="0"/>
          <c:tx>
            <c:strRef>
              <c:f>Feuil1!$B$1</c:f>
              <c:strCache>
                <c:ptCount val="1"/>
                <c:pt idx="0">
                  <c:v>Colonne1</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01-31D9-4CE6-81FF-29B66CABC4E4}"/>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3-31D9-4CE6-81FF-29B66CABC4E4}"/>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05-31D9-4CE6-81FF-29B66CABC4E4}"/>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07-31D9-4CE6-81FF-29B66CABC4E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31D9-4CE6-81FF-29B66CABC4E4}"/>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31D9-4CE6-81FF-29B66CABC4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Feuil1!$A$2:$A$5</c:f>
              <c:strCache>
                <c:ptCount val="4"/>
                <c:pt idx="0">
                  <c:v>Moins de 15 000 $</c:v>
                </c:pt>
                <c:pt idx="1">
                  <c:v>Entre 15 000 $ et 49 999 $</c:v>
                </c:pt>
                <c:pt idx="2">
                  <c:v>Entre 50 000 $ et 99 999 $</c:v>
                </c:pt>
                <c:pt idx="3">
                  <c:v>100 000 $ ou plus</c:v>
                </c:pt>
              </c:strCache>
            </c:strRef>
          </c:cat>
          <c:val>
            <c:numRef>
              <c:f>Feuil1!$B$2:$B$5</c:f>
              <c:numCache>
                <c:formatCode>0" %"</c:formatCode>
                <c:ptCount val="4"/>
                <c:pt idx="0">
                  <c:v>53.82</c:v>
                </c:pt>
                <c:pt idx="1">
                  <c:v>32.74</c:v>
                </c:pt>
                <c:pt idx="2">
                  <c:v>9.92</c:v>
                </c:pt>
                <c:pt idx="3">
                  <c:v>3.52</c:v>
                </c:pt>
              </c:numCache>
            </c:numRef>
          </c:val>
          <c:extLst>
            <c:ext xmlns:c16="http://schemas.microsoft.com/office/drawing/2014/chart" uri="{C3380CC4-5D6E-409C-BE32-E72D297353CC}">
              <c16:uniqueId val="{00000008-31D9-4CE6-81FF-29B66CABC4E4}"/>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1174718277736646"/>
          <c:y val="4.7288750118052628E-2"/>
          <c:w val="0.67626382439374555"/>
          <c:h val="0.8195145222014063"/>
        </c:manualLayout>
      </c:layout>
      <c:barChart>
        <c:barDir val="bar"/>
        <c:grouping val="clustered"/>
        <c:varyColors val="0"/>
        <c:ser>
          <c:idx val="0"/>
          <c:order val="0"/>
          <c:tx>
            <c:strRef>
              <c:f>Feuil1!$B$1</c:f>
              <c:strCache>
                <c:ptCount val="1"/>
                <c:pt idx="0">
                  <c:v>n = 1 129</c:v>
                </c:pt>
              </c:strCache>
            </c:strRef>
          </c:tx>
          <c:spPr>
            <a:solidFill>
              <a:schemeClr val="accent2"/>
            </a:solidFill>
            <a:ln>
              <a:noFill/>
            </a:ln>
            <a:effectLst/>
          </c:spPr>
          <c:invertIfNegative val="0"/>
          <c:cat>
            <c:strRef>
              <c:f>Feuil1!$A$2:$A$8</c:f>
              <c:strCache>
                <c:ptCount val="7"/>
                <c:pt idx="0">
                  <c:v>Projet auquel vous pensez depuis longtemps et vous avez finalement les moyens de le réaliser</c:v>
                </c:pt>
                <c:pt idx="1">
                  <c:v>Bris, désuétude ou dégât </c:v>
                </c:pt>
                <c:pt idx="2">
                  <c:v>Plutôt que de vendre, vous décidez de rénover votre propriété pour qu'elle soit plus à votre goût</c:v>
                </c:pt>
                <c:pt idx="3">
                  <c:v>Vous voulez vendre votre propriété prochainement</c:v>
                </c:pt>
                <c:pt idx="4">
                  <c:v>Vous avez soudainement été inspiré </c:v>
                </c:pt>
                <c:pt idx="5">
                  <c:v>Événement de vie</c:v>
                </c:pt>
                <c:pt idx="6">
                  <c:v>Mettre à mon goût / goût du jour / améliorer / rafraîchir</c:v>
                </c:pt>
              </c:strCache>
            </c:strRef>
          </c:cat>
          <c:val>
            <c:numRef>
              <c:f>Feuil1!$B$2:$B$8</c:f>
              <c:numCache>
                <c:formatCode>0" %"</c:formatCode>
                <c:ptCount val="7"/>
                <c:pt idx="0">
                  <c:v>38.380000000000003</c:v>
                </c:pt>
                <c:pt idx="1">
                  <c:v>21.09</c:v>
                </c:pt>
                <c:pt idx="2">
                  <c:v>20.43</c:v>
                </c:pt>
                <c:pt idx="3">
                  <c:v>7.23</c:v>
                </c:pt>
                <c:pt idx="4">
                  <c:v>4.1900000000000004</c:v>
                </c:pt>
                <c:pt idx="5">
                  <c:v>4.04</c:v>
                </c:pt>
                <c:pt idx="6">
                  <c:v>2.2400000000000002</c:v>
                </c:pt>
              </c:numCache>
            </c:numRef>
          </c:val>
          <c:extLst>
            <c:ext xmlns:c16="http://schemas.microsoft.com/office/drawing/2014/chart" uri="{C3380CC4-5D6E-409C-BE32-E72D297353CC}">
              <c16:uniqueId val="{00000000-846C-429C-A5B2-994A24CBF06A}"/>
            </c:ext>
          </c:extLst>
        </c:ser>
        <c:dLbls>
          <c:showLegendKey val="0"/>
          <c:showVal val="0"/>
          <c:showCatName val="0"/>
          <c:showSerName val="0"/>
          <c:showPercent val="0"/>
          <c:showBubbleSize val="0"/>
        </c:dLbls>
        <c:gapWidth val="91"/>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227714591231637E-2"/>
          <c:y val="0.10581402408805751"/>
          <c:w val="0.9777832925798805"/>
          <c:h val="0.86666877701395906"/>
        </c:manualLayout>
      </c:layout>
      <c:barChart>
        <c:barDir val="bar"/>
        <c:grouping val="stacked"/>
        <c:varyColors val="0"/>
        <c:ser>
          <c:idx val="0"/>
          <c:order val="0"/>
          <c:tx>
            <c:strRef>
              <c:f>Feuil1!$B$1</c:f>
              <c:strCache>
                <c:ptCount val="1"/>
                <c:pt idx="0">
                  <c:v>Rang 1</c:v>
                </c:pt>
              </c:strCache>
            </c:strRef>
          </c:tx>
          <c:spPr>
            <a:solidFill>
              <a:schemeClr val="accent2">
                <a:shade val="58000"/>
              </a:schemeClr>
            </a:solidFill>
            <a:ln>
              <a:noFill/>
            </a:ln>
            <a:effectLst/>
          </c:spPr>
          <c:invertIfNegative val="0"/>
          <c:dLbls>
            <c:dLbl>
              <c:idx val="7"/>
              <c:layout>
                <c:manualLayout>
                  <c:x val="1.7522162085794025E-3"/>
                  <c:y val="1.208246356687109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66-49F2-8FDC-E15338A99F71}"/>
                </c:ext>
              </c:extLst>
            </c:dLbl>
            <c:dLbl>
              <c:idx val="8"/>
              <c:delete val="1"/>
              <c:extLst>
                <c:ext xmlns:c15="http://schemas.microsoft.com/office/drawing/2012/chart" uri="{CE6537A1-D6FC-4f65-9D91-7224C49458BB}"/>
                <c:ext xmlns:c16="http://schemas.microsoft.com/office/drawing/2014/chart" uri="{C3380CC4-5D6E-409C-BE32-E72D297353CC}">
                  <c16:uniqueId val="{00000006-87FD-4376-A958-EA516A8799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Rendre l'habitation plus fonctionnelle</c:v>
                </c:pt>
                <c:pt idx="2">
                  <c:v>Augmenter la valeur de la propriété</c:v>
                </c:pt>
                <c:pt idx="3">
                  <c:v>Entretien</c:v>
                </c:pt>
                <c:pt idx="4">
                  <c:v>Réparation</c:v>
                </c:pt>
                <c:pt idx="5">
                  <c:v>Améliorer l'efficacité énergétique</c:v>
                </c:pt>
                <c:pt idx="6">
                  <c:v>Changer la fonction d'une pièce</c:v>
                </c:pt>
                <c:pt idx="7">
                  <c:v>Améliorer la qualité de l'air</c:v>
                </c:pt>
                <c:pt idx="8">
                  <c:v>Adapter l'habitation pour une personne vieillissante ou avec un handicap</c:v>
                </c:pt>
              </c:strCache>
            </c:strRef>
          </c:cat>
          <c:val>
            <c:numRef>
              <c:f>Feuil1!$B$2:$B$10</c:f>
              <c:numCache>
                <c:formatCode>0" %"</c:formatCode>
                <c:ptCount val="9"/>
                <c:pt idx="0">
                  <c:v>32.619999999999997</c:v>
                </c:pt>
                <c:pt idx="1">
                  <c:v>18.579999999999998</c:v>
                </c:pt>
                <c:pt idx="2">
                  <c:v>11.36</c:v>
                </c:pt>
                <c:pt idx="3">
                  <c:v>13.12</c:v>
                </c:pt>
                <c:pt idx="4">
                  <c:v>10.7</c:v>
                </c:pt>
                <c:pt idx="5">
                  <c:v>8.74</c:v>
                </c:pt>
                <c:pt idx="6">
                  <c:v>4.49</c:v>
                </c:pt>
                <c:pt idx="7">
                  <c:v>1.75</c:v>
                </c:pt>
                <c:pt idx="8">
                  <c:v>1.37</c:v>
                </c:pt>
              </c:numCache>
            </c:numRef>
          </c:val>
          <c:extLst>
            <c:ext xmlns:c16="http://schemas.microsoft.com/office/drawing/2014/chart" uri="{C3380CC4-5D6E-409C-BE32-E72D297353CC}">
              <c16:uniqueId val="{00000000-87FD-4376-A958-EA516A879904}"/>
            </c:ext>
          </c:extLst>
        </c:ser>
        <c:ser>
          <c:idx val="1"/>
          <c:order val="1"/>
          <c:tx>
            <c:strRef>
              <c:f>Feuil1!$C$1</c:f>
              <c:strCache>
                <c:ptCount val="1"/>
                <c:pt idx="0">
                  <c:v>Rang 2</c:v>
                </c:pt>
              </c:strCache>
            </c:strRef>
          </c:tx>
          <c:spPr>
            <a:solidFill>
              <a:schemeClr val="accent2">
                <a:shade val="86000"/>
              </a:schemeClr>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8-87FD-4376-A958-EA516A879904}"/>
                </c:ext>
              </c:extLst>
            </c:dLbl>
            <c:dLbl>
              <c:idx val="8"/>
              <c:delete val="1"/>
              <c:extLst>
                <c:ext xmlns:c15="http://schemas.microsoft.com/office/drawing/2012/chart" uri="{CE6537A1-D6FC-4f65-9D91-7224C49458BB}"/>
                <c:ext xmlns:c16="http://schemas.microsoft.com/office/drawing/2014/chart" uri="{C3380CC4-5D6E-409C-BE32-E72D297353CC}">
                  <c16:uniqueId val="{00000000-2C66-49F2-8FDC-E15338A99F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Rendre l'habitation plus fonctionnelle</c:v>
                </c:pt>
                <c:pt idx="2">
                  <c:v>Augmenter la valeur de la propriété</c:v>
                </c:pt>
                <c:pt idx="3">
                  <c:v>Entretien</c:v>
                </c:pt>
                <c:pt idx="4">
                  <c:v>Réparation</c:v>
                </c:pt>
                <c:pt idx="5">
                  <c:v>Améliorer l'efficacité énergétique</c:v>
                </c:pt>
                <c:pt idx="6">
                  <c:v>Changer la fonction d'une pièce</c:v>
                </c:pt>
                <c:pt idx="7">
                  <c:v>Améliorer la qualité de l'air</c:v>
                </c:pt>
                <c:pt idx="8">
                  <c:v>Adapter l'habitation pour une personne vieillissante ou avec un handicap</c:v>
                </c:pt>
              </c:strCache>
            </c:strRef>
          </c:cat>
          <c:val>
            <c:numRef>
              <c:f>Feuil1!$C$2:$C$10</c:f>
              <c:numCache>
                <c:formatCode>0" %"</c:formatCode>
                <c:ptCount val="9"/>
                <c:pt idx="0">
                  <c:v>18.88</c:v>
                </c:pt>
                <c:pt idx="1">
                  <c:v>14.32</c:v>
                </c:pt>
                <c:pt idx="2">
                  <c:v>17.170000000000002</c:v>
                </c:pt>
                <c:pt idx="3">
                  <c:v>13.67</c:v>
                </c:pt>
                <c:pt idx="4">
                  <c:v>9.86</c:v>
                </c:pt>
                <c:pt idx="5">
                  <c:v>5.88</c:v>
                </c:pt>
                <c:pt idx="6">
                  <c:v>3.85</c:v>
                </c:pt>
                <c:pt idx="7">
                  <c:v>2.5499999999999998</c:v>
                </c:pt>
                <c:pt idx="8">
                  <c:v>1.61</c:v>
                </c:pt>
              </c:numCache>
            </c:numRef>
          </c:val>
          <c:extLst>
            <c:ext xmlns:c16="http://schemas.microsoft.com/office/drawing/2014/chart" uri="{C3380CC4-5D6E-409C-BE32-E72D297353CC}">
              <c16:uniqueId val="{00000001-87FD-4376-A958-EA516A879904}"/>
            </c:ext>
          </c:extLst>
        </c:ser>
        <c:ser>
          <c:idx val="2"/>
          <c:order val="2"/>
          <c:tx>
            <c:strRef>
              <c:f>Feuil1!$D$1</c:f>
              <c:strCache>
                <c:ptCount val="1"/>
                <c:pt idx="0">
                  <c:v>Rang 3</c:v>
                </c:pt>
              </c:strCache>
            </c:strRef>
          </c:tx>
          <c:spPr>
            <a:solidFill>
              <a:schemeClr val="accent2">
                <a:tint val="86000"/>
              </a:schemeClr>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9-87FD-4376-A958-EA516A879904}"/>
                </c:ext>
              </c:extLst>
            </c:dLbl>
            <c:dLbl>
              <c:idx val="8"/>
              <c:delete val="1"/>
              <c:extLst>
                <c:ext xmlns:c15="http://schemas.microsoft.com/office/drawing/2012/chart" uri="{CE6537A1-D6FC-4f65-9D91-7224C49458BB}"/>
                <c:ext xmlns:c16="http://schemas.microsoft.com/office/drawing/2014/chart" uri="{C3380CC4-5D6E-409C-BE32-E72D297353CC}">
                  <c16:uniqueId val="{00000004-87FD-4376-A958-EA516A8799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Rendre l'habitation plus fonctionnelle</c:v>
                </c:pt>
                <c:pt idx="2">
                  <c:v>Augmenter la valeur de la propriété</c:v>
                </c:pt>
                <c:pt idx="3">
                  <c:v>Entretien</c:v>
                </c:pt>
                <c:pt idx="4">
                  <c:v>Réparation</c:v>
                </c:pt>
                <c:pt idx="5">
                  <c:v>Améliorer l'efficacité énergétique</c:v>
                </c:pt>
                <c:pt idx="6">
                  <c:v>Changer la fonction d'une pièce</c:v>
                </c:pt>
                <c:pt idx="7">
                  <c:v>Améliorer la qualité de l'air</c:v>
                </c:pt>
                <c:pt idx="8">
                  <c:v>Adapter l'habitation pour une personne vieillissante ou avec un handicap</c:v>
                </c:pt>
              </c:strCache>
            </c:strRef>
          </c:cat>
          <c:val>
            <c:numRef>
              <c:f>Feuil1!$D$2:$D$10</c:f>
              <c:numCache>
                <c:formatCode>0" %"</c:formatCode>
                <c:ptCount val="9"/>
                <c:pt idx="0">
                  <c:v>13.04</c:v>
                </c:pt>
                <c:pt idx="1">
                  <c:v>11.08</c:v>
                </c:pt>
                <c:pt idx="2">
                  <c:v>15.34</c:v>
                </c:pt>
                <c:pt idx="3">
                  <c:v>12.07</c:v>
                </c:pt>
                <c:pt idx="4">
                  <c:v>7.25</c:v>
                </c:pt>
                <c:pt idx="5">
                  <c:v>6.14</c:v>
                </c:pt>
                <c:pt idx="6">
                  <c:v>2.4</c:v>
                </c:pt>
                <c:pt idx="7">
                  <c:v>2.0699999999999998</c:v>
                </c:pt>
                <c:pt idx="8">
                  <c:v>2.52</c:v>
                </c:pt>
              </c:numCache>
            </c:numRef>
          </c:val>
          <c:extLst>
            <c:ext xmlns:c16="http://schemas.microsoft.com/office/drawing/2014/chart" uri="{C3380CC4-5D6E-409C-BE32-E72D297353CC}">
              <c16:uniqueId val="{00000002-87FD-4376-A958-EA516A879904}"/>
            </c:ext>
          </c:extLst>
        </c:ser>
        <c:ser>
          <c:idx val="3"/>
          <c:order val="3"/>
          <c:tx>
            <c:strRef>
              <c:f>Feuil1!$E$1</c:f>
              <c:strCache>
                <c:ptCount val="1"/>
                <c:pt idx="0">
                  <c:v>Top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5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Rendre l'habitation plus fonctionnelle</c:v>
                </c:pt>
                <c:pt idx="2">
                  <c:v>Augmenter la valeur de la propriété</c:v>
                </c:pt>
                <c:pt idx="3">
                  <c:v>Entretien</c:v>
                </c:pt>
                <c:pt idx="4">
                  <c:v>Réparation</c:v>
                </c:pt>
                <c:pt idx="5">
                  <c:v>Améliorer l'efficacité énergétique</c:v>
                </c:pt>
                <c:pt idx="6">
                  <c:v>Changer la fonction d'une pièce</c:v>
                </c:pt>
                <c:pt idx="7">
                  <c:v>Améliorer la qualité de l'air</c:v>
                </c:pt>
                <c:pt idx="8">
                  <c:v>Adapter l'habitation pour une personne vieillissante ou avec un handicap</c:v>
                </c:pt>
              </c:strCache>
            </c:strRef>
          </c:cat>
          <c:val>
            <c:numRef>
              <c:f>Feuil1!$E$2:$E$10</c:f>
              <c:numCache>
                <c:formatCode>0" %"</c:formatCode>
                <c:ptCount val="9"/>
                <c:pt idx="0">
                  <c:v>64.53</c:v>
                </c:pt>
                <c:pt idx="1">
                  <c:v>43.98</c:v>
                </c:pt>
                <c:pt idx="2">
                  <c:v>43.87</c:v>
                </c:pt>
                <c:pt idx="3">
                  <c:v>38.85</c:v>
                </c:pt>
                <c:pt idx="4">
                  <c:v>27.81</c:v>
                </c:pt>
                <c:pt idx="5">
                  <c:v>20.76</c:v>
                </c:pt>
                <c:pt idx="6">
                  <c:v>10.75</c:v>
                </c:pt>
                <c:pt idx="7">
                  <c:v>6.37</c:v>
                </c:pt>
                <c:pt idx="8">
                  <c:v>5.51</c:v>
                </c:pt>
              </c:numCache>
            </c:numRef>
          </c:val>
          <c:extLst>
            <c:ext xmlns:c16="http://schemas.microsoft.com/office/drawing/2014/chart" uri="{C3380CC4-5D6E-409C-BE32-E72D297353CC}">
              <c16:uniqueId val="{00000003-87FD-4376-A958-EA516A879904}"/>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3"/>
        <c:txPr>
          <a:bodyPr rot="0" spcFirstLastPara="1" vertOverflow="ellipsis" vert="horz" wrap="square" anchor="ctr" anchorCtr="1"/>
          <a:lstStyle/>
          <a:p>
            <a:pPr>
              <a:defRPr sz="1000" b="1" i="0" u="none" strike="noStrike" kern="1200" baseline="0">
                <a:solidFill>
                  <a:schemeClr val="accent4">
                    <a:lumMod val="50000"/>
                  </a:schemeClr>
                </a:solidFill>
                <a:latin typeface="+mn-lt"/>
                <a:ea typeface="+mn-ea"/>
                <a:cs typeface="+mn-cs"/>
              </a:defRPr>
            </a:pPr>
            <a:endParaRPr lang="fr-FR"/>
          </a:p>
        </c:txPr>
      </c:legendEntry>
      <c:layout>
        <c:manualLayout>
          <c:xMode val="edge"/>
          <c:yMode val="edge"/>
          <c:x val="5.1280575765383196E-2"/>
          <c:y val="3.9543064836615009E-2"/>
          <c:w val="0.69963333990029708"/>
          <c:h val="5.622769540215867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21936785249312E-2"/>
          <c:y val="7.4077271343295073E-2"/>
          <c:w val="0.9513561264295014"/>
          <c:h val="0.74920439844006115"/>
        </c:manualLayout>
      </c:layout>
      <c:barChart>
        <c:barDir val="col"/>
        <c:grouping val="clustered"/>
        <c:varyColors val="0"/>
        <c:ser>
          <c:idx val="0"/>
          <c:order val="0"/>
          <c:tx>
            <c:strRef>
              <c:f>Feuil1!$B$1</c:f>
              <c:strCache>
                <c:ptCount val="1"/>
                <c:pt idx="0">
                  <c:v>2024</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Feuil1!$B$2:$B$5</c:f>
              <c:numCache>
                <c:formatCode>0" %"</c:formatCode>
                <c:ptCount val="4"/>
                <c:pt idx="0">
                  <c:v>47.94</c:v>
                </c:pt>
                <c:pt idx="1">
                  <c:v>41.39</c:v>
                </c:pt>
                <c:pt idx="2">
                  <c:v>20.69</c:v>
                </c:pt>
                <c:pt idx="3">
                  <c:v>14.55</c:v>
                </c:pt>
              </c:numCache>
            </c:numRef>
          </c:val>
          <c:extLst>
            <c:ext xmlns:c16="http://schemas.microsoft.com/office/drawing/2014/chart" uri="{C3380CC4-5D6E-409C-BE32-E72D297353CC}">
              <c16:uniqueId val="{00000000-5C61-47DE-A563-07030D9D9B1C}"/>
            </c:ext>
          </c:extLst>
        </c:ser>
        <c:ser>
          <c:idx val="1"/>
          <c:order val="1"/>
          <c:tx>
            <c:strRef>
              <c:f>Feuil1!$C$1</c:f>
              <c:strCache>
                <c:ptCount val="1"/>
                <c:pt idx="0">
                  <c:v>2025</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Feuil1!$C$2:$C$5</c:f>
              <c:numCache>
                <c:formatCode>0" %"</c:formatCode>
                <c:ptCount val="4"/>
                <c:pt idx="0">
                  <c:v>47.3</c:v>
                </c:pt>
                <c:pt idx="1">
                  <c:v>38.86</c:v>
                </c:pt>
                <c:pt idx="2">
                  <c:v>23.8</c:v>
                </c:pt>
                <c:pt idx="3">
                  <c:v>15.8</c:v>
                </c:pt>
              </c:numCache>
            </c:numRef>
          </c:val>
          <c:extLst>
            <c:ext xmlns:c16="http://schemas.microsoft.com/office/drawing/2014/chart" uri="{C3380CC4-5D6E-409C-BE32-E72D297353CC}">
              <c16:uniqueId val="{00000000-5BB8-4C9C-8EBD-DB42A9E03AFA}"/>
            </c:ext>
          </c:extLst>
        </c:ser>
        <c:ser>
          <c:idx val="2"/>
          <c:order val="2"/>
          <c:tx>
            <c:strRef>
              <c:f>Feuil1!$D$1</c:f>
              <c:strCache>
                <c:ptCount val="1"/>
                <c:pt idx="0">
                  <c:v>2026</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Feuil1!$D$2:$D$5</c:f>
              <c:numCache>
                <c:formatCode>0" %"</c:formatCode>
                <c:ptCount val="4"/>
                <c:pt idx="0">
                  <c:v>48.3</c:v>
                </c:pt>
                <c:pt idx="1">
                  <c:v>42.01</c:v>
                </c:pt>
                <c:pt idx="2">
                  <c:v>23.72</c:v>
                </c:pt>
                <c:pt idx="3">
                  <c:v>12.49</c:v>
                </c:pt>
              </c:numCache>
            </c:numRef>
          </c:val>
          <c:extLst>
            <c:ext xmlns:c16="http://schemas.microsoft.com/office/drawing/2014/chart" uri="{C3380CC4-5D6E-409C-BE32-E72D297353CC}">
              <c16:uniqueId val="{00000000-75A1-4E40-AA1A-19886E617ADF}"/>
            </c:ext>
          </c:extLst>
        </c:ser>
        <c:dLbls>
          <c:dLblPos val="outEnd"/>
          <c:showLegendKey val="0"/>
          <c:showVal val="1"/>
          <c:showCatName val="0"/>
          <c:showSerName val="0"/>
          <c:showPercent val="0"/>
          <c:showBubbleSize val="0"/>
        </c:dLbls>
        <c:gapWidth val="200"/>
        <c:overlap val="-37"/>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2">
                <a:lumMod val="75000"/>
              </a:schemeClr>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1-2056-4532-9171-B126C93FC348}"/>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2056-4532-9171-B126C93FC348}"/>
              </c:ext>
            </c:extLst>
          </c:dPt>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5-2056-4532-9171-B126C93FC348}"/>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2056-4532-9171-B126C93FC348}"/>
              </c:ext>
            </c:extLst>
          </c:dPt>
          <c:cat>
            <c:strRef>
              <c:f>Feuil1!$A$2:$A$6</c:f>
              <c:strCache>
                <c:ptCount val="5"/>
                <c:pt idx="0">
                  <c:v>Sous-total: Maison</c:v>
                </c:pt>
                <c:pt idx="1">
                  <c:v>Maison individuelle (maison détachée, maison mobile, autre)</c:v>
                </c:pt>
                <c:pt idx="2">
                  <c:v>Maison jumelée (semi-détaché)</c:v>
                </c:pt>
                <c:pt idx="3">
                  <c:v>Sous-total: Immeuble à revenus</c:v>
                </c:pt>
                <c:pt idx="4">
                  <c:v>Multiplex (2 à 5 logements)</c:v>
                </c:pt>
              </c:strCache>
            </c:strRef>
          </c:cat>
          <c:val>
            <c:numRef>
              <c:f>Feuil1!$B$2:$B$6</c:f>
              <c:numCache>
                <c:formatCode>0" %"</c:formatCode>
                <c:ptCount val="5"/>
                <c:pt idx="0">
                  <c:v>82.04</c:v>
                </c:pt>
                <c:pt idx="1">
                  <c:v>19.329999999999998</c:v>
                </c:pt>
                <c:pt idx="2">
                  <c:v>20.86</c:v>
                </c:pt>
                <c:pt idx="3">
                  <c:v>44</c:v>
                </c:pt>
              </c:numCache>
            </c:numRef>
          </c:val>
          <c:extLst>
            <c:ext xmlns:c16="http://schemas.microsoft.com/office/drawing/2014/chart" uri="{C3380CC4-5D6E-409C-BE32-E72D297353CC}">
              <c16:uniqueId val="{0000000E-2056-4532-9171-B126C93FC348}"/>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Feuil1!$A$2:$A$6</c:f>
              <c:strCache>
                <c:ptCount val="5"/>
                <c:pt idx="0">
                  <c:v>Sous-total: Maison</c:v>
                </c:pt>
                <c:pt idx="1">
                  <c:v>Maison individuelle (maison détachée, maison mobile, autre)</c:v>
                </c:pt>
                <c:pt idx="2">
                  <c:v>Maison jumelée (semi-détaché)</c:v>
                </c:pt>
                <c:pt idx="3">
                  <c:v>Sous-total: Immeuble à revenus</c:v>
                </c:pt>
                <c:pt idx="4">
                  <c:v>Multiplex (2 à 5 logements)</c:v>
                </c:pt>
              </c:strCache>
            </c:strRef>
          </c:cat>
          <c:val>
            <c:numRef>
              <c:f>Feuil1!$C$2:$C$6</c:f>
              <c:numCache>
                <c:formatCode>0" %"</c:formatCode>
                <c:ptCount val="5"/>
                <c:pt idx="0">
                  <c:v>17.959999999999994</c:v>
                </c:pt>
                <c:pt idx="1">
                  <c:v>80.67</c:v>
                </c:pt>
                <c:pt idx="2">
                  <c:v>79.14</c:v>
                </c:pt>
                <c:pt idx="3">
                  <c:v>56</c:v>
                </c:pt>
                <c:pt idx="4">
                  <c:v>100</c:v>
                </c:pt>
              </c:numCache>
            </c:numRef>
          </c:val>
          <c:extLst>
            <c:ext xmlns:c16="http://schemas.microsoft.com/office/drawing/2014/chart" uri="{C3380CC4-5D6E-409C-BE32-E72D297353CC}">
              <c16:uniqueId val="{0000000F-2056-4532-9171-B126C93FC348}"/>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2056-4532-9171-B126C93FC34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2056-4532-9171-B126C93FC34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2056-4532-9171-B126C93FC34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2056-4532-9171-B126C93FC348}"/>
              </c:ext>
            </c:extLst>
          </c:dPt>
          <c:cat>
            <c:numRef>
              <c:f>Feuil1!$A$2:$A$7</c:f>
              <c:numCache>
                <c:formatCode>General</c:formatCode>
                <c:ptCount val="6"/>
              </c:numCache>
            </c:numRef>
          </c:cat>
          <c:val>
            <c:numRef>
              <c:f>Feuil1!$B$2:$B$7</c:f>
              <c:numCache>
                <c:formatCode>0" %"</c:formatCode>
                <c:ptCount val="6"/>
                <c:pt idx="0">
                  <c:v>75.739999999999995</c:v>
                </c:pt>
                <c:pt idx="1">
                  <c:v>24.2</c:v>
                </c:pt>
                <c:pt idx="2">
                  <c:v>19.11</c:v>
                </c:pt>
                <c:pt idx="3">
                  <c:v>0</c:v>
                </c:pt>
                <c:pt idx="4">
                  <c:v>29.87</c:v>
                </c:pt>
              </c:numCache>
            </c:numRef>
          </c:val>
          <c:extLst>
            <c:ext xmlns:c16="http://schemas.microsoft.com/office/drawing/2014/chart" uri="{C3380CC4-5D6E-409C-BE32-E72D297353CC}">
              <c16:uniqueId val="{0000000E-2056-4532-9171-B126C93FC348}"/>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numRef>
              <c:f>Feuil1!$A$2:$A$7</c:f>
              <c:numCache>
                <c:formatCode>General</c:formatCode>
                <c:ptCount val="6"/>
              </c:numCache>
            </c:numRef>
          </c:cat>
          <c:val>
            <c:numRef>
              <c:f>Feuil1!$C$2:$C$7</c:f>
              <c:numCache>
                <c:formatCode>0" %"</c:formatCode>
                <c:ptCount val="6"/>
                <c:pt idx="0">
                  <c:v>24.260000000000005</c:v>
                </c:pt>
                <c:pt idx="1">
                  <c:v>75.8</c:v>
                </c:pt>
                <c:pt idx="2">
                  <c:v>80.89</c:v>
                </c:pt>
                <c:pt idx="3">
                  <c:v>100</c:v>
                </c:pt>
                <c:pt idx="4">
                  <c:v>70.13</c:v>
                </c:pt>
              </c:numCache>
            </c:numRef>
          </c:val>
          <c:extLst>
            <c:ext xmlns:c16="http://schemas.microsoft.com/office/drawing/2014/chart" uri="{C3380CC4-5D6E-409C-BE32-E72D297353CC}">
              <c16:uniqueId val="{0000000F-2056-4532-9171-B126C93FC348}"/>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2">
                <a:lumMod val="60000"/>
                <a:lumOff val="40000"/>
              </a:schemeClr>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2056-4532-9171-B126C93FC348}"/>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2056-4532-9171-B126C93FC348}"/>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2056-4532-9171-B126C93FC348}"/>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7-2056-4532-9171-B126C93FC348}"/>
              </c:ext>
            </c:extLst>
          </c:dPt>
          <c:cat>
            <c:strRef>
              <c:f>Feuil1!$A$2:$A$6</c:f>
              <c:strCache>
                <c:ptCount val="5"/>
                <c:pt idx="0">
                  <c:v>Sous-total: Maison</c:v>
                </c:pt>
                <c:pt idx="1">
                  <c:v>Maison individuelle (maison détachée, maison mobile, autre)</c:v>
                </c:pt>
                <c:pt idx="2">
                  <c:v>Maison jumelée (semi-détaché)</c:v>
                </c:pt>
                <c:pt idx="3">
                  <c:v>Sous-total: Immeuble à revenus</c:v>
                </c:pt>
                <c:pt idx="4">
                  <c:v>Multiplex (2 à 5 logements)</c:v>
                </c:pt>
              </c:strCache>
            </c:strRef>
          </c:cat>
          <c:val>
            <c:numRef>
              <c:f>Feuil1!$B$2:$B$6</c:f>
              <c:numCache>
                <c:formatCode>0" %"</c:formatCode>
                <c:ptCount val="5"/>
                <c:pt idx="0">
                  <c:v>57.59</c:v>
                </c:pt>
                <c:pt idx="1">
                  <c:v>25.34</c:v>
                </c:pt>
                <c:pt idx="2">
                  <c:v>23.07</c:v>
                </c:pt>
                <c:pt idx="3">
                  <c:v>0</c:v>
                </c:pt>
                <c:pt idx="4">
                  <c:v>54</c:v>
                </c:pt>
              </c:numCache>
            </c:numRef>
          </c:val>
          <c:extLst>
            <c:ext xmlns:c16="http://schemas.microsoft.com/office/drawing/2014/chart" uri="{C3380CC4-5D6E-409C-BE32-E72D297353CC}">
              <c16:uniqueId val="{0000000E-2056-4532-9171-B126C93FC348}"/>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Feuil1!$A$2:$A$6</c:f>
              <c:strCache>
                <c:ptCount val="5"/>
                <c:pt idx="0">
                  <c:v>Sous-total: Maison</c:v>
                </c:pt>
                <c:pt idx="1">
                  <c:v>Maison individuelle (maison détachée, maison mobile, autre)</c:v>
                </c:pt>
                <c:pt idx="2">
                  <c:v>Maison jumelée (semi-détaché)</c:v>
                </c:pt>
                <c:pt idx="3">
                  <c:v>Sous-total: Immeuble à revenus</c:v>
                </c:pt>
                <c:pt idx="4">
                  <c:v>Multiplex (2 à 5 logements)</c:v>
                </c:pt>
              </c:strCache>
            </c:strRef>
          </c:cat>
          <c:val>
            <c:numRef>
              <c:f>Feuil1!$C$2:$C$6</c:f>
              <c:numCache>
                <c:formatCode>0" %"</c:formatCode>
                <c:ptCount val="5"/>
                <c:pt idx="0">
                  <c:v>42.41</c:v>
                </c:pt>
                <c:pt idx="1">
                  <c:v>74.66</c:v>
                </c:pt>
                <c:pt idx="2">
                  <c:v>76.930000000000007</c:v>
                </c:pt>
                <c:pt idx="3">
                  <c:v>100</c:v>
                </c:pt>
                <c:pt idx="4">
                  <c:v>46</c:v>
                </c:pt>
              </c:numCache>
            </c:numRef>
          </c:val>
          <c:extLst>
            <c:ext xmlns:c16="http://schemas.microsoft.com/office/drawing/2014/chart" uri="{C3380CC4-5D6E-409C-BE32-E72D297353CC}">
              <c16:uniqueId val="{0000000F-2056-4532-9171-B126C93FC348}"/>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rgbClr val="FDDEB9"/>
            </a:solidFill>
            <a:ln>
              <a:noFill/>
            </a:ln>
            <a:effectLst/>
          </c:spPr>
          <c:invertIfNegative val="0"/>
          <c:dPt>
            <c:idx val="0"/>
            <c:invertIfNegative val="0"/>
            <c:bubble3D val="0"/>
            <c:spPr>
              <a:solidFill>
                <a:srgbClr val="FDDEB9"/>
              </a:solidFill>
              <a:ln>
                <a:noFill/>
              </a:ln>
              <a:effectLst/>
            </c:spPr>
            <c:extLst>
              <c:ext xmlns:c16="http://schemas.microsoft.com/office/drawing/2014/chart" uri="{C3380CC4-5D6E-409C-BE32-E72D297353CC}">
                <c16:uniqueId val="{00000001-2056-4532-9171-B126C93FC348}"/>
              </c:ext>
            </c:extLst>
          </c:dPt>
          <c:dPt>
            <c:idx val="1"/>
            <c:invertIfNegative val="0"/>
            <c:bubble3D val="0"/>
            <c:spPr>
              <a:solidFill>
                <a:srgbClr val="FDDEB9"/>
              </a:solidFill>
              <a:ln>
                <a:noFill/>
              </a:ln>
              <a:effectLst/>
            </c:spPr>
            <c:extLst>
              <c:ext xmlns:c16="http://schemas.microsoft.com/office/drawing/2014/chart" uri="{C3380CC4-5D6E-409C-BE32-E72D297353CC}">
                <c16:uniqueId val="{00000003-2056-4532-9171-B126C93FC348}"/>
              </c:ext>
            </c:extLst>
          </c:dPt>
          <c:dPt>
            <c:idx val="2"/>
            <c:invertIfNegative val="0"/>
            <c:bubble3D val="0"/>
            <c:spPr>
              <a:solidFill>
                <a:srgbClr val="FDDEB9"/>
              </a:solidFill>
              <a:ln>
                <a:noFill/>
              </a:ln>
              <a:effectLst/>
            </c:spPr>
            <c:extLst>
              <c:ext xmlns:c16="http://schemas.microsoft.com/office/drawing/2014/chart" uri="{C3380CC4-5D6E-409C-BE32-E72D297353CC}">
                <c16:uniqueId val="{00000005-2056-4532-9171-B126C93FC348}"/>
              </c:ext>
            </c:extLst>
          </c:dPt>
          <c:dPt>
            <c:idx val="3"/>
            <c:invertIfNegative val="0"/>
            <c:bubble3D val="0"/>
            <c:spPr>
              <a:solidFill>
                <a:srgbClr val="FDDEB9"/>
              </a:solidFill>
              <a:ln>
                <a:noFill/>
              </a:ln>
              <a:effectLst/>
            </c:spPr>
            <c:extLst>
              <c:ext xmlns:c16="http://schemas.microsoft.com/office/drawing/2014/chart" uri="{C3380CC4-5D6E-409C-BE32-E72D297353CC}">
                <c16:uniqueId val="{00000007-2056-4532-9171-B126C93FC348}"/>
              </c:ext>
            </c:extLst>
          </c:dPt>
          <c:cat>
            <c:strRef>
              <c:f>Feuil1!$A$2:$A$6</c:f>
              <c:strCache>
                <c:ptCount val="5"/>
                <c:pt idx="0">
                  <c:v>Sous-total: Maison</c:v>
                </c:pt>
                <c:pt idx="1">
                  <c:v>Maison individuelle (maison détachée, maison mobile, autre)</c:v>
                </c:pt>
                <c:pt idx="2">
                  <c:v>Maison jumelée (semi-détaché)</c:v>
                </c:pt>
                <c:pt idx="3">
                  <c:v>Sous-total: Immeuble à revenus</c:v>
                </c:pt>
                <c:pt idx="4">
                  <c:v>Multiplex (2 à 5 logements)</c:v>
                </c:pt>
              </c:strCache>
            </c:strRef>
          </c:cat>
          <c:val>
            <c:numRef>
              <c:f>Feuil1!$B$2:$B$6</c:f>
              <c:numCache>
                <c:formatCode>0" %"</c:formatCode>
                <c:ptCount val="5"/>
                <c:pt idx="0">
                  <c:v>2.2799999999999998</c:v>
                </c:pt>
                <c:pt idx="1">
                  <c:v>76.41</c:v>
                </c:pt>
                <c:pt idx="2">
                  <c:v>33.200000000000003</c:v>
                </c:pt>
                <c:pt idx="3">
                  <c:v>0</c:v>
                </c:pt>
                <c:pt idx="4">
                  <c:v>62.71</c:v>
                </c:pt>
              </c:numCache>
            </c:numRef>
          </c:val>
          <c:extLst>
            <c:ext xmlns:c16="http://schemas.microsoft.com/office/drawing/2014/chart" uri="{C3380CC4-5D6E-409C-BE32-E72D297353CC}">
              <c16:uniqueId val="{0000000E-2056-4532-9171-B126C93FC348}"/>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Feuil1!$A$2:$A$6</c:f>
              <c:strCache>
                <c:ptCount val="5"/>
                <c:pt idx="0">
                  <c:v>Sous-total: Maison</c:v>
                </c:pt>
                <c:pt idx="1">
                  <c:v>Maison individuelle (maison détachée, maison mobile, autre)</c:v>
                </c:pt>
                <c:pt idx="2">
                  <c:v>Maison jumelée (semi-détaché)</c:v>
                </c:pt>
                <c:pt idx="3">
                  <c:v>Sous-total: Immeuble à revenus</c:v>
                </c:pt>
                <c:pt idx="4">
                  <c:v>Multiplex (2 à 5 logements)</c:v>
                </c:pt>
              </c:strCache>
            </c:strRef>
          </c:cat>
          <c:val>
            <c:numRef>
              <c:f>Feuil1!$C$2:$C$6</c:f>
              <c:numCache>
                <c:formatCode>0" %"</c:formatCode>
                <c:ptCount val="5"/>
                <c:pt idx="0">
                  <c:v>97.72</c:v>
                </c:pt>
                <c:pt idx="1">
                  <c:v>23.590000000000003</c:v>
                </c:pt>
                <c:pt idx="2">
                  <c:v>66.8</c:v>
                </c:pt>
                <c:pt idx="3">
                  <c:v>100</c:v>
                </c:pt>
                <c:pt idx="4">
                  <c:v>37.29</c:v>
                </c:pt>
              </c:numCache>
            </c:numRef>
          </c:val>
          <c:extLst>
            <c:ext xmlns:c16="http://schemas.microsoft.com/office/drawing/2014/chart" uri="{C3380CC4-5D6E-409C-BE32-E72D297353CC}">
              <c16:uniqueId val="{0000000F-2056-4532-9171-B126C93FC348}"/>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n = 712</c:v>
                </c:pt>
              </c:strCache>
            </c:strRef>
          </c:tx>
          <c:spPr>
            <a:solidFill>
              <a:schemeClr val="accent3">
                <a:alpha val="5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4B0-4183-A415-B6E52CBC03AE}"/>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3-14B0-4183-A415-B6E52CBC03AE}"/>
              </c:ext>
            </c:extLst>
          </c:dPt>
          <c:dPt>
            <c:idx val="9"/>
            <c:invertIfNegative val="0"/>
            <c:bubble3D val="0"/>
            <c:spPr>
              <a:solidFill>
                <a:schemeClr val="accent3"/>
              </a:solidFill>
              <a:ln>
                <a:noFill/>
              </a:ln>
              <a:effectLst/>
            </c:spPr>
            <c:extLst>
              <c:ext xmlns:c16="http://schemas.microsoft.com/office/drawing/2014/chart" uri="{C3380CC4-5D6E-409C-BE32-E72D297353CC}">
                <c16:uniqueId val="{00000005-14B0-4183-A415-B6E52CBC03AE}"/>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07-14B0-4183-A415-B6E52CBC03AE}"/>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09-14B0-4183-A415-B6E52CBC03AE}"/>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0B-14B0-4183-A415-B6E52CBC03AE}"/>
              </c:ext>
            </c:extLst>
          </c:dPt>
          <c:dPt>
            <c:idx val="19"/>
            <c:invertIfNegative val="0"/>
            <c:bubble3D val="0"/>
            <c:spPr>
              <a:solidFill>
                <a:schemeClr val="accent3">
                  <a:alpha val="50000"/>
                </a:schemeClr>
              </a:solidFill>
              <a:ln>
                <a:noFill/>
              </a:ln>
              <a:effectLst/>
            </c:spPr>
            <c:extLst>
              <c:ext xmlns:c16="http://schemas.microsoft.com/office/drawing/2014/chart" uri="{C3380CC4-5D6E-409C-BE32-E72D297353CC}">
                <c16:uniqueId val="{0000000D-14B0-4183-A415-B6E52CBC03AE}"/>
              </c:ext>
            </c:extLst>
          </c:dPt>
          <c:dPt>
            <c:idx val="20"/>
            <c:invertIfNegative val="0"/>
            <c:bubble3D val="0"/>
            <c:spPr>
              <a:solidFill>
                <a:schemeClr val="accent3"/>
              </a:solidFill>
              <a:ln>
                <a:noFill/>
              </a:ln>
              <a:effectLst/>
            </c:spPr>
            <c:extLst>
              <c:ext xmlns:c16="http://schemas.microsoft.com/office/drawing/2014/chart" uri="{C3380CC4-5D6E-409C-BE32-E72D297353CC}">
                <c16:uniqueId val="{0000000F-14B0-4183-A415-B6E52CBC03AE}"/>
              </c:ext>
            </c:extLst>
          </c:dPt>
          <c:cat>
            <c:strRef>
              <c:f>Feuil1!$A$2:$A$22</c:f>
              <c:strCache>
                <c:ptCount val="21"/>
                <c:pt idx="0">
                  <c:v>Sous-total: Grande région de Montréal</c:v>
                </c:pt>
                <c:pt idx="1">
                  <c:v>Laval</c:v>
                </c:pt>
                <c:pt idx="2">
                  <c:v>Montréal</c:v>
                </c:pt>
                <c:pt idx="3">
                  <c:v>Lanaudière</c:v>
                </c:pt>
                <c:pt idx="4">
                  <c:v>Laurentides</c:v>
                </c:pt>
                <c:pt idx="5">
                  <c:v>Montérégie</c:v>
                </c:pt>
                <c:pt idx="6">
                  <c:v>Sous-total: Grande région de Québec</c:v>
                </c:pt>
                <c:pt idx="7">
                  <c:v>Capitale-Nationale</c:v>
                </c:pt>
                <c:pt idx="8">
                  <c:v>Chaudière-Appalaches</c:v>
                </c:pt>
                <c:pt idx="9">
                  <c:v>Sous-total: Mauricie</c:v>
                </c:pt>
                <c:pt idx="10">
                  <c:v>Sous-total: Estrie</c:v>
                </c:pt>
                <c:pt idx="11">
                  <c:v>Sous-total: Outaouais</c:v>
                </c:pt>
                <c:pt idx="12">
                  <c:v>Sous-total: Ailleurs au Québec</c:v>
                </c:pt>
                <c:pt idx="13">
                  <c:v>Abitibi-Témiscamingue</c:v>
                </c:pt>
                <c:pt idx="14">
                  <c:v>Bas-Saint-Laurent</c:v>
                </c:pt>
                <c:pt idx="15">
                  <c:v>Centre-du-Québec</c:v>
                </c:pt>
                <c:pt idx="16">
                  <c:v>Côte-Nord</c:v>
                </c:pt>
                <c:pt idx="17">
                  <c:v>Nord-du-Québec</c:v>
                </c:pt>
                <c:pt idx="18">
                  <c:v>Gaspésie–Îles-de-la-Madeleine</c:v>
                </c:pt>
                <c:pt idx="19">
                  <c:v>Saguenay–Lac-Saint-Jean</c:v>
                </c:pt>
                <c:pt idx="20">
                  <c:v>Sous-total: Hors Québec</c:v>
                </c:pt>
              </c:strCache>
            </c:strRef>
          </c:cat>
          <c:val>
            <c:numRef>
              <c:f>Feuil1!$B$2:$B$22</c:f>
              <c:numCache>
                <c:formatCode>0" %"</c:formatCode>
                <c:ptCount val="21"/>
                <c:pt idx="0">
                  <c:v>46.84</c:v>
                </c:pt>
                <c:pt idx="1">
                  <c:v>3.98</c:v>
                </c:pt>
                <c:pt idx="2">
                  <c:v>10.87</c:v>
                </c:pt>
                <c:pt idx="3">
                  <c:v>6.99</c:v>
                </c:pt>
                <c:pt idx="4">
                  <c:v>9.52</c:v>
                </c:pt>
                <c:pt idx="5">
                  <c:v>15.48</c:v>
                </c:pt>
                <c:pt idx="6">
                  <c:v>16.64</c:v>
                </c:pt>
                <c:pt idx="7">
                  <c:v>10.58</c:v>
                </c:pt>
                <c:pt idx="8">
                  <c:v>6.06</c:v>
                </c:pt>
                <c:pt idx="9">
                  <c:v>4.63</c:v>
                </c:pt>
                <c:pt idx="10">
                  <c:v>6.44</c:v>
                </c:pt>
                <c:pt idx="11">
                  <c:v>5.03</c:v>
                </c:pt>
                <c:pt idx="12">
                  <c:v>19.96</c:v>
                </c:pt>
                <c:pt idx="13">
                  <c:v>2.35</c:v>
                </c:pt>
                <c:pt idx="14">
                  <c:v>3.6</c:v>
                </c:pt>
                <c:pt idx="15">
                  <c:v>4.7</c:v>
                </c:pt>
                <c:pt idx="16">
                  <c:v>3.08</c:v>
                </c:pt>
                <c:pt idx="17">
                  <c:v>0.54</c:v>
                </c:pt>
                <c:pt idx="18">
                  <c:v>1.95</c:v>
                </c:pt>
                <c:pt idx="19">
                  <c:v>3.75</c:v>
                </c:pt>
                <c:pt idx="20">
                  <c:v>0.56999999999999995</c:v>
                </c:pt>
              </c:numCache>
            </c:numRef>
          </c:val>
          <c:extLst>
            <c:ext xmlns:c16="http://schemas.microsoft.com/office/drawing/2014/chart" uri="{C3380CC4-5D6E-409C-BE32-E72D297353CC}">
              <c16:uniqueId val="{00000010-14B0-4183-A415-B6E52CBC03AE}"/>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Feuil1!$A$2:$A$22</c:f>
              <c:strCache>
                <c:ptCount val="21"/>
                <c:pt idx="0">
                  <c:v>Sous-total: Grande région de Montréal</c:v>
                </c:pt>
                <c:pt idx="1">
                  <c:v>Laval</c:v>
                </c:pt>
                <c:pt idx="2">
                  <c:v>Montréal</c:v>
                </c:pt>
                <c:pt idx="3">
                  <c:v>Lanaudière</c:v>
                </c:pt>
                <c:pt idx="4">
                  <c:v>Laurentides</c:v>
                </c:pt>
                <c:pt idx="5">
                  <c:v>Montérégie</c:v>
                </c:pt>
                <c:pt idx="6">
                  <c:v>Sous-total: Grande région de Québec</c:v>
                </c:pt>
                <c:pt idx="7">
                  <c:v>Capitale-Nationale</c:v>
                </c:pt>
                <c:pt idx="8">
                  <c:v>Chaudière-Appalaches</c:v>
                </c:pt>
                <c:pt idx="9">
                  <c:v>Sous-total: Mauricie</c:v>
                </c:pt>
                <c:pt idx="10">
                  <c:v>Sous-total: Estrie</c:v>
                </c:pt>
                <c:pt idx="11">
                  <c:v>Sous-total: Outaouais</c:v>
                </c:pt>
                <c:pt idx="12">
                  <c:v>Sous-total: Ailleurs au Québec</c:v>
                </c:pt>
                <c:pt idx="13">
                  <c:v>Abitibi-Témiscamingue</c:v>
                </c:pt>
                <c:pt idx="14">
                  <c:v>Bas-Saint-Laurent</c:v>
                </c:pt>
                <c:pt idx="15">
                  <c:v>Centre-du-Québec</c:v>
                </c:pt>
                <c:pt idx="16">
                  <c:v>Côte-Nord</c:v>
                </c:pt>
                <c:pt idx="17">
                  <c:v>Nord-du-Québec</c:v>
                </c:pt>
                <c:pt idx="18">
                  <c:v>Gaspésie–Îles-de-la-Madeleine</c:v>
                </c:pt>
                <c:pt idx="19">
                  <c:v>Saguenay–Lac-Saint-Jean</c:v>
                </c:pt>
                <c:pt idx="20">
                  <c:v>Sous-total: Hors Québec</c:v>
                </c:pt>
              </c:strCache>
            </c:strRef>
          </c:cat>
          <c:val>
            <c:numRef>
              <c:f>Feuil1!$C$2:$C$22</c:f>
              <c:numCache>
                <c:formatCode>0" %"</c:formatCode>
                <c:ptCount val="21"/>
                <c:pt idx="0">
                  <c:v>53.16</c:v>
                </c:pt>
                <c:pt idx="1">
                  <c:v>96.02</c:v>
                </c:pt>
                <c:pt idx="2">
                  <c:v>89.13</c:v>
                </c:pt>
                <c:pt idx="3">
                  <c:v>93.01</c:v>
                </c:pt>
                <c:pt idx="4">
                  <c:v>90.48</c:v>
                </c:pt>
                <c:pt idx="5">
                  <c:v>84.52</c:v>
                </c:pt>
                <c:pt idx="6">
                  <c:v>83.36</c:v>
                </c:pt>
                <c:pt idx="7">
                  <c:v>89.42</c:v>
                </c:pt>
                <c:pt idx="8">
                  <c:v>93.94</c:v>
                </c:pt>
                <c:pt idx="9">
                  <c:v>95.37</c:v>
                </c:pt>
                <c:pt idx="10">
                  <c:v>93.56</c:v>
                </c:pt>
                <c:pt idx="11">
                  <c:v>94.97</c:v>
                </c:pt>
                <c:pt idx="12">
                  <c:v>80.039999999999992</c:v>
                </c:pt>
                <c:pt idx="13">
                  <c:v>97.65</c:v>
                </c:pt>
                <c:pt idx="14">
                  <c:v>96.4</c:v>
                </c:pt>
                <c:pt idx="15">
                  <c:v>95.3</c:v>
                </c:pt>
                <c:pt idx="16">
                  <c:v>96.92</c:v>
                </c:pt>
                <c:pt idx="17">
                  <c:v>99.46</c:v>
                </c:pt>
                <c:pt idx="18">
                  <c:v>98.05</c:v>
                </c:pt>
                <c:pt idx="19">
                  <c:v>96.25</c:v>
                </c:pt>
                <c:pt idx="20">
                  <c:v>99.43</c:v>
                </c:pt>
              </c:numCache>
            </c:numRef>
          </c:val>
          <c:extLst>
            <c:ext xmlns:c16="http://schemas.microsoft.com/office/drawing/2014/chart" uri="{C3380CC4-5D6E-409C-BE32-E72D297353CC}">
              <c16:uniqueId val="{00000011-14B0-4183-A415-B6E52CBC03AE}"/>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596989509852186E-2"/>
          <c:y val="3.1634132082714039E-2"/>
          <c:w val="0.83080602098029566"/>
          <c:h val="0.94305856225111484"/>
        </c:manualLayout>
      </c:layout>
      <c:barChart>
        <c:barDir val="bar"/>
        <c:grouping val="stacked"/>
        <c:varyColors val="0"/>
        <c:ser>
          <c:idx val="0"/>
          <c:order val="0"/>
          <c:tx>
            <c:strRef>
              <c:f>Feuil1!$B$1</c:f>
              <c:strCache>
                <c:ptCount val="1"/>
                <c:pt idx="0">
                  <c:v>n = 712</c:v>
                </c:pt>
              </c:strCache>
            </c:strRef>
          </c:tx>
          <c:spPr>
            <a:solidFill>
              <a:schemeClr val="accent3">
                <a:alpha val="5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9C2-4D81-A6D4-0A2BAC093ACE}"/>
              </c:ext>
            </c:extLst>
          </c:dPt>
          <c:dPt>
            <c:idx val="1"/>
            <c:invertIfNegative val="0"/>
            <c:bubble3D val="0"/>
            <c:spPr>
              <a:solidFill>
                <a:schemeClr val="accent3">
                  <a:alpha val="50000"/>
                </a:schemeClr>
              </a:solidFill>
              <a:ln>
                <a:noFill/>
              </a:ln>
              <a:effectLst/>
            </c:spPr>
            <c:extLst>
              <c:ext xmlns:c16="http://schemas.microsoft.com/office/drawing/2014/chart" uri="{C3380CC4-5D6E-409C-BE32-E72D297353CC}">
                <c16:uniqueId val="{00000003-69C2-4D81-A6D4-0A2BAC093ACE}"/>
              </c:ext>
            </c:extLst>
          </c:dPt>
          <c:dPt>
            <c:idx val="2"/>
            <c:invertIfNegative val="0"/>
            <c:bubble3D val="0"/>
            <c:spPr>
              <a:solidFill>
                <a:schemeClr val="accent3">
                  <a:alpha val="50000"/>
                </a:schemeClr>
              </a:solidFill>
              <a:ln>
                <a:noFill/>
              </a:ln>
              <a:effectLst/>
            </c:spPr>
            <c:extLst>
              <c:ext xmlns:c16="http://schemas.microsoft.com/office/drawing/2014/chart" uri="{C3380CC4-5D6E-409C-BE32-E72D297353CC}">
                <c16:uniqueId val="{00000005-69C2-4D81-A6D4-0A2BAC093ACE}"/>
              </c:ext>
            </c:extLst>
          </c:dPt>
          <c:dPt>
            <c:idx val="3"/>
            <c:invertIfNegative val="0"/>
            <c:bubble3D val="0"/>
            <c:spPr>
              <a:solidFill>
                <a:schemeClr val="accent3">
                  <a:alpha val="50000"/>
                </a:schemeClr>
              </a:solidFill>
              <a:ln>
                <a:noFill/>
              </a:ln>
              <a:effectLst/>
            </c:spPr>
            <c:extLst>
              <c:ext xmlns:c16="http://schemas.microsoft.com/office/drawing/2014/chart" uri="{C3380CC4-5D6E-409C-BE32-E72D297353CC}">
                <c16:uniqueId val="{00000007-69C2-4D81-A6D4-0A2BAC093ACE}"/>
              </c:ext>
            </c:extLst>
          </c:dPt>
          <c:dPt>
            <c:idx val="4"/>
            <c:invertIfNegative val="0"/>
            <c:bubble3D val="0"/>
            <c:spPr>
              <a:solidFill>
                <a:schemeClr val="accent3">
                  <a:alpha val="50000"/>
                </a:schemeClr>
              </a:solidFill>
              <a:ln>
                <a:noFill/>
              </a:ln>
              <a:effectLst/>
            </c:spPr>
            <c:extLst>
              <c:ext xmlns:c16="http://schemas.microsoft.com/office/drawing/2014/chart" uri="{C3380CC4-5D6E-409C-BE32-E72D297353CC}">
                <c16:uniqueId val="{00000009-69C2-4D81-A6D4-0A2BAC093ACE}"/>
              </c:ext>
            </c:extLst>
          </c:dPt>
          <c:dPt>
            <c:idx val="5"/>
            <c:invertIfNegative val="0"/>
            <c:bubble3D val="0"/>
            <c:spPr>
              <a:solidFill>
                <a:schemeClr val="accent3">
                  <a:alpha val="50000"/>
                </a:schemeClr>
              </a:solidFill>
              <a:ln>
                <a:noFill/>
              </a:ln>
              <a:effectLst/>
            </c:spPr>
            <c:extLst>
              <c:ext xmlns:c16="http://schemas.microsoft.com/office/drawing/2014/chart" uri="{C3380CC4-5D6E-409C-BE32-E72D297353CC}">
                <c16:uniqueId val="{0000000B-69C2-4D81-A6D4-0A2BAC093ACE}"/>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D-69C2-4D81-A6D4-0A2BAC093ACE}"/>
              </c:ext>
            </c:extLst>
          </c:dPt>
          <c:dPt>
            <c:idx val="8"/>
            <c:invertIfNegative val="0"/>
            <c:bubble3D val="0"/>
            <c:spPr>
              <a:solidFill>
                <a:schemeClr val="accent3">
                  <a:alpha val="50000"/>
                </a:schemeClr>
              </a:solidFill>
              <a:ln>
                <a:noFill/>
              </a:ln>
              <a:effectLst/>
            </c:spPr>
            <c:extLst>
              <c:ext xmlns:c16="http://schemas.microsoft.com/office/drawing/2014/chart" uri="{C3380CC4-5D6E-409C-BE32-E72D297353CC}">
                <c16:uniqueId val="{0000000F-69C2-4D81-A6D4-0A2BAC093ACE}"/>
              </c:ext>
            </c:extLst>
          </c:dPt>
          <c:dPt>
            <c:idx val="9"/>
            <c:invertIfNegative val="0"/>
            <c:bubble3D val="0"/>
            <c:spPr>
              <a:solidFill>
                <a:schemeClr val="accent3">
                  <a:alpha val="50000"/>
                </a:schemeClr>
              </a:solidFill>
              <a:ln>
                <a:noFill/>
              </a:ln>
              <a:effectLst/>
            </c:spPr>
            <c:extLst>
              <c:ext xmlns:c16="http://schemas.microsoft.com/office/drawing/2014/chart" uri="{C3380CC4-5D6E-409C-BE32-E72D297353CC}">
                <c16:uniqueId val="{00000011-69C2-4D81-A6D4-0A2BAC093ACE}"/>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13-69C2-4D81-A6D4-0A2BAC093ACE}"/>
              </c:ext>
            </c:extLst>
          </c:dPt>
          <c:dPt>
            <c:idx val="12"/>
            <c:invertIfNegative val="0"/>
            <c:bubble3D val="0"/>
            <c:spPr>
              <a:solidFill>
                <a:schemeClr val="accent3">
                  <a:alpha val="50000"/>
                </a:schemeClr>
              </a:solidFill>
              <a:ln>
                <a:noFill/>
              </a:ln>
              <a:effectLst/>
            </c:spPr>
            <c:extLst>
              <c:ext xmlns:c16="http://schemas.microsoft.com/office/drawing/2014/chart" uri="{C3380CC4-5D6E-409C-BE32-E72D297353CC}">
                <c16:uniqueId val="{00000015-69C2-4D81-A6D4-0A2BAC093ACE}"/>
              </c:ext>
            </c:extLst>
          </c:dPt>
          <c:dPt>
            <c:idx val="14"/>
            <c:invertIfNegative val="0"/>
            <c:bubble3D val="0"/>
            <c:spPr>
              <a:solidFill>
                <a:schemeClr val="accent3"/>
              </a:solidFill>
              <a:ln>
                <a:noFill/>
              </a:ln>
              <a:effectLst/>
            </c:spPr>
            <c:extLst>
              <c:ext xmlns:c16="http://schemas.microsoft.com/office/drawing/2014/chart" uri="{C3380CC4-5D6E-409C-BE32-E72D297353CC}">
                <c16:uniqueId val="{00000017-69C2-4D81-A6D4-0A2BAC093ACE}"/>
              </c:ext>
            </c:extLst>
          </c:dPt>
          <c:dPt>
            <c:idx val="15"/>
            <c:invertIfNegative val="0"/>
            <c:bubble3D val="0"/>
            <c:spPr>
              <a:solidFill>
                <a:schemeClr val="accent3">
                  <a:alpha val="50000"/>
                </a:schemeClr>
              </a:solidFill>
              <a:ln>
                <a:noFill/>
              </a:ln>
              <a:effectLst/>
            </c:spPr>
            <c:extLst>
              <c:ext xmlns:c16="http://schemas.microsoft.com/office/drawing/2014/chart" uri="{C3380CC4-5D6E-409C-BE32-E72D297353CC}">
                <c16:uniqueId val="{00000019-69C2-4D81-A6D4-0A2BAC093ACE}"/>
              </c:ext>
            </c:extLst>
          </c:dPt>
          <c:cat>
            <c:strRef>
              <c:f>Feuil1!$A$2:$A$19</c:f>
              <c:strCache>
                <c:ptCount val="18"/>
                <c:pt idx="0">
                  <c:v>Sous-total: Avant 1950</c:v>
                </c:pt>
                <c:pt idx="1">
                  <c:v>Avant 1900</c:v>
                </c:pt>
                <c:pt idx="2">
                  <c:v>1900-1910</c:v>
                </c:pt>
                <c:pt idx="3">
                  <c:v>1911-1920</c:v>
                </c:pt>
                <c:pt idx="4">
                  <c:v>1921-1930</c:v>
                </c:pt>
                <c:pt idx="5">
                  <c:v>1931-1940</c:v>
                </c:pt>
                <c:pt idx="6">
                  <c:v>1941-1950</c:v>
                </c:pt>
                <c:pt idx="7">
                  <c:v>Sous-total: 1951 à 1980</c:v>
                </c:pt>
                <c:pt idx="8">
                  <c:v>1951-1960</c:v>
                </c:pt>
                <c:pt idx="9">
                  <c:v>1961-1970</c:v>
                </c:pt>
                <c:pt idx="10">
                  <c:v>1971-1980</c:v>
                </c:pt>
                <c:pt idx="11">
                  <c:v>Sous-total: 1981 à 2000</c:v>
                </c:pt>
                <c:pt idx="12">
                  <c:v>1981-1990</c:v>
                </c:pt>
                <c:pt idx="13">
                  <c:v>1991-2000</c:v>
                </c:pt>
                <c:pt idx="14">
                  <c:v>Sous-total: Après 2000</c:v>
                </c:pt>
                <c:pt idx="15">
                  <c:v>2001-2010</c:v>
                </c:pt>
                <c:pt idx="16">
                  <c:v>2011-2020</c:v>
                </c:pt>
                <c:pt idx="17">
                  <c:v>Après 2020</c:v>
                </c:pt>
              </c:strCache>
            </c:strRef>
          </c:cat>
          <c:val>
            <c:numRef>
              <c:f>Feuil1!$B$2:$B$19</c:f>
              <c:numCache>
                <c:formatCode>0" %"</c:formatCode>
                <c:ptCount val="18"/>
                <c:pt idx="0">
                  <c:v>12.61</c:v>
                </c:pt>
                <c:pt idx="1">
                  <c:v>1.85</c:v>
                </c:pt>
                <c:pt idx="2">
                  <c:v>1.58</c:v>
                </c:pt>
                <c:pt idx="3">
                  <c:v>1.48</c:v>
                </c:pt>
                <c:pt idx="4">
                  <c:v>1.33</c:v>
                </c:pt>
                <c:pt idx="5">
                  <c:v>2.0499999999999998</c:v>
                </c:pt>
                <c:pt idx="6">
                  <c:v>4.32</c:v>
                </c:pt>
                <c:pt idx="7">
                  <c:v>37.85</c:v>
                </c:pt>
                <c:pt idx="8">
                  <c:v>11.59</c:v>
                </c:pt>
                <c:pt idx="9">
                  <c:v>10.210000000000001</c:v>
                </c:pt>
                <c:pt idx="10">
                  <c:v>16.59</c:v>
                </c:pt>
                <c:pt idx="11">
                  <c:v>29.26</c:v>
                </c:pt>
                <c:pt idx="12">
                  <c:v>18.829999999999998</c:v>
                </c:pt>
                <c:pt idx="13">
                  <c:v>10.98</c:v>
                </c:pt>
                <c:pt idx="14">
                  <c:v>21.19</c:v>
                </c:pt>
                <c:pt idx="15">
                  <c:v>11.95</c:v>
                </c:pt>
                <c:pt idx="16">
                  <c:v>6.14</c:v>
                </c:pt>
                <c:pt idx="17">
                  <c:v>3.22</c:v>
                </c:pt>
              </c:numCache>
            </c:numRef>
          </c:val>
          <c:extLst>
            <c:ext xmlns:c16="http://schemas.microsoft.com/office/drawing/2014/chart" uri="{C3380CC4-5D6E-409C-BE32-E72D297353CC}">
              <c16:uniqueId val="{0000001A-69C2-4D81-A6D4-0A2BAC093ACE}"/>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Feuil1!$A$2:$A$19</c:f>
              <c:strCache>
                <c:ptCount val="18"/>
                <c:pt idx="0">
                  <c:v>Sous-total: Avant 1950</c:v>
                </c:pt>
                <c:pt idx="1">
                  <c:v>Avant 1900</c:v>
                </c:pt>
                <c:pt idx="2">
                  <c:v>1900-1910</c:v>
                </c:pt>
                <c:pt idx="3">
                  <c:v>1911-1920</c:v>
                </c:pt>
                <c:pt idx="4">
                  <c:v>1921-1930</c:v>
                </c:pt>
                <c:pt idx="5">
                  <c:v>1931-1940</c:v>
                </c:pt>
                <c:pt idx="6">
                  <c:v>1941-1950</c:v>
                </c:pt>
                <c:pt idx="7">
                  <c:v>Sous-total: 1951 à 1980</c:v>
                </c:pt>
                <c:pt idx="8">
                  <c:v>1951-1960</c:v>
                </c:pt>
                <c:pt idx="9">
                  <c:v>1961-1970</c:v>
                </c:pt>
                <c:pt idx="10">
                  <c:v>1971-1980</c:v>
                </c:pt>
                <c:pt idx="11">
                  <c:v>Sous-total: 1981 à 2000</c:v>
                </c:pt>
                <c:pt idx="12">
                  <c:v>1981-1990</c:v>
                </c:pt>
                <c:pt idx="13">
                  <c:v>1991-2000</c:v>
                </c:pt>
                <c:pt idx="14">
                  <c:v>Sous-total: Après 2000</c:v>
                </c:pt>
                <c:pt idx="15">
                  <c:v>2001-2010</c:v>
                </c:pt>
                <c:pt idx="16">
                  <c:v>2011-2020</c:v>
                </c:pt>
                <c:pt idx="17">
                  <c:v>Après 2020</c:v>
                </c:pt>
              </c:strCache>
            </c:strRef>
          </c:cat>
          <c:val>
            <c:numRef>
              <c:f>Feuil1!$C$2:$C$19</c:f>
              <c:numCache>
                <c:formatCode>0" %"</c:formatCode>
                <c:ptCount val="18"/>
                <c:pt idx="0">
                  <c:v>87.39</c:v>
                </c:pt>
                <c:pt idx="1">
                  <c:v>98.15</c:v>
                </c:pt>
                <c:pt idx="2">
                  <c:v>98.42</c:v>
                </c:pt>
                <c:pt idx="3">
                  <c:v>98.52</c:v>
                </c:pt>
                <c:pt idx="4">
                  <c:v>98.67</c:v>
                </c:pt>
                <c:pt idx="5">
                  <c:v>97.95</c:v>
                </c:pt>
                <c:pt idx="6">
                  <c:v>95.68</c:v>
                </c:pt>
                <c:pt idx="7">
                  <c:v>62.15</c:v>
                </c:pt>
                <c:pt idx="8">
                  <c:v>88.41</c:v>
                </c:pt>
                <c:pt idx="9">
                  <c:v>89.789999999999992</c:v>
                </c:pt>
                <c:pt idx="10">
                  <c:v>83.41</c:v>
                </c:pt>
                <c:pt idx="11">
                  <c:v>70.739999999999995</c:v>
                </c:pt>
                <c:pt idx="12">
                  <c:v>81.17</c:v>
                </c:pt>
                <c:pt idx="13">
                  <c:v>89.02</c:v>
                </c:pt>
                <c:pt idx="14">
                  <c:v>78.81</c:v>
                </c:pt>
                <c:pt idx="15">
                  <c:v>88.05</c:v>
                </c:pt>
                <c:pt idx="16">
                  <c:v>93.86</c:v>
                </c:pt>
                <c:pt idx="17">
                  <c:v>96.78</c:v>
                </c:pt>
              </c:numCache>
            </c:numRef>
          </c:val>
          <c:extLst>
            <c:ext xmlns:c16="http://schemas.microsoft.com/office/drawing/2014/chart" uri="{C3380CC4-5D6E-409C-BE32-E72D297353CC}">
              <c16:uniqueId val="{0000001B-69C2-4D81-A6D4-0A2BAC093ACE}"/>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279419325377691"/>
          <c:y val="0.12474762198471515"/>
          <c:w val="0.4081129671438562"/>
          <c:h val="0.76979390534198122"/>
        </c:manualLayout>
      </c:layout>
      <c:doughnutChart>
        <c:varyColors val="1"/>
        <c:ser>
          <c:idx val="0"/>
          <c:order val="0"/>
          <c:tx>
            <c:strRef>
              <c:f>Feuil1!$B$1</c:f>
              <c:strCache>
                <c:ptCount val="1"/>
                <c:pt idx="0">
                  <c:v>Colonne1</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A3BD-4C0D-9946-381F2B538A32}"/>
              </c:ext>
            </c:extLst>
          </c:dPt>
          <c:dPt>
            <c:idx val="1"/>
            <c:bubble3D val="0"/>
            <c:spPr>
              <a:solidFill>
                <a:schemeClr val="accent1">
                  <a:lumMod val="60000"/>
                  <a:lumOff val="40000"/>
                </a:schemeClr>
              </a:solidFill>
              <a:ln w="19050">
                <a:noFill/>
              </a:ln>
              <a:effectLst/>
            </c:spPr>
            <c:extLst>
              <c:ext xmlns:c16="http://schemas.microsoft.com/office/drawing/2014/chart" uri="{C3380CC4-5D6E-409C-BE32-E72D297353CC}">
                <c16:uniqueId val="{00000003-A3BD-4C0D-9946-381F2B538A32}"/>
              </c:ext>
            </c:extLst>
          </c:dPt>
          <c:dPt>
            <c:idx val="2"/>
            <c:bubble3D val="0"/>
            <c:spPr>
              <a:solidFill>
                <a:schemeClr val="accent1">
                  <a:lumMod val="40000"/>
                  <a:lumOff val="60000"/>
                </a:schemeClr>
              </a:solidFill>
              <a:ln w="19050">
                <a:noFill/>
              </a:ln>
              <a:effectLst/>
            </c:spPr>
            <c:extLst>
              <c:ext xmlns:c16="http://schemas.microsoft.com/office/drawing/2014/chart" uri="{C3380CC4-5D6E-409C-BE32-E72D297353CC}">
                <c16:uniqueId val="{00000005-A3BD-4C0D-9946-381F2B538A32}"/>
              </c:ext>
            </c:extLst>
          </c:dPt>
          <c:dPt>
            <c:idx val="3"/>
            <c:bubble3D val="0"/>
            <c:spPr>
              <a:solidFill>
                <a:schemeClr val="accent1">
                  <a:lumMod val="20000"/>
                  <a:lumOff val="80000"/>
                </a:schemeClr>
              </a:solidFill>
              <a:ln w="19050">
                <a:noFill/>
              </a:ln>
              <a:effectLst/>
            </c:spPr>
            <c:extLst>
              <c:ext xmlns:c16="http://schemas.microsoft.com/office/drawing/2014/chart" uri="{C3380CC4-5D6E-409C-BE32-E72D297353CC}">
                <c16:uniqueId val="{00000007-A3BD-4C0D-9946-381F2B538A32}"/>
              </c:ext>
            </c:extLst>
          </c:dPt>
          <c:dLbls>
            <c:dLbl>
              <c:idx val="1"/>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A3BD-4C0D-9946-381F2B538A32}"/>
                </c:ext>
              </c:extLst>
            </c:dLbl>
            <c:dLbl>
              <c:idx val="2"/>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A3BD-4C0D-9946-381F2B538A32}"/>
                </c:ext>
              </c:extLst>
            </c:dLbl>
            <c:dLbl>
              <c:idx val="3"/>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A3BD-4C0D-9946-381F2B538A32}"/>
                </c:ext>
              </c:extLst>
            </c:dLbl>
            <c:spPr>
              <a:noFill/>
              <a:ln>
                <a:noFill/>
              </a:ln>
              <a:effectLst/>
            </c:spPr>
            <c:txPr>
              <a:bodyPr rot="0" spcFirstLastPara="1" vertOverflow="ellipsis" vert="horz" wrap="square" anchor="ctr" anchorCtr="1"/>
              <a:lstStyle/>
              <a:p>
                <a:pPr>
                  <a:defRPr sz="8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Très probable</c:v>
                </c:pt>
                <c:pt idx="1">
                  <c:v>Assez probable</c:v>
                </c:pt>
                <c:pt idx="2">
                  <c:v>Peu probable</c:v>
                </c:pt>
                <c:pt idx="3">
                  <c:v>Pas du tout probable</c:v>
                </c:pt>
              </c:strCache>
            </c:strRef>
          </c:cat>
          <c:val>
            <c:numRef>
              <c:f>Feuil1!$B$2:$B$5</c:f>
              <c:numCache>
                <c:formatCode>0" %"</c:formatCode>
                <c:ptCount val="4"/>
                <c:pt idx="0">
                  <c:v>27.27</c:v>
                </c:pt>
                <c:pt idx="1">
                  <c:v>36.28</c:v>
                </c:pt>
                <c:pt idx="2">
                  <c:v>24.2</c:v>
                </c:pt>
                <c:pt idx="3">
                  <c:v>12.25</c:v>
                </c:pt>
              </c:numCache>
            </c:numRef>
          </c:val>
          <c:extLst>
            <c:ext xmlns:c16="http://schemas.microsoft.com/office/drawing/2014/chart" uri="{C3380CC4-5D6E-409C-BE32-E72D297353CC}">
              <c16:uniqueId val="{00000008-A3BD-4C0D-9946-381F2B538A3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l"/>
      <c:layout>
        <c:manualLayout>
          <c:xMode val="edge"/>
          <c:yMode val="edge"/>
          <c:x val="4.2798887444795354E-2"/>
          <c:y val="0.17214469512253885"/>
          <c:w val="0.29418111913345873"/>
          <c:h val="0.56755973977624796"/>
        </c:manualLayout>
      </c:layout>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3">
                <a:alpha val="5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E8B2-4D99-A7EA-A32A9074F1A1}"/>
              </c:ext>
            </c:extLst>
          </c:dPt>
          <c:dPt>
            <c:idx val="1"/>
            <c:invertIfNegative val="0"/>
            <c:bubble3D val="0"/>
            <c:spPr>
              <a:solidFill>
                <a:schemeClr val="accent3">
                  <a:alpha val="50000"/>
                </a:schemeClr>
              </a:solidFill>
              <a:ln>
                <a:noFill/>
              </a:ln>
              <a:effectLst/>
            </c:spPr>
            <c:extLst>
              <c:ext xmlns:c16="http://schemas.microsoft.com/office/drawing/2014/chart" uri="{C3380CC4-5D6E-409C-BE32-E72D297353CC}">
                <c16:uniqueId val="{00000003-E8B2-4D99-A7EA-A32A9074F1A1}"/>
              </c:ext>
            </c:extLst>
          </c:dPt>
          <c:dPt>
            <c:idx val="2"/>
            <c:invertIfNegative val="0"/>
            <c:bubble3D val="0"/>
            <c:spPr>
              <a:solidFill>
                <a:schemeClr val="accent3">
                  <a:alpha val="50000"/>
                </a:schemeClr>
              </a:solidFill>
              <a:ln>
                <a:noFill/>
              </a:ln>
              <a:effectLst/>
            </c:spPr>
            <c:extLst>
              <c:ext xmlns:c16="http://schemas.microsoft.com/office/drawing/2014/chart" uri="{C3380CC4-5D6E-409C-BE32-E72D297353CC}">
                <c16:uniqueId val="{00000005-E8B2-4D99-A7EA-A32A9074F1A1}"/>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E8B2-4D99-A7EA-A32A9074F1A1}"/>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8B2-4D99-A7EA-A32A9074F1A1}"/>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B-E8B2-4D99-A7EA-A32A9074F1A1}"/>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D-E8B2-4D99-A7EA-A32A9074F1A1}"/>
              </c:ext>
            </c:extLst>
          </c:dPt>
          <c:cat>
            <c:strRef>
              <c:f>Feuil1!$A$2:$A$10</c:f>
              <c:strCache>
                <c:ptCount val="9"/>
                <c:pt idx="0">
                  <c:v>Sous-total: Maison</c:v>
                </c:pt>
                <c:pt idx="1">
                  <c:v>Maison individuelle (maison détachée, maison mobile, autre)</c:v>
                </c:pt>
                <c:pt idx="2">
                  <c:v>Maison jumelée (semi-détaché)</c:v>
                </c:pt>
                <c:pt idx="3">
                  <c:v>Sous-total: Immeuble à revenus</c:v>
                </c:pt>
                <c:pt idx="4">
                  <c:v>Multiplex (2 à 5 logements)</c:v>
                </c:pt>
                <c:pt idx="5">
                  <c:v>Immeuble commercial (6 logements ou plus)</c:v>
                </c:pt>
                <c:pt idx="6">
                  <c:v>Appartement en copropriété (condo, condominium, divise ou indivise)</c:v>
                </c:pt>
                <c:pt idx="7">
                  <c:v>Chalet (résidence qui n'est pas habitable 12 mois par année)</c:v>
                </c:pt>
                <c:pt idx="8">
                  <c:v>Autre</c:v>
                </c:pt>
              </c:strCache>
            </c:strRef>
          </c:cat>
          <c:val>
            <c:numRef>
              <c:f>Feuil1!$B$2:$B$10</c:f>
              <c:numCache>
                <c:formatCode>0" %"</c:formatCode>
                <c:ptCount val="9"/>
                <c:pt idx="0">
                  <c:v>86.72</c:v>
                </c:pt>
                <c:pt idx="1">
                  <c:v>77.150000000000006</c:v>
                </c:pt>
                <c:pt idx="2">
                  <c:v>10.11</c:v>
                </c:pt>
                <c:pt idx="3">
                  <c:v>7.51</c:v>
                </c:pt>
                <c:pt idx="4">
                  <c:v>7.36</c:v>
                </c:pt>
                <c:pt idx="5">
                  <c:v>0.28999999999999998</c:v>
                </c:pt>
                <c:pt idx="6">
                  <c:v>3</c:v>
                </c:pt>
                <c:pt idx="7">
                  <c:v>2.4700000000000002</c:v>
                </c:pt>
                <c:pt idx="8">
                  <c:v>1.41</c:v>
                </c:pt>
              </c:numCache>
            </c:numRef>
          </c:val>
          <c:extLst>
            <c:ext xmlns:c16="http://schemas.microsoft.com/office/drawing/2014/chart" uri="{C3380CC4-5D6E-409C-BE32-E72D297353CC}">
              <c16:uniqueId val="{0000000E-E8B2-4D99-A7EA-A32A9074F1A1}"/>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Feuil1!$A$2:$A$10</c:f>
              <c:strCache>
                <c:ptCount val="9"/>
                <c:pt idx="0">
                  <c:v>Sous-total: Maison</c:v>
                </c:pt>
                <c:pt idx="1">
                  <c:v>Maison individuelle (maison détachée, maison mobile, autre)</c:v>
                </c:pt>
                <c:pt idx="2">
                  <c:v>Maison jumelée (semi-détaché)</c:v>
                </c:pt>
                <c:pt idx="3">
                  <c:v>Sous-total: Immeuble à revenus</c:v>
                </c:pt>
                <c:pt idx="4">
                  <c:v>Multiplex (2 à 5 logements)</c:v>
                </c:pt>
                <c:pt idx="5">
                  <c:v>Immeuble commercial (6 logements ou plus)</c:v>
                </c:pt>
                <c:pt idx="6">
                  <c:v>Appartement en copropriété (condo, condominium, divise ou indivise)</c:v>
                </c:pt>
                <c:pt idx="7">
                  <c:v>Chalet (résidence qui n'est pas habitable 12 mois par année)</c:v>
                </c:pt>
                <c:pt idx="8">
                  <c:v>Autre</c:v>
                </c:pt>
              </c:strCache>
            </c:strRef>
          </c:cat>
          <c:val>
            <c:numRef>
              <c:f>Feuil1!$C$2:$C$10</c:f>
              <c:numCache>
                <c:formatCode>0" %"</c:formatCode>
                <c:ptCount val="9"/>
                <c:pt idx="0">
                  <c:v>13.280000000000001</c:v>
                </c:pt>
                <c:pt idx="1">
                  <c:v>22.849999999999994</c:v>
                </c:pt>
                <c:pt idx="2">
                  <c:v>89.89</c:v>
                </c:pt>
                <c:pt idx="3">
                  <c:v>92.49</c:v>
                </c:pt>
                <c:pt idx="4">
                  <c:v>92.64</c:v>
                </c:pt>
                <c:pt idx="5">
                  <c:v>99.71</c:v>
                </c:pt>
                <c:pt idx="6">
                  <c:v>97</c:v>
                </c:pt>
                <c:pt idx="7">
                  <c:v>97.53</c:v>
                </c:pt>
                <c:pt idx="8">
                  <c:v>98.59</c:v>
                </c:pt>
              </c:numCache>
            </c:numRef>
          </c:val>
          <c:extLst>
            <c:ext xmlns:c16="http://schemas.microsoft.com/office/drawing/2014/chart" uri="{C3380CC4-5D6E-409C-BE32-E72D297353CC}">
              <c16:uniqueId val="{0000000F-E8B2-4D99-A7EA-A32A9074F1A1}"/>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n = 712</c:v>
                </c:pt>
              </c:strCache>
            </c:strRef>
          </c:tx>
          <c:spPr>
            <a:solidFill>
              <a:schemeClr val="accent3">
                <a:alpha val="5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6FB-45E1-9DF3-5A65C0B26EA6}"/>
              </c:ext>
            </c:extLst>
          </c:dPt>
          <c:dPt>
            <c:idx val="1"/>
            <c:invertIfNegative val="0"/>
            <c:bubble3D val="0"/>
            <c:spPr>
              <a:solidFill>
                <a:schemeClr val="accent3">
                  <a:alpha val="50000"/>
                </a:schemeClr>
              </a:solidFill>
              <a:ln>
                <a:noFill/>
              </a:ln>
              <a:effectLst/>
            </c:spPr>
            <c:extLst>
              <c:ext xmlns:c16="http://schemas.microsoft.com/office/drawing/2014/chart" uri="{C3380CC4-5D6E-409C-BE32-E72D297353CC}">
                <c16:uniqueId val="{00000003-D6FB-45E1-9DF3-5A65C0B26EA6}"/>
              </c:ext>
            </c:extLst>
          </c:dPt>
          <c:dPt>
            <c:idx val="2"/>
            <c:invertIfNegative val="0"/>
            <c:bubble3D val="0"/>
            <c:spPr>
              <a:solidFill>
                <a:schemeClr val="accent3">
                  <a:alpha val="50000"/>
                </a:schemeClr>
              </a:solidFill>
              <a:ln>
                <a:noFill/>
              </a:ln>
              <a:effectLst/>
            </c:spPr>
            <c:extLst>
              <c:ext xmlns:c16="http://schemas.microsoft.com/office/drawing/2014/chart" uri="{C3380CC4-5D6E-409C-BE32-E72D297353CC}">
                <c16:uniqueId val="{00000005-D6FB-45E1-9DF3-5A65C0B26EA6}"/>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D6FB-45E1-9DF3-5A65C0B26EA6}"/>
              </c:ext>
            </c:extLst>
          </c:dPt>
          <c:dPt>
            <c:idx val="4"/>
            <c:invertIfNegative val="0"/>
            <c:bubble3D val="0"/>
            <c:spPr>
              <a:solidFill>
                <a:schemeClr val="accent3">
                  <a:alpha val="50000"/>
                </a:schemeClr>
              </a:solidFill>
              <a:ln>
                <a:noFill/>
              </a:ln>
              <a:effectLst/>
            </c:spPr>
            <c:extLst>
              <c:ext xmlns:c16="http://schemas.microsoft.com/office/drawing/2014/chart" uri="{C3380CC4-5D6E-409C-BE32-E72D297353CC}">
                <c16:uniqueId val="{00000009-D6FB-45E1-9DF3-5A65C0B26EA6}"/>
              </c:ext>
            </c:extLst>
          </c:dPt>
          <c:dPt>
            <c:idx val="5"/>
            <c:invertIfNegative val="0"/>
            <c:bubble3D val="0"/>
            <c:spPr>
              <a:solidFill>
                <a:schemeClr val="accent3">
                  <a:alpha val="50000"/>
                </a:schemeClr>
              </a:solidFill>
              <a:ln>
                <a:noFill/>
              </a:ln>
              <a:effectLst/>
            </c:spPr>
            <c:extLst>
              <c:ext xmlns:c16="http://schemas.microsoft.com/office/drawing/2014/chart" uri="{C3380CC4-5D6E-409C-BE32-E72D297353CC}">
                <c16:uniqueId val="{0000000B-D6FB-45E1-9DF3-5A65C0B26EA6}"/>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D-D6FB-45E1-9DF3-5A65C0B26EA6}"/>
              </c:ext>
            </c:extLst>
          </c:dPt>
          <c:dPt>
            <c:idx val="7"/>
            <c:invertIfNegative val="0"/>
            <c:bubble3D val="0"/>
            <c:spPr>
              <a:solidFill>
                <a:schemeClr val="accent3">
                  <a:alpha val="50000"/>
                </a:schemeClr>
              </a:solidFill>
              <a:ln>
                <a:noFill/>
              </a:ln>
              <a:effectLst/>
            </c:spPr>
            <c:extLst>
              <c:ext xmlns:c16="http://schemas.microsoft.com/office/drawing/2014/chart" uri="{C3380CC4-5D6E-409C-BE32-E72D297353CC}">
                <c16:uniqueId val="{0000000F-D6FB-45E1-9DF3-5A65C0B26EA6}"/>
              </c:ext>
            </c:extLst>
          </c:dPt>
          <c:dPt>
            <c:idx val="8"/>
            <c:invertIfNegative val="0"/>
            <c:bubble3D val="0"/>
            <c:spPr>
              <a:solidFill>
                <a:schemeClr val="accent3">
                  <a:alpha val="50000"/>
                </a:schemeClr>
              </a:solidFill>
              <a:ln>
                <a:noFill/>
              </a:ln>
              <a:effectLst/>
            </c:spPr>
            <c:extLst>
              <c:ext xmlns:c16="http://schemas.microsoft.com/office/drawing/2014/chart" uri="{C3380CC4-5D6E-409C-BE32-E72D297353CC}">
                <c16:uniqueId val="{00000011-D6FB-45E1-9DF3-5A65C0B26EA6}"/>
              </c:ext>
            </c:extLst>
          </c:dPt>
          <c:cat>
            <c:strRef>
              <c:f>Feuil1!$A$2:$A$10</c:f>
              <c:strCache>
                <c:ptCount val="9"/>
                <c:pt idx="0">
                  <c:v>Sous-total: Moins de 5 ans</c:v>
                </c:pt>
                <c:pt idx="1">
                  <c:v>Moins de 2 ans</c:v>
                </c:pt>
                <c:pt idx="2">
                  <c:v>2 à 5 ans</c:v>
                </c:pt>
                <c:pt idx="3">
                  <c:v>Sous-total: 6 à 15 ans</c:v>
                </c:pt>
                <c:pt idx="4">
                  <c:v>6 à 10 ans</c:v>
                </c:pt>
                <c:pt idx="5">
                  <c:v>11 à 15 ans</c:v>
                </c:pt>
                <c:pt idx="6">
                  <c:v>Sous-total: Plus de 15 ans</c:v>
                </c:pt>
                <c:pt idx="7">
                  <c:v>16 à 20 ans</c:v>
                </c:pt>
                <c:pt idx="8">
                  <c:v>Plus de 20 ans</c:v>
                </c:pt>
              </c:strCache>
            </c:strRef>
          </c:cat>
          <c:val>
            <c:numRef>
              <c:f>Feuil1!$B$2:$B$10</c:f>
              <c:numCache>
                <c:formatCode>0" %"</c:formatCode>
                <c:ptCount val="9"/>
                <c:pt idx="0">
                  <c:v>30.28</c:v>
                </c:pt>
                <c:pt idx="1">
                  <c:v>12</c:v>
                </c:pt>
                <c:pt idx="2">
                  <c:v>18.28</c:v>
                </c:pt>
                <c:pt idx="3">
                  <c:v>32.880000000000003</c:v>
                </c:pt>
                <c:pt idx="4">
                  <c:v>19.29</c:v>
                </c:pt>
                <c:pt idx="5">
                  <c:v>13.84</c:v>
                </c:pt>
                <c:pt idx="6">
                  <c:v>38.770000000000003</c:v>
                </c:pt>
                <c:pt idx="7">
                  <c:v>9.57</c:v>
                </c:pt>
                <c:pt idx="8">
                  <c:v>29.34</c:v>
                </c:pt>
              </c:numCache>
            </c:numRef>
          </c:val>
          <c:extLst>
            <c:ext xmlns:c16="http://schemas.microsoft.com/office/drawing/2014/chart" uri="{C3380CC4-5D6E-409C-BE32-E72D297353CC}">
              <c16:uniqueId val="{00000012-D6FB-45E1-9DF3-5A65C0B26EA6}"/>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Feuil1!$A$2:$A$10</c:f>
              <c:strCache>
                <c:ptCount val="9"/>
                <c:pt idx="0">
                  <c:v>Sous-total: Moins de 5 ans</c:v>
                </c:pt>
                <c:pt idx="1">
                  <c:v>Moins de 2 ans</c:v>
                </c:pt>
                <c:pt idx="2">
                  <c:v>2 à 5 ans</c:v>
                </c:pt>
                <c:pt idx="3">
                  <c:v>Sous-total: 6 à 15 ans</c:v>
                </c:pt>
                <c:pt idx="4">
                  <c:v>6 à 10 ans</c:v>
                </c:pt>
                <c:pt idx="5">
                  <c:v>11 à 15 ans</c:v>
                </c:pt>
                <c:pt idx="6">
                  <c:v>Sous-total: Plus de 15 ans</c:v>
                </c:pt>
                <c:pt idx="7">
                  <c:v>16 à 20 ans</c:v>
                </c:pt>
                <c:pt idx="8">
                  <c:v>Plus de 20 ans</c:v>
                </c:pt>
              </c:strCache>
            </c:strRef>
          </c:cat>
          <c:val>
            <c:numRef>
              <c:f>Feuil1!$C$2:$C$10</c:f>
              <c:numCache>
                <c:formatCode>0" %"</c:formatCode>
                <c:ptCount val="9"/>
                <c:pt idx="0">
                  <c:v>69.72</c:v>
                </c:pt>
                <c:pt idx="1">
                  <c:v>88</c:v>
                </c:pt>
                <c:pt idx="2">
                  <c:v>81.72</c:v>
                </c:pt>
                <c:pt idx="3">
                  <c:v>67.12</c:v>
                </c:pt>
                <c:pt idx="4">
                  <c:v>80.710000000000008</c:v>
                </c:pt>
                <c:pt idx="5">
                  <c:v>86.16</c:v>
                </c:pt>
                <c:pt idx="6">
                  <c:v>61.23</c:v>
                </c:pt>
                <c:pt idx="7">
                  <c:v>90.43</c:v>
                </c:pt>
                <c:pt idx="8">
                  <c:v>70.66</c:v>
                </c:pt>
              </c:numCache>
            </c:numRef>
          </c:val>
          <c:extLst>
            <c:ext xmlns:c16="http://schemas.microsoft.com/office/drawing/2014/chart" uri="{C3380CC4-5D6E-409C-BE32-E72D297353CC}">
              <c16:uniqueId val="{00000013-D6FB-45E1-9DF3-5A65C0B26EA6}"/>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1174718277736646"/>
          <c:y val="8.4605914488701958E-2"/>
          <c:w val="0.67626382439374555"/>
          <c:h val="0.91539408551129808"/>
        </c:manualLayout>
      </c:layout>
      <c:barChart>
        <c:barDir val="bar"/>
        <c:grouping val="clustered"/>
        <c:varyColors val="0"/>
        <c:ser>
          <c:idx val="0"/>
          <c:order val="0"/>
          <c:tx>
            <c:strRef>
              <c:f>Feuil1!$B$1</c:f>
              <c:strCache>
                <c:ptCount val="1"/>
                <c:pt idx="0">
                  <c:v>n = 712</c:v>
                </c:pt>
              </c:strCache>
            </c:strRef>
          </c:tx>
          <c:spPr>
            <a:solidFill>
              <a:schemeClr val="accent3"/>
            </a:solidFill>
            <a:ln>
              <a:noFill/>
            </a:ln>
            <a:effectLst/>
          </c:spPr>
          <c:invertIfNegative val="0"/>
          <c:cat>
            <c:strRef>
              <c:f>Feuil1!$A$2:$A$17</c:f>
              <c:strCache>
                <c:ptCount val="16"/>
                <c:pt idx="0">
                  <c:v>Patio / terrasse / pergola / balcon / gazebo</c:v>
                </c:pt>
                <c:pt idx="1">
                  <c:v>Aménagement paysager</c:v>
                </c:pt>
                <c:pt idx="2">
                  <c:v>Porte(s) et / ou fenêtre(s)</c:v>
                </c:pt>
                <c:pt idx="3">
                  <c:v>Toiture (recouvrement)</c:v>
                </c:pt>
                <c:pt idx="4">
                  <c:v>Revêtement extérieur (aluminium, brique, etc.)</c:v>
                </c:pt>
                <c:pt idx="5">
                  <c:v>Peinture / teinture</c:v>
                </c:pt>
                <c:pt idx="6">
                  <c:v>Gouttières / fascias / soffites</c:v>
                </c:pt>
                <c:pt idx="7">
                  <c:v>Allée / stationnement</c:v>
                </c:pt>
                <c:pt idx="8">
                  <c:v>Clôture</c:v>
                </c:pt>
                <c:pt idx="9">
                  <c:v>Fondations</c:v>
                </c:pt>
                <c:pt idx="10">
                  <c:v>Construction d’une remise /cabanon</c:v>
                </c:pt>
                <c:pt idx="11">
                  <c:v>Piscine / Spa</c:v>
                </c:pt>
                <c:pt idx="12">
                  <c:v>Garage</c:v>
                </c:pt>
                <c:pt idx="13">
                  <c:v>Drain français</c:v>
                </c:pt>
                <c:pt idx="14">
                  <c:v>Fosse septique</c:v>
                </c:pt>
                <c:pt idx="15">
                  <c:v>Autres</c:v>
                </c:pt>
              </c:strCache>
            </c:strRef>
          </c:cat>
          <c:val>
            <c:numRef>
              <c:f>Feuil1!$B$2:$B$17</c:f>
              <c:numCache>
                <c:formatCode>0" %"</c:formatCode>
                <c:ptCount val="16"/>
                <c:pt idx="0">
                  <c:v>39.880000000000003</c:v>
                </c:pt>
                <c:pt idx="1">
                  <c:v>24.94</c:v>
                </c:pt>
                <c:pt idx="2">
                  <c:v>24.15</c:v>
                </c:pt>
                <c:pt idx="3">
                  <c:v>24.15</c:v>
                </c:pt>
                <c:pt idx="4">
                  <c:v>20.79</c:v>
                </c:pt>
                <c:pt idx="5">
                  <c:v>18.48</c:v>
                </c:pt>
                <c:pt idx="6">
                  <c:v>15.89</c:v>
                </c:pt>
                <c:pt idx="7">
                  <c:v>14.79</c:v>
                </c:pt>
                <c:pt idx="8">
                  <c:v>12.26</c:v>
                </c:pt>
                <c:pt idx="9">
                  <c:v>7.7</c:v>
                </c:pt>
                <c:pt idx="10">
                  <c:v>7.33</c:v>
                </c:pt>
                <c:pt idx="11">
                  <c:v>7</c:v>
                </c:pt>
                <c:pt idx="12">
                  <c:v>6.01</c:v>
                </c:pt>
                <c:pt idx="13">
                  <c:v>4.66</c:v>
                </c:pt>
                <c:pt idx="14">
                  <c:v>2.23</c:v>
                </c:pt>
                <c:pt idx="15">
                  <c:v>3.12</c:v>
                </c:pt>
              </c:numCache>
            </c:numRef>
          </c:val>
          <c:extLst>
            <c:ext xmlns:c16="http://schemas.microsoft.com/office/drawing/2014/chart" uri="{C3380CC4-5D6E-409C-BE32-E72D297353CC}">
              <c16:uniqueId val="{00000000-4DDE-4123-B387-9D066D76942C}"/>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373912383864817"/>
          <c:y val="3.2787491938135183E-2"/>
          <c:w val="0.69758870439911802"/>
          <c:h val="0.94091367202447573"/>
        </c:manualLayout>
      </c:layout>
      <c:doughnutChart>
        <c:varyColors val="1"/>
        <c:ser>
          <c:idx val="0"/>
          <c:order val="0"/>
          <c:tx>
            <c:strRef>
              <c:f>Feuil1!$B$1</c:f>
              <c:strCache>
                <c:ptCount val="1"/>
                <c:pt idx="0">
                  <c:v>Colonne1</c:v>
                </c:pt>
              </c:strCache>
            </c:strRef>
          </c:tx>
          <c:dPt>
            <c:idx val="0"/>
            <c:bubble3D val="0"/>
            <c:spPr>
              <a:solidFill>
                <a:schemeClr val="accent3">
                  <a:shade val="58000"/>
                </a:schemeClr>
              </a:solidFill>
              <a:ln>
                <a:noFill/>
              </a:ln>
              <a:effectLst/>
            </c:spPr>
            <c:extLst>
              <c:ext xmlns:c16="http://schemas.microsoft.com/office/drawing/2014/chart" uri="{C3380CC4-5D6E-409C-BE32-E72D297353CC}">
                <c16:uniqueId val="{00000001-4A5A-4F91-B0DB-542702A260FC}"/>
              </c:ext>
            </c:extLst>
          </c:dPt>
          <c:dPt>
            <c:idx val="1"/>
            <c:bubble3D val="0"/>
            <c:spPr>
              <a:solidFill>
                <a:schemeClr val="accent3">
                  <a:shade val="86000"/>
                </a:schemeClr>
              </a:solidFill>
              <a:ln>
                <a:noFill/>
              </a:ln>
              <a:effectLst/>
            </c:spPr>
            <c:extLst>
              <c:ext xmlns:c16="http://schemas.microsoft.com/office/drawing/2014/chart" uri="{C3380CC4-5D6E-409C-BE32-E72D297353CC}">
                <c16:uniqueId val="{00000003-4A5A-4F91-B0DB-542702A260FC}"/>
              </c:ext>
            </c:extLst>
          </c:dPt>
          <c:dPt>
            <c:idx val="2"/>
            <c:bubble3D val="0"/>
            <c:spPr>
              <a:solidFill>
                <a:schemeClr val="accent3">
                  <a:tint val="86000"/>
                </a:schemeClr>
              </a:solidFill>
              <a:ln>
                <a:noFill/>
              </a:ln>
              <a:effectLst/>
            </c:spPr>
            <c:extLst>
              <c:ext xmlns:c16="http://schemas.microsoft.com/office/drawing/2014/chart" uri="{C3380CC4-5D6E-409C-BE32-E72D297353CC}">
                <c16:uniqueId val="{00000005-4A5A-4F91-B0DB-542702A260FC}"/>
              </c:ext>
            </c:extLst>
          </c:dPt>
          <c:dPt>
            <c:idx val="3"/>
            <c:bubble3D val="0"/>
            <c:spPr>
              <a:solidFill>
                <a:schemeClr val="accent3">
                  <a:tint val="58000"/>
                </a:schemeClr>
              </a:solidFill>
              <a:ln>
                <a:noFill/>
              </a:ln>
              <a:effectLst/>
            </c:spPr>
            <c:extLst>
              <c:ext xmlns:c16="http://schemas.microsoft.com/office/drawing/2014/chart" uri="{C3380CC4-5D6E-409C-BE32-E72D297353CC}">
                <c16:uniqueId val="{00000007-4A5A-4F91-B0DB-542702A260F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4A5A-4F91-B0DB-542702A260FC}"/>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4A5A-4F91-B0DB-542702A260F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Feuil1!$A$2:$A$5</c:f>
              <c:strCache>
                <c:ptCount val="4"/>
                <c:pt idx="0">
                  <c:v>Moins de 15 000 $</c:v>
                </c:pt>
                <c:pt idx="1">
                  <c:v>Entre 15 000 $ et 49 999 $</c:v>
                </c:pt>
                <c:pt idx="2">
                  <c:v>Entre 50 000 $ et 99 999 $</c:v>
                </c:pt>
                <c:pt idx="3">
                  <c:v>100 000 $ ou plus</c:v>
                </c:pt>
              </c:strCache>
            </c:strRef>
          </c:cat>
          <c:val>
            <c:numRef>
              <c:f>Feuil1!$B$2:$B$5</c:f>
              <c:numCache>
                <c:formatCode>0" %"</c:formatCode>
                <c:ptCount val="4"/>
                <c:pt idx="0">
                  <c:v>62.15</c:v>
                </c:pt>
                <c:pt idx="1">
                  <c:v>29.79</c:v>
                </c:pt>
                <c:pt idx="2">
                  <c:v>6.71</c:v>
                </c:pt>
                <c:pt idx="3">
                  <c:v>1.35</c:v>
                </c:pt>
              </c:numCache>
            </c:numRef>
          </c:val>
          <c:extLst>
            <c:ext xmlns:c16="http://schemas.microsoft.com/office/drawing/2014/chart" uri="{C3380CC4-5D6E-409C-BE32-E72D297353CC}">
              <c16:uniqueId val="{00000008-4A5A-4F91-B0DB-542702A260FC}"/>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pPr>
      <a:endParaRPr lang="fr-F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5448222551240927"/>
          <c:y val="4.7288750118052628E-2"/>
          <c:w val="0.63352878165870286"/>
          <c:h val="0.95271119051795206"/>
        </c:manualLayout>
      </c:layout>
      <c:barChart>
        <c:barDir val="bar"/>
        <c:grouping val="clustered"/>
        <c:varyColors val="0"/>
        <c:ser>
          <c:idx val="0"/>
          <c:order val="0"/>
          <c:tx>
            <c:strRef>
              <c:f>Feuil1!$B$1</c:f>
              <c:strCache>
                <c:ptCount val="1"/>
                <c:pt idx="0">
                  <c:v>n = 712</c:v>
                </c:pt>
              </c:strCache>
            </c:strRef>
          </c:tx>
          <c:spPr>
            <a:solidFill>
              <a:schemeClr val="accent3"/>
            </a:solidFill>
            <a:ln>
              <a:noFill/>
            </a:ln>
            <a:effectLst/>
          </c:spPr>
          <c:invertIfNegative val="0"/>
          <c:cat>
            <c:strRef>
              <c:f>Feuil1!$A$2:$A$10</c:f>
              <c:strCache>
                <c:ptCount val="6"/>
                <c:pt idx="0">
                  <c:v>Bris, désuétude ou dégât </c:v>
                </c:pt>
                <c:pt idx="1">
                  <c:v>Projet auquel vous pensez depuis longtemps et vous avez finalement les moyens de le réaliser</c:v>
                </c:pt>
                <c:pt idx="2">
                  <c:v>Plutôt que de vendre, vous décidez de rénover votre propriété pour qu'elle soit plus à votre goût</c:v>
                </c:pt>
                <c:pt idx="3">
                  <c:v>Vous voulez vendre votre propriété prochainement</c:v>
                </c:pt>
                <c:pt idx="4">
                  <c:v>Événement de vie (ex.: arrivée d'un enfant, séparation, décès d'un proche, etc.)</c:v>
                </c:pt>
                <c:pt idx="5">
                  <c:v>Autre</c:v>
                </c:pt>
              </c:strCache>
            </c:strRef>
          </c:cat>
          <c:val>
            <c:numRef>
              <c:f>Feuil1!$B$2:$B$10</c:f>
              <c:numCache>
                <c:formatCode>0" %"</c:formatCode>
                <c:ptCount val="9"/>
                <c:pt idx="0">
                  <c:v>35.130000000000003</c:v>
                </c:pt>
                <c:pt idx="1">
                  <c:v>34.200000000000003</c:v>
                </c:pt>
                <c:pt idx="2">
                  <c:v>16.02</c:v>
                </c:pt>
                <c:pt idx="3">
                  <c:v>5.19</c:v>
                </c:pt>
                <c:pt idx="4">
                  <c:v>2.7</c:v>
                </c:pt>
                <c:pt idx="5">
                  <c:v>2.59</c:v>
                </c:pt>
              </c:numCache>
            </c:numRef>
          </c:val>
          <c:extLst>
            <c:ext xmlns:c16="http://schemas.microsoft.com/office/drawing/2014/chart" uri="{C3380CC4-5D6E-409C-BE32-E72D297353CC}">
              <c16:uniqueId val="{00000000-FD11-486A-9958-60EDDDC6B672}"/>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227714591231637E-2"/>
          <c:y val="0.1093990520128284"/>
          <c:w val="0.9777832925798805"/>
          <c:h val="0.81821664253555371"/>
        </c:manualLayout>
      </c:layout>
      <c:barChart>
        <c:barDir val="bar"/>
        <c:grouping val="stacked"/>
        <c:varyColors val="0"/>
        <c:ser>
          <c:idx val="0"/>
          <c:order val="0"/>
          <c:tx>
            <c:strRef>
              <c:f>Feuil1!$B$1</c:f>
              <c:strCache>
                <c:ptCount val="1"/>
                <c:pt idx="0">
                  <c:v>Rang 1</c:v>
                </c:pt>
              </c:strCache>
            </c:strRef>
          </c:tx>
          <c:spPr>
            <a:solidFill>
              <a:schemeClr val="accent2">
                <a:shade val="58000"/>
              </a:schemeClr>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4-60B6-4115-B8DB-08F226C96625}"/>
                </c:ext>
              </c:extLst>
            </c:dLbl>
            <c:dLbl>
              <c:idx val="7"/>
              <c:delete val="1"/>
              <c:extLst>
                <c:ext xmlns:c15="http://schemas.microsoft.com/office/drawing/2012/chart" uri="{CE6537A1-D6FC-4f65-9D91-7224C49458BB}"/>
                <c:ext xmlns:c16="http://schemas.microsoft.com/office/drawing/2014/chart" uri="{C3380CC4-5D6E-409C-BE32-E72D297353CC}">
                  <c16:uniqueId val="{00000002-60B6-4115-B8DB-08F226C966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Entretien</c:v>
                </c:pt>
                <c:pt idx="1">
                  <c:v>Raisons esthétiques</c:v>
                </c:pt>
                <c:pt idx="2">
                  <c:v>Réparation</c:v>
                </c:pt>
                <c:pt idx="3">
                  <c:v>Augmenter la valeur de la propriété</c:v>
                </c:pt>
                <c:pt idx="4">
                  <c:v>Rendre l'habitation plus fonctionnelle</c:v>
                </c:pt>
                <c:pt idx="5">
                  <c:v>Améliorer l'efficacité énergétique</c:v>
                </c:pt>
                <c:pt idx="6">
                  <c:v>Adapter l'habitation pour une personne vieillissante ou en situation de handicap</c:v>
                </c:pt>
                <c:pt idx="7">
                  <c:v>Améliorer la qualité de l’air</c:v>
                </c:pt>
              </c:strCache>
            </c:strRef>
          </c:cat>
          <c:val>
            <c:numRef>
              <c:f>Feuil1!$B$2:$B$9</c:f>
              <c:numCache>
                <c:formatCode>0" %"</c:formatCode>
                <c:ptCount val="8"/>
                <c:pt idx="0">
                  <c:v>23.57</c:v>
                </c:pt>
                <c:pt idx="1">
                  <c:v>20.78</c:v>
                </c:pt>
                <c:pt idx="2">
                  <c:v>24.51</c:v>
                </c:pt>
                <c:pt idx="3">
                  <c:v>8.7799999999999994</c:v>
                </c:pt>
                <c:pt idx="4">
                  <c:v>15.49</c:v>
                </c:pt>
                <c:pt idx="5">
                  <c:v>7.12</c:v>
                </c:pt>
                <c:pt idx="6">
                  <c:v>1.18</c:v>
                </c:pt>
                <c:pt idx="7">
                  <c:v>0.69</c:v>
                </c:pt>
              </c:numCache>
            </c:numRef>
          </c:val>
          <c:extLst>
            <c:ext xmlns:c16="http://schemas.microsoft.com/office/drawing/2014/chart" uri="{C3380CC4-5D6E-409C-BE32-E72D297353CC}">
              <c16:uniqueId val="{00000002-4D35-4F9C-B555-0B8B88731E60}"/>
            </c:ext>
          </c:extLst>
        </c:ser>
        <c:ser>
          <c:idx val="1"/>
          <c:order val="1"/>
          <c:tx>
            <c:strRef>
              <c:f>Feuil1!$C$1</c:f>
              <c:strCache>
                <c:ptCount val="1"/>
                <c:pt idx="0">
                  <c:v>Rang 2</c:v>
                </c:pt>
              </c:strCache>
            </c:strRef>
          </c:tx>
          <c:spPr>
            <a:solidFill>
              <a:schemeClr val="accent2">
                <a:shade val="86000"/>
              </a:schemeClr>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3-60B6-4115-B8DB-08F226C96625}"/>
                </c:ext>
              </c:extLst>
            </c:dLbl>
            <c:dLbl>
              <c:idx val="7"/>
              <c:delete val="1"/>
              <c:extLst>
                <c:ext xmlns:c15="http://schemas.microsoft.com/office/drawing/2012/chart" uri="{CE6537A1-D6FC-4f65-9D91-7224C49458BB}"/>
                <c:ext xmlns:c16="http://schemas.microsoft.com/office/drawing/2014/chart" uri="{C3380CC4-5D6E-409C-BE32-E72D297353CC}">
                  <c16:uniqueId val="{00000001-60B6-4115-B8DB-08F226C966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Entretien</c:v>
                </c:pt>
                <c:pt idx="1">
                  <c:v>Raisons esthétiques</c:v>
                </c:pt>
                <c:pt idx="2">
                  <c:v>Réparation</c:v>
                </c:pt>
                <c:pt idx="3">
                  <c:v>Augmenter la valeur de la propriété</c:v>
                </c:pt>
                <c:pt idx="4">
                  <c:v>Rendre l'habitation plus fonctionnelle</c:v>
                </c:pt>
                <c:pt idx="5">
                  <c:v>Améliorer l'efficacité énergétique</c:v>
                </c:pt>
                <c:pt idx="6">
                  <c:v>Adapter l'habitation pour une personne vieillissante ou en situation de handicap</c:v>
                </c:pt>
                <c:pt idx="7">
                  <c:v>Améliorer la qualité de l’air</c:v>
                </c:pt>
              </c:strCache>
            </c:strRef>
          </c:cat>
          <c:val>
            <c:numRef>
              <c:f>Feuil1!$C$2:$C$9</c:f>
              <c:numCache>
                <c:formatCode>0" %"</c:formatCode>
                <c:ptCount val="8"/>
                <c:pt idx="0">
                  <c:v>20</c:v>
                </c:pt>
                <c:pt idx="1">
                  <c:v>15.56</c:v>
                </c:pt>
                <c:pt idx="2">
                  <c:v>13.91</c:v>
                </c:pt>
                <c:pt idx="3">
                  <c:v>14.5</c:v>
                </c:pt>
                <c:pt idx="4">
                  <c:v>10.050000000000001</c:v>
                </c:pt>
                <c:pt idx="5">
                  <c:v>4.6500000000000004</c:v>
                </c:pt>
                <c:pt idx="6">
                  <c:v>0.89</c:v>
                </c:pt>
                <c:pt idx="7">
                  <c:v>1.1200000000000001</c:v>
                </c:pt>
              </c:numCache>
            </c:numRef>
          </c:val>
          <c:extLst>
            <c:ext xmlns:c16="http://schemas.microsoft.com/office/drawing/2014/chart" uri="{C3380CC4-5D6E-409C-BE32-E72D297353CC}">
              <c16:uniqueId val="{00000005-4D35-4F9C-B555-0B8B88731E60}"/>
            </c:ext>
          </c:extLst>
        </c:ser>
        <c:ser>
          <c:idx val="2"/>
          <c:order val="2"/>
          <c:tx>
            <c:strRef>
              <c:f>Feuil1!$D$1</c:f>
              <c:strCache>
                <c:ptCount val="1"/>
                <c:pt idx="0">
                  <c:v>Rang 3</c:v>
                </c:pt>
              </c:strCache>
            </c:strRef>
          </c:tx>
          <c:spPr>
            <a:solidFill>
              <a:schemeClr val="accent2">
                <a:tint val="86000"/>
              </a:schemeClr>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0-949D-4E7A-8CED-6B5430C75A47}"/>
                </c:ext>
              </c:extLst>
            </c:dLbl>
            <c:dLbl>
              <c:idx val="7"/>
              <c:delete val="1"/>
              <c:extLst>
                <c:ext xmlns:c15="http://schemas.microsoft.com/office/drawing/2012/chart" uri="{CE6537A1-D6FC-4f65-9D91-7224C49458BB}"/>
                <c:ext xmlns:c16="http://schemas.microsoft.com/office/drawing/2014/chart" uri="{C3380CC4-5D6E-409C-BE32-E72D297353CC}">
                  <c16:uniqueId val="{00000000-60B6-4115-B8DB-08F226C966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Entretien</c:v>
                </c:pt>
                <c:pt idx="1">
                  <c:v>Raisons esthétiques</c:v>
                </c:pt>
                <c:pt idx="2">
                  <c:v>Réparation</c:v>
                </c:pt>
                <c:pt idx="3">
                  <c:v>Augmenter la valeur de la propriété</c:v>
                </c:pt>
                <c:pt idx="4">
                  <c:v>Rendre l'habitation plus fonctionnelle</c:v>
                </c:pt>
                <c:pt idx="5">
                  <c:v>Améliorer l'efficacité énergétique</c:v>
                </c:pt>
                <c:pt idx="6">
                  <c:v>Adapter l'habitation pour une personne vieillissante ou en situation de handicap</c:v>
                </c:pt>
                <c:pt idx="7">
                  <c:v>Améliorer la qualité de l’air</c:v>
                </c:pt>
              </c:strCache>
            </c:strRef>
          </c:cat>
          <c:val>
            <c:numRef>
              <c:f>Feuil1!$D$2:$D$9</c:f>
              <c:numCache>
                <c:formatCode>0" %"</c:formatCode>
                <c:ptCount val="8"/>
                <c:pt idx="0">
                  <c:v>12.59</c:v>
                </c:pt>
                <c:pt idx="1">
                  <c:v>15.85</c:v>
                </c:pt>
                <c:pt idx="2">
                  <c:v>8.69</c:v>
                </c:pt>
                <c:pt idx="3">
                  <c:v>13.75</c:v>
                </c:pt>
                <c:pt idx="4">
                  <c:v>6.3</c:v>
                </c:pt>
                <c:pt idx="5">
                  <c:v>5.12</c:v>
                </c:pt>
                <c:pt idx="6">
                  <c:v>0.9</c:v>
                </c:pt>
                <c:pt idx="7">
                  <c:v>0.86</c:v>
                </c:pt>
              </c:numCache>
            </c:numRef>
          </c:val>
          <c:extLst>
            <c:ext xmlns:c16="http://schemas.microsoft.com/office/drawing/2014/chart" uri="{C3380CC4-5D6E-409C-BE32-E72D297353CC}">
              <c16:uniqueId val="{00000008-4D35-4F9C-B555-0B8B88731E60}"/>
            </c:ext>
          </c:extLst>
        </c:ser>
        <c:ser>
          <c:idx val="3"/>
          <c:order val="3"/>
          <c:tx>
            <c:strRef>
              <c:f>Feuil1!$E$1</c:f>
              <c:strCache>
                <c:ptCount val="1"/>
                <c:pt idx="0">
                  <c:v>Top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5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Entretien</c:v>
                </c:pt>
                <c:pt idx="1">
                  <c:v>Raisons esthétiques</c:v>
                </c:pt>
                <c:pt idx="2">
                  <c:v>Réparation</c:v>
                </c:pt>
                <c:pt idx="3">
                  <c:v>Augmenter la valeur de la propriété</c:v>
                </c:pt>
                <c:pt idx="4">
                  <c:v>Rendre l'habitation plus fonctionnelle</c:v>
                </c:pt>
                <c:pt idx="5">
                  <c:v>Améliorer l'efficacité énergétique</c:v>
                </c:pt>
                <c:pt idx="6">
                  <c:v>Adapter l'habitation pour une personne vieillissante ou en situation de handicap</c:v>
                </c:pt>
                <c:pt idx="7">
                  <c:v>Améliorer la qualité de l’air</c:v>
                </c:pt>
              </c:strCache>
            </c:strRef>
          </c:cat>
          <c:val>
            <c:numRef>
              <c:f>Feuil1!$E$2:$E$9</c:f>
              <c:numCache>
                <c:formatCode>0" %"</c:formatCode>
                <c:ptCount val="8"/>
                <c:pt idx="0">
                  <c:v>56.17</c:v>
                </c:pt>
                <c:pt idx="1">
                  <c:v>52.18</c:v>
                </c:pt>
                <c:pt idx="2">
                  <c:v>47.11</c:v>
                </c:pt>
                <c:pt idx="3">
                  <c:v>37.03</c:v>
                </c:pt>
                <c:pt idx="4">
                  <c:v>31.84</c:v>
                </c:pt>
                <c:pt idx="5">
                  <c:v>16.89</c:v>
                </c:pt>
                <c:pt idx="6">
                  <c:v>2.97</c:v>
                </c:pt>
                <c:pt idx="7">
                  <c:v>2.67</c:v>
                </c:pt>
              </c:numCache>
            </c:numRef>
          </c:val>
          <c:extLst>
            <c:ext xmlns:c16="http://schemas.microsoft.com/office/drawing/2014/chart" uri="{C3380CC4-5D6E-409C-BE32-E72D297353CC}">
              <c16:uniqueId val="{00000009-4D35-4F9C-B555-0B8B88731E60}"/>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3"/>
        <c:txPr>
          <a:bodyPr rot="0" spcFirstLastPara="1" vertOverflow="ellipsis" vert="horz" wrap="square" anchor="ctr" anchorCtr="1"/>
          <a:lstStyle/>
          <a:p>
            <a:pPr>
              <a:defRPr sz="1000" b="1" i="0" u="none" strike="noStrike" kern="1200" baseline="0">
                <a:solidFill>
                  <a:schemeClr val="accent3">
                    <a:lumMod val="50000"/>
                  </a:schemeClr>
                </a:solidFill>
                <a:latin typeface="+mn-lt"/>
                <a:ea typeface="+mn-ea"/>
                <a:cs typeface="+mn-cs"/>
              </a:defRPr>
            </a:pPr>
            <a:endParaRPr lang="fr-FR"/>
          </a:p>
        </c:txPr>
      </c:legendEntry>
      <c:layout>
        <c:manualLayout>
          <c:xMode val="edge"/>
          <c:yMode val="edge"/>
          <c:x val="0.14791838147845143"/>
          <c:y val="3.9435950173509711E-2"/>
          <c:w val="0.52598728275962758"/>
          <c:h val="6.117314753364405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21936785249312E-2"/>
          <c:y val="7.4077271343295073E-2"/>
          <c:w val="0.9513561264295014"/>
          <c:h val="0.74920439844006115"/>
        </c:manualLayout>
      </c:layout>
      <c:barChart>
        <c:barDir val="col"/>
        <c:grouping val="clustered"/>
        <c:varyColors val="0"/>
        <c:ser>
          <c:idx val="0"/>
          <c:order val="0"/>
          <c:tx>
            <c:strRef>
              <c:f>Feuil1!$B$1</c:f>
              <c:strCache>
                <c:ptCount val="1"/>
                <c:pt idx="0">
                  <c:v>2024</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Feuil1!$B$2:$B$5</c:f>
              <c:numCache>
                <c:formatCode>0" %"</c:formatCode>
                <c:ptCount val="4"/>
                <c:pt idx="0">
                  <c:v>57.92</c:v>
                </c:pt>
                <c:pt idx="1">
                  <c:v>34.409999999999997</c:v>
                </c:pt>
                <c:pt idx="2">
                  <c:v>16.39</c:v>
                </c:pt>
                <c:pt idx="3">
                  <c:v>11.55</c:v>
                </c:pt>
              </c:numCache>
            </c:numRef>
          </c:val>
          <c:extLst>
            <c:ext xmlns:c16="http://schemas.microsoft.com/office/drawing/2014/chart" uri="{C3380CC4-5D6E-409C-BE32-E72D297353CC}">
              <c16:uniqueId val="{00000000-9937-4478-90D9-7F032329B89F}"/>
            </c:ext>
          </c:extLst>
        </c:ser>
        <c:ser>
          <c:idx val="1"/>
          <c:order val="1"/>
          <c:tx>
            <c:strRef>
              <c:f>Feuil1!$C$1</c:f>
              <c:strCache>
                <c:ptCount val="1"/>
                <c:pt idx="0">
                  <c:v>2025</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Feuil1!$C$2:$C$5</c:f>
              <c:numCache>
                <c:formatCode>0" %"</c:formatCode>
                <c:ptCount val="4"/>
                <c:pt idx="0">
                  <c:v>57.68</c:v>
                </c:pt>
                <c:pt idx="1">
                  <c:v>34.54</c:v>
                </c:pt>
                <c:pt idx="2">
                  <c:v>17.57</c:v>
                </c:pt>
                <c:pt idx="3">
                  <c:v>9.9600000000000009</c:v>
                </c:pt>
              </c:numCache>
            </c:numRef>
          </c:val>
          <c:extLst>
            <c:ext xmlns:c16="http://schemas.microsoft.com/office/drawing/2014/chart" uri="{C3380CC4-5D6E-409C-BE32-E72D297353CC}">
              <c16:uniqueId val="{00000000-D9A7-421B-BC59-2BF573B92609}"/>
            </c:ext>
          </c:extLst>
        </c:ser>
        <c:ser>
          <c:idx val="2"/>
          <c:order val="2"/>
          <c:tx>
            <c:strRef>
              <c:f>Feuil1!$D$1</c:f>
              <c:strCache>
                <c:ptCount val="1"/>
                <c:pt idx="0">
                  <c:v>2026</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Feuil1!$D$2:$D$5</c:f>
              <c:numCache>
                <c:formatCode>0" %"</c:formatCode>
                <c:ptCount val="4"/>
                <c:pt idx="0">
                  <c:v>52.24</c:v>
                </c:pt>
                <c:pt idx="1">
                  <c:v>40.68</c:v>
                </c:pt>
                <c:pt idx="2">
                  <c:v>20.48</c:v>
                </c:pt>
                <c:pt idx="3">
                  <c:v>10.39</c:v>
                </c:pt>
              </c:numCache>
            </c:numRef>
          </c:val>
          <c:extLst>
            <c:ext xmlns:c16="http://schemas.microsoft.com/office/drawing/2014/chart" uri="{C3380CC4-5D6E-409C-BE32-E72D297353CC}">
              <c16:uniqueId val="{00000000-9B58-4DEE-8CF0-9D7513FFD416}"/>
            </c:ext>
          </c:extLst>
        </c:ser>
        <c:dLbls>
          <c:dLblPos val="outEnd"/>
          <c:showLegendKey val="0"/>
          <c:showVal val="1"/>
          <c:showCatName val="0"/>
          <c:showSerName val="0"/>
          <c:showPercent val="0"/>
          <c:showBubbleSize val="0"/>
        </c:dLbls>
        <c:gapWidth val="200"/>
        <c:overlap val="-19"/>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3">
                <a:lumMod val="75000"/>
              </a:schemeClr>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1-3BC7-4C5F-8000-D4BCC9328D13}"/>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3-3BC7-4C5F-8000-D4BCC9328D13}"/>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5-3BC7-4C5F-8000-D4BCC9328D13}"/>
              </c:ext>
            </c:extLst>
          </c:dPt>
          <c:dPt>
            <c:idx val="3"/>
            <c:invertIfNegative val="0"/>
            <c:bubble3D val="0"/>
            <c:spPr>
              <a:solidFill>
                <a:schemeClr val="accent3">
                  <a:lumMod val="75000"/>
                </a:schemeClr>
              </a:solidFill>
              <a:ln>
                <a:noFill/>
              </a:ln>
              <a:effectLst/>
            </c:spPr>
            <c:extLst>
              <c:ext xmlns:c16="http://schemas.microsoft.com/office/drawing/2014/chart" uri="{C3380CC4-5D6E-409C-BE32-E72D297353CC}">
                <c16:uniqueId val="{00000007-3BC7-4C5F-8000-D4BCC9328D13}"/>
              </c:ext>
            </c:extLst>
          </c:dPt>
          <c:dPt>
            <c:idx val="5"/>
            <c:invertIfNegative val="0"/>
            <c:bubble3D val="0"/>
            <c:spPr>
              <a:solidFill>
                <a:schemeClr val="accent3">
                  <a:lumMod val="75000"/>
                </a:schemeClr>
              </a:solidFill>
              <a:ln>
                <a:noFill/>
              </a:ln>
              <a:effectLst/>
            </c:spPr>
            <c:extLst>
              <c:ext xmlns:c16="http://schemas.microsoft.com/office/drawing/2014/chart" uri="{C3380CC4-5D6E-409C-BE32-E72D297353CC}">
                <c16:uniqueId val="{00000009-90A3-4AB1-81FA-F9CD4000102B}"/>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85.5</c:v>
                </c:pt>
                <c:pt idx="1">
                  <c:v>17.14</c:v>
                </c:pt>
                <c:pt idx="2">
                  <c:v>17.41</c:v>
                </c:pt>
                <c:pt idx="3">
                  <c:v>50.03</c:v>
                </c:pt>
                <c:pt idx="4">
                  <c:v>0</c:v>
                </c:pt>
              </c:numCache>
            </c:numRef>
          </c:val>
          <c:extLst>
            <c:ext xmlns:c16="http://schemas.microsoft.com/office/drawing/2014/chart" uri="{C3380CC4-5D6E-409C-BE32-E72D297353CC}">
              <c16:uniqueId val="{0000000E-3BC7-4C5F-8000-D4BCC9328D13}"/>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14.5</c:v>
                </c:pt>
                <c:pt idx="1">
                  <c:v>82.86</c:v>
                </c:pt>
                <c:pt idx="2">
                  <c:v>82.59</c:v>
                </c:pt>
                <c:pt idx="3">
                  <c:v>49.97</c:v>
                </c:pt>
                <c:pt idx="4">
                  <c:v>100</c:v>
                </c:pt>
              </c:numCache>
            </c:numRef>
          </c:val>
          <c:extLst>
            <c:ext xmlns:c16="http://schemas.microsoft.com/office/drawing/2014/chart" uri="{C3380CC4-5D6E-409C-BE32-E72D297353CC}">
              <c16:uniqueId val="{0000000F-3BC7-4C5F-8000-D4BCC9328D13}"/>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5B86-43C8-A58E-31E31FA36B0B}"/>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B86-43C8-A58E-31E31FA36B0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B86-43C8-A58E-31E31FA36B0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5B86-43C8-A58E-31E31FA36B0B}"/>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9-B8C7-4EDB-9E18-4AC552CA5B2A}"/>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86.21</c:v>
                </c:pt>
                <c:pt idx="1">
                  <c:v>22.87</c:v>
                </c:pt>
                <c:pt idx="2">
                  <c:v>15.34</c:v>
                </c:pt>
                <c:pt idx="3">
                  <c:v>0</c:v>
                </c:pt>
                <c:pt idx="4">
                  <c:v>28.3</c:v>
                </c:pt>
              </c:numCache>
            </c:numRef>
          </c:val>
          <c:extLst>
            <c:ext xmlns:c16="http://schemas.microsoft.com/office/drawing/2014/chart" uri="{C3380CC4-5D6E-409C-BE32-E72D297353CC}">
              <c16:uniqueId val="{0000000E-5B86-43C8-A58E-31E31FA36B0B}"/>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13.790000000000006</c:v>
                </c:pt>
                <c:pt idx="1">
                  <c:v>77.13</c:v>
                </c:pt>
                <c:pt idx="2">
                  <c:v>84.66</c:v>
                </c:pt>
                <c:pt idx="3">
                  <c:v>100</c:v>
                </c:pt>
                <c:pt idx="4">
                  <c:v>71.7</c:v>
                </c:pt>
              </c:numCache>
            </c:numRef>
          </c:val>
          <c:extLst>
            <c:ext xmlns:c16="http://schemas.microsoft.com/office/drawing/2014/chart" uri="{C3380CC4-5D6E-409C-BE32-E72D297353CC}">
              <c16:uniqueId val="{0000000F-5B86-43C8-A58E-31E31FA36B0B}"/>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3">
                <a:lumMod val="60000"/>
                <a:lumOff val="40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5E55-4939-80C0-42D211B2C54A}"/>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5E55-4939-80C0-42D211B2C54A}"/>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5-5E55-4939-80C0-42D211B2C54A}"/>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7-5E55-4939-80C0-42D211B2C54A}"/>
              </c:ext>
            </c:extLst>
          </c:dPt>
          <c:dPt>
            <c:idx val="5"/>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9-E3BC-49DC-A72D-A8DB346E872E}"/>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55.28</c:v>
                </c:pt>
                <c:pt idx="1">
                  <c:v>29.71</c:v>
                </c:pt>
                <c:pt idx="2">
                  <c:v>23.24</c:v>
                </c:pt>
                <c:pt idx="3">
                  <c:v>0</c:v>
                </c:pt>
                <c:pt idx="4">
                  <c:v>60.92</c:v>
                </c:pt>
              </c:numCache>
            </c:numRef>
          </c:val>
          <c:extLst>
            <c:ext xmlns:c16="http://schemas.microsoft.com/office/drawing/2014/chart" uri="{C3380CC4-5D6E-409C-BE32-E72D297353CC}">
              <c16:uniqueId val="{0000000E-5E55-4939-80C0-42D211B2C54A}"/>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44.72</c:v>
                </c:pt>
                <c:pt idx="1">
                  <c:v>70.289999999999992</c:v>
                </c:pt>
                <c:pt idx="2">
                  <c:v>76.760000000000005</c:v>
                </c:pt>
                <c:pt idx="3">
                  <c:v>100</c:v>
                </c:pt>
                <c:pt idx="4">
                  <c:v>39.08</c:v>
                </c:pt>
              </c:numCache>
            </c:numRef>
          </c:val>
          <c:extLst>
            <c:ext xmlns:c16="http://schemas.microsoft.com/office/drawing/2014/chart" uri="{C3380CC4-5D6E-409C-BE32-E72D297353CC}">
              <c16:uniqueId val="{0000000F-5E55-4939-80C0-42D211B2C54A}"/>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383006585258075"/>
          <c:y val="9.4848378801941483E-2"/>
          <c:w val="0.7277884957373657"/>
          <c:h val="0.82195152381966741"/>
        </c:manualLayout>
      </c:layout>
      <c:doughnutChart>
        <c:varyColors val="1"/>
        <c:ser>
          <c:idx val="0"/>
          <c:order val="0"/>
          <c:tx>
            <c:strRef>
              <c:f>Feuil1!$B$1</c:f>
              <c:strCache>
                <c:ptCount val="1"/>
                <c:pt idx="0">
                  <c:v>Colonne1</c:v>
                </c:pt>
              </c:strCache>
            </c:strRef>
          </c:tx>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BA54-4375-A129-D7C093CBBA17}"/>
              </c:ext>
            </c:extLst>
          </c:dPt>
          <c:dPt>
            <c:idx val="1"/>
            <c:bubble3D val="0"/>
            <c:spPr>
              <a:solidFill>
                <a:srgbClr val="F2F2F2"/>
              </a:solidFill>
              <a:ln w="19050">
                <a:noFill/>
              </a:ln>
              <a:effectLst/>
            </c:spPr>
            <c:extLst>
              <c:ext xmlns:c16="http://schemas.microsoft.com/office/drawing/2014/chart" uri="{C3380CC4-5D6E-409C-BE32-E72D297353CC}">
                <c16:uniqueId val="{00000003-BA54-4375-A129-D7C093CBBA17}"/>
              </c:ext>
            </c:extLst>
          </c:dPt>
          <c:cat>
            <c:strRef>
              <c:f>Feuil1!$A$2:$A$3</c:f>
              <c:strCache>
                <c:ptCount val="2"/>
                <c:pt idx="1">
                  <c:v>diff</c:v>
                </c:pt>
              </c:strCache>
            </c:strRef>
          </c:cat>
          <c:val>
            <c:numRef>
              <c:f>Feuil1!$B$2:$B$3</c:f>
              <c:numCache>
                <c:formatCode>0" %      "</c:formatCode>
                <c:ptCount val="2"/>
                <c:pt idx="0" formatCode="0&quot; %&quot;">
                  <c:v>76.23</c:v>
                </c:pt>
                <c:pt idx="1">
                  <c:v>23.769999999999996</c:v>
                </c:pt>
              </c:numCache>
            </c:numRef>
          </c:val>
          <c:extLst>
            <c:ext xmlns:c16="http://schemas.microsoft.com/office/drawing/2014/chart" uri="{C3380CC4-5D6E-409C-BE32-E72D297353CC}">
              <c16:uniqueId val="{00000008-BA54-4375-A129-D7C093CBBA1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rgbClr val="EFD9BF"/>
            </a:solidFill>
            <a:ln>
              <a:noFill/>
            </a:ln>
            <a:effectLst/>
          </c:spPr>
          <c:invertIfNegative val="0"/>
          <c:dPt>
            <c:idx val="0"/>
            <c:invertIfNegative val="0"/>
            <c:bubble3D val="0"/>
            <c:spPr>
              <a:solidFill>
                <a:srgbClr val="EFD9BF"/>
              </a:solidFill>
              <a:ln>
                <a:noFill/>
              </a:ln>
              <a:effectLst/>
            </c:spPr>
            <c:extLst>
              <c:ext xmlns:c16="http://schemas.microsoft.com/office/drawing/2014/chart" uri="{C3380CC4-5D6E-409C-BE32-E72D297353CC}">
                <c16:uniqueId val="{00000001-28B5-41B4-B3F4-824B51793933}"/>
              </c:ext>
            </c:extLst>
          </c:dPt>
          <c:dPt>
            <c:idx val="1"/>
            <c:invertIfNegative val="0"/>
            <c:bubble3D val="0"/>
            <c:spPr>
              <a:solidFill>
                <a:srgbClr val="EFD9BF"/>
              </a:solidFill>
              <a:ln>
                <a:noFill/>
              </a:ln>
              <a:effectLst/>
            </c:spPr>
            <c:extLst>
              <c:ext xmlns:c16="http://schemas.microsoft.com/office/drawing/2014/chart" uri="{C3380CC4-5D6E-409C-BE32-E72D297353CC}">
                <c16:uniqueId val="{00000003-28B5-41B4-B3F4-824B51793933}"/>
              </c:ext>
            </c:extLst>
          </c:dPt>
          <c:dPt>
            <c:idx val="2"/>
            <c:invertIfNegative val="0"/>
            <c:bubble3D val="0"/>
            <c:spPr>
              <a:solidFill>
                <a:srgbClr val="EFD9BF"/>
              </a:solidFill>
              <a:ln>
                <a:noFill/>
              </a:ln>
              <a:effectLst/>
            </c:spPr>
            <c:extLst>
              <c:ext xmlns:c16="http://schemas.microsoft.com/office/drawing/2014/chart" uri="{C3380CC4-5D6E-409C-BE32-E72D297353CC}">
                <c16:uniqueId val="{00000005-28B5-41B4-B3F4-824B51793933}"/>
              </c:ext>
            </c:extLst>
          </c:dPt>
          <c:dPt>
            <c:idx val="3"/>
            <c:invertIfNegative val="0"/>
            <c:bubble3D val="0"/>
            <c:spPr>
              <a:solidFill>
                <a:srgbClr val="EFD9BF"/>
              </a:solidFill>
              <a:ln>
                <a:noFill/>
              </a:ln>
              <a:effectLst/>
            </c:spPr>
            <c:extLst>
              <c:ext xmlns:c16="http://schemas.microsoft.com/office/drawing/2014/chart" uri="{C3380CC4-5D6E-409C-BE32-E72D297353CC}">
                <c16:uniqueId val="{00000007-28B5-41B4-B3F4-824B51793933}"/>
              </c:ext>
            </c:extLst>
          </c:dPt>
          <c:dPt>
            <c:idx val="5"/>
            <c:invertIfNegative val="0"/>
            <c:bubble3D val="0"/>
            <c:spPr>
              <a:solidFill>
                <a:srgbClr val="EFD9BF"/>
              </a:solidFill>
              <a:ln>
                <a:noFill/>
              </a:ln>
              <a:effectLst/>
            </c:spPr>
            <c:extLst>
              <c:ext xmlns:c16="http://schemas.microsoft.com/office/drawing/2014/chart" uri="{C3380CC4-5D6E-409C-BE32-E72D297353CC}">
                <c16:uniqueId val="{00000009-A5A5-4AF7-B410-777A748B800F}"/>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1.92</c:v>
                </c:pt>
                <c:pt idx="1">
                  <c:v>74.19</c:v>
                </c:pt>
                <c:pt idx="2">
                  <c:v>22.66</c:v>
                </c:pt>
                <c:pt idx="3">
                  <c:v>0</c:v>
                </c:pt>
                <c:pt idx="4">
                  <c:v>63.64</c:v>
                </c:pt>
              </c:numCache>
            </c:numRef>
          </c:val>
          <c:extLst>
            <c:ext xmlns:c16="http://schemas.microsoft.com/office/drawing/2014/chart" uri="{C3380CC4-5D6E-409C-BE32-E72D297353CC}">
              <c16:uniqueId val="{0000000E-28B5-41B4-B3F4-824B51793933}"/>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98.08</c:v>
                </c:pt>
                <c:pt idx="1">
                  <c:v>25.810000000000002</c:v>
                </c:pt>
                <c:pt idx="2">
                  <c:v>77.34</c:v>
                </c:pt>
                <c:pt idx="3">
                  <c:v>100</c:v>
                </c:pt>
                <c:pt idx="4">
                  <c:v>36.36</c:v>
                </c:pt>
              </c:numCache>
            </c:numRef>
          </c:val>
          <c:extLst>
            <c:ext xmlns:c16="http://schemas.microsoft.com/office/drawing/2014/chart" uri="{C3380CC4-5D6E-409C-BE32-E72D297353CC}">
              <c16:uniqueId val="{0000000F-28B5-41B4-B3F4-824B51793933}"/>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alpha val="5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A-910C-49A0-B38B-8BE233FAB738}"/>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B-910C-49A0-B38B-8BE233FAB738}"/>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C-910C-49A0-B38B-8BE233FAB738}"/>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D-910C-49A0-B38B-8BE233FAB738}"/>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E-910C-49A0-B38B-8BE233FAB73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F-910C-49A0-B38B-8BE233FAB738}"/>
              </c:ext>
            </c:extLst>
          </c:dPt>
          <c:dPt>
            <c:idx val="20"/>
            <c:invertIfNegative val="0"/>
            <c:bubble3D val="0"/>
            <c:spPr>
              <a:solidFill>
                <a:schemeClr val="accent1"/>
              </a:solidFill>
              <a:ln>
                <a:noFill/>
              </a:ln>
              <a:effectLst/>
            </c:spPr>
            <c:extLst>
              <c:ext xmlns:c16="http://schemas.microsoft.com/office/drawing/2014/chart" uri="{C3380CC4-5D6E-409C-BE32-E72D297353CC}">
                <c16:uniqueId val="{0000000D-DDF6-4010-97FE-88AFD64A56D2}"/>
              </c:ext>
            </c:extLst>
          </c:dPt>
          <c:cat>
            <c:strRef>
              <c:f>Feuil1!$A$2:$A$22</c:f>
              <c:strCache>
                <c:ptCount val="21"/>
                <c:pt idx="0">
                  <c:v>Sous-total: Grande région de Montréal</c:v>
                </c:pt>
                <c:pt idx="1">
                  <c:v>Laval</c:v>
                </c:pt>
                <c:pt idx="2">
                  <c:v>Montréal</c:v>
                </c:pt>
                <c:pt idx="3">
                  <c:v>Lanaudière</c:v>
                </c:pt>
                <c:pt idx="4">
                  <c:v>Laurentides</c:v>
                </c:pt>
                <c:pt idx="5">
                  <c:v>Montérégie</c:v>
                </c:pt>
                <c:pt idx="6">
                  <c:v>Sous-total: Grande région de Québec</c:v>
                </c:pt>
                <c:pt idx="7">
                  <c:v>Capitale-Nationale</c:v>
                </c:pt>
                <c:pt idx="8">
                  <c:v>Chaudière-Appalaches</c:v>
                </c:pt>
                <c:pt idx="9">
                  <c:v>Sous-total: Mauricie</c:v>
                </c:pt>
                <c:pt idx="10">
                  <c:v>Sous-total: Estrie</c:v>
                </c:pt>
                <c:pt idx="11">
                  <c:v>Sous-total: Outaouais</c:v>
                </c:pt>
                <c:pt idx="12">
                  <c:v>Sous-total: Ailleurs au Québec</c:v>
                </c:pt>
                <c:pt idx="13">
                  <c:v>Abitibi-Témiscamingue</c:v>
                </c:pt>
                <c:pt idx="14">
                  <c:v>Bas-Saint-Laurent</c:v>
                </c:pt>
                <c:pt idx="15">
                  <c:v>Centre-du-Québec</c:v>
                </c:pt>
                <c:pt idx="16">
                  <c:v>Côte-Nord</c:v>
                </c:pt>
                <c:pt idx="17">
                  <c:v>Nord-du-Québec</c:v>
                </c:pt>
                <c:pt idx="18">
                  <c:v>Gaspésie–Îles-de-la-Madeleine</c:v>
                </c:pt>
                <c:pt idx="19">
                  <c:v>Saguenay–Lac-Saint-Jean</c:v>
                </c:pt>
                <c:pt idx="20">
                  <c:v>Sous-total: Hors Québec</c:v>
                </c:pt>
              </c:strCache>
            </c:strRef>
          </c:cat>
          <c:val>
            <c:numRef>
              <c:f>Feuil1!$B$2:$B$22</c:f>
              <c:numCache>
                <c:formatCode>0" %"</c:formatCode>
                <c:ptCount val="21"/>
                <c:pt idx="0">
                  <c:v>43.79</c:v>
                </c:pt>
                <c:pt idx="1">
                  <c:v>2.87</c:v>
                </c:pt>
                <c:pt idx="2">
                  <c:v>10.44</c:v>
                </c:pt>
                <c:pt idx="3">
                  <c:v>6.28</c:v>
                </c:pt>
                <c:pt idx="4">
                  <c:v>10.41</c:v>
                </c:pt>
                <c:pt idx="5">
                  <c:v>13.79</c:v>
                </c:pt>
                <c:pt idx="6">
                  <c:v>12.84</c:v>
                </c:pt>
                <c:pt idx="7">
                  <c:v>5.0999999999999996</c:v>
                </c:pt>
                <c:pt idx="8">
                  <c:v>7.74</c:v>
                </c:pt>
                <c:pt idx="9">
                  <c:v>7.39</c:v>
                </c:pt>
                <c:pt idx="10">
                  <c:v>7.96</c:v>
                </c:pt>
                <c:pt idx="11">
                  <c:v>4.5199999999999996</c:v>
                </c:pt>
                <c:pt idx="12">
                  <c:v>21.25</c:v>
                </c:pt>
                <c:pt idx="13">
                  <c:v>1.51</c:v>
                </c:pt>
                <c:pt idx="14">
                  <c:v>4.51</c:v>
                </c:pt>
                <c:pt idx="15">
                  <c:v>4.93</c:v>
                </c:pt>
                <c:pt idx="16">
                  <c:v>1.65</c:v>
                </c:pt>
                <c:pt idx="17">
                  <c:v>2.0299999999999998</c:v>
                </c:pt>
                <c:pt idx="18">
                  <c:v>2.0099999999999998</c:v>
                </c:pt>
                <c:pt idx="19">
                  <c:v>4.5999999999999996</c:v>
                </c:pt>
                <c:pt idx="20">
                  <c:v>2.2599999999999998</c:v>
                </c:pt>
              </c:numCache>
            </c:numRef>
          </c:val>
          <c:extLst>
            <c:ext xmlns:c16="http://schemas.microsoft.com/office/drawing/2014/chart" uri="{C3380CC4-5D6E-409C-BE32-E72D297353CC}">
              <c16:uniqueId val="{00000000-910C-49A0-B38B-8BE233FAB738}"/>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Feuil1!$A$2:$A$22</c:f>
              <c:strCache>
                <c:ptCount val="21"/>
                <c:pt idx="0">
                  <c:v>Sous-total: Grande région de Montréal</c:v>
                </c:pt>
                <c:pt idx="1">
                  <c:v>Laval</c:v>
                </c:pt>
                <c:pt idx="2">
                  <c:v>Montréal</c:v>
                </c:pt>
                <c:pt idx="3">
                  <c:v>Lanaudière</c:v>
                </c:pt>
                <c:pt idx="4">
                  <c:v>Laurentides</c:v>
                </c:pt>
                <c:pt idx="5">
                  <c:v>Montérégie</c:v>
                </c:pt>
                <c:pt idx="6">
                  <c:v>Sous-total: Grande région de Québec</c:v>
                </c:pt>
                <c:pt idx="7">
                  <c:v>Capitale-Nationale</c:v>
                </c:pt>
                <c:pt idx="8">
                  <c:v>Chaudière-Appalaches</c:v>
                </c:pt>
                <c:pt idx="9">
                  <c:v>Sous-total: Mauricie</c:v>
                </c:pt>
                <c:pt idx="10">
                  <c:v>Sous-total: Estrie</c:v>
                </c:pt>
                <c:pt idx="11">
                  <c:v>Sous-total: Outaouais</c:v>
                </c:pt>
                <c:pt idx="12">
                  <c:v>Sous-total: Ailleurs au Québec</c:v>
                </c:pt>
                <c:pt idx="13">
                  <c:v>Abitibi-Témiscamingue</c:v>
                </c:pt>
                <c:pt idx="14">
                  <c:v>Bas-Saint-Laurent</c:v>
                </c:pt>
                <c:pt idx="15">
                  <c:v>Centre-du-Québec</c:v>
                </c:pt>
                <c:pt idx="16">
                  <c:v>Côte-Nord</c:v>
                </c:pt>
                <c:pt idx="17">
                  <c:v>Nord-du-Québec</c:v>
                </c:pt>
                <c:pt idx="18">
                  <c:v>Gaspésie–Îles-de-la-Madeleine</c:v>
                </c:pt>
                <c:pt idx="19">
                  <c:v>Saguenay–Lac-Saint-Jean</c:v>
                </c:pt>
                <c:pt idx="20">
                  <c:v>Sous-total: Hors Québec</c:v>
                </c:pt>
              </c:strCache>
            </c:strRef>
          </c:cat>
          <c:val>
            <c:numRef>
              <c:f>Feuil1!$C$2:$C$22</c:f>
              <c:numCache>
                <c:formatCode>0" %"</c:formatCode>
                <c:ptCount val="21"/>
                <c:pt idx="0">
                  <c:v>56.21</c:v>
                </c:pt>
                <c:pt idx="1">
                  <c:v>97.13</c:v>
                </c:pt>
                <c:pt idx="2">
                  <c:v>89.56</c:v>
                </c:pt>
                <c:pt idx="3">
                  <c:v>93.72</c:v>
                </c:pt>
                <c:pt idx="4">
                  <c:v>89.59</c:v>
                </c:pt>
                <c:pt idx="5">
                  <c:v>86.210000000000008</c:v>
                </c:pt>
                <c:pt idx="6">
                  <c:v>87.16</c:v>
                </c:pt>
                <c:pt idx="7">
                  <c:v>94.9</c:v>
                </c:pt>
                <c:pt idx="8">
                  <c:v>92.26</c:v>
                </c:pt>
                <c:pt idx="9">
                  <c:v>92.61</c:v>
                </c:pt>
                <c:pt idx="10">
                  <c:v>92.04</c:v>
                </c:pt>
                <c:pt idx="11">
                  <c:v>95.48</c:v>
                </c:pt>
                <c:pt idx="12">
                  <c:v>78.75</c:v>
                </c:pt>
                <c:pt idx="13">
                  <c:v>98.49</c:v>
                </c:pt>
                <c:pt idx="14">
                  <c:v>95.49</c:v>
                </c:pt>
                <c:pt idx="15">
                  <c:v>95.07</c:v>
                </c:pt>
                <c:pt idx="16">
                  <c:v>98.35</c:v>
                </c:pt>
                <c:pt idx="17">
                  <c:v>97.97</c:v>
                </c:pt>
                <c:pt idx="18">
                  <c:v>97.99</c:v>
                </c:pt>
                <c:pt idx="19">
                  <c:v>95.4</c:v>
                </c:pt>
                <c:pt idx="20">
                  <c:v>97.74</c:v>
                </c:pt>
              </c:numCache>
            </c:numRef>
          </c:val>
          <c:extLst>
            <c:ext xmlns:c16="http://schemas.microsoft.com/office/drawing/2014/chart" uri="{C3380CC4-5D6E-409C-BE32-E72D297353CC}">
              <c16:uniqueId val="{00000001-910C-49A0-B38B-8BE233FAB738}"/>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solidFill>
            <a:ln>
              <a:noFill/>
            </a:ln>
            <a:effectLst/>
          </c:spPr>
          <c:invertIfNegative val="0"/>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9-2E87-4269-80B7-84F31758D104}"/>
              </c:ext>
            </c:extLst>
          </c:dPt>
          <c:dPt>
            <c:idx val="2"/>
            <c:invertIfNegative val="0"/>
            <c:bubble3D val="0"/>
            <c:spPr>
              <a:solidFill>
                <a:schemeClr val="accent1">
                  <a:alpha val="50000"/>
                </a:schemeClr>
              </a:solidFill>
              <a:ln>
                <a:noFill/>
              </a:ln>
              <a:effectLst/>
            </c:spPr>
            <c:extLst>
              <c:ext xmlns:c16="http://schemas.microsoft.com/office/drawing/2014/chart" uri="{C3380CC4-5D6E-409C-BE32-E72D297353CC}">
                <c16:uniqueId val="{0000000A-2E87-4269-80B7-84F31758D104}"/>
              </c:ext>
            </c:extLst>
          </c:dPt>
          <c:dPt>
            <c:idx val="3"/>
            <c:invertIfNegative val="0"/>
            <c:bubble3D val="0"/>
            <c:spPr>
              <a:solidFill>
                <a:schemeClr val="accent1">
                  <a:alpha val="50000"/>
                </a:schemeClr>
              </a:solidFill>
              <a:ln>
                <a:noFill/>
              </a:ln>
              <a:effectLst/>
            </c:spPr>
            <c:extLst>
              <c:ext xmlns:c16="http://schemas.microsoft.com/office/drawing/2014/chart" uri="{C3380CC4-5D6E-409C-BE32-E72D297353CC}">
                <c16:uniqueId val="{0000000B-2E87-4269-80B7-84F31758D104}"/>
              </c:ext>
            </c:extLst>
          </c:dPt>
          <c:dPt>
            <c:idx val="4"/>
            <c:invertIfNegative val="0"/>
            <c:bubble3D val="0"/>
            <c:spPr>
              <a:solidFill>
                <a:schemeClr val="accent1">
                  <a:alpha val="50000"/>
                </a:schemeClr>
              </a:solidFill>
              <a:ln>
                <a:noFill/>
              </a:ln>
              <a:effectLst/>
            </c:spPr>
            <c:extLst>
              <c:ext xmlns:c16="http://schemas.microsoft.com/office/drawing/2014/chart" uri="{C3380CC4-5D6E-409C-BE32-E72D297353CC}">
                <c16:uniqueId val="{00000008-2E87-4269-80B7-84F31758D104}"/>
              </c:ext>
            </c:extLst>
          </c:dPt>
          <c:dPt>
            <c:idx val="5"/>
            <c:invertIfNegative val="0"/>
            <c:bubble3D val="0"/>
            <c:spPr>
              <a:solidFill>
                <a:srgbClr val="FFE483"/>
              </a:solidFill>
              <a:ln>
                <a:noFill/>
              </a:ln>
              <a:effectLst/>
            </c:spPr>
            <c:extLst>
              <c:ext xmlns:c16="http://schemas.microsoft.com/office/drawing/2014/chart" uri="{C3380CC4-5D6E-409C-BE32-E72D297353CC}">
                <c16:uniqueId val="{00000020-A196-46B5-82DF-CDC09A5ECA7F}"/>
              </c:ext>
            </c:extLst>
          </c:dPt>
          <c:dPt>
            <c:idx val="6"/>
            <c:invertIfNegative val="0"/>
            <c:bubble3D val="0"/>
            <c:spPr>
              <a:solidFill>
                <a:schemeClr val="accent1">
                  <a:alpha val="50000"/>
                </a:schemeClr>
              </a:solidFill>
              <a:ln>
                <a:noFill/>
              </a:ln>
              <a:effectLst/>
            </c:spPr>
            <c:extLst>
              <c:ext xmlns:c16="http://schemas.microsoft.com/office/drawing/2014/chart" uri="{C3380CC4-5D6E-409C-BE32-E72D297353CC}">
                <c16:uniqueId val="{00000009-0A0B-4C90-AF0C-0F283E44D13F}"/>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6-2E87-4269-80B7-84F31758D104}"/>
              </c:ext>
            </c:extLst>
          </c:dPt>
          <c:dPt>
            <c:idx val="8"/>
            <c:invertIfNegative val="0"/>
            <c:bubble3D val="0"/>
            <c:spPr>
              <a:solidFill>
                <a:schemeClr val="accent1">
                  <a:alpha val="50000"/>
                </a:schemeClr>
              </a:solidFill>
              <a:ln>
                <a:noFill/>
              </a:ln>
              <a:effectLst/>
            </c:spPr>
            <c:extLst>
              <c:ext xmlns:c16="http://schemas.microsoft.com/office/drawing/2014/chart" uri="{C3380CC4-5D6E-409C-BE32-E72D297353CC}">
                <c16:uniqueId val="{00000005-2E87-4269-80B7-84F31758D104}"/>
              </c:ext>
            </c:extLst>
          </c:dPt>
          <c:dPt>
            <c:idx val="9"/>
            <c:invertIfNegative val="0"/>
            <c:bubble3D val="0"/>
            <c:spPr>
              <a:solidFill>
                <a:schemeClr val="accent1">
                  <a:alpha val="50000"/>
                </a:schemeClr>
              </a:solidFill>
              <a:ln>
                <a:noFill/>
              </a:ln>
              <a:effectLst/>
            </c:spPr>
            <c:extLst>
              <c:ext xmlns:c16="http://schemas.microsoft.com/office/drawing/2014/chart" uri="{C3380CC4-5D6E-409C-BE32-E72D297353CC}">
                <c16:uniqueId val="{00000004-2E87-4269-80B7-84F31758D104}"/>
              </c:ext>
            </c:extLst>
          </c:dPt>
          <c:dPt>
            <c:idx val="10"/>
            <c:invertIfNegative val="0"/>
            <c:bubble3D val="0"/>
            <c:spPr>
              <a:solidFill>
                <a:schemeClr val="accent1">
                  <a:alpha val="50000"/>
                </a:schemeClr>
              </a:solidFill>
              <a:ln>
                <a:noFill/>
              </a:ln>
              <a:effectLst/>
            </c:spPr>
            <c:extLst>
              <c:ext xmlns:c16="http://schemas.microsoft.com/office/drawing/2014/chart" uri="{C3380CC4-5D6E-409C-BE32-E72D297353CC}">
                <c16:uniqueId val="{00000019-0F84-4DA8-9DCE-CAB6CB769602}"/>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2E87-4269-80B7-84F31758D104}"/>
              </c:ext>
            </c:extLst>
          </c:dPt>
          <c:dPt>
            <c:idx val="12"/>
            <c:invertIfNegative val="0"/>
            <c:bubble3D val="0"/>
            <c:spPr>
              <a:solidFill>
                <a:schemeClr val="accent1">
                  <a:alpha val="50000"/>
                </a:schemeClr>
              </a:solidFill>
              <a:ln>
                <a:noFill/>
              </a:ln>
              <a:effectLst/>
            </c:spPr>
            <c:extLst>
              <c:ext xmlns:c16="http://schemas.microsoft.com/office/drawing/2014/chart" uri="{C3380CC4-5D6E-409C-BE32-E72D297353CC}">
                <c16:uniqueId val="{00000002-2E87-4269-80B7-84F31758D104}"/>
              </c:ext>
            </c:extLst>
          </c:dPt>
          <c:dPt>
            <c:idx val="13"/>
            <c:invertIfNegative val="0"/>
            <c:bubble3D val="0"/>
            <c:spPr>
              <a:solidFill>
                <a:schemeClr val="accent1">
                  <a:alpha val="50000"/>
                </a:schemeClr>
              </a:solidFill>
              <a:ln>
                <a:noFill/>
              </a:ln>
              <a:effectLst/>
            </c:spPr>
            <c:extLst>
              <c:ext xmlns:c16="http://schemas.microsoft.com/office/drawing/2014/chart" uri="{C3380CC4-5D6E-409C-BE32-E72D297353CC}">
                <c16:uniqueId val="{0000001A-0F84-4DA8-9DCE-CAB6CB769602}"/>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1-2E87-4269-80B7-84F31758D104}"/>
              </c:ext>
            </c:extLst>
          </c:dPt>
          <c:dPt>
            <c:idx val="15"/>
            <c:invertIfNegative val="0"/>
            <c:bubble3D val="0"/>
            <c:spPr>
              <a:solidFill>
                <a:schemeClr val="accent1">
                  <a:alpha val="50000"/>
                </a:schemeClr>
              </a:solidFill>
              <a:ln>
                <a:noFill/>
              </a:ln>
              <a:effectLst/>
            </c:spPr>
            <c:extLst>
              <c:ext xmlns:c16="http://schemas.microsoft.com/office/drawing/2014/chart" uri="{C3380CC4-5D6E-409C-BE32-E72D297353CC}">
                <c16:uniqueId val="{00000000-2E87-4269-80B7-84F31758D104}"/>
              </c:ext>
            </c:extLst>
          </c:dPt>
          <c:dPt>
            <c:idx val="16"/>
            <c:invertIfNegative val="0"/>
            <c:bubble3D val="0"/>
            <c:spPr>
              <a:solidFill>
                <a:schemeClr val="accent1">
                  <a:alpha val="50000"/>
                </a:schemeClr>
              </a:solidFill>
              <a:ln>
                <a:noFill/>
              </a:ln>
              <a:effectLst/>
            </c:spPr>
            <c:extLst>
              <c:ext xmlns:c16="http://schemas.microsoft.com/office/drawing/2014/chart" uri="{C3380CC4-5D6E-409C-BE32-E72D297353CC}">
                <c16:uniqueId val="{0000001B-0F84-4DA8-9DCE-CAB6CB769602}"/>
              </c:ext>
            </c:extLst>
          </c:dPt>
          <c:cat>
            <c:strRef>
              <c:f>Feuil1!$A$2:$A$19</c:f>
              <c:strCache>
                <c:ptCount val="18"/>
                <c:pt idx="0">
                  <c:v>Sous-total: Avant 1950</c:v>
                </c:pt>
                <c:pt idx="1">
                  <c:v>Avant 1900</c:v>
                </c:pt>
                <c:pt idx="2">
                  <c:v>1900-1910</c:v>
                </c:pt>
                <c:pt idx="3">
                  <c:v>1911-1920</c:v>
                </c:pt>
                <c:pt idx="4">
                  <c:v>1921-1930</c:v>
                </c:pt>
                <c:pt idx="5">
                  <c:v>1931-1940</c:v>
                </c:pt>
                <c:pt idx="6">
                  <c:v>1941-1950</c:v>
                </c:pt>
                <c:pt idx="7">
                  <c:v>Sous-total: 1951 à 1980</c:v>
                </c:pt>
                <c:pt idx="8">
                  <c:v>1951-1960</c:v>
                </c:pt>
                <c:pt idx="9">
                  <c:v>1961-1970</c:v>
                </c:pt>
                <c:pt idx="10">
                  <c:v>1971-1980</c:v>
                </c:pt>
                <c:pt idx="11">
                  <c:v>Sous-total: 1981 à 2000</c:v>
                </c:pt>
                <c:pt idx="12">
                  <c:v>1981-1990</c:v>
                </c:pt>
                <c:pt idx="13">
                  <c:v>1991-2000</c:v>
                </c:pt>
                <c:pt idx="14">
                  <c:v>Sous-total: Après 2000</c:v>
                </c:pt>
                <c:pt idx="15">
                  <c:v>2001-2010</c:v>
                </c:pt>
                <c:pt idx="16">
                  <c:v>Après 2010</c:v>
                </c:pt>
                <c:pt idx="17">
                  <c:v>Après 2020</c:v>
                </c:pt>
              </c:strCache>
            </c:strRef>
          </c:cat>
          <c:val>
            <c:numRef>
              <c:f>Feuil1!$B$2:$B$19</c:f>
              <c:numCache>
                <c:formatCode>0" %"</c:formatCode>
                <c:ptCount val="18"/>
                <c:pt idx="0">
                  <c:v>11.43</c:v>
                </c:pt>
                <c:pt idx="1">
                  <c:v>0.61</c:v>
                </c:pt>
                <c:pt idx="2">
                  <c:v>1.34</c:v>
                </c:pt>
                <c:pt idx="3">
                  <c:v>0.94</c:v>
                </c:pt>
                <c:pt idx="4">
                  <c:v>1.07</c:v>
                </c:pt>
                <c:pt idx="5">
                  <c:v>3.59</c:v>
                </c:pt>
                <c:pt idx="6">
                  <c:v>4.51</c:v>
                </c:pt>
                <c:pt idx="7">
                  <c:v>33.61</c:v>
                </c:pt>
                <c:pt idx="8">
                  <c:v>10.09</c:v>
                </c:pt>
                <c:pt idx="9">
                  <c:v>9.93</c:v>
                </c:pt>
                <c:pt idx="10">
                  <c:v>13.59</c:v>
                </c:pt>
                <c:pt idx="11">
                  <c:v>23.07</c:v>
                </c:pt>
                <c:pt idx="12">
                  <c:v>14.39</c:v>
                </c:pt>
                <c:pt idx="13">
                  <c:v>8.67</c:v>
                </c:pt>
                <c:pt idx="14">
                  <c:v>31.89</c:v>
                </c:pt>
                <c:pt idx="15">
                  <c:v>10.45</c:v>
                </c:pt>
                <c:pt idx="16">
                  <c:v>14.68</c:v>
                </c:pt>
                <c:pt idx="17">
                  <c:v>6.76</c:v>
                </c:pt>
              </c:numCache>
            </c:numRef>
          </c:val>
          <c:extLst>
            <c:ext xmlns:c16="http://schemas.microsoft.com/office/drawing/2014/chart" uri="{C3380CC4-5D6E-409C-BE32-E72D297353CC}">
              <c16:uniqueId val="{00000000-910C-49A0-B38B-8BE233FAB738}"/>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dPt>
            <c:idx val="17"/>
            <c:invertIfNegative val="0"/>
            <c:bubble3D val="0"/>
            <c:spPr>
              <a:solidFill>
                <a:schemeClr val="bg1">
                  <a:alpha val="50000"/>
                </a:schemeClr>
              </a:solidFill>
              <a:ln>
                <a:noFill/>
              </a:ln>
              <a:effectLst/>
            </c:spPr>
            <c:extLst>
              <c:ext xmlns:c16="http://schemas.microsoft.com/office/drawing/2014/chart" uri="{C3380CC4-5D6E-409C-BE32-E72D297353CC}">
                <c16:uniqueId val="{00000018-0F84-4DA8-9DCE-CAB6CB769602}"/>
              </c:ext>
            </c:extLst>
          </c:dPt>
          <c:cat>
            <c:strRef>
              <c:f>Feuil1!$A$2:$A$19</c:f>
              <c:strCache>
                <c:ptCount val="18"/>
                <c:pt idx="0">
                  <c:v>Sous-total: Avant 1950</c:v>
                </c:pt>
                <c:pt idx="1">
                  <c:v>Avant 1900</c:v>
                </c:pt>
                <c:pt idx="2">
                  <c:v>1900-1910</c:v>
                </c:pt>
                <c:pt idx="3">
                  <c:v>1911-1920</c:v>
                </c:pt>
                <c:pt idx="4">
                  <c:v>1921-1930</c:v>
                </c:pt>
                <c:pt idx="5">
                  <c:v>1931-1940</c:v>
                </c:pt>
                <c:pt idx="6">
                  <c:v>1941-1950</c:v>
                </c:pt>
                <c:pt idx="7">
                  <c:v>Sous-total: 1951 à 1980</c:v>
                </c:pt>
                <c:pt idx="8">
                  <c:v>1951-1960</c:v>
                </c:pt>
                <c:pt idx="9">
                  <c:v>1961-1970</c:v>
                </c:pt>
                <c:pt idx="10">
                  <c:v>1971-1980</c:v>
                </c:pt>
                <c:pt idx="11">
                  <c:v>Sous-total: 1981 à 2000</c:v>
                </c:pt>
                <c:pt idx="12">
                  <c:v>1981-1990</c:v>
                </c:pt>
                <c:pt idx="13">
                  <c:v>1991-2000</c:v>
                </c:pt>
                <c:pt idx="14">
                  <c:v>Sous-total: Après 2000</c:v>
                </c:pt>
                <c:pt idx="15">
                  <c:v>2001-2010</c:v>
                </c:pt>
                <c:pt idx="16">
                  <c:v>Après 2010</c:v>
                </c:pt>
                <c:pt idx="17">
                  <c:v>Après 2020</c:v>
                </c:pt>
              </c:strCache>
            </c:strRef>
          </c:cat>
          <c:val>
            <c:numRef>
              <c:f>Feuil1!$C$2:$C$19</c:f>
              <c:numCache>
                <c:formatCode>0" %"</c:formatCode>
                <c:ptCount val="18"/>
                <c:pt idx="0">
                  <c:v>88.57</c:v>
                </c:pt>
                <c:pt idx="1">
                  <c:v>99.39</c:v>
                </c:pt>
                <c:pt idx="2">
                  <c:v>98.66</c:v>
                </c:pt>
                <c:pt idx="3">
                  <c:v>99.06</c:v>
                </c:pt>
                <c:pt idx="4">
                  <c:v>98.93</c:v>
                </c:pt>
                <c:pt idx="5">
                  <c:v>96.41</c:v>
                </c:pt>
                <c:pt idx="6">
                  <c:v>95.49</c:v>
                </c:pt>
                <c:pt idx="7">
                  <c:v>66.39</c:v>
                </c:pt>
                <c:pt idx="8">
                  <c:v>89.91</c:v>
                </c:pt>
                <c:pt idx="9">
                  <c:v>90.07</c:v>
                </c:pt>
                <c:pt idx="10">
                  <c:v>86.41</c:v>
                </c:pt>
                <c:pt idx="11">
                  <c:v>76.930000000000007</c:v>
                </c:pt>
                <c:pt idx="12">
                  <c:v>85.61</c:v>
                </c:pt>
                <c:pt idx="13">
                  <c:v>91.33</c:v>
                </c:pt>
                <c:pt idx="14">
                  <c:v>68.11</c:v>
                </c:pt>
                <c:pt idx="15">
                  <c:v>89.55</c:v>
                </c:pt>
                <c:pt idx="16">
                  <c:v>85.32</c:v>
                </c:pt>
                <c:pt idx="17">
                  <c:v>93.24</c:v>
                </c:pt>
              </c:numCache>
            </c:numRef>
          </c:val>
          <c:extLst>
            <c:ext xmlns:c16="http://schemas.microsoft.com/office/drawing/2014/chart" uri="{C3380CC4-5D6E-409C-BE32-E72D297353CC}">
              <c16:uniqueId val="{00000001-910C-49A0-B38B-8BE233FAB738}"/>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250113680360977E-2"/>
          <c:y val="0.10060978025009128"/>
          <c:w val="0.81618157015193971"/>
          <c:h val="0.84962195818454522"/>
        </c:manualLayout>
      </c:layout>
      <c:barChart>
        <c:barDir val="bar"/>
        <c:grouping val="stacked"/>
        <c:varyColors val="0"/>
        <c:ser>
          <c:idx val="0"/>
          <c:order val="0"/>
          <c:tx>
            <c:strRef>
              <c:f>Feuil1!$B$1</c:f>
              <c:strCache>
                <c:ptCount val="1"/>
                <c:pt idx="0">
                  <c:v>Série 1</c:v>
                </c:pt>
              </c:strCache>
            </c:strRef>
          </c:tx>
          <c:spPr>
            <a:solidFill>
              <a:schemeClr val="accent1"/>
            </a:solidFill>
            <a:ln>
              <a:noFill/>
            </a:ln>
            <a:effectLst/>
          </c:spPr>
          <c:invertIfNegative val="0"/>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0-0F44-47F1-955E-DCC94AF0B1D5}"/>
              </c:ext>
            </c:extLst>
          </c:dPt>
          <c:dPt>
            <c:idx val="2"/>
            <c:invertIfNegative val="0"/>
            <c:bubble3D val="0"/>
            <c:spPr>
              <a:solidFill>
                <a:schemeClr val="accent1">
                  <a:alpha val="50000"/>
                </a:schemeClr>
              </a:solidFill>
              <a:ln>
                <a:noFill/>
              </a:ln>
              <a:effectLst/>
            </c:spPr>
            <c:extLst>
              <c:ext xmlns:c16="http://schemas.microsoft.com/office/drawing/2014/chart" uri="{C3380CC4-5D6E-409C-BE32-E72D297353CC}">
                <c16:uniqueId val="{00000001-0F44-47F1-955E-DCC94AF0B1D5}"/>
              </c:ext>
            </c:extLst>
          </c:dPt>
          <c:cat>
            <c:strRef>
              <c:f>Feuil1!$A$2:$A$8</c:f>
              <c:strCache>
                <c:ptCount val="6"/>
                <c:pt idx="0">
                  <c:v>Sous-total: Maison</c:v>
                </c:pt>
                <c:pt idx="1">
                  <c:v>Maison individuelle (maison détachée, maison mobile, autre)</c:v>
                </c:pt>
                <c:pt idx="2">
                  <c:v>Maison jumelée (semi-détaché)</c:v>
                </c:pt>
                <c:pt idx="3">
                  <c:v>Multiplex (2 à 5 logements)</c:v>
                </c:pt>
                <c:pt idx="4">
                  <c:v>Appartement en copropriété (condo, condominium, divise ou indivise)</c:v>
                </c:pt>
                <c:pt idx="5">
                  <c:v>Chalet (résidence qui n'est pas habitable 12 mois par année)</c:v>
                </c:pt>
              </c:strCache>
            </c:strRef>
          </c:cat>
          <c:val>
            <c:numRef>
              <c:f>Feuil1!$B$2:$B$8</c:f>
              <c:numCache>
                <c:formatCode>0" %"</c:formatCode>
                <c:ptCount val="7"/>
                <c:pt idx="0">
                  <c:v>83.55</c:v>
                </c:pt>
                <c:pt idx="1">
                  <c:v>76.599999999999994</c:v>
                </c:pt>
                <c:pt idx="2">
                  <c:v>6.95</c:v>
                </c:pt>
                <c:pt idx="3">
                  <c:v>6.58</c:v>
                </c:pt>
                <c:pt idx="4">
                  <c:v>6.58</c:v>
                </c:pt>
                <c:pt idx="5">
                  <c:v>4.68</c:v>
                </c:pt>
                <c:pt idx="6">
                  <c:v>5.19</c:v>
                </c:pt>
              </c:numCache>
            </c:numRef>
          </c:val>
          <c:extLst>
            <c:ext xmlns:c16="http://schemas.microsoft.com/office/drawing/2014/chart" uri="{C3380CC4-5D6E-409C-BE32-E72D297353CC}">
              <c16:uniqueId val="{00000000-910C-49A0-B38B-8BE233FAB738}"/>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Feuil1!$A$2:$A$8</c:f>
              <c:strCache>
                <c:ptCount val="6"/>
                <c:pt idx="0">
                  <c:v>Sous-total: Maison</c:v>
                </c:pt>
                <c:pt idx="1">
                  <c:v>Maison individuelle (maison détachée, maison mobile, autre)</c:v>
                </c:pt>
                <c:pt idx="2">
                  <c:v>Maison jumelée (semi-détaché)</c:v>
                </c:pt>
                <c:pt idx="3">
                  <c:v>Multiplex (2 à 5 logements)</c:v>
                </c:pt>
                <c:pt idx="4">
                  <c:v>Appartement en copropriété (condo, condominium, divise ou indivise)</c:v>
                </c:pt>
                <c:pt idx="5">
                  <c:v>Chalet (résidence qui n'est pas habitable 12 mois par année)</c:v>
                </c:pt>
              </c:strCache>
            </c:strRef>
          </c:cat>
          <c:val>
            <c:numRef>
              <c:f>Feuil1!$C$2:$C$8</c:f>
              <c:numCache>
                <c:formatCode>0" %"</c:formatCode>
                <c:ptCount val="7"/>
                <c:pt idx="0">
                  <c:v>16.450000000000003</c:v>
                </c:pt>
                <c:pt idx="1">
                  <c:v>23.400000000000006</c:v>
                </c:pt>
                <c:pt idx="2">
                  <c:v>93.05</c:v>
                </c:pt>
                <c:pt idx="3">
                  <c:v>93.42</c:v>
                </c:pt>
                <c:pt idx="4">
                  <c:v>93.42</c:v>
                </c:pt>
                <c:pt idx="5">
                  <c:v>95.32</c:v>
                </c:pt>
                <c:pt idx="6">
                  <c:v>94.81</c:v>
                </c:pt>
              </c:numCache>
            </c:numRef>
          </c:val>
          <c:extLst>
            <c:ext xmlns:c16="http://schemas.microsoft.com/office/drawing/2014/chart" uri="{C3380CC4-5D6E-409C-BE32-E72D297353CC}">
              <c16:uniqueId val="{00000001-910C-49A0-B38B-8BE233FAB738}"/>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solidFill>
            <a:ln>
              <a:noFill/>
            </a:ln>
            <a:effectLst/>
          </c:spPr>
          <c:invertIfNegative val="0"/>
          <c:dPt>
            <c:idx val="1"/>
            <c:invertIfNegative val="0"/>
            <c:bubble3D val="0"/>
            <c:spPr>
              <a:solidFill>
                <a:schemeClr val="accent1">
                  <a:alpha val="50000"/>
                </a:schemeClr>
              </a:solidFill>
              <a:ln>
                <a:noFill/>
              </a:ln>
              <a:effectLst/>
            </c:spPr>
            <c:extLst>
              <c:ext xmlns:c16="http://schemas.microsoft.com/office/drawing/2014/chart" uri="{C3380CC4-5D6E-409C-BE32-E72D297353CC}">
                <c16:uniqueId val="{00000000-C40B-44E7-BEF0-A76467BD7B7F}"/>
              </c:ext>
            </c:extLst>
          </c:dPt>
          <c:dPt>
            <c:idx val="2"/>
            <c:invertIfNegative val="0"/>
            <c:bubble3D val="0"/>
            <c:spPr>
              <a:solidFill>
                <a:schemeClr val="accent1">
                  <a:alpha val="50000"/>
                </a:schemeClr>
              </a:solidFill>
              <a:ln>
                <a:noFill/>
              </a:ln>
              <a:effectLst/>
            </c:spPr>
            <c:extLst>
              <c:ext xmlns:c16="http://schemas.microsoft.com/office/drawing/2014/chart" uri="{C3380CC4-5D6E-409C-BE32-E72D297353CC}">
                <c16:uniqueId val="{00000001-C40B-44E7-BEF0-A76467BD7B7F}"/>
              </c:ext>
            </c:extLst>
          </c:dPt>
          <c:dPt>
            <c:idx val="4"/>
            <c:invertIfNegative val="0"/>
            <c:bubble3D val="0"/>
            <c:spPr>
              <a:solidFill>
                <a:schemeClr val="accent1">
                  <a:alpha val="50000"/>
                </a:schemeClr>
              </a:solidFill>
              <a:ln>
                <a:noFill/>
              </a:ln>
              <a:effectLst/>
            </c:spPr>
            <c:extLst>
              <c:ext xmlns:c16="http://schemas.microsoft.com/office/drawing/2014/chart" uri="{C3380CC4-5D6E-409C-BE32-E72D297353CC}">
                <c16:uniqueId val="{00000002-C40B-44E7-BEF0-A76467BD7B7F}"/>
              </c:ext>
            </c:extLst>
          </c:dPt>
          <c:dPt>
            <c:idx val="5"/>
            <c:invertIfNegative val="0"/>
            <c:bubble3D val="0"/>
            <c:spPr>
              <a:solidFill>
                <a:schemeClr val="accent1">
                  <a:alpha val="50000"/>
                </a:schemeClr>
              </a:solidFill>
              <a:ln>
                <a:noFill/>
              </a:ln>
              <a:effectLst/>
            </c:spPr>
            <c:extLst>
              <c:ext xmlns:c16="http://schemas.microsoft.com/office/drawing/2014/chart" uri="{C3380CC4-5D6E-409C-BE32-E72D297353CC}">
                <c16:uniqueId val="{00000003-C40B-44E7-BEF0-A76467BD7B7F}"/>
              </c:ext>
            </c:extLst>
          </c:dPt>
          <c:dPt>
            <c:idx val="7"/>
            <c:invertIfNegative val="0"/>
            <c:bubble3D val="0"/>
            <c:spPr>
              <a:solidFill>
                <a:schemeClr val="accent1">
                  <a:alpha val="50000"/>
                </a:schemeClr>
              </a:solidFill>
              <a:ln>
                <a:noFill/>
              </a:ln>
              <a:effectLst/>
            </c:spPr>
            <c:extLst>
              <c:ext xmlns:c16="http://schemas.microsoft.com/office/drawing/2014/chart" uri="{C3380CC4-5D6E-409C-BE32-E72D297353CC}">
                <c16:uniqueId val="{00000004-C40B-44E7-BEF0-A76467BD7B7F}"/>
              </c:ext>
            </c:extLst>
          </c:dPt>
          <c:dPt>
            <c:idx val="8"/>
            <c:invertIfNegative val="0"/>
            <c:bubble3D val="0"/>
            <c:spPr>
              <a:solidFill>
                <a:schemeClr val="accent1">
                  <a:alpha val="50000"/>
                </a:schemeClr>
              </a:solidFill>
              <a:ln>
                <a:noFill/>
              </a:ln>
              <a:effectLst/>
            </c:spPr>
            <c:extLst>
              <c:ext xmlns:c16="http://schemas.microsoft.com/office/drawing/2014/chart" uri="{C3380CC4-5D6E-409C-BE32-E72D297353CC}">
                <c16:uniqueId val="{00000005-C40B-44E7-BEF0-A76467BD7B7F}"/>
              </c:ext>
            </c:extLst>
          </c:dPt>
          <c:cat>
            <c:strRef>
              <c:f>Feuil1!$A$2:$A$10</c:f>
              <c:strCache>
                <c:ptCount val="9"/>
                <c:pt idx="0">
                  <c:v>Sous-total: Moins de 5 ans</c:v>
                </c:pt>
                <c:pt idx="1">
                  <c:v>Moins de 2 ans</c:v>
                </c:pt>
                <c:pt idx="2">
                  <c:v>2 à 5 ans</c:v>
                </c:pt>
                <c:pt idx="3">
                  <c:v>Sous-total: 6 à 15 ans</c:v>
                </c:pt>
                <c:pt idx="4">
                  <c:v>6 à 10 ans</c:v>
                </c:pt>
                <c:pt idx="5">
                  <c:v>11 à 15 ans</c:v>
                </c:pt>
                <c:pt idx="6">
                  <c:v>Sous-total: Plus de 15 ans</c:v>
                </c:pt>
                <c:pt idx="7">
                  <c:v>16 à 20 ans</c:v>
                </c:pt>
                <c:pt idx="8">
                  <c:v>Plus de 20 ans</c:v>
                </c:pt>
              </c:strCache>
            </c:strRef>
          </c:cat>
          <c:val>
            <c:numRef>
              <c:f>Feuil1!$B$2:$B$10</c:f>
              <c:numCache>
                <c:formatCode>0" %"</c:formatCode>
                <c:ptCount val="9"/>
                <c:pt idx="0">
                  <c:v>38.64</c:v>
                </c:pt>
                <c:pt idx="1">
                  <c:v>14.97</c:v>
                </c:pt>
                <c:pt idx="2">
                  <c:v>23.67</c:v>
                </c:pt>
                <c:pt idx="3">
                  <c:v>37.1</c:v>
                </c:pt>
                <c:pt idx="4">
                  <c:v>21.49</c:v>
                </c:pt>
                <c:pt idx="5">
                  <c:v>15.61</c:v>
                </c:pt>
                <c:pt idx="6">
                  <c:v>24.26</c:v>
                </c:pt>
                <c:pt idx="7">
                  <c:v>12.54</c:v>
                </c:pt>
                <c:pt idx="8">
                  <c:v>11.72</c:v>
                </c:pt>
              </c:numCache>
            </c:numRef>
          </c:val>
          <c:extLst>
            <c:ext xmlns:c16="http://schemas.microsoft.com/office/drawing/2014/chart" uri="{C3380CC4-5D6E-409C-BE32-E72D297353CC}">
              <c16:uniqueId val="{00000000-910C-49A0-B38B-8BE233FAB738}"/>
            </c:ext>
          </c:extLst>
        </c:ser>
        <c:ser>
          <c:idx val="1"/>
          <c:order val="1"/>
          <c:tx>
            <c:strRef>
              <c:f>Feuil1!$C$1</c:f>
              <c:strCache>
                <c:ptCount val="1"/>
                <c:pt idx="0">
                  <c:v>Série 2</c:v>
                </c:pt>
              </c:strCache>
            </c:strRef>
          </c:tx>
          <c:spPr>
            <a:solidFill>
              <a:schemeClr val="bg1">
                <a:lumMod val="95000"/>
                <a:alpha val="50000"/>
              </a:schemeClr>
            </a:solidFill>
            <a:ln>
              <a:noFill/>
            </a:ln>
            <a:effectLst/>
          </c:spPr>
          <c:invertIfNegative val="0"/>
          <c:cat>
            <c:strRef>
              <c:f>Feuil1!$A$2:$A$10</c:f>
              <c:strCache>
                <c:ptCount val="9"/>
                <c:pt idx="0">
                  <c:v>Sous-total: Moins de 5 ans</c:v>
                </c:pt>
                <c:pt idx="1">
                  <c:v>Moins de 2 ans</c:v>
                </c:pt>
                <c:pt idx="2">
                  <c:v>2 à 5 ans</c:v>
                </c:pt>
                <c:pt idx="3">
                  <c:v>Sous-total: 6 à 15 ans</c:v>
                </c:pt>
                <c:pt idx="4">
                  <c:v>6 à 10 ans</c:v>
                </c:pt>
                <c:pt idx="5">
                  <c:v>11 à 15 ans</c:v>
                </c:pt>
                <c:pt idx="6">
                  <c:v>Sous-total: Plus de 15 ans</c:v>
                </c:pt>
                <c:pt idx="7">
                  <c:v>16 à 20 ans</c:v>
                </c:pt>
                <c:pt idx="8">
                  <c:v>Plus de 20 ans</c:v>
                </c:pt>
              </c:strCache>
            </c:strRef>
          </c:cat>
          <c:val>
            <c:numRef>
              <c:f>Feuil1!$C$2:$C$10</c:f>
              <c:numCache>
                <c:formatCode>0" %"</c:formatCode>
                <c:ptCount val="9"/>
                <c:pt idx="0">
                  <c:v>61.36</c:v>
                </c:pt>
                <c:pt idx="1">
                  <c:v>85.03</c:v>
                </c:pt>
                <c:pt idx="2">
                  <c:v>76.33</c:v>
                </c:pt>
                <c:pt idx="3">
                  <c:v>62.9</c:v>
                </c:pt>
                <c:pt idx="4">
                  <c:v>78.510000000000005</c:v>
                </c:pt>
                <c:pt idx="5">
                  <c:v>84.39</c:v>
                </c:pt>
                <c:pt idx="6">
                  <c:v>75.739999999999995</c:v>
                </c:pt>
                <c:pt idx="7">
                  <c:v>87.460000000000008</c:v>
                </c:pt>
                <c:pt idx="8">
                  <c:v>88.28</c:v>
                </c:pt>
              </c:numCache>
            </c:numRef>
          </c:val>
          <c:extLst>
            <c:ext xmlns:c16="http://schemas.microsoft.com/office/drawing/2014/chart" uri="{C3380CC4-5D6E-409C-BE32-E72D297353CC}">
              <c16:uniqueId val="{00000001-910C-49A0-B38B-8BE233FAB738}"/>
            </c:ext>
          </c:extLst>
        </c:ser>
        <c:dLbls>
          <c:showLegendKey val="0"/>
          <c:showVal val="0"/>
          <c:showCatName val="0"/>
          <c:showSerName val="0"/>
          <c:showPercent val="0"/>
          <c:showBubbleSize val="0"/>
        </c:dLbls>
        <c:gapWidth val="6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0699884469569511"/>
          <c:y val="4.7288750118052628E-2"/>
          <c:w val="0.68101216247541696"/>
          <c:h val="0.90542249976389477"/>
        </c:manualLayout>
      </c:layout>
      <c:barChart>
        <c:barDir val="bar"/>
        <c:grouping val="clustered"/>
        <c:varyColors val="0"/>
        <c:ser>
          <c:idx val="0"/>
          <c:order val="0"/>
          <c:tx>
            <c:strRef>
              <c:f>Feuil1!$B$1</c:f>
              <c:strCache>
                <c:ptCount val="1"/>
                <c:pt idx="0">
                  <c:v>n = 118</c:v>
                </c:pt>
              </c:strCache>
            </c:strRef>
          </c:tx>
          <c:spPr>
            <a:solidFill>
              <a:schemeClr val="accent1"/>
            </a:solidFill>
            <a:ln>
              <a:noFill/>
            </a:ln>
            <a:effectLst/>
          </c:spPr>
          <c:invertIfNegative val="0"/>
          <c:cat>
            <c:strRef>
              <c:f>Feuil1!$A$2:$A$8</c:f>
              <c:strCache>
                <c:ptCount val="7"/>
                <c:pt idx="0">
                  <c:v>Agrandissement </c:v>
                </c:pt>
                <c:pt idx="1">
                  <c:v>Ajouter des cloisons / murs</c:v>
                </c:pt>
                <c:pt idx="2">
                  <c:v>Supprimer des cloisons / murs</c:v>
                </c:pt>
                <c:pt idx="3">
                  <c:v>Adaptation du domicile</c:v>
                </c:pt>
                <c:pt idx="4">
                  <c:v>Aménager un logement accessoire </c:v>
                </c:pt>
                <c:pt idx="5">
                  <c:v>Conversion </c:v>
                </c:pt>
                <c:pt idx="6">
                  <c:v>Autres</c:v>
                </c:pt>
              </c:strCache>
            </c:strRef>
          </c:cat>
          <c:val>
            <c:numRef>
              <c:f>Feuil1!$B$2:$B$8</c:f>
              <c:numCache>
                <c:formatCode>0" %"</c:formatCode>
                <c:ptCount val="7"/>
                <c:pt idx="0">
                  <c:v>61.73</c:v>
                </c:pt>
                <c:pt idx="1">
                  <c:v>22.04</c:v>
                </c:pt>
                <c:pt idx="2">
                  <c:v>20.36</c:v>
                </c:pt>
                <c:pt idx="3">
                  <c:v>19.190000000000001</c:v>
                </c:pt>
                <c:pt idx="4">
                  <c:v>9.18</c:v>
                </c:pt>
                <c:pt idx="5">
                  <c:v>4.25</c:v>
                </c:pt>
                <c:pt idx="6">
                  <c:v>5.69</c:v>
                </c:pt>
              </c:numCache>
            </c:numRef>
          </c:val>
          <c:extLst>
            <c:ext xmlns:c16="http://schemas.microsoft.com/office/drawing/2014/chart" uri="{C3380CC4-5D6E-409C-BE32-E72D297353CC}">
              <c16:uniqueId val="{00000000-2C71-40F2-9347-F03048B703FE}"/>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6373912383864817"/>
          <c:y val="3.2787491938135183E-2"/>
          <c:w val="0.69758870439911802"/>
          <c:h val="0.94091367202447573"/>
        </c:manualLayout>
      </c:layout>
      <c:doughnutChart>
        <c:varyColors val="1"/>
        <c:ser>
          <c:idx val="0"/>
          <c:order val="0"/>
          <c:tx>
            <c:strRef>
              <c:f>Feuil1!$B$1</c:f>
              <c:strCache>
                <c:ptCount val="1"/>
                <c:pt idx="0">
                  <c:v>Colonne1</c:v>
                </c:pt>
              </c:strCache>
            </c:strRef>
          </c:tx>
          <c:dPt>
            <c:idx val="0"/>
            <c:bubble3D val="0"/>
            <c:spPr>
              <a:solidFill>
                <a:schemeClr val="accent1">
                  <a:shade val="58000"/>
                </a:schemeClr>
              </a:solidFill>
              <a:ln>
                <a:noFill/>
              </a:ln>
              <a:effectLst/>
            </c:spPr>
            <c:extLst>
              <c:ext xmlns:c16="http://schemas.microsoft.com/office/drawing/2014/chart" uri="{C3380CC4-5D6E-409C-BE32-E72D297353CC}">
                <c16:uniqueId val="{00000001-2A9D-47C8-B807-875834116FAF}"/>
              </c:ext>
            </c:extLst>
          </c:dPt>
          <c:dPt>
            <c:idx val="1"/>
            <c:bubble3D val="0"/>
            <c:spPr>
              <a:solidFill>
                <a:schemeClr val="accent1">
                  <a:shade val="86000"/>
                </a:schemeClr>
              </a:solidFill>
              <a:ln>
                <a:noFill/>
              </a:ln>
              <a:effectLst/>
            </c:spPr>
            <c:extLst>
              <c:ext xmlns:c16="http://schemas.microsoft.com/office/drawing/2014/chart" uri="{C3380CC4-5D6E-409C-BE32-E72D297353CC}">
                <c16:uniqueId val="{00000003-2A9D-47C8-B807-875834116FAF}"/>
              </c:ext>
            </c:extLst>
          </c:dPt>
          <c:dPt>
            <c:idx val="2"/>
            <c:bubble3D val="0"/>
            <c:spPr>
              <a:solidFill>
                <a:schemeClr val="accent1">
                  <a:tint val="86000"/>
                </a:schemeClr>
              </a:solidFill>
              <a:ln>
                <a:noFill/>
              </a:ln>
              <a:effectLst/>
            </c:spPr>
            <c:extLst>
              <c:ext xmlns:c16="http://schemas.microsoft.com/office/drawing/2014/chart" uri="{C3380CC4-5D6E-409C-BE32-E72D297353CC}">
                <c16:uniqueId val="{00000005-2A9D-47C8-B807-875834116FAF}"/>
              </c:ext>
            </c:extLst>
          </c:dPt>
          <c:dPt>
            <c:idx val="3"/>
            <c:bubble3D val="0"/>
            <c:spPr>
              <a:solidFill>
                <a:schemeClr val="accent1">
                  <a:tint val="58000"/>
                </a:schemeClr>
              </a:solidFill>
              <a:ln>
                <a:noFill/>
              </a:ln>
              <a:effectLst/>
            </c:spPr>
            <c:extLst>
              <c:ext xmlns:c16="http://schemas.microsoft.com/office/drawing/2014/chart" uri="{C3380CC4-5D6E-409C-BE32-E72D297353CC}">
                <c16:uniqueId val="{00000007-2A9D-47C8-B807-875834116FA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2A9D-47C8-B807-875834116FAF}"/>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2A9D-47C8-B807-875834116FA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Feuil1!$A$2:$A$5</c:f>
              <c:strCache>
                <c:ptCount val="4"/>
                <c:pt idx="0">
                  <c:v>Moins de 15 000 $</c:v>
                </c:pt>
                <c:pt idx="1">
                  <c:v>Entre 15 000 $ et 49 999 $</c:v>
                </c:pt>
                <c:pt idx="2">
                  <c:v>Entre 50 000 $ et 99 999 $</c:v>
                </c:pt>
                <c:pt idx="3">
                  <c:v>100 000 $ ou plus</c:v>
                </c:pt>
              </c:strCache>
            </c:strRef>
          </c:cat>
          <c:val>
            <c:numRef>
              <c:f>Feuil1!$B$2:$B$5</c:f>
              <c:numCache>
                <c:formatCode>0" %"</c:formatCode>
                <c:ptCount val="4"/>
                <c:pt idx="0">
                  <c:v>24.03</c:v>
                </c:pt>
                <c:pt idx="1">
                  <c:v>27.5</c:v>
                </c:pt>
                <c:pt idx="2">
                  <c:v>28.55</c:v>
                </c:pt>
                <c:pt idx="3">
                  <c:v>19.920000000000002</c:v>
                </c:pt>
              </c:numCache>
            </c:numRef>
          </c:val>
          <c:extLst>
            <c:ext xmlns:c16="http://schemas.microsoft.com/office/drawing/2014/chart" uri="{C3380CC4-5D6E-409C-BE32-E72D297353CC}">
              <c16:uniqueId val="{00000008-2A9D-47C8-B807-875834116FAF}"/>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9275383045068082"/>
          <c:y val="4.7288750118052628E-2"/>
          <c:w val="0.69525717672043119"/>
          <c:h val="0.90542249976389477"/>
        </c:manualLayout>
      </c:layout>
      <c:barChart>
        <c:barDir val="bar"/>
        <c:grouping val="clustered"/>
        <c:varyColors val="0"/>
        <c:ser>
          <c:idx val="0"/>
          <c:order val="0"/>
          <c:tx>
            <c:strRef>
              <c:f>Feuil1!$B$1</c:f>
              <c:strCache>
                <c:ptCount val="1"/>
                <c:pt idx="0">
                  <c:v>n = 118</c:v>
                </c:pt>
              </c:strCache>
            </c:strRef>
          </c:tx>
          <c:spPr>
            <a:solidFill>
              <a:schemeClr val="accent1"/>
            </a:solidFill>
            <a:ln>
              <a:noFill/>
            </a:ln>
            <a:effectLst/>
          </c:spPr>
          <c:invertIfNegative val="0"/>
          <c:cat>
            <c:strRef>
              <c:f>Feuil1!$A$2:$A$8</c:f>
              <c:strCache>
                <c:ptCount val="7"/>
                <c:pt idx="0">
                  <c:v>Projet auquel vous pensez depuis longtemps</c:v>
                </c:pt>
                <c:pt idx="1">
                  <c:v>Événement de vie</c:v>
                </c:pt>
                <c:pt idx="2">
                  <c:v>Plutôt que de vendre, vous décidez de rénover votre propriété</c:v>
                </c:pt>
                <c:pt idx="3">
                  <c:v>Vous avez soudainement été inspiré</c:v>
                </c:pt>
                <c:pt idx="4">
                  <c:v>Bris, désuétude ou dégât</c:v>
                </c:pt>
                <c:pt idx="5">
                  <c:v>Pour adapter à nos besoins / télétravail</c:v>
                </c:pt>
                <c:pt idx="6">
                  <c:v>Vous voulez vendre votre propriété prochainement</c:v>
                </c:pt>
              </c:strCache>
            </c:strRef>
          </c:cat>
          <c:val>
            <c:numRef>
              <c:f>Feuil1!$B$2:$B$8</c:f>
              <c:numCache>
                <c:formatCode>0" %"</c:formatCode>
                <c:ptCount val="7"/>
                <c:pt idx="0">
                  <c:v>36.6</c:v>
                </c:pt>
                <c:pt idx="1">
                  <c:v>23.36</c:v>
                </c:pt>
                <c:pt idx="2">
                  <c:v>19.32</c:v>
                </c:pt>
                <c:pt idx="3">
                  <c:v>7.23</c:v>
                </c:pt>
                <c:pt idx="4">
                  <c:v>5.1100000000000003</c:v>
                </c:pt>
                <c:pt idx="5">
                  <c:v>3.83</c:v>
                </c:pt>
                <c:pt idx="6">
                  <c:v>2.89</c:v>
                </c:pt>
              </c:numCache>
            </c:numRef>
          </c:val>
          <c:extLst>
            <c:ext xmlns:c16="http://schemas.microsoft.com/office/drawing/2014/chart" uri="{C3380CC4-5D6E-409C-BE32-E72D297353CC}">
              <c16:uniqueId val="{00000000-C021-4001-AADA-6E6E208B2E1A}"/>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0227714591231637E-2"/>
          <c:y val="0.10581402408805751"/>
          <c:w val="0.9777832925798805"/>
          <c:h val="0.84689724459565141"/>
        </c:manualLayout>
      </c:layout>
      <c:barChart>
        <c:barDir val="bar"/>
        <c:grouping val="stacked"/>
        <c:varyColors val="0"/>
        <c:ser>
          <c:idx val="0"/>
          <c:order val="0"/>
          <c:tx>
            <c:strRef>
              <c:f>Feuil1!$B$1</c:f>
              <c:strCache>
                <c:ptCount val="1"/>
                <c:pt idx="0">
                  <c:v>Rang 1</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Rendre l'habitation plus fonctionnelle</c:v>
                </c:pt>
                <c:pt idx="1">
                  <c:v>Augmenter la valeur de la propriété</c:v>
                </c:pt>
                <c:pt idx="2">
                  <c:v>Changer la fonction d'une pièce</c:v>
                </c:pt>
                <c:pt idx="3">
                  <c:v>Raisons esthétiques</c:v>
                </c:pt>
                <c:pt idx="4">
                  <c:v>Entretien</c:v>
                </c:pt>
                <c:pt idx="5">
                  <c:v>Réparation</c:v>
                </c:pt>
                <c:pt idx="6">
                  <c:v>Améliorer l'efficacité énergétique</c:v>
                </c:pt>
                <c:pt idx="7">
                  <c:v>Habiter avec un ou des proches (multigénérationnelle)</c:v>
                </c:pt>
                <c:pt idx="8">
                  <c:v>Adapter l'habitation pour une personne vieillissante ou en situation de handicap</c:v>
                </c:pt>
                <c:pt idx="9">
                  <c:v>Améliorer la qualité de l'air</c:v>
                </c:pt>
              </c:strCache>
            </c:strRef>
          </c:cat>
          <c:val>
            <c:numRef>
              <c:f>Feuil1!$B$2:$B$11</c:f>
              <c:numCache>
                <c:formatCode>0" %"</c:formatCode>
                <c:ptCount val="10"/>
                <c:pt idx="0">
                  <c:v>41.61</c:v>
                </c:pt>
                <c:pt idx="1">
                  <c:v>15.74</c:v>
                </c:pt>
                <c:pt idx="2">
                  <c:v>6.59</c:v>
                </c:pt>
                <c:pt idx="3">
                  <c:v>5.98</c:v>
                </c:pt>
                <c:pt idx="4">
                  <c:v>4.76</c:v>
                </c:pt>
                <c:pt idx="5">
                  <c:v>5.44</c:v>
                </c:pt>
                <c:pt idx="6">
                  <c:v>1.99</c:v>
                </c:pt>
                <c:pt idx="7">
                  <c:v>5.37</c:v>
                </c:pt>
                <c:pt idx="8">
                  <c:v>8.4700000000000006</c:v>
                </c:pt>
                <c:pt idx="9">
                  <c:v>4.68</c:v>
                </c:pt>
              </c:numCache>
            </c:numRef>
          </c:val>
          <c:extLst>
            <c:ext xmlns:c16="http://schemas.microsoft.com/office/drawing/2014/chart" uri="{C3380CC4-5D6E-409C-BE32-E72D297353CC}">
              <c16:uniqueId val="{00000000-F41B-4464-8E54-0D5CA7EF8B1A}"/>
            </c:ext>
          </c:extLst>
        </c:ser>
        <c:ser>
          <c:idx val="1"/>
          <c:order val="1"/>
          <c:tx>
            <c:strRef>
              <c:f>Feuil1!$C$1</c:f>
              <c:strCache>
                <c:ptCount val="1"/>
                <c:pt idx="0">
                  <c:v>Rang 2</c:v>
                </c:pt>
              </c:strCache>
            </c:strRef>
          </c:tx>
          <c:spPr>
            <a:solidFill>
              <a:schemeClr val="accent1">
                <a:shade val="86000"/>
              </a:schemeClr>
            </a:solidFill>
            <a:ln>
              <a:noFill/>
            </a:ln>
            <a:effectLst/>
          </c:spPr>
          <c:invertIfNegative val="0"/>
          <c:dLbls>
            <c:dLbl>
              <c:idx val="9"/>
              <c:delete val="1"/>
              <c:extLst>
                <c:ext xmlns:c15="http://schemas.microsoft.com/office/drawing/2012/chart" uri="{CE6537A1-D6FC-4f65-9D91-7224C49458BB}"/>
                <c:ext xmlns:c16="http://schemas.microsoft.com/office/drawing/2014/chart" uri="{C3380CC4-5D6E-409C-BE32-E72D297353CC}">
                  <c16:uniqueId val="{00000000-5B10-4D6F-83FC-7AC6D4F14D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Rendre l'habitation plus fonctionnelle</c:v>
                </c:pt>
                <c:pt idx="1">
                  <c:v>Augmenter la valeur de la propriété</c:v>
                </c:pt>
                <c:pt idx="2">
                  <c:v>Changer la fonction d'une pièce</c:v>
                </c:pt>
                <c:pt idx="3">
                  <c:v>Raisons esthétiques</c:v>
                </c:pt>
                <c:pt idx="4">
                  <c:v>Entretien</c:v>
                </c:pt>
                <c:pt idx="5">
                  <c:v>Réparation</c:v>
                </c:pt>
                <c:pt idx="6">
                  <c:v>Améliorer l'efficacité énergétique</c:v>
                </c:pt>
                <c:pt idx="7">
                  <c:v>Habiter avec un ou des proches (multigénérationnelle)</c:v>
                </c:pt>
                <c:pt idx="8">
                  <c:v>Adapter l'habitation pour une personne vieillissante ou en situation de handicap</c:v>
                </c:pt>
                <c:pt idx="9">
                  <c:v>Améliorer la qualité de l'air</c:v>
                </c:pt>
              </c:strCache>
            </c:strRef>
          </c:cat>
          <c:val>
            <c:numRef>
              <c:f>Feuil1!$C$2:$C$11</c:f>
              <c:numCache>
                <c:formatCode>0" %"</c:formatCode>
                <c:ptCount val="10"/>
                <c:pt idx="0">
                  <c:v>19.23</c:v>
                </c:pt>
                <c:pt idx="1">
                  <c:v>17.399999999999999</c:v>
                </c:pt>
                <c:pt idx="2">
                  <c:v>13.08</c:v>
                </c:pt>
                <c:pt idx="3">
                  <c:v>9.4600000000000009</c:v>
                </c:pt>
                <c:pt idx="4">
                  <c:v>9.7799999999999994</c:v>
                </c:pt>
                <c:pt idx="5">
                  <c:v>2.57</c:v>
                </c:pt>
                <c:pt idx="6">
                  <c:v>7.88</c:v>
                </c:pt>
                <c:pt idx="7">
                  <c:v>3.03</c:v>
                </c:pt>
                <c:pt idx="8">
                  <c:v>2.6</c:v>
                </c:pt>
                <c:pt idx="9">
                  <c:v>2.39</c:v>
                </c:pt>
              </c:numCache>
            </c:numRef>
          </c:val>
          <c:extLst>
            <c:ext xmlns:c16="http://schemas.microsoft.com/office/drawing/2014/chart" uri="{C3380CC4-5D6E-409C-BE32-E72D297353CC}">
              <c16:uniqueId val="{00000001-F41B-4464-8E54-0D5CA7EF8B1A}"/>
            </c:ext>
          </c:extLst>
        </c:ser>
        <c:ser>
          <c:idx val="2"/>
          <c:order val="2"/>
          <c:tx>
            <c:strRef>
              <c:f>Feuil1!$D$1</c:f>
              <c:strCache>
                <c:ptCount val="1"/>
                <c:pt idx="0">
                  <c:v>Rang 3</c:v>
                </c:pt>
              </c:strCache>
            </c:strRef>
          </c:tx>
          <c:spPr>
            <a:solidFill>
              <a:schemeClr val="accent1">
                <a:tint val="86000"/>
              </a:schemeClr>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0-6F83-4033-BB50-09B40F9851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Rendre l'habitation plus fonctionnelle</c:v>
                </c:pt>
                <c:pt idx="1">
                  <c:v>Augmenter la valeur de la propriété</c:v>
                </c:pt>
                <c:pt idx="2">
                  <c:v>Changer la fonction d'une pièce</c:v>
                </c:pt>
                <c:pt idx="3">
                  <c:v>Raisons esthétiques</c:v>
                </c:pt>
                <c:pt idx="4">
                  <c:v>Entretien</c:v>
                </c:pt>
                <c:pt idx="5">
                  <c:v>Réparation</c:v>
                </c:pt>
                <c:pt idx="6">
                  <c:v>Améliorer l'efficacité énergétique</c:v>
                </c:pt>
                <c:pt idx="7">
                  <c:v>Habiter avec un ou des proches (multigénérationnelle)</c:v>
                </c:pt>
                <c:pt idx="8">
                  <c:v>Adapter l'habitation pour une personne vieillissante ou en situation de handicap</c:v>
                </c:pt>
                <c:pt idx="9">
                  <c:v>Améliorer la qualité de l'air</c:v>
                </c:pt>
              </c:strCache>
            </c:strRef>
          </c:cat>
          <c:val>
            <c:numRef>
              <c:f>Feuil1!$D$2:$D$11</c:f>
              <c:numCache>
                <c:formatCode>0" %"</c:formatCode>
                <c:ptCount val="10"/>
                <c:pt idx="0">
                  <c:v>12.05</c:v>
                </c:pt>
                <c:pt idx="1">
                  <c:v>9.07</c:v>
                </c:pt>
                <c:pt idx="2">
                  <c:v>14.27</c:v>
                </c:pt>
                <c:pt idx="3">
                  <c:v>14.23</c:v>
                </c:pt>
                <c:pt idx="4">
                  <c:v>4.05</c:v>
                </c:pt>
                <c:pt idx="5">
                  <c:v>8.56</c:v>
                </c:pt>
                <c:pt idx="6">
                  <c:v>3.29</c:v>
                </c:pt>
                <c:pt idx="7">
                  <c:v>4.67</c:v>
                </c:pt>
                <c:pt idx="8">
                  <c:v>1.8</c:v>
                </c:pt>
                <c:pt idx="9">
                  <c:v>4.7699999999999996</c:v>
                </c:pt>
              </c:numCache>
            </c:numRef>
          </c:val>
          <c:extLst>
            <c:ext xmlns:c16="http://schemas.microsoft.com/office/drawing/2014/chart" uri="{C3380CC4-5D6E-409C-BE32-E72D297353CC}">
              <c16:uniqueId val="{00000002-F41B-4464-8E54-0D5CA7EF8B1A}"/>
            </c:ext>
          </c:extLst>
        </c:ser>
        <c:ser>
          <c:idx val="3"/>
          <c:order val="3"/>
          <c:tx>
            <c:strRef>
              <c:f>Feuil1!$E$1</c:f>
              <c:strCache>
                <c:ptCount val="1"/>
                <c:pt idx="0">
                  <c:v>Top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5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Rendre l'habitation plus fonctionnelle</c:v>
                </c:pt>
                <c:pt idx="1">
                  <c:v>Augmenter la valeur de la propriété</c:v>
                </c:pt>
                <c:pt idx="2">
                  <c:v>Changer la fonction d'une pièce</c:v>
                </c:pt>
                <c:pt idx="3">
                  <c:v>Raisons esthétiques</c:v>
                </c:pt>
                <c:pt idx="4">
                  <c:v>Entretien</c:v>
                </c:pt>
                <c:pt idx="5">
                  <c:v>Réparation</c:v>
                </c:pt>
                <c:pt idx="6">
                  <c:v>Améliorer l'efficacité énergétique</c:v>
                </c:pt>
                <c:pt idx="7">
                  <c:v>Habiter avec un ou des proches (multigénérationnelle)</c:v>
                </c:pt>
                <c:pt idx="8">
                  <c:v>Adapter l'habitation pour une personne vieillissante ou en situation de handicap</c:v>
                </c:pt>
                <c:pt idx="9">
                  <c:v>Améliorer la qualité de l'air</c:v>
                </c:pt>
              </c:strCache>
            </c:strRef>
          </c:cat>
          <c:val>
            <c:numRef>
              <c:f>Feuil1!$E$2:$E$11</c:f>
              <c:numCache>
                <c:formatCode>0" %"</c:formatCode>
                <c:ptCount val="10"/>
                <c:pt idx="0">
                  <c:v>72.89</c:v>
                </c:pt>
                <c:pt idx="1">
                  <c:v>42.2</c:v>
                </c:pt>
                <c:pt idx="2">
                  <c:v>33.94</c:v>
                </c:pt>
                <c:pt idx="3">
                  <c:v>29.68</c:v>
                </c:pt>
                <c:pt idx="4">
                  <c:v>18.59</c:v>
                </c:pt>
                <c:pt idx="5">
                  <c:v>16.579999999999998</c:v>
                </c:pt>
                <c:pt idx="6">
                  <c:v>13.16</c:v>
                </c:pt>
                <c:pt idx="7">
                  <c:v>13.08</c:v>
                </c:pt>
                <c:pt idx="8">
                  <c:v>12.87</c:v>
                </c:pt>
                <c:pt idx="9">
                  <c:v>11.84</c:v>
                </c:pt>
              </c:numCache>
            </c:numRef>
          </c:val>
          <c:extLst>
            <c:ext xmlns:c16="http://schemas.microsoft.com/office/drawing/2014/chart" uri="{C3380CC4-5D6E-409C-BE32-E72D297353CC}">
              <c16:uniqueId val="{00000003-F41B-4464-8E54-0D5CA7EF8B1A}"/>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3"/>
        <c:txPr>
          <a:bodyPr rot="0" spcFirstLastPara="1" vertOverflow="ellipsis" vert="horz" wrap="square" anchor="ctr" anchorCtr="1"/>
          <a:lstStyle/>
          <a:p>
            <a:pPr>
              <a:defRPr sz="1000" b="1" i="0" u="none" strike="noStrike" kern="1200" baseline="0">
                <a:solidFill>
                  <a:schemeClr val="accent1">
                    <a:lumMod val="50000"/>
                  </a:schemeClr>
                </a:solidFill>
                <a:latin typeface="+mn-lt"/>
                <a:ea typeface="+mn-ea"/>
                <a:cs typeface="+mn-cs"/>
              </a:defRPr>
            </a:pPr>
            <a:endParaRPr lang="fr-FR"/>
          </a:p>
        </c:txPr>
      </c:legendEntry>
      <c:layout>
        <c:manualLayout>
          <c:xMode val="edge"/>
          <c:yMode val="edge"/>
          <c:x val="0.18717749004938539"/>
          <c:y val="4.6133575642717514E-2"/>
          <c:w val="0.64829450561522961"/>
          <c:h val="5.622769540215867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21936785249312E-2"/>
          <c:y val="7.4077271343295073E-2"/>
          <c:w val="0.9513561264295014"/>
          <c:h val="0.74920439844006115"/>
        </c:manualLayout>
      </c:layout>
      <c:barChart>
        <c:barDir val="col"/>
        <c:grouping val="clustered"/>
        <c:varyColors val="0"/>
        <c:ser>
          <c:idx val="0"/>
          <c:order val="0"/>
          <c:tx>
            <c:strRef>
              <c:f>Feuil1!$B$1</c:f>
              <c:strCache>
                <c:ptCount val="1"/>
                <c:pt idx="0">
                  <c:v>2024</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Feuil1!$B$2:$B$5</c:f>
              <c:numCache>
                <c:formatCode>0" %"</c:formatCode>
                <c:ptCount val="4"/>
                <c:pt idx="0">
                  <c:v>55.97</c:v>
                </c:pt>
                <c:pt idx="1">
                  <c:v>44.59</c:v>
                </c:pt>
                <c:pt idx="2">
                  <c:v>22.23</c:v>
                </c:pt>
                <c:pt idx="3">
                  <c:v>10.47</c:v>
                </c:pt>
              </c:numCache>
            </c:numRef>
          </c:val>
          <c:extLst>
            <c:ext xmlns:c16="http://schemas.microsoft.com/office/drawing/2014/chart" uri="{C3380CC4-5D6E-409C-BE32-E72D297353CC}">
              <c16:uniqueId val="{00000000-8878-41DA-B9A3-B7C210BA4719}"/>
            </c:ext>
          </c:extLst>
        </c:ser>
        <c:ser>
          <c:idx val="1"/>
          <c:order val="1"/>
          <c:tx>
            <c:strRef>
              <c:f>Feuil1!$C$1</c:f>
              <c:strCache>
                <c:ptCount val="1"/>
                <c:pt idx="0">
                  <c:v>2025</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Feuil1!$C$2:$C$5</c:f>
              <c:numCache>
                <c:formatCode>0" %"</c:formatCode>
                <c:ptCount val="4"/>
                <c:pt idx="0">
                  <c:v>52.18</c:v>
                </c:pt>
                <c:pt idx="1">
                  <c:v>41.73</c:v>
                </c:pt>
                <c:pt idx="2">
                  <c:v>26.79</c:v>
                </c:pt>
                <c:pt idx="3">
                  <c:v>10.71</c:v>
                </c:pt>
              </c:numCache>
            </c:numRef>
          </c:val>
          <c:extLst>
            <c:ext xmlns:c16="http://schemas.microsoft.com/office/drawing/2014/chart" uri="{C3380CC4-5D6E-409C-BE32-E72D297353CC}">
              <c16:uniqueId val="{00000000-9BF5-42C4-BE76-2A9BEEDF7D13}"/>
            </c:ext>
          </c:extLst>
        </c:ser>
        <c:ser>
          <c:idx val="2"/>
          <c:order val="2"/>
          <c:tx>
            <c:strRef>
              <c:f>Feuil1!$D$1</c:f>
              <c:strCache>
                <c:ptCount val="1"/>
                <c:pt idx="0">
                  <c:v>2026</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Feuil1!$D$2:$D$5</c:f>
              <c:numCache>
                <c:formatCode>0" %"</c:formatCode>
                <c:ptCount val="4"/>
                <c:pt idx="0">
                  <c:v>45.25</c:v>
                </c:pt>
                <c:pt idx="1">
                  <c:v>54.83</c:v>
                </c:pt>
                <c:pt idx="2">
                  <c:v>20.7</c:v>
                </c:pt>
                <c:pt idx="3">
                  <c:v>7.92</c:v>
                </c:pt>
              </c:numCache>
            </c:numRef>
          </c:val>
          <c:extLst>
            <c:ext xmlns:c16="http://schemas.microsoft.com/office/drawing/2014/chart" uri="{C3380CC4-5D6E-409C-BE32-E72D297353CC}">
              <c16:uniqueId val="{00000000-4ADC-4011-823C-C3334C08137C}"/>
            </c:ext>
          </c:extLst>
        </c:ser>
        <c:dLbls>
          <c:dLblPos val="outEnd"/>
          <c:showLegendKey val="0"/>
          <c:showVal val="1"/>
          <c:showCatName val="0"/>
          <c:showSerName val="0"/>
          <c:showPercent val="0"/>
          <c:showBubbleSize val="0"/>
        </c:dLbls>
        <c:gapWidth val="200"/>
        <c:overlap val="-10"/>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31531970863689"/>
          <c:y val="7.6745109549543333E-2"/>
          <c:w val="0.83846867109551348"/>
          <c:h val="0.76803164764585019"/>
        </c:manualLayout>
      </c:layout>
      <c:lineChart>
        <c:grouping val="standard"/>
        <c:varyColors val="0"/>
        <c:ser>
          <c:idx val="0"/>
          <c:order val="0"/>
          <c:tx>
            <c:strRef>
              <c:f>Feuil1!$B$1</c:f>
              <c:strCache>
                <c:ptCount val="1"/>
                <c:pt idx="0">
                  <c:v>Travaux intérieurs</c:v>
                </c:pt>
              </c:strCache>
            </c:strRef>
          </c:tx>
          <c:spPr>
            <a:ln w="22225" cap="rnd">
              <a:solidFill>
                <a:schemeClr val="accent1"/>
              </a:solidFill>
              <a:round/>
              <a:headEnd type="oval"/>
              <a:tailEnd type="oval"/>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Feuil1!$B$2:$B$4</c:f>
              <c:numCache>
                <c:formatCode>0" %"</c:formatCode>
                <c:ptCount val="3"/>
                <c:pt idx="0">
                  <c:v>74.97</c:v>
                </c:pt>
                <c:pt idx="1">
                  <c:v>75.36</c:v>
                </c:pt>
                <c:pt idx="2">
                  <c:v>75.38</c:v>
                </c:pt>
              </c:numCache>
            </c:numRef>
          </c:val>
          <c:smooth val="0"/>
          <c:extLst>
            <c:ext xmlns:c16="http://schemas.microsoft.com/office/drawing/2014/chart" uri="{C3380CC4-5D6E-409C-BE32-E72D297353CC}">
              <c16:uniqueId val="{00000000-F818-4C51-BD3A-307CFE56D184}"/>
            </c:ext>
          </c:extLst>
        </c:ser>
        <c:ser>
          <c:idx val="1"/>
          <c:order val="1"/>
          <c:tx>
            <c:strRef>
              <c:f>Feuil1!$C$1</c:f>
              <c:strCache>
                <c:ptCount val="1"/>
                <c:pt idx="0">
                  <c:v>Travaux extérieurs</c:v>
                </c:pt>
              </c:strCache>
            </c:strRef>
          </c:tx>
          <c:spPr>
            <a:ln w="19050" cap="rnd">
              <a:solidFill>
                <a:schemeClr val="accent2"/>
              </a:solidFill>
              <a:round/>
              <a:headEnd type="oval"/>
              <a:tailEnd type="oval"/>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Feuil1!$C$2:$C$4</c:f>
              <c:numCache>
                <c:formatCode>0" %"</c:formatCode>
                <c:ptCount val="3"/>
                <c:pt idx="0">
                  <c:v>45.99</c:v>
                </c:pt>
                <c:pt idx="1">
                  <c:v>46.43</c:v>
                </c:pt>
                <c:pt idx="2">
                  <c:v>47.76</c:v>
                </c:pt>
              </c:numCache>
            </c:numRef>
          </c:val>
          <c:smooth val="0"/>
          <c:extLst>
            <c:ext xmlns:c16="http://schemas.microsoft.com/office/drawing/2014/chart" uri="{C3380CC4-5D6E-409C-BE32-E72D297353CC}">
              <c16:uniqueId val="{00000001-F818-4C51-BD3A-307CFE56D184}"/>
            </c:ext>
          </c:extLst>
        </c:ser>
        <c:ser>
          <c:idx val="2"/>
          <c:order val="2"/>
          <c:tx>
            <c:strRef>
              <c:f>Feuil1!$D$1</c:f>
              <c:strCache>
                <c:ptCount val="1"/>
                <c:pt idx="0">
                  <c:v>Agrand./conversion</c:v>
                </c:pt>
              </c:strCache>
            </c:strRef>
          </c:tx>
          <c:spPr>
            <a:ln w="22225" cap="rnd">
              <a:solidFill>
                <a:schemeClr val="accent3"/>
              </a:solidFill>
              <a:round/>
              <a:headEnd type="oval"/>
              <a:tailEnd type="oval"/>
            </a:ln>
            <a:effectLst/>
          </c:spPr>
          <c:marker>
            <c:symbol val="none"/>
          </c:marker>
          <c:dPt>
            <c:idx val="1"/>
            <c:marker>
              <c:symbol val="none"/>
            </c:marker>
            <c:bubble3D val="0"/>
            <c:spPr>
              <a:ln w="22225" cap="rnd">
                <a:solidFill>
                  <a:schemeClr val="accent1">
                    <a:lumMod val="20000"/>
                    <a:lumOff val="80000"/>
                  </a:schemeClr>
                </a:solidFill>
                <a:round/>
                <a:headEnd type="oval"/>
                <a:tailEnd type="oval"/>
              </a:ln>
              <a:effectLst/>
            </c:spPr>
            <c:extLst>
              <c:ext xmlns:c16="http://schemas.microsoft.com/office/drawing/2014/chart" uri="{C3380CC4-5D6E-409C-BE32-E72D297353CC}">
                <c16:uniqueId val="{00000000-DCD1-435E-878E-54112DDEC3C5}"/>
              </c:ext>
            </c:extLst>
          </c:dPt>
          <c:dPt>
            <c:idx val="2"/>
            <c:marker>
              <c:symbol val="none"/>
            </c:marker>
            <c:bubble3D val="0"/>
            <c:spPr>
              <a:ln w="22225" cap="rnd">
                <a:solidFill>
                  <a:schemeClr val="accent1">
                    <a:lumMod val="20000"/>
                    <a:lumOff val="80000"/>
                  </a:schemeClr>
                </a:solidFill>
                <a:round/>
                <a:headEnd type="oval"/>
                <a:tailEnd type="oval"/>
              </a:ln>
              <a:effectLst/>
            </c:spPr>
            <c:extLst>
              <c:ext xmlns:c16="http://schemas.microsoft.com/office/drawing/2014/chart" uri="{C3380CC4-5D6E-409C-BE32-E72D297353CC}">
                <c16:uniqueId val="{00000002-144E-448C-A19B-520FF7A0BCCA}"/>
              </c:ext>
            </c:extLst>
          </c:dPt>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Feuil1!$D$2:$D$4</c:f>
              <c:numCache>
                <c:formatCode>0" %"</c:formatCode>
                <c:ptCount val="3"/>
                <c:pt idx="0">
                  <c:v>8.2899999999999991</c:v>
                </c:pt>
                <c:pt idx="1">
                  <c:v>8.8800000000000008</c:v>
                </c:pt>
                <c:pt idx="2">
                  <c:v>7.81</c:v>
                </c:pt>
              </c:numCache>
            </c:numRef>
          </c:val>
          <c:smooth val="0"/>
          <c:extLst>
            <c:ext xmlns:c16="http://schemas.microsoft.com/office/drawing/2014/chart" uri="{C3380CC4-5D6E-409C-BE32-E72D297353CC}">
              <c16:uniqueId val="{00000002-F818-4C51-BD3A-307CFE56D184}"/>
            </c:ext>
          </c:extLst>
        </c:ser>
        <c:dLbls>
          <c:showLegendKey val="0"/>
          <c:showVal val="0"/>
          <c:showCatName val="0"/>
          <c:showSerName val="0"/>
          <c:showPercent val="0"/>
          <c:showBubbleSize val="0"/>
        </c:dLbls>
        <c:smooth val="0"/>
        <c:axId val="266667119"/>
        <c:axId val="423561519"/>
      </c:lineChart>
      <c:catAx>
        <c:axId val="26666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baseline="0">
                <a:solidFill>
                  <a:schemeClr val="tx1">
                    <a:lumMod val="65000"/>
                    <a:lumOff val="35000"/>
                  </a:schemeClr>
                </a:solidFill>
                <a:latin typeface="+mn-lt"/>
                <a:ea typeface="+mn-ea"/>
                <a:cs typeface="+mn-cs"/>
              </a:defRPr>
            </a:pPr>
            <a:endParaRPr lang="fr-FR"/>
          </a:p>
        </c:txPr>
        <c:crossAx val="423561519"/>
        <c:crosses val="autoZero"/>
        <c:auto val="1"/>
        <c:lblAlgn val="ctr"/>
        <c:lblOffset val="100"/>
        <c:noMultiLvlLbl val="0"/>
      </c:catAx>
      <c:valAx>
        <c:axId val="423561519"/>
        <c:scaling>
          <c:orientation val="minMax"/>
          <c:max val="85"/>
          <c:min val="0"/>
        </c:scaling>
        <c:delete val="0"/>
        <c:axPos val="l"/>
        <c:majorGridlines>
          <c:spPr>
            <a:ln w="9525" cap="flat" cmpd="sng" algn="ctr">
              <a:solidFill>
                <a:schemeClr val="bg1">
                  <a:lumMod val="95000"/>
                </a:schemeClr>
              </a:solidFill>
              <a:prstDash val="sysDash"/>
              <a:round/>
            </a:ln>
            <a:effectLst/>
          </c:spPr>
        </c:majorGridlines>
        <c:numFmt formatCode="0&quot; %&quot;"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2"/>
                </a:solidFill>
                <a:latin typeface="+mn-lt"/>
                <a:ea typeface="+mn-ea"/>
                <a:cs typeface="+mn-cs"/>
              </a:defRPr>
            </a:pPr>
            <a:endParaRPr lang="fr-FR"/>
          </a:p>
        </c:txPr>
        <c:crossAx val="2666671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lumMod val="75000"/>
              </a:schemeClr>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782D-42D9-8167-9B5B1239A3BF}"/>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782D-42D9-8167-9B5B1239A3BF}"/>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5-782D-42D9-8167-9B5B1239A3BF}"/>
              </c:ext>
            </c:extLst>
          </c:dPt>
          <c:dPt>
            <c:idx val="3"/>
            <c:invertIfNegative val="0"/>
            <c:bubble3D val="0"/>
            <c:spPr>
              <a:solidFill>
                <a:schemeClr val="accent1">
                  <a:lumMod val="75000"/>
                </a:schemeClr>
              </a:solidFill>
              <a:ln>
                <a:noFill/>
              </a:ln>
              <a:effectLst/>
            </c:spPr>
            <c:extLst>
              <c:ext xmlns:c16="http://schemas.microsoft.com/office/drawing/2014/chart" uri="{C3380CC4-5D6E-409C-BE32-E72D297353CC}">
                <c16:uniqueId val="{00000007-782D-42D9-8167-9B5B1239A3BF}"/>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9-782D-42D9-8167-9B5B1239A3BF}"/>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80.52</c:v>
                </c:pt>
                <c:pt idx="1">
                  <c:v>25.93</c:v>
                </c:pt>
                <c:pt idx="2">
                  <c:v>22.7</c:v>
                </c:pt>
                <c:pt idx="3">
                  <c:v>32.04</c:v>
                </c:pt>
              </c:numCache>
            </c:numRef>
          </c:val>
          <c:extLst>
            <c:ext xmlns:c16="http://schemas.microsoft.com/office/drawing/2014/chart" uri="{C3380CC4-5D6E-409C-BE32-E72D297353CC}">
              <c16:uniqueId val="{0000000A-782D-42D9-8167-9B5B1239A3BF}"/>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19.480000000000004</c:v>
                </c:pt>
                <c:pt idx="1">
                  <c:v>74.069999999999993</c:v>
                </c:pt>
                <c:pt idx="2">
                  <c:v>77.3</c:v>
                </c:pt>
                <c:pt idx="3">
                  <c:v>67.960000000000008</c:v>
                </c:pt>
              </c:numCache>
            </c:numRef>
          </c:val>
          <c:extLst>
            <c:ext xmlns:c16="http://schemas.microsoft.com/office/drawing/2014/chart" uri="{C3380CC4-5D6E-409C-BE32-E72D297353CC}">
              <c16:uniqueId val="{0000000B-782D-42D9-8167-9B5B1239A3BF}"/>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B40-47D7-ADB9-A1E3D95F14DE}"/>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B40-47D7-ADB9-A1E3D95F14DE}"/>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AB40-47D7-ADB9-A1E3D95F14DE}"/>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AB40-47D7-ADB9-A1E3D95F14DE}"/>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AB40-47D7-ADB9-A1E3D95F14DE}"/>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73.98</c:v>
                </c:pt>
                <c:pt idx="1">
                  <c:v>20.82</c:v>
                </c:pt>
                <c:pt idx="2">
                  <c:v>18.8</c:v>
                </c:pt>
                <c:pt idx="4">
                  <c:v>29.5</c:v>
                </c:pt>
              </c:numCache>
            </c:numRef>
          </c:val>
          <c:extLst>
            <c:ext xmlns:c16="http://schemas.microsoft.com/office/drawing/2014/chart" uri="{C3380CC4-5D6E-409C-BE32-E72D297353CC}">
              <c16:uniqueId val="{0000000A-AB40-47D7-ADB9-A1E3D95F14DE}"/>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26.019999999999996</c:v>
                </c:pt>
                <c:pt idx="1">
                  <c:v>79.180000000000007</c:v>
                </c:pt>
                <c:pt idx="2">
                  <c:v>81.2</c:v>
                </c:pt>
                <c:pt idx="3">
                  <c:v>100</c:v>
                </c:pt>
                <c:pt idx="4">
                  <c:v>70.5</c:v>
                </c:pt>
              </c:numCache>
            </c:numRef>
          </c:val>
          <c:extLst>
            <c:ext xmlns:c16="http://schemas.microsoft.com/office/drawing/2014/chart" uri="{C3380CC4-5D6E-409C-BE32-E72D297353CC}">
              <c16:uniqueId val="{0000000B-AB40-47D7-ADB9-A1E3D95F14DE}"/>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lumMod val="60000"/>
                <a:lumOff val="40000"/>
              </a:schemeClr>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FAEC-4395-8C6E-FB0A7DF530E8}"/>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FAEC-4395-8C6E-FB0A7DF530E8}"/>
              </c:ext>
            </c:extLst>
          </c:dPt>
          <c:dPt>
            <c:idx val="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FAEC-4395-8C6E-FB0A7DF530E8}"/>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FAEC-4395-8C6E-FB0A7DF530E8}"/>
              </c:ext>
            </c:extLst>
          </c:dPt>
          <c:dPt>
            <c:idx val="5"/>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FAEC-4395-8C6E-FB0A7DF530E8}"/>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51.01</c:v>
                </c:pt>
                <c:pt idx="1">
                  <c:v>31.24</c:v>
                </c:pt>
                <c:pt idx="2">
                  <c:v>21.53</c:v>
                </c:pt>
                <c:pt idx="4">
                  <c:v>46.09</c:v>
                </c:pt>
              </c:numCache>
            </c:numRef>
          </c:val>
          <c:extLst>
            <c:ext xmlns:c16="http://schemas.microsoft.com/office/drawing/2014/chart" uri="{C3380CC4-5D6E-409C-BE32-E72D297353CC}">
              <c16:uniqueId val="{0000000A-FAEC-4395-8C6E-FB0A7DF530E8}"/>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48.99</c:v>
                </c:pt>
                <c:pt idx="1">
                  <c:v>68.760000000000005</c:v>
                </c:pt>
                <c:pt idx="2">
                  <c:v>78.47</c:v>
                </c:pt>
                <c:pt idx="3">
                  <c:v>100</c:v>
                </c:pt>
                <c:pt idx="4">
                  <c:v>53.91</c:v>
                </c:pt>
              </c:numCache>
            </c:numRef>
          </c:val>
          <c:extLst>
            <c:ext xmlns:c16="http://schemas.microsoft.com/office/drawing/2014/chart" uri="{C3380CC4-5D6E-409C-BE32-E72D297353CC}">
              <c16:uniqueId val="{0000000B-FAEC-4395-8C6E-FB0A7DF530E8}"/>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accent1">
                <a:lumMod val="40000"/>
                <a:lumOff val="60000"/>
              </a:schemeClr>
            </a:solidFill>
            <a:ln>
              <a:noFill/>
            </a:ln>
            <a:effectLst/>
          </c:spPr>
          <c:invertIfNegative val="0"/>
          <c:dPt>
            <c:idx val="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B366-44B0-AB5C-DE01729B6FC4}"/>
              </c:ext>
            </c:extLst>
          </c:dPt>
          <c:dPt>
            <c:idx val="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B366-44B0-AB5C-DE01729B6FC4}"/>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B366-44B0-AB5C-DE01729B6FC4}"/>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B366-44B0-AB5C-DE01729B6FC4}"/>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9-B366-44B0-AB5C-DE01729B6FC4}"/>
              </c:ext>
            </c:extLst>
          </c:dPt>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Feuil1!$B$2:$B$9</c:f>
              <c:numCache>
                <c:formatCode>0" %"</c:formatCode>
                <c:ptCount val="8"/>
                <c:pt idx="0">
                  <c:v>2.68</c:v>
                </c:pt>
                <c:pt idx="1">
                  <c:v>79.069999999999993</c:v>
                </c:pt>
                <c:pt idx="2">
                  <c:v>34.75</c:v>
                </c:pt>
                <c:pt idx="4">
                  <c:v>58.33</c:v>
                </c:pt>
              </c:numCache>
            </c:numRef>
          </c:val>
          <c:extLst>
            <c:ext xmlns:c16="http://schemas.microsoft.com/office/drawing/2014/chart" uri="{C3380CC4-5D6E-409C-BE32-E72D297353CC}">
              <c16:uniqueId val="{0000000A-B366-44B0-AB5C-DE01729B6FC4}"/>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Feuil1!$A$2:$A$9</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Feuil1!$C$2:$C$9</c:f>
              <c:numCache>
                <c:formatCode>0" %"</c:formatCode>
                <c:ptCount val="8"/>
                <c:pt idx="0">
                  <c:v>97.32</c:v>
                </c:pt>
                <c:pt idx="1">
                  <c:v>20.930000000000007</c:v>
                </c:pt>
                <c:pt idx="2">
                  <c:v>65.25</c:v>
                </c:pt>
                <c:pt idx="3">
                  <c:v>100</c:v>
                </c:pt>
                <c:pt idx="4">
                  <c:v>41.67</c:v>
                </c:pt>
              </c:numCache>
            </c:numRef>
          </c:val>
          <c:extLst>
            <c:ext xmlns:c16="http://schemas.microsoft.com/office/drawing/2014/chart" uri="{C3380CC4-5D6E-409C-BE32-E72D297353CC}">
              <c16:uniqueId val="{0000000B-B366-44B0-AB5C-DE01729B6FC4}"/>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046246756548594"/>
          <c:y val="4.7288750118052628E-2"/>
          <c:w val="0.68338633151625272"/>
          <c:h val="0.94700700268647164"/>
        </c:manualLayout>
      </c:layout>
      <c:barChart>
        <c:barDir val="bar"/>
        <c:grouping val="clustered"/>
        <c:varyColors val="0"/>
        <c:ser>
          <c:idx val="0"/>
          <c:order val="0"/>
          <c:tx>
            <c:strRef>
              <c:f>Feuil1!$B$1</c:f>
              <c:strCache>
                <c:ptCount val="1"/>
                <c:pt idx="0">
                  <c:v>n = 1 496</c:v>
                </c:pt>
              </c:strCache>
            </c:strRef>
          </c:tx>
          <c:spPr>
            <a:solidFill>
              <a:schemeClr val="tx2"/>
            </a:solidFill>
            <a:ln>
              <a:noFill/>
            </a:ln>
            <a:effectLst/>
          </c:spPr>
          <c:invertIfNegative val="0"/>
          <c:cat>
            <c:strRef>
              <c:f>Feuil1!$A$2:$A$9</c:f>
              <c:strCache>
                <c:ptCount val="8"/>
                <c:pt idx="0">
                  <c:v>Projet auquel vous pensez depuis longtemps</c:v>
                </c:pt>
                <c:pt idx="1">
                  <c:v>Bris, désuétude ou dégât</c:v>
                </c:pt>
                <c:pt idx="2">
                  <c:v>Plutôt que de vendre, vous décidez de rénover </c:v>
                </c:pt>
                <c:pt idx="3">
                  <c:v>Vous voulez vendre votre propriété prochainement</c:v>
                </c:pt>
                <c:pt idx="4">
                  <c:v>Événement de vie</c:v>
                </c:pt>
                <c:pt idx="5">
                  <c:v>Vous avez soudainement été inspiré </c:v>
                </c:pt>
                <c:pt idx="6">
                  <c:v>Mettre à mon goût / goût du jour / améliorer / rafraîchir</c:v>
                </c:pt>
                <c:pt idx="7">
                  <c:v>Autre</c:v>
                </c:pt>
              </c:strCache>
            </c:strRef>
          </c:cat>
          <c:val>
            <c:numRef>
              <c:f>Feuil1!$B$2:$B$9</c:f>
              <c:numCache>
                <c:formatCode>0" %"</c:formatCode>
                <c:ptCount val="8"/>
                <c:pt idx="0">
                  <c:v>40.5</c:v>
                </c:pt>
                <c:pt idx="1">
                  <c:v>29.86</c:v>
                </c:pt>
                <c:pt idx="2">
                  <c:v>21.56</c:v>
                </c:pt>
                <c:pt idx="3">
                  <c:v>7.08</c:v>
                </c:pt>
                <c:pt idx="4">
                  <c:v>4.84</c:v>
                </c:pt>
                <c:pt idx="5">
                  <c:v>4.09</c:v>
                </c:pt>
                <c:pt idx="6">
                  <c:v>2.19</c:v>
                </c:pt>
                <c:pt idx="7">
                  <c:v>2.8</c:v>
                </c:pt>
              </c:numCache>
            </c:numRef>
          </c:val>
          <c:extLst>
            <c:ext xmlns:c16="http://schemas.microsoft.com/office/drawing/2014/chart" uri="{C3380CC4-5D6E-409C-BE32-E72D297353CC}">
              <c16:uniqueId val="{00000000-C021-4001-AADA-6E6E208B2E1A}"/>
            </c:ext>
          </c:extLst>
        </c:ser>
        <c:dLbls>
          <c:showLegendKey val="0"/>
          <c:showVal val="0"/>
          <c:showCatName val="0"/>
          <c:showSerName val="0"/>
          <c:showPercent val="0"/>
          <c:showBubbleSize val="0"/>
        </c:dLbls>
        <c:gapWidth val="83"/>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0287229829311206"/>
          <c:y val="0.10581402408805751"/>
          <c:w val="0.88513871304934988"/>
          <c:h val="0.84689724459565141"/>
        </c:manualLayout>
      </c:layout>
      <c:barChart>
        <c:barDir val="bar"/>
        <c:grouping val="stacked"/>
        <c:varyColors val="0"/>
        <c:ser>
          <c:idx val="0"/>
          <c:order val="0"/>
          <c:tx>
            <c:strRef>
              <c:f>Feuil1!$B$1</c:f>
              <c:strCache>
                <c:ptCount val="1"/>
                <c:pt idx="0">
                  <c:v>Rang 1</c:v>
                </c:pt>
              </c:strCache>
            </c:strRef>
          </c:tx>
          <c:spPr>
            <a:solidFill>
              <a:schemeClr val="dk1">
                <a:tint val="88500"/>
              </a:schemeClr>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4-A7C3-424D-9209-C49F3A0416ED}"/>
                </c:ext>
              </c:extLst>
            </c:dLbl>
            <c:dLbl>
              <c:idx val="8"/>
              <c:delete val="1"/>
              <c:extLst>
                <c:ext xmlns:c15="http://schemas.microsoft.com/office/drawing/2012/chart" uri="{CE6537A1-D6FC-4f65-9D91-7224C49458BB}"/>
                <c:ext xmlns:c16="http://schemas.microsoft.com/office/drawing/2014/chart" uri="{C3380CC4-5D6E-409C-BE32-E72D297353CC}">
                  <c16:uniqueId val="{00000001-DB91-4770-B08E-CF3693EC0F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Entretien</c:v>
                </c:pt>
                <c:pt idx="2">
                  <c:v>Rendre l'habitation plus fonctionnelle</c:v>
                </c:pt>
                <c:pt idx="3">
                  <c:v>Augmenter la valeur de la propriété</c:v>
                </c:pt>
                <c:pt idx="4">
                  <c:v>Réparation</c:v>
                </c:pt>
                <c:pt idx="5">
                  <c:v>Améliorer l'efficacité énergétique</c:v>
                </c:pt>
                <c:pt idx="6">
                  <c:v>Changer la fonction d'une pièce</c:v>
                </c:pt>
                <c:pt idx="7">
                  <c:v>Améliorer la qualité de l'air</c:v>
                </c:pt>
                <c:pt idx="8">
                  <c:v>Adapter l'habitation pour une personne vieillissante ou en situation de handicap</c:v>
                </c:pt>
              </c:strCache>
            </c:strRef>
          </c:cat>
          <c:val>
            <c:numRef>
              <c:f>Feuil1!$B$2:$B$10</c:f>
              <c:numCache>
                <c:formatCode>0" %"</c:formatCode>
                <c:ptCount val="9"/>
                <c:pt idx="0">
                  <c:v>32.700000000000003</c:v>
                </c:pt>
                <c:pt idx="1">
                  <c:v>20.37</c:v>
                </c:pt>
                <c:pt idx="2">
                  <c:v>21.95</c:v>
                </c:pt>
                <c:pt idx="3">
                  <c:v>12.48</c:v>
                </c:pt>
                <c:pt idx="4">
                  <c:v>19.22</c:v>
                </c:pt>
                <c:pt idx="5">
                  <c:v>9.68</c:v>
                </c:pt>
                <c:pt idx="6">
                  <c:v>3.78</c:v>
                </c:pt>
                <c:pt idx="7">
                  <c:v>1.85</c:v>
                </c:pt>
                <c:pt idx="8">
                  <c:v>2.17</c:v>
                </c:pt>
              </c:numCache>
            </c:numRef>
          </c:val>
          <c:extLst>
            <c:ext xmlns:c16="http://schemas.microsoft.com/office/drawing/2014/chart" uri="{C3380CC4-5D6E-409C-BE32-E72D297353CC}">
              <c16:uniqueId val="{00000000-F41B-4464-8E54-0D5CA7EF8B1A}"/>
            </c:ext>
          </c:extLst>
        </c:ser>
        <c:ser>
          <c:idx val="1"/>
          <c:order val="1"/>
          <c:tx>
            <c:strRef>
              <c:f>Feuil1!$C$1</c:f>
              <c:strCache>
                <c:ptCount val="1"/>
                <c:pt idx="0">
                  <c:v>Rang 2</c:v>
                </c:pt>
              </c:strCache>
            </c:strRef>
          </c:tx>
          <c:spPr>
            <a:solidFill>
              <a:schemeClr val="dk1">
                <a:tint val="55000"/>
              </a:schemeClr>
            </a:solidFill>
            <a:ln>
              <a:noFill/>
            </a:ln>
            <a:effectLst/>
          </c:spPr>
          <c:invertIfNegative val="0"/>
          <c:dLbls>
            <c:dLbl>
              <c:idx val="3"/>
              <c:layout>
                <c:manualLayout>
                  <c:x val="4.5298971428000736E-3"/>
                  <c:y val="1.208246356687109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9D-42D8-84DE-6B5CE6E982BC}"/>
                </c:ext>
              </c:extLst>
            </c:dLbl>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C3-424D-9209-C49F3A0416ED}"/>
                </c:ext>
              </c:extLst>
            </c:dLbl>
            <c:dLbl>
              <c:idx val="8"/>
              <c:delete val="1"/>
              <c:extLst>
                <c:ext xmlns:c15="http://schemas.microsoft.com/office/drawing/2012/chart" uri="{CE6537A1-D6FC-4f65-9D91-7224C49458BB}"/>
                <c:ext xmlns:c16="http://schemas.microsoft.com/office/drawing/2014/chart" uri="{C3380CC4-5D6E-409C-BE32-E72D297353CC}">
                  <c16:uniqueId val="{00000000-DB91-4770-B08E-CF3693EC0F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Entretien</c:v>
                </c:pt>
                <c:pt idx="2">
                  <c:v>Rendre l'habitation plus fonctionnelle</c:v>
                </c:pt>
                <c:pt idx="3">
                  <c:v>Augmenter la valeur de la propriété</c:v>
                </c:pt>
                <c:pt idx="4">
                  <c:v>Réparation</c:v>
                </c:pt>
                <c:pt idx="5">
                  <c:v>Améliorer l'efficacité énergétique</c:v>
                </c:pt>
                <c:pt idx="6">
                  <c:v>Changer la fonction d'une pièce</c:v>
                </c:pt>
                <c:pt idx="7">
                  <c:v>Améliorer la qualité de l'air</c:v>
                </c:pt>
                <c:pt idx="8">
                  <c:v>Adapter l'habitation pour une personne vieillissante ou en situation de handicap</c:v>
                </c:pt>
              </c:strCache>
            </c:strRef>
          </c:cat>
          <c:val>
            <c:numRef>
              <c:f>Feuil1!$C$2:$C$10</c:f>
              <c:numCache>
                <c:formatCode>0" %"</c:formatCode>
                <c:ptCount val="9"/>
                <c:pt idx="0">
                  <c:v>18.09</c:v>
                </c:pt>
                <c:pt idx="1">
                  <c:v>17.5</c:v>
                </c:pt>
                <c:pt idx="2">
                  <c:v>13.81</c:v>
                </c:pt>
                <c:pt idx="3">
                  <c:v>18.34</c:v>
                </c:pt>
                <c:pt idx="4">
                  <c:v>11.78</c:v>
                </c:pt>
                <c:pt idx="5">
                  <c:v>5.73</c:v>
                </c:pt>
                <c:pt idx="6">
                  <c:v>3.71</c:v>
                </c:pt>
                <c:pt idx="7">
                  <c:v>2.56</c:v>
                </c:pt>
                <c:pt idx="8">
                  <c:v>1.68</c:v>
                </c:pt>
              </c:numCache>
            </c:numRef>
          </c:val>
          <c:extLst>
            <c:ext xmlns:c16="http://schemas.microsoft.com/office/drawing/2014/chart" uri="{C3380CC4-5D6E-409C-BE32-E72D297353CC}">
              <c16:uniqueId val="{00000001-F41B-4464-8E54-0D5CA7EF8B1A}"/>
            </c:ext>
          </c:extLst>
        </c:ser>
        <c:ser>
          <c:idx val="2"/>
          <c:order val="2"/>
          <c:tx>
            <c:strRef>
              <c:f>Feuil1!$D$1</c:f>
              <c:strCache>
                <c:ptCount val="1"/>
                <c:pt idx="0">
                  <c:v>Rang 3</c:v>
                </c:pt>
              </c:strCache>
            </c:strRef>
          </c:tx>
          <c:spPr>
            <a:solidFill>
              <a:schemeClr val="dk1">
                <a:tint val="75000"/>
              </a:schemeClr>
            </a:solidFill>
            <a:ln>
              <a:noFill/>
            </a:ln>
            <a:effectLst/>
          </c:spPr>
          <c:invertIfNegative val="0"/>
          <c:dLbls>
            <c:dLbl>
              <c:idx val="3"/>
              <c:layout>
                <c:manualLayout>
                  <c:x val="6.03986285706676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9D-42D8-84DE-6B5CE6E982BC}"/>
                </c:ext>
              </c:extLst>
            </c:dLbl>
            <c:dLbl>
              <c:idx val="7"/>
              <c:delete val="1"/>
              <c:extLst>
                <c:ext xmlns:c15="http://schemas.microsoft.com/office/drawing/2012/chart" uri="{CE6537A1-D6FC-4f65-9D91-7224C49458BB}"/>
                <c:ext xmlns:c16="http://schemas.microsoft.com/office/drawing/2014/chart" uri="{C3380CC4-5D6E-409C-BE32-E72D297353CC}">
                  <c16:uniqueId val="{00000003-A7C3-424D-9209-C49F3A0416ED}"/>
                </c:ext>
              </c:extLst>
            </c:dLbl>
            <c:dLbl>
              <c:idx val="8"/>
              <c:delete val="1"/>
              <c:extLst>
                <c:ext xmlns:c15="http://schemas.microsoft.com/office/drawing/2012/chart" uri="{CE6537A1-D6FC-4f65-9D91-7224C49458BB}"/>
                <c:ext xmlns:c16="http://schemas.microsoft.com/office/drawing/2014/chart" uri="{C3380CC4-5D6E-409C-BE32-E72D297353CC}">
                  <c16:uniqueId val="{00000002-DB91-4770-B08E-CF3693EC0F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Entretien</c:v>
                </c:pt>
                <c:pt idx="2">
                  <c:v>Rendre l'habitation plus fonctionnelle</c:v>
                </c:pt>
                <c:pt idx="3">
                  <c:v>Augmenter la valeur de la propriété</c:v>
                </c:pt>
                <c:pt idx="4">
                  <c:v>Réparation</c:v>
                </c:pt>
                <c:pt idx="5">
                  <c:v>Améliorer l'efficacité énergétique</c:v>
                </c:pt>
                <c:pt idx="6">
                  <c:v>Changer la fonction d'une pièce</c:v>
                </c:pt>
                <c:pt idx="7">
                  <c:v>Améliorer la qualité de l'air</c:v>
                </c:pt>
                <c:pt idx="8">
                  <c:v>Adapter l'habitation pour une personne vieillissante ou en situation de handicap</c:v>
                </c:pt>
              </c:strCache>
            </c:strRef>
          </c:cat>
          <c:val>
            <c:numRef>
              <c:f>Feuil1!$D$2:$D$10</c:f>
              <c:numCache>
                <c:formatCode>0" %"</c:formatCode>
                <c:ptCount val="9"/>
                <c:pt idx="0">
                  <c:v>12.78</c:v>
                </c:pt>
                <c:pt idx="1">
                  <c:v>11.81</c:v>
                </c:pt>
                <c:pt idx="2">
                  <c:v>9.27</c:v>
                </c:pt>
                <c:pt idx="3">
                  <c:v>13.94</c:v>
                </c:pt>
                <c:pt idx="4">
                  <c:v>8.6</c:v>
                </c:pt>
                <c:pt idx="5">
                  <c:v>5.97</c:v>
                </c:pt>
                <c:pt idx="6">
                  <c:v>2.6</c:v>
                </c:pt>
                <c:pt idx="7">
                  <c:v>2.34</c:v>
                </c:pt>
                <c:pt idx="8">
                  <c:v>2.14</c:v>
                </c:pt>
              </c:numCache>
            </c:numRef>
          </c:val>
          <c:extLst>
            <c:ext xmlns:c16="http://schemas.microsoft.com/office/drawing/2014/chart" uri="{C3380CC4-5D6E-409C-BE32-E72D297353CC}">
              <c16:uniqueId val="{00000002-F41B-4464-8E54-0D5CA7EF8B1A}"/>
            </c:ext>
          </c:extLst>
        </c:ser>
        <c:ser>
          <c:idx val="3"/>
          <c:order val="3"/>
          <c:tx>
            <c:strRef>
              <c:f>Feuil1!$E$1</c:f>
              <c:strCache>
                <c:ptCount val="1"/>
                <c:pt idx="0">
                  <c:v>Top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Raisons esthétiques</c:v>
                </c:pt>
                <c:pt idx="1">
                  <c:v>Entretien</c:v>
                </c:pt>
                <c:pt idx="2">
                  <c:v>Rendre l'habitation plus fonctionnelle</c:v>
                </c:pt>
                <c:pt idx="3">
                  <c:v>Augmenter la valeur de la propriété</c:v>
                </c:pt>
                <c:pt idx="4">
                  <c:v>Réparation</c:v>
                </c:pt>
                <c:pt idx="5">
                  <c:v>Améliorer l'efficacité énergétique</c:v>
                </c:pt>
                <c:pt idx="6">
                  <c:v>Changer la fonction d'une pièce</c:v>
                </c:pt>
                <c:pt idx="7">
                  <c:v>Améliorer la qualité de l'air</c:v>
                </c:pt>
                <c:pt idx="8">
                  <c:v>Adapter l'habitation pour une personne vieillissante ou en situation de handicap</c:v>
                </c:pt>
              </c:strCache>
            </c:strRef>
          </c:cat>
          <c:val>
            <c:numRef>
              <c:f>Feuil1!$E$2:$E$10</c:f>
              <c:numCache>
                <c:formatCode>0" %"</c:formatCode>
                <c:ptCount val="9"/>
                <c:pt idx="0">
                  <c:v>63.58</c:v>
                </c:pt>
                <c:pt idx="1">
                  <c:v>49.67</c:v>
                </c:pt>
                <c:pt idx="2">
                  <c:v>45.02</c:v>
                </c:pt>
                <c:pt idx="3">
                  <c:v>44.76</c:v>
                </c:pt>
                <c:pt idx="4">
                  <c:v>39.6</c:v>
                </c:pt>
                <c:pt idx="5">
                  <c:v>21.37</c:v>
                </c:pt>
                <c:pt idx="6">
                  <c:v>10.09</c:v>
                </c:pt>
                <c:pt idx="7">
                  <c:v>6.75</c:v>
                </c:pt>
                <c:pt idx="8">
                  <c:v>5.99</c:v>
                </c:pt>
              </c:numCache>
            </c:numRef>
          </c:val>
          <c:extLst>
            <c:ext xmlns:c16="http://schemas.microsoft.com/office/drawing/2014/chart" uri="{C3380CC4-5D6E-409C-BE32-E72D297353CC}">
              <c16:uniqueId val="{00000003-F41B-4464-8E54-0D5CA7EF8B1A}"/>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3"/>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fr-FR"/>
          </a:p>
        </c:txPr>
      </c:legendEntry>
      <c:layout>
        <c:manualLayout>
          <c:xMode val="edge"/>
          <c:yMode val="edge"/>
          <c:x val="0.16905790147818509"/>
          <c:y val="1.9771532418307505E-2"/>
          <c:w val="0.57128625418762835"/>
          <c:h val="5.622769540215867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373912383864817"/>
          <c:y val="3.2787491938135183E-2"/>
          <c:w val="0.69758870439911802"/>
          <c:h val="0.94091367202447573"/>
        </c:manualLayout>
      </c:layout>
      <c:doughnutChart>
        <c:varyColors val="1"/>
        <c:ser>
          <c:idx val="0"/>
          <c:order val="0"/>
          <c:tx>
            <c:strRef>
              <c:f>Feuil1!$B$1</c:f>
              <c:strCache>
                <c:ptCount val="1"/>
                <c:pt idx="0">
                  <c:v>Colonne1</c:v>
                </c:pt>
              </c:strCache>
            </c:strRef>
          </c:tx>
          <c:dPt>
            <c:idx val="0"/>
            <c:bubble3D val="0"/>
            <c:spPr>
              <a:solidFill>
                <a:schemeClr val="dk1">
                  <a:tint val="88500"/>
                </a:schemeClr>
              </a:solidFill>
              <a:ln>
                <a:noFill/>
              </a:ln>
              <a:effectLst/>
            </c:spPr>
            <c:extLst>
              <c:ext xmlns:c16="http://schemas.microsoft.com/office/drawing/2014/chart" uri="{C3380CC4-5D6E-409C-BE32-E72D297353CC}">
                <c16:uniqueId val="{00000001-2A9D-47C8-B807-875834116FAF}"/>
              </c:ext>
            </c:extLst>
          </c:dPt>
          <c:dPt>
            <c:idx val="1"/>
            <c:bubble3D val="0"/>
            <c:spPr>
              <a:solidFill>
                <a:schemeClr val="dk1">
                  <a:tint val="55000"/>
                </a:schemeClr>
              </a:solidFill>
              <a:ln>
                <a:noFill/>
              </a:ln>
              <a:effectLst/>
            </c:spPr>
            <c:extLst>
              <c:ext xmlns:c16="http://schemas.microsoft.com/office/drawing/2014/chart" uri="{C3380CC4-5D6E-409C-BE32-E72D297353CC}">
                <c16:uniqueId val="{00000003-2A9D-47C8-B807-875834116FAF}"/>
              </c:ext>
            </c:extLst>
          </c:dPt>
          <c:dPt>
            <c:idx val="2"/>
            <c:bubble3D val="0"/>
            <c:spPr>
              <a:solidFill>
                <a:schemeClr val="dk1">
                  <a:tint val="75000"/>
                </a:schemeClr>
              </a:solidFill>
              <a:ln>
                <a:noFill/>
              </a:ln>
              <a:effectLst/>
            </c:spPr>
            <c:extLst>
              <c:ext xmlns:c16="http://schemas.microsoft.com/office/drawing/2014/chart" uri="{C3380CC4-5D6E-409C-BE32-E72D297353CC}">
                <c16:uniqueId val="{00000005-2A9D-47C8-B807-875834116FAF}"/>
              </c:ext>
            </c:extLst>
          </c:dPt>
          <c:dPt>
            <c:idx val="3"/>
            <c:bubble3D val="0"/>
            <c:spPr>
              <a:solidFill>
                <a:schemeClr val="dk1">
                  <a:tint val="98500"/>
                </a:schemeClr>
              </a:solidFill>
              <a:ln>
                <a:noFill/>
              </a:ln>
              <a:effectLst/>
            </c:spPr>
            <c:extLst>
              <c:ext xmlns:c16="http://schemas.microsoft.com/office/drawing/2014/chart" uri="{C3380CC4-5D6E-409C-BE32-E72D297353CC}">
                <c16:uniqueId val="{00000007-2A9D-47C8-B807-875834116FA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Feuil1!$A$2:$A$5</c:f>
              <c:strCache>
                <c:ptCount val="4"/>
                <c:pt idx="0">
                  <c:v>Moins de 15 000 $</c:v>
                </c:pt>
                <c:pt idx="1">
                  <c:v>Entre 15 000 $ et 49 999 $</c:v>
                </c:pt>
                <c:pt idx="2">
                  <c:v>Entre 50 000 $ et 99 999 $</c:v>
                </c:pt>
                <c:pt idx="3">
                  <c:v>100 000 $ ou plus</c:v>
                </c:pt>
              </c:strCache>
            </c:strRef>
          </c:cat>
          <c:val>
            <c:numRef>
              <c:f>Feuil1!$B$2:$B$5</c:f>
              <c:numCache>
                <c:formatCode>0" %"</c:formatCode>
                <c:ptCount val="4"/>
                <c:pt idx="0">
                  <c:v>45.74</c:v>
                </c:pt>
                <c:pt idx="1">
                  <c:v>35.299999999999997</c:v>
                </c:pt>
                <c:pt idx="2">
                  <c:v>12.2</c:v>
                </c:pt>
                <c:pt idx="3">
                  <c:v>6.76</c:v>
                </c:pt>
              </c:numCache>
            </c:numRef>
          </c:val>
          <c:extLst>
            <c:ext xmlns:c16="http://schemas.microsoft.com/office/drawing/2014/chart" uri="{C3380CC4-5D6E-409C-BE32-E72D297353CC}">
              <c16:uniqueId val="{00000008-2A9D-47C8-B807-875834116FAF}"/>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pPr>
      <a:endParaRPr lang="fr-FR"/>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21936785249312E-2"/>
          <c:y val="7.4077271343295073E-2"/>
          <c:w val="0.9513561264295014"/>
          <c:h val="0.74920439844006115"/>
        </c:manualLayout>
      </c:layout>
      <c:barChart>
        <c:barDir val="col"/>
        <c:grouping val="clustered"/>
        <c:varyColors val="0"/>
        <c:ser>
          <c:idx val="0"/>
          <c:order val="0"/>
          <c:tx>
            <c:strRef>
              <c:f>Feuil1!$B$1</c:f>
              <c:strCache>
                <c:ptCount val="1"/>
                <c:pt idx="0">
                  <c:v>2024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Feuil1!$B$2:$B$5</c:f>
              <c:numCache>
                <c:formatCode>0" %"</c:formatCode>
                <c:ptCount val="4"/>
                <c:pt idx="0">
                  <c:v>56.73</c:v>
                </c:pt>
                <c:pt idx="1">
                  <c:v>41.14</c:v>
                </c:pt>
                <c:pt idx="2">
                  <c:v>20.87</c:v>
                </c:pt>
                <c:pt idx="3">
                  <c:v>14.68</c:v>
                </c:pt>
              </c:numCache>
            </c:numRef>
          </c:val>
          <c:extLst>
            <c:ext xmlns:c16="http://schemas.microsoft.com/office/drawing/2014/chart" uri="{C3380CC4-5D6E-409C-BE32-E72D297353CC}">
              <c16:uniqueId val="{00000000-8878-41DA-B9A3-B7C210BA4719}"/>
            </c:ext>
          </c:extLst>
        </c:ser>
        <c:ser>
          <c:idx val="1"/>
          <c:order val="1"/>
          <c:tx>
            <c:strRef>
              <c:f>Feuil1!$C$1</c:f>
              <c:strCache>
                <c:ptCount val="1"/>
                <c:pt idx="0">
                  <c:v>2025</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Feuil1!$C$2:$C$5</c:f>
              <c:numCache>
                <c:formatCode>0" %"</c:formatCode>
                <c:ptCount val="4"/>
                <c:pt idx="0">
                  <c:v>55.72</c:v>
                </c:pt>
                <c:pt idx="1">
                  <c:v>38.56</c:v>
                </c:pt>
                <c:pt idx="2">
                  <c:v>23.82</c:v>
                </c:pt>
                <c:pt idx="3">
                  <c:v>15.61</c:v>
                </c:pt>
              </c:numCache>
            </c:numRef>
          </c:val>
          <c:extLst>
            <c:ext xmlns:c16="http://schemas.microsoft.com/office/drawing/2014/chart" uri="{C3380CC4-5D6E-409C-BE32-E72D297353CC}">
              <c16:uniqueId val="{00000000-37CC-4748-81D6-622B7BAC7B65}"/>
            </c:ext>
          </c:extLst>
        </c:ser>
        <c:ser>
          <c:idx val="2"/>
          <c:order val="2"/>
          <c:tx>
            <c:strRef>
              <c:f>Feuil1!$D$1</c:f>
              <c:strCache>
                <c:ptCount val="1"/>
                <c:pt idx="0">
                  <c:v>2026</c:v>
                </c:pt>
              </c:strCache>
            </c:strRef>
          </c:tx>
          <c:spPr>
            <a:solidFill>
              <a:schemeClr val="tx1">
                <a:lumMod val="85000"/>
                <a:lumOff val="1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Un entrepreneur licencié</c:v>
                </c:pt>
                <c:pt idx="1">
                  <c:v>Vous-même</c:v>
                </c:pt>
                <c:pt idx="2">
                  <c:v>Un ami, un membre 
de la famille ou 
une connaissance</c:v>
                </c:pt>
                <c:pt idx="3">
                  <c:v>Un homme 
à tout faire</c:v>
                </c:pt>
              </c:strCache>
            </c:strRef>
          </c:cat>
          <c:val>
            <c:numRef>
              <c:f>Feuil1!$D$2:$D$5</c:f>
              <c:numCache>
                <c:formatCode>0" %"</c:formatCode>
                <c:ptCount val="4"/>
                <c:pt idx="0">
                  <c:v>55</c:v>
                </c:pt>
                <c:pt idx="1">
                  <c:v>42.68</c:v>
                </c:pt>
                <c:pt idx="2">
                  <c:v>24.38</c:v>
                </c:pt>
                <c:pt idx="3">
                  <c:v>12.86</c:v>
                </c:pt>
              </c:numCache>
            </c:numRef>
          </c:val>
          <c:extLst>
            <c:ext xmlns:c16="http://schemas.microsoft.com/office/drawing/2014/chart" uri="{C3380CC4-5D6E-409C-BE32-E72D297353CC}">
              <c16:uniqueId val="{00000000-A876-438F-9D65-73AC1ADE8351}"/>
            </c:ext>
          </c:extLst>
        </c:ser>
        <c:dLbls>
          <c:dLblPos val="outEnd"/>
          <c:showLegendKey val="0"/>
          <c:showVal val="1"/>
          <c:showCatName val="0"/>
          <c:showSerName val="0"/>
          <c:showPercent val="0"/>
          <c:showBubbleSize val="0"/>
        </c:dLbls>
        <c:gapWidth val="200"/>
        <c:overlap val="-31"/>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282A-43E1-9CBA-0C1CF02347BC}"/>
              </c:ext>
            </c:extLst>
          </c:dPt>
          <c:dPt>
            <c:idx val="1"/>
            <c:invertIfNegative val="0"/>
            <c:bubble3D val="0"/>
            <c:spPr>
              <a:solidFill>
                <a:schemeClr val="tx2"/>
              </a:solidFill>
              <a:ln>
                <a:noFill/>
              </a:ln>
              <a:effectLst/>
            </c:spPr>
            <c:extLst>
              <c:ext xmlns:c16="http://schemas.microsoft.com/office/drawing/2014/chart" uri="{C3380CC4-5D6E-409C-BE32-E72D297353CC}">
                <c16:uniqueId val="{00000003-282A-43E1-9CBA-0C1CF02347BC}"/>
              </c:ext>
            </c:extLst>
          </c:dPt>
          <c:dPt>
            <c:idx val="2"/>
            <c:invertIfNegative val="0"/>
            <c:bubble3D val="0"/>
            <c:spPr>
              <a:solidFill>
                <a:schemeClr val="tx2"/>
              </a:solidFill>
              <a:ln>
                <a:noFill/>
              </a:ln>
              <a:effectLst/>
            </c:spPr>
            <c:extLst>
              <c:ext xmlns:c16="http://schemas.microsoft.com/office/drawing/2014/chart" uri="{C3380CC4-5D6E-409C-BE32-E72D297353CC}">
                <c16:uniqueId val="{00000005-282A-43E1-9CBA-0C1CF02347BC}"/>
              </c:ext>
            </c:extLst>
          </c:dPt>
          <c:dPt>
            <c:idx val="3"/>
            <c:invertIfNegative val="0"/>
            <c:bubble3D val="0"/>
            <c:spPr>
              <a:solidFill>
                <a:schemeClr val="tx2"/>
              </a:solidFill>
              <a:ln>
                <a:noFill/>
              </a:ln>
              <a:effectLst/>
            </c:spPr>
            <c:extLst>
              <c:ext xmlns:c16="http://schemas.microsoft.com/office/drawing/2014/chart" uri="{C3380CC4-5D6E-409C-BE32-E72D297353CC}">
                <c16:uniqueId val="{00000007-282A-43E1-9CBA-0C1CF02347BC}"/>
              </c:ext>
            </c:extLst>
          </c:dPt>
          <c:dPt>
            <c:idx val="5"/>
            <c:invertIfNegative val="0"/>
            <c:bubble3D val="0"/>
            <c:spPr>
              <a:solidFill>
                <a:schemeClr val="tx2"/>
              </a:solidFill>
              <a:ln>
                <a:noFill/>
              </a:ln>
              <a:effectLst/>
            </c:spPr>
            <c:extLst>
              <c:ext xmlns:c16="http://schemas.microsoft.com/office/drawing/2014/chart" uri="{C3380CC4-5D6E-409C-BE32-E72D297353CC}">
                <c16:uniqueId val="{00000009-282A-43E1-9CBA-0C1CF02347BC}"/>
              </c:ext>
            </c:extLst>
          </c:dPt>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Feuil1!$B$2:$B$8</c:f>
              <c:numCache>
                <c:formatCode>0" %"</c:formatCode>
                <c:ptCount val="7"/>
                <c:pt idx="0">
                  <c:v>83.03</c:v>
                </c:pt>
                <c:pt idx="1">
                  <c:v>19.649999999999999</c:v>
                </c:pt>
                <c:pt idx="2">
                  <c:v>21.15</c:v>
                </c:pt>
                <c:pt idx="3">
                  <c:v>45.99</c:v>
                </c:pt>
                <c:pt idx="4" formatCode="0&quot; %      &quot;">
                  <c:v>0</c:v>
                </c:pt>
              </c:numCache>
            </c:numRef>
          </c:val>
          <c:extLst>
            <c:ext xmlns:c16="http://schemas.microsoft.com/office/drawing/2014/chart" uri="{C3380CC4-5D6E-409C-BE32-E72D297353CC}">
              <c16:uniqueId val="{0000000A-282A-43E1-9CBA-0C1CF02347BC}"/>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Feuil1!$C$2:$C$8</c:f>
              <c:numCache>
                <c:formatCode>0" %"</c:formatCode>
                <c:ptCount val="7"/>
                <c:pt idx="0">
                  <c:v>16.97</c:v>
                </c:pt>
                <c:pt idx="1">
                  <c:v>80.349999999999994</c:v>
                </c:pt>
                <c:pt idx="2">
                  <c:v>78.849999999999994</c:v>
                </c:pt>
                <c:pt idx="3">
                  <c:v>54.01</c:v>
                </c:pt>
                <c:pt idx="4">
                  <c:v>100</c:v>
                </c:pt>
              </c:numCache>
            </c:numRef>
          </c:val>
          <c:extLst>
            <c:ext xmlns:c16="http://schemas.microsoft.com/office/drawing/2014/chart" uri="{C3380CC4-5D6E-409C-BE32-E72D297353CC}">
              <c16:uniqueId val="{0000000B-282A-43E1-9CBA-0C1CF02347BC}"/>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tx1">
                <a:lumMod val="50000"/>
                <a:lumOff val="50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8766-4B67-8997-CCAA44FDAAA9}"/>
              </c:ext>
            </c:extLst>
          </c:dPt>
          <c:dPt>
            <c:idx val="1"/>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8766-4B67-8997-CCAA44FDAAA9}"/>
              </c:ext>
            </c:extLst>
          </c:dPt>
          <c:dPt>
            <c:idx val="2"/>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5-8766-4B67-8997-CCAA44FDAAA9}"/>
              </c:ext>
            </c:extLst>
          </c:dPt>
          <c:dPt>
            <c:idx val="3"/>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7-8766-4B67-8997-CCAA44FDAAA9}"/>
              </c:ext>
            </c:extLst>
          </c:dPt>
          <c:dPt>
            <c:idx val="5"/>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9-8766-4B67-8997-CCAA44FDAAA9}"/>
              </c:ext>
            </c:extLst>
          </c:dPt>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Feuil1!$B$2:$B$8</c:f>
              <c:numCache>
                <c:formatCode>0" %"</c:formatCode>
                <c:ptCount val="7"/>
                <c:pt idx="0">
                  <c:v>79.27</c:v>
                </c:pt>
                <c:pt idx="1">
                  <c:v>25.32</c:v>
                </c:pt>
                <c:pt idx="2">
                  <c:v>17.25</c:v>
                </c:pt>
                <c:pt idx="4">
                  <c:v>30.56</c:v>
                </c:pt>
              </c:numCache>
            </c:numRef>
          </c:val>
          <c:extLst>
            <c:ext xmlns:c16="http://schemas.microsoft.com/office/drawing/2014/chart" uri="{C3380CC4-5D6E-409C-BE32-E72D297353CC}">
              <c16:uniqueId val="{0000000A-8766-4B67-8997-CCAA44FDAAA9}"/>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Feuil1!$C$2:$C$8</c:f>
              <c:numCache>
                <c:formatCode>0" %"</c:formatCode>
                <c:ptCount val="7"/>
                <c:pt idx="0">
                  <c:v>20.730000000000004</c:v>
                </c:pt>
                <c:pt idx="1">
                  <c:v>74.680000000000007</c:v>
                </c:pt>
                <c:pt idx="2">
                  <c:v>82.75</c:v>
                </c:pt>
                <c:pt idx="3">
                  <c:v>100</c:v>
                </c:pt>
                <c:pt idx="4">
                  <c:v>69.44</c:v>
                </c:pt>
              </c:numCache>
            </c:numRef>
          </c:val>
          <c:extLst>
            <c:ext xmlns:c16="http://schemas.microsoft.com/office/drawing/2014/chart" uri="{C3380CC4-5D6E-409C-BE32-E72D297353CC}">
              <c16:uniqueId val="{0000000B-8766-4B67-8997-CCAA44FDAAA9}"/>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8891608177451487"/>
          <c:y val="0.1804063824169192"/>
          <c:w val="0.60807908994553006"/>
          <c:h val="0.63423947894531696"/>
        </c:manualLayout>
      </c:layout>
      <c:barChart>
        <c:barDir val="bar"/>
        <c:grouping val="clustered"/>
        <c:varyColors val="0"/>
        <c:ser>
          <c:idx val="2"/>
          <c:order val="0"/>
          <c:tx>
            <c:strRef>
              <c:f>Feuil1!$D$1</c:f>
              <c:strCache>
                <c:ptCount val="1"/>
                <c:pt idx="0">
                  <c:v>2024</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b="0"/>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c:f>
              <c:strCache>
                <c:ptCount val="1"/>
                <c:pt idx="0">
                  <c:v>Consulter le site RénoAssistance</c:v>
                </c:pt>
              </c:strCache>
            </c:strRef>
          </c:cat>
          <c:val>
            <c:numRef>
              <c:f>Feuil1!$D$2</c:f>
              <c:numCache>
                <c:formatCode>0" %"</c:formatCode>
                <c:ptCount val="1"/>
                <c:pt idx="0">
                  <c:v>22.5</c:v>
                </c:pt>
              </c:numCache>
            </c:numRef>
          </c:val>
          <c:extLst>
            <c:ext xmlns:c16="http://schemas.microsoft.com/office/drawing/2014/chart" uri="{C3380CC4-5D6E-409C-BE32-E72D297353CC}">
              <c16:uniqueId val="{00000000-2873-4072-99F0-22DDE3C0DAB3}"/>
            </c:ext>
          </c:extLst>
        </c:ser>
        <c:ser>
          <c:idx val="1"/>
          <c:order val="1"/>
          <c:tx>
            <c:strRef>
              <c:f>Feuil1!$C$1</c:f>
              <c:strCache>
                <c:ptCount val="1"/>
                <c:pt idx="0">
                  <c:v>2025</c:v>
                </c:pt>
              </c:strCache>
            </c:strRef>
          </c:tx>
          <c:spPr>
            <a:solidFill>
              <a:srgbClr val="BFBFBF"/>
            </a:solidFill>
          </c:spPr>
          <c:invertIfNegative val="0"/>
          <c:dLbls>
            <c:spPr>
              <a:noFill/>
              <a:ln>
                <a:noFill/>
              </a:ln>
              <a:effectLst/>
            </c:spPr>
            <c:txPr>
              <a:bodyPr wrap="square" lIns="38100" tIns="19050" rIns="38100" bIns="19050" anchor="ctr">
                <a:spAutoFit/>
              </a:bodyPr>
              <a:lstStyle/>
              <a:p>
                <a:pPr>
                  <a:defRPr sz="850" b="0" i="1">
                    <a:solidFill>
                      <a:schemeClr val="tx1"/>
                    </a:solidFill>
                  </a:defRPr>
                </a:pPr>
                <a:endParaRPr lang="fr-FR"/>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0"/>
              </c:ext>
            </c:extLst>
          </c:dLbls>
          <c:cat>
            <c:strRef>
              <c:f>Feuil1!$A$2</c:f>
              <c:strCache>
                <c:ptCount val="1"/>
                <c:pt idx="0">
                  <c:v>Consulter le site RénoAssistance</c:v>
                </c:pt>
              </c:strCache>
            </c:strRef>
          </c:cat>
          <c:val>
            <c:numRef>
              <c:f>Feuil1!$C$2</c:f>
              <c:numCache>
                <c:formatCode>0" %"</c:formatCode>
                <c:ptCount val="1"/>
                <c:pt idx="0">
                  <c:v>19.38</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1-ED13-496B-AC80-1C3FDEA13250}"/>
            </c:ext>
          </c:extLst>
        </c:ser>
        <c:ser>
          <c:idx val="0"/>
          <c:order val="2"/>
          <c:tx>
            <c:strRef>
              <c:f>Feuil1!$B$1</c:f>
              <c:strCache>
                <c:ptCount val="1"/>
                <c:pt idx="0">
                  <c:v>2026</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850" b="1"/>
                </a:pPr>
                <a:endParaRPr lang="fr-FR"/>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0"/>
              </c:ext>
            </c:extLst>
          </c:dLbls>
          <c:cat>
            <c:strRef>
              <c:f>Feuil1!$A$2</c:f>
              <c:strCache>
                <c:ptCount val="1"/>
                <c:pt idx="0">
                  <c:v>Consulter le site RénoAssistance</c:v>
                </c:pt>
              </c:strCache>
            </c:strRef>
          </c:cat>
          <c:val>
            <c:numRef>
              <c:f>Feuil1!$B$2</c:f>
              <c:numCache>
                <c:formatCode>0" %"</c:formatCode>
                <c:ptCount val="1"/>
                <c:pt idx="0">
                  <c:v>21.48</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ED13-496B-AC80-1C3FDEA13250}"/>
            </c:ext>
          </c:extLst>
        </c:ser>
        <c:dLbls>
          <c:dLblPos val="outEnd"/>
          <c:showLegendKey val="0"/>
          <c:showVal val="1"/>
          <c:showCatName val="0"/>
          <c:showSerName val="0"/>
          <c:showPercent val="0"/>
          <c:showBubbleSize val="0"/>
        </c:dLbls>
        <c:gapWidth val="84"/>
        <c:overlap val="-20"/>
        <c:axId val="503189504"/>
        <c:axId val="503191040"/>
      </c:barChart>
      <c:catAx>
        <c:axId val="503189504"/>
        <c:scaling>
          <c:orientation val="maxMin"/>
        </c:scaling>
        <c:delete val="0"/>
        <c:axPos val="l"/>
        <c:numFmt formatCode="General" sourceLinked="0"/>
        <c:majorTickMark val="out"/>
        <c:minorTickMark val="none"/>
        <c:tickLblPos val="nextTo"/>
        <c:spPr>
          <a:ln>
            <a:noFill/>
          </a:ln>
        </c:spPr>
        <c:txPr>
          <a:bodyPr/>
          <a:lstStyle/>
          <a:p>
            <a:pPr>
              <a:defRPr sz="850" b="0"/>
            </a:pPr>
            <a:endParaRPr lang="fr-FR"/>
          </a:p>
        </c:txPr>
        <c:crossAx val="503191040"/>
        <c:crossesAt val="0"/>
        <c:auto val="1"/>
        <c:lblAlgn val="ctr"/>
        <c:lblOffset val="100"/>
        <c:noMultiLvlLbl val="0"/>
      </c:catAx>
      <c:valAx>
        <c:axId val="503191040"/>
        <c:scaling>
          <c:orientation val="minMax"/>
          <c:max val="90"/>
          <c:min val="0"/>
        </c:scaling>
        <c:delete val="0"/>
        <c:axPos val="b"/>
        <c:numFmt formatCode="0&quot; %&quot;" sourceLinked="1"/>
        <c:majorTickMark val="out"/>
        <c:minorTickMark val="none"/>
        <c:tickLblPos val="none"/>
        <c:spPr>
          <a:ln>
            <a:noFill/>
          </a:ln>
        </c:spPr>
        <c:crossAx val="503189504"/>
        <c:crosses val="max"/>
        <c:crossBetween val="between"/>
      </c:valAx>
    </c:plotArea>
    <c:plotVisOnly val="1"/>
    <c:dispBlanksAs val="gap"/>
    <c:showDLblsOverMax val="0"/>
  </c:chart>
  <c:txPr>
    <a:bodyPr/>
    <a:lstStyle/>
    <a:p>
      <a:pPr>
        <a:defRPr sz="900" b="1"/>
      </a:pPr>
      <a:endParaRPr lang="fr-FR"/>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B536-4C1E-ABA1-6FE5E0FEAFF5}"/>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B536-4C1E-ABA1-6FE5E0FEAFF5}"/>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B536-4C1E-ABA1-6FE5E0FEAFF5}"/>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B536-4C1E-ABA1-6FE5E0FEAFF5}"/>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9-B536-4C1E-ABA1-6FE5E0FEAFF5}"/>
              </c:ext>
            </c:extLst>
          </c:dPt>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Feuil1!$B$2:$B$8</c:f>
              <c:numCache>
                <c:formatCode>0" %"</c:formatCode>
                <c:ptCount val="7"/>
                <c:pt idx="0">
                  <c:v>59.68</c:v>
                </c:pt>
                <c:pt idx="1">
                  <c:v>25.83</c:v>
                </c:pt>
                <c:pt idx="2">
                  <c:v>24.53</c:v>
                </c:pt>
                <c:pt idx="4">
                  <c:v>53.65</c:v>
                </c:pt>
              </c:numCache>
            </c:numRef>
          </c:val>
          <c:extLst>
            <c:ext xmlns:c16="http://schemas.microsoft.com/office/drawing/2014/chart" uri="{C3380CC4-5D6E-409C-BE32-E72D297353CC}">
              <c16:uniqueId val="{0000000A-B536-4C1E-ABA1-6FE5E0FEAFF5}"/>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Feuil1!$C$2:$C$8</c:f>
              <c:numCache>
                <c:formatCode>0" %"</c:formatCode>
                <c:ptCount val="7"/>
                <c:pt idx="0">
                  <c:v>40.32</c:v>
                </c:pt>
                <c:pt idx="1">
                  <c:v>74.17</c:v>
                </c:pt>
                <c:pt idx="2">
                  <c:v>75.47</c:v>
                </c:pt>
                <c:pt idx="3">
                  <c:v>100</c:v>
                </c:pt>
                <c:pt idx="4">
                  <c:v>46.35</c:v>
                </c:pt>
              </c:numCache>
            </c:numRef>
          </c:val>
          <c:extLst>
            <c:ext xmlns:c16="http://schemas.microsoft.com/office/drawing/2014/chart" uri="{C3380CC4-5D6E-409C-BE32-E72D297353CC}">
              <c16:uniqueId val="{0000000B-B536-4C1E-ABA1-6FE5E0FEAFF5}"/>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Feuil1!$B$1</c:f>
              <c:strCache>
                <c:ptCount val="1"/>
                <c:pt idx="0">
                  <c:v>Série 1</c:v>
                </c:pt>
              </c:strCache>
            </c:strRef>
          </c:tx>
          <c:spPr>
            <a:solidFill>
              <a:srgbClr val="D5D5D5"/>
            </a:solidFill>
            <a:ln>
              <a:noFill/>
            </a:ln>
            <a:effectLst/>
          </c:spPr>
          <c:invertIfNegative val="0"/>
          <c:dPt>
            <c:idx val="0"/>
            <c:invertIfNegative val="0"/>
            <c:bubble3D val="0"/>
            <c:spPr>
              <a:solidFill>
                <a:srgbClr val="D5D5D5"/>
              </a:solidFill>
              <a:ln>
                <a:noFill/>
              </a:ln>
              <a:effectLst/>
            </c:spPr>
            <c:extLst>
              <c:ext xmlns:c16="http://schemas.microsoft.com/office/drawing/2014/chart" uri="{C3380CC4-5D6E-409C-BE32-E72D297353CC}">
                <c16:uniqueId val="{00000001-A875-422A-A5A1-0CB9B327525C}"/>
              </c:ext>
            </c:extLst>
          </c:dPt>
          <c:dPt>
            <c:idx val="1"/>
            <c:invertIfNegative val="0"/>
            <c:bubble3D val="0"/>
            <c:spPr>
              <a:solidFill>
                <a:srgbClr val="D5D5D5"/>
              </a:solidFill>
              <a:ln>
                <a:noFill/>
              </a:ln>
              <a:effectLst/>
            </c:spPr>
            <c:extLst>
              <c:ext xmlns:c16="http://schemas.microsoft.com/office/drawing/2014/chart" uri="{C3380CC4-5D6E-409C-BE32-E72D297353CC}">
                <c16:uniqueId val="{00000003-A875-422A-A5A1-0CB9B327525C}"/>
              </c:ext>
            </c:extLst>
          </c:dPt>
          <c:dPt>
            <c:idx val="2"/>
            <c:invertIfNegative val="0"/>
            <c:bubble3D val="0"/>
            <c:spPr>
              <a:solidFill>
                <a:srgbClr val="D5D5D5"/>
              </a:solidFill>
              <a:ln>
                <a:noFill/>
              </a:ln>
              <a:effectLst/>
            </c:spPr>
            <c:extLst>
              <c:ext xmlns:c16="http://schemas.microsoft.com/office/drawing/2014/chart" uri="{C3380CC4-5D6E-409C-BE32-E72D297353CC}">
                <c16:uniqueId val="{00000005-A875-422A-A5A1-0CB9B327525C}"/>
              </c:ext>
            </c:extLst>
          </c:dPt>
          <c:dPt>
            <c:idx val="3"/>
            <c:invertIfNegative val="0"/>
            <c:bubble3D val="0"/>
            <c:spPr>
              <a:solidFill>
                <a:srgbClr val="D5D5D5"/>
              </a:solidFill>
              <a:ln>
                <a:noFill/>
              </a:ln>
              <a:effectLst/>
            </c:spPr>
            <c:extLst>
              <c:ext xmlns:c16="http://schemas.microsoft.com/office/drawing/2014/chart" uri="{C3380CC4-5D6E-409C-BE32-E72D297353CC}">
                <c16:uniqueId val="{00000007-A875-422A-A5A1-0CB9B327525C}"/>
              </c:ext>
            </c:extLst>
          </c:dPt>
          <c:dPt>
            <c:idx val="5"/>
            <c:invertIfNegative val="0"/>
            <c:bubble3D val="0"/>
            <c:spPr>
              <a:solidFill>
                <a:srgbClr val="D5D5D5"/>
              </a:solidFill>
              <a:ln>
                <a:noFill/>
              </a:ln>
              <a:effectLst/>
            </c:spPr>
            <c:extLst>
              <c:ext xmlns:c16="http://schemas.microsoft.com/office/drawing/2014/chart" uri="{C3380CC4-5D6E-409C-BE32-E72D297353CC}">
                <c16:uniqueId val="{00000009-A875-422A-A5A1-0CB9B327525C}"/>
              </c:ext>
            </c:extLst>
          </c:dPt>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Feuil1!$B$2:$B$8</c:f>
              <c:numCache>
                <c:formatCode>0" %"</c:formatCode>
                <c:ptCount val="7"/>
                <c:pt idx="0">
                  <c:v>2.34</c:v>
                </c:pt>
                <c:pt idx="1">
                  <c:v>76.23</c:v>
                </c:pt>
                <c:pt idx="2">
                  <c:v>30.29</c:v>
                </c:pt>
                <c:pt idx="4">
                  <c:v>64.23</c:v>
                </c:pt>
              </c:numCache>
            </c:numRef>
          </c:val>
          <c:extLst>
            <c:ext xmlns:c16="http://schemas.microsoft.com/office/drawing/2014/chart" uri="{C3380CC4-5D6E-409C-BE32-E72D297353CC}">
              <c16:uniqueId val="{0000000A-A875-422A-A5A1-0CB9B327525C}"/>
            </c:ext>
          </c:extLst>
        </c:ser>
        <c:ser>
          <c:idx val="1"/>
          <c:order val="1"/>
          <c:tx>
            <c:strRef>
              <c:f>Feuil1!$C$1</c:f>
              <c:strCache>
                <c:ptCount val="1"/>
                <c:pt idx="0">
                  <c:v>Série 2</c:v>
                </c:pt>
              </c:strCache>
            </c:strRef>
          </c:tx>
          <c:spPr>
            <a:solidFill>
              <a:schemeClr val="bg1">
                <a:lumMod val="85000"/>
                <a:alpha val="50000"/>
              </a:schemeClr>
            </a:solidFill>
            <a:ln>
              <a:noFill/>
            </a:ln>
            <a:effectLst/>
          </c:spPr>
          <c:invertIfNegative val="0"/>
          <c:cat>
            <c:strRef>
              <c:f>Feuil1!$A$2:$A$8</c:f>
              <c:strCache>
                <c:ptCount val="6"/>
                <c:pt idx="0">
                  <c:v>Sous-total: Maison</c:v>
                </c:pt>
                <c:pt idx="1">
                  <c:v>Maison individuelle (maison détachée, maison mobile, autre)</c:v>
                </c:pt>
                <c:pt idx="2">
                  <c:v>Maison jumelée (semi-détaché)</c:v>
                </c:pt>
                <c:pt idx="3">
                  <c:v>Sous-total: Immeuble à revenus</c:v>
                </c:pt>
                <c:pt idx="4">
                  <c:v>Multiplex (2 à 5 logements)</c:v>
                </c:pt>
                <c:pt idx="5">
                  <c:v>Appartement en copropriété (condo, condominium, divise ou indivise)</c:v>
                </c:pt>
              </c:strCache>
            </c:strRef>
          </c:cat>
          <c:val>
            <c:numRef>
              <c:f>Feuil1!$C$2:$C$8</c:f>
              <c:numCache>
                <c:formatCode>0" %"</c:formatCode>
                <c:ptCount val="7"/>
                <c:pt idx="0">
                  <c:v>97.66</c:v>
                </c:pt>
                <c:pt idx="1">
                  <c:v>23.769999999999996</c:v>
                </c:pt>
                <c:pt idx="2">
                  <c:v>69.710000000000008</c:v>
                </c:pt>
                <c:pt idx="3">
                  <c:v>100</c:v>
                </c:pt>
                <c:pt idx="4">
                  <c:v>35.769999999999996</c:v>
                </c:pt>
              </c:numCache>
            </c:numRef>
          </c:val>
          <c:extLst>
            <c:ext xmlns:c16="http://schemas.microsoft.com/office/drawing/2014/chart" uri="{C3380CC4-5D6E-409C-BE32-E72D297353CC}">
              <c16:uniqueId val="{0000000B-A875-422A-A5A1-0CB9B327525C}"/>
            </c:ext>
          </c:extLst>
        </c:ser>
        <c:dLbls>
          <c:showLegendKey val="0"/>
          <c:showVal val="0"/>
          <c:showCatName val="0"/>
          <c:showSerName val="0"/>
          <c:showPercent val="0"/>
          <c:showBubbleSize val="0"/>
        </c:dLbls>
        <c:gapWidth val="119"/>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6516598619616991"/>
          <c:y val="3.041593226043595E-2"/>
          <c:w val="0.6228450209749421"/>
          <c:h val="0.91999304712895125"/>
        </c:manualLayout>
      </c:layout>
      <c:barChart>
        <c:barDir val="bar"/>
        <c:grouping val="clustered"/>
        <c:varyColors val="0"/>
        <c:ser>
          <c:idx val="0"/>
          <c:order val="0"/>
          <c:tx>
            <c:strRef>
              <c:f>Feuil1!$B$1</c:f>
              <c:strCache>
                <c:ptCount val="1"/>
                <c:pt idx="0">
                  <c:v>n = 1 500</c:v>
                </c:pt>
              </c:strCache>
            </c:strRef>
          </c:tx>
          <c:spPr>
            <a:solidFill>
              <a:schemeClr val="accent1"/>
            </a:solidFill>
            <a:ln>
              <a:noFill/>
            </a:ln>
            <a:effectLst/>
          </c:spPr>
          <c:invertIfNegative val="0"/>
          <c:cat>
            <c:strRef>
              <c:f>Feuil1!$A$2:$A$22</c:f>
              <c:strCache>
                <c:ptCount val="21"/>
                <c:pt idx="0">
                  <c:v>Entrepreneur général</c:v>
                </c:pt>
                <c:pt idx="1">
                  <c:v>Plombier</c:v>
                </c:pt>
                <c:pt idx="2">
                  <c:v>Électricien</c:v>
                </c:pt>
                <c:pt idx="3">
                  <c:v>Menuisier</c:v>
                </c:pt>
                <c:pt idx="4">
                  <c:v>Entrepreneur en portes et fenêtres</c:v>
                </c:pt>
                <c:pt idx="5">
                  <c:v>Entrepreneur salle de bain</c:v>
                </c:pt>
                <c:pt idx="6">
                  <c:v>Peintre</c:v>
                </c:pt>
                <c:pt idx="7">
                  <c:v>Couvreur (toiture)</c:v>
                </c:pt>
                <c:pt idx="8">
                  <c:v>Plâtrier</c:v>
                </c:pt>
                <c:pt idx="9">
                  <c:v>Designer</c:v>
                </c:pt>
                <c:pt idx="10">
                  <c:v>Professionnel en revêtement extérieur</c:v>
                </c:pt>
                <c:pt idx="11">
                  <c:v>Carreleur</c:v>
                </c:pt>
                <c:pt idx="12">
                  <c:v>Entrepreneur chauffage et climatisation</c:v>
                </c:pt>
                <c:pt idx="13">
                  <c:v>Maçon</c:v>
                </c:pt>
                <c:pt idx="14">
                  <c:v>Entrepreneur spécialisé en sous-sol</c:v>
                </c:pt>
                <c:pt idx="15">
                  <c:v>Entrepreneur en agrandissement</c:v>
                </c:pt>
                <c:pt idx="16">
                  <c:v>Constructeur de maison</c:v>
                </c:pt>
                <c:pt idx="17">
                  <c:v>Architecte</c:v>
                </c:pt>
                <c:pt idx="18">
                  <c:v>Entrepreneur drain français</c:v>
                </c:pt>
                <c:pt idx="19">
                  <c:v>Autre</c:v>
                </c:pt>
                <c:pt idx="20">
                  <c:v>Rien / Aucun</c:v>
                </c:pt>
              </c:strCache>
            </c:strRef>
          </c:cat>
          <c:val>
            <c:numRef>
              <c:f>Feuil1!$B$2:$B$22</c:f>
              <c:numCache>
                <c:formatCode>0" %"</c:formatCode>
                <c:ptCount val="21"/>
                <c:pt idx="0">
                  <c:v>27.85</c:v>
                </c:pt>
                <c:pt idx="1">
                  <c:v>19.13</c:v>
                </c:pt>
                <c:pt idx="2">
                  <c:v>17.920000000000002</c:v>
                </c:pt>
                <c:pt idx="3">
                  <c:v>10.75</c:v>
                </c:pt>
                <c:pt idx="4">
                  <c:v>9.9499999999999993</c:v>
                </c:pt>
                <c:pt idx="5">
                  <c:v>9.89</c:v>
                </c:pt>
                <c:pt idx="6">
                  <c:v>9.27</c:v>
                </c:pt>
                <c:pt idx="7">
                  <c:v>7.71</c:v>
                </c:pt>
                <c:pt idx="8">
                  <c:v>6.95</c:v>
                </c:pt>
                <c:pt idx="9">
                  <c:v>6.93</c:v>
                </c:pt>
                <c:pt idx="10">
                  <c:v>6.21</c:v>
                </c:pt>
                <c:pt idx="11">
                  <c:v>6.14</c:v>
                </c:pt>
                <c:pt idx="12">
                  <c:v>5.3</c:v>
                </c:pt>
                <c:pt idx="13">
                  <c:v>3.25</c:v>
                </c:pt>
                <c:pt idx="14">
                  <c:v>2.79</c:v>
                </c:pt>
                <c:pt idx="15">
                  <c:v>2.5499999999999998</c:v>
                </c:pt>
                <c:pt idx="16">
                  <c:v>2.37</c:v>
                </c:pt>
                <c:pt idx="17">
                  <c:v>2.13</c:v>
                </c:pt>
                <c:pt idx="18">
                  <c:v>2.04</c:v>
                </c:pt>
                <c:pt idx="19">
                  <c:v>3.5</c:v>
                </c:pt>
                <c:pt idx="20">
                  <c:v>25.48</c:v>
                </c:pt>
              </c:numCache>
            </c:numRef>
          </c:val>
          <c:extLst>
            <c:ext xmlns:c16="http://schemas.microsoft.com/office/drawing/2014/chart" uri="{C3380CC4-5D6E-409C-BE32-E72D297353CC}">
              <c16:uniqueId val="{00000000-1206-4C2A-9030-8A67BDB30F80}"/>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0227714591231637E-2"/>
          <c:y val="8.4729945991487768E-2"/>
          <c:w val="0.9777832925798805"/>
          <c:h val="0.89517266010810848"/>
        </c:manualLayout>
      </c:layout>
      <c:barChart>
        <c:barDir val="bar"/>
        <c:grouping val="stacked"/>
        <c:varyColors val="0"/>
        <c:ser>
          <c:idx val="0"/>
          <c:order val="0"/>
          <c:tx>
            <c:strRef>
              <c:f>Feuil1!$B$1</c:f>
              <c:strCache>
                <c:ptCount val="1"/>
                <c:pt idx="0">
                  <c:v>Rang 1</c:v>
                </c:pt>
              </c:strCache>
            </c:strRef>
          </c:tx>
          <c:spPr>
            <a:solidFill>
              <a:schemeClr val="accent1">
                <a:shade val="58000"/>
              </a:schemeClr>
            </a:solidFill>
            <a:ln>
              <a:noFill/>
            </a:ln>
            <a:effectLst/>
          </c:spPr>
          <c:invertIfNegative val="0"/>
          <c:dLbls>
            <c:dLbl>
              <c:idx val="5"/>
              <c:layout>
                <c:manualLayout>
                  <c:x val="2.12104166861513E-3"/>
                  <c:y val="1.06611586830929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F8-472F-ACB1-FFA15274C264}"/>
                </c:ext>
              </c:extLst>
            </c:dLbl>
            <c:dLbl>
              <c:idx val="7"/>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19F8-472F-ACB1-FFA15274C264}"/>
                </c:ext>
              </c:extLst>
            </c:dLbl>
            <c:dLbl>
              <c:idx val="8"/>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4-2A3F-46FF-BAFC-4E0274A69C3D}"/>
                </c:ext>
              </c:extLst>
            </c:dLbl>
            <c:dLbl>
              <c:idx val="9"/>
              <c:delete val="1"/>
              <c:extLst>
                <c:ext xmlns:c15="http://schemas.microsoft.com/office/drawing/2012/chart" uri="{CE6537A1-D6FC-4f65-9D91-7224C49458BB}"/>
                <c:ext xmlns:c16="http://schemas.microsoft.com/office/drawing/2014/chart" uri="{C3380CC4-5D6E-409C-BE32-E72D297353CC}">
                  <c16:uniqueId val="{00000002-2A3F-46FF-BAFC-4E0274A69C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La réputation générale de l'entrepreneur licencié</c:v>
                </c:pt>
                <c:pt idx="1">
                  <c:v>Le meilleur prix</c:v>
                </c:pt>
                <c:pt idx="2">
                  <c:v>La recommandation par un de vos proches</c:v>
                </c:pt>
                <c:pt idx="3">
                  <c:v>La disponibilité de l’entrepreneur</c:v>
                </c:pt>
                <c:pt idx="4">
                  <c:v>La garantie qui est offerte</c:v>
                </c:pt>
                <c:pt idx="5">
                  <c:v>La certification APCHQ</c:v>
                </c:pt>
                <c:pt idx="6">
                  <c:v>Le fit avec l'entrepreneur</c:v>
                </c:pt>
                <c:pt idx="7">
                  <c:v>Les recommandations de RénoAssistance</c:v>
                </c:pt>
                <c:pt idx="8">
                  <c:v>Les recommandations du CAA</c:v>
                </c:pt>
                <c:pt idx="9">
                  <c:v>Les recommandations sur les réseaux sociaux</c:v>
                </c:pt>
              </c:strCache>
            </c:strRef>
          </c:cat>
          <c:val>
            <c:numRef>
              <c:f>Feuil1!$B$2:$B$11</c:f>
              <c:numCache>
                <c:formatCode>0" %"</c:formatCode>
                <c:ptCount val="10"/>
                <c:pt idx="0">
                  <c:v>27.76</c:v>
                </c:pt>
                <c:pt idx="1">
                  <c:v>11.72</c:v>
                </c:pt>
                <c:pt idx="2">
                  <c:v>18.7</c:v>
                </c:pt>
                <c:pt idx="3">
                  <c:v>7.28</c:v>
                </c:pt>
                <c:pt idx="4">
                  <c:v>7.79</c:v>
                </c:pt>
                <c:pt idx="5">
                  <c:v>10.220000000000001</c:v>
                </c:pt>
                <c:pt idx="6">
                  <c:v>6.12</c:v>
                </c:pt>
                <c:pt idx="7">
                  <c:v>4.3</c:v>
                </c:pt>
                <c:pt idx="8">
                  <c:v>3.76</c:v>
                </c:pt>
                <c:pt idx="9">
                  <c:v>2.35</c:v>
                </c:pt>
              </c:numCache>
            </c:numRef>
          </c:val>
          <c:extLst>
            <c:ext xmlns:c16="http://schemas.microsoft.com/office/drawing/2014/chart" uri="{C3380CC4-5D6E-409C-BE32-E72D297353CC}">
              <c16:uniqueId val="{00000002-51CE-414F-9399-E4CFDBF4445A}"/>
            </c:ext>
          </c:extLst>
        </c:ser>
        <c:ser>
          <c:idx val="1"/>
          <c:order val="1"/>
          <c:tx>
            <c:strRef>
              <c:f>Feuil1!$C$1</c:f>
              <c:strCache>
                <c:ptCount val="1"/>
                <c:pt idx="0">
                  <c:v>Rang 2</c:v>
                </c:pt>
              </c:strCache>
            </c:strRef>
          </c:tx>
          <c:spPr>
            <a:solidFill>
              <a:schemeClr val="accent1">
                <a:shade val="86000"/>
              </a:schemeClr>
            </a:solidFill>
            <a:ln>
              <a:noFill/>
            </a:ln>
            <a:effectLst/>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19F8-472F-ACB1-FFA15274C264}"/>
                </c:ext>
              </c:extLst>
            </c:dLbl>
            <c:dLbl>
              <c:idx val="8"/>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2A3F-46FF-BAFC-4E0274A69C3D}"/>
                </c:ext>
              </c:extLst>
            </c:dLbl>
            <c:dLbl>
              <c:idx val="9"/>
              <c:delete val="1"/>
              <c:extLst>
                <c:ext xmlns:c15="http://schemas.microsoft.com/office/drawing/2012/chart" uri="{CE6537A1-D6FC-4f65-9D91-7224C49458BB}"/>
                <c:ext xmlns:c16="http://schemas.microsoft.com/office/drawing/2014/chart" uri="{C3380CC4-5D6E-409C-BE32-E72D297353CC}">
                  <c16:uniqueId val="{00000001-2A3F-46FF-BAFC-4E0274A69C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La réputation générale de l'entrepreneur licencié</c:v>
                </c:pt>
                <c:pt idx="1">
                  <c:v>Le meilleur prix</c:v>
                </c:pt>
                <c:pt idx="2">
                  <c:v>La recommandation par un de vos proches</c:v>
                </c:pt>
                <c:pt idx="3">
                  <c:v>La disponibilité de l’entrepreneur</c:v>
                </c:pt>
                <c:pt idx="4">
                  <c:v>La garantie qui est offerte</c:v>
                </c:pt>
                <c:pt idx="5">
                  <c:v>La certification APCHQ</c:v>
                </c:pt>
                <c:pt idx="6">
                  <c:v>Le fit avec l'entrepreneur</c:v>
                </c:pt>
                <c:pt idx="7">
                  <c:v>Les recommandations de RénoAssistance</c:v>
                </c:pt>
                <c:pt idx="8">
                  <c:v>Les recommandations du CAA</c:v>
                </c:pt>
                <c:pt idx="9">
                  <c:v>Les recommandations sur les réseaux sociaux</c:v>
                </c:pt>
              </c:strCache>
            </c:strRef>
          </c:cat>
          <c:val>
            <c:numRef>
              <c:f>Feuil1!$C$2:$C$11</c:f>
              <c:numCache>
                <c:formatCode>0" %"</c:formatCode>
                <c:ptCount val="10"/>
                <c:pt idx="0">
                  <c:v>18.37</c:v>
                </c:pt>
                <c:pt idx="1">
                  <c:v>14.43</c:v>
                </c:pt>
                <c:pt idx="2">
                  <c:v>10.42</c:v>
                </c:pt>
                <c:pt idx="3">
                  <c:v>13.96</c:v>
                </c:pt>
                <c:pt idx="4">
                  <c:v>12.41</c:v>
                </c:pt>
                <c:pt idx="5">
                  <c:v>7.56</c:v>
                </c:pt>
                <c:pt idx="6">
                  <c:v>7.33</c:v>
                </c:pt>
                <c:pt idx="7">
                  <c:v>5.54</c:v>
                </c:pt>
                <c:pt idx="8">
                  <c:v>2.4</c:v>
                </c:pt>
                <c:pt idx="9">
                  <c:v>2.12</c:v>
                </c:pt>
              </c:numCache>
            </c:numRef>
          </c:val>
          <c:extLst>
            <c:ext xmlns:c16="http://schemas.microsoft.com/office/drawing/2014/chart" uri="{C3380CC4-5D6E-409C-BE32-E72D297353CC}">
              <c16:uniqueId val="{00000005-51CE-414F-9399-E4CFDBF4445A}"/>
            </c:ext>
          </c:extLst>
        </c:ser>
        <c:ser>
          <c:idx val="2"/>
          <c:order val="2"/>
          <c:tx>
            <c:strRef>
              <c:f>Feuil1!$D$1</c:f>
              <c:strCache>
                <c:ptCount val="1"/>
                <c:pt idx="0">
                  <c:v>Rang 3</c:v>
                </c:pt>
              </c:strCache>
            </c:strRef>
          </c:tx>
          <c:spPr>
            <a:solidFill>
              <a:schemeClr val="accent1">
                <a:tint val="86000"/>
              </a:schemeClr>
            </a:solidFill>
            <a:ln>
              <a:noFill/>
            </a:ln>
            <a:effectLst/>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6-51CE-414F-9399-E4CFDBF4445A}"/>
                </c:ext>
              </c:extLst>
            </c:dLbl>
            <c:dLbl>
              <c:idx val="8"/>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51CE-414F-9399-E4CFDBF4445A}"/>
                </c:ext>
              </c:extLst>
            </c:dLbl>
            <c:dLbl>
              <c:idx val="9"/>
              <c:delete val="1"/>
              <c:extLst>
                <c:ext xmlns:c15="http://schemas.microsoft.com/office/drawing/2012/chart" uri="{CE6537A1-D6FC-4f65-9D91-7224C49458BB}"/>
                <c:ext xmlns:c16="http://schemas.microsoft.com/office/drawing/2014/chart" uri="{C3380CC4-5D6E-409C-BE32-E72D297353CC}">
                  <c16:uniqueId val="{00000000-2A3F-46FF-BAFC-4E0274A69C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La réputation générale de l'entrepreneur licencié</c:v>
                </c:pt>
                <c:pt idx="1">
                  <c:v>Le meilleur prix</c:v>
                </c:pt>
                <c:pt idx="2">
                  <c:v>La recommandation par un de vos proches</c:v>
                </c:pt>
                <c:pt idx="3">
                  <c:v>La disponibilité de l’entrepreneur</c:v>
                </c:pt>
                <c:pt idx="4">
                  <c:v>La garantie qui est offerte</c:v>
                </c:pt>
                <c:pt idx="5">
                  <c:v>La certification APCHQ</c:v>
                </c:pt>
                <c:pt idx="6">
                  <c:v>Le fit avec l'entrepreneur</c:v>
                </c:pt>
                <c:pt idx="7">
                  <c:v>Les recommandations de RénoAssistance</c:v>
                </c:pt>
                <c:pt idx="8">
                  <c:v>Les recommandations du CAA</c:v>
                </c:pt>
                <c:pt idx="9">
                  <c:v>Les recommandations sur les réseaux sociaux</c:v>
                </c:pt>
              </c:strCache>
            </c:strRef>
          </c:cat>
          <c:val>
            <c:numRef>
              <c:f>Feuil1!$D$2:$D$11</c:f>
              <c:numCache>
                <c:formatCode>0" %"</c:formatCode>
                <c:ptCount val="10"/>
                <c:pt idx="0">
                  <c:v>12.77</c:v>
                </c:pt>
                <c:pt idx="1">
                  <c:v>16.190000000000001</c:v>
                </c:pt>
                <c:pt idx="2">
                  <c:v>8.4499999999999993</c:v>
                </c:pt>
                <c:pt idx="3">
                  <c:v>14.19</c:v>
                </c:pt>
                <c:pt idx="4">
                  <c:v>14.2</c:v>
                </c:pt>
                <c:pt idx="5">
                  <c:v>5.09</c:v>
                </c:pt>
                <c:pt idx="6">
                  <c:v>7.93</c:v>
                </c:pt>
                <c:pt idx="7">
                  <c:v>4.5199999999999996</c:v>
                </c:pt>
                <c:pt idx="8">
                  <c:v>2.74</c:v>
                </c:pt>
                <c:pt idx="9">
                  <c:v>1.73</c:v>
                </c:pt>
              </c:numCache>
            </c:numRef>
          </c:val>
          <c:extLst>
            <c:ext xmlns:c16="http://schemas.microsoft.com/office/drawing/2014/chart" uri="{C3380CC4-5D6E-409C-BE32-E72D297353CC}">
              <c16:uniqueId val="{00000008-51CE-414F-9399-E4CFDBF4445A}"/>
            </c:ext>
          </c:extLst>
        </c:ser>
        <c:ser>
          <c:idx val="3"/>
          <c:order val="3"/>
          <c:tx>
            <c:strRef>
              <c:f>Feuil1!$E$1</c:f>
              <c:strCache>
                <c:ptCount val="1"/>
                <c:pt idx="0">
                  <c:v>Top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50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La réputation générale de l'entrepreneur licencié</c:v>
                </c:pt>
                <c:pt idx="1">
                  <c:v>Le meilleur prix</c:v>
                </c:pt>
                <c:pt idx="2">
                  <c:v>La recommandation par un de vos proches</c:v>
                </c:pt>
                <c:pt idx="3">
                  <c:v>La disponibilité de l’entrepreneur</c:v>
                </c:pt>
                <c:pt idx="4">
                  <c:v>La garantie qui est offerte</c:v>
                </c:pt>
                <c:pt idx="5">
                  <c:v>La certification APCHQ</c:v>
                </c:pt>
                <c:pt idx="6">
                  <c:v>Le fit avec l'entrepreneur</c:v>
                </c:pt>
                <c:pt idx="7">
                  <c:v>Les recommandations de RénoAssistance</c:v>
                </c:pt>
                <c:pt idx="8">
                  <c:v>Les recommandations du CAA</c:v>
                </c:pt>
                <c:pt idx="9">
                  <c:v>Les recommandations sur les réseaux sociaux</c:v>
                </c:pt>
              </c:strCache>
            </c:strRef>
          </c:cat>
          <c:val>
            <c:numRef>
              <c:f>Feuil1!$E$2:$E$11</c:f>
              <c:numCache>
                <c:formatCode>0" %"</c:formatCode>
                <c:ptCount val="10"/>
                <c:pt idx="0">
                  <c:v>58.91</c:v>
                </c:pt>
                <c:pt idx="1">
                  <c:v>42.34</c:v>
                </c:pt>
                <c:pt idx="2">
                  <c:v>37.57</c:v>
                </c:pt>
                <c:pt idx="3">
                  <c:v>35.42</c:v>
                </c:pt>
                <c:pt idx="4">
                  <c:v>34.409999999999997</c:v>
                </c:pt>
                <c:pt idx="5">
                  <c:v>22.86</c:v>
                </c:pt>
                <c:pt idx="6">
                  <c:v>21.37</c:v>
                </c:pt>
                <c:pt idx="7">
                  <c:v>14.35</c:v>
                </c:pt>
                <c:pt idx="8">
                  <c:v>8.9</c:v>
                </c:pt>
                <c:pt idx="9">
                  <c:v>6.2</c:v>
                </c:pt>
              </c:numCache>
            </c:numRef>
          </c:val>
          <c:extLst>
            <c:ext xmlns:c16="http://schemas.microsoft.com/office/drawing/2014/chart" uri="{C3380CC4-5D6E-409C-BE32-E72D297353CC}">
              <c16:uniqueId val="{00000009-51CE-414F-9399-E4CFDBF4445A}"/>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3"/>
        <c:txPr>
          <a:bodyPr rot="0" spcFirstLastPara="1" vertOverflow="ellipsis" vert="horz" wrap="square" anchor="ctr" anchorCtr="1"/>
          <a:lstStyle/>
          <a:p>
            <a:pPr>
              <a:defRPr sz="1000" b="1" i="0" u="none" strike="noStrike" kern="1200" baseline="0">
                <a:solidFill>
                  <a:schemeClr val="accent1">
                    <a:lumMod val="50000"/>
                  </a:schemeClr>
                </a:solidFill>
                <a:latin typeface="+mn-lt"/>
                <a:ea typeface="+mn-ea"/>
                <a:cs typeface="+mn-cs"/>
              </a:defRPr>
            </a:pPr>
            <a:endParaRPr lang="fr-FR"/>
          </a:p>
        </c:txPr>
      </c:legendEntry>
      <c:layout>
        <c:manualLayout>
          <c:xMode val="edge"/>
          <c:yMode val="edge"/>
          <c:x val="0.18147899734519068"/>
          <c:y val="1.7445733922794613E-2"/>
          <c:w val="0.52674767153047686"/>
          <c:h val="4.961342359936169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6516598619616991"/>
          <c:y val="4.7288750118052628E-2"/>
          <c:w val="0.6228450209749421"/>
          <c:h val="0.90272716661184038"/>
        </c:manualLayout>
      </c:layout>
      <c:barChart>
        <c:barDir val="bar"/>
        <c:grouping val="clustered"/>
        <c:varyColors val="0"/>
        <c:ser>
          <c:idx val="0"/>
          <c:order val="0"/>
          <c:tx>
            <c:strRef>
              <c:f>Feuil1!$B$1</c:f>
              <c:strCache>
                <c:ptCount val="1"/>
                <c:pt idx="0">
                  <c:v>Colonne2</c:v>
                </c:pt>
              </c:strCache>
            </c:strRef>
          </c:tx>
          <c:spPr>
            <a:solidFill>
              <a:schemeClr val="accent1"/>
            </a:solidFill>
            <a:ln>
              <a:noFill/>
            </a:ln>
            <a:effectLst/>
          </c:spPr>
          <c:invertIfNegative val="0"/>
          <c:cat>
            <c:strRef>
              <c:f>Feuil1!$A$2:$A$12</c:f>
              <c:strCache>
                <c:ptCount val="11"/>
                <c:pt idx="0">
                  <c:v>Bouche-à-oreille</c:v>
                </c:pt>
                <c:pt idx="1">
                  <c:v>Recherche Google</c:v>
                </c:pt>
                <c:pt idx="2">
                  <c:v>Consulter le site RénoAssistance.ca </c:v>
                </c:pt>
                <c:pt idx="3">
                  <c:v>Consulter le site de la RBQ</c:v>
                </c:pt>
                <c:pt idx="4">
                  <c:v>Même entrepreneur que par le passé</c:v>
                </c:pt>
                <c:pt idx="5">
                  <c:v>Sur les réseaux sociaux</c:v>
                </c:pt>
                <c:pt idx="6">
                  <c:v>Consulter le site de CAA Québec</c:v>
                </c:pt>
                <c:pt idx="7">
                  <c:v>Consulter le site trouverunentrepreneur.com</c:v>
                </c:pt>
                <c:pt idx="8">
                  <c:v>Ami / Connaissance / Famille / Collègue / Voisin / Copropriétaire</c:v>
                </c:pt>
                <c:pt idx="9">
                  <c:v>Camion dans mon voisinage</c:v>
                </c:pt>
                <c:pt idx="10">
                  <c:v>Autre</c:v>
                </c:pt>
              </c:strCache>
            </c:strRef>
          </c:cat>
          <c:val>
            <c:numRef>
              <c:f>Feuil1!$B$2:$B$12</c:f>
              <c:numCache>
                <c:formatCode>0" %"</c:formatCode>
                <c:ptCount val="11"/>
                <c:pt idx="0">
                  <c:v>50.82</c:v>
                </c:pt>
                <c:pt idx="1">
                  <c:v>22.86</c:v>
                </c:pt>
                <c:pt idx="2">
                  <c:v>21.48</c:v>
                </c:pt>
                <c:pt idx="3">
                  <c:v>21.24</c:v>
                </c:pt>
                <c:pt idx="4">
                  <c:v>13.64</c:v>
                </c:pt>
                <c:pt idx="5">
                  <c:v>10.27</c:v>
                </c:pt>
                <c:pt idx="6">
                  <c:v>9.69</c:v>
                </c:pt>
                <c:pt idx="7">
                  <c:v>8.52</c:v>
                </c:pt>
                <c:pt idx="8">
                  <c:v>7.55</c:v>
                </c:pt>
                <c:pt idx="9">
                  <c:v>6.26</c:v>
                </c:pt>
                <c:pt idx="10">
                  <c:v>0.95</c:v>
                </c:pt>
              </c:numCache>
            </c:numRef>
          </c:val>
          <c:extLst>
            <c:ext xmlns:c16="http://schemas.microsoft.com/office/drawing/2014/chart" uri="{C3380CC4-5D6E-409C-BE32-E72D297353CC}">
              <c16:uniqueId val="{00000000-F89E-45E2-A7C6-B270D695BCE6}"/>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n = 1 500</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548A-4671-9184-58DE0387F6C3}"/>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548A-4671-9184-58DE0387F6C3}"/>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548A-4671-9184-58DE0387F6C3}"/>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548A-4671-9184-58DE0387F6C3}"/>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Très important</c:v>
                </c:pt>
                <c:pt idx="1">
                  <c:v>Assez important</c:v>
                </c:pt>
                <c:pt idx="2">
                  <c:v>Peu important</c:v>
                </c:pt>
                <c:pt idx="3">
                  <c:v>Pas du tout important</c:v>
                </c:pt>
              </c:strCache>
            </c:strRef>
          </c:cat>
          <c:val>
            <c:numRef>
              <c:f>Feuil1!$B$2:$B$5</c:f>
              <c:numCache>
                <c:formatCode>0" %"</c:formatCode>
                <c:ptCount val="4"/>
                <c:pt idx="0">
                  <c:v>26.77</c:v>
                </c:pt>
                <c:pt idx="1">
                  <c:v>41.89</c:v>
                </c:pt>
                <c:pt idx="2">
                  <c:v>22.71</c:v>
                </c:pt>
                <c:pt idx="3">
                  <c:v>8.6199999999999992</c:v>
                </c:pt>
              </c:numCache>
            </c:numRef>
          </c:val>
          <c:extLst>
            <c:ext xmlns:c16="http://schemas.microsoft.com/office/drawing/2014/chart" uri="{C3380CC4-5D6E-409C-BE32-E72D297353CC}">
              <c16:uniqueId val="{00000008-548A-4671-9184-58DE0387F6C3}"/>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44892182755125543"/>
          <c:y val="4.7288750118052628E-2"/>
          <c:w val="0.53908916673346174"/>
          <c:h val="0.90542249976389477"/>
        </c:manualLayout>
      </c:layout>
      <c:barChart>
        <c:barDir val="bar"/>
        <c:grouping val="clustered"/>
        <c:varyColors val="0"/>
        <c:ser>
          <c:idx val="0"/>
          <c:order val="0"/>
          <c:tx>
            <c:strRef>
              <c:f>Feuil1!$B$1</c:f>
              <c:strCache>
                <c:ptCount val="1"/>
                <c:pt idx="0">
                  <c:v>n = 1 500</c:v>
                </c:pt>
              </c:strCache>
            </c:strRef>
          </c:tx>
          <c:spPr>
            <a:solidFill>
              <a:schemeClr val="accent1"/>
            </a:solidFill>
            <a:ln>
              <a:noFill/>
            </a:ln>
            <a:effectLst/>
          </c:spPr>
          <c:invertIfNegative val="0"/>
          <c:cat>
            <c:strRef>
              <c:f>Feuil1!$A$2:$A$6</c:f>
              <c:strCache>
                <c:ptCount val="5"/>
                <c:pt idx="0">
                  <c:v>Avec vos économies personnelles</c:v>
                </c:pt>
                <c:pt idx="1">
                  <c:v>En utilisant votre marge de crédit proprio</c:v>
                </c:pt>
                <c:pt idx="2">
                  <c:v>En refinançant votre hypothèque</c:v>
                </c:pt>
                <c:pt idx="3">
                  <c:v>En ajoutant un autre segment hypothécaire</c:v>
                </c:pt>
                <c:pt idx="4">
                  <c:v>En contractant un nouveau prêt (non hypothécaire)</c:v>
                </c:pt>
              </c:strCache>
            </c:strRef>
          </c:cat>
          <c:val>
            <c:numRef>
              <c:f>Feuil1!$B$2:$B$6</c:f>
              <c:numCache>
                <c:formatCode>0" %"</c:formatCode>
                <c:ptCount val="5"/>
                <c:pt idx="0">
                  <c:v>74.27</c:v>
                </c:pt>
                <c:pt idx="1">
                  <c:v>19.45</c:v>
                </c:pt>
                <c:pt idx="2">
                  <c:v>11.77</c:v>
                </c:pt>
                <c:pt idx="3">
                  <c:v>5.37</c:v>
                </c:pt>
                <c:pt idx="4">
                  <c:v>3.88</c:v>
                </c:pt>
              </c:numCache>
            </c:numRef>
          </c:val>
          <c:extLst>
            <c:ext xmlns:c16="http://schemas.microsoft.com/office/drawing/2014/chart" uri="{C3380CC4-5D6E-409C-BE32-E72D297353CC}">
              <c16:uniqueId val="{00000000-5E7D-49F9-97A2-39CFD8B84DC3}"/>
            </c:ext>
          </c:extLst>
        </c:ser>
        <c:dLbls>
          <c:showLegendKey val="0"/>
          <c:showVal val="0"/>
          <c:showCatName val="0"/>
          <c:showSerName val="0"/>
          <c:showPercent val="0"/>
          <c:showBubbleSize val="0"/>
        </c:dLbls>
        <c:gapWidth val="60"/>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0287229829311206"/>
          <c:y val="0.10581402408805751"/>
          <c:w val="0.88513871304934988"/>
          <c:h val="0.84689724459565141"/>
        </c:manualLayout>
      </c:layout>
      <c:barChart>
        <c:barDir val="bar"/>
        <c:grouping val="stacked"/>
        <c:varyColors val="0"/>
        <c:ser>
          <c:idx val="0"/>
          <c:order val="0"/>
          <c:tx>
            <c:strRef>
              <c:f>Feuil1!$B$1</c:f>
              <c:strCache>
                <c:ptCount val="1"/>
                <c:pt idx="0">
                  <c:v>Rang 1</c:v>
                </c:pt>
              </c:strCache>
            </c:strRef>
          </c:tx>
          <c:spPr>
            <a:solidFill>
              <a:schemeClr val="dk1">
                <a:tint val="88500"/>
              </a:schemeClr>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1-3C50-4612-B982-181CFAAD90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La cuisine</c:v>
                </c:pt>
                <c:pt idx="1">
                  <c:v>La salle de bain</c:v>
                </c:pt>
                <c:pt idx="2">
                  <c:v>La fenestration</c:v>
                </c:pt>
                <c:pt idx="3">
                  <c:v>La toiture</c:v>
                </c:pt>
                <c:pt idx="4">
                  <c:v>La finition du sous-sol</c:v>
                </c:pt>
                <c:pt idx="5">
                  <c:v>L’ajout d’un garage</c:v>
                </c:pt>
                <c:pt idx="6">
                  <c:v>Le revêtement extérieur</c:v>
                </c:pt>
                <c:pt idx="7">
                  <c:v>Le terrassement / paysagement</c:v>
                </c:pt>
                <c:pt idx="8">
                  <c:v>Une piscine</c:v>
                </c:pt>
              </c:strCache>
            </c:strRef>
          </c:cat>
          <c:val>
            <c:numRef>
              <c:f>Feuil1!$B$2:$B$10</c:f>
              <c:numCache>
                <c:formatCode>0" %"</c:formatCode>
                <c:ptCount val="9"/>
                <c:pt idx="0">
                  <c:v>39.28</c:v>
                </c:pt>
                <c:pt idx="1">
                  <c:v>15.35</c:v>
                </c:pt>
                <c:pt idx="2">
                  <c:v>11.22</c:v>
                </c:pt>
                <c:pt idx="3">
                  <c:v>10.53</c:v>
                </c:pt>
                <c:pt idx="4">
                  <c:v>7.86</c:v>
                </c:pt>
                <c:pt idx="5">
                  <c:v>6.1</c:v>
                </c:pt>
                <c:pt idx="6">
                  <c:v>5.27</c:v>
                </c:pt>
                <c:pt idx="7">
                  <c:v>2.77</c:v>
                </c:pt>
                <c:pt idx="8">
                  <c:v>1.62</c:v>
                </c:pt>
              </c:numCache>
            </c:numRef>
          </c:val>
          <c:extLst>
            <c:ext xmlns:c16="http://schemas.microsoft.com/office/drawing/2014/chart" uri="{C3380CC4-5D6E-409C-BE32-E72D297353CC}">
              <c16:uniqueId val="{00000002-3C50-4612-B982-181CFAAD9033}"/>
            </c:ext>
          </c:extLst>
        </c:ser>
        <c:ser>
          <c:idx val="1"/>
          <c:order val="1"/>
          <c:tx>
            <c:strRef>
              <c:f>Feuil1!$C$1</c:f>
              <c:strCache>
                <c:ptCount val="1"/>
                <c:pt idx="0">
                  <c:v>Rang 2</c:v>
                </c:pt>
              </c:strCache>
            </c:strRef>
          </c:tx>
          <c:spPr>
            <a:solidFill>
              <a:schemeClr val="dk1">
                <a:tint val="55000"/>
              </a:schemeClr>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4-3C50-4612-B982-181CFAAD90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La cuisine</c:v>
                </c:pt>
                <c:pt idx="1">
                  <c:v>La salle de bain</c:v>
                </c:pt>
                <c:pt idx="2">
                  <c:v>La fenestration</c:v>
                </c:pt>
                <c:pt idx="3">
                  <c:v>La toiture</c:v>
                </c:pt>
                <c:pt idx="4">
                  <c:v>La finition du sous-sol</c:v>
                </c:pt>
                <c:pt idx="5">
                  <c:v>L’ajout d’un garage</c:v>
                </c:pt>
                <c:pt idx="6">
                  <c:v>Le revêtement extérieur</c:v>
                </c:pt>
                <c:pt idx="7">
                  <c:v>Le terrassement / paysagement</c:v>
                </c:pt>
                <c:pt idx="8">
                  <c:v>Une piscine</c:v>
                </c:pt>
              </c:strCache>
            </c:strRef>
          </c:cat>
          <c:val>
            <c:numRef>
              <c:f>Feuil1!$C$2:$C$10</c:f>
              <c:numCache>
                <c:formatCode>0" %"</c:formatCode>
                <c:ptCount val="9"/>
                <c:pt idx="0">
                  <c:v>21.98</c:v>
                </c:pt>
                <c:pt idx="1">
                  <c:v>30.08</c:v>
                </c:pt>
                <c:pt idx="2">
                  <c:v>11.19</c:v>
                </c:pt>
                <c:pt idx="3">
                  <c:v>9.1</c:v>
                </c:pt>
                <c:pt idx="4">
                  <c:v>6.93</c:v>
                </c:pt>
                <c:pt idx="5">
                  <c:v>5.36</c:v>
                </c:pt>
                <c:pt idx="6">
                  <c:v>4.99</c:v>
                </c:pt>
                <c:pt idx="7">
                  <c:v>3.25</c:v>
                </c:pt>
                <c:pt idx="8">
                  <c:v>1.59</c:v>
                </c:pt>
              </c:numCache>
            </c:numRef>
          </c:val>
          <c:extLst>
            <c:ext xmlns:c16="http://schemas.microsoft.com/office/drawing/2014/chart" uri="{C3380CC4-5D6E-409C-BE32-E72D297353CC}">
              <c16:uniqueId val="{00000005-3C50-4612-B982-181CFAAD9033}"/>
            </c:ext>
          </c:extLst>
        </c:ser>
        <c:ser>
          <c:idx val="2"/>
          <c:order val="2"/>
          <c:tx>
            <c:strRef>
              <c:f>Feuil1!$D$1</c:f>
              <c:strCache>
                <c:ptCount val="1"/>
                <c:pt idx="0">
                  <c:v>Rang 3</c:v>
                </c:pt>
              </c:strCache>
            </c:strRef>
          </c:tx>
          <c:spPr>
            <a:solidFill>
              <a:schemeClr val="dk1">
                <a:tint val="75000"/>
              </a:schemeClr>
            </a:solidFill>
            <a:ln>
              <a:noFill/>
            </a:ln>
            <a:effectLst/>
          </c:spPr>
          <c:invertIfNegative val="0"/>
          <c:dLbls>
            <c:dLbl>
              <c:idx val="7"/>
              <c:layout>
                <c:manualLayout>
                  <c:x val="6.03986285706676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C50-4612-B982-181CFAAD9033}"/>
                </c:ext>
              </c:extLst>
            </c:dLbl>
            <c:dLbl>
              <c:idx val="8"/>
              <c:delete val="1"/>
              <c:extLst>
                <c:ext xmlns:c15="http://schemas.microsoft.com/office/drawing/2012/chart" uri="{CE6537A1-D6FC-4f65-9D91-7224C49458BB}"/>
                <c:ext xmlns:c16="http://schemas.microsoft.com/office/drawing/2014/chart" uri="{C3380CC4-5D6E-409C-BE32-E72D297353CC}">
                  <c16:uniqueId val="{00000007-3C50-4612-B982-181CFAAD90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La cuisine</c:v>
                </c:pt>
                <c:pt idx="1">
                  <c:v>La salle de bain</c:v>
                </c:pt>
                <c:pt idx="2">
                  <c:v>La fenestration</c:v>
                </c:pt>
                <c:pt idx="3">
                  <c:v>La toiture</c:v>
                </c:pt>
                <c:pt idx="4">
                  <c:v>La finition du sous-sol</c:v>
                </c:pt>
                <c:pt idx="5">
                  <c:v>L’ajout d’un garage</c:v>
                </c:pt>
                <c:pt idx="6">
                  <c:v>Le revêtement extérieur</c:v>
                </c:pt>
                <c:pt idx="7">
                  <c:v>Le terrassement / paysagement</c:v>
                </c:pt>
                <c:pt idx="8">
                  <c:v>Une piscine</c:v>
                </c:pt>
              </c:strCache>
            </c:strRef>
          </c:cat>
          <c:val>
            <c:numRef>
              <c:f>Feuil1!$D$2:$D$10</c:f>
              <c:numCache>
                <c:formatCode>0" %"</c:formatCode>
                <c:ptCount val="9"/>
                <c:pt idx="0">
                  <c:v>10.220000000000001</c:v>
                </c:pt>
                <c:pt idx="1">
                  <c:v>13.55</c:v>
                </c:pt>
                <c:pt idx="2">
                  <c:v>17.64</c:v>
                </c:pt>
                <c:pt idx="3">
                  <c:v>10.61</c:v>
                </c:pt>
                <c:pt idx="4">
                  <c:v>12.51</c:v>
                </c:pt>
                <c:pt idx="5">
                  <c:v>9.77</c:v>
                </c:pt>
                <c:pt idx="6">
                  <c:v>5.84</c:v>
                </c:pt>
                <c:pt idx="7">
                  <c:v>4.62</c:v>
                </c:pt>
                <c:pt idx="8">
                  <c:v>1.41</c:v>
                </c:pt>
              </c:numCache>
            </c:numRef>
          </c:val>
          <c:extLst>
            <c:ext xmlns:c16="http://schemas.microsoft.com/office/drawing/2014/chart" uri="{C3380CC4-5D6E-409C-BE32-E72D297353CC}">
              <c16:uniqueId val="{00000008-3C50-4612-B982-181CFAAD9033}"/>
            </c:ext>
          </c:extLst>
        </c:ser>
        <c:ser>
          <c:idx val="3"/>
          <c:order val="3"/>
          <c:tx>
            <c:strRef>
              <c:f>Feuil1!$E$1</c:f>
              <c:strCache>
                <c:ptCount val="1"/>
                <c:pt idx="0">
                  <c:v>Top 3</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La cuisine</c:v>
                </c:pt>
                <c:pt idx="1">
                  <c:v>La salle de bain</c:v>
                </c:pt>
                <c:pt idx="2">
                  <c:v>La fenestration</c:v>
                </c:pt>
                <c:pt idx="3">
                  <c:v>La toiture</c:v>
                </c:pt>
                <c:pt idx="4">
                  <c:v>La finition du sous-sol</c:v>
                </c:pt>
                <c:pt idx="5">
                  <c:v>L’ajout d’un garage</c:v>
                </c:pt>
                <c:pt idx="6">
                  <c:v>Le revêtement extérieur</c:v>
                </c:pt>
                <c:pt idx="7">
                  <c:v>Le terrassement / paysagement</c:v>
                </c:pt>
                <c:pt idx="8">
                  <c:v>Une piscine</c:v>
                </c:pt>
              </c:strCache>
            </c:strRef>
          </c:cat>
          <c:val>
            <c:numRef>
              <c:f>Feuil1!$E$2:$E$10</c:f>
              <c:numCache>
                <c:formatCode>0" %"</c:formatCode>
                <c:ptCount val="9"/>
                <c:pt idx="0">
                  <c:v>71.47</c:v>
                </c:pt>
                <c:pt idx="1">
                  <c:v>58.98</c:v>
                </c:pt>
                <c:pt idx="2">
                  <c:v>40.049999999999997</c:v>
                </c:pt>
                <c:pt idx="3">
                  <c:v>30.24</c:v>
                </c:pt>
                <c:pt idx="4">
                  <c:v>27.31</c:v>
                </c:pt>
                <c:pt idx="5">
                  <c:v>21.23</c:v>
                </c:pt>
                <c:pt idx="6">
                  <c:v>16.100000000000001</c:v>
                </c:pt>
                <c:pt idx="7">
                  <c:v>10.64</c:v>
                </c:pt>
                <c:pt idx="8">
                  <c:v>4.6100000000000003</c:v>
                </c:pt>
              </c:numCache>
            </c:numRef>
          </c:val>
          <c:extLst>
            <c:ext xmlns:c16="http://schemas.microsoft.com/office/drawing/2014/chart" uri="{C3380CC4-5D6E-409C-BE32-E72D297353CC}">
              <c16:uniqueId val="{00000009-3C50-4612-B982-181CFAAD9033}"/>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3"/>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fr-FR"/>
          </a:p>
        </c:txPr>
      </c:legendEntry>
      <c:layout>
        <c:manualLayout>
          <c:xMode val="edge"/>
          <c:yMode val="edge"/>
          <c:x val="0.16905790147818509"/>
          <c:y val="1.9771532418307505E-2"/>
          <c:w val="0.57128625418762835"/>
          <c:h val="5.622769540215867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Colonne1</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548A-4671-9184-58DE0387F6C3}"/>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548A-4671-9184-58DE0387F6C3}"/>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548A-4671-9184-58DE0387F6C3}"/>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548A-4671-9184-58DE0387F6C3}"/>
              </c:ext>
            </c:extLst>
          </c:dPt>
          <c:dPt>
            <c:idx val="4"/>
            <c:bubble3D val="0"/>
            <c:spPr>
              <a:solidFill>
                <a:schemeClr val="accent2">
                  <a:lumMod val="20000"/>
                  <a:lumOff val="80000"/>
                </a:schemeClr>
              </a:solidFill>
              <a:ln w="19050">
                <a:noFill/>
              </a:ln>
              <a:effectLst/>
            </c:spPr>
            <c:extLst>
              <c:ext xmlns:c16="http://schemas.microsoft.com/office/drawing/2014/chart" uri="{C3380CC4-5D6E-409C-BE32-E72D297353CC}">
                <c16:uniqueId val="{00000009-6009-4261-9C61-A041E2816F44}"/>
              </c:ext>
            </c:extLst>
          </c:dPt>
          <c:dLbls>
            <c:dLbl>
              <c:idx val="0"/>
              <c:layout>
                <c:manualLayout>
                  <c:x val="4.6028059357349589E-3"/>
                  <c:y val="1.4731805736588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8A-4671-9184-58DE0387F6C3}"/>
                </c:ext>
              </c:extLst>
            </c:dLbl>
            <c:dLbl>
              <c:idx val="4"/>
              <c:layout>
                <c:manualLayout>
                  <c:x val="0"/>
                  <c:y val="-2.4553009560980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009-4261-9C61-A041E2816F44}"/>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Beaucoup plus enclin</c:v>
                </c:pt>
                <c:pt idx="1">
                  <c:v>Un peu plus enclin</c:v>
                </c:pt>
                <c:pt idx="2">
                  <c:v>Autant enclin</c:v>
                </c:pt>
                <c:pt idx="3">
                  <c:v>Un peu moins enclin</c:v>
                </c:pt>
                <c:pt idx="4">
                  <c:v>Beaucoup moins enclin</c:v>
                </c:pt>
              </c:strCache>
            </c:strRef>
          </c:cat>
          <c:val>
            <c:numRef>
              <c:f>Feuil1!$B$2:$B$6</c:f>
              <c:numCache>
                <c:formatCode>0" %"</c:formatCode>
                <c:ptCount val="5"/>
                <c:pt idx="0">
                  <c:v>6.25</c:v>
                </c:pt>
                <c:pt idx="1">
                  <c:v>22.6</c:v>
                </c:pt>
                <c:pt idx="2">
                  <c:v>58.48</c:v>
                </c:pt>
                <c:pt idx="3">
                  <c:v>11.39</c:v>
                </c:pt>
                <c:pt idx="4">
                  <c:v>1.29</c:v>
                </c:pt>
              </c:numCache>
            </c:numRef>
          </c:val>
          <c:extLst>
            <c:ext xmlns:c16="http://schemas.microsoft.com/office/drawing/2014/chart" uri="{C3380CC4-5D6E-409C-BE32-E72D297353CC}">
              <c16:uniqueId val="{00000008-548A-4671-9184-58DE0387F6C3}"/>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layout>
        <c:manualLayout>
          <c:xMode val="edge"/>
          <c:yMode val="edge"/>
          <c:x val="6.6740686068158139E-2"/>
          <c:y val="0.33241836317651752"/>
          <c:w val="0.27360800003914199"/>
          <c:h val="0.335162886985396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Colonne1</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BBC0-4CF1-B55A-7B1F20DD1BD0}"/>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BBC0-4CF1-B55A-7B1F20DD1BD0}"/>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BBC0-4CF1-B55A-7B1F20DD1BD0}"/>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BBC0-4CF1-B55A-7B1F20DD1BD0}"/>
              </c:ext>
            </c:extLst>
          </c:dPt>
          <c:dLbls>
            <c:dLbl>
              <c:idx val="3"/>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BBC0-4CF1-B55A-7B1F20DD1BD0}"/>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Très à l’aise / confiant</c:v>
                </c:pt>
                <c:pt idx="1">
                  <c:v>Plutôt à l’aise / confiant</c:v>
                </c:pt>
                <c:pt idx="2">
                  <c:v>Plutôt inquiet / anxieux</c:v>
                </c:pt>
                <c:pt idx="3">
                  <c:v>Très inquiet / anxieux</c:v>
                </c:pt>
              </c:strCache>
            </c:strRef>
          </c:cat>
          <c:val>
            <c:numRef>
              <c:f>Feuil1!$B$2:$B$5</c:f>
              <c:numCache>
                <c:formatCode>0" %"</c:formatCode>
                <c:ptCount val="4"/>
                <c:pt idx="0">
                  <c:v>11.09</c:v>
                </c:pt>
                <c:pt idx="1">
                  <c:v>46.32</c:v>
                </c:pt>
                <c:pt idx="2">
                  <c:v>37.06</c:v>
                </c:pt>
                <c:pt idx="3">
                  <c:v>5.53</c:v>
                </c:pt>
              </c:numCache>
            </c:numRef>
          </c:val>
          <c:extLst>
            <c:ext xmlns:c16="http://schemas.microsoft.com/office/drawing/2014/chart" uri="{C3380CC4-5D6E-409C-BE32-E72D297353CC}">
              <c16:uniqueId val="{00000008-BBC0-4CF1-B55A-7B1F20DD1BD0}"/>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layout>
        <c:manualLayout>
          <c:xMode val="edge"/>
          <c:yMode val="edge"/>
          <c:x val="6.6740686068158139E-2"/>
          <c:y val="0.33241836317651752"/>
          <c:w val="0.27360800003914199"/>
          <c:h val="0.335162886985396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227714591231637E-2"/>
          <c:y val="0.391767010737962"/>
          <c:w val="0.9777832925798805"/>
          <c:h val="0.58071625030902285"/>
        </c:manualLayout>
      </c:layout>
      <c:barChart>
        <c:barDir val="bar"/>
        <c:grouping val="stacked"/>
        <c:varyColors val="0"/>
        <c:ser>
          <c:idx val="0"/>
          <c:order val="0"/>
          <c:tx>
            <c:strRef>
              <c:f>Feuil1!$B$1</c:f>
              <c:strCache>
                <c:ptCount val="1"/>
                <c:pt idx="0">
                  <c:v>Très à l’aise / confiant</c:v>
                </c:pt>
              </c:strCache>
            </c:strRef>
          </c:tx>
          <c:spPr>
            <a:solidFill>
              <a:srgbClr val="0822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Feuil1!$B$2:$B$4</c:f>
              <c:numCache>
                <c:formatCode>0" %"</c:formatCode>
                <c:ptCount val="3"/>
                <c:pt idx="0">
                  <c:v>8.43</c:v>
                </c:pt>
                <c:pt idx="1">
                  <c:v>13.34</c:v>
                </c:pt>
                <c:pt idx="2">
                  <c:v>11.09</c:v>
                </c:pt>
              </c:numCache>
            </c:numRef>
          </c:val>
          <c:extLst>
            <c:ext xmlns:c16="http://schemas.microsoft.com/office/drawing/2014/chart" uri="{C3380CC4-5D6E-409C-BE32-E72D297353CC}">
              <c16:uniqueId val="{00000000-BCEA-4183-9772-10A242513617}"/>
            </c:ext>
          </c:extLst>
        </c:ser>
        <c:ser>
          <c:idx val="1"/>
          <c:order val="1"/>
          <c:tx>
            <c:strRef>
              <c:f>Feuil1!$C$1</c:f>
              <c:strCache>
                <c:ptCount val="1"/>
                <c:pt idx="0">
                  <c:v>Plutôt à l’aise / confiant</c:v>
                </c:pt>
              </c:strCache>
            </c:strRef>
          </c:tx>
          <c:spPr>
            <a:solidFill>
              <a:srgbClr val="1B41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Feuil1!$C$2:$C$4</c:f>
              <c:numCache>
                <c:formatCode>0" %"</c:formatCode>
                <c:ptCount val="3"/>
                <c:pt idx="0">
                  <c:v>41.62</c:v>
                </c:pt>
                <c:pt idx="1">
                  <c:v>55.09</c:v>
                </c:pt>
                <c:pt idx="2">
                  <c:v>46.32</c:v>
                </c:pt>
              </c:numCache>
            </c:numRef>
          </c:val>
          <c:extLst>
            <c:ext xmlns:c16="http://schemas.microsoft.com/office/drawing/2014/chart" uri="{C3380CC4-5D6E-409C-BE32-E72D297353CC}">
              <c16:uniqueId val="{00000001-BCEA-4183-9772-10A242513617}"/>
            </c:ext>
          </c:extLst>
        </c:ser>
        <c:ser>
          <c:idx val="2"/>
          <c:order val="2"/>
          <c:tx>
            <c:strRef>
              <c:f>Feuil1!$D$1</c:f>
              <c:strCache>
                <c:ptCount val="1"/>
                <c:pt idx="0">
                  <c:v>Plutôt inquiet / anxieux</c:v>
                </c:pt>
              </c:strCache>
            </c:strRef>
          </c:tx>
          <c:spPr>
            <a:solidFill>
              <a:srgbClr val="868E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Feuil1!$D$2:$D$4</c:f>
              <c:numCache>
                <c:formatCode>0" %"</c:formatCode>
                <c:ptCount val="3"/>
                <c:pt idx="0">
                  <c:v>40.65</c:v>
                </c:pt>
                <c:pt idx="1">
                  <c:v>29.05</c:v>
                </c:pt>
                <c:pt idx="2">
                  <c:v>37.06</c:v>
                </c:pt>
              </c:numCache>
            </c:numRef>
          </c:val>
          <c:extLst>
            <c:ext xmlns:c16="http://schemas.microsoft.com/office/drawing/2014/chart" uri="{C3380CC4-5D6E-409C-BE32-E72D297353CC}">
              <c16:uniqueId val="{00000002-BCEA-4183-9772-10A242513617}"/>
            </c:ext>
          </c:extLst>
        </c:ser>
        <c:ser>
          <c:idx val="3"/>
          <c:order val="3"/>
          <c:tx>
            <c:strRef>
              <c:f>Feuil1!$E$1</c:f>
              <c:strCache>
                <c:ptCount val="1"/>
                <c:pt idx="0">
                  <c:v>Très inquiet / anxieux</c:v>
                </c:pt>
              </c:strCache>
            </c:strRef>
          </c:tx>
          <c:spPr>
            <a:solidFill>
              <a:srgbClr val="B6BA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2024</c:v>
                </c:pt>
                <c:pt idx="1">
                  <c:v>2025</c:v>
                </c:pt>
                <c:pt idx="2">
                  <c:v>2026</c:v>
                </c:pt>
              </c:numCache>
            </c:numRef>
          </c:cat>
          <c:val>
            <c:numRef>
              <c:f>Feuil1!$E$2:$E$4</c:f>
              <c:numCache>
                <c:formatCode>0" %"</c:formatCode>
                <c:ptCount val="3"/>
                <c:pt idx="0">
                  <c:v>9.3000000000000007</c:v>
                </c:pt>
                <c:pt idx="1">
                  <c:v>2.5099999999999998</c:v>
                </c:pt>
                <c:pt idx="2">
                  <c:v>5.53</c:v>
                </c:pt>
              </c:numCache>
            </c:numRef>
          </c:val>
          <c:extLst>
            <c:ext xmlns:c16="http://schemas.microsoft.com/office/drawing/2014/chart" uri="{C3380CC4-5D6E-409C-BE32-E72D297353CC}">
              <c16:uniqueId val="{00000003-BCEA-4183-9772-10A242513617}"/>
            </c:ext>
          </c:extLst>
        </c:ser>
        <c:dLbls>
          <c:showLegendKey val="0"/>
          <c:showVal val="0"/>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1.5388419271999956E-3"/>
          <c:y val="0.11610311588124006"/>
          <c:w val="0.9984611580728"/>
          <c:h val="0.2478947656960332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Colonne1</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6917-4E88-AFA9-96BD67BDC14C}"/>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6917-4E88-AFA9-96BD67BDC14C}"/>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6917-4E88-AFA9-96BD67BDC14C}"/>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6917-4E88-AFA9-96BD67BDC14C}"/>
              </c:ext>
            </c:extLst>
          </c:dPt>
          <c:dPt>
            <c:idx val="4"/>
            <c:bubble3D val="0"/>
            <c:spPr>
              <a:solidFill>
                <a:srgbClr val="FFEAC5"/>
              </a:solidFill>
              <a:ln w="19050">
                <a:noFill/>
              </a:ln>
              <a:effectLst/>
            </c:spPr>
            <c:extLst>
              <c:ext xmlns:c16="http://schemas.microsoft.com/office/drawing/2014/chart" uri="{C3380CC4-5D6E-409C-BE32-E72D297353CC}">
                <c16:uniqueId val="{00000009-6917-4E88-AFA9-96BD67BDC14C}"/>
              </c:ext>
            </c:extLst>
          </c:dPt>
          <c:dLbls>
            <c:dLbl>
              <c:idx val="0"/>
              <c:layout>
                <c:manualLayout>
                  <c:x val="9.205611871470087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17-4E88-AFA9-96BD67BDC14C}"/>
                </c:ext>
              </c:extLst>
            </c:dLbl>
            <c:dLbl>
              <c:idx val="1"/>
              <c:layout>
                <c:manualLayout>
                  <c:x val="1.61098207750726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17-4E88-AFA9-96BD67BDC14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Devancer le plus possible votre projet</c:v>
                </c:pt>
                <c:pt idx="1">
                  <c:v>Devancer un peu votre projet</c:v>
                </c:pt>
                <c:pt idx="2">
                  <c:v>Aucun impact sur l’échéancier de votre projet</c:v>
                </c:pt>
                <c:pt idx="3">
                  <c:v>Repousser un peu votre projet</c:v>
                </c:pt>
                <c:pt idx="4">
                  <c:v>Repousser le plus possible votre projet</c:v>
                </c:pt>
              </c:strCache>
            </c:strRef>
          </c:cat>
          <c:val>
            <c:numRef>
              <c:f>Feuil1!$B$2:$B$6</c:f>
              <c:numCache>
                <c:formatCode>0" %"</c:formatCode>
                <c:ptCount val="5"/>
                <c:pt idx="0">
                  <c:v>3.74</c:v>
                </c:pt>
                <c:pt idx="1">
                  <c:v>6.65</c:v>
                </c:pt>
                <c:pt idx="2">
                  <c:v>61.21</c:v>
                </c:pt>
                <c:pt idx="3">
                  <c:v>24.65</c:v>
                </c:pt>
                <c:pt idx="4">
                  <c:v>3.75</c:v>
                </c:pt>
              </c:numCache>
            </c:numRef>
          </c:val>
          <c:extLst>
            <c:ext xmlns:c16="http://schemas.microsoft.com/office/drawing/2014/chart" uri="{C3380CC4-5D6E-409C-BE32-E72D297353CC}">
              <c16:uniqueId val="{0000000A-6917-4E88-AFA9-96BD67BDC14C}"/>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0094154563310597"/>
          <c:y val="0.1165165968678093"/>
          <c:w val="0.35944670648395821"/>
          <c:h val="0.76696680626438141"/>
        </c:manualLayout>
      </c:layout>
      <c:doughnutChart>
        <c:varyColors val="1"/>
        <c:ser>
          <c:idx val="0"/>
          <c:order val="0"/>
          <c:tx>
            <c:strRef>
              <c:f>Feuil1!$B$1</c:f>
              <c:strCache>
                <c:ptCount val="1"/>
                <c:pt idx="0">
                  <c:v>n = 1 500</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F935-4806-9323-33A250935E07}"/>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F935-4806-9323-33A250935E07}"/>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F935-4806-9323-33A250935E07}"/>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F935-4806-9323-33A250935E07}"/>
              </c:ext>
            </c:extLst>
          </c:dPt>
          <c:dPt>
            <c:idx val="4"/>
            <c:bubble3D val="0"/>
            <c:spPr>
              <a:solidFill>
                <a:srgbClr val="FFEAC5"/>
              </a:solidFill>
              <a:ln w="19050">
                <a:noFill/>
              </a:ln>
              <a:effectLst/>
            </c:spPr>
            <c:extLst>
              <c:ext xmlns:c16="http://schemas.microsoft.com/office/drawing/2014/chart" uri="{C3380CC4-5D6E-409C-BE32-E72D297353CC}">
                <c16:uniqueId val="{00000009-F935-4806-9323-33A250935E07}"/>
              </c:ext>
            </c:extLst>
          </c:dPt>
          <c:dLbls>
            <c:dLbl>
              <c:idx val="0"/>
              <c:layout>
                <c:manualLayout>
                  <c:x val="1.6109820775072652E-2"/>
                  <c:y val="-4.91060191219611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35-4806-9323-33A250935E07}"/>
                </c:ext>
              </c:extLst>
            </c:dLbl>
            <c:dLbl>
              <c:idx val="1"/>
              <c:layout>
                <c:manualLayout>
                  <c:x val="1.6109820775072652E-2"/>
                  <c:y val="4.91060191219611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35-4806-9323-33A250935E07}"/>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Augmenter significativement l’envergure de votre projet</c:v>
                </c:pt>
                <c:pt idx="1">
                  <c:v>Augmenter un peu l’envergure de votre projet</c:v>
                </c:pt>
                <c:pt idx="2">
                  <c:v>Aucun impact sur l’envergure de votre projet</c:v>
                </c:pt>
                <c:pt idx="3">
                  <c:v>Réduire un peu l’envergure de votre projet</c:v>
                </c:pt>
                <c:pt idx="4">
                  <c:v>Réduire significativement l’envergure de votre projet</c:v>
                </c:pt>
              </c:strCache>
            </c:strRef>
          </c:cat>
          <c:val>
            <c:numRef>
              <c:f>Feuil1!$B$2:$B$6</c:f>
              <c:numCache>
                <c:formatCode>0" %"</c:formatCode>
                <c:ptCount val="5"/>
                <c:pt idx="0">
                  <c:v>2.15</c:v>
                </c:pt>
                <c:pt idx="1">
                  <c:v>8.5500000000000007</c:v>
                </c:pt>
                <c:pt idx="2">
                  <c:v>63.4</c:v>
                </c:pt>
                <c:pt idx="3">
                  <c:v>21.4</c:v>
                </c:pt>
                <c:pt idx="4">
                  <c:v>4.5</c:v>
                </c:pt>
              </c:numCache>
            </c:numRef>
          </c:val>
          <c:extLst>
            <c:ext xmlns:c16="http://schemas.microsoft.com/office/drawing/2014/chart" uri="{C3380CC4-5D6E-409C-BE32-E72D297353CC}">
              <c16:uniqueId val="{0000000A-F935-4806-9323-33A250935E07}"/>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58641071028912"/>
          <c:y val="4.7288750118052628E-2"/>
          <c:w val="0.48214694093470867"/>
          <c:h val="0.94700700268647164"/>
        </c:manualLayout>
      </c:layout>
      <c:barChart>
        <c:barDir val="bar"/>
        <c:grouping val="clustered"/>
        <c:varyColors val="0"/>
        <c:ser>
          <c:idx val="0"/>
          <c:order val="0"/>
          <c:tx>
            <c:strRef>
              <c:f>Feuil1!$B$1</c:f>
              <c:strCache>
                <c:ptCount val="1"/>
                <c:pt idx="0">
                  <c:v>n = 1 500</c:v>
                </c:pt>
              </c:strCache>
            </c:strRef>
          </c:tx>
          <c:spPr>
            <a:solidFill>
              <a:schemeClr val="tx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2DA4-447F-9DF8-08564B4D9AEA}"/>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2DA4-447F-9DF8-08564B4D9AEA}"/>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2DA4-447F-9DF8-08564B4D9AEA}"/>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2DA4-447F-9DF8-08564B4D9AEA}"/>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2DA4-447F-9DF8-08564B4D9AEA}"/>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2DA4-447F-9DF8-08564B4D9AEA}"/>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198B-41F4-B19C-666398D95239}"/>
              </c:ext>
            </c:extLst>
          </c:dPt>
          <c:cat>
            <c:strRef>
              <c:f>Feuil1!$A$2:$A$9</c:f>
              <c:strCache>
                <c:ptCount val="8"/>
                <c:pt idx="0">
                  <c:v>Programme Rénoclimat</c:v>
                </c:pt>
                <c:pt idx="1">
                  <c:v>Programme Novoclimat</c:v>
                </c:pt>
                <c:pt idx="2">
                  <c:v>Programme LogisVert</c:v>
                </c:pt>
                <c:pt idx="3">
                  <c:v>Achat et installation de bornes de recharge</c:v>
                </c:pt>
                <c:pt idx="4">
                  <c:v>Programme Chauffez Vert</c:v>
                </c:pt>
                <c:pt idx="5">
                  <c:v>Prêt et subvention canadienne pour une maison plus verte</c:v>
                </c:pt>
                <c:pt idx="6">
                  <c:v>Crédit pour la mise aux normes d’installations d’assainissement des eaux usées</c:v>
                </c:pt>
                <c:pt idx="7">
                  <c:v>Je ne connais aucun de ces programmes d’aide à la rénovation écoénergétique</c:v>
                </c:pt>
              </c:strCache>
            </c:strRef>
          </c:cat>
          <c:val>
            <c:numRef>
              <c:f>Feuil1!$B$2:$B$9</c:f>
              <c:numCache>
                <c:formatCode>0" %"</c:formatCode>
                <c:ptCount val="8"/>
                <c:pt idx="0">
                  <c:v>42.81</c:v>
                </c:pt>
                <c:pt idx="1">
                  <c:v>32.85</c:v>
                </c:pt>
                <c:pt idx="2">
                  <c:v>26.8</c:v>
                </c:pt>
                <c:pt idx="3">
                  <c:v>20.100000000000001</c:v>
                </c:pt>
                <c:pt idx="4">
                  <c:v>16.79</c:v>
                </c:pt>
                <c:pt idx="5">
                  <c:v>13.22</c:v>
                </c:pt>
                <c:pt idx="6">
                  <c:v>5.74</c:v>
                </c:pt>
                <c:pt idx="7">
                  <c:v>33.61</c:v>
                </c:pt>
              </c:numCache>
            </c:numRef>
          </c:val>
          <c:extLst>
            <c:ext xmlns:c16="http://schemas.microsoft.com/office/drawing/2014/chart" uri="{C3380CC4-5D6E-409C-BE32-E72D297353CC}">
              <c16:uniqueId val="{00000000-EF28-4E2C-85C9-3DA970EE27A3}"/>
            </c:ext>
          </c:extLst>
        </c:ser>
        <c:dLbls>
          <c:showLegendKey val="0"/>
          <c:showVal val="0"/>
          <c:showCatName val="0"/>
          <c:showSerName val="0"/>
          <c:showPercent val="0"/>
          <c:showBubbleSize val="0"/>
        </c:dLbls>
        <c:gapWidth val="83"/>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471-4CA5-B646-8FFFA43FC61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1-27FF-494E-9A87-16DB5469B4AB}"/>
              </c:ext>
            </c:extLst>
          </c:dPt>
          <c:dPt>
            <c:idx val="2"/>
            <c:bubble3D val="0"/>
            <c:spPr>
              <a:solidFill>
                <a:schemeClr val="accent3"/>
              </a:solidFill>
              <a:ln w="19050">
                <a:noFill/>
              </a:ln>
              <a:effectLst/>
            </c:spPr>
            <c:extLst>
              <c:ext xmlns:c16="http://schemas.microsoft.com/office/drawing/2014/chart" uri="{C3380CC4-5D6E-409C-BE32-E72D297353CC}">
                <c16:uniqueId val="{00000005-F471-4CA5-B646-8FFFA43FC613}"/>
              </c:ext>
            </c:extLst>
          </c:dPt>
          <c:dPt>
            <c:idx val="3"/>
            <c:bubble3D val="0"/>
            <c:spPr>
              <a:solidFill>
                <a:schemeClr val="accent4"/>
              </a:solidFill>
              <a:ln w="19050">
                <a:noFill/>
              </a:ln>
              <a:effectLst/>
            </c:spPr>
            <c:extLst>
              <c:ext xmlns:c16="http://schemas.microsoft.com/office/drawing/2014/chart" uri="{C3380CC4-5D6E-409C-BE32-E72D297353CC}">
                <c16:uniqueId val="{00000007-F471-4CA5-B646-8FFFA43FC613}"/>
              </c:ext>
            </c:extLst>
          </c:dPt>
          <c:cat>
            <c:numRef>
              <c:f>Feuil1!$A$2:$A$5</c:f>
              <c:numCache>
                <c:formatCode>General</c:formatCode>
                <c:ptCount val="4"/>
              </c:numCache>
            </c:numRef>
          </c:cat>
          <c:val>
            <c:numRef>
              <c:f>Feuil1!$B$2:$B$5</c:f>
              <c:numCache>
                <c:formatCode>0" %"</c:formatCode>
                <c:ptCount val="4"/>
                <c:pt idx="0">
                  <c:v>66.39</c:v>
                </c:pt>
                <c:pt idx="1">
                  <c:v>33.61</c:v>
                </c:pt>
              </c:numCache>
            </c:numRef>
          </c:val>
          <c:extLst>
            <c:ext xmlns:c16="http://schemas.microsoft.com/office/drawing/2014/chart" uri="{C3380CC4-5D6E-409C-BE32-E72D297353CC}">
              <c16:uniqueId val="{00000000-27FF-494E-9A87-16DB5469B4A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4693337585652757"/>
          <c:y val="4.7288750118052628E-2"/>
          <c:w val="0.44107756044847518"/>
          <c:h val="0.94700700268647164"/>
        </c:manualLayout>
      </c:layout>
      <c:barChart>
        <c:barDir val="bar"/>
        <c:grouping val="clustered"/>
        <c:varyColors val="0"/>
        <c:ser>
          <c:idx val="0"/>
          <c:order val="0"/>
          <c:tx>
            <c:strRef>
              <c:f>Feuil1!$B$1</c:f>
              <c:strCache>
                <c:ptCount val="1"/>
                <c:pt idx="0">
                  <c:v>n = 1 500</c:v>
                </c:pt>
              </c:strCache>
            </c:strRef>
          </c:tx>
          <c:spPr>
            <a:solidFill>
              <a:schemeClr val="accent2"/>
            </a:solidFill>
            <a:ln>
              <a:noFill/>
            </a:ln>
            <a:effectLst/>
          </c:spPr>
          <c:invertIfNegative val="0"/>
          <c:cat>
            <c:strRef>
              <c:f>Feuil1!$A$2:$A$12</c:f>
              <c:strCache>
                <c:ptCount val="11"/>
                <c:pt idx="0">
                  <c:v>Efficacité énergétique (chauffage et climatisation)</c:v>
                </c:pt>
                <c:pt idx="1">
                  <c:v>Matériaux locaux</c:v>
                </c:pt>
                <c:pt idx="2">
                  <c:v>Efficacité énergétique (enveloppe du bâtiment)</c:v>
                </c:pt>
                <c:pt idx="3">
                  <c:v>Matériaux recyclés/recyclables</c:v>
                </c:pt>
                <c:pt idx="4">
                  <c:v>Réduction des déchets</c:v>
                </c:pt>
                <c:pt idx="5">
                  <c:v>Amélioration de la qualité de l’air</c:v>
                </c:pt>
                <c:pt idx="6">
                  <c:v>Appareils à faible débit d’eau</c:v>
                </c:pt>
                <c:pt idx="7">
                  <c:v>Matériaux sains et naturels</c:v>
                </c:pt>
                <c:pt idx="8">
                  <c:v>Utilisation de matériaux usagés/issus du réemploi</c:v>
                </c:pt>
                <c:pt idx="9">
                  <c:v>Matériaux biosourcés</c:v>
                </c:pt>
                <c:pt idx="10">
                  <c:v>Aucune de ces pratiques</c:v>
                </c:pt>
              </c:strCache>
            </c:strRef>
          </c:cat>
          <c:val>
            <c:numRef>
              <c:f>Feuil1!$B$2:$B$12</c:f>
              <c:numCache>
                <c:formatCode>0" %"</c:formatCode>
                <c:ptCount val="11"/>
                <c:pt idx="0">
                  <c:v>38.39</c:v>
                </c:pt>
                <c:pt idx="1">
                  <c:v>29.24</c:v>
                </c:pt>
                <c:pt idx="2">
                  <c:v>27.82</c:v>
                </c:pt>
                <c:pt idx="3">
                  <c:v>16.87</c:v>
                </c:pt>
                <c:pt idx="4">
                  <c:v>16.53</c:v>
                </c:pt>
                <c:pt idx="5">
                  <c:v>16.010000000000002</c:v>
                </c:pt>
                <c:pt idx="6">
                  <c:v>15.84</c:v>
                </c:pt>
                <c:pt idx="7">
                  <c:v>15.18</c:v>
                </c:pt>
                <c:pt idx="8">
                  <c:v>8.4600000000000009</c:v>
                </c:pt>
                <c:pt idx="9">
                  <c:v>3.37</c:v>
                </c:pt>
                <c:pt idx="10">
                  <c:v>24.15</c:v>
                </c:pt>
              </c:numCache>
            </c:numRef>
          </c:val>
          <c:extLst>
            <c:ext xmlns:c16="http://schemas.microsoft.com/office/drawing/2014/chart" uri="{C3380CC4-5D6E-409C-BE32-E72D297353CC}">
              <c16:uniqueId val="{00000000-9AF8-432C-86A6-A42B148DAA1F}"/>
            </c:ext>
          </c:extLst>
        </c:ser>
        <c:dLbls>
          <c:showLegendKey val="0"/>
          <c:showVal val="0"/>
          <c:showCatName val="0"/>
          <c:showSerName val="0"/>
          <c:showPercent val="0"/>
          <c:showBubbleSize val="0"/>
        </c:dLbls>
        <c:gapWidth val="83"/>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21959755030622E-2"/>
          <c:y val="2.9519234583954407E-2"/>
          <c:w val="0.9513561264295014"/>
          <c:h val="0.82803778069073886"/>
        </c:manualLayout>
      </c:layout>
      <c:barChart>
        <c:barDir val="col"/>
        <c:grouping val="clustered"/>
        <c:varyColors val="0"/>
        <c:ser>
          <c:idx val="0"/>
          <c:order val="0"/>
          <c:tx>
            <c:strRef>
              <c:f>Feuil1!$B$1</c:f>
              <c:strCache>
                <c:ptCount val="1"/>
                <c:pt idx="0">
                  <c:v>2026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Jusqu'à 5 % de plus</c:v>
                </c:pt>
                <c:pt idx="1">
                  <c:v>Jusqu'à 10 % de plus</c:v>
                </c:pt>
                <c:pt idx="2">
                  <c:v>Jusqu'à 15 % de plus</c:v>
                </c:pt>
                <c:pt idx="3">
                  <c:v>Jusqu'à 20 % de plus</c:v>
                </c:pt>
                <c:pt idx="4">
                  <c:v>Plus de 20 % de plus</c:v>
                </c:pt>
              </c:strCache>
            </c:strRef>
          </c:cat>
          <c:val>
            <c:numRef>
              <c:f>Feuil1!$B$2:$B$6</c:f>
              <c:numCache>
                <c:formatCode>0" %"</c:formatCode>
                <c:ptCount val="5"/>
                <c:pt idx="0">
                  <c:v>49.8</c:v>
                </c:pt>
                <c:pt idx="1">
                  <c:v>31.8</c:v>
                </c:pt>
                <c:pt idx="2">
                  <c:v>12.88</c:v>
                </c:pt>
                <c:pt idx="3">
                  <c:v>3.89</c:v>
                </c:pt>
                <c:pt idx="4">
                  <c:v>1.64</c:v>
                </c:pt>
              </c:numCache>
            </c:numRef>
          </c:val>
          <c:extLst>
            <c:ext xmlns:c16="http://schemas.microsoft.com/office/drawing/2014/chart" uri="{C3380CC4-5D6E-409C-BE32-E72D297353CC}">
              <c16:uniqueId val="{00000000-E1E6-4D9C-A8D3-085B38E331B6}"/>
            </c:ext>
          </c:extLst>
        </c:ser>
        <c:dLbls>
          <c:dLblPos val="outEnd"/>
          <c:showLegendKey val="0"/>
          <c:showVal val="1"/>
          <c:showCatName val="0"/>
          <c:showSerName val="0"/>
          <c:showPercent val="0"/>
          <c:showBubbleSize val="0"/>
        </c:dLbls>
        <c:gapWidth val="200"/>
        <c:overlap val="-10"/>
        <c:axId val="642008031"/>
        <c:axId val="2020618959"/>
      </c:barChart>
      <c:catAx>
        <c:axId val="64200803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scaling>
        <c:delete val="0"/>
        <c:axPos val="l"/>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fr-FR"/>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4693337585652757"/>
          <c:y val="4.7288750118052628E-2"/>
          <c:w val="0.44107756044847518"/>
          <c:h val="0.94700700268647164"/>
        </c:manualLayout>
      </c:layout>
      <c:barChart>
        <c:barDir val="bar"/>
        <c:grouping val="clustered"/>
        <c:varyColors val="0"/>
        <c:ser>
          <c:idx val="0"/>
          <c:order val="0"/>
          <c:tx>
            <c:strRef>
              <c:f>Feuil1!$B$1</c:f>
              <c:strCache>
                <c:ptCount val="1"/>
                <c:pt idx="0">
                  <c:v>Colonne2</c:v>
                </c:pt>
              </c:strCache>
            </c:strRef>
          </c:tx>
          <c:spPr>
            <a:solidFill>
              <a:schemeClr val="accent1"/>
            </a:solidFill>
            <a:ln>
              <a:noFill/>
            </a:ln>
            <a:effectLst/>
          </c:spPr>
          <c:invertIfNegative val="0"/>
          <c:cat>
            <c:strRef>
              <c:f>Feuil1!$A$2:$A$11</c:f>
              <c:strCache>
                <c:ptCount val="10"/>
                <c:pt idx="0">
                  <c:v>Manque de moyens financiers</c:v>
                </c:pt>
                <c:pt idx="1">
                  <c:v>Perception que c'est plus cher</c:v>
                </c:pt>
                <c:pt idx="2">
                  <c:v>Je trouve ça complexe et je ne connais pas vraiment cela</c:v>
                </c:pt>
                <c:pt idx="3">
                  <c:v>Manque d'intérêt</c:v>
                </c:pt>
                <c:pt idx="4">
                  <c:v>Manque d'informations pertinentes sur les produits de construction</c:v>
                </c:pt>
                <c:pt idx="5">
                  <c:v>Manque de conviction </c:v>
                </c:pt>
                <c:pt idx="6">
                  <c:v>Manque d'entrepreneurs ayant des connaissances et 
des compétences en construction durable</c:v>
                </c:pt>
                <c:pt idx="7">
                  <c:v>Ne s'applique pas à mes travaux</c:v>
                </c:pt>
                <c:pt idx="8">
                  <c:v>Absence de pression pour démarrer le processus</c:v>
                </c:pt>
                <c:pt idx="9">
                  <c:v>Je ne sais pas</c:v>
                </c:pt>
              </c:strCache>
            </c:strRef>
          </c:cat>
          <c:val>
            <c:numRef>
              <c:f>Feuil1!$B$2:$B$11</c:f>
              <c:numCache>
                <c:formatCode>0" %"</c:formatCode>
                <c:ptCount val="10"/>
                <c:pt idx="0">
                  <c:v>30.1</c:v>
                </c:pt>
                <c:pt idx="1">
                  <c:v>30.02</c:v>
                </c:pt>
                <c:pt idx="2">
                  <c:v>28.14</c:v>
                </c:pt>
                <c:pt idx="3">
                  <c:v>24.64</c:v>
                </c:pt>
                <c:pt idx="4">
                  <c:v>22.22</c:v>
                </c:pt>
                <c:pt idx="5">
                  <c:v>14.68</c:v>
                </c:pt>
                <c:pt idx="6">
                  <c:v>5.54</c:v>
                </c:pt>
                <c:pt idx="7">
                  <c:v>2.21</c:v>
                </c:pt>
                <c:pt idx="8">
                  <c:v>2.16</c:v>
                </c:pt>
                <c:pt idx="9">
                  <c:v>1.1399999999999999</c:v>
                </c:pt>
              </c:numCache>
            </c:numRef>
          </c:val>
          <c:extLst>
            <c:ext xmlns:c16="http://schemas.microsoft.com/office/drawing/2014/chart" uri="{C3380CC4-5D6E-409C-BE32-E72D297353CC}">
              <c16:uniqueId val="{00000000-4242-4D77-9FC1-19885C64BD24}"/>
            </c:ext>
          </c:extLst>
        </c:ser>
        <c:dLbls>
          <c:showLegendKey val="0"/>
          <c:showVal val="0"/>
          <c:showCatName val="0"/>
          <c:showSerName val="0"/>
          <c:showPercent val="0"/>
          <c:showBubbleSize val="0"/>
        </c:dLbls>
        <c:gapWidth val="83"/>
        <c:overlap val="-20"/>
        <c:axId val="642008031"/>
        <c:axId val="2020618959"/>
      </c:barChart>
      <c:catAx>
        <c:axId val="6420080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4693337585652757"/>
          <c:y val="4.7288750118052628E-2"/>
          <c:w val="0.45306668525854554"/>
          <c:h val="0.94700700268647164"/>
        </c:manualLayout>
      </c:layout>
      <c:barChart>
        <c:barDir val="bar"/>
        <c:grouping val="clustered"/>
        <c:varyColors val="0"/>
        <c:ser>
          <c:idx val="0"/>
          <c:order val="0"/>
          <c:tx>
            <c:strRef>
              <c:f>Feuil1!$B$1</c:f>
              <c:strCache>
                <c:ptCount val="1"/>
                <c:pt idx="0">
                  <c:v>Colonne2</c:v>
                </c:pt>
              </c:strCache>
            </c:strRef>
          </c:tx>
          <c:spPr>
            <a:solidFill>
              <a:schemeClr val="accent1"/>
            </a:solidFill>
            <a:ln>
              <a:noFill/>
            </a:ln>
            <a:effectLst/>
          </c:spPr>
          <c:invertIfNegative val="0"/>
          <c:cat>
            <c:strRef>
              <c:f>Feuil1!$A$2:$A$7</c:f>
              <c:strCache>
                <c:ptCount val="6"/>
                <c:pt idx="0">
                  <c:v>Améliorer la durabilité de ma propriété</c:v>
                </c:pt>
                <c:pt idx="1">
                  <c:v>Améliorer la performance énergétique de ma propriété</c:v>
                </c:pt>
                <c:pt idx="2">
                  <c:v>Ajouter de la valeur à ma propriété pour la revente</c:v>
                </c:pt>
                <c:pt idx="3">
                  <c:v>Réduire mon empreinte écologique</c:v>
                </c:pt>
                <c:pt idx="4">
                  <c:v>Profiter des programmes gouvernementaux</c:v>
                </c:pt>
                <c:pt idx="5">
                  <c:v>Volonté d’économiser</c:v>
                </c:pt>
              </c:strCache>
            </c:strRef>
          </c:cat>
          <c:val>
            <c:numRef>
              <c:f>Feuil1!$B$2:$B$7</c:f>
              <c:numCache>
                <c:formatCode>0" %"</c:formatCode>
                <c:ptCount val="6"/>
                <c:pt idx="0">
                  <c:v>48.96</c:v>
                </c:pt>
                <c:pt idx="1">
                  <c:v>48.25</c:v>
                </c:pt>
                <c:pt idx="2">
                  <c:v>38.479999999999997</c:v>
                </c:pt>
                <c:pt idx="3">
                  <c:v>33.229999999999997</c:v>
                </c:pt>
                <c:pt idx="4">
                  <c:v>32.47</c:v>
                </c:pt>
                <c:pt idx="5">
                  <c:v>30.3</c:v>
                </c:pt>
              </c:numCache>
            </c:numRef>
          </c:val>
          <c:extLst>
            <c:ext xmlns:c16="http://schemas.microsoft.com/office/drawing/2014/chart" uri="{C3380CC4-5D6E-409C-BE32-E72D297353CC}">
              <c16:uniqueId val="{00000000-C0EE-4879-B9AF-943763A3304B}"/>
            </c:ext>
          </c:extLst>
        </c:ser>
        <c:dLbls>
          <c:showLegendKey val="0"/>
          <c:showVal val="0"/>
          <c:showCatName val="0"/>
          <c:showSerName val="0"/>
          <c:showPercent val="0"/>
          <c:showBubbleSize val="0"/>
        </c:dLbls>
        <c:gapWidth val="83"/>
        <c:overlap val="-20"/>
        <c:axId val="642008031"/>
        <c:axId val="2020618959"/>
      </c:barChart>
      <c:catAx>
        <c:axId val="642008031"/>
        <c:scaling>
          <c:orientation val="maxMin"/>
        </c:scaling>
        <c:delete val="1"/>
        <c:axPos val="l"/>
        <c:numFmt formatCode="General" sourceLinked="1"/>
        <c:majorTickMark val="none"/>
        <c:minorTickMark val="none"/>
        <c:tickLblPos val="nextTo"/>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227714591231637E-2"/>
          <c:y val="0.37505979005610568"/>
          <c:w val="0.9777832925798805"/>
          <c:h val="0.59742385655557562"/>
        </c:manualLayout>
      </c:layout>
      <c:barChart>
        <c:barDir val="bar"/>
        <c:grouping val="stacked"/>
        <c:varyColors val="0"/>
        <c:ser>
          <c:idx val="0"/>
          <c:order val="0"/>
          <c:tx>
            <c:strRef>
              <c:f>Feuil1!$B$1</c:f>
              <c:strCache>
                <c:ptCount val="1"/>
                <c:pt idx="0">
                  <c:v>Beaucoup plus enclin</c:v>
                </c:pt>
              </c:strCache>
            </c:strRef>
          </c:tx>
          <c:spPr>
            <a:solidFill>
              <a:srgbClr val="0822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2025</c:v>
                </c:pt>
                <c:pt idx="1">
                  <c:v>2024</c:v>
                </c:pt>
                <c:pt idx="2">
                  <c:v>2023</c:v>
                </c:pt>
              </c:numCache>
            </c:numRef>
          </c:cat>
          <c:val>
            <c:numRef>
              <c:f>Feuil1!$B$2:$B$4</c:f>
              <c:numCache>
                <c:formatCode>General</c:formatCode>
                <c:ptCount val="3"/>
                <c:pt idx="0" formatCode="0&quot; %&quot;">
                  <c:v>6.25</c:v>
                </c:pt>
              </c:numCache>
            </c:numRef>
          </c:val>
          <c:extLst>
            <c:ext xmlns:c16="http://schemas.microsoft.com/office/drawing/2014/chart" uri="{C3380CC4-5D6E-409C-BE32-E72D297353CC}">
              <c16:uniqueId val="{00000000-5052-436D-A127-9D27D616C129}"/>
            </c:ext>
          </c:extLst>
        </c:ser>
        <c:ser>
          <c:idx val="1"/>
          <c:order val="1"/>
          <c:tx>
            <c:strRef>
              <c:f>Feuil1!$C$1</c:f>
              <c:strCache>
                <c:ptCount val="1"/>
                <c:pt idx="0">
                  <c:v>Un peu plus enclin</c:v>
                </c:pt>
              </c:strCache>
            </c:strRef>
          </c:tx>
          <c:spPr>
            <a:solidFill>
              <a:srgbClr val="1B41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2025</c:v>
                </c:pt>
                <c:pt idx="1">
                  <c:v>2024</c:v>
                </c:pt>
                <c:pt idx="2">
                  <c:v>2023</c:v>
                </c:pt>
              </c:numCache>
            </c:numRef>
          </c:cat>
          <c:val>
            <c:numRef>
              <c:f>Feuil1!$C$2:$C$4</c:f>
              <c:numCache>
                <c:formatCode>General</c:formatCode>
                <c:ptCount val="3"/>
                <c:pt idx="0" formatCode="0&quot; %&quot;">
                  <c:v>22.6</c:v>
                </c:pt>
              </c:numCache>
            </c:numRef>
          </c:val>
          <c:extLst>
            <c:ext xmlns:c16="http://schemas.microsoft.com/office/drawing/2014/chart" uri="{C3380CC4-5D6E-409C-BE32-E72D297353CC}">
              <c16:uniqueId val="{00000001-5052-436D-A127-9D27D616C129}"/>
            </c:ext>
          </c:extLst>
        </c:ser>
        <c:ser>
          <c:idx val="2"/>
          <c:order val="2"/>
          <c:tx>
            <c:strRef>
              <c:f>Feuil1!$D$1</c:f>
              <c:strCache>
                <c:ptCount val="1"/>
                <c:pt idx="0">
                  <c:v>Autant enclin</c:v>
                </c:pt>
              </c:strCache>
            </c:strRef>
          </c:tx>
          <c:spPr>
            <a:solidFill>
              <a:srgbClr val="868E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2025</c:v>
                </c:pt>
                <c:pt idx="1">
                  <c:v>2024</c:v>
                </c:pt>
                <c:pt idx="2">
                  <c:v>2023</c:v>
                </c:pt>
              </c:numCache>
            </c:numRef>
          </c:cat>
          <c:val>
            <c:numRef>
              <c:f>Feuil1!$D$2:$D$4</c:f>
              <c:numCache>
                <c:formatCode>General</c:formatCode>
                <c:ptCount val="3"/>
                <c:pt idx="0" formatCode="0&quot; %&quot;">
                  <c:v>58.48</c:v>
                </c:pt>
              </c:numCache>
            </c:numRef>
          </c:val>
          <c:extLst>
            <c:ext xmlns:c16="http://schemas.microsoft.com/office/drawing/2014/chart" uri="{C3380CC4-5D6E-409C-BE32-E72D297353CC}">
              <c16:uniqueId val="{00000002-5052-436D-A127-9D27D616C129}"/>
            </c:ext>
          </c:extLst>
        </c:ser>
        <c:ser>
          <c:idx val="3"/>
          <c:order val="3"/>
          <c:tx>
            <c:strRef>
              <c:f>Feuil1!$E$1</c:f>
              <c:strCache>
                <c:ptCount val="1"/>
                <c:pt idx="0">
                  <c:v>Un peu moins enclin</c:v>
                </c:pt>
              </c:strCache>
            </c:strRef>
          </c:tx>
          <c:spPr>
            <a:solidFill>
              <a:srgbClr val="B6BAC5"/>
            </a:solidFill>
            <a:ln>
              <a:noFill/>
            </a:ln>
            <a:effectLst/>
          </c:spPr>
          <c:invertIfNegative val="0"/>
          <c:dLbls>
            <c:dLbl>
              <c:idx val="0"/>
              <c:layout>
                <c:manualLayout>
                  <c:x val="-1.8187827846337774E-2"/>
                  <c:y val="5.386491541053683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52-436D-A127-9D27D616C1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2025</c:v>
                </c:pt>
                <c:pt idx="1">
                  <c:v>2024</c:v>
                </c:pt>
                <c:pt idx="2">
                  <c:v>2023</c:v>
                </c:pt>
              </c:numCache>
            </c:numRef>
          </c:cat>
          <c:val>
            <c:numRef>
              <c:f>Feuil1!$E$2:$E$4</c:f>
              <c:numCache>
                <c:formatCode>General</c:formatCode>
                <c:ptCount val="3"/>
                <c:pt idx="0" formatCode="0&quot; %&quot;">
                  <c:v>11.39</c:v>
                </c:pt>
              </c:numCache>
            </c:numRef>
          </c:val>
          <c:extLst>
            <c:ext xmlns:c16="http://schemas.microsoft.com/office/drawing/2014/chart" uri="{C3380CC4-5D6E-409C-BE32-E72D297353CC}">
              <c16:uniqueId val="{00000003-5052-436D-A127-9D27D616C129}"/>
            </c:ext>
          </c:extLst>
        </c:ser>
        <c:ser>
          <c:idx val="4"/>
          <c:order val="4"/>
          <c:tx>
            <c:strRef>
              <c:f>Feuil1!$F$1</c:f>
              <c:strCache>
                <c:ptCount val="1"/>
                <c:pt idx="0">
                  <c:v>Beaucoup moins enclin</c:v>
                </c:pt>
              </c:strCache>
            </c:strRef>
          </c:tx>
          <c:spPr>
            <a:solidFill>
              <a:srgbClr val="FFCA0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5052-436D-A127-9D27D616C1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Feuil1!$A$2:$A$4</c:f>
              <c:numCache>
                <c:formatCode>General</c:formatCode>
                <c:ptCount val="3"/>
                <c:pt idx="0">
                  <c:v>2025</c:v>
                </c:pt>
                <c:pt idx="1">
                  <c:v>2024</c:v>
                </c:pt>
                <c:pt idx="2">
                  <c:v>2023</c:v>
                </c:pt>
              </c:numCache>
            </c:numRef>
          </c:cat>
          <c:val>
            <c:numRef>
              <c:f>Feuil1!$F$2:$F$4</c:f>
              <c:numCache>
                <c:formatCode>General</c:formatCode>
                <c:ptCount val="3"/>
                <c:pt idx="0" formatCode="0&quot; %&quot;">
                  <c:v>1.29</c:v>
                </c:pt>
              </c:numCache>
            </c:numRef>
          </c:val>
          <c:extLst>
            <c:ext xmlns:c16="http://schemas.microsoft.com/office/drawing/2014/chart" uri="{C3380CC4-5D6E-409C-BE32-E72D297353CC}">
              <c16:uniqueId val="{00000004-5052-436D-A127-9D27D616C129}"/>
            </c:ext>
          </c:extLst>
        </c:ser>
        <c:dLbls>
          <c:dLblPos val="ctr"/>
          <c:showLegendKey val="0"/>
          <c:showVal val="1"/>
          <c:showCatName val="0"/>
          <c:showSerName val="0"/>
          <c:showPercent val="0"/>
          <c:showBubbleSize val="0"/>
        </c:dLbls>
        <c:gapWidth val="80"/>
        <c:overlap val="100"/>
        <c:axId val="642008031"/>
        <c:axId val="2020618959"/>
      </c:barChart>
      <c:catAx>
        <c:axId val="642008031"/>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2020618959"/>
        <c:crosses val="autoZero"/>
        <c:auto val="1"/>
        <c:lblAlgn val="ctr"/>
        <c:lblOffset val="100"/>
        <c:noMultiLvlLbl val="0"/>
      </c:catAx>
      <c:valAx>
        <c:axId val="2020618959"/>
        <c:scaling>
          <c:orientation val="minMax"/>
          <c:max val="100"/>
          <c:min val="0"/>
        </c:scaling>
        <c:delete val="0"/>
        <c:axPos val="t"/>
        <c:numFmt formatCode="0&quot; %&quot;"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42008031"/>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1.5389480160373679E-3"/>
          <c:y val="2.533805620911652E-3"/>
          <c:w val="0.99846105198396262"/>
          <c:h val="0.3399193965405796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18.xml><?xml version="1.0" encoding="utf-8"?>
<cs:colorStyle xmlns:cs="http://schemas.microsoft.com/office/drawing/2012/chartStyle" xmlns:a="http://schemas.openxmlformats.org/drawingml/2006/main" meth="withinLinear" id="14">
  <a:schemeClr val="accent1"/>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6">
  <a:schemeClr val="accent3"/>
</cs:colorStyle>
</file>

<file path=ppt/charts/colors21.xml><?xml version="1.0" encoding="utf-8"?>
<cs:colorStyle xmlns:cs="http://schemas.microsoft.com/office/drawing/2012/chartStyle" xmlns:a="http://schemas.openxmlformats.org/drawingml/2006/main" meth="withinLinear" id="16">
  <a:schemeClr val="accent3"/>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6">
  <a:schemeClr val="accent3"/>
</cs:colorStyle>
</file>

<file path=ppt/charts/colors27.xml><?xml version="1.0" encoding="utf-8"?>
<cs:colorStyle xmlns:cs="http://schemas.microsoft.com/office/drawing/2012/chartStyle" xmlns:a="http://schemas.openxmlformats.org/drawingml/2006/main" meth="withinLinear" id="15">
  <a:schemeClr val="accent2"/>
</cs:colorStyle>
</file>

<file path=ppt/charts/colors28.xml><?xml version="1.0" encoding="utf-8"?>
<cs:colorStyle xmlns:cs="http://schemas.microsoft.com/office/drawing/2012/chartStyle" xmlns:a="http://schemas.openxmlformats.org/drawingml/2006/main" meth="withinLinear" id="16">
  <a:schemeClr val="accent3"/>
</cs:colorStyle>
</file>

<file path=ppt/charts/colors29.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withinLinear" id="16">
  <a:schemeClr val="accent3"/>
</cs:colorStyle>
</file>

<file path=ppt/charts/colors41.xml><?xml version="1.0" encoding="utf-8"?>
<cs:colorStyle xmlns:cs="http://schemas.microsoft.com/office/drawing/2012/chartStyle" xmlns:a="http://schemas.openxmlformats.org/drawingml/2006/main" meth="withinLinear" id="16">
  <a:schemeClr val="accent3"/>
</cs:colorStyle>
</file>

<file path=ppt/charts/colors42.xml><?xml version="1.0" encoding="utf-8"?>
<cs:colorStyle xmlns:cs="http://schemas.microsoft.com/office/drawing/2012/chartStyle" xmlns:a="http://schemas.openxmlformats.org/drawingml/2006/main" meth="withinLinear" id="15">
  <a:schemeClr val="accent2"/>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withinLinear" id="16">
  <a:schemeClr val="accent3"/>
</cs:colorStyle>
</file>

<file path=ppt/charts/colors53.xml><?xml version="1.0" encoding="utf-8"?>
<cs:colorStyle xmlns:cs="http://schemas.microsoft.com/office/drawing/2012/chartStyle" xmlns:a="http://schemas.openxmlformats.org/drawingml/2006/main" meth="withinLinear" id="14">
  <a:schemeClr val="accent1"/>
</cs:colorStyle>
</file>

<file path=ppt/charts/colors54.xml><?xml version="1.0" encoding="utf-8"?>
<cs:colorStyle xmlns:cs="http://schemas.microsoft.com/office/drawing/2012/chartStyle" xmlns:a="http://schemas.openxmlformats.org/drawingml/2006/main" meth="withinLinear" id="16">
  <a:schemeClr val="accent3"/>
</cs:colorStyle>
</file>

<file path=ppt/charts/colors55.xml><?xml version="1.0" encoding="utf-8"?>
<cs:colorStyle xmlns:cs="http://schemas.microsoft.com/office/drawing/2012/chartStyle" xmlns:a="http://schemas.openxmlformats.org/drawingml/2006/main" meth="withinLinear" id="14">
  <a:schemeClr val="accent1"/>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withinLinear" id="16">
  <a:schemeClr val="accent3"/>
</cs:colorStyle>
</file>

<file path=ppt/charts/colors6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70.xml><?xml version="1.0" encoding="utf-8"?>
<cs:colorStyle xmlns:cs="http://schemas.microsoft.com/office/drawing/2012/chartStyle" xmlns:a="http://schemas.openxmlformats.org/drawingml/2006/main" meth="withinLinear" id="14">
  <a:schemeClr val="accent1"/>
</cs:colorStyle>
</file>

<file path=ppt/charts/colors71.xml><?xml version="1.0" encoding="utf-8"?>
<cs:colorStyle xmlns:cs="http://schemas.microsoft.com/office/drawing/2012/chartStyle" xmlns:a="http://schemas.openxmlformats.org/drawingml/2006/main" meth="withinLinear" id="16">
  <a:schemeClr val="accent3"/>
</cs:colorStyle>
</file>

<file path=ppt/charts/colors72.xml><?xml version="1.0" encoding="utf-8"?>
<cs:colorStyle xmlns:cs="http://schemas.microsoft.com/office/drawing/2012/chartStyle" xmlns:a="http://schemas.openxmlformats.org/drawingml/2006/main" meth="withinLinear" id="14">
  <a:schemeClr val="accent1"/>
</cs:colorStyle>
</file>

<file path=ppt/charts/colors73.xml><?xml version="1.0" encoding="utf-8"?>
<cs:colorStyle xmlns:cs="http://schemas.microsoft.com/office/drawing/2012/chartStyle" xmlns:a="http://schemas.openxmlformats.org/drawingml/2006/main" meth="withinLinear" id="16">
  <a:schemeClr val="accent3"/>
</cs:colorStyle>
</file>

<file path=ppt/charts/colors7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5.xml><?xml version="1.0" encoding="utf-8"?>
<cs:colorStyle xmlns:cs="http://schemas.microsoft.com/office/drawing/2012/chartStyle" xmlns:a="http://schemas.openxmlformats.org/drawingml/2006/main" meth="withinLinear" id="14">
  <a:schemeClr val="accent1"/>
</cs:colorStyle>
</file>

<file path=ppt/charts/colors76.xml><?xml version="1.0" encoding="utf-8"?>
<cs:colorStyle xmlns:cs="http://schemas.microsoft.com/office/drawing/2012/chartStyle" xmlns:a="http://schemas.openxmlformats.org/drawingml/2006/main" meth="withinLinear" id="14">
  <a:schemeClr val="accent1"/>
</cs:colorStyle>
</file>

<file path=ppt/charts/colors77.xml><?xml version="1.0" encoding="utf-8"?>
<cs:colorStyle xmlns:cs="http://schemas.microsoft.com/office/drawing/2012/chartStyle" xmlns:a="http://schemas.openxmlformats.org/drawingml/2006/main" meth="withinLinear" id="14">
  <a:schemeClr val="accent1"/>
</cs:colorStyle>
</file>

<file path=ppt/charts/colors78.xml><?xml version="1.0" encoding="utf-8"?>
<cs:colorStyle xmlns:cs="http://schemas.microsoft.com/office/drawing/2012/chartStyle" xmlns:a="http://schemas.openxmlformats.org/drawingml/2006/main" meth="withinLinear" id="14">
  <a:schemeClr val="accent1"/>
</cs:colorStyle>
</file>

<file path=ppt/charts/colors79.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withinLinear" id="16">
  <a:schemeClr val="accent3"/>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withinLinear" id="16">
  <a:schemeClr val="accent3"/>
</cs:colorStyle>
</file>

<file path=ppt/charts/colors84.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E78F3B9-03C3-4988-926B-2EE1F3653854}"/>
              </a:ext>
            </a:extLst>
          </p:cNvPr>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CA"/>
          </a:p>
        </p:txBody>
      </p:sp>
      <p:sp>
        <p:nvSpPr>
          <p:cNvPr id="3" name="Espace réservé de la date 2">
            <a:extLst>
              <a:ext uri="{FF2B5EF4-FFF2-40B4-BE49-F238E27FC236}">
                <a16:creationId xmlns:a16="http://schemas.microsoft.com/office/drawing/2014/main" id="{1FC71952-EAA1-42D6-B921-09286FFFE586}"/>
              </a:ext>
            </a:extLst>
          </p:cNvPr>
          <p:cNvSpPr>
            <a:spLocks noGrp="1"/>
          </p:cNvSpPr>
          <p:nvPr>
            <p:ph type="dt" sz="quarter" idx="1"/>
          </p:nvPr>
        </p:nvSpPr>
        <p:spPr>
          <a:xfrm>
            <a:off x="3884613" y="0"/>
            <a:ext cx="2971800" cy="463550"/>
          </a:xfrm>
          <a:prstGeom prst="rect">
            <a:avLst/>
          </a:prstGeom>
        </p:spPr>
        <p:txBody>
          <a:bodyPr vert="horz" lIns="91440" tIns="45720" rIns="91440" bIns="45720" rtlCol="0"/>
          <a:lstStyle>
            <a:lvl1pPr algn="r">
              <a:defRPr sz="1200"/>
            </a:lvl1pPr>
          </a:lstStyle>
          <a:p>
            <a:fld id="{3E662DE7-CCA8-42B4-917D-069A23F4AE84}" type="datetimeFigureOut">
              <a:rPr lang="en-CA" smtClean="0"/>
              <a:t>2026-04-24</a:t>
            </a:fld>
            <a:endParaRPr lang="en-CA"/>
          </a:p>
        </p:txBody>
      </p:sp>
      <p:sp>
        <p:nvSpPr>
          <p:cNvPr id="4" name="Espace réservé du pied de page 3">
            <a:extLst>
              <a:ext uri="{FF2B5EF4-FFF2-40B4-BE49-F238E27FC236}">
                <a16:creationId xmlns:a16="http://schemas.microsoft.com/office/drawing/2014/main" id="{EFEA263F-1A70-45C1-AC52-21F6757AEC98}"/>
              </a:ext>
            </a:extLst>
          </p:cNvPr>
          <p:cNvSpPr>
            <a:spLocks noGrp="1"/>
          </p:cNvSpPr>
          <p:nvPr>
            <p:ph type="ftr" sz="quarter" idx="2"/>
          </p:nvPr>
        </p:nvSpPr>
        <p:spPr>
          <a:xfrm>
            <a:off x="0" y="8772525"/>
            <a:ext cx="2971800" cy="463550"/>
          </a:xfrm>
          <a:prstGeom prst="rect">
            <a:avLst/>
          </a:prstGeom>
        </p:spPr>
        <p:txBody>
          <a:bodyPr vert="horz" lIns="91440" tIns="45720" rIns="91440" bIns="45720" rtlCol="0" anchor="b"/>
          <a:lstStyle>
            <a:lvl1pPr algn="l">
              <a:defRPr sz="1200"/>
            </a:lvl1pPr>
          </a:lstStyle>
          <a:p>
            <a:endParaRPr lang="en-CA"/>
          </a:p>
        </p:txBody>
      </p:sp>
      <p:sp>
        <p:nvSpPr>
          <p:cNvPr id="5" name="Espace réservé du numéro de diapositive 4">
            <a:extLst>
              <a:ext uri="{FF2B5EF4-FFF2-40B4-BE49-F238E27FC236}">
                <a16:creationId xmlns:a16="http://schemas.microsoft.com/office/drawing/2014/main" id="{4933CAE6-48A5-4463-9AC1-432D92EAFBB9}"/>
              </a:ext>
            </a:extLst>
          </p:cNvPr>
          <p:cNvSpPr>
            <a:spLocks noGrp="1"/>
          </p:cNvSpPr>
          <p:nvPr>
            <p:ph type="sldNum" sz="quarter" idx="3"/>
          </p:nvPr>
        </p:nvSpPr>
        <p:spPr>
          <a:xfrm>
            <a:off x="3884613" y="8772525"/>
            <a:ext cx="2971800" cy="463550"/>
          </a:xfrm>
          <a:prstGeom prst="rect">
            <a:avLst/>
          </a:prstGeom>
        </p:spPr>
        <p:txBody>
          <a:bodyPr vert="horz" lIns="91440" tIns="45720" rIns="91440" bIns="45720" rtlCol="0" anchor="b"/>
          <a:lstStyle>
            <a:lvl1pPr algn="r">
              <a:defRPr sz="1200"/>
            </a:lvl1pPr>
          </a:lstStyle>
          <a:p>
            <a:fld id="{8205151B-9670-4DF5-A474-12F535702611}" type="slidenum">
              <a:rPr lang="en-CA" smtClean="0"/>
              <a:t>‹N°›</a:t>
            </a:fld>
            <a:endParaRPr lang="en-CA"/>
          </a:p>
        </p:txBody>
      </p:sp>
    </p:spTree>
    <p:extLst>
      <p:ext uri="{BB962C8B-B14F-4D97-AF65-F5344CB8AC3E}">
        <p14:creationId xmlns:p14="http://schemas.microsoft.com/office/powerpoint/2010/main" val="2979564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61CD544D-29FB-4176-A104-47083FC6B584}" type="datetimeFigureOut">
              <a:rPr lang="en-CA" smtClean="0"/>
              <a:t>2026-04-24</a:t>
            </a:fld>
            <a:endParaRPr lang="en-CA"/>
          </a:p>
        </p:txBody>
      </p:sp>
      <p:sp>
        <p:nvSpPr>
          <p:cNvPr id="4" name="Espace réservé de l'image des diapositives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406B5BA7-1EDB-4A48-9608-C6520902AEF1}" type="slidenum">
              <a:rPr lang="en-CA" smtClean="0"/>
              <a:t>‹N°›</a:t>
            </a:fld>
            <a:endParaRPr lang="en-CA"/>
          </a:p>
        </p:txBody>
      </p:sp>
    </p:spTree>
    <p:extLst>
      <p:ext uri="{BB962C8B-B14F-4D97-AF65-F5344CB8AC3E}">
        <p14:creationId xmlns:p14="http://schemas.microsoft.com/office/powerpoint/2010/main" val="1851615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B5BA7-1EDB-4A48-9608-C6520902AE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7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16</a:t>
            </a:fld>
            <a:endParaRPr lang="en-CA"/>
          </a:p>
        </p:txBody>
      </p:sp>
    </p:spTree>
    <p:extLst>
      <p:ext uri="{BB962C8B-B14F-4D97-AF65-F5344CB8AC3E}">
        <p14:creationId xmlns:p14="http://schemas.microsoft.com/office/powerpoint/2010/main" val="251730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L'intérêt pour la rénovation demeure particulièrement solide au Québec, les propriétaires manifestant une préférence marquée pour l'amélioration de leur propriété actuelle plutôt que pour l'acquisition d'une nouvelle propriété.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Les projets se concentrent majoritairement sur les </a:t>
            </a:r>
            <a:r>
              <a:rPr lang="fr-CA" b="1" dirty="0"/>
              <a:t>rénovations intérieures</a:t>
            </a:r>
            <a:r>
              <a:rPr lang="fr-CA" dirty="0"/>
              <a:t>, tout spécialement pour les cuisines et les salles de bain, avec des prévisions budgétaires qui font preuve d'une grande stabilité par rapport aux années précédentes.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Bien que l'on observe une diminution de la confiance envers le contexte économique général, la plupart des ménages considèrent que la situation actuelle n'aura pas d'impact majeur sur le moment choisi pour réaliser les travaux ou sur leur envergure.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recours à un entrepreneur licencié reste la norme afin d'assurer la qualité du travail, le choix du professionnel reposant avant tout sur sa </a:t>
            </a:r>
            <a:r>
              <a:rPr lang="fr-CA" b="1" dirty="0"/>
              <a:t>réputation</a:t>
            </a:r>
            <a:r>
              <a:rPr lang="fr-CA" dirty="0"/>
              <a:t>, son prix et les recommandations obtenues par le bouche-à-oreille.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protection des travaux par une garantie est jugée essentielle par une large part des propriétaires, tandis que le financement des projets s'appuie principalement sur les </a:t>
            </a:r>
            <a:r>
              <a:rPr lang="fr-CA" b="1" dirty="0"/>
              <a:t>économies personnelles</a:t>
            </a:r>
            <a:r>
              <a:rPr lang="fr-CA" dirty="0"/>
              <a:t> plutôt que sur l'emprunt.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Enfin, une majorité de propriétaires connaît les programmes d'aide gouvernementaux et s'intéresse aux pratiques durables pour améliorer l'efficacité énergétique et la durabilité de leur bâtiment, même si les contraintes financières demeurent le principal obstacle à l'adoption de matériaux écologiques.</a:t>
            </a:r>
          </a:p>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17</a:t>
            </a:fld>
            <a:endParaRPr lang="en-CA"/>
          </a:p>
        </p:txBody>
      </p:sp>
    </p:spTree>
    <p:extLst>
      <p:ext uri="{BB962C8B-B14F-4D97-AF65-F5344CB8AC3E}">
        <p14:creationId xmlns:p14="http://schemas.microsoft.com/office/powerpoint/2010/main" val="319387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20</a:t>
            </a:fld>
            <a:endParaRPr lang="en-CA"/>
          </a:p>
        </p:txBody>
      </p:sp>
    </p:spTree>
    <p:extLst>
      <p:ext uri="{BB962C8B-B14F-4D97-AF65-F5344CB8AC3E}">
        <p14:creationId xmlns:p14="http://schemas.microsoft.com/office/powerpoint/2010/main" val="422485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21</a:t>
            </a:fld>
            <a:endParaRPr lang="en-CA"/>
          </a:p>
        </p:txBody>
      </p:sp>
    </p:spTree>
    <p:extLst>
      <p:ext uri="{BB962C8B-B14F-4D97-AF65-F5344CB8AC3E}">
        <p14:creationId xmlns:p14="http://schemas.microsoft.com/office/powerpoint/2010/main" val="341901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24</a:t>
            </a:fld>
            <a:endParaRPr lang="en-CA" dirty="0"/>
          </a:p>
        </p:txBody>
      </p:sp>
    </p:spTree>
    <p:extLst>
      <p:ext uri="{BB962C8B-B14F-4D97-AF65-F5344CB8AC3E}">
        <p14:creationId xmlns:p14="http://schemas.microsoft.com/office/powerpoint/2010/main" val="251422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25</a:t>
            </a:fld>
            <a:endParaRPr lang="en-CA" dirty="0"/>
          </a:p>
        </p:txBody>
      </p:sp>
    </p:spTree>
    <p:extLst>
      <p:ext uri="{BB962C8B-B14F-4D97-AF65-F5344CB8AC3E}">
        <p14:creationId xmlns:p14="http://schemas.microsoft.com/office/powerpoint/2010/main" val="89385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26</a:t>
            </a:fld>
            <a:endParaRPr lang="en-CA" dirty="0"/>
          </a:p>
        </p:txBody>
      </p:sp>
    </p:spTree>
    <p:extLst>
      <p:ext uri="{BB962C8B-B14F-4D97-AF65-F5344CB8AC3E}">
        <p14:creationId xmlns:p14="http://schemas.microsoft.com/office/powerpoint/2010/main" val="121242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27</a:t>
            </a:fld>
            <a:endParaRPr lang="en-CA" dirty="0"/>
          </a:p>
        </p:txBody>
      </p:sp>
    </p:spTree>
    <p:extLst>
      <p:ext uri="{BB962C8B-B14F-4D97-AF65-F5344CB8AC3E}">
        <p14:creationId xmlns:p14="http://schemas.microsoft.com/office/powerpoint/2010/main" val="41122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28</a:t>
            </a:fld>
            <a:endParaRPr lang="en-CA" dirty="0"/>
          </a:p>
        </p:txBody>
      </p:sp>
    </p:spTree>
    <p:extLst>
      <p:ext uri="{BB962C8B-B14F-4D97-AF65-F5344CB8AC3E}">
        <p14:creationId xmlns:p14="http://schemas.microsoft.com/office/powerpoint/2010/main" val="2727613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29</a:t>
            </a:fld>
            <a:endParaRPr lang="en-CA"/>
          </a:p>
        </p:txBody>
      </p:sp>
    </p:spTree>
    <p:extLst>
      <p:ext uri="{BB962C8B-B14F-4D97-AF65-F5344CB8AC3E}">
        <p14:creationId xmlns:p14="http://schemas.microsoft.com/office/powerpoint/2010/main" val="226681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B5BA7-1EDB-4A48-9608-C6520902AE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05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30</a:t>
            </a:fld>
            <a:endParaRPr lang="en-CA"/>
          </a:p>
        </p:txBody>
      </p:sp>
    </p:spTree>
    <p:extLst>
      <p:ext uri="{BB962C8B-B14F-4D97-AF65-F5344CB8AC3E}">
        <p14:creationId xmlns:p14="http://schemas.microsoft.com/office/powerpoint/2010/main" val="4237198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32</a:t>
            </a:fld>
            <a:endParaRPr lang="en-CA"/>
          </a:p>
        </p:txBody>
      </p:sp>
    </p:spTree>
    <p:extLst>
      <p:ext uri="{BB962C8B-B14F-4D97-AF65-F5344CB8AC3E}">
        <p14:creationId xmlns:p14="http://schemas.microsoft.com/office/powerpoint/2010/main" val="1278603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33</a:t>
            </a:fld>
            <a:endParaRPr lang="en-CA"/>
          </a:p>
        </p:txBody>
      </p:sp>
    </p:spTree>
    <p:extLst>
      <p:ext uri="{BB962C8B-B14F-4D97-AF65-F5344CB8AC3E}">
        <p14:creationId xmlns:p14="http://schemas.microsoft.com/office/powerpoint/2010/main" val="2591392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34</a:t>
            </a:fld>
            <a:endParaRPr lang="en-CA" dirty="0"/>
          </a:p>
        </p:txBody>
      </p:sp>
    </p:spTree>
    <p:extLst>
      <p:ext uri="{BB962C8B-B14F-4D97-AF65-F5344CB8AC3E}">
        <p14:creationId xmlns:p14="http://schemas.microsoft.com/office/powerpoint/2010/main" val="772841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35</a:t>
            </a:fld>
            <a:endParaRPr lang="en-CA"/>
          </a:p>
        </p:txBody>
      </p:sp>
    </p:spTree>
    <p:extLst>
      <p:ext uri="{BB962C8B-B14F-4D97-AF65-F5344CB8AC3E}">
        <p14:creationId xmlns:p14="http://schemas.microsoft.com/office/powerpoint/2010/main" val="2039799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36</a:t>
            </a:fld>
            <a:endParaRPr lang="en-CA"/>
          </a:p>
        </p:txBody>
      </p:sp>
    </p:spTree>
    <p:extLst>
      <p:ext uri="{BB962C8B-B14F-4D97-AF65-F5344CB8AC3E}">
        <p14:creationId xmlns:p14="http://schemas.microsoft.com/office/powerpoint/2010/main" val="2652436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37</a:t>
            </a:fld>
            <a:endParaRPr lang="en-CA"/>
          </a:p>
        </p:txBody>
      </p:sp>
    </p:spTree>
    <p:extLst>
      <p:ext uri="{BB962C8B-B14F-4D97-AF65-F5344CB8AC3E}">
        <p14:creationId xmlns:p14="http://schemas.microsoft.com/office/powerpoint/2010/main" val="98120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38</a:t>
            </a:fld>
            <a:endParaRPr lang="en-CA"/>
          </a:p>
        </p:txBody>
      </p:sp>
    </p:spTree>
    <p:extLst>
      <p:ext uri="{BB962C8B-B14F-4D97-AF65-F5344CB8AC3E}">
        <p14:creationId xmlns:p14="http://schemas.microsoft.com/office/powerpoint/2010/main" val="3020226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43</a:t>
            </a:fld>
            <a:endParaRPr lang="en-CA"/>
          </a:p>
        </p:txBody>
      </p:sp>
    </p:spTree>
    <p:extLst>
      <p:ext uri="{BB962C8B-B14F-4D97-AF65-F5344CB8AC3E}">
        <p14:creationId xmlns:p14="http://schemas.microsoft.com/office/powerpoint/2010/main" val="3448612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46</a:t>
            </a:fld>
            <a:endParaRPr lang="en-CA"/>
          </a:p>
        </p:txBody>
      </p:sp>
    </p:spTree>
    <p:extLst>
      <p:ext uri="{BB962C8B-B14F-4D97-AF65-F5344CB8AC3E}">
        <p14:creationId xmlns:p14="http://schemas.microsoft.com/office/powerpoint/2010/main" val="321589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B5BA7-1EDB-4A48-9608-C6520902AE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00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47</a:t>
            </a:fld>
            <a:endParaRPr lang="en-CA"/>
          </a:p>
        </p:txBody>
      </p:sp>
    </p:spTree>
    <p:extLst>
      <p:ext uri="{BB962C8B-B14F-4D97-AF65-F5344CB8AC3E}">
        <p14:creationId xmlns:p14="http://schemas.microsoft.com/office/powerpoint/2010/main" val="1310124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49</a:t>
            </a:fld>
            <a:endParaRPr lang="en-CA"/>
          </a:p>
        </p:txBody>
      </p:sp>
    </p:spTree>
    <p:extLst>
      <p:ext uri="{BB962C8B-B14F-4D97-AF65-F5344CB8AC3E}">
        <p14:creationId xmlns:p14="http://schemas.microsoft.com/office/powerpoint/2010/main" val="4147126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51</a:t>
            </a:fld>
            <a:endParaRPr lang="en-CA"/>
          </a:p>
        </p:txBody>
      </p:sp>
    </p:spTree>
    <p:extLst>
      <p:ext uri="{BB962C8B-B14F-4D97-AF65-F5344CB8AC3E}">
        <p14:creationId xmlns:p14="http://schemas.microsoft.com/office/powerpoint/2010/main" val="436951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53</a:t>
            </a:fld>
            <a:endParaRPr lang="en-CA"/>
          </a:p>
        </p:txBody>
      </p:sp>
    </p:spTree>
    <p:extLst>
      <p:ext uri="{BB962C8B-B14F-4D97-AF65-F5344CB8AC3E}">
        <p14:creationId xmlns:p14="http://schemas.microsoft.com/office/powerpoint/2010/main" val="32711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54</a:t>
            </a:fld>
            <a:endParaRPr lang="en-CA"/>
          </a:p>
        </p:txBody>
      </p:sp>
    </p:spTree>
    <p:extLst>
      <p:ext uri="{BB962C8B-B14F-4D97-AF65-F5344CB8AC3E}">
        <p14:creationId xmlns:p14="http://schemas.microsoft.com/office/powerpoint/2010/main" val="3981321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58</a:t>
            </a:fld>
            <a:endParaRPr lang="en-CA"/>
          </a:p>
        </p:txBody>
      </p:sp>
    </p:spTree>
    <p:extLst>
      <p:ext uri="{BB962C8B-B14F-4D97-AF65-F5344CB8AC3E}">
        <p14:creationId xmlns:p14="http://schemas.microsoft.com/office/powerpoint/2010/main" val="283130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59</a:t>
            </a:fld>
            <a:endParaRPr lang="en-CA"/>
          </a:p>
        </p:txBody>
      </p:sp>
    </p:spTree>
    <p:extLst>
      <p:ext uri="{BB962C8B-B14F-4D97-AF65-F5344CB8AC3E}">
        <p14:creationId xmlns:p14="http://schemas.microsoft.com/office/powerpoint/2010/main" val="3907473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60</a:t>
            </a:fld>
            <a:endParaRPr lang="en-CA"/>
          </a:p>
        </p:txBody>
      </p:sp>
    </p:spTree>
    <p:extLst>
      <p:ext uri="{BB962C8B-B14F-4D97-AF65-F5344CB8AC3E}">
        <p14:creationId xmlns:p14="http://schemas.microsoft.com/office/powerpoint/2010/main" val="2044818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61</a:t>
            </a:fld>
            <a:endParaRPr lang="en-CA"/>
          </a:p>
        </p:txBody>
      </p:sp>
    </p:spTree>
    <p:extLst>
      <p:ext uri="{BB962C8B-B14F-4D97-AF65-F5344CB8AC3E}">
        <p14:creationId xmlns:p14="http://schemas.microsoft.com/office/powerpoint/2010/main" val="3695610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67</a:t>
            </a:fld>
            <a:endParaRPr lang="en-CA"/>
          </a:p>
        </p:txBody>
      </p:sp>
    </p:spTree>
    <p:extLst>
      <p:ext uri="{BB962C8B-B14F-4D97-AF65-F5344CB8AC3E}">
        <p14:creationId xmlns:p14="http://schemas.microsoft.com/office/powerpoint/2010/main" val="272720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B5BA7-1EDB-4A48-9608-C6520902AE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91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69</a:t>
            </a:fld>
            <a:endParaRPr lang="en-CA"/>
          </a:p>
        </p:txBody>
      </p:sp>
    </p:spTree>
    <p:extLst>
      <p:ext uri="{BB962C8B-B14F-4D97-AF65-F5344CB8AC3E}">
        <p14:creationId xmlns:p14="http://schemas.microsoft.com/office/powerpoint/2010/main" val="3864198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75</a:t>
            </a:fld>
            <a:endParaRPr lang="en-CA"/>
          </a:p>
        </p:txBody>
      </p:sp>
    </p:spTree>
    <p:extLst>
      <p:ext uri="{BB962C8B-B14F-4D97-AF65-F5344CB8AC3E}">
        <p14:creationId xmlns:p14="http://schemas.microsoft.com/office/powerpoint/2010/main" val="2219899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76</a:t>
            </a:fld>
            <a:endParaRPr lang="en-CA"/>
          </a:p>
        </p:txBody>
      </p:sp>
    </p:spTree>
    <p:extLst>
      <p:ext uri="{BB962C8B-B14F-4D97-AF65-F5344CB8AC3E}">
        <p14:creationId xmlns:p14="http://schemas.microsoft.com/office/powerpoint/2010/main" val="84688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78</a:t>
            </a:fld>
            <a:endParaRPr lang="en-CA"/>
          </a:p>
        </p:txBody>
      </p:sp>
    </p:spTree>
    <p:extLst>
      <p:ext uri="{BB962C8B-B14F-4D97-AF65-F5344CB8AC3E}">
        <p14:creationId xmlns:p14="http://schemas.microsoft.com/office/powerpoint/2010/main" val="169615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81</a:t>
            </a:fld>
            <a:endParaRPr lang="en-CA"/>
          </a:p>
        </p:txBody>
      </p:sp>
    </p:spTree>
    <p:extLst>
      <p:ext uri="{BB962C8B-B14F-4D97-AF65-F5344CB8AC3E}">
        <p14:creationId xmlns:p14="http://schemas.microsoft.com/office/powerpoint/2010/main" val="3093143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89</a:t>
            </a:fld>
            <a:endParaRPr lang="en-CA"/>
          </a:p>
        </p:txBody>
      </p:sp>
    </p:spTree>
    <p:extLst>
      <p:ext uri="{BB962C8B-B14F-4D97-AF65-F5344CB8AC3E}">
        <p14:creationId xmlns:p14="http://schemas.microsoft.com/office/powerpoint/2010/main" val="3657668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100</a:t>
            </a:fld>
            <a:endParaRPr lang="en-CA"/>
          </a:p>
        </p:txBody>
      </p:sp>
    </p:spTree>
    <p:extLst>
      <p:ext uri="{BB962C8B-B14F-4D97-AF65-F5344CB8AC3E}">
        <p14:creationId xmlns:p14="http://schemas.microsoft.com/office/powerpoint/2010/main" val="364312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11</a:t>
            </a:fld>
            <a:endParaRPr lang="en-CA"/>
          </a:p>
        </p:txBody>
      </p:sp>
    </p:spTree>
    <p:extLst>
      <p:ext uri="{BB962C8B-B14F-4D97-AF65-F5344CB8AC3E}">
        <p14:creationId xmlns:p14="http://schemas.microsoft.com/office/powerpoint/2010/main" val="59185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B5BA7-1EDB-4A48-9608-C6520902AE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127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B5BA7-1EDB-4A48-9608-C6520902AE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9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14</a:t>
            </a:fld>
            <a:endParaRPr lang="en-CA"/>
          </a:p>
        </p:txBody>
      </p:sp>
    </p:spTree>
    <p:extLst>
      <p:ext uri="{BB962C8B-B14F-4D97-AF65-F5344CB8AC3E}">
        <p14:creationId xmlns:p14="http://schemas.microsoft.com/office/powerpoint/2010/main" val="124421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406B5BA7-1EDB-4A48-9608-C6520902AEF1}" type="slidenum">
              <a:rPr lang="en-CA" smtClean="0"/>
              <a:t>15</a:t>
            </a:fld>
            <a:endParaRPr lang="en-CA"/>
          </a:p>
        </p:txBody>
      </p:sp>
    </p:spTree>
    <p:extLst>
      <p:ext uri="{BB962C8B-B14F-4D97-AF65-F5344CB8AC3E}">
        <p14:creationId xmlns:p14="http://schemas.microsoft.com/office/powerpoint/2010/main" val="1403381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951924E-2DAA-4551-A992-0E37D9D23B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413"/>
            <a:ext cx="12204000" cy="6905413"/>
          </a:xfrm>
          <a:prstGeom prst="rect">
            <a:avLst/>
          </a:prstGeom>
        </p:spPr>
      </p:pic>
      <p:sp>
        <p:nvSpPr>
          <p:cNvPr id="22" name="Rectangle 21">
            <a:extLst>
              <a:ext uri="{FF2B5EF4-FFF2-40B4-BE49-F238E27FC236}">
                <a16:creationId xmlns:a16="http://schemas.microsoft.com/office/drawing/2014/main" id="{99E9F86F-8AB4-49C4-AF97-459165B24F12}"/>
              </a:ext>
            </a:extLst>
          </p:cNvPr>
          <p:cNvSpPr/>
          <p:nvPr userDrawn="1"/>
        </p:nvSpPr>
        <p:spPr>
          <a:xfrm>
            <a:off x="-1" y="-47413"/>
            <a:ext cx="12192001" cy="3804073"/>
          </a:xfrm>
          <a:prstGeom prst="rect">
            <a:avLst/>
          </a:prstGeom>
          <a:gradFill flip="none" rotWithShape="1">
            <a:gsLst>
              <a:gs pos="69000">
                <a:srgbClr val="FFFFFF">
                  <a:alpha val="50000"/>
                </a:srgbClr>
              </a:gs>
              <a:gs pos="41000">
                <a:srgbClr val="FFFFFF">
                  <a:alpha val="85000"/>
                </a:srgbClr>
              </a:gs>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re 1">
            <a:extLst>
              <a:ext uri="{FF2B5EF4-FFF2-40B4-BE49-F238E27FC236}">
                <a16:creationId xmlns:a16="http://schemas.microsoft.com/office/drawing/2014/main" id="{2D40DA7B-D13B-4750-A91B-159E24420AB1}"/>
              </a:ext>
            </a:extLst>
          </p:cNvPr>
          <p:cNvSpPr>
            <a:spLocks noGrp="1"/>
          </p:cNvSpPr>
          <p:nvPr>
            <p:ph type="ctrTitle"/>
          </p:nvPr>
        </p:nvSpPr>
        <p:spPr>
          <a:xfrm>
            <a:off x="1097280" y="4021799"/>
            <a:ext cx="7613227" cy="443198"/>
          </a:xfrm>
        </p:spPr>
        <p:txBody>
          <a:bodyPr anchor="b"/>
          <a:lstStyle>
            <a:lvl1pPr algn="l">
              <a:defRPr sz="3200"/>
            </a:lvl1pPr>
          </a:lstStyle>
          <a:p>
            <a:r>
              <a:rPr lang="fr-FR" dirty="0"/>
              <a:t>Modifiez le style du titre</a:t>
            </a:r>
            <a:endParaRPr lang="en-CA" dirty="0"/>
          </a:p>
        </p:txBody>
      </p:sp>
      <p:sp>
        <p:nvSpPr>
          <p:cNvPr id="3" name="Sous-titre 2">
            <a:extLst>
              <a:ext uri="{FF2B5EF4-FFF2-40B4-BE49-F238E27FC236}">
                <a16:creationId xmlns:a16="http://schemas.microsoft.com/office/drawing/2014/main" id="{A02DC1DB-ECA9-43C7-B919-96CD997EA870}"/>
              </a:ext>
            </a:extLst>
          </p:cNvPr>
          <p:cNvSpPr>
            <a:spLocks noGrp="1"/>
          </p:cNvSpPr>
          <p:nvPr>
            <p:ph type="subTitle" idx="1"/>
          </p:nvPr>
        </p:nvSpPr>
        <p:spPr>
          <a:xfrm>
            <a:off x="1097280" y="4557072"/>
            <a:ext cx="7613227" cy="276999"/>
          </a:xfrm>
        </p:spPr>
        <p:txBody>
          <a:bodyPr wrap="square">
            <a:sp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CA" dirty="0"/>
          </a:p>
        </p:txBody>
      </p:sp>
      <p:pic>
        <p:nvPicPr>
          <p:cNvPr id="28" name="Graphique 27">
            <a:extLst>
              <a:ext uri="{FF2B5EF4-FFF2-40B4-BE49-F238E27FC236}">
                <a16:creationId xmlns:a16="http://schemas.microsoft.com/office/drawing/2014/main" id="{11C23E73-BE14-4E36-93EB-8B91F420F0E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680" y="5929106"/>
            <a:ext cx="1516378" cy="741433"/>
          </a:xfrm>
          <a:prstGeom prst="rect">
            <a:avLst/>
          </a:prstGeom>
        </p:spPr>
      </p:pic>
      <p:pic>
        <p:nvPicPr>
          <p:cNvPr id="5" name="Graphique 4">
            <a:extLst>
              <a:ext uri="{FF2B5EF4-FFF2-40B4-BE49-F238E27FC236}">
                <a16:creationId xmlns:a16="http://schemas.microsoft.com/office/drawing/2014/main" id="{3D3E8B1A-9615-492D-A63A-DEB9FC4CF78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87294" y="575942"/>
            <a:ext cx="4556250" cy="450000"/>
          </a:xfrm>
          <a:prstGeom prst="rect">
            <a:avLst/>
          </a:prstGeom>
        </p:spPr>
      </p:pic>
    </p:spTree>
    <p:extLst>
      <p:ext uri="{BB962C8B-B14F-4D97-AF65-F5344CB8AC3E}">
        <p14:creationId xmlns:p14="http://schemas.microsoft.com/office/powerpoint/2010/main" val="79626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1E0B2-3AFC-44C1-96A4-4AA67D03A4CD}"/>
              </a:ext>
            </a:extLst>
          </p:cNvPr>
          <p:cNvSpPr>
            <a:spLocks noGrp="1"/>
          </p:cNvSpPr>
          <p:nvPr>
            <p:ph type="title"/>
          </p:nvPr>
        </p:nvSpPr>
        <p:spPr/>
        <p:txBody>
          <a:bodyPr/>
          <a:lstStyle/>
          <a:p>
            <a:r>
              <a:rPr lang="fr-FR"/>
              <a:t>Modifiez le style du titre</a:t>
            </a:r>
            <a:endParaRPr lang="en-CA"/>
          </a:p>
        </p:txBody>
      </p:sp>
      <p:sp>
        <p:nvSpPr>
          <p:cNvPr id="3" name="Espace réservé du contenu 2">
            <a:extLst>
              <a:ext uri="{FF2B5EF4-FFF2-40B4-BE49-F238E27FC236}">
                <a16:creationId xmlns:a16="http://schemas.microsoft.com/office/drawing/2014/main" id="{14BFD36E-C728-4800-B382-CB5B57DBAF5B}"/>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numéro de diapositive 5">
            <a:extLst>
              <a:ext uri="{FF2B5EF4-FFF2-40B4-BE49-F238E27FC236}">
                <a16:creationId xmlns:a16="http://schemas.microsoft.com/office/drawing/2014/main" id="{4FDC915F-3C7F-49A6-93BB-F90EB20053C5}"/>
              </a:ext>
            </a:extLst>
          </p:cNvPr>
          <p:cNvSpPr>
            <a:spLocks noGrp="1"/>
          </p:cNvSpPr>
          <p:nvPr>
            <p:ph type="sldNum" sz="quarter" idx="12"/>
          </p:nvPr>
        </p:nvSpPr>
        <p:spPr/>
        <p:txBody>
          <a:bodyPr/>
          <a:lstStyle/>
          <a:p>
            <a:fld id="{B57D92B5-7ECE-49C8-85BA-9F8FD163C6E7}" type="slidenum">
              <a:rPr lang="en-CA" smtClean="0"/>
              <a:t>‹N°›</a:t>
            </a:fld>
            <a:endParaRPr lang="en-CA"/>
          </a:p>
        </p:txBody>
      </p:sp>
    </p:spTree>
    <p:extLst>
      <p:ext uri="{BB962C8B-B14F-4D97-AF65-F5344CB8AC3E}">
        <p14:creationId xmlns:p14="http://schemas.microsoft.com/office/powerpoint/2010/main" val="180008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 - Q&amp;B">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1E0B2-3AFC-44C1-96A4-4AA67D03A4CD}"/>
              </a:ext>
            </a:extLst>
          </p:cNvPr>
          <p:cNvSpPr>
            <a:spLocks noGrp="1"/>
          </p:cNvSpPr>
          <p:nvPr>
            <p:ph type="title"/>
          </p:nvPr>
        </p:nvSpPr>
        <p:spPr/>
        <p:txBody>
          <a:bodyPr/>
          <a:lstStyle/>
          <a:p>
            <a:r>
              <a:rPr lang="fr-FR"/>
              <a:t>Modifiez le style du titre</a:t>
            </a:r>
            <a:endParaRPr lang="en-CA"/>
          </a:p>
        </p:txBody>
      </p:sp>
      <p:sp>
        <p:nvSpPr>
          <p:cNvPr id="6" name="Espace réservé du numéro de diapositive 5">
            <a:extLst>
              <a:ext uri="{FF2B5EF4-FFF2-40B4-BE49-F238E27FC236}">
                <a16:creationId xmlns:a16="http://schemas.microsoft.com/office/drawing/2014/main" id="{4FDC915F-3C7F-49A6-93BB-F90EB20053C5}"/>
              </a:ext>
            </a:extLst>
          </p:cNvPr>
          <p:cNvSpPr>
            <a:spLocks noGrp="1"/>
          </p:cNvSpPr>
          <p:nvPr>
            <p:ph type="sldNum" sz="quarter" idx="12"/>
          </p:nvPr>
        </p:nvSpPr>
        <p:spPr/>
        <p:txBody>
          <a:bodyPr/>
          <a:lstStyle/>
          <a:p>
            <a:fld id="{B57D92B5-7ECE-49C8-85BA-9F8FD163C6E7}" type="slidenum">
              <a:rPr lang="en-CA" smtClean="0"/>
              <a:t>‹N°›</a:t>
            </a:fld>
            <a:endParaRPr lang="en-CA"/>
          </a:p>
        </p:txBody>
      </p:sp>
      <p:sp>
        <p:nvSpPr>
          <p:cNvPr id="5" name="Espace réservé du texte 4">
            <a:extLst>
              <a:ext uri="{FF2B5EF4-FFF2-40B4-BE49-F238E27FC236}">
                <a16:creationId xmlns:a16="http://schemas.microsoft.com/office/drawing/2014/main" id="{EAD4B835-DCEB-4017-BDD3-89CEE361036A}"/>
              </a:ext>
            </a:extLst>
          </p:cNvPr>
          <p:cNvSpPr>
            <a:spLocks noGrp="1"/>
          </p:cNvSpPr>
          <p:nvPr>
            <p:ph type="body" sz="quarter" idx="13" hasCustomPrompt="1"/>
          </p:nvPr>
        </p:nvSpPr>
        <p:spPr>
          <a:xfrm>
            <a:off x="220980" y="1341120"/>
            <a:ext cx="11750400" cy="124650"/>
          </a:xfrm>
        </p:spPr>
        <p:txBody>
          <a:bodyPr>
            <a:spAutoFit/>
          </a:bodyPr>
          <a:lstStyle>
            <a:lvl1pPr marL="352425" indent="-352425">
              <a:spcBef>
                <a:spcPts val="0"/>
              </a:spcBef>
              <a:spcAft>
                <a:spcPts val="200"/>
              </a:spcAft>
              <a:defRPr sz="900">
                <a:solidFill>
                  <a:schemeClr val="bg1">
                    <a:lumMod val="50000"/>
                  </a:schemeClr>
                </a:solidFill>
              </a:defRPr>
            </a:lvl1pPr>
            <a:lvl2pPr>
              <a:defRPr sz="900"/>
            </a:lvl2pPr>
            <a:lvl3pPr>
              <a:defRPr sz="900"/>
            </a:lvl3pPr>
            <a:lvl4pPr>
              <a:defRPr sz="900"/>
            </a:lvl4pPr>
            <a:lvl5pPr>
              <a:defRPr sz="900"/>
            </a:lvl5pPr>
          </a:lstStyle>
          <a:p>
            <a:pPr lvl="0"/>
            <a:r>
              <a:rPr lang="fr-FR" dirty="0"/>
              <a:t>Question</a:t>
            </a:r>
            <a:endParaRPr lang="fr-CA" dirty="0"/>
          </a:p>
        </p:txBody>
      </p:sp>
      <p:sp>
        <p:nvSpPr>
          <p:cNvPr id="7" name="Espace réservé du texte 4">
            <a:extLst>
              <a:ext uri="{FF2B5EF4-FFF2-40B4-BE49-F238E27FC236}">
                <a16:creationId xmlns:a16="http://schemas.microsoft.com/office/drawing/2014/main" id="{C531A98F-B07D-4B3A-AC4D-B2B1AEFA5DE9}"/>
              </a:ext>
            </a:extLst>
          </p:cNvPr>
          <p:cNvSpPr>
            <a:spLocks noGrp="1"/>
          </p:cNvSpPr>
          <p:nvPr>
            <p:ph type="body" sz="quarter" idx="14" hasCustomPrompt="1"/>
          </p:nvPr>
        </p:nvSpPr>
        <p:spPr>
          <a:xfrm>
            <a:off x="220980" y="6021388"/>
            <a:ext cx="11750400" cy="110800"/>
          </a:xfrm>
        </p:spPr>
        <p:txBody>
          <a:bodyPr anchor="b">
            <a:spAutoFit/>
          </a:bodyPr>
          <a:lstStyle>
            <a:lvl1pPr marL="319088" indent="-319088">
              <a:spcBef>
                <a:spcPts val="200"/>
              </a:spcBef>
              <a:spcAft>
                <a:spcPts val="0"/>
              </a:spcAft>
              <a:defRPr sz="800" i="1">
                <a:solidFill>
                  <a:schemeClr val="bg1">
                    <a:lumMod val="50000"/>
                  </a:schemeClr>
                </a:solidFill>
              </a:defRPr>
            </a:lvl1pPr>
            <a:lvl2pPr>
              <a:defRPr sz="900"/>
            </a:lvl2pPr>
            <a:lvl3pPr>
              <a:defRPr sz="900"/>
            </a:lvl3pPr>
            <a:lvl4pPr>
              <a:defRPr sz="900"/>
            </a:lvl4pPr>
            <a:lvl5pPr>
              <a:defRPr sz="900"/>
            </a:lvl5pPr>
          </a:lstStyle>
          <a:p>
            <a:pPr lvl="0"/>
            <a:r>
              <a:rPr lang="fr-FR" dirty="0"/>
              <a:t>Base :	</a:t>
            </a:r>
            <a:endParaRPr lang="fr-CA" dirty="0"/>
          </a:p>
        </p:txBody>
      </p:sp>
    </p:spTree>
    <p:extLst>
      <p:ext uri="{BB962C8B-B14F-4D97-AF65-F5344CB8AC3E}">
        <p14:creationId xmlns:p14="http://schemas.microsoft.com/office/powerpoint/2010/main" val="1981395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 - Ba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1E0B2-3AFC-44C1-96A4-4AA67D03A4CD}"/>
              </a:ext>
            </a:extLst>
          </p:cNvPr>
          <p:cNvSpPr>
            <a:spLocks noGrp="1"/>
          </p:cNvSpPr>
          <p:nvPr>
            <p:ph type="title"/>
          </p:nvPr>
        </p:nvSpPr>
        <p:spPr/>
        <p:txBody>
          <a:bodyPr/>
          <a:lstStyle/>
          <a:p>
            <a:r>
              <a:rPr lang="fr-FR"/>
              <a:t>Modifiez le style du titre</a:t>
            </a:r>
            <a:endParaRPr lang="en-CA"/>
          </a:p>
        </p:txBody>
      </p:sp>
      <p:sp>
        <p:nvSpPr>
          <p:cNvPr id="6" name="Espace réservé du numéro de diapositive 5">
            <a:extLst>
              <a:ext uri="{FF2B5EF4-FFF2-40B4-BE49-F238E27FC236}">
                <a16:creationId xmlns:a16="http://schemas.microsoft.com/office/drawing/2014/main" id="{4FDC915F-3C7F-49A6-93BB-F90EB20053C5}"/>
              </a:ext>
            </a:extLst>
          </p:cNvPr>
          <p:cNvSpPr>
            <a:spLocks noGrp="1"/>
          </p:cNvSpPr>
          <p:nvPr>
            <p:ph type="sldNum" sz="quarter" idx="12"/>
          </p:nvPr>
        </p:nvSpPr>
        <p:spPr/>
        <p:txBody>
          <a:bodyPr/>
          <a:lstStyle/>
          <a:p>
            <a:fld id="{B57D92B5-7ECE-49C8-85BA-9F8FD163C6E7}" type="slidenum">
              <a:rPr lang="en-CA" smtClean="0"/>
              <a:t>‹N°›</a:t>
            </a:fld>
            <a:endParaRPr lang="en-CA"/>
          </a:p>
        </p:txBody>
      </p:sp>
      <p:sp>
        <p:nvSpPr>
          <p:cNvPr id="7" name="Espace réservé du texte 4">
            <a:extLst>
              <a:ext uri="{FF2B5EF4-FFF2-40B4-BE49-F238E27FC236}">
                <a16:creationId xmlns:a16="http://schemas.microsoft.com/office/drawing/2014/main" id="{C531A98F-B07D-4B3A-AC4D-B2B1AEFA5DE9}"/>
              </a:ext>
            </a:extLst>
          </p:cNvPr>
          <p:cNvSpPr>
            <a:spLocks noGrp="1"/>
          </p:cNvSpPr>
          <p:nvPr>
            <p:ph type="body" sz="quarter" idx="14" hasCustomPrompt="1"/>
          </p:nvPr>
        </p:nvSpPr>
        <p:spPr>
          <a:xfrm>
            <a:off x="220980" y="6021388"/>
            <a:ext cx="11750400" cy="110800"/>
          </a:xfrm>
        </p:spPr>
        <p:txBody>
          <a:bodyPr anchor="b">
            <a:spAutoFit/>
          </a:bodyPr>
          <a:lstStyle>
            <a:lvl1pPr marL="319088" indent="-319088">
              <a:spcBef>
                <a:spcPts val="200"/>
              </a:spcBef>
              <a:spcAft>
                <a:spcPts val="0"/>
              </a:spcAft>
              <a:defRPr sz="800" i="1">
                <a:solidFill>
                  <a:schemeClr val="bg1">
                    <a:lumMod val="50000"/>
                  </a:schemeClr>
                </a:solidFill>
              </a:defRPr>
            </a:lvl1pPr>
            <a:lvl2pPr>
              <a:defRPr sz="900"/>
            </a:lvl2pPr>
            <a:lvl3pPr>
              <a:defRPr sz="900"/>
            </a:lvl3pPr>
            <a:lvl4pPr>
              <a:defRPr sz="900"/>
            </a:lvl4pPr>
            <a:lvl5pPr>
              <a:defRPr sz="900"/>
            </a:lvl5pPr>
          </a:lstStyle>
          <a:p>
            <a:pPr lvl="0"/>
            <a:r>
              <a:rPr lang="fr-FR" dirty="0"/>
              <a:t>Base :	</a:t>
            </a:r>
            <a:endParaRPr lang="fr-CA" dirty="0"/>
          </a:p>
        </p:txBody>
      </p:sp>
    </p:spTree>
    <p:extLst>
      <p:ext uri="{BB962C8B-B14F-4D97-AF65-F5344CB8AC3E}">
        <p14:creationId xmlns:p14="http://schemas.microsoft.com/office/powerpoint/2010/main" val="11646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25BF4EA0-81CA-4676-A9DA-39D694C59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41334"/>
            <a:ext cx="12192000" cy="5375332"/>
          </a:xfrm>
          <a:prstGeom prst="rect">
            <a:avLst/>
          </a:prstGeom>
        </p:spPr>
      </p:pic>
      <p:sp>
        <p:nvSpPr>
          <p:cNvPr id="9" name="Rectangle 8">
            <a:extLst>
              <a:ext uri="{FF2B5EF4-FFF2-40B4-BE49-F238E27FC236}">
                <a16:creationId xmlns:a16="http://schemas.microsoft.com/office/drawing/2014/main" id="{144A5FE4-C79A-405A-8AAB-95E53C6BE590}"/>
              </a:ext>
            </a:extLst>
          </p:cNvPr>
          <p:cNvSpPr/>
          <p:nvPr userDrawn="1"/>
        </p:nvSpPr>
        <p:spPr>
          <a:xfrm>
            <a:off x="0" y="740664"/>
            <a:ext cx="5025813" cy="5376672"/>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re 1">
            <a:extLst>
              <a:ext uri="{FF2B5EF4-FFF2-40B4-BE49-F238E27FC236}">
                <a16:creationId xmlns:a16="http://schemas.microsoft.com/office/drawing/2014/main" id="{D86BB638-4202-4124-A7D9-B0E1EDE46561}"/>
              </a:ext>
            </a:extLst>
          </p:cNvPr>
          <p:cNvSpPr>
            <a:spLocks noGrp="1"/>
          </p:cNvSpPr>
          <p:nvPr>
            <p:ph type="title"/>
          </p:nvPr>
        </p:nvSpPr>
        <p:spPr>
          <a:xfrm>
            <a:off x="220980" y="3110147"/>
            <a:ext cx="4200737" cy="332399"/>
          </a:xfrm>
        </p:spPr>
        <p:txBody>
          <a:bodyPr anchor="b"/>
          <a:lstStyle>
            <a:lvl1pPr>
              <a:defRPr sz="2400"/>
            </a:lvl1pPr>
          </a:lstStyle>
          <a:p>
            <a:r>
              <a:rPr lang="fr-FR" dirty="0"/>
              <a:t>Modifiez le style du titre</a:t>
            </a:r>
            <a:endParaRPr lang="en-CA" dirty="0"/>
          </a:p>
        </p:txBody>
      </p:sp>
      <p:sp>
        <p:nvSpPr>
          <p:cNvPr id="3" name="Espace réservé du texte 2">
            <a:extLst>
              <a:ext uri="{FF2B5EF4-FFF2-40B4-BE49-F238E27FC236}">
                <a16:creationId xmlns:a16="http://schemas.microsoft.com/office/drawing/2014/main" id="{6F7EEC85-C93A-4316-ACF0-3253049B7CA2}"/>
              </a:ext>
            </a:extLst>
          </p:cNvPr>
          <p:cNvSpPr>
            <a:spLocks noGrp="1"/>
          </p:cNvSpPr>
          <p:nvPr>
            <p:ph type="body" idx="1"/>
          </p:nvPr>
        </p:nvSpPr>
        <p:spPr>
          <a:xfrm>
            <a:off x="220980" y="3469534"/>
            <a:ext cx="4200737" cy="193899"/>
          </a:xfrm>
        </p:spPr>
        <p:txBody>
          <a:bodyPr>
            <a:spAutoFit/>
          </a:bodyPr>
          <a:lstStyle>
            <a:lvl1pPr marL="0" indent="0">
              <a:buNone/>
              <a:defRPr sz="1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pic>
        <p:nvPicPr>
          <p:cNvPr id="14" name="Graphique 13">
            <a:extLst>
              <a:ext uri="{FF2B5EF4-FFF2-40B4-BE49-F238E27FC236}">
                <a16:creationId xmlns:a16="http://schemas.microsoft.com/office/drawing/2014/main" id="{1A8421A8-AD6C-4CF5-8E38-2BD01178E66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264053" y="6332014"/>
            <a:ext cx="706967" cy="345799"/>
          </a:xfrm>
          <a:prstGeom prst="rect">
            <a:avLst/>
          </a:prstGeom>
        </p:spPr>
      </p:pic>
      <p:grpSp>
        <p:nvGrpSpPr>
          <p:cNvPr id="90" name="Groupe 89">
            <a:extLst>
              <a:ext uri="{FF2B5EF4-FFF2-40B4-BE49-F238E27FC236}">
                <a16:creationId xmlns:a16="http://schemas.microsoft.com/office/drawing/2014/main" id="{EAA23D38-7578-4DE1-AA16-719BD93E09DB}"/>
              </a:ext>
            </a:extLst>
          </p:cNvPr>
          <p:cNvGrpSpPr>
            <a:grpSpLocks noChangeAspect="1"/>
          </p:cNvGrpSpPr>
          <p:nvPr userDrawn="1"/>
        </p:nvGrpSpPr>
        <p:grpSpPr>
          <a:xfrm>
            <a:off x="119383" y="6465353"/>
            <a:ext cx="1115574" cy="216000"/>
            <a:chOff x="472107" y="561880"/>
            <a:chExt cx="2457749" cy="475875"/>
          </a:xfrm>
        </p:grpSpPr>
        <p:sp>
          <p:nvSpPr>
            <p:cNvPr id="81" name="Forme libre : forme 80">
              <a:extLst>
                <a:ext uri="{FF2B5EF4-FFF2-40B4-BE49-F238E27FC236}">
                  <a16:creationId xmlns:a16="http://schemas.microsoft.com/office/drawing/2014/main" id="{B9A953B0-0733-44E9-803A-066477055119}"/>
                </a:ext>
              </a:extLst>
            </p:cNvPr>
            <p:cNvSpPr/>
            <p:nvPr/>
          </p:nvSpPr>
          <p:spPr>
            <a:xfrm>
              <a:off x="472107" y="732879"/>
              <a:ext cx="262500" cy="281250"/>
            </a:xfrm>
            <a:custGeom>
              <a:avLst/>
              <a:gdLst>
                <a:gd name="connsiteX0" fmla="*/ 131063 w 262500"/>
                <a:gd name="connsiteY0" fmla="*/ 185063 h 281250"/>
                <a:gd name="connsiteX1" fmla="*/ 249187 w 262500"/>
                <a:gd name="connsiteY1" fmla="*/ 270563 h 281250"/>
                <a:gd name="connsiteX2" fmla="*/ 249187 w 262500"/>
                <a:gd name="connsiteY2" fmla="*/ 99563 h 281250"/>
                <a:gd name="connsiteX3" fmla="*/ 131063 w 262500"/>
                <a:gd name="connsiteY3" fmla="*/ 14063 h 281250"/>
                <a:gd name="connsiteX4" fmla="*/ 14063 w 262500"/>
                <a:gd name="connsiteY4" fmla="*/ 99563 h 281250"/>
                <a:gd name="connsiteX5" fmla="*/ 14063 w 262500"/>
                <a:gd name="connsiteY5" fmla="*/ 270563 h 2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00" h="281250">
                  <a:moveTo>
                    <a:pt x="131063" y="185063"/>
                  </a:moveTo>
                  <a:lnTo>
                    <a:pt x="249187" y="270563"/>
                  </a:lnTo>
                  <a:lnTo>
                    <a:pt x="249187" y="99563"/>
                  </a:lnTo>
                  <a:lnTo>
                    <a:pt x="131063" y="14063"/>
                  </a:lnTo>
                  <a:lnTo>
                    <a:pt x="14063" y="99563"/>
                  </a:lnTo>
                  <a:lnTo>
                    <a:pt x="14063" y="270563"/>
                  </a:lnTo>
                </a:path>
              </a:pathLst>
            </a:custGeom>
            <a:solidFill>
              <a:srgbClr val="29ACE3"/>
            </a:solidFill>
            <a:ln w="9525" cap="flat">
              <a:noFill/>
              <a:prstDash val="solid"/>
              <a:miter/>
            </a:ln>
          </p:spPr>
          <p:txBody>
            <a:bodyPr rtlCol="0" anchor="ctr"/>
            <a:lstStyle/>
            <a:p>
              <a:endParaRPr lang="en-CA"/>
            </a:p>
          </p:txBody>
        </p:sp>
        <p:sp>
          <p:nvSpPr>
            <p:cNvPr id="82" name="Forme libre : forme 81">
              <a:extLst>
                <a:ext uri="{FF2B5EF4-FFF2-40B4-BE49-F238E27FC236}">
                  <a16:creationId xmlns:a16="http://schemas.microsoft.com/office/drawing/2014/main" id="{9EEA0146-BF4C-48EA-9AF4-6BC780C5AF17}"/>
                </a:ext>
              </a:extLst>
            </p:cNvPr>
            <p:cNvSpPr/>
            <p:nvPr/>
          </p:nvSpPr>
          <p:spPr>
            <a:xfrm>
              <a:off x="707231" y="561880"/>
              <a:ext cx="262500" cy="281250"/>
            </a:xfrm>
            <a:custGeom>
              <a:avLst/>
              <a:gdLst>
                <a:gd name="connsiteX0" fmla="*/ 131062 w 262500"/>
                <a:gd name="connsiteY0" fmla="*/ 185063 h 281250"/>
                <a:gd name="connsiteX1" fmla="*/ 249188 w 262500"/>
                <a:gd name="connsiteY1" fmla="*/ 270563 h 281250"/>
                <a:gd name="connsiteX2" fmla="*/ 249188 w 262500"/>
                <a:gd name="connsiteY2" fmla="*/ 99563 h 281250"/>
                <a:gd name="connsiteX3" fmla="*/ 131062 w 262500"/>
                <a:gd name="connsiteY3" fmla="*/ 14063 h 281250"/>
                <a:gd name="connsiteX4" fmla="*/ 14063 w 262500"/>
                <a:gd name="connsiteY4" fmla="*/ 99563 h 281250"/>
                <a:gd name="connsiteX5" fmla="*/ 14063 w 262500"/>
                <a:gd name="connsiteY5" fmla="*/ 270563 h 2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00" h="281250">
                  <a:moveTo>
                    <a:pt x="131062" y="185063"/>
                  </a:moveTo>
                  <a:lnTo>
                    <a:pt x="249188" y="270563"/>
                  </a:lnTo>
                  <a:lnTo>
                    <a:pt x="249188" y="99563"/>
                  </a:lnTo>
                  <a:lnTo>
                    <a:pt x="131062" y="14063"/>
                  </a:lnTo>
                  <a:lnTo>
                    <a:pt x="14063" y="99563"/>
                  </a:lnTo>
                  <a:lnTo>
                    <a:pt x="14063" y="270563"/>
                  </a:lnTo>
                </a:path>
              </a:pathLst>
            </a:custGeom>
            <a:solidFill>
              <a:srgbClr val="29ACE3"/>
            </a:solidFill>
            <a:ln w="9525" cap="flat">
              <a:noFill/>
              <a:prstDash val="solid"/>
              <a:miter/>
            </a:ln>
          </p:spPr>
          <p:txBody>
            <a:bodyPr rtlCol="0" anchor="ctr"/>
            <a:lstStyle/>
            <a:p>
              <a:endParaRPr lang="en-CA"/>
            </a:p>
          </p:txBody>
        </p:sp>
        <p:sp>
          <p:nvSpPr>
            <p:cNvPr id="83" name="Forme libre : forme 82">
              <a:extLst>
                <a:ext uri="{FF2B5EF4-FFF2-40B4-BE49-F238E27FC236}">
                  <a16:creationId xmlns:a16="http://schemas.microsoft.com/office/drawing/2014/main" id="{975C4E06-17FD-468A-98C4-242013AE93F4}"/>
                </a:ext>
              </a:extLst>
            </p:cNvPr>
            <p:cNvSpPr/>
            <p:nvPr/>
          </p:nvSpPr>
          <p:spPr>
            <a:xfrm>
              <a:off x="942357" y="732879"/>
              <a:ext cx="262500" cy="281250"/>
            </a:xfrm>
            <a:custGeom>
              <a:avLst/>
              <a:gdLst>
                <a:gd name="connsiteX0" fmla="*/ 131062 w 262500"/>
                <a:gd name="connsiteY0" fmla="*/ 185063 h 281250"/>
                <a:gd name="connsiteX1" fmla="*/ 249188 w 262500"/>
                <a:gd name="connsiteY1" fmla="*/ 270563 h 281250"/>
                <a:gd name="connsiteX2" fmla="*/ 249188 w 262500"/>
                <a:gd name="connsiteY2" fmla="*/ 99563 h 281250"/>
                <a:gd name="connsiteX3" fmla="*/ 131062 w 262500"/>
                <a:gd name="connsiteY3" fmla="*/ 14063 h 281250"/>
                <a:gd name="connsiteX4" fmla="*/ 14063 w 262500"/>
                <a:gd name="connsiteY4" fmla="*/ 99563 h 281250"/>
                <a:gd name="connsiteX5" fmla="*/ 14063 w 262500"/>
                <a:gd name="connsiteY5" fmla="*/ 270563 h 2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500" h="281250">
                  <a:moveTo>
                    <a:pt x="131062" y="185063"/>
                  </a:moveTo>
                  <a:lnTo>
                    <a:pt x="249188" y="270563"/>
                  </a:lnTo>
                  <a:lnTo>
                    <a:pt x="249188" y="99563"/>
                  </a:lnTo>
                  <a:lnTo>
                    <a:pt x="131062" y="14063"/>
                  </a:lnTo>
                  <a:lnTo>
                    <a:pt x="14063" y="99563"/>
                  </a:lnTo>
                  <a:lnTo>
                    <a:pt x="14063" y="270563"/>
                  </a:lnTo>
                </a:path>
              </a:pathLst>
            </a:custGeom>
            <a:solidFill>
              <a:srgbClr val="29ACE3"/>
            </a:solidFill>
            <a:ln w="9525" cap="flat">
              <a:noFill/>
              <a:prstDash val="solid"/>
              <a:miter/>
            </a:ln>
          </p:spPr>
          <p:txBody>
            <a:bodyPr rtlCol="0" anchor="ctr"/>
            <a:lstStyle/>
            <a:p>
              <a:endParaRPr lang="en-CA"/>
            </a:p>
          </p:txBody>
        </p:sp>
        <p:sp>
          <p:nvSpPr>
            <p:cNvPr id="84" name="Forme libre : forme 83">
              <a:extLst>
                <a:ext uri="{FF2B5EF4-FFF2-40B4-BE49-F238E27FC236}">
                  <a16:creationId xmlns:a16="http://schemas.microsoft.com/office/drawing/2014/main" id="{56AAE7FE-53F3-4997-A7F9-8BFB571AC84C}"/>
                </a:ext>
              </a:extLst>
            </p:cNvPr>
            <p:cNvSpPr/>
            <p:nvPr/>
          </p:nvSpPr>
          <p:spPr>
            <a:xfrm>
              <a:off x="1293357" y="647379"/>
              <a:ext cx="356250" cy="356250"/>
            </a:xfrm>
            <a:custGeom>
              <a:avLst/>
              <a:gdLst>
                <a:gd name="connsiteX0" fmla="*/ 134437 w 356250"/>
                <a:gd name="connsiteY0" fmla="*/ 224438 h 356250"/>
                <a:gd name="connsiteX1" fmla="*/ 182813 w 356250"/>
                <a:gd name="connsiteY1" fmla="*/ 97313 h 356250"/>
                <a:gd name="connsiteX2" fmla="*/ 231187 w 356250"/>
                <a:gd name="connsiteY2" fmla="*/ 224438 h 356250"/>
                <a:gd name="connsiteX3" fmla="*/ 14063 w 356250"/>
                <a:gd name="connsiteY3" fmla="*/ 356063 h 356250"/>
                <a:gd name="connsiteX4" fmla="*/ 83812 w 356250"/>
                <a:gd name="connsiteY4" fmla="*/ 356063 h 356250"/>
                <a:gd name="connsiteX5" fmla="*/ 111937 w 356250"/>
                <a:gd name="connsiteY5" fmla="*/ 280688 h 356250"/>
                <a:gd name="connsiteX6" fmla="*/ 252562 w 356250"/>
                <a:gd name="connsiteY6" fmla="*/ 280688 h 356250"/>
                <a:gd name="connsiteX7" fmla="*/ 280687 w 356250"/>
                <a:gd name="connsiteY7" fmla="*/ 356063 h 356250"/>
                <a:gd name="connsiteX8" fmla="*/ 351563 w 356250"/>
                <a:gd name="connsiteY8" fmla="*/ 356063 h 356250"/>
                <a:gd name="connsiteX9" fmla="*/ 221062 w 356250"/>
                <a:gd name="connsiteY9" fmla="*/ 14063 h 356250"/>
                <a:gd name="connsiteX10" fmla="*/ 146812 w 356250"/>
                <a:gd name="connsiteY10" fmla="*/ 14063 h 356250"/>
                <a:gd name="connsiteX11" fmla="*/ 14063 w 356250"/>
                <a:gd name="connsiteY11" fmla="*/ 356063 h 3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50" h="356250">
                  <a:moveTo>
                    <a:pt x="134437" y="224438"/>
                  </a:moveTo>
                  <a:lnTo>
                    <a:pt x="182813" y="97313"/>
                  </a:lnTo>
                  <a:lnTo>
                    <a:pt x="231187" y="224438"/>
                  </a:lnTo>
                  <a:moveTo>
                    <a:pt x="14063" y="356063"/>
                  </a:moveTo>
                  <a:lnTo>
                    <a:pt x="83812" y="356063"/>
                  </a:lnTo>
                  <a:lnTo>
                    <a:pt x="111937" y="280688"/>
                  </a:lnTo>
                  <a:lnTo>
                    <a:pt x="252562" y="280688"/>
                  </a:lnTo>
                  <a:lnTo>
                    <a:pt x="280687" y="356063"/>
                  </a:lnTo>
                  <a:lnTo>
                    <a:pt x="351563" y="356063"/>
                  </a:lnTo>
                  <a:lnTo>
                    <a:pt x="221062" y="14063"/>
                  </a:lnTo>
                  <a:lnTo>
                    <a:pt x="146812" y="14063"/>
                  </a:lnTo>
                  <a:lnTo>
                    <a:pt x="14063" y="356063"/>
                  </a:lnTo>
                  <a:close/>
                </a:path>
              </a:pathLst>
            </a:custGeom>
            <a:solidFill>
              <a:srgbClr val="20244C"/>
            </a:solidFill>
            <a:ln w="9525" cap="flat">
              <a:noFill/>
              <a:prstDash val="solid"/>
              <a:miter/>
            </a:ln>
          </p:spPr>
          <p:txBody>
            <a:bodyPr rtlCol="0" anchor="ctr"/>
            <a:lstStyle/>
            <a:p>
              <a:endParaRPr lang="en-CA"/>
            </a:p>
          </p:txBody>
        </p:sp>
        <p:sp>
          <p:nvSpPr>
            <p:cNvPr id="85" name="Forme libre : forme 84">
              <a:extLst>
                <a:ext uri="{FF2B5EF4-FFF2-40B4-BE49-F238E27FC236}">
                  <a16:creationId xmlns:a16="http://schemas.microsoft.com/office/drawing/2014/main" id="{6DDDFD73-604A-4A4B-BADB-FC95B19F954E}"/>
                </a:ext>
              </a:extLst>
            </p:cNvPr>
            <p:cNvSpPr/>
            <p:nvPr/>
          </p:nvSpPr>
          <p:spPr>
            <a:xfrm>
              <a:off x="1654482" y="647379"/>
              <a:ext cx="262500" cy="356250"/>
            </a:xfrm>
            <a:custGeom>
              <a:avLst/>
              <a:gdLst>
                <a:gd name="connsiteX0" fmla="*/ 80438 w 262500"/>
                <a:gd name="connsiteY0" fmla="*/ 165938 h 356250"/>
                <a:gd name="connsiteX1" fmla="*/ 80438 w 262500"/>
                <a:gd name="connsiteY1" fmla="*/ 71438 h 356250"/>
                <a:gd name="connsiteX2" fmla="*/ 145687 w 262500"/>
                <a:gd name="connsiteY2" fmla="*/ 71438 h 356250"/>
                <a:gd name="connsiteX3" fmla="*/ 199688 w 262500"/>
                <a:gd name="connsiteY3" fmla="*/ 118688 h 356250"/>
                <a:gd name="connsiteX4" fmla="*/ 145687 w 262500"/>
                <a:gd name="connsiteY4" fmla="*/ 165938 h 356250"/>
                <a:gd name="connsiteX5" fmla="*/ 14063 w 262500"/>
                <a:gd name="connsiteY5" fmla="*/ 356063 h 356250"/>
                <a:gd name="connsiteX6" fmla="*/ 80438 w 262500"/>
                <a:gd name="connsiteY6" fmla="*/ 356063 h 356250"/>
                <a:gd name="connsiteX7" fmla="*/ 80438 w 262500"/>
                <a:gd name="connsiteY7" fmla="*/ 222188 h 356250"/>
                <a:gd name="connsiteX8" fmla="*/ 152437 w 262500"/>
                <a:gd name="connsiteY8" fmla="*/ 222188 h 356250"/>
                <a:gd name="connsiteX9" fmla="*/ 266063 w 262500"/>
                <a:gd name="connsiteY9" fmla="*/ 118688 h 356250"/>
                <a:gd name="connsiteX10" fmla="*/ 152437 w 262500"/>
                <a:gd name="connsiteY10" fmla="*/ 14063 h 356250"/>
                <a:gd name="connsiteX11" fmla="*/ 14063 w 262500"/>
                <a:gd name="connsiteY11" fmla="*/ 14063 h 356250"/>
                <a:gd name="connsiteX12" fmla="*/ 14063 w 262500"/>
                <a:gd name="connsiteY12" fmla="*/ 356063 h 3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500" h="356250">
                  <a:moveTo>
                    <a:pt x="80438" y="165938"/>
                  </a:moveTo>
                  <a:lnTo>
                    <a:pt x="80438" y="71438"/>
                  </a:lnTo>
                  <a:lnTo>
                    <a:pt x="145687" y="71438"/>
                  </a:lnTo>
                  <a:cubicBezTo>
                    <a:pt x="179438" y="71438"/>
                    <a:pt x="199688" y="89438"/>
                    <a:pt x="199688" y="118688"/>
                  </a:cubicBezTo>
                  <a:cubicBezTo>
                    <a:pt x="199688" y="146813"/>
                    <a:pt x="179438" y="165938"/>
                    <a:pt x="145687" y="165938"/>
                  </a:cubicBezTo>
                  <a:moveTo>
                    <a:pt x="14063" y="356063"/>
                  </a:moveTo>
                  <a:lnTo>
                    <a:pt x="80438" y="356063"/>
                  </a:lnTo>
                  <a:lnTo>
                    <a:pt x="80438" y="222188"/>
                  </a:lnTo>
                  <a:lnTo>
                    <a:pt x="152437" y="222188"/>
                  </a:lnTo>
                  <a:cubicBezTo>
                    <a:pt x="221063" y="222188"/>
                    <a:pt x="266063" y="181688"/>
                    <a:pt x="266063" y="118688"/>
                  </a:cubicBezTo>
                  <a:cubicBezTo>
                    <a:pt x="266063" y="55688"/>
                    <a:pt x="221063" y="14063"/>
                    <a:pt x="152437" y="14063"/>
                  </a:cubicBezTo>
                  <a:lnTo>
                    <a:pt x="14063" y="14063"/>
                  </a:lnTo>
                  <a:lnTo>
                    <a:pt x="14063" y="356063"/>
                  </a:lnTo>
                  <a:close/>
                </a:path>
              </a:pathLst>
            </a:custGeom>
            <a:solidFill>
              <a:srgbClr val="20244C"/>
            </a:solidFill>
            <a:ln w="9525" cap="flat">
              <a:noFill/>
              <a:prstDash val="solid"/>
              <a:miter/>
            </a:ln>
          </p:spPr>
          <p:txBody>
            <a:bodyPr rtlCol="0" anchor="ctr"/>
            <a:lstStyle/>
            <a:p>
              <a:endParaRPr lang="en-CA"/>
            </a:p>
          </p:txBody>
        </p:sp>
        <p:sp>
          <p:nvSpPr>
            <p:cNvPr id="86" name="Forme libre : forme 85">
              <a:extLst>
                <a:ext uri="{FF2B5EF4-FFF2-40B4-BE49-F238E27FC236}">
                  <a16:creationId xmlns:a16="http://schemas.microsoft.com/office/drawing/2014/main" id="{BE38D549-4EF7-4251-B3A7-AF1D843AF714}"/>
                </a:ext>
              </a:extLst>
            </p:cNvPr>
            <p:cNvSpPr/>
            <p:nvPr/>
          </p:nvSpPr>
          <p:spPr>
            <a:xfrm>
              <a:off x="1924482" y="644005"/>
              <a:ext cx="337500" cy="375000"/>
            </a:xfrm>
            <a:custGeom>
              <a:avLst/>
              <a:gdLst>
                <a:gd name="connsiteX0" fmla="*/ 185062 w 337500"/>
                <a:gd name="connsiteY0" fmla="*/ 362813 h 375000"/>
                <a:gd name="connsiteX1" fmla="*/ 333563 w 337500"/>
                <a:gd name="connsiteY1" fmla="*/ 237937 h 375000"/>
                <a:gd name="connsiteX2" fmla="*/ 267188 w 337500"/>
                <a:gd name="connsiteY2" fmla="*/ 237937 h 375000"/>
                <a:gd name="connsiteX3" fmla="*/ 185062 w 337500"/>
                <a:gd name="connsiteY3" fmla="*/ 306563 h 375000"/>
                <a:gd name="connsiteX4" fmla="*/ 80438 w 337500"/>
                <a:gd name="connsiteY4" fmla="*/ 188438 h 375000"/>
                <a:gd name="connsiteX5" fmla="*/ 185062 w 337500"/>
                <a:gd name="connsiteY5" fmla="*/ 70313 h 375000"/>
                <a:gd name="connsiteX6" fmla="*/ 266062 w 337500"/>
                <a:gd name="connsiteY6" fmla="*/ 137812 h 375000"/>
                <a:gd name="connsiteX7" fmla="*/ 332437 w 337500"/>
                <a:gd name="connsiteY7" fmla="*/ 137812 h 375000"/>
                <a:gd name="connsiteX8" fmla="*/ 185062 w 337500"/>
                <a:gd name="connsiteY8" fmla="*/ 14063 h 375000"/>
                <a:gd name="connsiteX9" fmla="*/ 14063 w 337500"/>
                <a:gd name="connsiteY9" fmla="*/ 188438 h 375000"/>
                <a:gd name="connsiteX10" fmla="*/ 185062 w 337500"/>
                <a:gd name="connsiteY10" fmla="*/ 362813 h 3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500" h="375000">
                  <a:moveTo>
                    <a:pt x="185062" y="362813"/>
                  </a:moveTo>
                  <a:cubicBezTo>
                    <a:pt x="269437" y="362813"/>
                    <a:pt x="325687" y="308813"/>
                    <a:pt x="333563" y="237937"/>
                  </a:cubicBezTo>
                  <a:lnTo>
                    <a:pt x="267188" y="237937"/>
                  </a:lnTo>
                  <a:cubicBezTo>
                    <a:pt x="261562" y="277313"/>
                    <a:pt x="227813" y="306563"/>
                    <a:pt x="185062" y="306563"/>
                  </a:cubicBezTo>
                  <a:cubicBezTo>
                    <a:pt x="125437" y="306563"/>
                    <a:pt x="80438" y="262688"/>
                    <a:pt x="80438" y="188438"/>
                  </a:cubicBezTo>
                  <a:cubicBezTo>
                    <a:pt x="80438" y="114188"/>
                    <a:pt x="124312" y="70313"/>
                    <a:pt x="185062" y="70313"/>
                  </a:cubicBezTo>
                  <a:cubicBezTo>
                    <a:pt x="227813" y="70313"/>
                    <a:pt x="260437" y="97312"/>
                    <a:pt x="266062" y="137812"/>
                  </a:cubicBezTo>
                  <a:lnTo>
                    <a:pt x="332437" y="137812"/>
                  </a:lnTo>
                  <a:cubicBezTo>
                    <a:pt x="325687" y="65812"/>
                    <a:pt x="267188" y="14063"/>
                    <a:pt x="185062" y="14063"/>
                  </a:cubicBezTo>
                  <a:cubicBezTo>
                    <a:pt x="87188" y="14063"/>
                    <a:pt x="14063" y="78188"/>
                    <a:pt x="14063" y="188438"/>
                  </a:cubicBezTo>
                  <a:cubicBezTo>
                    <a:pt x="14063" y="298688"/>
                    <a:pt x="88312" y="362813"/>
                    <a:pt x="185062" y="362813"/>
                  </a:cubicBezTo>
                </a:path>
              </a:pathLst>
            </a:custGeom>
            <a:solidFill>
              <a:srgbClr val="20244C"/>
            </a:solidFill>
            <a:ln w="9525" cap="flat">
              <a:noFill/>
              <a:prstDash val="solid"/>
              <a:miter/>
            </a:ln>
          </p:spPr>
          <p:txBody>
            <a:bodyPr rtlCol="0" anchor="ctr"/>
            <a:lstStyle/>
            <a:p>
              <a:endParaRPr lang="en-CA"/>
            </a:p>
          </p:txBody>
        </p:sp>
        <p:sp>
          <p:nvSpPr>
            <p:cNvPr id="87" name="Forme libre : forme 86">
              <a:extLst>
                <a:ext uri="{FF2B5EF4-FFF2-40B4-BE49-F238E27FC236}">
                  <a16:creationId xmlns:a16="http://schemas.microsoft.com/office/drawing/2014/main" id="{DFC4E90A-6EEA-4A8A-ADA6-A6C0532B34FA}"/>
                </a:ext>
              </a:extLst>
            </p:cNvPr>
            <p:cNvSpPr/>
            <p:nvPr/>
          </p:nvSpPr>
          <p:spPr>
            <a:xfrm>
              <a:off x="2269856" y="647379"/>
              <a:ext cx="300000" cy="356250"/>
            </a:xfrm>
            <a:custGeom>
              <a:avLst/>
              <a:gdLst>
                <a:gd name="connsiteX0" fmla="*/ 219938 w 300000"/>
                <a:gd name="connsiteY0" fmla="*/ 162563 h 356250"/>
                <a:gd name="connsiteX1" fmla="*/ 80438 w 300000"/>
                <a:gd name="connsiteY1" fmla="*/ 162563 h 356250"/>
                <a:gd name="connsiteX2" fmla="*/ 80438 w 300000"/>
                <a:gd name="connsiteY2" fmla="*/ 14063 h 356250"/>
                <a:gd name="connsiteX3" fmla="*/ 14063 w 300000"/>
                <a:gd name="connsiteY3" fmla="*/ 14063 h 356250"/>
                <a:gd name="connsiteX4" fmla="*/ 14063 w 300000"/>
                <a:gd name="connsiteY4" fmla="*/ 356063 h 356250"/>
                <a:gd name="connsiteX5" fmla="*/ 80438 w 300000"/>
                <a:gd name="connsiteY5" fmla="*/ 356063 h 356250"/>
                <a:gd name="connsiteX6" fmla="*/ 80438 w 300000"/>
                <a:gd name="connsiteY6" fmla="*/ 218813 h 356250"/>
                <a:gd name="connsiteX7" fmla="*/ 219938 w 300000"/>
                <a:gd name="connsiteY7" fmla="*/ 218813 h 356250"/>
                <a:gd name="connsiteX8" fmla="*/ 219938 w 300000"/>
                <a:gd name="connsiteY8" fmla="*/ 356063 h 356250"/>
                <a:gd name="connsiteX9" fmla="*/ 286312 w 300000"/>
                <a:gd name="connsiteY9" fmla="*/ 356063 h 356250"/>
                <a:gd name="connsiteX10" fmla="*/ 286312 w 300000"/>
                <a:gd name="connsiteY10" fmla="*/ 14063 h 356250"/>
                <a:gd name="connsiteX11" fmla="*/ 219938 w 300000"/>
                <a:gd name="connsiteY11" fmla="*/ 14063 h 3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000" h="356250">
                  <a:moveTo>
                    <a:pt x="219938" y="162563"/>
                  </a:moveTo>
                  <a:lnTo>
                    <a:pt x="80438" y="162563"/>
                  </a:lnTo>
                  <a:lnTo>
                    <a:pt x="80438" y="14063"/>
                  </a:lnTo>
                  <a:lnTo>
                    <a:pt x="14063" y="14063"/>
                  </a:lnTo>
                  <a:lnTo>
                    <a:pt x="14063" y="356063"/>
                  </a:lnTo>
                  <a:lnTo>
                    <a:pt x="80438" y="356063"/>
                  </a:lnTo>
                  <a:lnTo>
                    <a:pt x="80438" y="218813"/>
                  </a:lnTo>
                  <a:lnTo>
                    <a:pt x="219938" y="218813"/>
                  </a:lnTo>
                  <a:lnTo>
                    <a:pt x="219938" y="356063"/>
                  </a:lnTo>
                  <a:lnTo>
                    <a:pt x="286312" y="356063"/>
                  </a:lnTo>
                  <a:lnTo>
                    <a:pt x="286312" y="14063"/>
                  </a:lnTo>
                  <a:lnTo>
                    <a:pt x="219938" y="14063"/>
                  </a:lnTo>
                </a:path>
              </a:pathLst>
            </a:custGeom>
            <a:solidFill>
              <a:srgbClr val="20244C"/>
            </a:solidFill>
            <a:ln w="9525" cap="flat">
              <a:noFill/>
              <a:prstDash val="solid"/>
              <a:miter/>
            </a:ln>
          </p:spPr>
          <p:txBody>
            <a:bodyPr rtlCol="0" anchor="ctr"/>
            <a:lstStyle/>
            <a:p>
              <a:endParaRPr lang="en-CA"/>
            </a:p>
          </p:txBody>
        </p:sp>
        <p:sp>
          <p:nvSpPr>
            <p:cNvPr id="88" name="Forme libre : forme 87">
              <a:extLst>
                <a:ext uri="{FF2B5EF4-FFF2-40B4-BE49-F238E27FC236}">
                  <a16:creationId xmlns:a16="http://schemas.microsoft.com/office/drawing/2014/main" id="{A2002DCB-F312-4FB4-9E52-9B9AB901CB3B}"/>
                </a:ext>
              </a:extLst>
            </p:cNvPr>
            <p:cNvSpPr/>
            <p:nvPr/>
          </p:nvSpPr>
          <p:spPr>
            <a:xfrm>
              <a:off x="2573606" y="644005"/>
              <a:ext cx="356250" cy="393750"/>
            </a:xfrm>
            <a:custGeom>
              <a:avLst/>
              <a:gdLst>
                <a:gd name="connsiteX0" fmla="*/ 79313 w 356250"/>
                <a:gd name="connsiteY0" fmla="*/ 188438 h 393750"/>
                <a:gd name="connsiteX1" fmla="*/ 187313 w 356250"/>
                <a:gd name="connsiteY1" fmla="*/ 70313 h 393750"/>
                <a:gd name="connsiteX2" fmla="*/ 293063 w 356250"/>
                <a:gd name="connsiteY2" fmla="*/ 188438 h 393750"/>
                <a:gd name="connsiteX3" fmla="*/ 264938 w 356250"/>
                <a:gd name="connsiteY3" fmla="*/ 270563 h 393750"/>
                <a:gd name="connsiteX4" fmla="*/ 230063 w 356250"/>
                <a:gd name="connsiteY4" fmla="*/ 222187 h 393750"/>
                <a:gd name="connsiteX5" fmla="*/ 156938 w 356250"/>
                <a:gd name="connsiteY5" fmla="*/ 222187 h 393750"/>
                <a:gd name="connsiteX6" fmla="*/ 215438 w 356250"/>
                <a:gd name="connsiteY6" fmla="*/ 302063 h 393750"/>
                <a:gd name="connsiteX7" fmla="*/ 187313 w 356250"/>
                <a:gd name="connsiteY7" fmla="*/ 306563 h 393750"/>
                <a:gd name="connsiteX8" fmla="*/ 79313 w 356250"/>
                <a:gd name="connsiteY8" fmla="*/ 188438 h 393750"/>
                <a:gd name="connsiteX9" fmla="*/ 187313 w 356250"/>
                <a:gd name="connsiteY9" fmla="*/ 362813 h 393750"/>
                <a:gd name="connsiteX10" fmla="*/ 251438 w 356250"/>
                <a:gd name="connsiteY10" fmla="*/ 351562 h 393750"/>
                <a:gd name="connsiteX11" fmla="*/ 275063 w 356250"/>
                <a:gd name="connsiteY11" fmla="*/ 384188 h 393750"/>
                <a:gd name="connsiteX12" fmla="*/ 348188 w 356250"/>
                <a:gd name="connsiteY12" fmla="*/ 384188 h 393750"/>
                <a:gd name="connsiteX13" fmla="*/ 302063 w 356250"/>
                <a:gd name="connsiteY13" fmla="*/ 321188 h 393750"/>
                <a:gd name="connsiteX14" fmla="*/ 360563 w 356250"/>
                <a:gd name="connsiteY14" fmla="*/ 188438 h 393750"/>
                <a:gd name="connsiteX15" fmla="*/ 187313 w 356250"/>
                <a:gd name="connsiteY15" fmla="*/ 14063 h 393750"/>
                <a:gd name="connsiteX16" fmla="*/ 14063 w 356250"/>
                <a:gd name="connsiteY16" fmla="*/ 188438 h 393750"/>
                <a:gd name="connsiteX17" fmla="*/ 187313 w 356250"/>
                <a:gd name="connsiteY17" fmla="*/ 362813 h 3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250" h="393750">
                  <a:moveTo>
                    <a:pt x="79313" y="188438"/>
                  </a:moveTo>
                  <a:cubicBezTo>
                    <a:pt x="79313" y="120938"/>
                    <a:pt x="124313" y="70313"/>
                    <a:pt x="187313" y="70313"/>
                  </a:cubicBezTo>
                  <a:cubicBezTo>
                    <a:pt x="249188" y="70313"/>
                    <a:pt x="293063" y="120938"/>
                    <a:pt x="293063" y="188438"/>
                  </a:cubicBezTo>
                  <a:cubicBezTo>
                    <a:pt x="293063" y="221063"/>
                    <a:pt x="282938" y="250312"/>
                    <a:pt x="264938" y="270563"/>
                  </a:cubicBezTo>
                  <a:lnTo>
                    <a:pt x="230063" y="222187"/>
                  </a:lnTo>
                  <a:lnTo>
                    <a:pt x="156938" y="222187"/>
                  </a:lnTo>
                  <a:lnTo>
                    <a:pt x="215438" y="302063"/>
                  </a:lnTo>
                  <a:cubicBezTo>
                    <a:pt x="206438" y="305438"/>
                    <a:pt x="197438" y="306563"/>
                    <a:pt x="187313" y="306563"/>
                  </a:cubicBezTo>
                  <a:cubicBezTo>
                    <a:pt x="124313" y="306563"/>
                    <a:pt x="79313" y="255938"/>
                    <a:pt x="79313" y="188438"/>
                  </a:cubicBezTo>
                  <a:moveTo>
                    <a:pt x="187313" y="362813"/>
                  </a:moveTo>
                  <a:cubicBezTo>
                    <a:pt x="209813" y="362813"/>
                    <a:pt x="231188" y="359437"/>
                    <a:pt x="251438" y="351562"/>
                  </a:cubicBezTo>
                  <a:lnTo>
                    <a:pt x="275063" y="384188"/>
                  </a:lnTo>
                  <a:lnTo>
                    <a:pt x="348188" y="384188"/>
                  </a:lnTo>
                  <a:lnTo>
                    <a:pt x="302063" y="321188"/>
                  </a:lnTo>
                  <a:cubicBezTo>
                    <a:pt x="338063" y="290813"/>
                    <a:pt x="360563" y="243563"/>
                    <a:pt x="360563" y="188438"/>
                  </a:cubicBezTo>
                  <a:cubicBezTo>
                    <a:pt x="360563" y="87187"/>
                    <a:pt x="286313" y="14063"/>
                    <a:pt x="187313" y="14063"/>
                  </a:cubicBezTo>
                  <a:cubicBezTo>
                    <a:pt x="87188" y="14063"/>
                    <a:pt x="14063" y="87187"/>
                    <a:pt x="14063" y="188438"/>
                  </a:cubicBezTo>
                  <a:cubicBezTo>
                    <a:pt x="14063" y="289688"/>
                    <a:pt x="87188" y="362813"/>
                    <a:pt x="187313" y="362813"/>
                  </a:cubicBezTo>
                  <a:close/>
                </a:path>
              </a:pathLst>
            </a:custGeom>
            <a:solidFill>
              <a:srgbClr val="20244C"/>
            </a:solidFill>
            <a:ln w="9525" cap="flat">
              <a:noFill/>
              <a:prstDash val="solid"/>
              <a:miter/>
            </a:ln>
          </p:spPr>
          <p:txBody>
            <a:bodyPr rtlCol="0" anchor="ctr"/>
            <a:lstStyle/>
            <a:p>
              <a:endParaRPr lang="en-CA"/>
            </a:p>
          </p:txBody>
        </p:sp>
      </p:grpSp>
    </p:spTree>
    <p:extLst>
      <p:ext uri="{BB962C8B-B14F-4D97-AF65-F5344CB8AC3E}">
        <p14:creationId xmlns:p14="http://schemas.microsoft.com/office/powerpoint/2010/main" val="188891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F2C4C8-AD08-430A-AEA6-18009CE13471}"/>
              </a:ext>
            </a:extLst>
          </p:cNvPr>
          <p:cNvSpPr>
            <a:spLocks noGrp="1"/>
          </p:cNvSpPr>
          <p:nvPr>
            <p:ph type="title"/>
          </p:nvPr>
        </p:nvSpPr>
        <p:spPr>
          <a:xfrm>
            <a:off x="220980" y="393511"/>
            <a:ext cx="8956887" cy="249299"/>
          </a:xfrm>
        </p:spPr>
        <p:txBody>
          <a:bodyPr/>
          <a:lstStyle/>
          <a:p>
            <a:r>
              <a:rPr lang="fr-FR"/>
              <a:t>Modifiez le style du titre</a:t>
            </a:r>
            <a:endParaRPr lang="en-CA"/>
          </a:p>
        </p:txBody>
      </p:sp>
      <p:sp>
        <p:nvSpPr>
          <p:cNvPr id="3" name="Espace réservé du contenu 2">
            <a:extLst>
              <a:ext uri="{FF2B5EF4-FFF2-40B4-BE49-F238E27FC236}">
                <a16:creationId xmlns:a16="http://schemas.microsoft.com/office/drawing/2014/main" id="{ADCFE49E-0923-493B-BBCF-B14DD833853B}"/>
              </a:ext>
            </a:extLst>
          </p:cNvPr>
          <p:cNvSpPr>
            <a:spLocks noGrp="1"/>
          </p:cNvSpPr>
          <p:nvPr>
            <p:ph sz="half" idx="1"/>
          </p:nvPr>
        </p:nvSpPr>
        <p:spPr>
          <a:xfrm>
            <a:off x="220980" y="1350368"/>
            <a:ext cx="5792788" cy="467101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A" dirty="0"/>
          </a:p>
        </p:txBody>
      </p:sp>
      <p:sp>
        <p:nvSpPr>
          <p:cNvPr id="4" name="Espace réservé du contenu 3">
            <a:extLst>
              <a:ext uri="{FF2B5EF4-FFF2-40B4-BE49-F238E27FC236}">
                <a16:creationId xmlns:a16="http://schemas.microsoft.com/office/drawing/2014/main" id="{958DFA5E-FA83-4F8B-A651-CCC4A97D3281}"/>
              </a:ext>
            </a:extLst>
          </p:cNvPr>
          <p:cNvSpPr>
            <a:spLocks noGrp="1"/>
          </p:cNvSpPr>
          <p:nvPr>
            <p:ph sz="half" idx="2"/>
          </p:nvPr>
        </p:nvSpPr>
        <p:spPr>
          <a:xfrm>
            <a:off x="6172200" y="1350368"/>
            <a:ext cx="5792788" cy="4671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7" name="Espace réservé du numéro de diapositive 6">
            <a:extLst>
              <a:ext uri="{FF2B5EF4-FFF2-40B4-BE49-F238E27FC236}">
                <a16:creationId xmlns:a16="http://schemas.microsoft.com/office/drawing/2014/main" id="{8C6220AD-57A2-414D-95DA-F1FE1491788D}"/>
              </a:ext>
            </a:extLst>
          </p:cNvPr>
          <p:cNvSpPr>
            <a:spLocks noGrp="1"/>
          </p:cNvSpPr>
          <p:nvPr>
            <p:ph type="sldNum" sz="quarter" idx="12"/>
          </p:nvPr>
        </p:nvSpPr>
        <p:spPr/>
        <p:txBody>
          <a:bodyPr/>
          <a:lstStyle/>
          <a:p>
            <a:fld id="{B57D92B5-7ECE-49C8-85BA-9F8FD163C6E7}" type="slidenum">
              <a:rPr lang="en-CA" smtClean="0"/>
              <a:t>‹N°›</a:t>
            </a:fld>
            <a:endParaRPr lang="en-CA"/>
          </a:p>
        </p:txBody>
      </p:sp>
    </p:spTree>
    <p:extLst>
      <p:ext uri="{BB962C8B-B14F-4D97-AF65-F5344CB8AC3E}">
        <p14:creationId xmlns:p14="http://schemas.microsoft.com/office/powerpoint/2010/main" val="97146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D337A-BD5D-4FD0-9652-58B9469E27B1}"/>
              </a:ext>
            </a:extLst>
          </p:cNvPr>
          <p:cNvSpPr>
            <a:spLocks noGrp="1"/>
          </p:cNvSpPr>
          <p:nvPr>
            <p:ph type="title"/>
          </p:nvPr>
        </p:nvSpPr>
        <p:spPr>
          <a:xfrm>
            <a:off x="220980" y="406339"/>
            <a:ext cx="8965883" cy="249299"/>
          </a:xfrm>
        </p:spPr>
        <p:txBody>
          <a:bodyPr/>
          <a:lstStyle>
            <a:lvl1pPr>
              <a:defRPr/>
            </a:lvl1pPr>
          </a:lstStyle>
          <a:p>
            <a:r>
              <a:rPr lang="fr-FR" dirty="0"/>
              <a:t>Modifiez le style du titre</a:t>
            </a:r>
            <a:endParaRPr lang="en-CA" dirty="0"/>
          </a:p>
        </p:txBody>
      </p:sp>
      <p:sp>
        <p:nvSpPr>
          <p:cNvPr id="3" name="Espace réservé du texte 2">
            <a:extLst>
              <a:ext uri="{FF2B5EF4-FFF2-40B4-BE49-F238E27FC236}">
                <a16:creationId xmlns:a16="http://schemas.microsoft.com/office/drawing/2014/main" id="{78EF17FA-947B-4DA9-83D8-8B0EA3B1147B}"/>
              </a:ext>
            </a:extLst>
          </p:cNvPr>
          <p:cNvSpPr>
            <a:spLocks noGrp="1"/>
          </p:cNvSpPr>
          <p:nvPr>
            <p:ph type="body" idx="1"/>
          </p:nvPr>
        </p:nvSpPr>
        <p:spPr>
          <a:xfrm>
            <a:off x="220980" y="1341438"/>
            <a:ext cx="5764400" cy="82391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a:extLst>
              <a:ext uri="{FF2B5EF4-FFF2-40B4-BE49-F238E27FC236}">
                <a16:creationId xmlns:a16="http://schemas.microsoft.com/office/drawing/2014/main" id="{34A44DF3-E7D3-4E96-AE46-FA324AC20FBF}"/>
              </a:ext>
            </a:extLst>
          </p:cNvPr>
          <p:cNvSpPr>
            <a:spLocks noGrp="1"/>
          </p:cNvSpPr>
          <p:nvPr>
            <p:ph sz="half" idx="2"/>
          </p:nvPr>
        </p:nvSpPr>
        <p:spPr>
          <a:xfrm>
            <a:off x="220980" y="2165350"/>
            <a:ext cx="5764400" cy="38560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u texte 4">
            <a:extLst>
              <a:ext uri="{FF2B5EF4-FFF2-40B4-BE49-F238E27FC236}">
                <a16:creationId xmlns:a16="http://schemas.microsoft.com/office/drawing/2014/main" id="{EB918253-8862-423E-8723-A86607D819B3}"/>
              </a:ext>
            </a:extLst>
          </p:cNvPr>
          <p:cNvSpPr>
            <a:spLocks noGrp="1"/>
          </p:cNvSpPr>
          <p:nvPr>
            <p:ph type="body" sz="quarter" idx="3"/>
          </p:nvPr>
        </p:nvSpPr>
        <p:spPr>
          <a:xfrm>
            <a:off x="6172200" y="1341438"/>
            <a:ext cx="5792788" cy="82391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7CC6DC70-8895-4949-99F6-EB130D9BAEB8}"/>
              </a:ext>
            </a:extLst>
          </p:cNvPr>
          <p:cNvSpPr>
            <a:spLocks noGrp="1"/>
          </p:cNvSpPr>
          <p:nvPr>
            <p:ph sz="quarter" idx="4"/>
          </p:nvPr>
        </p:nvSpPr>
        <p:spPr>
          <a:xfrm>
            <a:off x="6172200" y="2165350"/>
            <a:ext cx="5792788" cy="38560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9" name="Espace réservé du numéro de diapositive 8">
            <a:extLst>
              <a:ext uri="{FF2B5EF4-FFF2-40B4-BE49-F238E27FC236}">
                <a16:creationId xmlns:a16="http://schemas.microsoft.com/office/drawing/2014/main" id="{EF3BE75B-6BD5-4C6C-B902-6EE3462E6DD4}"/>
              </a:ext>
            </a:extLst>
          </p:cNvPr>
          <p:cNvSpPr>
            <a:spLocks noGrp="1"/>
          </p:cNvSpPr>
          <p:nvPr>
            <p:ph type="sldNum" sz="quarter" idx="12"/>
          </p:nvPr>
        </p:nvSpPr>
        <p:spPr/>
        <p:txBody>
          <a:bodyPr/>
          <a:lstStyle/>
          <a:p>
            <a:fld id="{B57D92B5-7ECE-49C8-85BA-9F8FD163C6E7}" type="slidenum">
              <a:rPr lang="en-CA" smtClean="0"/>
              <a:t>‹N°›</a:t>
            </a:fld>
            <a:endParaRPr lang="en-CA"/>
          </a:p>
        </p:txBody>
      </p:sp>
    </p:spTree>
    <p:extLst>
      <p:ext uri="{BB962C8B-B14F-4D97-AF65-F5344CB8AC3E}">
        <p14:creationId xmlns:p14="http://schemas.microsoft.com/office/powerpoint/2010/main" val="358118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418E6-0C3E-4E32-8949-62517D6C2E8B}"/>
              </a:ext>
            </a:extLst>
          </p:cNvPr>
          <p:cNvSpPr>
            <a:spLocks noGrp="1"/>
          </p:cNvSpPr>
          <p:nvPr>
            <p:ph type="title"/>
          </p:nvPr>
        </p:nvSpPr>
        <p:spPr/>
        <p:txBody>
          <a:bodyPr/>
          <a:lstStyle/>
          <a:p>
            <a:r>
              <a:rPr lang="fr-FR"/>
              <a:t>Modifiez le style du titre</a:t>
            </a:r>
            <a:endParaRPr lang="en-CA"/>
          </a:p>
        </p:txBody>
      </p:sp>
      <p:sp>
        <p:nvSpPr>
          <p:cNvPr id="5" name="Espace réservé du numéro de diapositive 4">
            <a:extLst>
              <a:ext uri="{FF2B5EF4-FFF2-40B4-BE49-F238E27FC236}">
                <a16:creationId xmlns:a16="http://schemas.microsoft.com/office/drawing/2014/main" id="{5588122F-EA3D-4959-993A-1B33B6F93D32}"/>
              </a:ext>
            </a:extLst>
          </p:cNvPr>
          <p:cNvSpPr>
            <a:spLocks noGrp="1"/>
          </p:cNvSpPr>
          <p:nvPr>
            <p:ph type="sldNum" sz="quarter" idx="12"/>
          </p:nvPr>
        </p:nvSpPr>
        <p:spPr/>
        <p:txBody>
          <a:bodyPr/>
          <a:lstStyle/>
          <a:p>
            <a:fld id="{B57D92B5-7ECE-49C8-85BA-9F8FD163C6E7}" type="slidenum">
              <a:rPr lang="en-CA" smtClean="0"/>
              <a:t>‹N°›</a:t>
            </a:fld>
            <a:endParaRPr lang="en-CA"/>
          </a:p>
        </p:txBody>
      </p:sp>
    </p:spTree>
    <p:extLst>
      <p:ext uri="{BB962C8B-B14F-4D97-AF65-F5344CB8AC3E}">
        <p14:creationId xmlns:p14="http://schemas.microsoft.com/office/powerpoint/2010/main" val="133861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9A792DD-C3C2-4DC3-A619-7ADD2E183D06}"/>
              </a:ext>
            </a:extLst>
          </p:cNvPr>
          <p:cNvSpPr>
            <a:spLocks noGrp="1"/>
          </p:cNvSpPr>
          <p:nvPr>
            <p:ph type="sldNum" sz="quarter" idx="12"/>
          </p:nvPr>
        </p:nvSpPr>
        <p:spPr/>
        <p:txBody>
          <a:bodyPr/>
          <a:lstStyle/>
          <a:p>
            <a:fld id="{B57D92B5-7ECE-49C8-85BA-9F8FD163C6E7}" type="slidenum">
              <a:rPr lang="en-CA" smtClean="0"/>
              <a:t>‹N°›</a:t>
            </a:fld>
            <a:endParaRPr lang="en-CA"/>
          </a:p>
        </p:txBody>
      </p:sp>
    </p:spTree>
    <p:extLst>
      <p:ext uri="{BB962C8B-B14F-4D97-AF65-F5344CB8AC3E}">
        <p14:creationId xmlns:p14="http://schemas.microsoft.com/office/powerpoint/2010/main" val="312535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A124F28-1EBA-4B47-BECA-47056FACE4FA}"/>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flipH="1">
            <a:off x="-2" y="0"/>
            <a:ext cx="12192002" cy="1036320"/>
          </a:xfrm>
          <a:prstGeom prst="rect">
            <a:avLst/>
          </a:prstGeom>
        </p:spPr>
      </p:pic>
      <p:sp>
        <p:nvSpPr>
          <p:cNvPr id="2" name="Espace réservé du titre 1">
            <a:extLst>
              <a:ext uri="{FF2B5EF4-FFF2-40B4-BE49-F238E27FC236}">
                <a16:creationId xmlns:a16="http://schemas.microsoft.com/office/drawing/2014/main" id="{F64DE72A-2D29-4A80-A6E6-BA49BBDBBA91}"/>
              </a:ext>
            </a:extLst>
          </p:cNvPr>
          <p:cNvSpPr>
            <a:spLocks noGrp="1"/>
          </p:cNvSpPr>
          <p:nvPr>
            <p:ph type="title"/>
          </p:nvPr>
        </p:nvSpPr>
        <p:spPr>
          <a:xfrm>
            <a:off x="220980" y="393511"/>
            <a:ext cx="8956887" cy="249299"/>
          </a:xfrm>
          <a:prstGeom prst="rect">
            <a:avLst/>
          </a:prstGeom>
        </p:spPr>
        <p:txBody>
          <a:bodyPr vert="horz" wrap="square" lIns="0" tIns="0" rIns="0" bIns="0" rtlCol="0" anchor="ctr">
            <a:spAutoFit/>
          </a:bodyPr>
          <a:lstStyle/>
          <a:p>
            <a:r>
              <a:rPr lang="fr-FR" dirty="0"/>
              <a:t>Modifiez le style du titre</a:t>
            </a:r>
            <a:endParaRPr lang="en-CA" dirty="0"/>
          </a:p>
        </p:txBody>
      </p:sp>
      <p:sp>
        <p:nvSpPr>
          <p:cNvPr id="3" name="Espace réservé du texte 2">
            <a:extLst>
              <a:ext uri="{FF2B5EF4-FFF2-40B4-BE49-F238E27FC236}">
                <a16:creationId xmlns:a16="http://schemas.microsoft.com/office/drawing/2014/main" id="{B8AFE194-7704-42A7-9470-9671E30AE629}"/>
              </a:ext>
            </a:extLst>
          </p:cNvPr>
          <p:cNvSpPr>
            <a:spLocks noGrp="1"/>
          </p:cNvSpPr>
          <p:nvPr>
            <p:ph type="body" idx="1"/>
          </p:nvPr>
        </p:nvSpPr>
        <p:spPr>
          <a:xfrm>
            <a:off x="220980" y="1341120"/>
            <a:ext cx="11750040" cy="4687147"/>
          </a:xfrm>
          <a:prstGeom prst="rect">
            <a:avLst/>
          </a:prstGeom>
        </p:spPr>
        <p:txBody>
          <a:bodyPr vert="horz" lIns="0" tIns="0" rIns="0" bIns="0" rtlCol="0">
            <a:no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A" dirty="0"/>
          </a:p>
        </p:txBody>
      </p:sp>
      <p:sp>
        <p:nvSpPr>
          <p:cNvPr id="6" name="Espace réservé du numéro de diapositive 5">
            <a:extLst>
              <a:ext uri="{FF2B5EF4-FFF2-40B4-BE49-F238E27FC236}">
                <a16:creationId xmlns:a16="http://schemas.microsoft.com/office/drawing/2014/main" id="{33883991-45E5-499F-AF7F-0434475847FF}"/>
              </a:ext>
            </a:extLst>
          </p:cNvPr>
          <p:cNvSpPr>
            <a:spLocks noGrp="1"/>
          </p:cNvSpPr>
          <p:nvPr>
            <p:ph type="sldNum" sz="quarter" idx="4"/>
          </p:nvPr>
        </p:nvSpPr>
        <p:spPr>
          <a:xfrm>
            <a:off x="220980" y="6461967"/>
            <a:ext cx="213200" cy="153888"/>
          </a:xfrm>
          <a:prstGeom prst="rect">
            <a:avLst/>
          </a:prstGeom>
        </p:spPr>
        <p:txBody>
          <a:bodyPr vert="horz" wrap="none" lIns="0" tIns="0" rIns="0" bIns="0" rtlCol="0" anchor="ctr">
            <a:spAutoFit/>
          </a:bodyPr>
          <a:lstStyle>
            <a:lvl1pPr algn="l">
              <a:defRPr sz="1000">
                <a:solidFill>
                  <a:schemeClr val="tx1">
                    <a:tint val="75000"/>
                  </a:schemeClr>
                </a:solidFill>
              </a:defRPr>
            </a:lvl1pPr>
          </a:lstStyle>
          <a:p>
            <a:fld id="{B57D92B5-7ECE-49C8-85BA-9F8FD163C6E7}" type="slidenum">
              <a:rPr lang="en-CA" smtClean="0"/>
              <a:pPr/>
              <a:t>‹N°›</a:t>
            </a:fld>
            <a:endParaRPr lang="en-CA" dirty="0"/>
          </a:p>
        </p:txBody>
      </p:sp>
      <p:pic>
        <p:nvPicPr>
          <p:cNvPr id="24" name="Graphique 23">
            <a:extLst>
              <a:ext uri="{FF2B5EF4-FFF2-40B4-BE49-F238E27FC236}">
                <a16:creationId xmlns:a16="http://schemas.microsoft.com/office/drawing/2014/main" id="{593007CE-3980-4456-81EE-6DE5A516A269}"/>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11264053" y="6332014"/>
            <a:ext cx="706967" cy="345799"/>
          </a:xfrm>
          <a:prstGeom prst="rect">
            <a:avLst/>
          </a:prstGeom>
        </p:spPr>
      </p:pic>
    </p:spTree>
    <p:extLst>
      <p:ext uri="{BB962C8B-B14F-4D97-AF65-F5344CB8AC3E}">
        <p14:creationId xmlns:p14="http://schemas.microsoft.com/office/powerpoint/2010/main" val="3319953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1" r:id="rId5"/>
    <p:sldLayoutId id="2147483652" r:id="rId6"/>
    <p:sldLayoutId id="2147483653" r:id="rId7"/>
    <p:sldLayoutId id="2147483654" r:id="rId8"/>
    <p:sldLayoutId id="2147483655" r:id="rId9"/>
  </p:sldLayoutIdLst>
  <p:hf hdr="0" ftr="0" dt="0"/>
  <p:txStyles>
    <p:titleStyle>
      <a:lvl1pPr algn="l" defTabSz="914400" rtl="0" eaLnBrk="1" latinLnBrk="0" hangingPunct="1">
        <a:lnSpc>
          <a:spcPct val="90000"/>
        </a:lnSpc>
        <a:spcBef>
          <a:spcPct val="0"/>
        </a:spcBef>
        <a:buNone/>
        <a:defRPr sz="1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3840" userDrawn="1">
          <p15:clr>
            <a:srgbClr val="F26B43"/>
          </p15:clr>
        </p15:guide>
        <p15:guide id="3" pos="143" userDrawn="1">
          <p15:clr>
            <a:srgbClr val="F26B43"/>
          </p15:clr>
        </p15:guide>
        <p15:guide id="4" pos="7537" userDrawn="1">
          <p15:clr>
            <a:srgbClr val="F26B43"/>
          </p15:clr>
        </p15:guide>
        <p15:guide id="5" orient="horz" pos="3793" userDrawn="1">
          <p15:clr>
            <a:srgbClr val="F26B43"/>
          </p15:clr>
        </p15:guide>
        <p15:guide id="6" orient="horz" pos="413" userDrawn="1">
          <p15:clr>
            <a:srgbClr val="F26B43"/>
          </p15:clr>
        </p15:guide>
        <p15:guide id="7" pos="57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52.xml"/><Relationship Id="rId7" Type="http://schemas.openxmlformats.org/officeDocument/2006/relationships/slideLayout" Target="../slideLayouts/slideLayout4.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6.emf"/><Relationship Id="rId5" Type="http://schemas.openxmlformats.org/officeDocument/2006/relationships/tags" Target="../tags/tag54.xml"/><Relationship Id="rId10" Type="http://schemas.openxmlformats.org/officeDocument/2006/relationships/oleObject" Target="file:///\\S-DATA\PROJETS\Projets\APCHQ\AP074%20-%20Sondage%20sur%20les%20intentions%20de%20r&#233;novations%202026\Rapport\AP074_tableaux.xlsx!Analyse%20(2)!L2C2:L35C28" TargetMode="External"/><Relationship Id="rId4" Type="http://schemas.openxmlformats.org/officeDocument/2006/relationships/tags" Target="../tags/tag53.xml"/><Relationship Id="rId9" Type="http://schemas.openxmlformats.org/officeDocument/2006/relationships/image" Target="../media/image15.svg"/></Relationships>
</file>

<file path=ppt/slides/_rels/slide100.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851.xml"/><Relationship Id="rId7" Type="http://schemas.openxmlformats.org/officeDocument/2006/relationships/slideLayout" Target="../slideLayouts/slideLayout3.xml"/><Relationship Id="rId2" Type="http://schemas.openxmlformats.org/officeDocument/2006/relationships/tags" Target="../tags/tag850.xml"/><Relationship Id="rId1" Type="http://schemas.openxmlformats.org/officeDocument/2006/relationships/tags" Target="../tags/tag849.xml"/><Relationship Id="rId6" Type="http://schemas.openxmlformats.org/officeDocument/2006/relationships/tags" Target="../tags/tag854.xml"/><Relationship Id="rId5" Type="http://schemas.openxmlformats.org/officeDocument/2006/relationships/tags" Target="../tags/tag853.xml"/><Relationship Id="rId4" Type="http://schemas.openxmlformats.org/officeDocument/2006/relationships/tags" Target="../tags/tag852.xml"/><Relationship Id="rId9" Type="http://schemas.openxmlformats.org/officeDocument/2006/relationships/chart" Target="../charts/chart86.xml"/></Relationships>
</file>

<file path=ppt/slides/_rels/slide101.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857.xml"/><Relationship Id="rId7" Type="http://schemas.openxmlformats.org/officeDocument/2006/relationships/slideLayout" Target="../slideLayouts/slideLayout3.xml"/><Relationship Id="rId2" Type="http://schemas.openxmlformats.org/officeDocument/2006/relationships/tags" Target="../tags/tag856.xml"/><Relationship Id="rId1" Type="http://schemas.openxmlformats.org/officeDocument/2006/relationships/tags" Target="../tags/tag855.xml"/><Relationship Id="rId6" Type="http://schemas.openxmlformats.org/officeDocument/2006/relationships/tags" Target="../tags/tag860.xml"/><Relationship Id="rId5" Type="http://schemas.openxmlformats.org/officeDocument/2006/relationships/tags" Target="../tags/tag859.xml"/><Relationship Id="rId4" Type="http://schemas.openxmlformats.org/officeDocument/2006/relationships/tags" Target="../tags/tag858.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62.xml"/><Relationship Id="rId1" Type="http://schemas.openxmlformats.org/officeDocument/2006/relationships/tags" Target="../tags/tag861.xml"/></Relationships>
</file>

<file path=ppt/slides/_rels/slide103.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tags" Target="../tags/tag865.xml"/><Relationship Id="rId7" Type="http://schemas.openxmlformats.org/officeDocument/2006/relationships/oleObject" Target="file:///\\S-DATA\PROJETS\Projets\APCHQ\AP074%20-%20Sondage%20sur%20les%20intentions%20de%20r&#233;novations%202026\Rapport\AP074_tableaux.xlsx!Profil!L2C2:L35C18" TargetMode="External"/><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image" Target="../media/image78.emf"/><Relationship Id="rId5" Type="http://schemas.openxmlformats.org/officeDocument/2006/relationships/oleObject" Target="file:///\\S-DATA\PROJETS\Projets\APCHQ\AP074%20-%20Sondage%20sur%20les%20intentions%20de%20r&#233;novations%202026\Rapport\AP074_tableaux.xlsx!Profil!L38C2:L66C19" TargetMode="Externa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tags" Target="../tags/tag73.xml"/><Relationship Id="rId26" Type="http://schemas.openxmlformats.org/officeDocument/2006/relationships/tags" Target="../tags/tag81.xml"/><Relationship Id="rId39" Type="http://schemas.openxmlformats.org/officeDocument/2006/relationships/image" Target="../media/image20.svg"/><Relationship Id="rId3" Type="http://schemas.openxmlformats.org/officeDocument/2006/relationships/tags" Target="../tags/tag58.xml"/><Relationship Id="rId21" Type="http://schemas.openxmlformats.org/officeDocument/2006/relationships/tags" Target="../tags/tag76.xml"/><Relationship Id="rId34" Type="http://schemas.openxmlformats.org/officeDocument/2006/relationships/oleObject" Target="file:///\\S-DATA\PROJETS\Projets\APCHQ\AP074%20-%20Sondage%20sur%20les%20intentions%20de%20r&#233;novations%202026\Rapport\AP074_tableaux.xlsx!Analyse%20(4)!L2C2:L15C28" TargetMode="Externa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tags" Target="../tags/tag80.xml"/><Relationship Id="rId33" Type="http://schemas.openxmlformats.org/officeDocument/2006/relationships/notesSlide" Target="../notesSlides/notesSlide5.xml"/><Relationship Id="rId38" Type="http://schemas.openxmlformats.org/officeDocument/2006/relationships/image" Target="../media/image19.svg"/><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5.xml"/><Relationship Id="rId29" Type="http://schemas.openxmlformats.org/officeDocument/2006/relationships/tags" Target="../tags/tag84.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tags" Target="../tags/tag79.xml"/><Relationship Id="rId32" Type="http://schemas.openxmlformats.org/officeDocument/2006/relationships/slideLayout" Target="../slideLayouts/slideLayout4.xml"/><Relationship Id="rId37" Type="http://schemas.openxmlformats.org/officeDocument/2006/relationships/image" Target="../media/image18.emf"/><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tags" Target="../tags/tag78.xml"/><Relationship Id="rId28" Type="http://schemas.openxmlformats.org/officeDocument/2006/relationships/tags" Target="../tags/tag83.xml"/><Relationship Id="rId36" Type="http://schemas.openxmlformats.org/officeDocument/2006/relationships/oleObject" Target="file:///\\S-DATA\PROJETS\Projets\APCHQ\AP074%20-%20Sondage%20sur%20les%20intentions%20de%20r&#233;novations%202026\Rapport\AP074_tableaux.xlsx!Analyse%20(4)!L19C2:L34C28" TargetMode="External"/><Relationship Id="rId10" Type="http://schemas.openxmlformats.org/officeDocument/2006/relationships/tags" Target="../tags/tag65.xml"/><Relationship Id="rId19" Type="http://schemas.openxmlformats.org/officeDocument/2006/relationships/tags" Target="../tags/tag74.xml"/><Relationship Id="rId31" Type="http://schemas.openxmlformats.org/officeDocument/2006/relationships/tags" Target="../tags/tag86.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7.xml"/><Relationship Id="rId27" Type="http://schemas.openxmlformats.org/officeDocument/2006/relationships/tags" Target="../tags/tag82.xml"/><Relationship Id="rId30" Type="http://schemas.openxmlformats.org/officeDocument/2006/relationships/tags" Target="../tags/tag85.xml"/><Relationship Id="rId35"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23.emf"/><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oleObject" Target="file:///\\S-DATA\PROJETS\Projets\APCHQ\AP074%20-%20Sondage%20sur%20les%20intentions%20de%20r&#233;novations%202026\Rapport\AP074_tableaux.xlsx!Analyse%20(5)!L2C2:L12C28" TargetMode="Externa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22.svg"/><Relationship Id="rId5" Type="http://schemas.openxmlformats.org/officeDocument/2006/relationships/tags" Target="../tags/tag91.xml"/><Relationship Id="rId10" Type="http://schemas.openxmlformats.org/officeDocument/2006/relationships/image" Target="../media/image21.svg"/><Relationship Id="rId4" Type="http://schemas.openxmlformats.org/officeDocument/2006/relationships/tags" Target="../tags/tag90.xml"/><Relationship Id="rId9"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slideLayout" Target="../slideLayouts/slideLayout3.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24.sv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notesSlide" Target="../notesSlides/notesSlide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slideLayout" Target="../slideLayouts/slideLayout3.xml"/><Relationship Id="rId5" Type="http://schemas.openxmlformats.org/officeDocument/2006/relationships/tags" Target="../tags/tag110.xml"/><Relationship Id="rId15" Type="http://schemas.openxmlformats.org/officeDocument/2006/relationships/image" Target="../media/image26.svg"/><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18.xml"/><Relationship Id="rId7" Type="http://schemas.openxmlformats.org/officeDocument/2006/relationships/slideLayout" Target="../slideLayouts/slideLayout3.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124.xml"/><Relationship Id="rId7" Type="http://schemas.openxmlformats.org/officeDocument/2006/relationships/slideLayout" Target="../slideLayouts/slideLayout3.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130.xml"/><Relationship Id="rId7" Type="http://schemas.openxmlformats.org/officeDocument/2006/relationships/slideLayout" Target="../slideLayouts/slideLayout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4.xml"/></Relationships>
</file>

<file path=ppt/slides/_rels/slide19.xml.rels><?xml version="1.0" encoding="UTF-8" standalone="yes"?>
<Relationships xmlns="http://schemas.openxmlformats.org/package/2006/relationships"><Relationship Id="rId13" Type="http://schemas.openxmlformats.org/officeDocument/2006/relationships/tags" Target="../tags/tag147.xml"/><Relationship Id="rId18" Type="http://schemas.openxmlformats.org/officeDocument/2006/relationships/tags" Target="../tags/tag152.xml"/><Relationship Id="rId26" Type="http://schemas.openxmlformats.org/officeDocument/2006/relationships/tags" Target="../tags/tag160.xml"/><Relationship Id="rId39" Type="http://schemas.openxmlformats.org/officeDocument/2006/relationships/tags" Target="../tags/tag173.xml"/><Relationship Id="rId21" Type="http://schemas.openxmlformats.org/officeDocument/2006/relationships/tags" Target="../tags/tag155.xml"/><Relationship Id="rId34" Type="http://schemas.openxmlformats.org/officeDocument/2006/relationships/tags" Target="../tags/tag168.xml"/><Relationship Id="rId42" Type="http://schemas.openxmlformats.org/officeDocument/2006/relationships/tags" Target="../tags/tag176.xml"/><Relationship Id="rId47" Type="http://schemas.openxmlformats.org/officeDocument/2006/relationships/tags" Target="../tags/tag181.xml"/><Relationship Id="rId50" Type="http://schemas.openxmlformats.org/officeDocument/2006/relationships/tags" Target="../tags/tag184.xml"/><Relationship Id="rId55" Type="http://schemas.openxmlformats.org/officeDocument/2006/relationships/tags" Target="../tags/tag189.xml"/><Relationship Id="rId63" Type="http://schemas.openxmlformats.org/officeDocument/2006/relationships/tags" Target="../tags/tag197.xml"/><Relationship Id="rId68" Type="http://schemas.openxmlformats.org/officeDocument/2006/relationships/tags" Target="../tags/tag202.xml"/><Relationship Id="rId76" Type="http://schemas.openxmlformats.org/officeDocument/2006/relationships/tags" Target="../tags/tag210.xml"/><Relationship Id="rId84" Type="http://schemas.openxmlformats.org/officeDocument/2006/relationships/image" Target="../media/image30.svg"/><Relationship Id="rId89" Type="http://schemas.openxmlformats.org/officeDocument/2006/relationships/image" Target="../media/image35.svg"/><Relationship Id="rId7" Type="http://schemas.openxmlformats.org/officeDocument/2006/relationships/tags" Target="../tags/tag141.xml"/><Relationship Id="rId71" Type="http://schemas.openxmlformats.org/officeDocument/2006/relationships/tags" Target="../tags/tag205.xml"/><Relationship Id="rId92" Type="http://schemas.openxmlformats.org/officeDocument/2006/relationships/chart" Target="../charts/chart6.xml"/><Relationship Id="rId2" Type="http://schemas.openxmlformats.org/officeDocument/2006/relationships/tags" Target="../tags/tag136.xml"/><Relationship Id="rId16" Type="http://schemas.openxmlformats.org/officeDocument/2006/relationships/tags" Target="../tags/tag150.xml"/><Relationship Id="rId29" Type="http://schemas.openxmlformats.org/officeDocument/2006/relationships/tags" Target="../tags/tag163.xml"/><Relationship Id="rId11" Type="http://schemas.openxmlformats.org/officeDocument/2006/relationships/tags" Target="../tags/tag145.xml"/><Relationship Id="rId24" Type="http://schemas.openxmlformats.org/officeDocument/2006/relationships/tags" Target="../tags/tag158.xml"/><Relationship Id="rId32" Type="http://schemas.openxmlformats.org/officeDocument/2006/relationships/tags" Target="../tags/tag166.xml"/><Relationship Id="rId37" Type="http://schemas.openxmlformats.org/officeDocument/2006/relationships/tags" Target="../tags/tag171.xml"/><Relationship Id="rId40" Type="http://schemas.openxmlformats.org/officeDocument/2006/relationships/tags" Target="../tags/tag174.xml"/><Relationship Id="rId45" Type="http://schemas.openxmlformats.org/officeDocument/2006/relationships/tags" Target="../tags/tag179.xml"/><Relationship Id="rId53" Type="http://schemas.openxmlformats.org/officeDocument/2006/relationships/tags" Target="../tags/tag187.xml"/><Relationship Id="rId58" Type="http://schemas.openxmlformats.org/officeDocument/2006/relationships/tags" Target="../tags/tag192.xml"/><Relationship Id="rId66" Type="http://schemas.openxmlformats.org/officeDocument/2006/relationships/tags" Target="../tags/tag200.xml"/><Relationship Id="rId74" Type="http://schemas.openxmlformats.org/officeDocument/2006/relationships/tags" Target="../tags/tag208.xml"/><Relationship Id="rId79" Type="http://schemas.openxmlformats.org/officeDocument/2006/relationships/slideLayout" Target="../slideLayouts/slideLayout4.xml"/><Relationship Id="rId87" Type="http://schemas.openxmlformats.org/officeDocument/2006/relationships/image" Target="../media/image33.svg"/><Relationship Id="rId5" Type="http://schemas.openxmlformats.org/officeDocument/2006/relationships/tags" Target="../tags/tag139.xml"/><Relationship Id="rId61" Type="http://schemas.openxmlformats.org/officeDocument/2006/relationships/tags" Target="../tags/tag195.xml"/><Relationship Id="rId82" Type="http://schemas.openxmlformats.org/officeDocument/2006/relationships/chart" Target="../charts/chart3.xml"/><Relationship Id="rId90" Type="http://schemas.openxmlformats.org/officeDocument/2006/relationships/chart" Target="../charts/chart5.xml"/><Relationship Id="rId19" Type="http://schemas.openxmlformats.org/officeDocument/2006/relationships/tags" Target="../tags/tag153.xml"/><Relationship Id="rId14" Type="http://schemas.openxmlformats.org/officeDocument/2006/relationships/tags" Target="../tags/tag148.xml"/><Relationship Id="rId22" Type="http://schemas.openxmlformats.org/officeDocument/2006/relationships/tags" Target="../tags/tag156.xml"/><Relationship Id="rId27" Type="http://schemas.openxmlformats.org/officeDocument/2006/relationships/tags" Target="../tags/tag161.xml"/><Relationship Id="rId30" Type="http://schemas.openxmlformats.org/officeDocument/2006/relationships/tags" Target="../tags/tag164.xml"/><Relationship Id="rId35" Type="http://schemas.openxmlformats.org/officeDocument/2006/relationships/tags" Target="../tags/tag169.xml"/><Relationship Id="rId43" Type="http://schemas.openxmlformats.org/officeDocument/2006/relationships/tags" Target="../tags/tag177.xml"/><Relationship Id="rId48" Type="http://schemas.openxmlformats.org/officeDocument/2006/relationships/tags" Target="../tags/tag182.xml"/><Relationship Id="rId56" Type="http://schemas.openxmlformats.org/officeDocument/2006/relationships/tags" Target="../tags/tag190.xml"/><Relationship Id="rId64" Type="http://schemas.openxmlformats.org/officeDocument/2006/relationships/tags" Target="../tags/tag198.xml"/><Relationship Id="rId69" Type="http://schemas.openxmlformats.org/officeDocument/2006/relationships/tags" Target="../tags/tag203.xml"/><Relationship Id="rId77" Type="http://schemas.openxmlformats.org/officeDocument/2006/relationships/tags" Target="../tags/tag211.xml"/><Relationship Id="rId8" Type="http://schemas.openxmlformats.org/officeDocument/2006/relationships/tags" Target="../tags/tag142.xml"/><Relationship Id="rId51" Type="http://schemas.openxmlformats.org/officeDocument/2006/relationships/tags" Target="../tags/tag185.xml"/><Relationship Id="rId72" Type="http://schemas.openxmlformats.org/officeDocument/2006/relationships/tags" Target="../tags/tag206.xml"/><Relationship Id="rId80" Type="http://schemas.openxmlformats.org/officeDocument/2006/relationships/chart" Target="../charts/chart1.xml"/><Relationship Id="rId85" Type="http://schemas.openxmlformats.org/officeDocument/2006/relationships/image" Target="../media/image31.svg"/><Relationship Id="rId93" Type="http://schemas.openxmlformats.org/officeDocument/2006/relationships/chart" Target="../charts/chart7.xml"/><Relationship Id="rId3" Type="http://schemas.openxmlformats.org/officeDocument/2006/relationships/tags" Target="../tags/tag137.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tags" Target="../tags/tag159.xml"/><Relationship Id="rId33" Type="http://schemas.openxmlformats.org/officeDocument/2006/relationships/tags" Target="../tags/tag167.xml"/><Relationship Id="rId38" Type="http://schemas.openxmlformats.org/officeDocument/2006/relationships/tags" Target="../tags/tag172.xml"/><Relationship Id="rId46" Type="http://schemas.openxmlformats.org/officeDocument/2006/relationships/tags" Target="../tags/tag180.xml"/><Relationship Id="rId59" Type="http://schemas.openxmlformats.org/officeDocument/2006/relationships/tags" Target="../tags/tag193.xml"/><Relationship Id="rId67" Type="http://schemas.openxmlformats.org/officeDocument/2006/relationships/tags" Target="../tags/tag201.xml"/><Relationship Id="rId20" Type="http://schemas.openxmlformats.org/officeDocument/2006/relationships/tags" Target="../tags/tag154.xml"/><Relationship Id="rId41" Type="http://schemas.openxmlformats.org/officeDocument/2006/relationships/tags" Target="../tags/tag175.xml"/><Relationship Id="rId54" Type="http://schemas.openxmlformats.org/officeDocument/2006/relationships/tags" Target="../tags/tag188.xml"/><Relationship Id="rId62" Type="http://schemas.openxmlformats.org/officeDocument/2006/relationships/tags" Target="../tags/tag196.xml"/><Relationship Id="rId70" Type="http://schemas.openxmlformats.org/officeDocument/2006/relationships/tags" Target="../tags/tag204.xml"/><Relationship Id="rId75" Type="http://schemas.openxmlformats.org/officeDocument/2006/relationships/tags" Target="../tags/tag209.xml"/><Relationship Id="rId83" Type="http://schemas.openxmlformats.org/officeDocument/2006/relationships/chart" Target="../charts/chart4.xml"/><Relationship Id="rId88" Type="http://schemas.openxmlformats.org/officeDocument/2006/relationships/image" Target="../media/image34.svg"/><Relationship Id="rId91" Type="http://schemas.openxmlformats.org/officeDocument/2006/relationships/image" Target="../media/image36.svg"/><Relationship Id="rId1" Type="http://schemas.openxmlformats.org/officeDocument/2006/relationships/tags" Target="../tags/tag135.xml"/><Relationship Id="rId6" Type="http://schemas.openxmlformats.org/officeDocument/2006/relationships/tags" Target="../tags/tag140.xml"/><Relationship Id="rId15" Type="http://schemas.openxmlformats.org/officeDocument/2006/relationships/tags" Target="../tags/tag149.xml"/><Relationship Id="rId23" Type="http://schemas.openxmlformats.org/officeDocument/2006/relationships/tags" Target="../tags/tag157.xml"/><Relationship Id="rId28" Type="http://schemas.openxmlformats.org/officeDocument/2006/relationships/tags" Target="../tags/tag162.xml"/><Relationship Id="rId36" Type="http://schemas.openxmlformats.org/officeDocument/2006/relationships/tags" Target="../tags/tag170.xml"/><Relationship Id="rId49" Type="http://schemas.openxmlformats.org/officeDocument/2006/relationships/tags" Target="../tags/tag183.xml"/><Relationship Id="rId57" Type="http://schemas.openxmlformats.org/officeDocument/2006/relationships/tags" Target="../tags/tag191.xml"/><Relationship Id="rId10" Type="http://schemas.openxmlformats.org/officeDocument/2006/relationships/tags" Target="../tags/tag144.xml"/><Relationship Id="rId31" Type="http://schemas.openxmlformats.org/officeDocument/2006/relationships/tags" Target="../tags/tag165.xml"/><Relationship Id="rId44" Type="http://schemas.openxmlformats.org/officeDocument/2006/relationships/tags" Target="../tags/tag178.xml"/><Relationship Id="rId52" Type="http://schemas.openxmlformats.org/officeDocument/2006/relationships/tags" Target="../tags/tag186.xml"/><Relationship Id="rId60" Type="http://schemas.openxmlformats.org/officeDocument/2006/relationships/tags" Target="../tags/tag194.xml"/><Relationship Id="rId65" Type="http://schemas.openxmlformats.org/officeDocument/2006/relationships/tags" Target="../tags/tag199.xml"/><Relationship Id="rId73" Type="http://schemas.openxmlformats.org/officeDocument/2006/relationships/tags" Target="../tags/tag207.xml"/><Relationship Id="rId78" Type="http://schemas.openxmlformats.org/officeDocument/2006/relationships/tags" Target="../tags/tag212.xml"/><Relationship Id="rId81" Type="http://schemas.openxmlformats.org/officeDocument/2006/relationships/chart" Target="../charts/chart2.xml"/><Relationship Id="rId86" Type="http://schemas.openxmlformats.org/officeDocument/2006/relationships/image" Target="../media/image32.svg"/><Relationship Id="rId4" Type="http://schemas.openxmlformats.org/officeDocument/2006/relationships/tags" Target="../tags/tag138.xml"/><Relationship Id="rId9" Type="http://schemas.openxmlformats.org/officeDocument/2006/relationships/tags" Target="../tags/tag143.xm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tags" Target="../tags/tag225.xml"/><Relationship Id="rId18" Type="http://schemas.openxmlformats.org/officeDocument/2006/relationships/tags" Target="../tags/tag230.xml"/><Relationship Id="rId3" Type="http://schemas.openxmlformats.org/officeDocument/2006/relationships/tags" Target="../tags/tag215.xml"/><Relationship Id="rId21" Type="http://schemas.openxmlformats.org/officeDocument/2006/relationships/notesSlide" Target="../notesSlides/notesSlide12.xml"/><Relationship Id="rId7" Type="http://schemas.openxmlformats.org/officeDocument/2006/relationships/tags" Target="../tags/tag219.xml"/><Relationship Id="rId12" Type="http://schemas.openxmlformats.org/officeDocument/2006/relationships/tags" Target="../tags/tag224.xml"/><Relationship Id="rId17" Type="http://schemas.openxmlformats.org/officeDocument/2006/relationships/tags" Target="../tags/tag229.xml"/><Relationship Id="rId2" Type="http://schemas.openxmlformats.org/officeDocument/2006/relationships/tags" Target="../tags/tag214.xml"/><Relationship Id="rId16" Type="http://schemas.openxmlformats.org/officeDocument/2006/relationships/tags" Target="../tags/tag228.xml"/><Relationship Id="rId20" Type="http://schemas.openxmlformats.org/officeDocument/2006/relationships/slideLayout" Target="../slideLayouts/slideLayout3.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tags" Target="../tags/tag223.xml"/><Relationship Id="rId24" Type="http://schemas.openxmlformats.org/officeDocument/2006/relationships/chart" Target="../charts/chart9.xml"/><Relationship Id="rId5" Type="http://schemas.openxmlformats.org/officeDocument/2006/relationships/tags" Target="../tags/tag217.xml"/><Relationship Id="rId15" Type="http://schemas.openxmlformats.org/officeDocument/2006/relationships/tags" Target="../tags/tag227.xml"/><Relationship Id="rId23" Type="http://schemas.openxmlformats.org/officeDocument/2006/relationships/chart" Target="../charts/chart8.xml"/><Relationship Id="rId10" Type="http://schemas.openxmlformats.org/officeDocument/2006/relationships/tags" Target="../tags/tag222.xml"/><Relationship Id="rId19" Type="http://schemas.openxmlformats.org/officeDocument/2006/relationships/tags" Target="../tags/tag231.xml"/><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tags" Target="../tags/tag226.xml"/><Relationship Id="rId22"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tags" Target="../tags/tag244.xml"/><Relationship Id="rId18" Type="http://schemas.openxmlformats.org/officeDocument/2006/relationships/tags" Target="../tags/tag249.xml"/><Relationship Id="rId26" Type="http://schemas.openxmlformats.org/officeDocument/2006/relationships/slideLayout" Target="../slideLayouts/slideLayout3.xml"/><Relationship Id="rId3" Type="http://schemas.openxmlformats.org/officeDocument/2006/relationships/tags" Target="../tags/tag234.xml"/><Relationship Id="rId21" Type="http://schemas.openxmlformats.org/officeDocument/2006/relationships/tags" Target="../tags/tag252.xml"/><Relationship Id="rId7" Type="http://schemas.openxmlformats.org/officeDocument/2006/relationships/tags" Target="../tags/tag238.xml"/><Relationship Id="rId12" Type="http://schemas.openxmlformats.org/officeDocument/2006/relationships/tags" Target="../tags/tag243.xml"/><Relationship Id="rId17" Type="http://schemas.openxmlformats.org/officeDocument/2006/relationships/tags" Target="../tags/tag248.xml"/><Relationship Id="rId25" Type="http://schemas.openxmlformats.org/officeDocument/2006/relationships/tags" Target="../tags/tag256.xml"/><Relationship Id="rId2" Type="http://schemas.openxmlformats.org/officeDocument/2006/relationships/tags" Target="../tags/tag233.xml"/><Relationship Id="rId16" Type="http://schemas.openxmlformats.org/officeDocument/2006/relationships/tags" Target="../tags/tag247.xml"/><Relationship Id="rId20" Type="http://schemas.openxmlformats.org/officeDocument/2006/relationships/tags" Target="../tags/tag251.xml"/><Relationship Id="rId29" Type="http://schemas.openxmlformats.org/officeDocument/2006/relationships/image" Target="../media/image39.svg"/><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tags" Target="../tags/tag242.xml"/><Relationship Id="rId24" Type="http://schemas.openxmlformats.org/officeDocument/2006/relationships/tags" Target="../tags/tag255.xml"/><Relationship Id="rId5" Type="http://schemas.openxmlformats.org/officeDocument/2006/relationships/tags" Target="../tags/tag236.xml"/><Relationship Id="rId15" Type="http://schemas.openxmlformats.org/officeDocument/2006/relationships/tags" Target="../tags/tag246.xml"/><Relationship Id="rId23" Type="http://schemas.openxmlformats.org/officeDocument/2006/relationships/tags" Target="../tags/tag254.xml"/><Relationship Id="rId28" Type="http://schemas.openxmlformats.org/officeDocument/2006/relationships/image" Target="../media/image38.svg"/><Relationship Id="rId10" Type="http://schemas.openxmlformats.org/officeDocument/2006/relationships/tags" Target="../tags/tag241.xml"/><Relationship Id="rId19" Type="http://schemas.openxmlformats.org/officeDocument/2006/relationships/tags" Target="../tags/tag250.xml"/><Relationship Id="rId31" Type="http://schemas.openxmlformats.org/officeDocument/2006/relationships/chart" Target="../charts/chart11.xml"/><Relationship Id="rId4" Type="http://schemas.openxmlformats.org/officeDocument/2006/relationships/tags" Target="../tags/tag235.xml"/><Relationship Id="rId9" Type="http://schemas.openxmlformats.org/officeDocument/2006/relationships/tags" Target="../tags/tag240.xml"/><Relationship Id="rId14" Type="http://schemas.openxmlformats.org/officeDocument/2006/relationships/tags" Target="../tags/tag245.xml"/><Relationship Id="rId22" Type="http://schemas.openxmlformats.org/officeDocument/2006/relationships/tags" Target="../tags/tag253.xml"/><Relationship Id="rId27" Type="http://schemas.openxmlformats.org/officeDocument/2006/relationships/notesSlide" Target="../notesSlides/notesSlide13.xml"/><Relationship Id="rId30" Type="http://schemas.openxmlformats.org/officeDocument/2006/relationships/chart" Target="../charts/chart1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5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9.xml"/><Relationship Id="rId1" Type="http://schemas.openxmlformats.org/officeDocument/2006/relationships/tags" Target="../tags/tag258.xml"/></Relationships>
</file>

<file path=ppt/slides/_rels/slide24.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tags" Target="../tags/tag277.xml"/><Relationship Id="rId26" Type="http://schemas.openxmlformats.org/officeDocument/2006/relationships/chart" Target="../charts/chart12.xml"/><Relationship Id="rId3" Type="http://schemas.openxmlformats.org/officeDocument/2006/relationships/tags" Target="../tags/tag262.xml"/><Relationship Id="rId21" Type="http://schemas.openxmlformats.org/officeDocument/2006/relationships/tags" Target="../tags/tag280.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tags" Target="../tags/tag276.xml"/><Relationship Id="rId25" Type="http://schemas.openxmlformats.org/officeDocument/2006/relationships/notesSlide" Target="../notesSlides/notesSlide14.xml"/><Relationship Id="rId2" Type="http://schemas.openxmlformats.org/officeDocument/2006/relationships/tags" Target="../tags/tag261.xml"/><Relationship Id="rId16" Type="http://schemas.openxmlformats.org/officeDocument/2006/relationships/tags" Target="../tags/tag275.xml"/><Relationship Id="rId20" Type="http://schemas.openxmlformats.org/officeDocument/2006/relationships/tags" Target="../tags/tag279.xml"/><Relationship Id="rId29" Type="http://schemas.openxmlformats.org/officeDocument/2006/relationships/chart" Target="../charts/chart15.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24" Type="http://schemas.openxmlformats.org/officeDocument/2006/relationships/slideLayout" Target="../slideLayouts/slideLayout3.xml"/><Relationship Id="rId5" Type="http://schemas.openxmlformats.org/officeDocument/2006/relationships/tags" Target="../tags/tag264.xml"/><Relationship Id="rId15" Type="http://schemas.openxmlformats.org/officeDocument/2006/relationships/tags" Target="../tags/tag274.xml"/><Relationship Id="rId23" Type="http://schemas.openxmlformats.org/officeDocument/2006/relationships/tags" Target="../tags/tag282.xml"/><Relationship Id="rId28" Type="http://schemas.openxmlformats.org/officeDocument/2006/relationships/chart" Target="../charts/chart14.xml"/><Relationship Id="rId10" Type="http://schemas.openxmlformats.org/officeDocument/2006/relationships/tags" Target="../tags/tag269.xml"/><Relationship Id="rId19" Type="http://schemas.openxmlformats.org/officeDocument/2006/relationships/tags" Target="../tags/tag278.xml"/><Relationship Id="rId31" Type="http://schemas.openxmlformats.org/officeDocument/2006/relationships/chart" Target="../charts/chart17.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 Id="rId22" Type="http://schemas.openxmlformats.org/officeDocument/2006/relationships/tags" Target="../tags/tag281.xml"/><Relationship Id="rId27" Type="http://schemas.openxmlformats.org/officeDocument/2006/relationships/chart" Target="../charts/chart13.xml"/><Relationship Id="rId30" Type="http://schemas.openxmlformats.org/officeDocument/2006/relationships/chart" Target="../charts/chart16.xml"/></Relationships>
</file>

<file path=ppt/slides/_rels/slide25.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tags" Target="../tags/tag308.xml"/><Relationship Id="rId39" Type="http://schemas.openxmlformats.org/officeDocument/2006/relationships/chart" Target="../charts/chart19.xml"/><Relationship Id="rId3" Type="http://schemas.openxmlformats.org/officeDocument/2006/relationships/tags" Target="../tags/tag285.xml"/><Relationship Id="rId21" Type="http://schemas.openxmlformats.org/officeDocument/2006/relationships/tags" Target="../tags/tag303.xml"/><Relationship Id="rId34" Type="http://schemas.openxmlformats.org/officeDocument/2006/relationships/tags" Target="../tags/tag316.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tags" Target="../tags/tag307.xml"/><Relationship Id="rId33" Type="http://schemas.openxmlformats.org/officeDocument/2006/relationships/tags" Target="../tags/tag315.xml"/><Relationship Id="rId38" Type="http://schemas.openxmlformats.org/officeDocument/2006/relationships/chart" Target="../charts/chart18.xml"/><Relationship Id="rId2" Type="http://schemas.openxmlformats.org/officeDocument/2006/relationships/tags" Target="../tags/tag284.xml"/><Relationship Id="rId16" Type="http://schemas.openxmlformats.org/officeDocument/2006/relationships/tags" Target="../tags/tag298.xml"/><Relationship Id="rId20" Type="http://schemas.openxmlformats.org/officeDocument/2006/relationships/tags" Target="../tags/tag302.xml"/><Relationship Id="rId29" Type="http://schemas.openxmlformats.org/officeDocument/2006/relationships/tags" Target="../tags/tag311.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24" Type="http://schemas.openxmlformats.org/officeDocument/2006/relationships/tags" Target="../tags/tag306.xml"/><Relationship Id="rId32" Type="http://schemas.openxmlformats.org/officeDocument/2006/relationships/tags" Target="../tags/tag314.xml"/><Relationship Id="rId37" Type="http://schemas.openxmlformats.org/officeDocument/2006/relationships/notesSlide" Target="../notesSlides/notesSlide15.xml"/><Relationship Id="rId40" Type="http://schemas.openxmlformats.org/officeDocument/2006/relationships/chart" Target="../charts/chart20.xml"/><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tags" Target="../tags/tag305.xml"/><Relationship Id="rId28" Type="http://schemas.openxmlformats.org/officeDocument/2006/relationships/tags" Target="../tags/tag310.xml"/><Relationship Id="rId36" Type="http://schemas.openxmlformats.org/officeDocument/2006/relationships/slideLayout" Target="../slideLayouts/slideLayout3.xml"/><Relationship Id="rId10" Type="http://schemas.openxmlformats.org/officeDocument/2006/relationships/tags" Target="../tags/tag292.xml"/><Relationship Id="rId19" Type="http://schemas.openxmlformats.org/officeDocument/2006/relationships/tags" Target="../tags/tag301.xml"/><Relationship Id="rId31" Type="http://schemas.openxmlformats.org/officeDocument/2006/relationships/tags" Target="../tags/tag313.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tags" Target="../tags/tag304.xml"/><Relationship Id="rId27" Type="http://schemas.openxmlformats.org/officeDocument/2006/relationships/tags" Target="../tags/tag309.xml"/><Relationship Id="rId30" Type="http://schemas.openxmlformats.org/officeDocument/2006/relationships/tags" Target="../tags/tag312.xml"/><Relationship Id="rId35" Type="http://schemas.openxmlformats.org/officeDocument/2006/relationships/tags" Target="../tags/tag317.xml"/></Relationships>
</file>

<file path=ppt/slides/_rels/slide26.xml.rels><?xml version="1.0" encoding="UTF-8" standalone="yes"?>
<Relationships xmlns="http://schemas.openxmlformats.org/package/2006/relationships"><Relationship Id="rId8" Type="http://schemas.openxmlformats.org/officeDocument/2006/relationships/tags" Target="../tags/tag325.xml"/><Relationship Id="rId13" Type="http://schemas.openxmlformats.org/officeDocument/2006/relationships/tags" Target="../tags/tag330.xml"/><Relationship Id="rId3" Type="http://schemas.openxmlformats.org/officeDocument/2006/relationships/tags" Target="../tags/tag320.xml"/><Relationship Id="rId7" Type="http://schemas.openxmlformats.org/officeDocument/2006/relationships/tags" Target="../tags/tag324.xml"/><Relationship Id="rId12" Type="http://schemas.openxmlformats.org/officeDocument/2006/relationships/tags" Target="../tags/tag329.xml"/><Relationship Id="rId17" Type="http://schemas.openxmlformats.org/officeDocument/2006/relationships/chart" Target="../charts/chart22.xml"/><Relationship Id="rId2" Type="http://schemas.openxmlformats.org/officeDocument/2006/relationships/tags" Target="../tags/tag319.xml"/><Relationship Id="rId16" Type="http://schemas.openxmlformats.org/officeDocument/2006/relationships/chart" Target="../charts/chart21.xml"/><Relationship Id="rId1" Type="http://schemas.openxmlformats.org/officeDocument/2006/relationships/tags" Target="../tags/tag318.xml"/><Relationship Id="rId6" Type="http://schemas.openxmlformats.org/officeDocument/2006/relationships/tags" Target="../tags/tag323.xml"/><Relationship Id="rId11" Type="http://schemas.openxmlformats.org/officeDocument/2006/relationships/tags" Target="../tags/tag328.xml"/><Relationship Id="rId5" Type="http://schemas.openxmlformats.org/officeDocument/2006/relationships/tags" Target="../tags/tag322.xml"/><Relationship Id="rId15" Type="http://schemas.openxmlformats.org/officeDocument/2006/relationships/notesSlide" Target="../notesSlides/notesSlide16.xml"/><Relationship Id="rId10" Type="http://schemas.openxmlformats.org/officeDocument/2006/relationships/tags" Target="../tags/tag327.xml"/><Relationship Id="rId4" Type="http://schemas.openxmlformats.org/officeDocument/2006/relationships/tags" Target="../tags/tag321.xml"/><Relationship Id="rId9" Type="http://schemas.openxmlformats.org/officeDocument/2006/relationships/tags" Target="../tags/tag326.xml"/><Relationship Id="rId1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333.xml"/><Relationship Id="rId7" Type="http://schemas.openxmlformats.org/officeDocument/2006/relationships/slideLayout" Target="../slideLayouts/slideLayout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9" Type="http://schemas.openxmlformats.org/officeDocument/2006/relationships/chart" Target="../charts/chart23.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339.xml"/><Relationship Id="rId7" Type="http://schemas.openxmlformats.org/officeDocument/2006/relationships/slideLayout" Target="../slideLayouts/slideLayout3.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24.xml"/></Relationships>
</file>

<file path=ppt/slides/_rels/slide29.xml.rels><?xml version="1.0" encoding="UTF-8" standalone="yes"?>
<Relationships xmlns="http://schemas.openxmlformats.org/package/2006/relationships"><Relationship Id="rId8" Type="http://schemas.openxmlformats.org/officeDocument/2006/relationships/oleObject" Target="file:///\\S-DATA\PROJETS\Projets\APCHQ\AP074%20-%20Sondage%20sur%20les%20intentions%20de%20r&#233;novations%202026\Infographie\DU051_tableaux.xlsx!QA1!L2C2:L38C51" TargetMode="External"/><Relationship Id="rId3" Type="http://schemas.openxmlformats.org/officeDocument/2006/relationships/tags" Target="../tags/tag345.xml"/><Relationship Id="rId7" Type="http://schemas.openxmlformats.org/officeDocument/2006/relationships/notesSlide" Target="../notesSlides/notesSlide19.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Layout" Target="../slideLayouts/slideLayout3.xml"/><Relationship Id="rId5" Type="http://schemas.openxmlformats.org/officeDocument/2006/relationships/tags" Target="../tags/tag347.xml"/><Relationship Id="rId4" Type="http://schemas.openxmlformats.org/officeDocument/2006/relationships/tags" Target="../tags/tag346.xml"/><Relationship Id="rId9" Type="http://schemas.openxmlformats.org/officeDocument/2006/relationships/image" Target="../media/image40.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image" Target="../media/image41.emf"/><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oleObject" Target="file:///\\S-data\projets\Projets\APCHQ\AP074%20-%20Sondage%20sur%20les%20intentions%20de%20r&#233;novations%202026\Infographie\DU051_tableaux.xlsx!QS1!L2C2:L32C51" TargetMode="External"/><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52.xml"/><Relationship Id="rId1" Type="http://schemas.openxmlformats.org/officeDocument/2006/relationships/tags" Target="../tags/tag351.xml"/></Relationships>
</file>

<file path=ppt/slides/_rels/slide32.xml.rels><?xml version="1.0" encoding="UTF-8" standalone="yes"?>
<Relationships xmlns="http://schemas.openxmlformats.org/package/2006/relationships"><Relationship Id="rId8" Type="http://schemas.openxmlformats.org/officeDocument/2006/relationships/tags" Target="../tags/tag360.xml"/><Relationship Id="rId13" Type="http://schemas.openxmlformats.org/officeDocument/2006/relationships/tags" Target="../tags/tag365.xml"/><Relationship Id="rId18" Type="http://schemas.openxmlformats.org/officeDocument/2006/relationships/tags" Target="../tags/tag370.xml"/><Relationship Id="rId3" Type="http://schemas.openxmlformats.org/officeDocument/2006/relationships/tags" Target="../tags/tag355.xml"/><Relationship Id="rId21" Type="http://schemas.openxmlformats.org/officeDocument/2006/relationships/chart" Target="../charts/chart25.xml"/><Relationship Id="rId7" Type="http://schemas.openxmlformats.org/officeDocument/2006/relationships/tags" Target="../tags/tag359.xml"/><Relationship Id="rId12" Type="http://schemas.openxmlformats.org/officeDocument/2006/relationships/tags" Target="../tags/tag364.xml"/><Relationship Id="rId17" Type="http://schemas.openxmlformats.org/officeDocument/2006/relationships/tags" Target="../tags/tag369.xml"/><Relationship Id="rId2" Type="http://schemas.openxmlformats.org/officeDocument/2006/relationships/tags" Target="../tags/tag354.xml"/><Relationship Id="rId16" Type="http://schemas.openxmlformats.org/officeDocument/2006/relationships/tags" Target="../tags/tag368.xml"/><Relationship Id="rId20" Type="http://schemas.openxmlformats.org/officeDocument/2006/relationships/notesSlide" Target="../notesSlides/notesSlide21.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63.xml"/><Relationship Id="rId24" Type="http://schemas.openxmlformats.org/officeDocument/2006/relationships/chart" Target="../charts/chart28.xml"/><Relationship Id="rId5" Type="http://schemas.openxmlformats.org/officeDocument/2006/relationships/tags" Target="../tags/tag357.xml"/><Relationship Id="rId15" Type="http://schemas.openxmlformats.org/officeDocument/2006/relationships/tags" Target="../tags/tag367.xml"/><Relationship Id="rId23" Type="http://schemas.openxmlformats.org/officeDocument/2006/relationships/chart" Target="../charts/chart27.xml"/><Relationship Id="rId10" Type="http://schemas.openxmlformats.org/officeDocument/2006/relationships/tags" Target="../tags/tag362.xml"/><Relationship Id="rId19" Type="http://schemas.openxmlformats.org/officeDocument/2006/relationships/slideLayout" Target="../slideLayouts/slideLayout4.xml"/><Relationship Id="rId4" Type="http://schemas.openxmlformats.org/officeDocument/2006/relationships/tags" Target="../tags/tag356.xml"/><Relationship Id="rId9" Type="http://schemas.openxmlformats.org/officeDocument/2006/relationships/tags" Target="../tags/tag361.xml"/><Relationship Id="rId14" Type="http://schemas.openxmlformats.org/officeDocument/2006/relationships/tags" Target="../tags/tag366.xml"/><Relationship Id="rId22" Type="http://schemas.openxmlformats.org/officeDocument/2006/relationships/chart" Target="../charts/chart2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373.xml"/><Relationship Id="rId7" Type="http://schemas.openxmlformats.org/officeDocument/2006/relationships/slideLayout" Target="../slideLayouts/slideLayout3.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9" Type="http://schemas.openxmlformats.org/officeDocument/2006/relationships/chart" Target="../charts/chart29.xml"/></Relationships>
</file>

<file path=ppt/slides/_rels/slide34.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tags" Target="../tags/tag379.xml"/><Relationship Id="rId7" Type="http://schemas.openxmlformats.org/officeDocument/2006/relationships/oleObject" Target="file:///\\S-DATA\PROJETS\Projets\APCHQ\AP074%20-%20Sondage%20sur%20les%20intentions%20de%20r&#233;novations%202026\Infographie\DU051_tableaux.xlsx!QD1!L2C2:L24C74" TargetMode="Externa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tags" Target="../tags/tag380.xml"/></Relationships>
</file>

<file path=ppt/slides/_rels/slide35.xml.rels><?xml version="1.0" encoding="UTF-8" standalone="yes"?>
<Relationships xmlns="http://schemas.openxmlformats.org/package/2006/relationships"><Relationship Id="rId8" Type="http://schemas.openxmlformats.org/officeDocument/2006/relationships/tags" Target="../tags/tag388.xml"/><Relationship Id="rId13" Type="http://schemas.openxmlformats.org/officeDocument/2006/relationships/tags" Target="../tags/tag393.xml"/><Relationship Id="rId18" Type="http://schemas.openxmlformats.org/officeDocument/2006/relationships/chart" Target="../charts/chart30.xml"/><Relationship Id="rId3" Type="http://schemas.openxmlformats.org/officeDocument/2006/relationships/tags" Target="../tags/tag383.xml"/><Relationship Id="rId7" Type="http://schemas.openxmlformats.org/officeDocument/2006/relationships/tags" Target="../tags/tag387.xml"/><Relationship Id="rId12" Type="http://schemas.openxmlformats.org/officeDocument/2006/relationships/tags" Target="../tags/tag392.xml"/><Relationship Id="rId17" Type="http://schemas.openxmlformats.org/officeDocument/2006/relationships/notesSlide" Target="../notesSlides/notesSlide24.xml"/><Relationship Id="rId2" Type="http://schemas.openxmlformats.org/officeDocument/2006/relationships/tags" Target="../tags/tag382.xml"/><Relationship Id="rId16" Type="http://schemas.openxmlformats.org/officeDocument/2006/relationships/slideLayout" Target="../slideLayouts/slideLayout3.xml"/><Relationship Id="rId1" Type="http://schemas.openxmlformats.org/officeDocument/2006/relationships/tags" Target="../tags/tag381.xml"/><Relationship Id="rId6" Type="http://schemas.openxmlformats.org/officeDocument/2006/relationships/tags" Target="../tags/tag386.xml"/><Relationship Id="rId11" Type="http://schemas.openxmlformats.org/officeDocument/2006/relationships/tags" Target="../tags/tag391.xml"/><Relationship Id="rId5" Type="http://schemas.openxmlformats.org/officeDocument/2006/relationships/tags" Target="../tags/tag385.xml"/><Relationship Id="rId15" Type="http://schemas.openxmlformats.org/officeDocument/2006/relationships/tags" Target="../tags/tag395.xml"/><Relationship Id="rId10" Type="http://schemas.openxmlformats.org/officeDocument/2006/relationships/tags" Target="../tags/tag390.xml"/><Relationship Id="rId4" Type="http://schemas.openxmlformats.org/officeDocument/2006/relationships/tags" Target="../tags/tag384.xml"/><Relationship Id="rId9" Type="http://schemas.openxmlformats.org/officeDocument/2006/relationships/tags" Target="../tags/tag389.xml"/><Relationship Id="rId14" Type="http://schemas.openxmlformats.org/officeDocument/2006/relationships/tags" Target="../tags/tag394.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398.xml"/><Relationship Id="rId7" Type="http://schemas.openxmlformats.org/officeDocument/2006/relationships/slideLayout" Target="../slideLayouts/slideLayout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9" Type="http://schemas.openxmlformats.org/officeDocument/2006/relationships/chart" Target="../charts/chart31.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404.xml"/><Relationship Id="rId7" Type="http://schemas.openxmlformats.org/officeDocument/2006/relationships/slideLayout" Target="../slideLayouts/slideLayout3.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tags" Target="../tags/tag405.xml"/><Relationship Id="rId9" Type="http://schemas.openxmlformats.org/officeDocument/2006/relationships/chart" Target="../charts/chart32.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410.xml"/><Relationship Id="rId7" Type="http://schemas.openxmlformats.org/officeDocument/2006/relationships/slideLayout" Target="../slideLayouts/slideLayout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5" Type="http://schemas.openxmlformats.org/officeDocument/2006/relationships/tags" Target="../tags/tag412.xml"/><Relationship Id="rId4" Type="http://schemas.openxmlformats.org/officeDocument/2006/relationships/tags" Target="../tags/tag411.xml"/><Relationship Id="rId9" Type="http://schemas.openxmlformats.org/officeDocument/2006/relationships/chart" Target="../charts/chart33.xml"/></Relationships>
</file>

<file path=ppt/slides/_rels/slide3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tags" Target="../tags/tag416.xml"/><Relationship Id="rId7" Type="http://schemas.openxmlformats.org/officeDocument/2006/relationships/oleObject" Target="file:///\\S-data\projets\Projets\APCHQ\AP074%20-%20Sondage%20sur%20les%20intentions%20de%20r&#233;novations%202026\Infographie\DU051_tableaux.xlsx!QD5!L2C49:L12C82" TargetMode="Externa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image" Target="../media/image43.emf"/><Relationship Id="rId5" Type="http://schemas.openxmlformats.org/officeDocument/2006/relationships/oleObject" Target="file:///\\S-data\projets\Projets\APCHQ\AP074%20-%20Sondage%20sur%20les%20intentions%20de%20r&#233;novations%202026\Infographie\DU051_tableaux.xlsx!QD5!L2C2:L12C47" TargetMode="Externa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tags" Target="../tags/tag9.xml"/><Relationship Id="rId7" Type="http://schemas.openxmlformats.org/officeDocument/2006/relationships/notesSlide" Target="../notesSlides/notesSlide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chart" Target="../charts/chart35.xml"/><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chart" Target="../charts/chart34.xml"/><Relationship Id="rId2" Type="http://schemas.openxmlformats.org/officeDocument/2006/relationships/tags" Target="../tags/tag418.xml"/><Relationship Id="rId16" Type="http://schemas.openxmlformats.org/officeDocument/2006/relationships/slideLayout" Target="../slideLayouts/slideLayout3.xml"/><Relationship Id="rId20" Type="http://schemas.openxmlformats.org/officeDocument/2006/relationships/chart" Target="../charts/chart37.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5" Type="http://schemas.openxmlformats.org/officeDocument/2006/relationships/tags" Target="../tags/tag421.xml"/><Relationship Id="rId15" Type="http://schemas.openxmlformats.org/officeDocument/2006/relationships/tags" Target="../tags/tag431.xml"/><Relationship Id="rId10" Type="http://schemas.openxmlformats.org/officeDocument/2006/relationships/tags" Target="../tags/tag426.xml"/><Relationship Id="rId19" Type="http://schemas.openxmlformats.org/officeDocument/2006/relationships/chart" Target="../charts/chart36.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33.xml"/><Relationship Id="rId1" Type="http://schemas.openxmlformats.org/officeDocument/2006/relationships/tags" Target="../tags/tag432.xml"/></Relationships>
</file>

<file path=ppt/slides/_rels/slide42.xml.rels><?xml version="1.0" encoding="UTF-8" standalone="yes"?>
<Relationships xmlns="http://schemas.openxmlformats.org/package/2006/relationships"><Relationship Id="rId8" Type="http://schemas.openxmlformats.org/officeDocument/2006/relationships/tags" Target="../tags/tag441.xml"/><Relationship Id="rId13" Type="http://schemas.openxmlformats.org/officeDocument/2006/relationships/tags" Target="../tags/tag446.xml"/><Relationship Id="rId18" Type="http://schemas.openxmlformats.org/officeDocument/2006/relationships/tags" Target="../tags/tag451.xml"/><Relationship Id="rId3" Type="http://schemas.openxmlformats.org/officeDocument/2006/relationships/tags" Target="../tags/tag436.xml"/><Relationship Id="rId21" Type="http://schemas.openxmlformats.org/officeDocument/2006/relationships/chart" Target="../charts/chart39.xml"/><Relationship Id="rId7" Type="http://schemas.openxmlformats.org/officeDocument/2006/relationships/tags" Target="../tags/tag440.xml"/><Relationship Id="rId12" Type="http://schemas.openxmlformats.org/officeDocument/2006/relationships/tags" Target="../tags/tag445.xml"/><Relationship Id="rId17" Type="http://schemas.openxmlformats.org/officeDocument/2006/relationships/tags" Target="../tags/tag450.xml"/><Relationship Id="rId2" Type="http://schemas.openxmlformats.org/officeDocument/2006/relationships/tags" Target="../tags/tag435.xml"/><Relationship Id="rId16" Type="http://schemas.openxmlformats.org/officeDocument/2006/relationships/tags" Target="../tags/tag449.xml"/><Relationship Id="rId20" Type="http://schemas.openxmlformats.org/officeDocument/2006/relationships/chart" Target="../charts/chart38.xml"/><Relationship Id="rId1" Type="http://schemas.openxmlformats.org/officeDocument/2006/relationships/tags" Target="../tags/tag434.xml"/><Relationship Id="rId6" Type="http://schemas.openxmlformats.org/officeDocument/2006/relationships/tags" Target="../tags/tag439.xml"/><Relationship Id="rId11" Type="http://schemas.openxmlformats.org/officeDocument/2006/relationships/tags" Target="../tags/tag444.xml"/><Relationship Id="rId5" Type="http://schemas.openxmlformats.org/officeDocument/2006/relationships/tags" Target="../tags/tag438.xml"/><Relationship Id="rId15" Type="http://schemas.openxmlformats.org/officeDocument/2006/relationships/tags" Target="../tags/tag448.xml"/><Relationship Id="rId23" Type="http://schemas.openxmlformats.org/officeDocument/2006/relationships/chart" Target="../charts/chart41.xml"/><Relationship Id="rId10" Type="http://schemas.openxmlformats.org/officeDocument/2006/relationships/tags" Target="../tags/tag443.xml"/><Relationship Id="rId19" Type="http://schemas.openxmlformats.org/officeDocument/2006/relationships/slideLayout" Target="../slideLayouts/slideLayout4.xml"/><Relationship Id="rId4" Type="http://schemas.openxmlformats.org/officeDocument/2006/relationships/tags" Target="../tags/tag437.xml"/><Relationship Id="rId9" Type="http://schemas.openxmlformats.org/officeDocument/2006/relationships/tags" Target="../tags/tag442.xml"/><Relationship Id="rId14" Type="http://schemas.openxmlformats.org/officeDocument/2006/relationships/tags" Target="../tags/tag447.xml"/><Relationship Id="rId22"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tags" Target="../tags/tag459.xml"/><Relationship Id="rId3" Type="http://schemas.openxmlformats.org/officeDocument/2006/relationships/tags" Target="../tags/tag454.xml"/><Relationship Id="rId7" Type="http://schemas.openxmlformats.org/officeDocument/2006/relationships/tags" Target="../tags/tag458.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chart" Target="../charts/chart42.xml"/><Relationship Id="rId5" Type="http://schemas.openxmlformats.org/officeDocument/2006/relationships/tags" Target="../tags/tag456.xml"/><Relationship Id="rId10" Type="http://schemas.openxmlformats.org/officeDocument/2006/relationships/notesSlide" Target="../notesSlides/notesSlide28.xml"/><Relationship Id="rId4" Type="http://schemas.openxmlformats.org/officeDocument/2006/relationships/tags" Target="../tags/tag455.xml"/><Relationship Id="rId9"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tags" Target="../tags/tag462.xml"/><Relationship Id="rId7" Type="http://schemas.openxmlformats.org/officeDocument/2006/relationships/image" Target="../media/image45.emf"/><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oleObject" Target="file:///\\S-DATA\PROJETS\Projets\APCHQ\AP074%20-%20Sondage%20sur%20les%20intentions%20de%20r&#233;novations%202026\Infographie\DU051_tableaux.xlsx!QE1!L2C2:L24C47" TargetMode="External"/><Relationship Id="rId5" Type="http://schemas.openxmlformats.org/officeDocument/2006/relationships/slideLayout" Target="../slideLayouts/slideLayout3.xml"/><Relationship Id="rId4" Type="http://schemas.openxmlformats.org/officeDocument/2006/relationships/tags" Target="../tags/tag463.xml"/></Relationships>
</file>

<file path=ppt/slides/_rels/slide45.xml.rels><?xml version="1.0" encoding="UTF-8" standalone="yes"?>
<Relationships xmlns="http://schemas.openxmlformats.org/package/2006/relationships"><Relationship Id="rId3" Type="http://schemas.openxmlformats.org/officeDocument/2006/relationships/tags" Target="../tags/tag466.xml"/><Relationship Id="rId7" Type="http://schemas.openxmlformats.org/officeDocument/2006/relationships/image" Target="../media/image46.emf"/><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oleObject" Target="file:///\\S-DATA\PROJETS\Projets\APCHQ\AP074%20-%20Sondage%20sur%20les%20intentions%20de%20r&#233;novations%202026\Infographie\DU051_tableaux.xlsx!QE1%20(2)!L2C2:L24C35" TargetMode="External"/><Relationship Id="rId5" Type="http://schemas.openxmlformats.org/officeDocument/2006/relationships/slideLayout" Target="../slideLayouts/slideLayout3.xml"/><Relationship Id="rId4" Type="http://schemas.openxmlformats.org/officeDocument/2006/relationships/tags" Target="../tags/tag467.xml"/></Relationships>
</file>

<file path=ppt/slides/_rels/slide46.xml.rels><?xml version="1.0" encoding="UTF-8" standalone="yes"?>
<Relationships xmlns="http://schemas.openxmlformats.org/package/2006/relationships"><Relationship Id="rId8" Type="http://schemas.openxmlformats.org/officeDocument/2006/relationships/tags" Target="../tags/tag475.xml"/><Relationship Id="rId13" Type="http://schemas.openxmlformats.org/officeDocument/2006/relationships/tags" Target="../tags/tag480.xml"/><Relationship Id="rId18" Type="http://schemas.openxmlformats.org/officeDocument/2006/relationships/chart" Target="../charts/chart43.xml"/><Relationship Id="rId3" Type="http://schemas.openxmlformats.org/officeDocument/2006/relationships/tags" Target="../tags/tag470.xml"/><Relationship Id="rId7" Type="http://schemas.openxmlformats.org/officeDocument/2006/relationships/tags" Target="../tags/tag474.xml"/><Relationship Id="rId12" Type="http://schemas.openxmlformats.org/officeDocument/2006/relationships/tags" Target="../tags/tag479.xml"/><Relationship Id="rId17" Type="http://schemas.openxmlformats.org/officeDocument/2006/relationships/notesSlide" Target="../notesSlides/notesSlide29.xml"/><Relationship Id="rId2" Type="http://schemas.openxmlformats.org/officeDocument/2006/relationships/tags" Target="../tags/tag469.xml"/><Relationship Id="rId16" Type="http://schemas.openxmlformats.org/officeDocument/2006/relationships/slideLayout" Target="../slideLayouts/slideLayout3.xml"/><Relationship Id="rId1" Type="http://schemas.openxmlformats.org/officeDocument/2006/relationships/tags" Target="../tags/tag468.xml"/><Relationship Id="rId6" Type="http://schemas.openxmlformats.org/officeDocument/2006/relationships/tags" Target="../tags/tag473.xml"/><Relationship Id="rId11" Type="http://schemas.openxmlformats.org/officeDocument/2006/relationships/tags" Target="../tags/tag478.xml"/><Relationship Id="rId5" Type="http://schemas.openxmlformats.org/officeDocument/2006/relationships/tags" Target="../tags/tag472.xml"/><Relationship Id="rId15" Type="http://schemas.openxmlformats.org/officeDocument/2006/relationships/tags" Target="../tags/tag482.xml"/><Relationship Id="rId10" Type="http://schemas.openxmlformats.org/officeDocument/2006/relationships/tags" Target="../tags/tag477.xml"/><Relationship Id="rId4" Type="http://schemas.openxmlformats.org/officeDocument/2006/relationships/tags" Target="../tags/tag471.xml"/><Relationship Id="rId9" Type="http://schemas.openxmlformats.org/officeDocument/2006/relationships/tags" Target="../tags/tag476.xml"/><Relationship Id="rId14" Type="http://schemas.openxmlformats.org/officeDocument/2006/relationships/tags" Target="../tags/tag481.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485.xml"/><Relationship Id="rId7" Type="http://schemas.openxmlformats.org/officeDocument/2006/relationships/slideLayout" Target="../slideLayouts/slideLayout3.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9" Type="http://schemas.openxmlformats.org/officeDocument/2006/relationships/chart" Target="../charts/chart44.xml"/></Relationships>
</file>

<file path=ppt/slides/_rels/slide48.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491.xml"/><Relationship Id="rId7" Type="http://schemas.openxmlformats.org/officeDocument/2006/relationships/slideLayout" Target="../slideLayouts/slideLayout3.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97.xml"/><Relationship Id="rId7" Type="http://schemas.openxmlformats.org/officeDocument/2006/relationships/tags" Target="../tags/tag501.xml"/><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tags" Target="../tags/tag500.xml"/><Relationship Id="rId5" Type="http://schemas.openxmlformats.org/officeDocument/2006/relationships/tags" Target="../tags/tag499.xml"/><Relationship Id="rId10" Type="http://schemas.openxmlformats.org/officeDocument/2006/relationships/chart" Target="../charts/chart46.xml"/><Relationship Id="rId4" Type="http://schemas.openxmlformats.org/officeDocument/2006/relationships/tags" Target="../tags/tag498.xml"/><Relationship Id="rId9"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9.svg"/><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50.xml.rels><?xml version="1.0" encoding="UTF-8" standalone="yes"?>
<Relationships xmlns="http://schemas.openxmlformats.org/package/2006/relationships"><Relationship Id="rId8" Type="http://schemas.openxmlformats.org/officeDocument/2006/relationships/oleObject" Target="file:///\\S-DATA\PROJETS\Projets\duProprio%20-%20EspaceProprio\DU051%20-%20Sondage%20sur%20les%20intentions%20de%20r&#233;novation%20-%202025\Infographie\DU051_tableaux.xlsx!QE5T!L2C49:L12C82" TargetMode="External"/><Relationship Id="rId3" Type="http://schemas.openxmlformats.org/officeDocument/2006/relationships/tags" Target="../tags/tag504.xml"/><Relationship Id="rId7" Type="http://schemas.openxmlformats.org/officeDocument/2006/relationships/slideLayout" Target="../slideLayouts/slideLayout3.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tags" Target="../tags/tag507.xml"/><Relationship Id="rId11" Type="http://schemas.openxmlformats.org/officeDocument/2006/relationships/image" Target="../media/image48.emf"/><Relationship Id="rId5" Type="http://schemas.openxmlformats.org/officeDocument/2006/relationships/tags" Target="../tags/tag506.xml"/><Relationship Id="rId10" Type="http://schemas.openxmlformats.org/officeDocument/2006/relationships/oleObject" Target="file:///\\S-DATA\PROJETS\Projets\duProprio%20-%20EspaceProprio\DU051%20-%20Sondage%20sur%20les%20intentions%20de%20r&#233;novation%20-%202025\Infographie\DU051_tableaux.xlsx!QE5T!L2C2:L12C47" TargetMode="External"/><Relationship Id="rId4" Type="http://schemas.openxmlformats.org/officeDocument/2006/relationships/tags" Target="../tags/tag505.xml"/><Relationship Id="rId9" Type="http://schemas.openxmlformats.org/officeDocument/2006/relationships/image" Target="../media/image47.emf"/></Relationships>
</file>

<file path=ppt/slides/_rels/slide51.xml.rels><?xml version="1.0" encoding="UTF-8" standalone="yes"?>
<Relationships xmlns="http://schemas.openxmlformats.org/package/2006/relationships"><Relationship Id="rId8" Type="http://schemas.openxmlformats.org/officeDocument/2006/relationships/tags" Target="../tags/tag515.xml"/><Relationship Id="rId13" Type="http://schemas.openxmlformats.org/officeDocument/2006/relationships/tags" Target="../tags/tag520.xml"/><Relationship Id="rId18" Type="http://schemas.openxmlformats.org/officeDocument/2006/relationships/notesSlide" Target="../notesSlides/notesSlide32.xml"/><Relationship Id="rId3" Type="http://schemas.openxmlformats.org/officeDocument/2006/relationships/tags" Target="../tags/tag510.xml"/><Relationship Id="rId21" Type="http://schemas.openxmlformats.org/officeDocument/2006/relationships/chart" Target="../charts/chart49.xml"/><Relationship Id="rId7" Type="http://schemas.openxmlformats.org/officeDocument/2006/relationships/tags" Target="../tags/tag514.xml"/><Relationship Id="rId12" Type="http://schemas.openxmlformats.org/officeDocument/2006/relationships/tags" Target="../tags/tag519.xml"/><Relationship Id="rId17" Type="http://schemas.openxmlformats.org/officeDocument/2006/relationships/slideLayout" Target="../slideLayouts/slideLayout3.xml"/><Relationship Id="rId2" Type="http://schemas.openxmlformats.org/officeDocument/2006/relationships/tags" Target="../tags/tag509.xml"/><Relationship Id="rId16" Type="http://schemas.openxmlformats.org/officeDocument/2006/relationships/tags" Target="../tags/tag523.xml"/><Relationship Id="rId20" Type="http://schemas.openxmlformats.org/officeDocument/2006/relationships/chart" Target="../charts/chart48.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tags" Target="../tags/tag518.xml"/><Relationship Id="rId5" Type="http://schemas.openxmlformats.org/officeDocument/2006/relationships/tags" Target="../tags/tag512.xml"/><Relationship Id="rId15" Type="http://schemas.openxmlformats.org/officeDocument/2006/relationships/tags" Target="../tags/tag522.xml"/><Relationship Id="rId10" Type="http://schemas.openxmlformats.org/officeDocument/2006/relationships/tags" Target="../tags/tag517.xml"/><Relationship Id="rId19" Type="http://schemas.openxmlformats.org/officeDocument/2006/relationships/chart" Target="../charts/chart47.xml"/><Relationship Id="rId4" Type="http://schemas.openxmlformats.org/officeDocument/2006/relationships/tags" Target="../tags/tag511.xml"/><Relationship Id="rId9" Type="http://schemas.openxmlformats.org/officeDocument/2006/relationships/tags" Target="../tags/tag516.xml"/><Relationship Id="rId14" Type="http://schemas.openxmlformats.org/officeDocument/2006/relationships/tags" Target="../tags/tag521.xml"/><Relationship Id="rId22" Type="http://schemas.openxmlformats.org/officeDocument/2006/relationships/chart" Target="../charts/chart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25.xml"/><Relationship Id="rId1" Type="http://schemas.openxmlformats.org/officeDocument/2006/relationships/tags" Target="../tags/tag524.xml"/></Relationships>
</file>

<file path=ppt/slides/_rels/slide53.xml.rels><?xml version="1.0" encoding="UTF-8" standalone="yes"?>
<Relationships xmlns="http://schemas.openxmlformats.org/package/2006/relationships"><Relationship Id="rId8" Type="http://schemas.openxmlformats.org/officeDocument/2006/relationships/tags" Target="../tags/tag533.xml"/><Relationship Id="rId13" Type="http://schemas.openxmlformats.org/officeDocument/2006/relationships/tags" Target="../tags/tag538.xml"/><Relationship Id="rId18" Type="http://schemas.openxmlformats.org/officeDocument/2006/relationships/chart" Target="../charts/chart52.xml"/><Relationship Id="rId3" Type="http://schemas.openxmlformats.org/officeDocument/2006/relationships/tags" Target="../tags/tag528.xml"/><Relationship Id="rId7" Type="http://schemas.openxmlformats.org/officeDocument/2006/relationships/tags" Target="../tags/tag532.xml"/><Relationship Id="rId12" Type="http://schemas.openxmlformats.org/officeDocument/2006/relationships/tags" Target="../tags/tag537.xml"/><Relationship Id="rId17" Type="http://schemas.openxmlformats.org/officeDocument/2006/relationships/chart" Target="../charts/chart51.xml"/><Relationship Id="rId2" Type="http://schemas.openxmlformats.org/officeDocument/2006/relationships/tags" Target="../tags/tag527.xml"/><Relationship Id="rId16" Type="http://schemas.openxmlformats.org/officeDocument/2006/relationships/notesSlide" Target="../notesSlides/notesSlide33.xml"/><Relationship Id="rId20" Type="http://schemas.openxmlformats.org/officeDocument/2006/relationships/chart" Target="../charts/chart54.xml"/><Relationship Id="rId1" Type="http://schemas.openxmlformats.org/officeDocument/2006/relationships/tags" Target="../tags/tag526.xml"/><Relationship Id="rId6" Type="http://schemas.openxmlformats.org/officeDocument/2006/relationships/tags" Target="../tags/tag531.xml"/><Relationship Id="rId11" Type="http://schemas.openxmlformats.org/officeDocument/2006/relationships/tags" Target="../tags/tag536.xml"/><Relationship Id="rId5" Type="http://schemas.openxmlformats.org/officeDocument/2006/relationships/tags" Target="../tags/tag530.xml"/><Relationship Id="rId15" Type="http://schemas.openxmlformats.org/officeDocument/2006/relationships/slideLayout" Target="../slideLayouts/slideLayout4.xml"/><Relationship Id="rId10" Type="http://schemas.openxmlformats.org/officeDocument/2006/relationships/tags" Target="../tags/tag535.xml"/><Relationship Id="rId19" Type="http://schemas.openxmlformats.org/officeDocument/2006/relationships/chart" Target="../charts/chart53.xml"/><Relationship Id="rId4" Type="http://schemas.openxmlformats.org/officeDocument/2006/relationships/tags" Target="../tags/tag529.xml"/><Relationship Id="rId9" Type="http://schemas.openxmlformats.org/officeDocument/2006/relationships/tags" Target="../tags/tag534.xml"/><Relationship Id="rId14" Type="http://schemas.openxmlformats.org/officeDocument/2006/relationships/tags" Target="../tags/tag539.xml"/></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542.xml"/><Relationship Id="rId7" Type="http://schemas.openxmlformats.org/officeDocument/2006/relationships/slideLayout" Target="../slideLayouts/slideLayout3.xml"/><Relationship Id="rId2" Type="http://schemas.openxmlformats.org/officeDocument/2006/relationships/tags" Target="../tags/tag541.xml"/><Relationship Id="rId1" Type="http://schemas.openxmlformats.org/officeDocument/2006/relationships/tags" Target="../tags/tag540.xml"/><Relationship Id="rId6" Type="http://schemas.openxmlformats.org/officeDocument/2006/relationships/tags" Target="../tags/tag545.xml"/><Relationship Id="rId5" Type="http://schemas.openxmlformats.org/officeDocument/2006/relationships/tags" Target="../tags/tag544.xml"/><Relationship Id="rId4" Type="http://schemas.openxmlformats.org/officeDocument/2006/relationships/tags" Target="../tags/tag543.xml"/><Relationship Id="rId9" Type="http://schemas.openxmlformats.org/officeDocument/2006/relationships/chart" Target="../charts/chart55.xml"/></Relationships>
</file>

<file path=ppt/slides/_rels/slide55.xml.rels><?xml version="1.0" encoding="UTF-8" standalone="yes"?>
<Relationships xmlns="http://schemas.openxmlformats.org/package/2006/relationships"><Relationship Id="rId8" Type="http://schemas.openxmlformats.org/officeDocument/2006/relationships/tags" Target="../tags/tag553.xml"/><Relationship Id="rId13" Type="http://schemas.openxmlformats.org/officeDocument/2006/relationships/tags" Target="../tags/tag558.xml"/><Relationship Id="rId3" Type="http://schemas.openxmlformats.org/officeDocument/2006/relationships/tags" Target="../tags/tag548.xml"/><Relationship Id="rId7" Type="http://schemas.openxmlformats.org/officeDocument/2006/relationships/tags" Target="../tags/tag552.xml"/><Relationship Id="rId12" Type="http://schemas.openxmlformats.org/officeDocument/2006/relationships/tags" Target="../tags/tag557.xml"/><Relationship Id="rId17" Type="http://schemas.openxmlformats.org/officeDocument/2006/relationships/chart" Target="../charts/chart56.xml"/><Relationship Id="rId2" Type="http://schemas.openxmlformats.org/officeDocument/2006/relationships/tags" Target="../tags/tag547.xml"/><Relationship Id="rId16" Type="http://schemas.openxmlformats.org/officeDocument/2006/relationships/slideLayout" Target="../slideLayouts/slideLayout3.xml"/><Relationship Id="rId1" Type="http://schemas.openxmlformats.org/officeDocument/2006/relationships/tags" Target="../tags/tag546.xml"/><Relationship Id="rId6" Type="http://schemas.openxmlformats.org/officeDocument/2006/relationships/tags" Target="../tags/tag551.xml"/><Relationship Id="rId11" Type="http://schemas.openxmlformats.org/officeDocument/2006/relationships/tags" Target="../tags/tag556.xml"/><Relationship Id="rId5" Type="http://schemas.openxmlformats.org/officeDocument/2006/relationships/tags" Target="../tags/tag550.xml"/><Relationship Id="rId15" Type="http://schemas.openxmlformats.org/officeDocument/2006/relationships/tags" Target="../tags/tag560.xml"/><Relationship Id="rId10" Type="http://schemas.openxmlformats.org/officeDocument/2006/relationships/tags" Target="../tags/tag555.xml"/><Relationship Id="rId4" Type="http://schemas.openxmlformats.org/officeDocument/2006/relationships/tags" Target="../tags/tag549.xml"/><Relationship Id="rId9" Type="http://schemas.openxmlformats.org/officeDocument/2006/relationships/tags" Target="../tags/tag554.xml"/><Relationship Id="rId14" Type="http://schemas.openxmlformats.org/officeDocument/2006/relationships/tags" Target="../tags/tag559.xml"/></Relationships>
</file>

<file path=ppt/slides/_rels/slide56.xml.rels><?xml version="1.0" encoding="UTF-8" standalone="yes"?>
<Relationships xmlns="http://schemas.openxmlformats.org/package/2006/relationships"><Relationship Id="rId8" Type="http://schemas.openxmlformats.org/officeDocument/2006/relationships/chart" Target="../charts/chart57.xml"/><Relationship Id="rId3" Type="http://schemas.openxmlformats.org/officeDocument/2006/relationships/tags" Target="../tags/tag563.xml"/><Relationship Id="rId7" Type="http://schemas.openxmlformats.org/officeDocument/2006/relationships/slideLayout" Target="../slideLayouts/slideLayout3.xml"/><Relationship Id="rId2" Type="http://schemas.openxmlformats.org/officeDocument/2006/relationships/tags" Target="../tags/tag562.xml"/><Relationship Id="rId1" Type="http://schemas.openxmlformats.org/officeDocument/2006/relationships/tags" Target="../tags/tag561.xml"/><Relationship Id="rId6" Type="http://schemas.openxmlformats.org/officeDocument/2006/relationships/tags" Target="../tags/tag566.xml"/><Relationship Id="rId5" Type="http://schemas.openxmlformats.org/officeDocument/2006/relationships/tags" Target="../tags/tag565.xml"/><Relationship Id="rId4" Type="http://schemas.openxmlformats.org/officeDocument/2006/relationships/tags" Target="../tags/tag564.xml"/></Relationships>
</file>

<file path=ppt/slides/_rels/slide57.xml.rels><?xml version="1.0" encoding="UTF-8" standalone="yes"?>
<Relationships xmlns="http://schemas.openxmlformats.org/package/2006/relationships"><Relationship Id="rId8" Type="http://schemas.openxmlformats.org/officeDocument/2006/relationships/tags" Target="../tags/tag574.xml"/><Relationship Id="rId3" Type="http://schemas.openxmlformats.org/officeDocument/2006/relationships/tags" Target="../tags/tag569.xml"/><Relationship Id="rId7" Type="http://schemas.openxmlformats.org/officeDocument/2006/relationships/tags" Target="../tags/tag573.xml"/><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tags" Target="../tags/tag572.xml"/><Relationship Id="rId5" Type="http://schemas.openxmlformats.org/officeDocument/2006/relationships/tags" Target="../tags/tag571.xml"/><Relationship Id="rId10" Type="http://schemas.openxmlformats.org/officeDocument/2006/relationships/chart" Target="../charts/chart58.xml"/><Relationship Id="rId4" Type="http://schemas.openxmlformats.org/officeDocument/2006/relationships/tags" Target="../tags/tag570.xml"/><Relationship Id="rId9"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chart" Target="../charts/chart59.xml"/><Relationship Id="rId3" Type="http://schemas.openxmlformats.org/officeDocument/2006/relationships/tags" Target="../tags/tag577.xml"/><Relationship Id="rId7" Type="http://schemas.openxmlformats.org/officeDocument/2006/relationships/notesSlide" Target="../notesSlides/notesSlide35.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slideLayout" Target="../slideLayouts/slideLayout3.xml"/><Relationship Id="rId5" Type="http://schemas.openxmlformats.org/officeDocument/2006/relationships/tags" Target="../tags/tag579.xml"/><Relationship Id="rId4" Type="http://schemas.openxmlformats.org/officeDocument/2006/relationships/tags" Target="../tags/tag578.xml"/></Relationships>
</file>

<file path=ppt/slides/_rels/slide59.xml.rels><?xml version="1.0" encoding="UTF-8" standalone="yes"?>
<Relationships xmlns="http://schemas.openxmlformats.org/package/2006/relationships"><Relationship Id="rId8" Type="http://schemas.openxmlformats.org/officeDocument/2006/relationships/tags" Target="../tags/tag587.xml"/><Relationship Id="rId13" Type="http://schemas.openxmlformats.org/officeDocument/2006/relationships/tags" Target="../tags/tag592.xml"/><Relationship Id="rId18" Type="http://schemas.openxmlformats.org/officeDocument/2006/relationships/chart" Target="../charts/chart62.xml"/><Relationship Id="rId3" Type="http://schemas.openxmlformats.org/officeDocument/2006/relationships/tags" Target="../tags/tag582.xml"/><Relationship Id="rId7" Type="http://schemas.openxmlformats.org/officeDocument/2006/relationships/tags" Target="../tags/tag586.xml"/><Relationship Id="rId12" Type="http://schemas.openxmlformats.org/officeDocument/2006/relationships/tags" Target="../tags/tag591.xml"/><Relationship Id="rId17" Type="http://schemas.openxmlformats.org/officeDocument/2006/relationships/chart" Target="../charts/chart61.xml"/><Relationship Id="rId2" Type="http://schemas.openxmlformats.org/officeDocument/2006/relationships/tags" Target="../tags/tag581.xml"/><Relationship Id="rId16" Type="http://schemas.openxmlformats.org/officeDocument/2006/relationships/chart" Target="../charts/chart60.xml"/><Relationship Id="rId1" Type="http://schemas.openxmlformats.org/officeDocument/2006/relationships/tags" Target="../tags/tag580.xml"/><Relationship Id="rId6" Type="http://schemas.openxmlformats.org/officeDocument/2006/relationships/tags" Target="../tags/tag585.xml"/><Relationship Id="rId11" Type="http://schemas.openxmlformats.org/officeDocument/2006/relationships/tags" Target="../tags/tag590.xml"/><Relationship Id="rId5" Type="http://schemas.openxmlformats.org/officeDocument/2006/relationships/tags" Target="../tags/tag584.xml"/><Relationship Id="rId15" Type="http://schemas.openxmlformats.org/officeDocument/2006/relationships/notesSlide" Target="../notesSlides/notesSlide36.xml"/><Relationship Id="rId10" Type="http://schemas.openxmlformats.org/officeDocument/2006/relationships/tags" Target="../tags/tag589.xml"/><Relationship Id="rId19" Type="http://schemas.openxmlformats.org/officeDocument/2006/relationships/chart" Target="../charts/chart63.xml"/><Relationship Id="rId4" Type="http://schemas.openxmlformats.org/officeDocument/2006/relationships/tags" Target="../tags/tag583.xml"/><Relationship Id="rId9" Type="http://schemas.openxmlformats.org/officeDocument/2006/relationships/tags" Target="../tags/tag588.xml"/><Relationship Id="rId1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94.xml"/><Relationship Id="rId1" Type="http://schemas.openxmlformats.org/officeDocument/2006/relationships/tags" Target="../tags/tag593.xml"/><Relationship Id="rId4"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597.xml"/><Relationship Id="rId7" Type="http://schemas.openxmlformats.org/officeDocument/2006/relationships/slideLayout" Target="../slideLayouts/slideLayout3.xml"/><Relationship Id="rId2" Type="http://schemas.openxmlformats.org/officeDocument/2006/relationships/tags" Target="../tags/tag596.xml"/><Relationship Id="rId1" Type="http://schemas.openxmlformats.org/officeDocument/2006/relationships/tags" Target="../tags/tag595.xml"/><Relationship Id="rId6" Type="http://schemas.openxmlformats.org/officeDocument/2006/relationships/tags" Target="../tags/tag600.xml"/><Relationship Id="rId5" Type="http://schemas.openxmlformats.org/officeDocument/2006/relationships/tags" Target="../tags/tag599.xml"/><Relationship Id="rId4" Type="http://schemas.openxmlformats.org/officeDocument/2006/relationships/tags" Target="../tags/tag598.xml"/><Relationship Id="rId9" Type="http://schemas.openxmlformats.org/officeDocument/2006/relationships/chart" Target="../charts/chart64.xml"/></Relationships>
</file>

<file path=ppt/slides/_rels/slide62.xml.rels><?xml version="1.0" encoding="UTF-8" standalone="yes"?>
<Relationships xmlns="http://schemas.openxmlformats.org/package/2006/relationships"><Relationship Id="rId8" Type="http://schemas.openxmlformats.org/officeDocument/2006/relationships/oleObject" Target="file:///\\S-DATA\PROJETS\Projets\APCHQ\AP074%20-%20Sondage%20sur%20les%20intentions%20de%20r&#233;novations%202026\RP\Valid%20infographie\AP074_tableaux.xlsx!QT2T!L2C49:L16C82" TargetMode="External"/><Relationship Id="rId3" Type="http://schemas.openxmlformats.org/officeDocument/2006/relationships/tags" Target="../tags/tag603.xml"/><Relationship Id="rId7" Type="http://schemas.openxmlformats.org/officeDocument/2006/relationships/image" Target="../media/image49.emf"/><Relationship Id="rId2" Type="http://schemas.openxmlformats.org/officeDocument/2006/relationships/tags" Target="../tags/tag602.xml"/><Relationship Id="rId1" Type="http://schemas.openxmlformats.org/officeDocument/2006/relationships/tags" Target="../tags/tag601.xml"/><Relationship Id="rId6" Type="http://schemas.openxmlformats.org/officeDocument/2006/relationships/oleObject" Target="file:///\\S-DATA\PROJETS\Projets\APCHQ\AP074%20-%20Sondage%20sur%20les%20intentions%20de%20r&#233;novations%202026\RP\Valid%20infographie\AP074_tableaux.xlsx!QT2T!L2C2:L16C47" TargetMode="External"/><Relationship Id="rId5" Type="http://schemas.openxmlformats.org/officeDocument/2006/relationships/slideLayout" Target="../slideLayouts/slideLayout3.xml"/><Relationship Id="rId4" Type="http://schemas.openxmlformats.org/officeDocument/2006/relationships/tags" Target="../tags/tag604.xml"/><Relationship Id="rId9" Type="http://schemas.openxmlformats.org/officeDocument/2006/relationships/image" Target="../media/image50.emf"/></Relationships>
</file>

<file path=ppt/slides/_rels/slide6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607.xml"/><Relationship Id="rId7" Type="http://schemas.openxmlformats.org/officeDocument/2006/relationships/slideLayout" Target="../slideLayouts/slideLayout3.xml"/><Relationship Id="rId2" Type="http://schemas.openxmlformats.org/officeDocument/2006/relationships/tags" Target="../tags/tag606.xml"/><Relationship Id="rId1" Type="http://schemas.openxmlformats.org/officeDocument/2006/relationships/tags" Target="../tags/tag605.xml"/><Relationship Id="rId6" Type="http://schemas.openxmlformats.org/officeDocument/2006/relationships/tags" Target="../tags/tag610.xml"/><Relationship Id="rId5" Type="http://schemas.openxmlformats.org/officeDocument/2006/relationships/tags" Target="../tags/tag609.xml"/><Relationship Id="rId4" Type="http://schemas.openxmlformats.org/officeDocument/2006/relationships/tags" Target="../tags/tag608.xml"/></Relationships>
</file>

<file path=ppt/slides/_rels/slide64.xml.rels><?xml version="1.0" encoding="UTF-8" standalone="yes"?>
<Relationships xmlns="http://schemas.openxmlformats.org/package/2006/relationships"><Relationship Id="rId3" Type="http://schemas.openxmlformats.org/officeDocument/2006/relationships/tags" Target="../tags/tag613.xml"/><Relationship Id="rId7" Type="http://schemas.openxmlformats.org/officeDocument/2006/relationships/image" Target="../media/image51.emf"/><Relationship Id="rId2" Type="http://schemas.openxmlformats.org/officeDocument/2006/relationships/tags" Target="../tags/tag612.xml"/><Relationship Id="rId1" Type="http://schemas.openxmlformats.org/officeDocument/2006/relationships/tags" Target="../tags/tag611.xml"/><Relationship Id="rId6" Type="http://schemas.openxmlformats.org/officeDocument/2006/relationships/oleObject" Target="file:///\\S-DATA\PROJETS\Projets\APCHQ\AP074%20-%20Sondage%20sur%20les%20intentions%20de%20r&#233;novations%202026\Infographie\DU051_tableaux.xlsx!QT3T!L2C2:L35C75" TargetMode="External"/><Relationship Id="rId5" Type="http://schemas.openxmlformats.org/officeDocument/2006/relationships/slideLayout" Target="../slideLayouts/slideLayout3.xml"/><Relationship Id="rId4" Type="http://schemas.openxmlformats.org/officeDocument/2006/relationships/tags" Target="../tags/tag614.xml"/></Relationships>
</file>

<file path=ppt/slides/_rels/slide65.xml.rels><?xml version="1.0" encoding="UTF-8" standalone="yes"?>
<Relationships xmlns="http://schemas.openxmlformats.org/package/2006/relationships"><Relationship Id="rId8" Type="http://schemas.openxmlformats.org/officeDocument/2006/relationships/tags" Target="../tags/tag622.xml"/><Relationship Id="rId13" Type="http://schemas.openxmlformats.org/officeDocument/2006/relationships/tags" Target="../tags/tag627.xml"/><Relationship Id="rId3" Type="http://schemas.openxmlformats.org/officeDocument/2006/relationships/tags" Target="../tags/tag617.xml"/><Relationship Id="rId7" Type="http://schemas.openxmlformats.org/officeDocument/2006/relationships/tags" Target="../tags/tag621.xml"/><Relationship Id="rId12" Type="http://schemas.openxmlformats.org/officeDocument/2006/relationships/tags" Target="../tags/tag626.xml"/><Relationship Id="rId17" Type="http://schemas.openxmlformats.org/officeDocument/2006/relationships/chart" Target="../charts/chart66.xml"/><Relationship Id="rId2" Type="http://schemas.openxmlformats.org/officeDocument/2006/relationships/tags" Target="../tags/tag616.xml"/><Relationship Id="rId16" Type="http://schemas.openxmlformats.org/officeDocument/2006/relationships/slideLayout" Target="../slideLayouts/slideLayout3.xml"/><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tags" Target="../tags/tag625.xml"/><Relationship Id="rId5" Type="http://schemas.openxmlformats.org/officeDocument/2006/relationships/tags" Target="../tags/tag619.xml"/><Relationship Id="rId15" Type="http://schemas.openxmlformats.org/officeDocument/2006/relationships/tags" Target="../tags/tag629.xml"/><Relationship Id="rId10" Type="http://schemas.openxmlformats.org/officeDocument/2006/relationships/tags" Target="../tags/tag624.xml"/><Relationship Id="rId4" Type="http://schemas.openxmlformats.org/officeDocument/2006/relationships/tags" Target="../tags/tag618.xml"/><Relationship Id="rId9" Type="http://schemas.openxmlformats.org/officeDocument/2006/relationships/tags" Target="../tags/tag623.xml"/><Relationship Id="rId14" Type="http://schemas.openxmlformats.org/officeDocument/2006/relationships/tags" Target="../tags/tag628.xml"/></Relationships>
</file>

<file path=ppt/slides/_rels/slide6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tags" Target="../tags/tag632.xml"/><Relationship Id="rId7" Type="http://schemas.openxmlformats.org/officeDocument/2006/relationships/oleObject" Target="file:///\\S-DATA\PROJETS\Projets\duProprio%20-%20EspaceProprio\DU051%20-%20Sondage%20sur%20les%20intentions%20de%20r&#233;novation%20-%202025\Infographie\DU051_tableaux.xlsx!QT4T!L2C2:L13C47" TargetMode="External"/><Relationship Id="rId2" Type="http://schemas.openxmlformats.org/officeDocument/2006/relationships/tags" Target="../tags/tag631.xml"/><Relationship Id="rId1" Type="http://schemas.openxmlformats.org/officeDocument/2006/relationships/tags" Target="../tags/tag630.xml"/><Relationship Id="rId6" Type="http://schemas.openxmlformats.org/officeDocument/2006/relationships/slideLayout" Target="../slideLayouts/slideLayout3.xml"/><Relationship Id="rId5" Type="http://schemas.openxmlformats.org/officeDocument/2006/relationships/tags" Target="../tags/tag634.xml"/><Relationship Id="rId10" Type="http://schemas.openxmlformats.org/officeDocument/2006/relationships/image" Target="../media/image53.emf"/><Relationship Id="rId4" Type="http://schemas.openxmlformats.org/officeDocument/2006/relationships/tags" Target="../tags/tag633.xml"/><Relationship Id="rId9" Type="http://schemas.openxmlformats.org/officeDocument/2006/relationships/oleObject" Target="file:///\\S-DATA\PROJETS\Projets\APCHQ\AP074%20-%20Sondage%20sur%20les%20intentions%20de%20r&#233;novations%202026\Infographie\DU051_tableaux.xlsx!QT4T!L2C49:L13C82" TargetMode="External"/></Relationships>
</file>

<file path=ppt/slides/_rels/slide67.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637.xml"/><Relationship Id="rId7" Type="http://schemas.openxmlformats.org/officeDocument/2006/relationships/tags" Target="../tags/tag641.xml"/><Relationship Id="rId2" Type="http://schemas.openxmlformats.org/officeDocument/2006/relationships/tags" Target="../tags/tag636.xml"/><Relationship Id="rId1" Type="http://schemas.openxmlformats.org/officeDocument/2006/relationships/tags" Target="../tags/tag635.xml"/><Relationship Id="rId6" Type="http://schemas.openxmlformats.org/officeDocument/2006/relationships/tags" Target="../tags/tag640.xml"/><Relationship Id="rId5" Type="http://schemas.openxmlformats.org/officeDocument/2006/relationships/tags" Target="../tags/tag639.xml"/><Relationship Id="rId10" Type="http://schemas.openxmlformats.org/officeDocument/2006/relationships/chart" Target="../charts/chart67.xml"/><Relationship Id="rId4" Type="http://schemas.openxmlformats.org/officeDocument/2006/relationships/tags" Target="../tags/tag638.xml"/><Relationship Id="rId9"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tags" Target="../tags/tag644.xml"/><Relationship Id="rId7" Type="http://schemas.openxmlformats.org/officeDocument/2006/relationships/oleObject" Target="file:///\\S-DATA\PROJETS\Projets\duProprio%20-%20EspaceProprio\DU051%20-%20Sondage%20sur%20les%20intentions%20de%20r&#233;novation%20-%202025\Infographie\DU051_tableaux.xlsx!QT5T!L2C2:L12C47" TargetMode="External"/><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slideLayout" Target="../slideLayouts/slideLayout3.xml"/><Relationship Id="rId5" Type="http://schemas.openxmlformats.org/officeDocument/2006/relationships/tags" Target="../tags/tag646.xml"/><Relationship Id="rId10" Type="http://schemas.openxmlformats.org/officeDocument/2006/relationships/image" Target="../media/image55.emf"/><Relationship Id="rId4" Type="http://schemas.openxmlformats.org/officeDocument/2006/relationships/tags" Target="../tags/tag645.xml"/><Relationship Id="rId9" Type="http://schemas.openxmlformats.org/officeDocument/2006/relationships/oleObject" Target="file:///\\S-DATA\PROJETS\Projets\APCHQ\AP074%20-%20Sondage%20sur%20les%20intentions%20de%20r&#233;novations%202026\Infographie\DU051_tableaux.xlsx!QT5T!L2C49:L12C82" TargetMode="External"/></Relationships>
</file>

<file path=ppt/slides/_rels/slide69.xml.rels><?xml version="1.0" encoding="UTF-8" standalone="yes"?>
<Relationships xmlns="http://schemas.openxmlformats.org/package/2006/relationships"><Relationship Id="rId8" Type="http://schemas.openxmlformats.org/officeDocument/2006/relationships/tags" Target="../tags/tag654.xml"/><Relationship Id="rId13" Type="http://schemas.openxmlformats.org/officeDocument/2006/relationships/tags" Target="../tags/tag659.xml"/><Relationship Id="rId18" Type="http://schemas.openxmlformats.org/officeDocument/2006/relationships/slideLayout" Target="../slideLayouts/slideLayout3.xml"/><Relationship Id="rId3" Type="http://schemas.openxmlformats.org/officeDocument/2006/relationships/tags" Target="../tags/tag649.xml"/><Relationship Id="rId21" Type="http://schemas.openxmlformats.org/officeDocument/2006/relationships/chart" Target="../charts/chart69.xml"/><Relationship Id="rId7" Type="http://schemas.openxmlformats.org/officeDocument/2006/relationships/tags" Target="../tags/tag653.xml"/><Relationship Id="rId12" Type="http://schemas.openxmlformats.org/officeDocument/2006/relationships/tags" Target="../tags/tag658.xml"/><Relationship Id="rId17" Type="http://schemas.openxmlformats.org/officeDocument/2006/relationships/tags" Target="../tags/tag663.xml"/><Relationship Id="rId2" Type="http://schemas.openxmlformats.org/officeDocument/2006/relationships/tags" Target="../tags/tag648.xml"/><Relationship Id="rId16" Type="http://schemas.openxmlformats.org/officeDocument/2006/relationships/tags" Target="../tags/tag662.xml"/><Relationship Id="rId20" Type="http://schemas.openxmlformats.org/officeDocument/2006/relationships/chart" Target="../charts/chart68.xml"/><Relationship Id="rId1" Type="http://schemas.openxmlformats.org/officeDocument/2006/relationships/tags" Target="../tags/tag647.xml"/><Relationship Id="rId6" Type="http://schemas.openxmlformats.org/officeDocument/2006/relationships/tags" Target="../tags/tag652.xml"/><Relationship Id="rId11" Type="http://schemas.openxmlformats.org/officeDocument/2006/relationships/tags" Target="../tags/tag657.xml"/><Relationship Id="rId5" Type="http://schemas.openxmlformats.org/officeDocument/2006/relationships/tags" Target="../tags/tag651.xml"/><Relationship Id="rId15" Type="http://schemas.openxmlformats.org/officeDocument/2006/relationships/tags" Target="../tags/tag661.xml"/><Relationship Id="rId23" Type="http://schemas.openxmlformats.org/officeDocument/2006/relationships/chart" Target="../charts/chart71.xml"/><Relationship Id="rId10" Type="http://schemas.openxmlformats.org/officeDocument/2006/relationships/tags" Target="../tags/tag656.xml"/><Relationship Id="rId19" Type="http://schemas.openxmlformats.org/officeDocument/2006/relationships/notesSlide" Target="../notesSlides/notesSlide40.xml"/><Relationship Id="rId4" Type="http://schemas.openxmlformats.org/officeDocument/2006/relationships/tags" Target="../tags/tag650.xml"/><Relationship Id="rId9" Type="http://schemas.openxmlformats.org/officeDocument/2006/relationships/tags" Target="../tags/tag655.xml"/><Relationship Id="rId14" Type="http://schemas.openxmlformats.org/officeDocument/2006/relationships/tags" Target="../tags/tag660.xml"/><Relationship Id="rId22" Type="http://schemas.openxmlformats.org/officeDocument/2006/relationships/chart" Target="../charts/chart70.xml"/></Relationships>
</file>

<file path=ppt/slides/_rels/slide7.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70.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666.xml"/><Relationship Id="rId7" Type="http://schemas.openxmlformats.org/officeDocument/2006/relationships/oleObject" Target="file:///\\S-DATA\PROJETS\Projets\duProprio%20-%20EspaceProprio\DU051%20-%20Sondage%20sur%20les%20intentions%20de%20r&#233;novation%20-%202025\Infographie\DU051_tableaux.xlsx!Q6T1!L2C2:L12C47" TargetMode="External"/><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slideLayout" Target="../slideLayouts/slideLayout3.xml"/><Relationship Id="rId5" Type="http://schemas.openxmlformats.org/officeDocument/2006/relationships/tags" Target="../tags/tag668.xml"/><Relationship Id="rId10" Type="http://schemas.openxmlformats.org/officeDocument/2006/relationships/image" Target="../media/image57.emf"/><Relationship Id="rId4" Type="http://schemas.openxmlformats.org/officeDocument/2006/relationships/tags" Target="../tags/tag667.xml"/><Relationship Id="rId9" Type="http://schemas.openxmlformats.org/officeDocument/2006/relationships/oleObject" Target="file:///\\S-DATA\PROJETS\Projets\APCHQ\AP074%20-%20Sondage%20sur%20les%20intentions%20de%20r&#233;novations%202026\Infographie\DU051_tableaux.xlsx!Q6T1!L2C49:L12C82"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tags" Target="../tags/tag671.xml"/><Relationship Id="rId7" Type="http://schemas.openxmlformats.org/officeDocument/2006/relationships/oleObject" Target="file:///\\S-DATA\PROJETS\Projets\duProprio%20-%20EspaceProprio\DU051%20-%20Sondage%20sur%20les%20intentions%20de%20r&#233;novation%20-%202025\Infographie\DU051_tableaux.xlsx!Q6T2!L2C2:L12C47" TargetMode="External"/><Relationship Id="rId2" Type="http://schemas.openxmlformats.org/officeDocument/2006/relationships/tags" Target="../tags/tag670.xml"/><Relationship Id="rId1" Type="http://schemas.openxmlformats.org/officeDocument/2006/relationships/tags" Target="../tags/tag669.xml"/><Relationship Id="rId6" Type="http://schemas.openxmlformats.org/officeDocument/2006/relationships/slideLayout" Target="../slideLayouts/slideLayout3.xml"/><Relationship Id="rId5" Type="http://schemas.openxmlformats.org/officeDocument/2006/relationships/tags" Target="../tags/tag673.xml"/><Relationship Id="rId10" Type="http://schemas.openxmlformats.org/officeDocument/2006/relationships/image" Target="../media/image59.emf"/><Relationship Id="rId4" Type="http://schemas.openxmlformats.org/officeDocument/2006/relationships/tags" Target="../tags/tag672.xml"/><Relationship Id="rId9" Type="http://schemas.openxmlformats.org/officeDocument/2006/relationships/oleObject" Target="file:///\\S-DATA\PROJETS\Projets\APCHQ\AP074%20-%20Sondage%20sur%20les%20intentions%20de%20r&#233;novations%202026\Infographie\DU051_tableaux.xlsx!Q6T2!L2C49:L12C82"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tags" Target="../tags/tag676.xml"/><Relationship Id="rId7" Type="http://schemas.openxmlformats.org/officeDocument/2006/relationships/oleObject" Target="file:///\\S-DATA\PROJETS\Projets\duProprio%20-%20EspaceProprio\DU051%20-%20Sondage%20sur%20les%20intentions%20de%20r&#233;novation%20-%202025\Infographie\DU051_tableaux.xlsx!Q6T3!L2C2:L12C47" TargetMode="External"/><Relationship Id="rId2" Type="http://schemas.openxmlformats.org/officeDocument/2006/relationships/tags" Target="../tags/tag675.xml"/><Relationship Id="rId1" Type="http://schemas.openxmlformats.org/officeDocument/2006/relationships/tags" Target="../tags/tag674.xml"/><Relationship Id="rId6" Type="http://schemas.openxmlformats.org/officeDocument/2006/relationships/slideLayout" Target="../slideLayouts/slideLayout3.xml"/><Relationship Id="rId5" Type="http://schemas.openxmlformats.org/officeDocument/2006/relationships/tags" Target="../tags/tag678.xml"/><Relationship Id="rId10" Type="http://schemas.openxmlformats.org/officeDocument/2006/relationships/image" Target="../media/image61.emf"/><Relationship Id="rId4" Type="http://schemas.openxmlformats.org/officeDocument/2006/relationships/tags" Target="../tags/tag677.xml"/><Relationship Id="rId9" Type="http://schemas.openxmlformats.org/officeDocument/2006/relationships/oleObject" Target="file:///\\S-DATA\PROJETS\Projets\APCHQ\AP074%20-%20Sondage%20sur%20les%20intentions%20de%20r&#233;novations%202026\Infographie\DU051_tableaux.xlsx!Q6T3!L2C49:L12C82"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tags" Target="../tags/tag681.xml"/><Relationship Id="rId7" Type="http://schemas.openxmlformats.org/officeDocument/2006/relationships/oleObject" Target="file:///\\S-DATA\PROJETS\Projets\duProprio%20-%20EspaceProprio\DU051%20-%20Sondage%20sur%20les%20intentions%20de%20r&#233;novation%20-%202025\Infographie\DU051_tableaux.xlsx!Q6T4!L2C2:L12C47" TargetMode="External"/><Relationship Id="rId2" Type="http://schemas.openxmlformats.org/officeDocument/2006/relationships/tags" Target="../tags/tag680.xml"/><Relationship Id="rId1" Type="http://schemas.openxmlformats.org/officeDocument/2006/relationships/tags" Target="../tags/tag679.xml"/><Relationship Id="rId6" Type="http://schemas.openxmlformats.org/officeDocument/2006/relationships/slideLayout" Target="../slideLayouts/slideLayout3.xml"/><Relationship Id="rId5" Type="http://schemas.openxmlformats.org/officeDocument/2006/relationships/tags" Target="../tags/tag683.xml"/><Relationship Id="rId10" Type="http://schemas.openxmlformats.org/officeDocument/2006/relationships/image" Target="../media/image63.emf"/><Relationship Id="rId4" Type="http://schemas.openxmlformats.org/officeDocument/2006/relationships/tags" Target="../tags/tag682.xml"/><Relationship Id="rId9" Type="http://schemas.openxmlformats.org/officeDocument/2006/relationships/oleObject" Target="file:///\\S-DATA\PROJETS\Projets\APCHQ\AP074%20-%20Sondage%20sur%20les%20intentions%20de%20r&#233;novations%202026\Infographie\DU051_tableaux.xlsx!Q6T4!L2C49:L12C82" TargetMode="Externa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84.xml"/></Relationships>
</file>

<file path=ppt/slides/_rels/slide75.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687.xml"/><Relationship Id="rId7" Type="http://schemas.openxmlformats.org/officeDocument/2006/relationships/slideLayout" Target="../slideLayouts/slideLayout3.xml"/><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tags" Target="../tags/tag690.xml"/><Relationship Id="rId5" Type="http://schemas.openxmlformats.org/officeDocument/2006/relationships/tags" Target="../tags/tag689.xml"/><Relationship Id="rId4" Type="http://schemas.openxmlformats.org/officeDocument/2006/relationships/tags" Target="../tags/tag688.xml"/><Relationship Id="rId9" Type="http://schemas.openxmlformats.org/officeDocument/2006/relationships/chart" Target="../charts/chart72.xml"/></Relationships>
</file>

<file path=ppt/slides/_rels/slide76.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tags" Target="../tags/tag693.xml"/><Relationship Id="rId7" Type="http://schemas.openxmlformats.org/officeDocument/2006/relationships/oleObject" Target="file:///\\S-data\projets\Projets\APCHQ\AP074%20-%20Sondage%20sur%20les%20intentions%20de%20r&#233;novations%202026\Infographie\DU051_tableaux.xlsx!QF4%20(2)!L2C2:L29C47" TargetMode="External"/><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notesSlide" Target="../notesSlides/notesSlide42.xml"/><Relationship Id="rId5" Type="http://schemas.openxmlformats.org/officeDocument/2006/relationships/slideLayout" Target="../slideLayouts/slideLayout3.xml"/><Relationship Id="rId4" Type="http://schemas.openxmlformats.org/officeDocument/2006/relationships/tags" Target="../tags/tag694.xml"/></Relationships>
</file>

<file path=ppt/slides/_rels/slide77.xml.rels><?xml version="1.0" encoding="UTF-8" standalone="yes"?>
<Relationships xmlns="http://schemas.openxmlformats.org/package/2006/relationships"><Relationship Id="rId3" Type="http://schemas.openxmlformats.org/officeDocument/2006/relationships/tags" Target="../tags/tag697.xml"/><Relationship Id="rId7" Type="http://schemas.openxmlformats.org/officeDocument/2006/relationships/image" Target="../media/image65.emf"/><Relationship Id="rId2" Type="http://schemas.openxmlformats.org/officeDocument/2006/relationships/tags" Target="../tags/tag696.xml"/><Relationship Id="rId1" Type="http://schemas.openxmlformats.org/officeDocument/2006/relationships/tags" Target="../tags/tag695.xml"/><Relationship Id="rId6" Type="http://schemas.openxmlformats.org/officeDocument/2006/relationships/oleObject" Target="file:///\\S-data\projets\Projets\APCHQ\AP074%20-%20Sondage%20sur%20les%20intentions%20de%20r&#233;novations%202026\Infographie\DU051_tableaux.xlsx!QF4%20(2)!L2C49:L29C94" TargetMode="External"/><Relationship Id="rId5" Type="http://schemas.openxmlformats.org/officeDocument/2006/relationships/slideLayout" Target="../slideLayouts/slideLayout3.xml"/><Relationship Id="rId4" Type="http://schemas.openxmlformats.org/officeDocument/2006/relationships/tags" Target="../tags/tag698.xml"/></Relationships>
</file>

<file path=ppt/slides/_rels/slide78.xml.rels><?xml version="1.0" encoding="UTF-8" standalone="yes"?>
<Relationships xmlns="http://schemas.openxmlformats.org/package/2006/relationships"><Relationship Id="rId8" Type="http://schemas.openxmlformats.org/officeDocument/2006/relationships/tags" Target="../tags/tag706.xml"/><Relationship Id="rId13" Type="http://schemas.openxmlformats.org/officeDocument/2006/relationships/notesSlide" Target="../notesSlides/notesSlide43.xml"/><Relationship Id="rId3" Type="http://schemas.openxmlformats.org/officeDocument/2006/relationships/tags" Target="../tags/tag701.xml"/><Relationship Id="rId7" Type="http://schemas.openxmlformats.org/officeDocument/2006/relationships/tags" Target="../tags/tag705.xml"/><Relationship Id="rId12" Type="http://schemas.openxmlformats.org/officeDocument/2006/relationships/slideLayout" Target="../slideLayouts/slideLayout3.xml"/><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tags" Target="../tags/tag704.xml"/><Relationship Id="rId11" Type="http://schemas.openxmlformats.org/officeDocument/2006/relationships/tags" Target="../tags/tag709.xml"/><Relationship Id="rId5" Type="http://schemas.openxmlformats.org/officeDocument/2006/relationships/tags" Target="../tags/tag703.xml"/><Relationship Id="rId10" Type="http://schemas.openxmlformats.org/officeDocument/2006/relationships/tags" Target="../tags/tag708.xml"/><Relationship Id="rId4" Type="http://schemas.openxmlformats.org/officeDocument/2006/relationships/tags" Target="../tags/tag702.xml"/><Relationship Id="rId9" Type="http://schemas.openxmlformats.org/officeDocument/2006/relationships/tags" Target="../tags/tag707.xml"/><Relationship Id="rId14" Type="http://schemas.openxmlformats.org/officeDocument/2006/relationships/chart" Target="../charts/chart73.xml"/></Relationships>
</file>

<file path=ppt/slides/_rels/slide7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tags" Target="../tags/tag712.xml"/><Relationship Id="rId7" Type="http://schemas.openxmlformats.org/officeDocument/2006/relationships/oleObject" Target="file:///\\S-DATA\PROJETS\Projets\duProprio%20-%20EspaceProprio\DU051%20-%20Sondage%20sur%20les%20intentions%20de%20r&#233;novation%20-%202025\Infographie\DU051_tableaux.xlsx!QF3!L2C2:L18C47" TargetMode="External"/><Relationship Id="rId2" Type="http://schemas.openxmlformats.org/officeDocument/2006/relationships/tags" Target="../tags/tag711.xml"/><Relationship Id="rId1" Type="http://schemas.openxmlformats.org/officeDocument/2006/relationships/tags" Target="../tags/tag710.xml"/><Relationship Id="rId6" Type="http://schemas.openxmlformats.org/officeDocument/2006/relationships/slideLayout" Target="../slideLayouts/slideLayout3.xml"/><Relationship Id="rId5" Type="http://schemas.openxmlformats.org/officeDocument/2006/relationships/tags" Target="../tags/tag714.xml"/><Relationship Id="rId4" Type="http://schemas.openxmlformats.org/officeDocument/2006/relationships/tags" Target="../tags/tag71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11.emf"/><Relationship Id="rId5" Type="http://schemas.openxmlformats.org/officeDocument/2006/relationships/tags" Target="../tags/tag40.xml"/><Relationship Id="rId10" Type="http://schemas.openxmlformats.org/officeDocument/2006/relationships/oleObject" Target="file:///\\S-DATA\PROJETS\Projets\APCHQ\AP074%20-%20Sondage%20sur%20les%20intentions%20de%20r&#233;novations%202026\Rapport\AP074_tableaux.xlsx!Analyse!L2C2:L12C28" TargetMode="External"/><Relationship Id="rId4" Type="http://schemas.openxmlformats.org/officeDocument/2006/relationships/tags" Target="../tags/tag39.xml"/><Relationship Id="rId9" Type="http://schemas.openxmlformats.org/officeDocument/2006/relationships/image" Target="../media/image10.svg"/></Relationships>
</file>

<file path=ppt/slides/_rels/slide80.xml.rels><?xml version="1.0" encoding="UTF-8" standalone="yes"?>
<Relationships xmlns="http://schemas.openxmlformats.org/package/2006/relationships"><Relationship Id="rId3" Type="http://schemas.openxmlformats.org/officeDocument/2006/relationships/tags" Target="../tags/tag717.xml"/><Relationship Id="rId7" Type="http://schemas.openxmlformats.org/officeDocument/2006/relationships/image" Target="../media/image67.emf"/><Relationship Id="rId2" Type="http://schemas.openxmlformats.org/officeDocument/2006/relationships/tags" Target="../tags/tag716.xml"/><Relationship Id="rId1" Type="http://schemas.openxmlformats.org/officeDocument/2006/relationships/tags" Target="../tags/tag715.xml"/><Relationship Id="rId6" Type="http://schemas.openxmlformats.org/officeDocument/2006/relationships/oleObject" Target="file:///\\S-DATA\PROJETS\Projets\APCHQ\AP074%20-%20Sondage%20sur%20les%20intentions%20de%20r&#233;novations%202026\Infographie\DU051_tableaux.xlsx!QF3!L2C49:L18C94" TargetMode="External"/><Relationship Id="rId5" Type="http://schemas.openxmlformats.org/officeDocument/2006/relationships/slideLayout" Target="../slideLayouts/slideLayout3.xml"/><Relationship Id="rId4" Type="http://schemas.openxmlformats.org/officeDocument/2006/relationships/tags" Target="../tags/tag718.xml"/></Relationships>
</file>

<file path=ppt/slides/_rels/slide81.xml.rels><?xml version="1.0" encoding="UTF-8" standalone="yes"?>
<Relationships xmlns="http://schemas.openxmlformats.org/package/2006/relationships"><Relationship Id="rId8" Type="http://schemas.openxmlformats.org/officeDocument/2006/relationships/tags" Target="../tags/tag726.xml"/><Relationship Id="rId3" Type="http://schemas.openxmlformats.org/officeDocument/2006/relationships/tags" Target="../tags/tag721.xml"/><Relationship Id="rId7" Type="http://schemas.openxmlformats.org/officeDocument/2006/relationships/tags" Target="../tags/tag725.xml"/><Relationship Id="rId12" Type="http://schemas.openxmlformats.org/officeDocument/2006/relationships/chart" Target="../charts/chart74.xml"/><Relationship Id="rId2" Type="http://schemas.openxmlformats.org/officeDocument/2006/relationships/tags" Target="../tags/tag720.xml"/><Relationship Id="rId1" Type="http://schemas.openxmlformats.org/officeDocument/2006/relationships/tags" Target="../tags/tag719.xml"/><Relationship Id="rId6" Type="http://schemas.openxmlformats.org/officeDocument/2006/relationships/tags" Target="../tags/tag724.xml"/><Relationship Id="rId11" Type="http://schemas.openxmlformats.org/officeDocument/2006/relationships/notesSlide" Target="../notesSlides/notesSlide44.xml"/><Relationship Id="rId5" Type="http://schemas.openxmlformats.org/officeDocument/2006/relationships/tags" Target="../tags/tag723.xml"/><Relationship Id="rId10" Type="http://schemas.openxmlformats.org/officeDocument/2006/relationships/slideLayout" Target="../slideLayouts/slideLayout3.xml"/><Relationship Id="rId4" Type="http://schemas.openxmlformats.org/officeDocument/2006/relationships/tags" Target="../tags/tag722.xml"/><Relationship Id="rId9" Type="http://schemas.openxmlformats.org/officeDocument/2006/relationships/tags" Target="../tags/tag727.xml"/></Relationships>
</file>

<file path=ppt/slides/_rels/slide82.xml.rels><?xml version="1.0" encoding="UTF-8" standalone="yes"?>
<Relationships xmlns="http://schemas.openxmlformats.org/package/2006/relationships"><Relationship Id="rId3" Type="http://schemas.openxmlformats.org/officeDocument/2006/relationships/tags" Target="../tags/tag730.xml"/><Relationship Id="rId7" Type="http://schemas.openxmlformats.org/officeDocument/2006/relationships/image" Target="../media/image68.emf"/><Relationship Id="rId2" Type="http://schemas.openxmlformats.org/officeDocument/2006/relationships/tags" Target="../tags/tag729.xml"/><Relationship Id="rId1" Type="http://schemas.openxmlformats.org/officeDocument/2006/relationships/tags" Target="../tags/tag728.xml"/><Relationship Id="rId6" Type="http://schemas.openxmlformats.org/officeDocument/2006/relationships/oleObject" Target="file:///\\S-DATA\PROJETS\Projets\APCHQ\AP074%20-%20Sondage%20sur%20les%20intentions%20de%20r&#233;novations%202026\Infographie\DU051_tableaux.xlsx!QF2!L2C2:L19C47" TargetMode="External"/><Relationship Id="rId5" Type="http://schemas.openxmlformats.org/officeDocument/2006/relationships/slideLayout" Target="../slideLayouts/slideLayout3.xml"/><Relationship Id="rId4" Type="http://schemas.openxmlformats.org/officeDocument/2006/relationships/tags" Target="../tags/tag731.xml"/></Relationships>
</file>

<file path=ppt/slides/_rels/slide83.xml.rels><?xml version="1.0" encoding="UTF-8" standalone="yes"?>
<Relationships xmlns="http://schemas.openxmlformats.org/package/2006/relationships"><Relationship Id="rId3" Type="http://schemas.openxmlformats.org/officeDocument/2006/relationships/tags" Target="../tags/tag734.xml"/><Relationship Id="rId7" Type="http://schemas.openxmlformats.org/officeDocument/2006/relationships/image" Target="../media/image69.emf"/><Relationship Id="rId2" Type="http://schemas.openxmlformats.org/officeDocument/2006/relationships/tags" Target="../tags/tag733.xml"/><Relationship Id="rId1" Type="http://schemas.openxmlformats.org/officeDocument/2006/relationships/tags" Target="../tags/tag732.xml"/><Relationship Id="rId6" Type="http://schemas.openxmlformats.org/officeDocument/2006/relationships/oleObject" Target="file:///\\S-DATA\PROJETS\Projets\APCHQ\AP074%20-%20Sondage%20sur%20les%20intentions%20de%20r&#233;novations%202026\Infographie\DU051_tableaux.xlsx!QF2!L2C49:L19C94" TargetMode="External"/><Relationship Id="rId5" Type="http://schemas.openxmlformats.org/officeDocument/2006/relationships/slideLayout" Target="../slideLayouts/slideLayout3.xml"/><Relationship Id="rId4" Type="http://schemas.openxmlformats.org/officeDocument/2006/relationships/tags" Target="../tags/tag73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37.xml"/><Relationship Id="rId1" Type="http://schemas.openxmlformats.org/officeDocument/2006/relationships/tags" Target="../tags/tag736.xml"/></Relationships>
</file>

<file path=ppt/slides/_rels/slide85.xml.rels><?xml version="1.0" encoding="UTF-8" standalone="yes"?>
<Relationships xmlns="http://schemas.openxmlformats.org/package/2006/relationships"><Relationship Id="rId8" Type="http://schemas.openxmlformats.org/officeDocument/2006/relationships/tags" Target="../tags/tag745.xml"/><Relationship Id="rId3" Type="http://schemas.openxmlformats.org/officeDocument/2006/relationships/tags" Target="../tags/tag740.xml"/><Relationship Id="rId7" Type="http://schemas.openxmlformats.org/officeDocument/2006/relationships/tags" Target="../tags/tag744.xml"/><Relationship Id="rId2" Type="http://schemas.openxmlformats.org/officeDocument/2006/relationships/tags" Target="../tags/tag739.xml"/><Relationship Id="rId1" Type="http://schemas.openxmlformats.org/officeDocument/2006/relationships/tags" Target="../tags/tag738.xml"/><Relationship Id="rId6" Type="http://schemas.openxmlformats.org/officeDocument/2006/relationships/tags" Target="../tags/tag743.xml"/><Relationship Id="rId5" Type="http://schemas.openxmlformats.org/officeDocument/2006/relationships/tags" Target="../tags/tag742.xml"/><Relationship Id="rId10" Type="http://schemas.openxmlformats.org/officeDocument/2006/relationships/chart" Target="../charts/chart75.xml"/><Relationship Id="rId4" Type="http://schemas.openxmlformats.org/officeDocument/2006/relationships/tags" Target="../tags/tag741.xml"/><Relationship Id="rId9"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chart" Target="../charts/chart76.xml"/><Relationship Id="rId3" Type="http://schemas.openxmlformats.org/officeDocument/2006/relationships/tags" Target="../tags/tag748.xml"/><Relationship Id="rId7" Type="http://schemas.openxmlformats.org/officeDocument/2006/relationships/slideLayout" Target="../slideLayouts/slideLayout3.xml"/><Relationship Id="rId2" Type="http://schemas.openxmlformats.org/officeDocument/2006/relationships/tags" Target="../tags/tag747.xml"/><Relationship Id="rId1" Type="http://schemas.openxmlformats.org/officeDocument/2006/relationships/tags" Target="../tags/tag746.xml"/><Relationship Id="rId6" Type="http://schemas.openxmlformats.org/officeDocument/2006/relationships/tags" Target="../tags/tag751.xml"/><Relationship Id="rId5" Type="http://schemas.openxmlformats.org/officeDocument/2006/relationships/tags" Target="../tags/tag750.xml"/><Relationship Id="rId4" Type="http://schemas.openxmlformats.org/officeDocument/2006/relationships/tags" Target="../tags/tag749.xml"/></Relationships>
</file>

<file path=ppt/slides/_rels/slide8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tags" Target="../tags/tag754.xml"/><Relationship Id="rId7" Type="http://schemas.openxmlformats.org/officeDocument/2006/relationships/oleObject" Target="file:///\\S-DATA\PROJETS\Projets\duProprio%20-%20EspaceProprio\DU051%20-%20Sondage%20sur%20les%20intentions%20de%20r&#233;novation%20-%202025\Infographie\DU051_tableaux.xlsx!QF5!L2C2:L22C47" TargetMode="External"/><Relationship Id="rId2" Type="http://schemas.openxmlformats.org/officeDocument/2006/relationships/tags" Target="../tags/tag753.xml"/><Relationship Id="rId1" Type="http://schemas.openxmlformats.org/officeDocument/2006/relationships/tags" Target="../tags/tag752.xml"/><Relationship Id="rId6" Type="http://schemas.openxmlformats.org/officeDocument/2006/relationships/slideLayout" Target="../slideLayouts/slideLayout3.xml"/><Relationship Id="rId5" Type="http://schemas.openxmlformats.org/officeDocument/2006/relationships/tags" Target="../tags/tag756.xml"/><Relationship Id="rId4" Type="http://schemas.openxmlformats.org/officeDocument/2006/relationships/tags" Target="../tags/tag755.xml"/></Relationships>
</file>

<file path=ppt/slides/_rels/slide88.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tags" Target="../tags/tag759.xml"/><Relationship Id="rId7" Type="http://schemas.openxmlformats.org/officeDocument/2006/relationships/oleObject" Target="file:///\\S-DATA\PROJETS\Projets\duProprio%20-%20EspaceProprio\DU051%20-%20Sondage%20sur%20les%20intentions%20de%20r&#233;novation%20-%202025\Infographie\DU051_tableaux.xlsx!QF5!L2C49:L22C94" TargetMode="External"/><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slideLayout" Target="../slideLayouts/slideLayout3.xml"/><Relationship Id="rId5" Type="http://schemas.openxmlformats.org/officeDocument/2006/relationships/tags" Target="../tags/tag761.xml"/><Relationship Id="rId4" Type="http://schemas.openxmlformats.org/officeDocument/2006/relationships/tags" Target="../tags/tag760.xml"/></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764.xml"/><Relationship Id="rId7" Type="http://schemas.openxmlformats.org/officeDocument/2006/relationships/tags" Target="../tags/tag768.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tags" Target="../tags/tag767.xml"/><Relationship Id="rId5" Type="http://schemas.openxmlformats.org/officeDocument/2006/relationships/tags" Target="../tags/tag766.xml"/><Relationship Id="rId10" Type="http://schemas.openxmlformats.org/officeDocument/2006/relationships/chart" Target="../charts/chart77.xml"/><Relationship Id="rId4" Type="http://schemas.openxmlformats.org/officeDocument/2006/relationships/tags" Target="../tags/tag765.xml"/><Relationship Id="rId9" Type="http://schemas.openxmlformats.org/officeDocument/2006/relationships/notesSlide" Target="../notesSlides/notesSlide45.xml"/></Relationships>
</file>

<file path=ppt/slides/_rels/slide9.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oleObject" Target="file:///\\S-DATA\PROJETS\Projets\APCHQ\AP074%20-%20Sondage%20sur%20les%20intentions%20de%20r&#233;novations%202026\Rapport\AP074_tableaux.xlsx!Analyse%20(3)!L2C2:L13C28" TargetMode="Externa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13.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12.svg"/><Relationship Id="rId5" Type="http://schemas.openxmlformats.org/officeDocument/2006/relationships/tags" Target="../tags/tag46.xml"/><Relationship Id="rId10" Type="http://schemas.openxmlformats.org/officeDocument/2006/relationships/notesSlide" Target="../notesSlides/notesSlide3.xml"/><Relationship Id="rId4" Type="http://schemas.openxmlformats.org/officeDocument/2006/relationships/tags" Target="../tags/tag45.xml"/><Relationship Id="rId9" Type="http://schemas.openxmlformats.org/officeDocument/2006/relationships/slideLayout" Target="../slideLayouts/slideLayout2.xml"/><Relationship Id="rId14" Type="http://schemas.openxmlformats.org/officeDocument/2006/relationships/image" Target="../media/image14.emf"/></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70.xml"/><Relationship Id="rId1" Type="http://schemas.openxmlformats.org/officeDocument/2006/relationships/tags" Target="../tags/tag769.xml"/></Relationships>
</file>

<file path=ppt/slides/_rels/slide91.xml.rels><?xml version="1.0" encoding="UTF-8" standalone="yes"?>
<Relationships xmlns="http://schemas.openxmlformats.org/package/2006/relationships"><Relationship Id="rId8" Type="http://schemas.openxmlformats.org/officeDocument/2006/relationships/tags" Target="../tags/tag778.xml"/><Relationship Id="rId13" Type="http://schemas.openxmlformats.org/officeDocument/2006/relationships/tags" Target="../tags/tag783.xml"/><Relationship Id="rId18" Type="http://schemas.openxmlformats.org/officeDocument/2006/relationships/chart" Target="../charts/chart79.xml"/><Relationship Id="rId3" Type="http://schemas.openxmlformats.org/officeDocument/2006/relationships/tags" Target="../tags/tag773.xml"/><Relationship Id="rId7" Type="http://schemas.openxmlformats.org/officeDocument/2006/relationships/tags" Target="../tags/tag777.xml"/><Relationship Id="rId12" Type="http://schemas.openxmlformats.org/officeDocument/2006/relationships/tags" Target="../tags/tag782.xml"/><Relationship Id="rId17" Type="http://schemas.openxmlformats.org/officeDocument/2006/relationships/chart" Target="../charts/chart78.xml"/><Relationship Id="rId2" Type="http://schemas.openxmlformats.org/officeDocument/2006/relationships/tags" Target="../tags/tag772.xml"/><Relationship Id="rId16" Type="http://schemas.openxmlformats.org/officeDocument/2006/relationships/slideLayout" Target="../slideLayouts/slideLayout3.xml"/><Relationship Id="rId1" Type="http://schemas.openxmlformats.org/officeDocument/2006/relationships/tags" Target="../tags/tag771.xml"/><Relationship Id="rId6" Type="http://schemas.openxmlformats.org/officeDocument/2006/relationships/tags" Target="../tags/tag776.xml"/><Relationship Id="rId11" Type="http://schemas.openxmlformats.org/officeDocument/2006/relationships/tags" Target="../tags/tag781.xml"/><Relationship Id="rId5" Type="http://schemas.openxmlformats.org/officeDocument/2006/relationships/tags" Target="../tags/tag775.xml"/><Relationship Id="rId15" Type="http://schemas.openxmlformats.org/officeDocument/2006/relationships/tags" Target="../tags/tag785.xml"/><Relationship Id="rId10" Type="http://schemas.openxmlformats.org/officeDocument/2006/relationships/tags" Target="../tags/tag780.xml"/><Relationship Id="rId4" Type="http://schemas.openxmlformats.org/officeDocument/2006/relationships/tags" Target="../tags/tag774.xml"/><Relationship Id="rId9" Type="http://schemas.openxmlformats.org/officeDocument/2006/relationships/tags" Target="../tags/tag779.xml"/><Relationship Id="rId14" Type="http://schemas.openxmlformats.org/officeDocument/2006/relationships/tags" Target="../tags/tag784.xml"/></Relationships>
</file>

<file path=ppt/slides/_rels/slide92.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tags" Target="../tags/tag788.xml"/><Relationship Id="rId7" Type="http://schemas.openxmlformats.org/officeDocument/2006/relationships/oleObject" Target="file:///\\S-DATA\PROJETS\Projets\duProprio%20-%20EspaceProprio\DU051%20-%20Sondage%20sur%20les%20intentions%20de%20r&#233;novation%20-%202025\Infographie\DU051_tableaux.xlsx!QG1!L2C2:L14C47" TargetMode="External"/><Relationship Id="rId2" Type="http://schemas.openxmlformats.org/officeDocument/2006/relationships/tags" Target="../tags/tag787.xml"/><Relationship Id="rId1" Type="http://schemas.openxmlformats.org/officeDocument/2006/relationships/tags" Target="../tags/tag786.xml"/><Relationship Id="rId6" Type="http://schemas.openxmlformats.org/officeDocument/2006/relationships/slideLayout" Target="../slideLayouts/slideLayout3.xml"/><Relationship Id="rId5" Type="http://schemas.openxmlformats.org/officeDocument/2006/relationships/tags" Target="../tags/tag790.xml"/><Relationship Id="rId10" Type="http://schemas.openxmlformats.org/officeDocument/2006/relationships/image" Target="../media/image73.emf"/><Relationship Id="rId4" Type="http://schemas.openxmlformats.org/officeDocument/2006/relationships/tags" Target="../tags/tag789.xml"/><Relationship Id="rId9" Type="http://schemas.openxmlformats.org/officeDocument/2006/relationships/oleObject" Target="file:///\\S-DATA\PROJETS\Projets\APCHQ\AP074%20-%20Sondage%20sur%20les%20intentions%20de%20r&#233;novations%202026\Infographie\DU051_tableaux.xlsx!QG1!L2C49:L14C94" TargetMode="External"/></Relationships>
</file>

<file path=ppt/slides/_rels/slide93.xml.rels><?xml version="1.0" encoding="UTF-8" standalone="yes"?>
<Relationships xmlns="http://schemas.openxmlformats.org/package/2006/relationships"><Relationship Id="rId8" Type="http://schemas.openxmlformats.org/officeDocument/2006/relationships/oleObject" Target="file:///\\S-data\projets\Projets\APCHQ\AP074%20-%20Sondage%20sur%20les%20intentions%20de%20r&#233;novations%202026\Infographie\DU051_tableaux.xlsx!QG4!L2C49:L15C94" TargetMode="External"/><Relationship Id="rId3" Type="http://schemas.openxmlformats.org/officeDocument/2006/relationships/tags" Target="../tags/tag793.xml"/><Relationship Id="rId7" Type="http://schemas.openxmlformats.org/officeDocument/2006/relationships/image" Target="../media/image74.emf"/><Relationship Id="rId2" Type="http://schemas.openxmlformats.org/officeDocument/2006/relationships/tags" Target="../tags/tag792.xml"/><Relationship Id="rId1" Type="http://schemas.openxmlformats.org/officeDocument/2006/relationships/tags" Target="../tags/tag791.xml"/><Relationship Id="rId6" Type="http://schemas.openxmlformats.org/officeDocument/2006/relationships/oleObject" Target="file:///\\S-data\projets\Projets\APCHQ\AP074%20-%20Sondage%20sur%20les%20intentions%20de%20r&#233;novations%202026\Infographie\DU051_tableaux.xlsx!QG4!L2C2:L15C47" TargetMode="External"/><Relationship Id="rId5" Type="http://schemas.openxmlformats.org/officeDocument/2006/relationships/slideLayout" Target="../slideLayouts/slideLayout3.xml"/><Relationship Id="rId4" Type="http://schemas.openxmlformats.org/officeDocument/2006/relationships/tags" Target="../tags/tag794.xml"/><Relationship Id="rId9" Type="http://schemas.openxmlformats.org/officeDocument/2006/relationships/image" Target="../media/image75.emf"/></Relationships>
</file>

<file path=ppt/slides/_rels/slide94.xml.rels><?xml version="1.0" encoding="UTF-8" standalone="yes"?>
<Relationships xmlns="http://schemas.openxmlformats.org/package/2006/relationships"><Relationship Id="rId8" Type="http://schemas.openxmlformats.org/officeDocument/2006/relationships/tags" Target="../tags/tag802.xml"/><Relationship Id="rId13" Type="http://schemas.openxmlformats.org/officeDocument/2006/relationships/tags" Target="../tags/tag807.xml"/><Relationship Id="rId18" Type="http://schemas.openxmlformats.org/officeDocument/2006/relationships/tags" Target="../tags/tag812.xml"/><Relationship Id="rId3" Type="http://schemas.openxmlformats.org/officeDocument/2006/relationships/tags" Target="../tags/tag797.xml"/><Relationship Id="rId21" Type="http://schemas.openxmlformats.org/officeDocument/2006/relationships/chart" Target="../charts/chart80.xml"/><Relationship Id="rId7" Type="http://schemas.openxmlformats.org/officeDocument/2006/relationships/tags" Target="../tags/tag801.xml"/><Relationship Id="rId12" Type="http://schemas.openxmlformats.org/officeDocument/2006/relationships/tags" Target="../tags/tag806.xml"/><Relationship Id="rId17" Type="http://schemas.openxmlformats.org/officeDocument/2006/relationships/tags" Target="../tags/tag811.xml"/><Relationship Id="rId2" Type="http://schemas.openxmlformats.org/officeDocument/2006/relationships/tags" Target="../tags/tag796.xml"/><Relationship Id="rId16" Type="http://schemas.openxmlformats.org/officeDocument/2006/relationships/tags" Target="../tags/tag810.xml"/><Relationship Id="rId20" Type="http://schemas.openxmlformats.org/officeDocument/2006/relationships/slideLayout" Target="../slideLayouts/slideLayout3.xml"/><Relationship Id="rId1" Type="http://schemas.openxmlformats.org/officeDocument/2006/relationships/tags" Target="../tags/tag795.xml"/><Relationship Id="rId6" Type="http://schemas.openxmlformats.org/officeDocument/2006/relationships/tags" Target="../tags/tag800.xml"/><Relationship Id="rId11" Type="http://schemas.openxmlformats.org/officeDocument/2006/relationships/tags" Target="../tags/tag805.xml"/><Relationship Id="rId5" Type="http://schemas.openxmlformats.org/officeDocument/2006/relationships/tags" Target="../tags/tag799.xml"/><Relationship Id="rId15" Type="http://schemas.openxmlformats.org/officeDocument/2006/relationships/tags" Target="../tags/tag809.xml"/><Relationship Id="rId10" Type="http://schemas.openxmlformats.org/officeDocument/2006/relationships/tags" Target="../tags/tag804.xml"/><Relationship Id="rId19" Type="http://schemas.openxmlformats.org/officeDocument/2006/relationships/tags" Target="../tags/tag813.xml"/><Relationship Id="rId4" Type="http://schemas.openxmlformats.org/officeDocument/2006/relationships/tags" Target="../tags/tag798.xml"/><Relationship Id="rId9" Type="http://schemas.openxmlformats.org/officeDocument/2006/relationships/tags" Target="../tags/tag803.xml"/><Relationship Id="rId14" Type="http://schemas.openxmlformats.org/officeDocument/2006/relationships/tags" Target="../tags/tag808.xml"/><Relationship Id="rId22" Type="http://schemas.openxmlformats.org/officeDocument/2006/relationships/chart" Target="../charts/chart81.xml"/></Relationships>
</file>

<file path=ppt/slides/_rels/slide95.xml.rels><?xml version="1.0" encoding="UTF-8" standalone="yes"?>
<Relationships xmlns="http://schemas.openxmlformats.org/package/2006/relationships"><Relationship Id="rId3" Type="http://schemas.openxmlformats.org/officeDocument/2006/relationships/tags" Target="../tags/tag816.xml"/><Relationship Id="rId7" Type="http://schemas.openxmlformats.org/officeDocument/2006/relationships/image" Target="../media/image76.emf"/><Relationship Id="rId2" Type="http://schemas.openxmlformats.org/officeDocument/2006/relationships/tags" Target="../tags/tag815.xml"/><Relationship Id="rId1" Type="http://schemas.openxmlformats.org/officeDocument/2006/relationships/tags" Target="../tags/tag814.xml"/><Relationship Id="rId6" Type="http://schemas.openxmlformats.org/officeDocument/2006/relationships/oleObject" Target="file:///\\S-data\projets\Projets\APCHQ\AP074%20-%20Sondage%20sur%20les%20intentions%20de%20r&#233;novations%202026\Infographie\DU051_tableaux.xlsx!QG2%20-%20QG3!L2C2:L24C47" TargetMode="External"/><Relationship Id="rId5" Type="http://schemas.openxmlformats.org/officeDocument/2006/relationships/slideLayout" Target="../slideLayouts/slideLayout3.xml"/><Relationship Id="rId4" Type="http://schemas.openxmlformats.org/officeDocument/2006/relationships/tags" Target="../tags/tag817.xml"/></Relationships>
</file>

<file path=ppt/slides/_rels/slide96.xml.rels><?xml version="1.0" encoding="UTF-8" standalone="yes"?>
<Relationships xmlns="http://schemas.openxmlformats.org/package/2006/relationships"><Relationship Id="rId3" Type="http://schemas.openxmlformats.org/officeDocument/2006/relationships/tags" Target="../tags/tag820.xml"/><Relationship Id="rId7" Type="http://schemas.openxmlformats.org/officeDocument/2006/relationships/image" Target="../media/image77.emf"/><Relationship Id="rId2" Type="http://schemas.openxmlformats.org/officeDocument/2006/relationships/tags" Target="../tags/tag819.xml"/><Relationship Id="rId1" Type="http://schemas.openxmlformats.org/officeDocument/2006/relationships/tags" Target="../tags/tag818.xml"/><Relationship Id="rId6" Type="http://schemas.openxmlformats.org/officeDocument/2006/relationships/oleObject" Target="file:///\\S-data\projets\Projets\APCHQ\AP074%20-%20Sondage%20sur%20les%20intentions%20de%20r&#233;novations%202026\Infographie\DU051_tableaux.xlsx!QG2%20-%20QG3!L2C49:L24C94" TargetMode="External"/><Relationship Id="rId5" Type="http://schemas.openxmlformats.org/officeDocument/2006/relationships/slideLayout" Target="../slideLayouts/slideLayout3.xml"/><Relationship Id="rId4" Type="http://schemas.openxmlformats.org/officeDocument/2006/relationships/tags" Target="../tags/tag821.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23.xml"/><Relationship Id="rId1" Type="http://schemas.openxmlformats.org/officeDocument/2006/relationships/tags" Target="../tags/tag822.xml"/></Relationships>
</file>

<file path=ppt/slides/_rels/slide98.xml.rels><?xml version="1.0" encoding="UTF-8" standalone="yes"?>
<Relationships xmlns="http://schemas.openxmlformats.org/package/2006/relationships"><Relationship Id="rId8" Type="http://schemas.openxmlformats.org/officeDocument/2006/relationships/tags" Target="../tags/tag831.xml"/><Relationship Id="rId13" Type="http://schemas.openxmlformats.org/officeDocument/2006/relationships/slideLayout" Target="../slideLayouts/slideLayout3.xml"/><Relationship Id="rId3" Type="http://schemas.openxmlformats.org/officeDocument/2006/relationships/tags" Target="../tags/tag826.xml"/><Relationship Id="rId7" Type="http://schemas.openxmlformats.org/officeDocument/2006/relationships/tags" Target="../tags/tag830.xml"/><Relationship Id="rId12" Type="http://schemas.openxmlformats.org/officeDocument/2006/relationships/tags" Target="../tags/tag835.xml"/><Relationship Id="rId2" Type="http://schemas.openxmlformats.org/officeDocument/2006/relationships/tags" Target="../tags/tag825.xml"/><Relationship Id="rId1" Type="http://schemas.openxmlformats.org/officeDocument/2006/relationships/tags" Target="../tags/tag824.xml"/><Relationship Id="rId6" Type="http://schemas.openxmlformats.org/officeDocument/2006/relationships/tags" Target="../tags/tag829.xml"/><Relationship Id="rId11" Type="http://schemas.openxmlformats.org/officeDocument/2006/relationships/tags" Target="../tags/tag834.xml"/><Relationship Id="rId5" Type="http://schemas.openxmlformats.org/officeDocument/2006/relationships/tags" Target="../tags/tag828.xml"/><Relationship Id="rId15" Type="http://schemas.openxmlformats.org/officeDocument/2006/relationships/chart" Target="../charts/chart83.xml"/><Relationship Id="rId10" Type="http://schemas.openxmlformats.org/officeDocument/2006/relationships/tags" Target="../tags/tag833.xml"/><Relationship Id="rId4" Type="http://schemas.openxmlformats.org/officeDocument/2006/relationships/tags" Target="../tags/tag827.xml"/><Relationship Id="rId9" Type="http://schemas.openxmlformats.org/officeDocument/2006/relationships/tags" Target="../tags/tag832.xml"/><Relationship Id="rId14" Type="http://schemas.openxmlformats.org/officeDocument/2006/relationships/chart" Target="../charts/chart82.xml"/></Relationships>
</file>

<file path=ppt/slides/_rels/slide99.xml.rels><?xml version="1.0" encoding="UTF-8" standalone="yes"?>
<Relationships xmlns="http://schemas.openxmlformats.org/package/2006/relationships"><Relationship Id="rId8" Type="http://schemas.openxmlformats.org/officeDocument/2006/relationships/tags" Target="../tags/tag843.xml"/><Relationship Id="rId13" Type="http://schemas.openxmlformats.org/officeDocument/2006/relationships/tags" Target="../tags/tag848.xml"/><Relationship Id="rId3" Type="http://schemas.openxmlformats.org/officeDocument/2006/relationships/tags" Target="../tags/tag838.xml"/><Relationship Id="rId7" Type="http://schemas.openxmlformats.org/officeDocument/2006/relationships/tags" Target="../tags/tag842.xml"/><Relationship Id="rId12" Type="http://schemas.openxmlformats.org/officeDocument/2006/relationships/tags" Target="../tags/tag847.xml"/><Relationship Id="rId2" Type="http://schemas.openxmlformats.org/officeDocument/2006/relationships/tags" Target="../tags/tag837.xml"/><Relationship Id="rId16" Type="http://schemas.openxmlformats.org/officeDocument/2006/relationships/chart" Target="../charts/chart85.xml"/><Relationship Id="rId1" Type="http://schemas.openxmlformats.org/officeDocument/2006/relationships/tags" Target="../tags/tag836.xml"/><Relationship Id="rId6" Type="http://schemas.openxmlformats.org/officeDocument/2006/relationships/tags" Target="../tags/tag841.xml"/><Relationship Id="rId11" Type="http://schemas.openxmlformats.org/officeDocument/2006/relationships/tags" Target="../tags/tag846.xml"/><Relationship Id="rId5" Type="http://schemas.openxmlformats.org/officeDocument/2006/relationships/tags" Target="../tags/tag840.xml"/><Relationship Id="rId15" Type="http://schemas.openxmlformats.org/officeDocument/2006/relationships/chart" Target="../charts/chart84.xml"/><Relationship Id="rId10" Type="http://schemas.openxmlformats.org/officeDocument/2006/relationships/tags" Target="../tags/tag845.xml"/><Relationship Id="rId4" Type="http://schemas.openxmlformats.org/officeDocument/2006/relationships/tags" Target="../tags/tag839.xml"/><Relationship Id="rId9" Type="http://schemas.openxmlformats.org/officeDocument/2006/relationships/tags" Target="../tags/tag844.xml"/><Relationship Id="rId1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FA1B0-4A38-466F-B5DC-ACB16FEDDEF3}"/>
              </a:ext>
            </a:extLst>
          </p:cNvPr>
          <p:cNvSpPr>
            <a:spLocks noGrp="1"/>
          </p:cNvSpPr>
          <p:nvPr>
            <p:ph type="ctrTitle"/>
            <p:custDataLst>
              <p:tags r:id="rId1"/>
            </p:custDataLst>
          </p:nvPr>
        </p:nvSpPr>
        <p:spPr>
          <a:xfrm>
            <a:off x="1097280" y="3578600"/>
            <a:ext cx="7613227" cy="886397"/>
          </a:xfrm>
        </p:spPr>
        <p:txBody>
          <a:bodyPr/>
          <a:lstStyle/>
          <a:p>
            <a:r>
              <a:rPr lang="fr-CA" dirty="0"/>
              <a:t>Sondage sur les intentions de rénovation</a:t>
            </a:r>
            <a:br>
              <a:rPr lang="fr-CA" dirty="0"/>
            </a:br>
            <a:endParaRPr lang="fr-CA" dirty="0"/>
          </a:p>
        </p:txBody>
      </p:sp>
      <p:sp>
        <p:nvSpPr>
          <p:cNvPr id="3" name="Sous-titre 2">
            <a:extLst>
              <a:ext uri="{FF2B5EF4-FFF2-40B4-BE49-F238E27FC236}">
                <a16:creationId xmlns:a16="http://schemas.microsoft.com/office/drawing/2014/main" id="{09E1C0A9-38B1-4F7C-8EF9-DD7A6DCEB4AE}"/>
              </a:ext>
            </a:extLst>
          </p:cNvPr>
          <p:cNvSpPr>
            <a:spLocks noGrp="1"/>
          </p:cNvSpPr>
          <p:nvPr>
            <p:ph type="subTitle" idx="1"/>
            <p:custDataLst>
              <p:tags r:id="rId2"/>
            </p:custDataLst>
          </p:nvPr>
        </p:nvSpPr>
        <p:spPr>
          <a:xfrm>
            <a:off x="1097280" y="4557072"/>
            <a:ext cx="7613227" cy="276999"/>
          </a:xfrm>
        </p:spPr>
        <p:txBody>
          <a:bodyPr/>
          <a:lstStyle/>
          <a:p>
            <a:r>
              <a:rPr lang="fr-CA" dirty="0">
                <a:solidFill>
                  <a:srgbClr val="0070C0"/>
                </a:solidFill>
              </a:rPr>
              <a:t>5</a:t>
            </a:r>
            <a:r>
              <a:rPr lang="fr-CA" baseline="30000" dirty="0">
                <a:solidFill>
                  <a:srgbClr val="0070C0"/>
                </a:solidFill>
              </a:rPr>
              <a:t>e</a:t>
            </a:r>
            <a:r>
              <a:rPr lang="fr-CA" dirty="0">
                <a:solidFill>
                  <a:srgbClr val="0070C0"/>
                </a:solidFill>
              </a:rPr>
              <a:t> édition – Avril 2026</a:t>
            </a:r>
          </a:p>
        </p:txBody>
      </p:sp>
    </p:spTree>
    <p:extLst>
      <p:ext uri="{BB962C8B-B14F-4D97-AF65-F5344CB8AC3E}">
        <p14:creationId xmlns:p14="http://schemas.microsoft.com/office/powerpoint/2010/main" val="2389528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0BA2353D-3491-4D82-81AA-752125952007}"/>
              </a:ext>
            </a:extLst>
          </p:cNvPr>
          <p:cNvSpPr>
            <a:spLocks noChangeAspect="1"/>
          </p:cNvSpPr>
          <p:nvPr>
            <p:custDataLst>
              <p:tags r:id="rId1"/>
            </p:custDataLst>
          </p:nvPr>
        </p:nvSpPr>
        <p:spPr>
          <a:xfrm>
            <a:off x="356645" y="248160"/>
            <a:ext cx="540000" cy="540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3</a:t>
            </a:r>
          </a:p>
        </p:txBody>
      </p:sp>
      <p:sp>
        <p:nvSpPr>
          <p:cNvPr id="11" name="Titre 7">
            <a:extLst>
              <a:ext uri="{FF2B5EF4-FFF2-40B4-BE49-F238E27FC236}">
                <a16:creationId xmlns:a16="http://schemas.microsoft.com/office/drawing/2014/main" id="{256F2883-E4A1-488D-B5A1-BE405851E0B5}"/>
              </a:ext>
            </a:extLst>
          </p:cNvPr>
          <p:cNvSpPr>
            <a:spLocks noGrp="1"/>
          </p:cNvSpPr>
          <p:nvPr>
            <p:ph type="title"/>
            <p:custDataLst>
              <p:tags r:id="rId2"/>
            </p:custDataLst>
          </p:nvPr>
        </p:nvSpPr>
        <p:spPr>
          <a:xfrm>
            <a:off x="1003178" y="393511"/>
            <a:ext cx="7325456" cy="249299"/>
          </a:xfrm>
        </p:spPr>
        <p:txBody>
          <a:bodyPr/>
          <a:lstStyle/>
          <a:p>
            <a:r>
              <a:rPr lang="fr-CA" dirty="0">
                <a:solidFill>
                  <a:schemeClr val="tx2"/>
                </a:solidFill>
              </a:rPr>
              <a:t>Quelles sont les </a:t>
            </a:r>
            <a:r>
              <a:rPr lang="fr-CA" b="1" dirty="0">
                <a:solidFill>
                  <a:schemeClr val="tx2"/>
                </a:solidFill>
              </a:rPr>
              <a:t>caractéristiques des propriétés</a:t>
            </a:r>
            <a:r>
              <a:rPr lang="fr-CA" dirty="0">
                <a:solidFill>
                  <a:schemeClr val="tx2"/>
                </a:solidFill>
              </a:rPr>
              <a:t> à rénover?</a:t>
            </a:r>
          </a:p>
        </p:txBody>
      </p:sp>
      <p:graphicFrame>
        <p:nvGraphicFramePr>
          <p:cNvPr id="13" name="Tableau 12">
            <a:extLst>
              <a:ext uri="{FF2B5EF4-FFF2-40B4-BE49-F238E27FC236}">
                <a16:creationId xmlns:a16="http://schemas.microsoft.com/office/drawing/2014/main" id="{8E48ABF0-E641-4D87-9964-11D23D3961F4}"/>
              </a:ext>
            </a:extLst>
          </p:cNvPr>
          <p:cNvGraphicFramePr>
            <a:graphicFrameLocks noGrp="1"/>
          </p:cNvGraphicFramePr>
          <p:nvPr>
            <p:custDataLst>
              <p:tags r:id="rId3"/>
            </p:custDataLst>
            <p:extLst>
              <p:ext uri="{D42A27DB-BD31-4B8C-83A1-F6EECF244321}">
                <p14:modId xmlns:p14="http://schemas.microsoft.com/office/powerpoint/2010/main" val="3832013110"/>
              </p:ext>
            </p:extLst>
          </p:nvPr>
        </p:nvGraphicFramePr>
        <p:xfrm>
          <a:off x="467544" y="1203599"/>
          <a:ext cx="5504048" cy="5211127"/>
        </p:xfrm>
        <a:graphic>
          <a:graphicData uri="http://schemas.openxmlformats.org/drawingml/2006/table">
            <a:tbl>
              <a:tblPr firstRow="1" bandRow="1">
                <a:tableStyleId>{2D5ABB26-0587-4C30-8999-92F81FD0307C}</a:tableStyleId>
              </a:tblPr>
              <a:tblGrid>
                <a:gridCol w="1617686">
                  <a:extLst>
                    <a:ext uri="{9D8B030D-6E8A-4147-A177-3AD203B41FA5}">
                      <a16:colId xmlns:a16="http://schemas.microsoft.com/office/drawing/2014/main" val="20000"/>
                    </a:ext>
                  </a:extLst>
                </a:gridCol>
                <a:gridCol w="3886362">
                  <a:extLst>
                    <a:ext uri="{9D8B030D-6E8A-4147-A177-3AD203B41FA5}">
                      <a16:colId xmlns:a16="http://schemas.microsoft.com/office/drawing/2014/main" val="20001"/>
                    </a:ext>
                  </a:extLst>
                </a:gridCol>
              </a:tblGrid>
              <a:tr h="124872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Les projets de rénovation se concentrent autour d’une seule propriété</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71450" lvl="0" indent="-171450" algn="l" defTabSz="914400" rtl="0" eaLnBrk="1" latinLnBrk="0" hangingPunct="1">
                        <a:spcBef>
                          <a:spcPts val="200"/>
                        </a:spcBef>
                        <a:buFont typeface="Arial" panose="020B0604020202020204" pitchFamily="34" charset="0"/>
                        <a:buChar char="•"/>
                      </a:pPr>
                      <a:r>
                        <a:rPr lang="fr-CA" sz="1200" b="0" cap="none" baseline="0" dirty="0">
                          <a:solidFill>
                            <a:schemeClr val="tx1"/>
                          </a:solidFill>
                        </a:rPr>
                        <a:t>Cette année encore, la </a:t>
                      </a:r>
                      <a:r>
                        <a:rPr lang="fr-CA" sz="1200" b="1" cap="none" baseline="0" dirty="0">
                          <a:solidFill>
                            <a:schemeClr val="tx1"/>
                          </a:solidFill>
                        </a:rPr>
                        <a:t>très grande majorité</a:t>
                      </a:r>
                      <a:r>
                        <a:rPr lang="fr-CA" sz="1200" b="0" cap="none" baseline="0" dirty="0">
                          <a:solidFill>
                            <a:schemeClr val="tx1"/>
                          </a:solidFill>
                        </a:rPr>
                        <a:t> des propriétaires sondés </a:t>
                      </a:r>
                      <a:r>
                        <a:rPr lang="fr-CA" sz="1200" b="1" cap="none" baseline="0" dirty="0">
                          <a:solidFill>
                            <a:schemeClr val="tx1"/>
                          </a:solidFill>
                        </a:rPr>
                        <a:t>possèdent une seule propriété</a:t>
                      </a:r>
                      <a:r>
                        <a:rPr lang="fr-CA" sz="1200" b="0" cap="none" baseline="0" dirty="0">
                          <a:solidFill>
                            <a:schemeClr val="tx1"/>
                          </a:solidFill>
                        </a:rPr>
                        <a:t> (85 % c. 2025 : 85 % et 2024 : 86 %) et la </a:t>
                      </a:r>
                      <a:r>
                        <a:rPr lang="fr-CA" sz="1200" b="1" cap="none" baseline="0" dirty="0">
                          <a:solidFill>
                            <a:schemeClr val="tx1"/>
                          </a:solidFill>
                        </a:rPr>
                        <a:t>quasi-totalité </a:t>
                      </a:r>
                      <a:r>
                        <a:rPr lang="fr-CA" sz="1200" b="0" cap="none" baseline="0" dirty="0">
                          <a:solidFill>
                            <a:schemeClr val="tx1"/>
                          </a:solidFill>
                        </a:rPr>
                        <a:t>(95% c. 2025 : 96% et 2024 : 96 %) prévoit en </a:t>
                      </a:r>
                      <a:r>
                        <a:rPr lang="fr-CA" sz="1200" b="1" cap="none" baseline="0" dirty="0">
                          <a:solidFill>
                            <a:schemeClr val="tx1"/>
                          </a:solidFill>
                        </a:rPr>
                        <a:t>rénover une seule</a:t>
                      </a:r>
                      <a:r>
                        <a:rPr lang="fr-CA" sz="1200" b="0" cap="none" baseline="0" dirty="0">
                          <a:solidFill>
                            <a:schemeClr val="tx1"/>
                          </a:solidFill>
                        </a:rPr>
                        <a:t>.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r h="295751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Les caractéristiques des propriétés à rénover sont proches de celles des dernières années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71450" lvl="0" indent="-171450" algn="l" defTabSz="914400" rtl="0" eaLnBrk="1" latinLnBrk="0" hangingPunct="1">
                        <a:spcBef>
                          <a:spcPts val="600"/>
                        </a:spcBef>
                        <a:buFont typeface="Arial" panose="020B0604020202020204" pitchFamily="34" charset="0"/>
                        <a:buChar char="•"/>
                      </a:pPr>
                      <a:r>
                        <a:rPr lang="fr-CA" sz="1200" b="0" cap="none" baseline="0" dirty="0">
                          <a:solidFill>
                            <a:schemeClr val="tx1"/>
                          </a:solidFill>
                        </a:rPr>
                        <a:t>Le tableau ci-contre résume les caractéristiques des propriétés où des travaux sont prévus. </a:t>
                      </a:r>
                    </a:p>
                    <a:p>
                      <a:pPr marL="355600" lvl="1" indent="-177800" algn="l" defTabSz="914400" rtl="0" eaLnBrk="1" latinLnBrk="0" hangingPunct="1">
                        <a:spcBef>
                          <a:spcPts val="600"/>
                        </a:spcBef>
                        <a:buFont typeface="Arial" panose="020B0604020202020204" pitchFamily="34" charset="0"/>
                        <a:buChar char="•"/>
                      </a:pPr>
                      <a:r>
                        <a:rPr lang="fr-CA" sz="1000" b="0" i="0" cap="none" baseline="0" dirty="0">
                          <a:solidFill>
                            <a:schemeClr val="tx1"/>
                          </a:solidFill>
                        </a:rPr>
                        <a:t>Les </a:t>
                      </a:r>
                      <a:r>
                        <a:rPr lang="fr-CA" sz="1000" b="1" i="0" cap="none" baseline="0" dirty="0">
                          <a:solidFill>
                            <a:schemeClr val="tx1"/>
                          </a:solidFill>
                        </a:rPr>
                        <a:t>maisons</a:t>
                      </a:r>
                      <a:r>
                        <a:rPr lang="fr-CA" sz="1000" b="0" i="0" cap="none" baseline="0" dirty="0">
                          <a:solidFill>
                            <a:schemeClr val="tx1"/>
                          </a:solidFill>
                        </a:rPr>
                        <a:t> représentent la très grande majorité (84 %) des propriétés qui feront l’objet de travaux, en particulier pour les </a:t>
                      </a:r>
                      <a:r>
                        <a:rPr lang="fr-CA" sz="1000" b="1" i="0" cap="none" baseline="0" dirty="0">
                          <a:solidFill>
                            <a:schemeClr val="tx1"/>
                          </a:solidFill>
                        </a:rPr>
                        <a:t>rénovations extérieures </a:t>
                      </a:r>
                      <a:r>
                        <a:rPr lang="fr-CA" sz="1000" b="0" i="0" cap="none" baseline="0" dirty="0">
                          <a:solidFill>
                            <a:schemeClr val="tx1"/>
                          </a:solidFill>
                        </a:rPr>
                        <a:t>(87 %). </a:t>
                      </a:r>
                    </a:p>
                    <a:p>
                      <a:pPr marL="355600" lvl="1" indent="-177800" algn="l" defTabSz="914400" rtl="0" eaLnBrk="1" latinLnBrk="0" hangingPunct="1">
                        <a:spcBef>
                          <a:spcPts val="600"/>
                        </a:spcBef>
                        <a:buFont typeface="Arial" panose="020B0604020202020204" pitchFamily="34" charset="0"/>
                        <a:buChar char="•"/>
                      </a:pPr>
                      <a:r>
                        <a:rPr lang="fr-CA" sz="1000" b="0" i="0" cap="none" baseline="0" dirty="0">
                          <a:solidFill>
                            <a:schemeClr val="tx1"/>
                          </a:solidFill>
                        </a:rPr>
                        <a:t>Les</a:t>
                      </a:r>
                      <a:r>
                        <a:rPr lang="fr-CA" sz="1000" b="1" i="0" cap="none" baseline="0" dirty="0">
                          <a:solidFill>
                            <a:schemeClr val="tx1"/>
                          </a:solidFill>
                        </a:rPr>
                        <a:t> condos</a:t>
                      </a:r>
                      <a:r>
                        <a:rPr lang="fr-CA" sz="1000" b="0" i="0" cap="none" baseline="0" dirty="0">
                          <a:solidFill>
                            <a:schemeClr val="tx1"/>
                          </a:solidFill>
                        </a:rPr>
                        <a:t> restent surreprésentés dans les </a:t>
                      </a:r>
                      <a:r>
                        <a:rPr lang="fr-CA" sz="1000" b="1" i="0" cap="none" baseline="0" dirty="0">
                          <a:solidFill>
                            <a:schemeClr val="tx1"/>
                          </a:solidFill>
                        </a:rPr>
                        <a:t>rénovations intérieures </a:t>
                      </a:r>
                      <a:r>
                        <a:rPr lang="fr-CA" sz="1000" b="0" i="0" cap="none" baseline="0" dirty="0">
                          <a:solidFill>
                            <a:schemeClr val="tx1"/>
                          </a:solidFill>
                        </a:rPr>
                        <a:t>par rapport aux autres types de travaux (9 % c. 8 % au global).</a:t>
                      </a:r>
                    </a:p>
                    <a:p>
                      <a:pPr marL="355600" lvl="1" indent="-177800" algn="l" defTabSz="914400" rtl="0" eaLnBrk="1" latinLnBrk="0" hangingPunct="1">
                        <a:spcBef>
                          <a:spcPts val="600"/>
                        </a:spcBef>
                        <a:buFont typeface="Arial" panose="020B0604020202020204" pitchFamily="34" charset="0"/>
                        <a:buChar char="•"/>
                      </a:pPr>
                      <a:r>
                        <a:rPr lang="fr-CA" sz="1000" b="0" i="0" cap="none" baseline="0" dirty="0">
                          <a:solidFill>
                            <a:schemeClr val="tx1"/>
                          </a:solidFill>
                        </a:rPr>
                        <a:t>En 2026, les rénovations portent davantage sur des biens construits </a:t>
                      </a:r>
                      <a:r>
                        <a:rPr lang="fr-CA" sz="1000" b="1" i="0" cap="none" baseline="0" dirty="0">
                          <a:solidFill>
                            <a:schemeClr val="tx1"/>
                          </a:solidFill>
                        </a:rPr>
                        <a:t>entre 1951 et 1980</a:t>
                      </a:r>
                      <a:r>
                        <a:rPr lang="fr-CA" sz="1000" b="0" i="0" cap="none" baseline="0" dirty="0">
                          <a:solidFill>
                            <a:schemeClr val="tx1"/>
                          </a:solidFill>
                        </a:rPr>
                        <a:t> (38 % c. 2025 : 33 %), un portrait proche de 2024 (36 %).</a:t>
                      </a:r>
                    </a:p>
                    <a:p>
                      <a:pPr marL="355600" marR="0" lvl="1"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000" b="0" i="0" cap="none" baseline="0" dirty="0">
                          <a:solidFill>
                            <a:schemeClr val="tx1"/>
                          </a:solidFill>
                        </a:rPr>
                        <a:t>Les propriétaires prévoyant des travaux d’</a:t>
                      </a:r>
                      <a:r>
                        <a:rPr lang="fr-CA" sz="1000" b="1" i="0" cap="none" baseline="0" dirty="0">
                          <a:solidFill>
                            <a:schemeClr val="tx1"/>
                          </a:solidFill>
                        </a:rPr>
                        <a:t>agrandissement</a:t>
                      </a:r>
                      <a:r>
                        <a:rPr lang="fr-CA" sz="1000" b="0" i="0" cap="none" baseline="0" dirty="0">
                          <a:solidFill>
                            <a:schemeClr val="tx1"/>
                          </a:solidFill>
                        </a:rPr>
                        <a:t> </a:t>
                      </a:r>
                      <a:r>
                        <a:rPr lang="fr-CA" sz="1000" b="1" i="0" cap="none" baseline="0" dirty="0">
                          <a:solidFill>
                            <a:schemeClr val="tx1"/>
                          </a:solidFill>
                        </a:rPr>
                        <a:t>/ de conversion</a:t>
                      </a:r>
                      <a:r>
                        <a:rPr lang="fr-CA" sz="1000" b="0" i="0" cap="none" baseline="0" dirty="0">
                          <a:solidFill>
                            <a:schemeClr val="tx1"/>
                          </a:solidFill>
                        </a:rPr>
                        <a:t> ont </a:t>
                      </a:r>
                      <a:r>
                        <a:rPr lang="fr-CA" sz="1000" b="1" i="0" cap="none" baseline="0" dirty="0">
                          <a:solidFill>
                            <a:schemeClr val="tx1"/>
                          </a:solidFill>
                        </a:rPr>
                        <a:t>plus récemment acquis leur propriété </a:t>
                      </a:r>
                      <a:r>
                        <a:rPr lang="fr-CA" sz="1000" b="0" i="0" cap="none" baseline="0" dirty="0">
                          <a:solidFill>
                            <a:schemeClr val="tx1"/>
                          </a:solidFill>
                        </a:rPr>
                        <a:t>que ceux prévoyant des rénovations intérieures ou extérieures (39 % la possèdent depuis moins de cinq ans, c. 29 % au global; alors que seuls 24 % l’ont achetée depuis plus de 15 ans c. 41 % au global).</a:t>
                      </a:r>
                    </a:p>
                    <a:p>
                      <a:pPr marL="355600" marR="0" lvl="1"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000" b="0" i="0" cap="none" baseline="0" dirty="0">
                          <a:solidFill>
                            <a:schemeClr val="tx1"/>
                          </a:solidFill>
                        </a:rPr>
                        <a:t>Les travaux envisagés concernent, pour la plupart, des propriétés situées</a:t>
                      </a:r>
                      <a:r>
                        <a:rPr lang="fr-CA" sz="1000" b="1" i="0" cap="none" baseline="0" dirty="0">
                          <a:solidFill>
                            <a:schemeClr val="tx1"/>
                          </a:solidFill>
                        </a:rPr>
                        <a:t> </a:t>
                      </a:r>
                      <a:r>
                        <a:rPr lang="fr-CA" sz="1000" b="0" i="0" cap="none" baseline="0" dirty="0">
                          <a:solidFill>
                            <a:schemeClr val="tx1"/>
                          </a:solidFill>
                        </a:rPr>
                        <a:t>dans la grande région de </a:t>
                      </a:r>
                      <a:r>
                        <a:rPr lang="fr-CA" sz="1000" b="1" i="0" cap="none" baseline="0" dirty="0">
                          <a:solidFill>
                            <a:schemeClr val="tx1"/>
                          </a:solidFill>
                        </a:rPr>
                        <a:t>Montréal</a:t>
                      </a:r>
                      <a:r>
                        <a:rPr lang="fr-CA" sz="1000" b="0" i="0" cap="none" baseline="0" dirty="0">
                          <a:solidFill>
                            <a:schemeClr val="tx1"/>
                          </a:solidFill>
                        </a:rPr>
                        <a:t> </a:t>
                      </a:r>
                      <a:br>
                        <a:rPr lang="fr-CA" sz="1000" b="0" i="0" cap="none" baseline="0" dirty="0">
                          <a:solidFill>
                            <a:srgbClr val="000000"/>
                          </a:solidFill>
                        </a:rPr>
                      </a:br>
                      <a:r>
                        <a:rPr lang="fr-CA" sz="1000" b="0" i="0" cap="none" baseline="0">
                          <a:solidFill>
                            <a:schemeClr val="tx1"/>
                          </a:solidFill>
                        </a:rPr>
                        <a:t>(53 %), </a:t>
                      </a:r>
                      <a:r>
                        <a:rPr lang="fr-CA" sz="1000" b="0" i="0" cap="none" baseline="0" dirty="0">
                          <a:solidFill>
                            <a:schemeClr val="tx1"/>
                          </a:solidFill>
                        </a:rPr>
                        <a:t>en particulier pour </a:t>
                      </a:r>
                      <a:r>
                        <a:rPr lang="fr-CA" sz="1000" b="1" i="0" cap="none" baseline="0" dirty="0">
                          <a:solidFill>
                            <a:schemeClr val="tx1"/>
                          </a:solidFill>
                        </a:rPr>
                        <a:t>les rénovations intérieures</a:t>
                      </a:r>
                      <a:r>
                        <a:rPr lang="fr-CA" sz="1000" b="0" i="0" cap="none" baseline="0" dirty="0">
                          <a:solidFill>
                            <a:schemeClr val="tx1"/>
                          </a:solidFill>
                        </a:rPr>
                        <a:t> </a:t>
                      </a:r>
                      <a:br>
                        <a:rPr lang="fr-CA" sz="1000" b="0" i="0" cap="none" baseline="0" dirty="0">
                          <a:solidFill>
                            <a:srgbClr val="000000"/>
                          </a:solidFill>
                        </a:rPr>
                      </a:br>
                      <a:r>
                        <a:rPr lang="fr-CA" sz="1000" b="0" i="0" cap="none" baseline="0" dirty="0">
                          <a:solidFill>
                            <a:schemeClr val="tx1"/>
                          </a:solidFill>
                        </a:rPr>
                        <a:t>(55 % c. 47 % pour les rénovations extérieures).</a:t>
                      </a:r>
                    </a:p>
                    <a:p>
                      <a:pPr marL="355600" marR="0" lvl="1"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fr-CA" sz="1000" b="1" i="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9207248"/>
                  </a:ext>
                </a:extLst>
              </a:tr>
            </a:tbl>
          </a:graphicData>
        </a:graphic>
      </p:graphicFrame>
      <p:pic>
        <p:nvPicPr>
          <p:cNvPr id="15" name="Graphique 14">
            <a:extLst>
              <a:ext uri="{FF2B5EF4-FFF2-40B4-BE49-F238E27FC236}">
                <a16:creationId xmlns:a16="http://schemas.microsoft.com/office/drawing/2014/main" id="{19F9B2D5-DA3A-40FF-8343-98B4AA52D933}"/>
              </a:ext>
            </a:extLst>
          </p:cNvPr>
          <p:cNvPicPr>
            <a:picLocks noChangeAspect="1"/>
          </p:cNvPicPr>
          <p:nvPr>
            <p:custDataLst>
              <p:tags r:id="rId4"/>
            </p:custDataLst>
          </p:nvPr>
        </p:nvPicPr>
        <p:blipFill>
          <a:blip>
            <a:extLst>
              <a:ext uri="{96DAC541-7B7A-43D3-8B79-37D633B846F1}">
                <asvg:svgBlip xmlns:asvg="http://schemas.microsoft.com/office/drawing/2016/SVG/main" r:embed="rId9"/>
              </a:ext>
            </a:extLst>
          </a:blip>
          <a:stretch>
            <a:fillRect/>
          </a:stretch>
        </p:blipFill>
        <p:spPr>
          <a:xfrm>
            <a:off x="789069" y="4441602"/>
            <a:ext cx="1059254" cy="1059254"/>
          </a:xfrm>
          <a:prstGeom prst="rect">
            <a:avLst/>
          </a:prstGeom>
        </p:spPr>
      </p:pic>
      <p:sp>
        <p:nvSpPr>
          <p:cNvPr id="9" name="ZoneTexte 8">
            <a:extLst>
              <a:ext uri="{FF2B5EF4-FFF2-40B4-BE49-F238E27FC236}">
                <a16:creationId xmlns:a16="http://schemas.microsoft.com/office/drawing/2014/main" id="{701FC8C2-7512-4E5F-A96C-A59A48EE0619}"/>
              </a:ext>
            </a:extLst>
          </p:cNvPr>
          <p:cNvSpPr txBox="1"/>
          <p:nvPr>
            <p:custDataLst>
              <p:tags r:id="rId5"/>
            </p:custDataLst>
          </p:nvPr>
        </p:nvSpPr>
        <p:spPr>
          <a:xfrm>
            <a:off x="467544" y="6440955"/>
            <a:ext cx="2329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F8931D"/>
                </a:solidFill>
                <a:effectLst/>
                <a:uLnTx/>
                <a:uFillTx/>
                <a:latin typeface="Arial"/>
                <a:ea typeface="+mn-ea"/>
                <a:cs typeface="+mn-cs"/>
              </a:rPr>
              <a:t>*Voir résultats détaillés p. </a:t>
            </a:r>
            <a:r>
              <a:rPr lang="fr-CA" sz="1000" i="1" dirty="0">
                <a:solidFill>
                  <a:srgbClr val="F8931D"/>
                </a:solidFill>
                <a:latin typeface="Arial"/>
              </a:rPr>
              <a:t>32, 42 et 53</a:t>
            </a:r>
            <a:endParaRPr kumimoji="0" lang="fr-CA" sz="1000" b="0" i="0" u="none" strike="noStrike" kern="1200" cap="none" spc="0" normalizeH="0" baseline="0" noProof="0" dirty="0">
              <a:ln>
                <a:noFill/>
              </a:ln>
              <a:solidFill>
                <a:srgbClr val="F8931D"/>
              </a:solidFill>
              <a:effectLst/>
              <a:uLnTx/>
              <a:uFillTx/>
              <a:latin typeface="Arial"/>
              <a:ea typeface="+mn-ea"/>
              <a:cs typeface="+mn-cs"/>
            </a:endParaRPr>
          </a:p>
        </p:txBody>
      </p:sp>
      <p:sp>
        <p:nvSpPr>
          <p:cNvPr id="2" name="Espace réservé du numéro de diapositive 1">
            <a:extLst>
              <a:ext uri="{FF2B5EF4-FFF2-40B4-BE49-F238E27FC236}">
                <a16:creationId xmlns:a16="http://schemas.microsoft.com/office/drawing/2014/main" id="{AD41C9A4-DD3E-4CCE-BED5-88A06B9602E4}"/>
              </a:ext>
            </a:extLst>
          </p:cNvPr>
          <p:cNvSpPr>
            <a:spLocks noGrp="1"/>
          </p:cNvSpPr>
          <p:nvPr>
            <p:ph type="sldNum" sz="quarter" idx="12"/>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3" name="Objet 2">
            <a:extLst>
              <a:ext uri="{FF2B5EF4-FFF2-40B4-BE49-F238E27FC236}">
                <a16:creationId xmlns:a16="http://schemas.microsoft.com/office/drawing/2014/main" id="{3FDB94A1-F7D4-480D-AED9-D5780E01FD29}"/>
              </a:ext>
            </a:extLst>
          </p:cNvPr>
          <p:cNvGraphicFramePr>
            <a:graphicFrameLocks noChangeAspect="1"/>
          </p:cNvGraphicFramePr>
          <p:nvPr/>
        </p:nvGraphicFramePr>
        <p:xfrm>
          <a:off x="6049700" y="1203599"/>
          <a:ext cx="6033967" cy="4735188"/>
        </p:xfrm>
        <a:graphic>
          <a:graphicData uri="http://schemas.openxmlformats.org/presentationml/2006/ole">
            <mc:AlternateContent xmlns:mc="http://schemas.openxmlformats.org/markup-compatibility/2006">
              <mc:Choice xmlns:v="urn:schemas-microsoft-com:vml" Requires="v">
                <p:oleObj name="Worksheet" r:id="rId10" imgW="7330511" imgH="5753084" progId="Excel.Sheet.12">
                  <p:link updateAutomatic="1"/>
                </p:oleObj>
              </mc:Choice>
              <mc:Fallback>
                <p:oleObj name="Worksheet" r:id="rId10" imgW="7330511" imgH="5753084" progId="Excel.Sheet.12">
                  <p:link updateAutomatic="1"/>
                  <p:pic>
                    <p:nvPicPr>
                      <p:cNvPr id="3" name="Objet 2">
                        <a:extLst>
                          <a:ext uri="{FF2B5EF4-FFF2-40B4-BE49-F238E27FC236}">
                            <a16:creationId xmlns:a16="http://schemas.microsoft.com/office/drawing/2014/main" id="{3FDB94A1-F7D4-480D-AED9-D5780E01FD29}"/>
                          </a:ext>
                        </a:extLst>
                      </p:cNvPr>
                      <p:cNvPicPr/>
                      <p:nvPr/>
                    </p:nvPicPr>
                    <p:blipFill>
                      <a:blip r:embed="rId11"/>
                      <a:stretch>
                        <a:fillRect/>
                      </a:stretch>
                    </p:blipFill>
                    <p:spPr>
                      <a:xfrm>
                        <a:off x="6049700" y="1203599"/>
                        <a:ext cx="6033967" cy="4735188"/>
                      </a:xfrm>
                      <a:prstGeom prst="rect">
                        <a:avLst/>
                      </a:prstGeom>
                    </p:spPr>
                  </p:pic>
                </p:oleObj>
              </mc:Fallback>
            </mc:AlternateContent>
          </a:graphicData>
        </a:graphic>
      </p:graphicFrame>
    </p:spTree>
    <p:extLst>
      <p:ext uri="{BB962C8B-B14F-4D97-AF65-F5344CB8AC3E}">
        <p14:creationId xmlns:p14="http://schemas.microsoft.com/office/powerpoint/2010/main" val="24342386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9F8A3343-BC04-4EF9-A622-888BCE63F5E8}"/>
              </a:ext>
            </a:extLst>
          </p:cNvPr>
          <p:cNvGraphicFramePr>
            <a:graphicFrameLocks noGrp="1"/>
          </p:cNvGraphicFramePr>
          <p:nvPr>
            <p:custDataLst>
              <p:tags r:id="rId1"/>
            </p:custDataLst>
            <p:extLst>
              <p:ext uri="{D42A27DB-BD31-4B8C-83A1-F6EECF244321}">
                <p14:modId xmlns:p14="http://schemas.microsoft.com/office/powerpoint/2010/main" val="1020141108"/>
              </p:ext>
            </p:extLst>
          </p:nvPr>
        </p:nvGraphicFramePr>
        <p:xfrm>
          <a:off x="434181" y="1780385"/>
          <a:ext cx="10765042" cy="3588541"/>
        </p:xfrm>
        <a:graphic>
          <a:graphicData uri="http://schemas.openxmlformats.org/drawingml/2006/table">
            <a:tbl>
              <a:tblPr>
                <a:tableStyleId>{5C22544A-7EE6-4342-B048-85BDC9FD1C3A}</a:tableStyleId>
              </a:tblPr>
              <a:tblGrid>
                <a:gridCol w="8350488">
                  <a:extLst>
                    <a:ext uri="{9D8B030D-6E8A-4147-A177-3AD203B41FA5}">
                      <a16:colId xmlns:a16="http://schemas.microsoft.com/office/drawing/2014/main" val="3388550760"/>
                    </a:ext>
                  </a:extLst>
                </a:gridCol>
                <a:gridCol w="543777">
                  <a:extLst>
                    <a:ext uri="{9D8B030D-6E8A-4147-A177-3AD203B41FA5}">
                      <a16:colId xmlns:a16="http://schemas.microsoft.com/office/drawing/2014/main" val="2912826374"/>
                    </a:ext>
                  </a:extLst>
                </a:gridCol>
                <a:gridCol w="271889">
                  <a:extLst>
                    <a:ext uri="{9D8B030D-6E8A-4147-A177-3AD203B41FA5}">
                      <a16:colId xmlns:a16="http://schemas.microsoft.com/office/drawing/2014/main" val="3444973550"/>
                    </a:ext>
                  </a:extLst>
                </a:gridCol>
                <a:gridCol w="543777">
                  <a:extLst>
                    <a:ext uri="{9D8B030D-6E8A-4147-A177-3AD203B41FA5}">
                      <a16:colId xmlns:a16="http://schemas.microsoft.com/office/drawing/2014/main" val="692807374"/>
                    </a:ext>
                  </a:extLst>
                </a:gridCol>
                <a:gridCol w="255667">
                  <a:extLst>
                    <a:ext uri="{9D8B030D-6E8A-4147-A177-3AD203B41FA5}">
                      <a16:colId xmlns:a16="http://schemas.microsoft.com/office/drawing/2014/main" val="2671896400"/>
                    </a:ext>
                  </a:extLst>
                </a:gridCol>
                <a:gridCol w="543777">
                  <a:extLst>
                    <a:ext uri="{9D8B030D-6E8A-4147-A177-3AD203B41FA5}">
                      <a16:colId xmlns:a16="http://schemas.microsoft.com/office/drawing/2014/main" val="3352157922"/>
                    </a:ext>
                  </a:extLst>
                </a:gridCol>
                <a:gridCol w="255667">
                  <a:extLst>
                    <a:ext uri="{9D8B030D-6E8A-4147-A177-3AD203B41FA5}">
                      <a16:colId xmlns:a16="http://schemas.microsoft.com/office/drawing/2014/main" val="2637519923"/>
                    </a:ext>
                  </a:extLst>
                </a:gridCol>
              </a:tblGrid>
              <a:tr h="326231">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r" fontAlgn="b"/>
                      <a:r>
                        <a:rPr lang="fr-CA" sz="900" b="1" i="0" u="none" strike="noStrike" dirty="0">
                          <a:solidFill>
                            <a:srgbClr val="FFCA08"/>
                          </a:solidFill>
                          <a:effectLst/>
                          <a:latin typeface="+mn-lt"/>
                        </a:rPr>
                        <a:t>2026</a:t>
                      </a:r>
                    </a:p>
                  </a:txBody>
                  <a:tcPr marL="36000" marR="36000" marT="9525" marB="0" anchor="ctr">
                    <a:noFill/>
                  </a:tcPr>
                </a:tc>
                <a:tc>
                  <a:txBody>
                    <a:bodyPr/>
                    <a:lstStyle/>
                    <a:p>
                      <a:pPr algn="ctr" fontAlgn="b"/>
                      <a:endParaRPr lang="fr-CA" sz="900" b="0" i="0" u="none" strike="noStrike" dirty="0">
                        <a:solidFill>
                          <a:schemeClr val="tx1"/>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lang="fr-CA" sz="900" b="0" i="1" u="none" strike="noStrike" dirty="0">
                          <a:solidFill>
                            <a:schemeClr val="bg1">
                              <a:lumMod val="50000"/>
                            </a:schemeClr>
                          </a:solidFill>
                          <a:effectLst/>
                          <a:latin typeface="+mn-lt"/>
                        </a:rPr>
                        <a:t>29 %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30 %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953937789"/>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33 %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30 %</a:t>
                      </a:r>
                      <a:endParaRPr lang="fr-CA" sz="900" b="1" i="0"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360753332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r" fontAlgn="b"/>
                      <a:r>
                        <a:rPr lang="fr-CA" sz="900" b="0" i="1" u="none" strike="noStrike" dirty="0">
                          <a:solidFill>
                            <a:schemeClr val="bg1">
                              <a:lumMod val="50000"/>
                            </a:schemeClr>
                          </a:solidFill>
                          <a:effectLst/>
                          <a:latin typeface="+mn-lt"/>
                        </a:rPr>
                        <a:t>29 %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lang="fr-CA" sz="900" b="0" i="1" u="none" strike="noStrike" dirty="0">
                          <a:solidFill>
                            <a:schemeClr val="bg1">
                              <a:lumMod val="50000"/>
                            </a:schemeClr>
                          </a:solidFill>
                          <a:effectLst/>
                          <a:latin typeface="+mn-lt"/>
                        </a:rPr>
                        <a:t>24 %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28 %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581101260"/>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23 %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25 %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308475174"/>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r" fontAlgn="b"/>
                      <a:r>
                        <a:rPr lang="fr-CA" sz="900" b="0" i="1" u="none" strike="noStrike" dirty="0">
                          <a:solidFill>
                            <a:schemeClr val="bg1">
                              <a:lumMod val="50000"/>
                            </a:schemeClr>
                          </a:solidFill>
                          <a:effectLst/>
                          <a:latin typeface="+mn-lt"/>
                        </a:rPr>
                        <a:t>24 %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22 %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86975348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15 %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349241956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6 %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dirty="0">
                          <a:solidFill>
                            <a:srgbClr val="A50021"/>
                          </a:solidFill>
                          <a:latin typeface="Wingdings 3" panose="05040102010807070707" pitchFamily="18" charset="2"/>
                        </a:rPr>
                        <a:t>q</a:t>
                      </a: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401171150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A50021"/>
                          </a:solidFill>
                          <a:latin typeface="Wingdings 3" panose="05040102010807070707" pitchFamily="18" charset="2"/>
                        </a:rPr>
                        <a:t>q</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2 %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r" fontAlgn="b"/>
                      <a:r>
                        <a:rPr lang="fr-CA" sz="900" b="0" i="1" u="none" strike="noStrike" dirty="0">
                          <a:solidFill>
                            <a:schemeClr val="bg1">
                              <a:lumMod val="50000"/>
                            </a:schemeClr>
                          </a:solidFill>
                          <a:effectLst/>
                          <a:latin typeface="+mn-lt"/>
                        </a:rPr>
                        <a:t>1 %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2 %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3035402693"/>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kumimoji="0" lang="fr-CA" sz="900" b="1" i="0" u="none" strike="noStrike" kern="1200" cap="none" spc="0" normalizeH="0" baseline="0" noProof="0" dirty="0">
                          <a:ln>
                            <a:noFill/>
                          </a:ln>
                          <a:solidFill>
                            <a:srgbClr val="FFCA08"/>
                          </a:solidFill>
                          <a:effectLst/>
                          <a:uLnTx/>
                          <a:uFillTx/>
                          <a:latin typeface="Arial"/>
                          <a:ea typeface="+mn-ea"/>
                          <a:cs typeface="+mn-cs"/>
                        </a:rPr>
                        <a:t>1 %</a:t>
                      </a:r>
                      <a:endParaRPr lang="fr-CA" sz="900" b="1"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bl>
          </a:graphicData>
        </a:graphic>
      </p:graphicFrame>
      <p:graphicFrame>
        <p:nvGraphicFramePr>
          <p:cNvPr id="11" name="Graphique 10">
            <a:extLst>
              <a:ext uri="{FF2B5EF4-FFF2-40B4-BE49-F238E27FC236}">
                <a16:creationId xmlns:a16="http://schemas.microsoft.com/office/drawing/2014/main" id="{F3E0D034-B5CC-4AE7-BB85-17B82124743E}"/>
              </a:ext>
            </a:extLst>
          </p:cNvPr>
          <p:cNvGraphicFramePr/>
          <p:nvPr>
            <p:custDataLst>
              <p:tags r:id="rId2"/>
            </p:custDataLst>
            <p:extLst>
              <p:ext uri="{D42A27DB-BD31-4B8C-83A1-F6EECF244321}">
                <p14:modId xmlns:p14="http://schemas.microsoft.com/office/powerpoint/2010/main" val="3646275348"/>
              </p:ext>
            </p:extLst>
          </p:nvPr>
        </p:nvGraphicFramePr>
        <p:xfrm>
          <a:off x="569161" y="1970502"/>
          <a:ext cx="9125171" cy="3420104"/>
        </p:xfrm>
        <a:graphic>
          <a:graphicData uri="http://schemas.openxmlformats.org/drawingml/2006/chart">
            <c:chart xmlns:c="http://schemas.openxmlformats.org/drawingml/2006/chart" xmlns:r="http://schemas.openxmlformats.org/officeDocument/2006/relationships" r:id="rId9"/>
          </a:graphicData>
        </a:graphic>
      </p:graphicFrame>
      <p:sp>
        <p:nvSpPr>
          <p:cNvPr id="2" name="Titre 1">
            <a:extLst>
              <a:ext uri="{FF2B5EF4-FFF2-40B4-BE49-F238E27FC236}">
                <a16:creationId xmlns:a16="http://schemas.microsoft.com/office/drawing/2014/main" id="{EFD7F907-1963-4B4D-BE44-98FC7110B2B3}"/>
              </a:ext>
            </a:extLst>
          </p:cNvPr>
          <p:cNvSpPr>
            <a:spLocks noGrp="1"/>
          </p:cNvSpPr>
          <p:nvPr>
            <p:ph type="title"/>
            <p:custDataLst>
              <p:tags r:id="rId3"/>
            </p:custDataLst>
          </p:nvPr>
        </p:nvSpPr>
        <p:spPr/>
        <p:txBody>
          <a:bodyPr/>
          <a:lstStyle/>
          <a:p>
            <a:r>
              <a:rPr lang="fr-CA" dirty="0"/>
              <a:t>Les raisons de ne pas envisager de pratiques durables</a:t>
            </a:r>
          </a:p>
        </p:txBody>
      </p:sp>
      <p:sp>
        <p:nvSpPr>
          <p:cNvPr id="3" name="Espace réservé du numéro de diapositive 2">
            <a:extLst>
              <a:ext uri="{FF2B5EF4-FFF2-40B4-BE49-F238E27FC236}">
                <a16:creationId xmlns:a16="http://schemas.microsoft.com/office/drawing/2014/main" id="{C583B658-06D3-4830-80A8-01E9DEDE8526}"/>
              </a:ext>
            </a:extLst>
          </p:cNvPr>
          <p:cNvSpPr>
            <a:spLocks noGrp="1"/>
          </p:cNvSpPr>
          <p:nvPr>
            <p:ph type="sldNum" sz="quarter" idx="12"/>
            <p:custDataLst>
              <p:tags r:id="rId4"/>
            </p:custDataLst>
          </p:nvPr>
        </p:nvSpPr>
        <p:spPr/>
        <p:txBody>
          <a:bodyPr/>
          <a:lstStyle/>
          <a:p>
            <a:fld id="{B57D92B5-7ECE-49C8-85BA-9F8FD163C6E7}" type="slidenum">
              <a:rPr lang="en-CA" smtClean="0"/>
              <a:t>100</a:t>
            </a:fld>
            <a:endParaRPr lang="en-CA"/>
          </a:p>
        </p:txBody>
      </p:sp>
      <p:sp>
        <p:nvSpPr>
          <p:cNvPr id="5" name="Espace réservé du texte 4">
            <a:extLst>
              <a:ext uri="{FF2B5EF4-FFF2-40B4-BE49-F238E27FC236}">
                <a16:creationId xmlns:a16="http://schemas.microsoft.com/office/drawing/2014/main" id="{61CB7682-BCFD-49F0-9EAC-F8631E082C61}"/>
              </a:ext>
            </a:extLst>
          </p:cNvPr>
          <p:cNvSpPr>
            <a:spLocks noGrp="1"/>
          </p:cNvSpPr>
          <p:nvPr>
            <p:ph type="body" sz="quarter" idx="14"/>
            <p:custDataLst>
              <p:tags r:id="rId5"/>
            </p:custDataLst>
          </p:nvPr>
        </p:nvSpPr>
        <p:spPr>
          <a:xfrm>
            <a:off x="220980" y="6075474"/>
            <a:ext cx="11750400" cy="110800"/>
          </a:xfrm>
        </p:spPr>
        <p:txBody>
          <a:bodyPr/>
          <a:lstStyle/>
          <a:p>
            <a:r>
              <a:rPr lang="fr-CA" dirty="0"/>
              <a:t>Base : répondants n’envisageant pas de pratique durable (n = 358)</a:t>
            </a:r>
          </a:p>
        </p:txBody>
      </p:sp>
      <p:sp>
        <p:nvSpPr>
          <p:cNvPr id="12" name="Espace réservé du texte 3">
            <a:extLst>
              <a:ext uri="{FF2B5EF4-FFF2-40B4-BE49-F238E27FC236}">
                <a16:creationId xmlns:a16="http://schemas.microsoft.com/office/drawing/2014/main" id="{3BCDBDC4-893A-47C8-950C-F8B612E8E2FA}"/>
              </a:ext>
            </a:extLst>
          </p:cNvPr>
          <p:cNvSpPr txBox="1">
            <a:spLocks/>
          </p:cNvSpPr>
          <p:nvPr>
            <p:custDataLst>
              <p:tags r:id="rId6"/>
            </p:custDataLst>
          </p:nvPr>
        </p:nvSpPr>
        <p:spPr>
          <a:xfrm>
            <a:off x="569164" y="1341126"/>
            <a:ext cx="5561875" cy="124650"/>
          </a:xfrm>
          <a:prstGeom prst="rect">
            <a:avLst/>
          </a:prstGeom>
        </p:spPr>
        <p:txBody>
          <a:bodyPr vert="horz" lIns="0" tIns="0" rIns="0" bIns="0" rtlCol="0">
            <a:spAutoFit/>
          </a:bodyPr>
          <a:lstStyle>
            <a:lvl1pPr marL="352425" indent="-352425" algn="l" defTabSz="914400" rtl="0" eaLnBrk="1" latinLnBrk="0" hangingPunct="1">
              <a:lnSpc>
                <a:spcPct val="90000"/>
              </a:lnSpc>
              <a:spcBef>
                <a:spcPts val="0"/>
              </a:spcBef>
              <a:spcAft>
                <a:spcPts val="200"/>
              </a:spcAft>
              <a:buFont typeface="Arial" panose="020B0604020202020204" pitchFamily="34" charset="0"/>
              <a:buNone/>
              <a:defRPr sz="900"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QH3) </a:t>
            </a:r>
            <a:r>
              <a:rPr lang="fr-CA" b="1" dirty="0"/>
              <a:t>Pour quelle(s) raison(s) </a:t>
            </a:r>
            <a:r>
              <a:rPr lang="fr-CA" dirty="0"/>
              <a:t>n’envisagez-vous pas appliquer ces pratiques durables?</a:t>
            </a:r>
          </a:p>
        </p:txBody>
      </p:sp>
    </p:spTree>
    <p:extLst>
      <p:ext uri="{BB962C8B-B14F-4D97-AF65-F5344CB8AC3E}">
        <p14:creationId xmlns:p14="http://schemas.microsoft.com/office/powerpoint/2010/main" val="1589699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F4A03326-2E07-4F2B-88D2-CBCB67BA83F5}"/>
              </a:ext>
            </a:extLst>
          </p:cNvPr>
          <p:cNvGraphicFramePr>
            <a:graphicFrameLocks noGrp="1"/>
          </p:cNvGraphicFramePr>
          <p:nvPr>
            <p:extLst>
              <p:ext uri="{D42A27DB-BD31-4B8C-83A1-F6EECF244321}">
                <p14:modId xmlns:p14="http://schemas.microsoft.com/office/powerpoint/2010/main" val="3144337520"/>
              </p:ext>
            </p:extLst>
          </p:nvPr>
        </p:nvGraphicFramePr>
        <p:xfrm>
          <a:off x="717005" y="1576253"/>
          <a:ext cx="7794420" cy="4080524"/>
        </p:xfrm>
        <a:graphic>
          <a:graphicData uri="http://schemas.openxmlformats.org/drawingml/2006/table">
            <a:tbl>
              <a:tblPr firstRow="1" bandRow="1">
                <a:tableStyleId>{5C22544A-7EE6-4342-B048-85BDC9FD1C3A}</a:tableStyleId>
              </a:tblPr>
              <a:tblGrid>
                <a:gridCol w="3403582">
                  <a:extLst>
                    <a:ext uri="{9D8B030D-6E8A-4147-A177-3AD203B41FA5}">
                      <a16:colId xmlns:a16="http://schemas.microsoft.com/office/drawing/2014/main" val="285955041"/>
                    </a:ext>
                  </a:extLst>
                </a:gridCol>
                <a:gridCol w="2446838">
                  <a:extLst>
                    <a:ext uri="{9D8B030D-6E8A-4147-A177-3AD203B41FA5}">
                      <a16:colId xmlns:a16="http://schemas.microsoft.com/office/drawing/2014/main" val="732190917"/>
                    </a:ext>
                  </a:extLst>
                </a:gridCol>
                <a:gridCol w="720000">
                  <a:extLst>
                    <a:ext uri="{9D8B030D-6E8A-4147-A177-3AD203B41FA5}">
                      <a16:colId xmlns:a16="http://schemas.microsoft.com/office/drawing/2014/main" val="243520982"/>
                    </a:ext>
                  </a:extLst>
                </a:gridCol>
                <a:gridCol w="252000">
                  <a:extLst>
                    <a:ext uri="{9D8B030D-6E8A-4147-A177-3AD203B41FA5}">
                      <a16:colId xmlns:a16="http://schemas.microsoft.com/office/drawing/2014/main" val="168364351"/>
                    </a:ext>
                  </a:extLst>
                </a:gridCol>
                <a:gridCol w="720000">
                  <a:extLst>
                    <a:ext uri="{9D8B030D-6E8A-4147-A177-3AD203B41FA5}">
                      <a16:colId xmlns:a16="http://schemas.microsoft.com/office/drawing/2014/main" val="2313588943"/>
                    </a:ext>
                  </a:extLst>
                </a:gridCol>
                <a:gridCol w="252000">
                  <a:extLst>
                    <a:ext uri="{9D8B030D-6E8A-4147-A177-3AD203B41FA5}">
                      <a16:colId xmlns:a16="http://schemas.microsoft.com/office/drawing/2014/main" val="577710190"/>
                    </a:ext>
                  </a:extLst>
                </a:gridCol>
              </a:tblGrid>
              <a:tr h="582932">
                <a:tc>
                  <a:txBody>
                    <a:bodyPr/>
                    <a:lstStyle/>
                    <a:p>
                      <a:endParaRPr lang="en-CA"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CA" sz="1000" b="0" i="1" dirty="0">
                          <a:solidFill>
                            <a:schemeClr val="bg1">
                              <a:lumMod val="50000"/>
                            </a:schemeClr>
                          </a:solidFill>
                        </a:rPr>
                        <a:t>2025</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sz="1000" dirty="0">
                        <a:solidFill>
                          <a:schemeClr val="tx1"/>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CA" sz="1000" b="1" dirty="0">
                          <a:solidFill>
                            <a:srgbClr val="E2B200"/>
                          </a:solidFill>
                        </a:rPr>
                        <a:t>2026</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961447"/>
                  </a:ext>
                </a:extLst>
              </a:tr>
              <a:tr h="582932">
                <a:tc>
                  <a:txBody>
                    <a:bodyPr/>
                    <a:lstStyle/>
                    <a:p>
                      <a:pPr algn="r"/>
                      <a:r>
                        <a:rPr lang="fr-CA" sz="1050" noProof="0" dirty="0"/>
                        <a:t>Améliorer la durabilité de ma propriété</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8F8F8"/>
                    </a:solidFill>
                  </a:tcPr>
                </a:tc>
                <a:tc>
                  <a:txBody>
                    <a:bodyPr/>
                    <a:lstStyle/>
                    <a:p>
                      <a:pPr algn="r"/>
                      <a:endParaRPr lang="fr-CA" sz="600" noProof="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8F8F8"/>
                    </a:solidFill>
                  </a:tcPr>
                </a:tc>
                <a:tc>
                  <a:txBody>
                    <a:bodyPr/>
                    <a:lstStyle/>
                    <a:p>
                      <a:pPr algn="r"/>
                      <a:r>
                        <a:rPr lang="en-CA" sz="900" i="1" dirty="0">
                          <a:solidFill>
                            <a:schemeClr val="bg1">
                              <a:lumMod val="50000"/>
                            </a:schemeClr>
                          </a:solidFill>
                        </a:rPr>
                        <a:t>47 %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8F8F8"/>
                    </a:solidFill>
                  </a:tcPr>
                </a:tc>
                <a:tc>
                  <a:txBody>
                    <a:bodyPr/>
                    <a:lstStyle/>
                    <a:p>
                      <a:endParaRPr lang="en-CA" sz="9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8F8F8"/>
                    </a:solidFill>
                  </a:tcPr>
                </a:tc>
                <a:tc>
                  <a:txBody>
                    <a:bodyPr/>
                    <a:lstStyle/>
                    <a:p>
                      <a:pPr algn="r"/>
                      <a:r>
                        <a:rPr lang="en-CA" sz="900" b="1" dirty="0">
                          <a:solidFill>
                            <a:srgbClr val="E2B200"/>
                          </a:solidFill>
                        </a:rPr>
                        <a:t>49 %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8F8F8"/>
                    </a:solidFill>
                  </a:tcPr>
                </a:tc>
                <a:tc>
                  <a:txBody>
                    <a:bodyPr/>
                    <a:lstStyle/>
                    <a:p>
                      <a:endParaRPr lang="en-CA" sz="9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142336472"/>
                  </a:ext>
                </a:extLst>
              </a:tr>
              <a:tr h="582932">
                <a:tc>
                  <a:txBody>
                    <a:bodyPr/>
                    <a:lstStyle/>
                    <a:p>
                      <a:pPr algn="r"/>
                      <a:r>
                        <a:rPr lang="fr-CA" sz="1050" noProof="0" dirty="0"/>
                        <a:t>Améliorer la performance énergétique de ma propriété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fr-CA" sz="600"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CA" sz="900" i="1" dirty="0">
                          <a:solidFill>
                            <a:schemeClr val="bg1">
                              <a:lumMod val="50000"/>
                            </a:schemeClr>
                          </a:solidFill>
                        </a:rPr>
                        <a:t>47 %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CA" sz="900" b="1" dirty="0">
                          <a:solidFill>
                            <a:srgbClr val="E2B200"/>
                          </a:solidFill>
                        </a:rPr>
                        <a:t>48 %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225463"/>
                  </a:ext>
                </a:extLst>
              </a:tr>
              <a:tr h="582932">
                <a:tc>
                  <a:txBody>
                    <a:bodyPr/>
                    <a:lstStyle/>
                    <a:p>
                      <a:pPr algn="r"/>
                      <a:r>
                        <a:rPr lang="fr-CA" sz="1050" noProof="0" dirty="0"/>
                        <a:t>Ajouter de la valeur à ma propriété pour la revente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r"/>
                      <a:endParaRPr lang="fr-CA" sz="600"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r"/>
                      <a:r>
                        <a:rPr lang="en-CA" sz="900" i="1" dirty="0">
                          <a:solidFill>
                            <a:schemeClr val="bg1">
                              <a:lumMod val="50000"/>
                            </a:schemeClr>
                          </a:solidFill>
                        </a:rPr>
                        <a:t>39 %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r"/>
                      <a:r>
                        <a:rPr lang="en-CA" sz="900" b="1" dirty="0">
                          <a:solidFill>
                            <a:srgbClr val="E2B200"/>
                          </a:solidFill>
                        </a:rPr>
                        <a:t>38 %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741176227"/>
                  </a:ext>
                </a:extLst>
              </a:tr>
              <a:tr h="582932">
                <a:tc>
                  <a:txBody>
                    <a:bodyPr/>
                    <a:lstStyle/>
                    <a:p>
                      <a:pPr algn="r"/>
                      <a:r>
                        <a:rPr lang="fr-CA" sz="1050" noProof="0" dirty="0"/>
                        <a:t>Réduire mon empreinte écologique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fr-CA" sz="600"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CA" sz="900" i="1" dirty="0">
                          <a:solidFill>
                            <a:schemeClr val="bg1">
                              <a:lumMod val="50000"/>
                            </a:schemeClr>
                          </a:solidFill>
                        </a:rPr>
                        <a:t>36 %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CA" sz="900" b="1" dirty="0">
                          <a:solidFill>
                            <a:srgbClr val="E2B200"/>
                          </a:solidFill>
                        </a:rPr>
                        <a:t>33 %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9629632"/>
                  </a:ext>
                </a:extLst>
              </a:tr>
              <a:tr h="582932">
                <a:tc>
                  <a:txBody>
                    <a:bodyPr/>
                    <a:lstStyle/>
                    <a:p>
                      <a:pPr algn="r"/>
                      <a:r>
                        <a:rPr lang="fr-CA" sz="1050" noProof="0" dirty="0"/>
                        <a:t>Profiter des programmes gouvernementaux</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r"/>
                      <a:endParaRPr lang="fr-CA" sz="600"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r"/>
                      <a:r>
                        <a:rPr lang="en-CA" sz="900" i="1" dirty="0">
                          <a:solidFill>
                            <a:schemeClr val="bg1">
                              <a:lumMod val="50000"/>
                            </a:schemeClr>
                          </a:solidFill>
                        </a:rPr>
                        <a:t>33 %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r"/>
                      <a:r>
                        <a:rPr lang="en-CA" sz="900" b="1" dirty="0">
                          <a:solidFill>
                            <a:srgbClr val="E2B200"/>
                          </a:solidFill>
                        </a:rPr>
                        <a:t>32 %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53530596"/>
                  </a:ext>
                </a:extLst>
              </a:tr>
              <a:tr h="582932">
                <a:tc>
                  <a:txBody>
                    <a:bodyPr/>
                    <a:lstStyle/>
                    <a:p>
                      <a:pPr algn="r"/>
                      <a:r>
                        <a:rPr lang="fr-CA" sz="1050" noProof="0" dirty="0"/>
                        <a:t>Volonté d’économiser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fr-CA" sz="600" noProof="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CA" sz="900" i="1" dirty="0">
                          <a:solidFill>
                            <a:schemeClr val="bg1">
                              <a:lumMod val="50000"/>
                            </a:schemeClr>
                          </a:solidFill>
                        </a:rPr>
                        <a:t>35 %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CA" sz="900" b="1" dirty="0">
                          <a:solidFill>
                            <a:srgbClr val="E2B200"/>
                          </a:solidFill>
                        </a:rPr>
                        <a:t>30 %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CA" sz="9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5424756"/>
                  </a:ext>
                </a:extLst>
              </a:tr>
            </a:tbl>
          </a:graphicData>
        </a:graphic>
      </p:graphicFrame>
      <p:sp>
        <p:nvSpPr>
          <p:cNvPr id="2" name="Titre 1">
            <a:extLst>
              <a:ext uri="{FF2B5EF4-FFF2-40B4-BE49-F238E27FC236}">
                <a16:creationId xmlns:a16="http://schemas.microsoft.com/office/drawing/2014/main" id="{EFD7F907-1963-4B4D-BE44-98FC7110B2B3}"/>
              </a:ext>
            </a:extLst>
          </p:cNvPr>
          <p:cNvSpPr>
            <a:spLocks noGrp="1"/>
          </p:cNvSpPr>
          <p:nvPr>
            <p:ph type="title"/>
            <p:custDataLst>
              <p:tags r:id="rId1"/>
            </p:custDataLst>
          </p:nvPr>
        </p:nvSpPr>
        <p:spPr/>
        <p:txBody>
          <a:bodyPr/>
          <a:lstStyle/>
          <a:p>
            <a:r>
              <a:rPr lang="fr-CA" dirty="0"/>
              <a:t>Les principales motivations à entreprendre des rénovations durables</a:t>
            </a:r>
          </a:p>
        </p:txBody>
      </p:sp>
      <p:sp>
        <p:nvSpPr>
          <p:cNvPr id="3" name="Espace réservé du numéro de diapositive 2">
            <a:extLst>
              <a:ext uri="{FF2B5EF4-FFF2-40B4-BE49-F238E27FC236}">
                <a16:creationId xmlns:a16="http://schemas.microsoft.com/office/drawing/2014/main" id="{C583B658-06D3-4830-80A8-01E9DEDE8526}"/>
              </a:ext>
            </a:extLst>
          </p:cNvPr>
          <p:cNvSpPr>
            <a:spLocks noGrp="1"/>
          </p:cNvSpPr>
          <p:nvPr>
            <p:ph type="sldNum" sz="quarter" idx="12"/>
            <p:custDataLst>
              <p:tags r:id="rId2"/>
            </p:custDataLst>
          </p:nvPr>
        </p:nvSpPr>
        <p:spPr/>
        <p:txBody>
          <a:bodyPr/>
          <a:lstStyle/>
          <a:p>
            <a:fld id="{B57D92B5-7ECE-49C8-85BA-9F8FD163C6E7}" type="slidenum">
              <a:rPr lang="en-CA" smtClean="0"/>
              <a:t>101</a:t>
            </a:fld>
            <a:endParaRPr lang="en-CA"/>
          </a:p>
        </p:txBody>
      </p:sp>
      <p:sp>
        <p:nvSpPr>
          <p:cNvPr id="4" name="Espace réservé du texte 3">
            <a:extLst>
              <a:ext uri="{FF2B5EF4-FFF2-40B4-BE49-F238E27FC236}">
                <a16:creationId xmlns:a16="http://schemas.microsoft.com/office/drawing/2014/main" id="{D0C7360D-70B1-4C8F-B6EC-5A6BE6BE46B6}"/>
              </a:ext>
            </a:extLst>
          </p:cNvPr>
          <p:cNvSpPr>
            <a:spLocks noGrp="1"/>
          </p:cNvSpPr>
          <p:nvPr>
            <p:ph type="body" sz="quarter" idx="13"/>
            <p:custDataLst>
              <p:tags r:id="rId3"/>
            </p:custDataLst>
          </p:nvPr>
        </p:nvSpPr>
        <p:spPr>
          <a:xfrm>
            <a:off x="220980" y="1341120"/>
            <a:ext cx="5561875" cy="274947"/>
          </a:xfrm>
        </p:spPr>
        <p:txBody>
          <a:bodyPr/>
          <a:lstStyle/>
          <a:p>
            <a:r>
              <a:rPr lang="fr-CA" dirty="0"/>
              <a:t>QH4) Quelles sont vos </a:t>
            </a:r>
            <a:r>
              <a:rPr lang="fr-CA" b="1" dirty="0"/>
              <a:t>principales motivations</a:t>
            </a:r>
            <a:r>
              <a:rPr lang="fr-CA" dirty="0"/>
              <a:t> à entreprendre des </a:t>
            </a:r>
            <a:r>
              <a:rPr lang="fr-CA" b="1" dirty="0"/>
              <a:t>rénovations durables</a:t>
            </a:r>
            <a:r>
              <a:rPr lang="fr-CA" dirty="0"/>
              <a:t>?</a:t>
            </a:r>
          </a:p>
          <a:p>
            <a:endParaRPr lang="fr-CA" dirty="0"/>
          </a:p>
        </p:txBody>
      </p:sp>
      <p:sp>
        <p:nvSpPr>
          <p:cNvPr id="5" name="Espace réservé du texte 4">
            <a:extLst>
              <a:ext uri="{FF2B5EF4-FFF2-40B4-BE49-F238E27FC236}">
                <a16:creationId xmlns:a16="http://schemas.microsoft.com/office/drawing/2014/main" id="{61CB7682-BCFD-49F0-9EAC-F8631E082C61}"/>
              </a:ext>
            </a:extLst>
          </p:cNvPr>
          <p:cNvSpPr>
            <a:spLocks noGrp="1"/>
          </p:cNvSpPr>
          <p:nvPr>
            <p:ph type="body" sz="quarter" idx="14"/>
            <p:custDataLst>
              <p:tags r:id="rId4"/>
            </p:custDataLst>
          </p:nvPr>
        </p:nvSpPr>
        <p:spPr/>
        <p:txBody>
          <a:bodyPr/>
          <a:lstStyle/>
          <a:p>
            <a:r>
              <a:rPr lang="fr-CA" dirty="0"/>
              <a:t>Base : répondants envisageant des pratiques durables (n = 1 142)</a:t>
            </a:r>
          </a:p>
        </p:txBody>
      </p:sp>
      <p:graphicFrame>
        <p:nvGraphicFramePr>
          <p:cNvPr id="7" name="Graphique 6">
            <a:extLst>
              <a:ext uri="{FF2B5EF4-FFF2-40B4-BE49-F238E27FC236}">
                <a16:creationId xmlns:a16="http://schemas.microsoft.com/office/drawing/2014/main" id="{411EBAB7-44FD-473A-9EED-C62C7F14160F}"/>
              </a:ext>
            </a:extLst>
          </p:cNvPr>
          <p:cNvGraphicFramePr/>
          <p:nvPr>
            <p:custDataLst>
              <p:tags r:id="rId5"/>
            </p:custDataLst>
            <p:extLst>
              <p:ext uri="{D42A27DB-BD31-4B8C-83A1-F6EECF244321}">
                <p14:modId xmlns:p14="http://schemas.microsoft.com/office/powerpoint/2010/main" val="514997035"/>
              </p:ext>
            </p:extLst>
          </p:nvPr>
        </p:nvGraphicFramePr>
        <p:xfrm>
          <a:off x="554936" y="1986335"/>
          <a:ext cx="6760264" cy="3705274"/>
        </p:xfrm>
        <a:graphic>
          <a:graphicData uri="http://schemas.openxmlformats.org/drawingml/2006/chart">
            <c:chart xmlns:c="http://schemas.openxmlformats.org/drawingml/2006/chart" xmlns:r="http://schemas.openxmlformats.org/officeDocument/2006/relationships" r:id="rId8"/>
          </a:graphicData>
        </a:graphic>
      </p:graphicFrame>
      <p:sp>
        <p:nvSpPr>
          <p:cNvPr id="8" name="ZoneTexte 7">
            <a:extLst>
              <a:ext uri="{FF2B5EF4-FFF2-40B4-BE49-F238E27FC236}">
                <a16:creationId xmlns:a16="http://schemas.microsoft.com/office/drawing/2014/main" id="{6B1B1219-502C-41BF-A189-BA456961FF70}"/>
              </a:ext>
            </a:extLst>
          </p:cNvPr>
          <p:cNvSpPr txBox="1"/>
          <p:nvPr>
            <p:custDataLst>
              <p:tags r:id="rId6"/>
            </p:custDataLst>
          </p:nvPr>
        </p:nvSpPr>
        <p:spPr>
          <a:xfrm>
            <a:off x="8138214" y="5253610"/>
            <a:ext cx="285656" cy="215444"/>
          </a:xfrm>
          <a:prstGeom prst="rect">
            <a:avLst/>
          </a:prstGeom>
          <a:noFill/>
        </p:spPr>
        <p:txBody>
          <a:bodyPr wrap="none" rtlCol="0">
            <a:spAutoFit/>
          </a:bodyPr>
          <a:lstStyle/>
          <a:p>
            <a:r>
              <a:rPr lang="fr-CA" sz="800" dirty="0">
                <a:solidFill>
                  <a:srgbClr val="A50021"/>
                </a:solidFill>
                <a:latin typeface="Wingdings 3" panose="05040102010807070707" pitchFamily="18" charset="2"/>
              </a:rPr>
              <a:t>q</a:t>
            </a:r>
          </a:p>
        </p:txBody>
      </p:sp>
    </p:spTree>
    <p:extLst>
      <p:ext uri="{BB962C8B-B14F-4D97-AF65-F5344CB8AC3E}">
        <p14:creationId xmlns:p14="http://schemas.microsoft.com/office/powerpoint/2010/main" val="22458342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5EF50-73CC-4C9A-8E1C-6FC976A731E5}"/>
              </a:ext>
            </a:extLst>
          </p:cNvPr>
          <p:cNvSpPr>
            <a:spLocks noGrp="1"/>
          </p:cNvSpPr>
          <p:nvPr>
            <p:ph type="title"/>
            <p:custDataLst>
              <p:tags r:id="rId1"/>
            </p:custDataLst>
          </p:nvPr>
        </p:nvSpPr>
        <p:spPr/>
        <p:txBody>
          <a:bodyPr/>
          <a:lstStyle/>
          <a:p>
            <a:r>
              <a:rPr lang="fr-CA" dirty="0"/>
              <a:t>Le profil des répondants</a:t>
            </a:r>
          </a:p>
        </p:txBody>
      </p:sp>
      <p:sp>
        <p:nvSpPr>
          <p:cNvPr id="3" name="Espace réservé du texte 3">
            <a:extLst>
              <a:ext uri="{FF2B5EF4-FFF2-40B4-BE49-F238E27FC236}">
                <a16:creationId xmlns:a16="http://schemas.microsoft.com/office/drawing/2014/main" id="{18B90F6C-DF22-4D0E-850D-465E2612881A}"/>
              </a:ext>
            </a:extLst>
          </p:cNvPr>
          <p:cNvSpPr>
            <a:spLocks noGrp="1"/>
          </p:cNvSpPr>
          <p:nvPr>
            <p:ph type="body" idx="1"/>
            <p:custDataLst>
              <p:tags r:id="rId2"/>
            </p:custDataLst>
          </p:nvPr>
        </p:nvSpPr>
        <p:spPr>
          <a:xfrm>
            <a:off x="220980" y="3469534"/>
            <a:ext cx="4200737" cy="387798"/>
          </a:xfrm>
        </p:spPr>
        <p:txBody>
          <a:bodyPr/>
          <a:lstStyle/>
          <a:p>
            <a:r>
              <a:rPr lang="fr-CA" dirty="0"/>
              <a:t>Base : ensemble des répondants</a:t>
            </a:r>
            <a:br>
              <a:rPr lang="fr-CA" dirty="0"/>
            </a:br>
            <a:r>
              <a:rPr lang="fr-CA" dirty="0"/>
              <a:t>(2026 n = 1 500)</a:t>
            </a:r>
          </a:p>
        </p:txBody>
      </p:sp>
    </p:spTree>
    <p:extLst>
      <p:ext uri="{BB962C8B-B14F-4D97-AF65-F5344CB8AC3E}">
        <p14:creationId xmlns:p14="http://schemas.microsoft.com/office/powerpoint/2010/main" val="1638007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 profil des répondants</a:t>
            </a:r>
          </a:p>
        </p:txBody>
      </p:sp>
      <p:sp>
        <p:nvSpPr>
          <p:cNvPr id="2" name="Espace réservé du numéro de diapositive 1">
            <a:extLst>
              <a:ext uri="{FF2B5EF4-FFF2-40B4-BE49-F238E27FC236}">
                <a16:creationId xmlns:a16="http://schemas.microsoft.com/office/drawing/2014/main" id="{2A6E98E6-24AB-4752-84E0-2C912A13F624}"/>
              </a:ext>
            </a:extLst>
          </p:cNvPr>
          <p:cNvSpPr>
            <a:spLocks noGrp="1"/>
          </p:cNvSpPr>
          <p:nvPr>
            <p:ph type="sldNum" sz="quarter" idx="12"/>
            <p:custDataLst>
              <p:tags r:id="rId2"/>
            </p:custDataLst>
          </p:nvPr>
        </p:nvSpPr>
        <p:spPr/>
        <p:txBody>
          <a:bodyPr/>
          <a:lstStyle/>
          <a:p>
            <a:fld id="{B57D92B5-7ECE-49C8-85BA-9F8FD163C6E7}" type="slidenum">
              <a:rPr lang="en-CA" smtClean="0"/>
              <a:t>103</a:t>
            </a:fld>
            <a:endParaRPr lang="en-CA"/>
          </a:p>
        </p:txBody>
      </p:sp>
      <p:sp>
        <p:nvSpPr>
          <p:cNvPr id="6" name="Espace réservé du texte 4">
            <a:extLst>
              <a:ext uri="{FF2B5EF4-FFF2-40B4-BE49-F238E27FC236}">
                <a16:creationId xmlns:a16="http://schemas.microsoft.com/office/drawing/2014/main" id="{A3BD7431-E845-4BBE-A244-143968BE33D0}"/>
              </a:ext>
            </a:extLst>
          </p:cNvPr>
          <p:cNvSpPr>
            <a:spLocks noGrp="1"/>
          </p:cNvSpPr>
          <p:nvPr>
            <p:ph type="body" sz="quarter" idx="14"/>
            <p:custDataLst>
              <p:tags r:id="rId3"/>
            </p:custDataLst>
          </p:nvPr>
        </p:nvSpPr>
        <p:spPr>
          <a:xfrm>
            <a:off x="220980" y="6090961"/>
            <a:ext cx="11750400" cy="110800"/>
          </a:xfrm>
        </p:spPr>
        <p:txBody>
          <a:bodyPr/>
          <a:lstStyle/>
          <a:p>
            <a:r>
              <a:rPr lang="fr-CA" dirty="0"/>
              <a:t>Bases : ensemble des répondants ayant complété le sondage (n = 1 500) / ensemble des répondants excluant ceux qui préféraient ne pas répondre à la question (scolarité / revenu)</a:t>
            </a:r>
          </a:p>
        </p:txBody>
      </p:sp>
      <p:graphicFrame>
        <p:nvGraphicFramePr>
          <p:cNvPr id="7" name="Objet 6">
            <a:extLst>
              <a:ext uri="{FF2B5EF4-FFF2-40B4-BE49-F238E27FC236}">
                <a16:creationId xmlns:a16="http://schemas.microsoft.com/office/drawing/2014/main" id="{B16C9620-A6F5-4403-8FFE-4122ACA38C3D}"/>
              </a:ext>
            </a:extLst>
          </p:cNvPr>
          <p:cNvGraphicFramePr>
            <a:graphicFrameLocks noChangeAspect="1"/>
          </p:cNvGraphicFramePr>
          <p:nvPr>
            <p:extLst>
              <p:ext uri="{D42A27DB-BD31-4B8C-83A1-F6EECF244321}">
                <p14:modId xmlns:p14="http://schemas.microsoft.com/office/powerpoint/2010/main" val="2538626673"/>
              </p:ext>
            </p:extLst>
          </p:nvPr>
        </p:nvGraphicFramePr>
        <p:xfrm>
          <a:off x="6096000" y="1398588"/>
          <a:ext cx="4899025" cy="3641725"/>
        </p:xfrm>
        <a:graphic>
          <a:graphicData uri="http://schemas.openxmlformats.org/presentationml/2006/ole">
            <mc:AlternateContent xmlns:mc="http://schemas.openxmlformats.org/markup-compatibility/2006">
              <mc:Choice xmlns:v="urn:schemas-microsoft-com:vml" Requires="v">
                <p:oleObj name="Worksheet" r:id="rId5" imgW="4899483" imgH="3642344" progId="Excel.Sheet.12">
                  <p:link updateAutomatic="1"/>
                </p:oleObj>
              </mc:Choice>
              <mc:Fallback>
                <p:oleObj name="Worksheet" r:id="rId5" imgW="4899483" imgH="3642344" progId="Excel.Sheet.12">
                  <p:link updateAutomatic="1"/>
                  <p:pic>
                    <p:nvPicPr>
                      <p:cNvPr id="7" name="Objet 6">
                        <a:extLst>
                          <a:ext uri="{FF2B5EF4-FFF2-40B4-BE49-F238E27FC236}">
                            <a16:creationId xmlns:a16="http://schemas.microsoft.com/office/drawing/2014/main" id="{B16C9620-A6F5-4403-8FFE-4122ACA38C3D}"/>
                          </a:ext>
                        </a:extLst>
                      </p:cNvPr>
                      <p:cNvPicPr/>
                      <p:nvPr/>
                    </p:nvPicPr>
                    <p:blipFill>
                      <a:blip r:embed="rId6"/>
                      <a:stretch>
                        <a:fillRect/>
                      </a:stretch>
                    </p:blipFill>
                    <p:spPr>
                      <a:xfrm>
                        <a:off x="6096000" y="1398588"/>
                        <a:ext cx="4899025" cy="364172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DABF6D6A-6807-4EE7-9F05-EC44590FA421}"/>
              </a:ext>
            </a:extLst>
          </p:cNvPr>
          <p:cNvGraphicFramePr>
            <a:graphicFrameLocks noChangeAspect="1"/>
          </p:cNvGraphicFramePr>
          <p:nvPr>
            <p:extLst>
              <p:ext uri="{D42A27DB-BD31-4B8C-83A1-F6EECF244321}">
                <p14:modId xmlns:p14="http://schemas.microsoft.com/office/powerpoint/2010/main" val="1846047450"/>
              </p:ext>
            </p:extLst>
          </p:nvPr>
        </p:nvGraphicFramePr>
        <p:xfrm>
          <a:off x="771525" y="1398588"/>
          <a:ext cx="4838700" cy="4297363"/>
        </p:xfrm>
        <a:graphic>
          <a:graphicData uri="http://schemas.openxmlformats.org/presentationml/2006/ole">
            <mc:AlternateContent xmlns:mc="http://schemas.openxmlformats.org/markup-compatibility/2006">
              <mc:Choice xmlns:v="urn:schemas-microsoft-com:vml" Requires="v">
                <p:oleObj name="Worksheet" r:id="rId7" imgW="4838665" imgH="4297727" progId="Excel.Sheet.12">
                  <p:link updateAutomatic="1"/>
                </p:oleObj>
              </mc:Choice>
              <mc:Fallback>
                <p:oleObj name="Worksheet" r:id="rId7" imgW="4838665" imgH="4297727" progId="Excel.Sheet.12">
                  <p:link updateAutomatic="1"/>
                  <p:pic>
                    <p:nvPicPr>
                      <p:cNvPr id="8" name="Objet 7">
                        <a:extLst>
                          <a:ext uri="{FF2B5EF4-FFF2-40B4-BE49-F238E27FC236}">
                            <a16:creationId xmlns:a16="http://schemas.microsoft.com/office/drawing/2014/main" id="{DABF6D6A-6807-4EE7-9F05-EC44590FA421}"/>
                          </a:ext>
                        </a:extLst>
                      </p:cNvPr>
                      <p:cNvPicPr/>
                      <p:nvPr/>
                    </p:nvPicPr>
                    <p:blipFill>
                      <a:blip r:embed="rId8"/>
                      <a:stretch>
                        <a:fillRect/>
                      </a:stretch>
                    </p:blipFill>
                    <p:spPr>
                      <a:xfrm>
                        <a:off x="771525" y="1398588"/>
                        <a:ext cx="4838700" cy="4297363"/>
                      </a:xfrm>
                      <a:prstGeom prst="rect">
                        <a:avLst/>
                      </a:prstGeom>
                    </p:spPr>
                  </p:pic>
                </p:oleObj>
              </mc:Fallback>
            </mc:AlternateContent>
          </a:graphicData>
        </a:graphic>
      </p:graphicFrame>
    </p:spTree>
    <p:extLst>
      <p:ext uri="{BB962C8B-B14F-4D97-AF65-F5344CB8AC3E}">
        <p14:creationId xmlns:p14="http://schemas.microsoft.com/office/powerpoint/2010/main" val="106787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a:extLst>
              <a:ext uri="{FF2B5EF4-FFF2-40B4-BE49-F238E27FC236}">
                <a16:creationId xmlns:a16="http://schemas.microsoft.com/office/drawing/2014/main" id="{8DB35423-34B9-4EE3-891F-6828EC46E94E}"/>
              </a:ext>
            </a:extLst>
          </p:cNvPr>
          <p:cNvGraphicFramePr>
            <a:graphicFrameLocks noChangeAspect="1"/>
          </p:cNvGraphicFramePr>
          <p:nvPr/>
        </p:nvGraphicFramePr>
        <p:xfrm>
          <a:off x="6024882" y="1069284"/>
          <a:ext cx="6038269" cy="1866874"/>
        </p:xfrm>
        <a:graphic>
          <a:graphicData uri="http://schemas.openxmlformats.org/presentationml/2006/ole">
            <mc:AlternateContent xmlns:mc="http://schemas.openxmlformats.org/markup-compatibility/2006">
              <mc:Choice xmlns:v="urn:schemas-microsoft-com:vml" Requires="v">
                <p:oleObj name="Worksheet" r:id="rId34" imgW="7665649" imgH="2369616" progId="Excel.Sheet.12">
                  <p:link updateAutomatic="1"/>
                </p:oleObj>
              </mc:Choice>
              <mc:Fallback>
                <p:oleObj name="Worksheet" r:id="rId34" imgW="7665649" imgH="2369616" progId="Excel.Sheet.12">
                  <p:link updateAutomatic="1"/>
                  <p:pic>
                    <p:nvPicPr>
                      <p:cNvPr id="15" name="Objet 14">
                        <a:extLst>
                          <a:ext uri="{FF2B5EF4-FFF2-40B4-BE49-F238E27FC236}">
                            <a16:creationId xmlns:a16="http://schemas.microsoft.com/office/drawing/2014/main" id="{8DB35423-34B9-4EE3-891F-6828EC46E94E}"/>
                          </a:ext>
                        </a:extLst>
                      </p:cNvPr>
                      <p:cNvPicPr/>
                      <p:nvPr/>
                    </p:nvPicPr>
                    <p:blipFill>
                      <a:blip r:embed="rId35"/>
                      <a:stretch>
                        <a:fillRect/>
                      </a:stretch>
                    </p:blipFill>
                    <p:spPr>
                      <a:xfrm>
                        <a:off x="6024882" y="1069284"/>
                        <a:ext cx="6038269" cy="1866874"/>
                      </a:xfrm>
                      <a:prstGeom prst="rect">
                        <a:avLst/>
                      </a:prstGeom>
                    </p:spPr>
                  </p:pic>
                </p:oleObj>
              </mc:Fallback>
            </mc:AlternateContent>
          </a:graphicData>
        </a:graphic>
      </p:graphicFrame>
      <p:graphicFrame>
        <p:nvGraphicFramePr>
          <p:cNvPr id="14" name="Objet 13">
            <a:extLst>
              <a:ext uri="{FF2B5EF4-FFF2-40B4-BE49-F238E27FC236}">
                <a16:creationId xmlns:a16="http://schemas.microsoft.com/office/drawing/2014/main" id="{286DF81E-68FE-4C2F-87A6-927F28A12921}"/>
              </a:ext>
            </a:extLst>
          </p:cNvPr>
          <p:cNvGraphicFramePr>
            <a:graphicFrameLocks noChangeAspect="1"/>
          </p:cNvGraphicFramePr>
          <p:nvPr/>
        </p:nvGraphicFramePr>
        <p:xfrm>
          <a:off x="6024882" y="3968477"/>
          <a:ext cx="6038269" cy="2154471"/>
        </p:xfrm>
        <a:graphic>
          <a:graphicData uri="http://schemas.openxmlformats.org/presentationml/2006/ole">
            <mc:AlternateContent xmlns:mc="http://schemas.openxmlformats.org/markup-compatibility/2006">
              <mc:Choice xmlns:v="urn:schemas-microsoft-com:vml" Requires="v">
                <p:oleObj name="Worksheet" r:id="rId36" imgW="7665649" imgH="2735706" progId="Excel.Sheet.12">
                  <p:link updateAutomatic="1"/>
                </p:oleObj>
              </mc:Choice>
              <mc:Fallback>
                <p:oleObj name="Worksheet" r:id="rId36" imgW="7665649" imgH="2735706" progId="Excel.Sheet.12">
                  <p:link updateAutomatic="1"/>
                  <p:pic>
                    <p:nvPicPr>
                      <p:cNvPr id="14" name="Objet 13">
                        <a:extLst>
                          <a:ext uri="{FF2B5EF4-FFF2-40B4-BE49-F238E27FC236}">
                            <a16:creationId xmlns:a16="http://schemas.microsoft.com/office/drawing/2014/main" id="{286DF81E-68FE-4C2F-87A6-927F28A12921}"/>
                          </a:ext>
                        </a:extLst>
                      </p:cNvPr>
                      <p:cNvPicPr/>
                      <p:nvPr/>
                    </p:nvPicPr>
                    <p:blipFill>
                      <a:blip r:embed="rId37"/>
                      <a:stretch>
                        <a:fillRect/>
                      </a:stretch>
                    </p:blipFill>
                    <p:spPr>
                      <a:xfrm>
                        <a:off x="6024882" y="3968477"/>
                        <a:ext cx="6038269" cy="2154471"/>
                      </a:xfrm>
                      <a:prstGeom prst="rect">
                        <a:avLst/>
                      </a:prstGeom>
                    </p:spPr>
                  </p:pic>
                </p:oleObj>
              </mc:Fallback>
            </mc:AlternateContent>
          </a:graphicData>
        </a:graphic>
      </p:graphicFrame>
      <p:sp>
        <p:nvSpPr>
          <p:cNvPr id="11" name="Titre 7">
            <a:extLst>
              <a:ext uri="{FF2B5EF4-FFF2-40B4-BE49-F238E27FC236}">
                <a16:creationId xmlns:a16="http://schemas.microsoft.com/office/drawing/2014/main" id="{256F2883-E4A1-488D-B5A1-BE405851E0B5}"/>
              </a:ext>
            </a:extLst>
          </p:cNvPr>
          <p:cNvSpPr>
            <a:spLocks noGrp="1"/>
          </p:cNvSpPr>
          <p:nvPr>
            <p:ph type="title"/>
            <p:custDataLst>
              <p:tags r:id="rId1"/>
            </p:custDataLst>
          </p:nvPr>
        </p:nvSpPr>
        <p:spPr>
          <a:xfrm>
            <a:off x="1003178" y="268862"/>
            <a:ext cx="7325456" cy="498598"/>
          </a:xfrm>
        </p:spPr>
        <p:txBody>
          <a:bodyPr/>
          <a:lstStyle/>
          <a:p>
            <a:r>
              <a:rPr lang="fr-CA" dirty="0">
                <a:solidFill>
                  <a:schemeClr val="tx2"/>
                </a:solidFill>
              </a:rPr>
              <a:t>Quel est </a:t>
            </a:r>
            <a:r>
              <a:rPr lang="fr-CA" b="1" dirty="0">
                <a:solidFill>
                  <a:schemeClr val="tx2"/>
                </a:solidFill>
              </a:rPr>
              <a:t>l’élément déclencheur</a:t>
            </a:r>
            <a:r>
              <a:rPr lang="fr-CA" dirty="0">
                <a:solidFill>
                  <a:schemeClr val="tx2"/>
                </a:solidFill>
              </a:rPr>
              <a:t> des différents projets de rénovation, de même que les </a:t>
            </a:r>
            <a:r>
              <a:rPr lang="fr-CA" b="1" dirty="0">
                <a:solidFill>
                  <a:schemeClr val="tx2"/>
                </a:solidFill>
              </a:rPr>
              <a:t>motivations</a:t>
            </a:r>
            <a:r>
              <a:rPr lang="fr-CA" dirty="0">
                <a:solidFill>
                  <a:schemeClr val="tx2"/>
                </a:solidFill>
              </a:rPr>
              <a:t> à réaliser chacun des types de travaux?</a:t>
            </a:r>
          </a:p>
        </p:txBody>
      </p:sp>
      <p:graphicFrame>
        <p:nvGraphicFramePr>
          <p:cNvPr id="13" name="Tableau 12">
            <a:extLst>
              <a:ext uri="{FF2B5EF4-FFF2-40B4-BE49-F238E27FC236}">
                <a16:creationId xmlns:a16="http://schemas.microsoft.com/office/drawing/2014/main" id="{8E48ABF0-E641-4D87-9964-11D23D3961F4}"/>
              </a:ext>
            </a:extLst>
          </p:cNvPr>
          <p:cNvGraphicFramePr>
            <a:graphicFrameLocks noGrp="1"/>
          </p:cNvGraphicFramePr>
          <p:nvPr>
            <p:custDataLst>
              <p:tags r:id="rId2"/>
            </p:custDataLst>
            <p:extLst>
              <p:ext uri="{D42A27DB-BD31-4B8C-83A1-F6EECF244321}">
                <p14:modId xmlns:p14="http://schemas.microsoft.com/office/powerpoint/2010/main" val="2354758484"/>
              </p:ext>
            </p:extLst>
          </p:nvPr>
        </p:nvGraphicFramePr>
        <p:xfrm>
          <a:off x="107236" y="1034488"/>
          <a:ext cx="5905454" cy="5775960"/>
        </p:xfrm>
        <a:graphic>
          <a:graphicData uri="http://schemas.openxmlformats.org/drawingml/2006/table">
            <a:tbl>
              <a:tblPr firstRow="1" bandRow="1">
                <a:tableStyleId>{2D5ABB26-0587-4C30-8999-92F81FD0307C}</a:tableStyleId>
              </a:tblPr>
              <a:tblGrid>
                <a:gridCol w="1298231">
                  <a:extLst>
                    <a:ext uri="{9D8B030D-6E8A-4147-A177-3AD203B41FA5}">
                      <a16:colId xmlns:a16="http://schemas.microsoft.com/office/drawing/2014/main" val="20000"/>
                    </a:ext>
                  </a:extLst>
                </a:gridCol>
                <a:gridCol w="4607223">
                  <a:extLst>
                    <a:ext uri="{9D8B030D-6E8A-4147-A177-3AD203B41FA5}">
                      <a16:colId xmlns:a16="http://schemas.microsoft.com/office/drawing/2014/main" val="20001"/>
                    </a:ext>
                  </a:extLst>
                </a:gridCol>
              </a:tblGrid>
              <a:tr h="27958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Les rénovations restent souvent le fruit d’un projet de longue date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lvl="0" indent="0" algn="l" defTabSz="914400" rtl="0" eaLnBrk="1" latinLnBrk="0" hangingPunct="1">
                        <a:spcBef>
                          <a:spcPts val="200"/>
                        </a:spcBef>
                        <a:buFont typeface="Arial" panose="020B0604020202020204" pitchFamily="34" charset="0"/>
                        <a:buNone/>
                      </a:pPr>
                      <a:r>
                        <a:rPr lang="fr-CA" sz="1200" b="0" cap="none" baseline="0" dirty="0">
                          <a:solidFill>
                            <a:schemeClr val="tx1"/>
                          </a:solidFill>
                        </a:rPr>
                        <a:t>Le top 3 des</a:t>
                      </a:r>
                      <a:r>
                        <a:rPr lang="fr-CA" sz="1200" b="1" cap="none" baseline="0" dirty="0">
                          <a:solidFill>
                            <a:schemeClr val="tx1"/>
                          </a:solidFill>
                        </a:rPr>
                        <a:t> déclencheurs </a:t>
                      </a:r>
                      <a:r>
                        <a:rPr lang="fr-CA" sz="1200" b="0" cap="none" baseline="0" dirty="0">
                          <a:solidFill>
                            <a:schemeClr val="tx1"/>
                          </a:solidFill>
                        </a:rPr>
                        <a:t>de projets de rénovation reste </a:t>
                      </a:r>
                      <a:r>
                        <a:rPr lang="fr-CA" sz="1200" b="1" cap="none" baseline="0" dirty="0">
                          <a:solidFill>
                            <a:schemeClr val="tx1"/>
                          </a:solidFill>
                        </a:rPr>
                        <a:t>similaire</a:t>
                      </a:r>
                      <a:r>
                        <a:rPr lang="fr-CA" sz="1200" b="0" cap="none" baseline="0" dirty="0">
                          <a:solidFill>
                            <a:schemeClr val="tx1"/>
                          </a:solidFill>
                        </a:rPr>
                        <a:t> à celui mesuré en 2025 et 2024: </a:t>
                      </a:r>
                    </a:p>
                    <a:p>
                      <a:pPr marL="228600" lvl="0" indent="-228600" algn="l" defTabSz="914400" rtl="0" eaLnBrk="1" latinLnBrk="0" hangingPunct="1">
                        <a:spcBef>
                          <a:spcPts val="600"/>
                        </a:spcBef>
                        <a:buFont typeface="+mj-lt"/>
                        <a:buAutoNum type="arabicPeriod"/>
                      </a:pPr>
                      <a:r>
                        <a:rPr lang="fr-CA" sz="1100" b="0" cap="none" baseline="0" dirty="0">
                          <a:solidFill>
                            <a:schemeClr val="tx1"/>
                          </a:solidFill>
                        </a:rPr>
                        <a:t>Deux propriétaires sur cinq (41 %) indiquent que leur projet de rénovation a été </a:t>
                      </a:r>
                      <a:r>
                        <a:rPr lang="fr-CA" sz="1100" b="1" cap="none" baseline="0" dirty="0">
                          <a:solidFill>
                            <a:schemeClr val="tx1"/>
                          </a:solidFill>
                        </a:rPr>
                        <a:t>mûrement réfléchi</a:t>
                      </a:r>
                      <a:r>
                        <a:rPr lang="fr-CA" sz="1100" b="0" cap="none" baseline="0" dirty="0">
                          <a:solidFill>
                            <a:schemeClr val="tx1"/>
                          </a:solidFill>
                        </a:rPr>
                        <a:t>, une proportion néanmoins plus faible pour ceux prévoyant des rénovations extérieures (34 %). </a:t>
                      </a:r>
                    </a:p>
                    <a:p>
                      <a:pPr marL="228600" lvl="0" indent="-228600" algn="l" defTabSz="914400" rtl="0" eaLnBrk="1" latinLnBrk="0" hangingPunct="1">
                        <a:spcBef>
                          <a:spcPts val="600"/>
                        </a:spcBef>
                        <a:buFont typeface="+mj-lt"/>
                        <a:buAutoNum type="arabicPeriod"/>
                      </a:pPr>
                      <a:r>
                        <a:rPr lang="fr-CA" sz="1100" b="0" cap="none" baseline="0" dirty="0">
                          <a:solidFill>
                            <a:schemeClr val="tx1"/>
                          </a:solidFill>
                        </a:rPr>
                        <a:t>Trois sur dix (30 %) indiquent que </a:t>
                      </a:r>
                      <a:r>
                        <a:rPr lang="fr-CA" sz="1100" b="1" cap="none" baseline="0" dirty="0">
                          <a:solidFill>
                            <a:schemeClr val="tx1"/>
                          </a:solidFill>
                        </a:rPr>
                        <a:t>les bris, la désuétude ou les dégâts </a:t>
                      </a:r>
                      <a:r>
                        <a:rPr lang="fr-CA" sz="1100" b="0" cap="none" baseline="0" dirty="0">
                          <a:solidFill>
                            <a:schemeClr val="tx1"/>
                          </a:solidFill>
                        </a:rPr>
                        <a:t>ont constitué pour eux un déclencheur. </a:t>
                      </a:r>
                    </a:p>
                    <a:p>
                      <a:pPr marL="685800" lvl="1" indent="-228600" algn="l" defTabSz="914400" rtl="0" eaLnBrk="1" latinLnBrk="0" hangingPunct="1">
                        <a:spcBef>
                          <a:spcPts val="600"/>
                        </a:spcBef>
                        <a:buFont typeface="Arial" panose="020B0604020202020204" pitchFamily="34" charset="0"/>
                        <a:buChar char="•"/>
                      </a:pPr>
                      <a:r>
                        <a:rPr lang="fr-CA" sz="1000" b="0" cap="none" baseline="0" dirty="0">
                          <a:solidFill>
                            <a:schemeClr val="tx1"/>
                          </a:solidFill>
                        </a:rPr>
                        <a:t>Cette proportion est plus élevée parmi ceux prévoyant des </a:t>
                      </a:r>
                      <a:r>
                        <a:rPr lang="fr-CA" sz="1000" b="1" cap="none" baseline="0" dirty="0">
                          <a:solidFill>
                            <a:schemeClr val="tx1"/>
                          </a:solidFill>
                        </a:rPr>
                        <a:t>rénovations extérieures </a:t>
                      </a:r>
                      <a:r>
                        <a:rPr lang="fr-CA" sz="1000" b="0" cap="none" baseline="0" dirty="0">
                          <a:solidFill>
                            <a:schemeClr val="tx1"/>
                          </a:solidFill>
                        </a:rPr>
                        <a:t>(35 %), ce qui corrobore le point précédent mentionnant une réflexion plus récente de ces travaux.</a:t>
                      </a:r>
                    </a:p>
                    <a:p>
                      <a:pPr marL="685800" lvl="1" indent="-228600" algn="l" defTabSz="914400" rtl="0" eaLnBrk="1" latinLnBrk="0" hangingPunct="1">
                        <a:spcBef>
                          <a:spcPts val="600"/>
                        </a:spcBef>
                        <a:buFont typeface="Arial" panose="020B0604020202020204" pitchFamily="34" charset="0"/>
                        <a:buChar char="•"/>
                      </a:pPr>
                      <a:r>
                        <a:rPr lang="fr-CA" sz="1000" b="0" cap="none" baseline="0" dirty="0">
                          <a:solidFill>
                            <a:schemeClr val="tx1"/>
                          </a:solidFill>
                        </a:rPr>
                        <a:t>Ceux prévoyant </a:t>
                      </a:r>
                      <a:r>
                        <a:rPr lang="fr-CA" sz="1000" b="1" cap="none" baseline="0" dirty="0">
                          <a:solidFill>
                            <a:schemeClr val="tx1"/>
                          </a:solidFill>
                        </a:rPr>
                        <a:t>des travaux d’agrandissement / conversion </a:t>
                      </a:r>
                      <a:r>
                        <a:rPr lang="fr-CA" sz="1000" b="0" cap="none" baseline="0" dirty="0">
                          <a:solidFill>
                            <a:schemeClr val="tx1"/>
                          </a:solidFill>
                        </a:rPr>
                        <a:t>indiquent très peu cette raison (5 %), au profit </a:t>
                      </a:r>
                      <a:r>
                        <a:rPr lang="fr-CA" sz="1000" b="1" cap="none" baseline="0" dirty="0">
                          <a:solidFill>
                            <a:schemeClr val="tx1"/>
                          </a:solidFill>
                        </a:rPr>
                        <a:t>d’événement de vie </a:t>
                      </a:r>
                      <a:r>
                        <a:rPr lang="fr-CA" sz="1000" b="0" cap="none" baseline="0" dirty="0">
                          <a:solidFill>
                            <a:schemeClr val="tx1"/>
                          </a:solidFill>
                        </a:rPr>
                        <a:t>(23 %).</a:t>
                      </a:r>
                    </a:p>
                    <a:p>
                      <a:pPr marL="228600" lvl="0" indent="-228600" algn="l" defTabSz="914400" rtl="0" eaLnBrk="1" latinLnBrk="0" hangingPunct="1">
                        <a:spcBef>
                          <a:spcPts val="600"/>
                        </a:spcBef>
                        <a:buFont typeface="+mj-lt"/>
                        <a:buAutoNum type="arabicPeriod"/>
                      </a:pPr>
                      <a:r>
                        <a:rPr lang="fr-CA" sz="1100" b="0" cap="none" baseline="0" dirty="0">
                          <a:solidFill>
                            <a:schemeClr val="tx1"/>
                          </a:solidFill>
                        </a:rPr>
                        <a:t>La préférence pour </a:t>
                      </a:r>
                      <a:r>
                        <a:rPr lang="fr-CA" sz="1100" b="1" cap="none" baseline="0" dirty="0">
                          <a:solidFill>
                            <a:schemeClr val="tx1"/>
                          </a:solidFill>
                        </a:rPr>
                        <a:t>rénover plutôt que vendre </a:t>
                      </a:r>
                      <a:r>
                        <a:rPr lang="fr-CA" sz="1100" b="0" cap="none" baseline="0" dirty="0">
                          <a:solidFill>
                            <a:schemeClr val="tx1"/>
                          </a:solidFill>
                        </a:rPr>
                        <a:t>déclenche la décision d’un peu moins </a:t>
                      </a:r>
                      <a:r>
                        <a:rPr lang="fr-CA" sz="1100" b="1" cap="none" baseline="0" dirty="0">
                          <a:solidFill>
                            <a:schemeClr val="tx1"/>
                          </a:solidFill>
                        </a:rPr>
                        <a:t>du quart </a:t>
                      </a:r>
                      <a:r>
                        <a:rPr lang="fr-CA" sz="1100" b="0" cap="none" baseline="0" dirty="0">
                          <a:solidFill>
                            <a:schemeClr val="tx1"/>
                          </a:solidFill>
                        </a:rPr>
                        <a:t>(22 %) des propriétaires.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r h="196275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Les motivations à rénover varient en fonction du type de travaux</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lvl="0" indent="0" algn="l" defTabSz="914400" rtl="0" eaLnBrk="1" latinLnBrk="0" hangingPunct="1">
                        <a:spcBef>
                          <a:spcPts val="200"/>
                        </a:spcBef>
                        <a:buFont typeface="Arial" panose="020B0604020202020204" pitchFamily="34" charset="0"/>
                        <a:buNone/>
                      </a:pPr>
                      <a:r>
                        <a:rPr lang="fr-CA" sz="1100" b="0" i="0" cap="none" baseline="0" dirty="0">
                          <a:solidFill>
                            <a:schemeClr val="tx1"/>
                          </a:solidFill>
                        </a:rPr>
                        <a:t>Les principales motivations à rénover demeurent similaires aux dernières années, avec des différences notables selon les travaux: </a:t>
                      </a:r>
                      <a:br>
                        <a:rPr lang="fr-CA" sz="1100" b="0" i="0" cap="none" baseline="0" dirty="0">
                          <a:solidFill>
                            <a:schemeClr val="tx1"/>
                          </a:solidFill>
                        </a:rPr>
                      </a:br>
                      <a:r>
                        <a:rPr lang="fr-CA" sz="1100" b="0" i="0" cap="none" baseline="0" dirty="0">
                          <a:solidFill>
                            <a:schemeClr val="tx1"/>
                          </a:solidFill>
                        </a:rPr>
                        <a:t> </a:t>
                      </a:r>
                    </a:p>
                    <a:p>
                      <a:pPr marL="171450" lvl="0" indent="-171450" algn="l" defTabSz="914400" rtl="0" eaLnBrk="1" latinLnBrk="0" hangingPunct="1">
                        <a:spcBef>
                          <a:spcPts val="200"/>
                        </a:spcBef>
                        <a:buFont typeface="Arial" panose="020B0604020202020204" pitchFamily="34" charset="0"/>
                        <a:buChar char="•"/>
                      </a:pPr>
                      <a:r>
                        <a:rPr lang="fr-CA" sz="1100" b="0" i="0" cap="none" baseline="0" dirty="0">
                          <a:solidFill>
                            <a:schemeClr val="tx1"/>
                          </a:solidFill>
                        </a:rPr>
                        <a:t>Le fait de </a:t>
                      </a:r>
                      <a:r>
                        <a:rPr lang="fr-CA" sz="1100" b="1" i="0" cap="none" baseline="0" dirty="0">
                          <a:solidFill>
                            <a:schemeClr val="tx1"/>
                          </a:solidFill>
                        </a:rPr>
                        <a:t>rendre l’habitat fonctionnel </a:t>
                      </a:r>
                      <a:r>
                        <a:rPr lang="fr-CA" sz="1100" b="0" i="0" cap="none" baseline="0" dirty="0">
                          <a:solidFill>
                            <a:schemeClr val="tx1"/>
                          </a:solidFill>
                        </a:rPr>
                        <a:t>constitue la première motivation à </a:t>
                      </a:r>
                      <a:r>
                        <a:rPr lang="fr-CA" sz="1100" b="1" i="0" cap="none" baseline="0" dirty="0">
                          <a:solidFill>
                            <a:schemeClr val="tx1"/>
                          </a:solidFill>
                        </a:rPr>
                        <a:t>agrandir / convertir </a:t>
                      </a:r>
                      <a:r>
                        <a:rPr lang="fr-CA" sz="1100" b="0" i="0" cap="none" baseline="0" dirty="0">
                          <a:solidFill>
                            <a:schemeClr val="tx1"/>
                          </a:solidFill>
                        </a:rPr>
                        <a:t>une propriété (73 %), loin devant </a:t>
                      </a:r>
                      <a:r>
                        <a:rPr lang="fr-CA" sz="1100" b="1" i="0" cap="none" baseline="0" dirty="0">
                          <a:solidFill>
                            <a:schemeClr val="tx1"/>
                          </a:solidFill>
                        </a:rPr>
                        <a:t>accroître la valeur du bien</a:t>
                      </a:r>
                      <a:r>
                        <a:rPr lang="fr-CA" sz="1100" b="0" i="0" cap="none" baseline="0" dirty="0">
                          <a:solidFill>
                            <a:schemeClr val="tx1"/>
                          </a:solidFill>
                        </a:rPr>
                        <a:t> (42 %) et </a:t>
                      </a:r>
                      <a:r>
                        <a:rPr lang="fr-CA" sz="1100" b="1" i="0" cap="none" baseline="0" dirty="0">
                          <a:solidFill>
                            <a:schemeClr val="tx1"/>
                          </a:solidFill>
                        </a:rPr>
                        <a:t>changer la fonction d’une pièce </a:t>
                      </a:r>
                      <a:r>
                        <a:rPr lang="fr-CA" sz="1100" b="0" i="0" cap="none" baseline="0" dirty="0">
                          <a:solidFill>
                            <a:schemeClr val="tx1"/>
                          </a:solidFill>
                        </a:rPr>
                        <a:t>(34 %), cette dernière étant pourtant bien plus présente que pour les rénovations intérieures (11 %).</a:t>
                      </a:r>
                      <a:br>
                        <a:rPr lang="fr-CA" sz="1100" b="0" i="0" cap="none" baseline="0" dirty="0">
                          <a:solidFill>
                            <a:schemeClr val="tx1"/>
                          </a:solidFill>
                        </a:rPr>
                      </a:br>
                      <a:endParaRPr lang="fr-CA" sz="1100" b="0" i="0" cap="none" baseline="0" dirty="0">
                        <a:solidFill>
                          <a:schemeClr val="tx1"/>
                        </a:solidFill>
                      </a:endParaRPr>
                    </a:p>
                    <a:p>
                      <a:pPr marL="171450" lvl="0" indent="-171450" algn="l" defTabSz="914400" rtl="0" eaLnBrk="1" latinLnBrk="0" hangingPunct="1">
                        <a:spcBef>
                          <a:spcPts val="200"/>
                        </a:spcBef>
                        <a:buFont typeface="Arial" panose="020B0604020202020204" pitchFamily="34" charset="0"/>
                        <a:buChar char="•"/>
                      </a:pPr>
                      <a:r>
                        <a:rPr lang="fr-CA" sz="1100" b="0" i="0" cap="none" baseline="0" dirty="0">
                          <a:solidFill>
                            <a:schemeClr val="tx1"/>
                          </a:solidFill>
                        </a:rPr>
                        <a:t>Les </a:t>
                      </a:r>
                      <a:r>
                        <a:rPr lang="fr-CA" sz="1100" b="1" i="0" cap="none" baseline="0" dirty="0">
                          <a:solidFill>
                            <a:schemeClr val="tx1"/>
                          </a:solidFill>
                        </a:rPr>
                        <a:t>raisons esthétiques</a:t>
                      </a:r>
                      <a:r>
                        <a:rPr lang="fr-CA" sz="1100" b="0" i="0" cap="none" baseline="0" dirty="0">
                          <a:solidFill>
                            <a:schemeClr val="tx1"/>
                          </a:solidFill>
                        </a:rPr>
                        <a:t> dominent largement les </a:t>
                      </a:r>
                      <a:r>
                        <a:rPr lang="fr-CA" sz="1100" b="1" i="0" cap="none" baseline="0" dirty="0">
                          <a:solidFill>
                            <a:schemeClr val="tx1"/>
                          </a:solidFill>
                        </a:rPr>
                        <a:t>rénovations intérieures</a:t>
                      </a:r>
                      <a:r>
                        <a:rPr lang="fr-CA" sz="1100" b="0" i="0" cap="none" baseline="0" dirty="0">
                          <a:solidFill>
                            <a:schemeClr val="tx1"/>
                          </a:solidFill>
                        </a:rPr>
                        <a:t> (65 %), suivies par la </a:t>
                      </a:r>
                      <a:r>
                        <a:rPr lang="fr-CA" sz="1100" b="1" i="0" cap="none" baseline="0" dirty="0">
                          <a:solidFill>
                            <a:schemeClr val="tx1"/>
                          </a:solidFill>
                        </a:rPr>
                        <a:t>praticité de l’habitation </a:t>
                      </a:r>
                      <a:r>
                        <a:rPr lang="fr-CA" sz="1100" b="0" i="0" cap="none" baseline="0" dirty="0">
                          <a:solidFill>
                            <a:schemeClr val="tx1"/>
                          </a:solidFill>
                        </a:rPr>
                        <a:t>(44 %) et l’augmentation de la </a:t>
                      </a:r>
                      <a:r>
                        <a:rPr lang="fr-CA" sz="1100" b="1" i="0" cap="none" baseline="0" dirty="0">
                          <a:solidFill>
                            <a:schemeClr val="tx1"/>
                          </a:solidFill>
                        </a:rPr>
                        <a:t>valeur de la propriété </a:t>
                      </a:r>
                      <a:r>
                        <a:rPr lang="fr-CA" sz="1100" b="0" i="0" cap="none" baseline="0" dirty="0">
                          <a:solidFill>
                            <a:schemeClr val="tx1"/>
                          </a:solidFill>
                        </a:rPr>
                        <a:t>(44 %).</a:t>
                      </a:r>
                      <a:br>
                        <a:rPr lang="fr-CA" sz="1100" b="0" i="0" cap="none" baseline="0" dirty="0">
                          <a:solidFill>
                            <a:schemeClr val="tx1"/>
                          </a:solidFill>
                        </a:rPr>
                      </a:br>
                      <a:endParaRPr lang="fr-CA" sz="1100" b="0" i="0" cap="none" baseline="0" dirty="0">
                        <a:solidFill>
                          <a:schemeClr val="tx1"/>
                        </a:solidFill>
                      </a:endParaRPr>
                    </a:p>
                    <a:p>
                      <a:pPr marL="171450" lvl="0" indent="-171450" algn="l" defTabSz="914400" rtl="0" eaLnBrk="1" latinLnBrk="0" hangingPunct="1">
                        <a:spcBef>
                          <a:spcPts val="200"/>
                        </a:spcBef>
                        <a:buFont typeface="Arial" panose="020B0604020202020204" pitchFamily="34" charset="0"/>
                        <a:buChar char="•"/>
                      </a:pPr>
                      <a:r>
                        <a:rPr lang="fr-CA" sz="1100" b="0" i="0" cap="none" baseline="0" dirty="0">
                          <a:solidFill>
                            <a:schemeClr val="tx1"/>
                          </a:solidFill>
                        </a:rPr>
                        <a:t>Les </a:t>
                      </a:r>
                      <a:r>
                        <a:rPr lang="fr-CA" sz="1100" b="1" i="0" cap="none" baseline="0" dirty="0">
                          <a:solidFill>
                            <a:schemeClr val="tx1"/>
                          </a:solidFill>
                        </a:rPr>
                        <a:t>rénovations extérieures </a:t>
                      </a:r>
                      <a:r>
                        <a:rPr lang="fr-CA" sz="1100" b="0" i="0" cap="none" baseline="0" dirty="0">
                          <a:solidFill>
                            <a:schemeClr val="tx1"/>
                          </a:solidFill>
                        </a:rPr>
                        <a:t>sont quant à elles principalement motivées par </a:t>
                      </a:r>
                      <a:r>
                        <a:rPr lang="fr-CA" sz="1100" b="1" i="0" cap="none" baseline="0" dirty="0">
                          <a:solidFill>
                            <a:schemeClr val="tx1"/>
                          </a:solidFill>
                        </a:rPr>
                        <a:t>l’entretien </a:t>
                      </a:r>
                      <a:r>
                        <a:rPr lang="fr-CA" sz="1100" b="0" i="0" cap="none" baseline="0" dirty="0">
                          <a:solidFill>
                            <a:schemeClr val="tx1"/>
                          </a:solidFill>
                        </a:rPr>
                        <a:t>(56 %), les </a:t>
                      </a:r>
                      <a:r>
                        <a:rPr lang="fr-CA" sz="1100" b="1" i="0" cap="none" baseline="0" dirty="0">
                          <a:solidFill>
                            <a:schemeClr val="tx1"/>
                          </a:solidFill>
                        </a:rPr>
                        <a:t>raisons esthétiques </a:t>
                      </a:r>
                      <a:r>
                        <a:rPr lang="fr-CA" sz="1100" b="0" i="0" cap="none" baseline="0" dirty="0">
                          <a:solidFill>
                            <a:schemeClr val="tx1"/>
                          </a:solidFill>
                        </a:rPr>
                        <a:t>(52 %) et les </a:t>
                      </a:r>
                      <a:r>
                        <a:rPr lang="fr-CA" sz="1100" b="1" i="0" cap="none" baseline="0" dirty="0">
                          <a:solidFill>
                            <a:schemeClr val="tx1"/>
                          </a:solidFill>
                        </a:rPr>
                        <a:t>réparations</a:t>
                      </a:r>
                      <a:r>
                        <a:rPr lang="fr-CA" sz="1100" b="0" i="0" cap="none" baseline="0" dirty="0">
                          <a:solidFill>
                            <a:schemeClr val="tx1"/>
                          </a:solidFill>
                        </a:rPr>
                        <a:t> (47 %).</a:t>
                      </a:r>
                      <a:endParaRPr lang="fr-CA" sz="1100" b="0" i="0" cap="none" baseline="0" dirty="0">
                        <a:solidFill>
                          <a:schemeClr val="tx1"/>
                        </a:solidFill>
                        <a:highlight>
                          <a:srgbClr val="FFFF00"/>
                        </a:highlight>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9207248"/>
                  </a:ext>
                </a:extLst>
              </a:tr>
            </a:tbl>
          </a:graphicData>
        </a:graphic>
      </p:graphicFrame>
      <p:sp>
        <p:nvSpPr>
          <p:cNvPr id="6" name="Ellipse 5">
            <a:extLst>
              <a:ext uri="{FF2B5EF4-FFF2-40B4-BE49-F238E27FC236}">
                <a16:creationId xmlns:a16="http://schemas.microsoft.com/office/drawing/2014/main" id="{C79F2C94-AA01-4513-8CF8-C58BB92A8914}"/>
              </a:ext>
            </a:extLst>
          </p:cNvPr>
          <p:cNvSpPr>
            <a:spLocks noChangeAspect="1"/>
          </p:cNvSpPr>
          <p:nvPr>
            <p:custDataLst>
              <p:tags r:id="rId3"/>
            </p:custDataLst>
          </p:nvPr>
        </p:nvSpPr>
        <p:spPr>
          <a:xfrm>
            <a:off x="347924" y="236089"/>
            <a:ext cx="540000" cy="5400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4</a:t>
            </a:r>
          </a:p>
        </p:txBody>
      </p:sp>
      <p:sp>
        <p:nvSpPr>
          <p:cNvPr id="3" name="ZoneTexte 2">
            <a:extLst>
              <a:ext uri="{FF2B5EF4-FFF2-40B4-BE49-F238E27FC236}">
                <a16:creationId xmlns:a16="http://schemas.microsoft.com/office/drawing/2014/main" id="{901154D5-8406-40CB-A03E-D11A1DE0C6DA}"/>
              </a:ext>
            </a:extLst>
          </p:cNvPr>
          <p:cNvSpPr txBox="1"/>
          <p:nvPr>
            <p:custDataLst>
              <p:tags r:id="rId4"/>
            </p:custDataLst>
          </p:nvPr>
        </p:nvSpPr>
        <p:spPr>
          <a:xfrm>
            <a:off x="6256385" y="3025849"/>
            <a:ext cx="2541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EC7016"/>
                </a:solidFill>
                <a:effectLst/>
                <a:uLnTx/>
                <a:uFillTx/>
                <a:latin typeface="Arial"/>
                <a:ea typeface="+mn-ea"/>
                <a:cs typeface="+mn-cs"/>
              </a:rPr>
              <a:t>*Voir résultats détaillés p. </a:t>
            </a:r>
            <a:r>
              <a:rPr lang="fr-CA" sz="1000" i="1" dirty="0">
                <a:solidFill>
                  <a:srgbClr val="EC7016"/>
                </a:solidFill>
                <a:latin typeface="Arial"/>
              </a:rPr>
              <a:t>36, 47, 56 et 61</a:t>
            </a:r>
            <a:endParaRPr kumimoji="0" lang="fr-CA" sz="1000" b="0" i="1" u="none" strike="noStrike" kern="1200" cap="none" spc="0" normalizeH="0" baseline="0" noProof="0" dirty="0">
              <a:ln>
                <a:noFill/>
              </a:ln>
              <a:solidFill>
                <a:srgbClr val="EC7016"/>
              </a:solidFill>
              <a:effectLst/>
              <a:uLnTx/>
              <a:uFillTx/>
              <a:latin typeface="Arial"/>
              <a:ea typeface="+mn-ea"/>
              <a:cs typeface="+mn-cs"/>
            </a:endParaRPr>
          </a:p>
        </p:txBody>
      </p:sp>
      <p:sp>
        <p:nvSpPr>
          <p:cNvPr id="41" name="ZoneTexte 40">
            <a:extLst>
              <a:ext uri="{FF2B5EF4-FFF2-40B4-BE49-F238E27FC236}">
                <a16:creationId xmlns:a16="http://schemas.microsoft.com/office/drawing/2014/main" id="{35C8AFE4-694A-44BD-82E2-2B93D4999B4B}"/>
              </a:ext>
            </a:extLst>
          </p:cNvPr>
          <p:cNvSpPr txBox="1"/>
          <p:nvPr>
            <p:custDataLst>
              <p:tags r:id="rId5"/>
            </p:custDataLst>
          </p:nvPr>
        </p:nvSpPr>
        <p:spPr>
          <a:xfrm>
            <a:off x="6251769" y="6266092"/>
            <a:ext cx="2541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EC7016"/>
                </a:solidFill>
                <a:effectLst/>
                <a:uLnTx/>
                <a:uFillTx/>
                <a:latin typeface="Arial"/>
                <a:ea typeface="+mn-ea"/>
                <a:cs typeface="+mn-cs"/>
              </a:rPr>
              <a:t>*Voir résultats détaillés p. </a:t>
            </a:r>
            <a:r>
              <a:rPr lang="fr-CA" sz="1000" i="1" dirty="0">
                <a:solidFill>
                  <a:srgbClr val="EC7016"/>
                </a:solidFill>
                <a:latin typeface="Arial"/>
              </a:rPr>
              <a:t>37, 48, 57 et 63</a:t>
            </a:r>
            <a:endParaRPr kumimoji="0" lang="fr-CA" sz="1000" b="0" i="1" u="none" strike="noStrike" kern="1200" cap="none" spc="0" normalizeH="0" baseline="0" noProof="0" dirty="0">
              <a:ln>
                <a:noFill/>
              </a:ln>
              <a:solidFill>
                <a:srgbClr val="EC7016"/>
              </a:solidFill>
              <a:effectLst/>
              <a:uLnTx/>
              <a:uFillTx/>
              <a:latin typeface="Arial"/>
              <a:ea typeface="+mn-ea"/>
              <a:cs typeface="+mn-cs"/>
            </a:endParaRPr>
          </a:p>
        </p:txBody>
      </p:sp>
      <p:pic>
        <p:nvPicPr>
          <p:cNvPr id="5" name="Graphique 4">
            <a:extLst>
              <a:ext uri="{FF2B5EF4-FFF2-40B4-BE49-F238E27FC236}">
                <a16:creationId xmlns:a16="http://schemas.microsoft.com/office/drawing/2014/main" id="{46C03A02-C559-41FB-AE7C-F667A334109D}"/>
              </a:ext>
            </a:extLst>
          </p:cNvPr>
          <p:cNvPicPr>
            <a:picLocks noChangeAspect="1"/>
          </p:cNvPicPr>
          <p:nvPr>
            <p:custDataLst>
              <p:tags r:id="rId6"/>
            </p:custDataLst>
          </p:nvPr>
        </p:nvPicPr>
        <p:blipFill>
          <a:blip>
            <a:extLst>
              <a:ext uri="{96DAC541-7B7A-43D3-8B79-37D633B846F1}">
                <asvg:svgBlip xmlns:asvg="http://schemas.microsoft.com/office/drawing/2016/SVG/main" r:embed="rId38"/>
              </a:ext>
            </a:extLst>
          </a:blip>
          <a:stretch>
            <a:fillRect/>
          </a:stretch>
        </p:blipFill>
        <p:spPr>
          <a:xfrm>
            <a:off x="540504" y="3020155"/>
            <a:ext cx="766739" cy="766739"/>
          </a:xfrm>
          <a:prstGeom prst="rect">
            <a:avLst/>
          </a:prstGeom>
        </p:spPr>
      </p:pic>
      <p:pic>
        <p:nvPicPr>
          <p:cNvPr id="12" name="Graphique 11">
            <a:extLst>
              <a:ext uri="{FF2B5EF4-FFF2-40B4-BE49-F238E27FC236}">
                <a16:creationId xmlns:a16="http://schemas.microsoft.com/office/drawing/2014/main" id="{1DAAA7CF-3039-4690-AE90-01402C366FDD}"/>
              </a:ext>
            </a:extLst>
          </p:cNvPr>
          <p:cNvPicPr>
            <a:picLocks noChangeAspect="1"/>
          </p:cNvPicPr>
          <p:nvPr>
            <p:custDataLst>
              <p:tags r:id="rId7"/>
            </p:custDataLst>
          </p:nvPr>
        </p:nvPicPr>
        <p:blipFill>
          <a:blip>
            <a:extLst>
              <a:ext uri="{96DAC541-7B7A-43D3-8B79-37D633B846F1}">
                <asvg:svgBlip xmlns:asvg="http://schemas.microsoft.com/office/drawing/2016/SVG/main" r:embed="rId39"/>
              </a:ext>
            </a:extLst>
          </a:blip>
          <a:stretch>
            <a:fillRect/>
          </a:stretch>
        </p:blipFill>
        <p:spPr>
          <a:xfrm>
            <a:off x="618144" y="5778258"/>
            <a:ext cx="689099" cy="689099"/>
          </a:xfrm>
          <a:prstGeom prst="rect">
            <a:avLst/>
          </a:prstGeom>
        </p:spPr>
      </p:pic>
      <p:sp>
        <p:nvSpPr>
          <p:cNvPr id="40" name="Organigramme : Délai 39">
            <a:extLst>
              <a:ext uri="{FF2B5EF4-FFF2-40B4-BE49-F238E27FC236}">
                <a16:creationId xmlns:a16="http://schemas.microsoft.com/office/drawing/2014/main" id="{2588A617-2081-4FCF-BB7B-1BCD92187732}"/>
              </a:ext>
            </a:extLst>
          </p:cNvPr>
          <p:cNvSpPr/>
          <p:nvPr>
            <p:custDataLst>
              <p:tags r:id="rId8"/>
            </p:custDataLst>
          </p:nvPr>
        </p:nvSpPr>
        <p:spPr>
          <a:xfrm>
            <a:off x="9574984" y="1863615"/>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43" name="Organigramme : Délai 42">
            <a:extLst>
              <a:ext uri="{FF2B5EF4-FFF2-40B4-BE49-F238E27FC236}">
                <a16:creationId xmlns:a16="http://schemas.microsoft.com/office/drawing/2014/main" id="{8BAFCC4F-5FD4-4AAF-AD38-6CEA2180D28D}"/>
              </a:ext>
            </a:extLst>
          </p:cNvPr>
          <p:cNvSpPr/>
          <p:nvPr>
            <p:custDataLst>
              <p:tags r:id="rId9"/>
            </p:custDataLst>
          </p:nvPr>
        </p:nvSpPr>
        <p:spPr>
          <a:xfrm>
            <a:off x="10305495" y="1863703"/>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45" name="Organigramme : Délai 44">
            <a:extLst>
              <a:ext uri="{FF2B5EF4-FFF2-40B4-BE49-F238E27FC236}">
                <a16:creationId xmlns:a16="http://schemas.microsoft.com/office/drawing/2014/main" id="{D3DF65F5-F59F-4ADF-A6F5-22DC27878D70}"/>
              </a:ext>
            </a:extLst>
          </p:cNvPr>
          <p:cNvSpPr/>
          <p:nvPr>
            <p:custDataLst>
              <p:tags r:id="rId10"/>
            </p:custDataLst>
          </p:nvPr>
        </p:nvSpPr>
        <p:spPr>
          <a:xfrm>
            <a:off x="11475893" y="1999945"/>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46" name="Organigramme : Délai 45">
            <a:extLst>
              <a:ext uri="{FF2B5EF4-FFF2-40B4-BE49-F238E27FC236}">
                <a16:creationId xmlns:a16="http://schemas.microsoft.com/office/drawing/2014/main" id="{266EC60E-5C35-4390-ADF0-30A93E7E226B}"/>
              </a:ext>
            </a:extLst>
          </p:cNvPr>
          <p:cNvSpPr/>
          <p:nvPr>
            <p:custDataLst>
              <p:tags r:id="rId11"/>
            </p:custDataLst>
          </p:nvPr>
        </p:nvSpPr>
        <p:spPr>
          <a:xfrm>
            <a:off x="9578794" y="1996135"/>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Organigramme : Délai 46">
            <a:extLst>
              <a:ext uri="{FF2B5EF4-FFF2-40B4-BE49-F238E27FC236}">
                <a16:creationId xmlns:a16="http://schemas.microsoft.com/office/drawing/2014/main" id="{6773CEE5-E28A-49DF-B098-90E6A87ABE88}"/>
              </a:ext>
            </a:extLst>
          </p:cNvPr>
          <p:cNvSpPr/>
          <p:nvPr>
            <p:custDataLst>
              <p:tags r:id="rId12"/>
            </p:custDataLst>
          </p:nvPr>
        </p:nvSpPr>
        <p:spPr>
          <a:xfrm>
            <a:off x="10305495" y="2561711"/>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Organigramme : Délai 48">
            <a:extLst>
              <a:ext uri="{FF2B5EF4-FFF2-40B4-BE49-F238E27FC236}">
                <a16:creationId xmlns:a16="http://schemas.microsoft.com/office/drawing/2014/main" id="{A4AFCBFC-3667-4959-B503-48AD703DEB71}"/>
              </a:ext>
            </a:extLst>
          </p:cNvPr>
          <p:cNvSpPr/>
          <p:nvPr>
            <p:custDataLst>
              <p:tags r:id="rId13"/>
            </p:custDataLst>
          </p:nvPr>
        </p:nvSpPr>
        <p:spPr>
          <a:xfrm>
            <a:off x="11475893" y="1867425"/>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Organigramme : Délai 49">
            <a:extLst>
              <a:ext uri="{FF2B5EF4-FFF2-40B4-BE49-F238E27FC236}">
                <a16:creationId xmlns:a16="http://schemas.microsoft.com/office/drawing/2014/main" id="{DE87D1F1-257E-48B9-8582-914BAFF6897F}"/>
              </a:ext>
            </a:extLst>
          </p:cNvPr>
          <p:cNvSpPr/>
          <p:nvPr>
            <p:custDataLst>
              <p:tags r:id="rId14"/>
            </p:custDataLst>
          </p:nvPr>
        </p:nvSpPr>
        <p:spPr>
          <a:xfrm>
            <a:off x="9578794" y="2122734"/>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51" name="Organigramme : Délai 50">
            <a:extLst>
              <a:ext uri="{FF2B5EF4-FFF2-40B4-BE49-F238E27FC236}">
                <a16:creationId xmlns:a16="http://schemas.microsoft.com/office/drawing/2014/main" id="{82316986-4768-4D3E-82AA-63CA785744D5}"/>
              </a:ext>
            </a:extLst>
          </p:cNvPr>
          <p:cNvSpPr/>
          <p:nvPr>
            <p:custDataLst>
              <p:tags r:id="rId15"/>
            </p:custDataLst>
          </p:nvPr>
        </p:nvSpPr>
        <p:spPr>
          <a:xfrm>
            <a:off x="10305495" y="2140392"/>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53" name="Organigramme : Délai 52">
            <a:extLst>
              <a:ext uri="{FF2B5EF4-FFF2-40B4-BE49-F238E27FC236}">
                <a16:creationId xmlns:a16="http://schemas.microsoft.com/office/drawing/2014/main" id="{21B79509-CDA1-432D-ACF7-3E7E99CF7D9F}"/>
              </a:ext>
            </a:extLst>
          </p:cNvPr>
          <p:cNvSpPr/>
          <p:nvPr>
            <p:custDataLst>
              <p:tags r:id="rId16"/>
            </p:custDataLst>
          </p:nvPr>
        </p:nvSpPr>
        <p:spPr>
          <a:xfrm>
            <a:off x="11475893" y="2134164"/>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54" name="Organigramme : Délai 53">
            <a:extLst>
              <a:ext uri="{FF2B5EF4-FFF2-40B4-BE49-F238E27FC236}">
                <a16:creationId xmlns:a16="http://schemas.microsoft.com/office/drawing/2014/main" id="{173A7017-FC69-41B2-8A8E-8E5501B86B20}"/>
              </a:ext>
            </a:extLst>
          </p:cNvPr>
          <p:cNvSpPr/>
          <p:nvPr>
            <p:custDataLst>
              <p:tags r:id="rId17"/>
            </p:custDataLst>
          </p:nvPr>
        </p:nvSpPr>
        <p:spPr>
          <a:xfrm>
            <a:off x="9574984" y="4767923"/>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55" name="Organigramme : Délai 54">
            <a:extLst>
              <a:ext uri="{FF2B5EF4-FFF2-40B4-BE49-F238E27FC236}">
                <a16:creationId xmlns:a16="http://schemas.microsoft.com/office/drawing/2014/main" id="{8C205A76-83F1-4C56-B59C-518BAEBCFAC6}"/>
              </a:ext>
            </a:extLst>
          </p:cNvPr>
          <p:cNvSpPr/>
          <p:nvPr>
            <p:custDataLst>
              <p:tags r:id="rId18"/>
            </p:custDataLst>
          </p:nvPr>
        </p:nvSpPr>
        <p:spPr>
          <a:xfrm>
            <a:off x="10305495" y="5047612"/>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56" name="Organigramme : Délai 55">
            <a:extLst>
              <a:ext uri="{FF2B5EF4-FFF2-40B4-BE49-F238E27FC236}">
                <a16:creationId xmlns:a16="http://schemas.microsoft.com/office/drawing/2014/main" id="{8D521D44-689C-4BBD-B2BE-505611B23EE0}"/>
              </a:ext>
            </a:extLst>
          </p:cNvPr>
          <p:cNvSpPr/>
          <p:nvPr>
            <p:custDataLst>
              <p:tags r:id="rId19"/>
            </p:custDataLst>
          </p:nvPr>
        </p:nvSpPr>
        <p:spPr>
          <a:xfrm>
            <a:off x="10892639" y="4767923"/>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57" name="Organigramme : Délai 56">
            <a:extLst>
              <a:ext uri="{FF2B5EF4-FFF2-40B4-BE49-F238E27FC236}">
                <a16:creationId xmlns:a16="http://schemas.microsoft.com/office/drawing/2014/main" id="{A4BC83EC-AC8E-4761-BD9F-58BE51ED0EE1}"/>
              </a:ext>
            </a:extLst>
          </p:cNvPr>
          <p:cNvSpPr/>
          <p:nvPr>
            <p:custDataLst>
              <p:tags r:id="rId20"/>
            </p:custDataLst>
          </p:nvPr>
        </p:nvSpPr>
        <p:spPr>
          <a:xfrm>
            <a:off x="11475893" y="4901310"/>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58" name="Organigramme : Délai 57">
            <a:extLst>
              <a:ext uri="{FF2B5EF4-FFF2-40B4-BE49-F238E27FC236}">
                <a16:creationId xmlns:a16="http://schemas.microsoft.com/office/drawing/2014/main" id="{2B982716-0BBB-43AE-8DEC-93720DBAFA66}"/>
              </a:ext>
            </a:extLst>
          </p:cNvPr>
          <p:cNvSpPr/>
          <p:nvPr>
            <p:custDataLst>
              <p:tags r:id="rId21"/>
            </p:custDataLst>
          </p:nvPr>
        </p:nvSpPr>
        <p:spPr>
          <a:xfrm>
            <a:off x="9578794" y="4905120"/>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Organigramme : Délai 58">
            <a:extLst>
              <a:ext uri="{FF2B5EF4-FFF2-40B4-BE49-F238E27FC236}">
                <a16:creationId xmlns:a16="http://schemas.microsoft.com/office/drawing/2014/main" id="{FA29A2B3-E97F-4C2F-AC43-F3DA19023B86}"/>
              </a:ext>
            </a:extLst>
          </p:cNvPr>
          <p:cNvSpPr/>
          <p:nvPr>
            <p:custDataLst>
              <p:tags r:id="rId22"/>
            </p:custDataLst>
          </p:nvPr>
        </p:nvSpPr>
        <p:spPr>
          <a:xfrm>
            <a:off x="10305495" y="5187872"/>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Organigramme : Délai 59">
            <a:extLst>
              <a:ext uri="{FF2B5EF4-FFF2-40B4-BE49-F238E27FC236}">
                <a16:creationId xmlns:a16="http://schemas.microsoft.com/office/drawing/2014/main" id="{E94AC77F-011D-457D-88F7-2C4D850CEA50}"/>
              </a:ext>
            </a:extLst>
          </p:cNvPr>
          <p:cNvSpPr/>
          <p:nvPr>
            <p:custDataLst>
              <p:tags r:id="rId23"/>
            </p:custDataLst>
          </p:nvPr>
        </p:nvSpPr>
        <p:spPr>
          <a:xfrm>
            <a:off x="10892639" y="5051655"/>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Organigramme : Délai 60">
            <a:extLst>
              <a:ext uri="{FF2B5EF4-FFF2-40B4-BE49-F238E27FC236}">
                <a16:creationId xmlns:a16="http://schemas.microsoft.com/office/drawing/2014/main" id="{8FD53B9F-0C54-4C14-A888-4B2D06796D7D}"/>
              </a:ext>
            </a:extLst>
          </p:cNvPr>
          <p:cNvSpPr/>
          <p:nvPr>
            <p:custDataLst>
              <p:tags r:id="rId24"/>
            </p:custDataLst>
          </p:nvPr>
        </p:nvSpPr>
        <p:spPr>
          <a:xfrm>
            <a:off x="11475893" y="4772600"/>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Organigramme : Délai 61">
            <a:extLst>
              <a:ext uri="{FF2B5EF4-FFF2-40B4-BE49-F238E27FC236}">
                <a16:creationId xmlns:a16="http://schemas.microsoft.com/office/drawing/2014/main" id="{7B8E67CC-859B-4870-B10E-E80DB7D8A0EC}"/>
              </a:ext>
            </a:extLst>
          </p:cNvPr>
          <p:cNvSpPr/>
          <p:nvPr>
            <p:custDataLst>
              <p:tags r:id="rId25"/>
            </p:custDataLst>
          </p:nvPr>
        </p:nvSpPr>
        <p:spPr>
          <a:xfrm>
            <a:off x="9574984" y="5051927"/>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63" name="Organigramme : Délai 62">
            <a:extLst>
              <a:ext uri="{FF2B5EF4-FFF2-40B4-BE49-F238E27FC236}">
                <a16:creationId xmlns:a16="http://schemas.microsoft.com/office/drawing/2014/main" id="{B4660334-4A0F-43B6-93A6-697F379F5723}"/>
              </a:ext>
            </a:extLst>
          </p:cNvPr>
          <p:cNvSpPr/>
          <p:nvPr>
            <p:custDataLst>
              <p:tags r:id="rId26"/>
            </p:custDataLst>
          </p:nvPr>
        </p:nvSpPr>
        <p:spPr>
          <a:xfrm>
            <a:off x="10305495" y="5608526"/>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64" name="Organigramme : Délai 63">
            <a:extLst>
              <a:ext uri="{FF2B5EF4-FFF2-40B4-BE49-F238E27FC236}">
                <a16:creationId xmlns:a16="http://schemas.microsoft.com/office/drawing/2014/main" id="{2F70250F-631F-41CC-B871-04C2DE7987D4}"/>
              </a:ext>
            </a:extLst>
          </p:cNvPr>
          <p:cNvSpPr/>
          <p:nvPr>
            <p:custDataLst>
              <p:tags r:id="rId27"/>
            </p:custDataLst>
          </p:nvPr>
        </p:nvSpPr>
        <p:spPr>
          <a:xfrm>
            <a:off x="10892639" y="5189592"/>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65" name="Organigramme : Délai 64">
            <a:extLst>
              <a:ext uri="{FF2B5EF4-FFF2-40B4-BE49-F238E27FC236}">
                <a16:creationId xmlns:a16="http://schemas.microsoft.com/office/drawing/2014/main" id="{D9AD8E8D-F5BD-4D33-BA3F-EAF14ED0C181}"/>
              </a:ext>
            </a:extLst>
          </p:cNvPr>
          <p:cNvSpPr/>
          <p:nvPr>
            <p:custDataLst>
              <p:tags r:id="rId28"/>
            </p:custDataLst>
          </p:nvPr>
        </p:nvSpPr>
        <p:spPr>
          <a:xfrm>
            <a:off x="11475893" y="5325105"/>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39" name="Organigramme : Délai 38">
            <a:extLst>
              <a:ext uri="{FF2B5EF4-FFF2-40B4-BE49-F238E27FC236}">
                <a16:creationId xmlns:a16="http://schemas.microsoft.com/office/drawing/2014/main" id="{3F3B2BFC-E6FF-4D1E-97C2-56F36D0032BD}"/>
              </a:ext>
            </a:extLst>
          </p:cNvPr>
          <p:cNvSpPr/>
          <p:nvPr>
            <p:custDataLst>
              <p:tags r:id="rId29"/>
            </p:custDataLst>
          </p:nvPr>
        </p:nvSpPr>
        <p:spPr>
          <a:xfrm>
            <a:off x="10892639" y="1866033"/>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42" name="Organigramme : Délai 41">
            <a:extLst>
              <a:ext uri="{FF2B5EF4-FFF2-40B4-BE49-F238E27FC236}">
                <a16:creationId xmlns:a16="http://schemas.microsoft.com/office/drawing/2014/main" id="{E25319E5-7626-47AB-BDED-23C50E40DA7C}"/>
              </a:ext>
            </a:extLst>
          </p:cNvPr>
          <p:cNvSpPr/>
          <p:nvPr>
            <p:custDataLst>
              <p:tags r:id="rId30"/>
            </p:custDataLst>
          </p:nvPr>
        </p:nvSpPr>
        <p:spPr>
          <a:xfrm>
            <a:off x="10896449" y="1998553"/>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Organigramme : Délai 65">
            <a:extLst>
              <a:ext uri="{FF2B5EF4-FFF2-40B4-BE49-F238E27FC236}">
                <a16:creationId xmlns:a16="http://schemas.microsoft.com/office/drawing/2014/main" id="{5E39498F-9E8C-4914-A3CB-207E7EAB5D9B}"/>
              </a:ext>
            </a:extLst>
          </p:cNvPr>
          <p:cNvSpPr/>
          <p:nvPr>
            <p:custDataLst>
              <p:tags r:id="rId31"/>
            </p:custDataLst>
          </p:nvPr>
        </p:nvSpPr>
        <p:spPr>
          <a:xfrm>
            <a:off x="10896449" y="2125152"/>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2006804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B1D2D-4B15-4328-B020-AE18F0B66DF8}"/>
              </a:ext>
            </a:extLst>
          </p:cNvPr>
          <p:cNvSpPr/>
          <p:nvPr>
            <p:custDataLst>
              <p:tags r:id="rId1"/>
            </p:custDataLst>
          </p:nvPr>
        </p:nvSpPr>
        <p:spPr>
          <a:xfrm>
            <a:off x="2152710" y="6007151"/>
            <a:ext cx="7380028" cy="763529"/>
          </a:xfrm>
          <a:prstGeom prst="rect">
            <a:avLst/>
          </a:prstGeom>
          <a:pattFill prst="pct50">
            <a:fgClr>
              <a:schemeClr val="bg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itre 7">
            <a:extLst>
              <a:ext uri="{FF2B5EF4-FFF2-40B4-BE49-F238E27FC236}">
                <a16:creationId xmlns:a16="http://schemas.microsoft.com/office/drawing/2014/main" id="{C855CC48-37A8-44F3-9ABB-F9189557A59D}"/>
              </a:ext>
            </a:extLst>
          </p:cNvPr>
          <p:cNvSpPr>
            <a:spLocks noGrp="1"/>
          </p:cNvSpPr>
          <p:nvPr>
            <p:ph type="title"/>
            <p:custDataLst>
              <p:tags r:id="rId2"/>
            </p:custDataLst>
          </p:nvPr>
        </p:nvSpPr>
        <p:spPr>
          <a:xfrm>
            <a:off x="1003178" y="268862"/>
            <a:ext cx="7325456" cy="498598"/>
          </a:xfrm>
        </p:spPr>
        <p:txBody>
          <a:bodyPr/>
          <a:lstStyle/>
          <a:p>
            <a:r>
              <a:rPr lang="fr-CA" dirty="0">
                <a:solidFill>
                  <a:schemeClr val="tx2"/>
                </a:solidFill>
              </a:rPr>
              <a:t>Quelle est l’intention de recourir aux </a:t>
            </a:r>
            <a:r>
              <a:rPr lang="fr-CA" b="1" dirty="0">
                <a:solidFill>
                  <a:schemeClr val="tx2"/>
                </a:solidFill>
              </a:rPr>
              <a:t>services d’un entrepreneur licencié </a:t>
            </a:r>
            <a:r>
              <a:rPr lang="fr-CA" dirty="0">
                <a:solidFill>
                  <a:schemeClr val="tx2"/>
                </a:solidFill>
              </a:rPr>
              <a:t>et quels sont les critères de choix?</a:t>
            </a:r>
          </a:p>
        </p:txBody>
      </p:sp>
      <p:sp>
        <p:nvSpPr>
          <p:cNvPr id="14" name="Ellipse 13">
            <a:extLst>
              <a:ext uri="{FF2B5EF4-FFF2-40B4-BE49-F238E27FC236}">
                <a16:creationId xmlns:a16="http://schemas.microsoft.com/office/drawing/2014/main" id="{AAE12287-E2D0-4DF7-8DAD-248E34974768}"/>
              </a:ext>
            </a:extLst>
          </p:cNvPr>
          <p:cNvSpPr>
            <a:spLocks noChangeAspect="1"/>
          </p:cNvSpPr>
          <p:nvPr>
            <p:custDataLst>
              <p:tags r:id="rId3"/>
            </p:custDataLst>
          </p:nvPr>
        </p:nvSpPr>
        <p:spPr>
          <a:xfrm>
            <a:off x="379673" y="222900"/>
            <a:ext cx="540000" cy="54000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5</a:t>
            </a:r>
          </a:p>
        </p:txBody>
      </p:sp>
      <p:graphicFrame>
        <p:nvGraphicFramePr>
          <p:cNvPr id="5" name="Tableau 4">
            <a:extLst>
              <a:ext uri="{FF2B5EF4-FFF2-40B4-BE49-F238E27FC236}">
                <a16:creationId xmlns:a16="http://schemas.microsoft.com/office/drawing/2014/main" id="{A490579D-E9C6-4228-8B6A-60B870874937}"/>
              </a:ext>
            </a:extLst>
          </p:cNvPr>
          <p:cNvGraphicFramePr>
            <a:graphicFrameLocks noGrp="1"/>
          </p:cNvGraphicFramePr>
          <p:nvPr>
            <p:custDataLst>
              <p:tags r:id="rId4"/>
            </p:custDataLst>
            <p:extLst>
              <p:ext uri="{D42A27DB-BD31-4B8C-83A1-F6EECF244321}">
                <p14:modId xmlns:p14="http://schemas.microsoft.com/office/powerpoint/2010/main" val="1798052439"/>
              </p:ext>
            </p:extLst>
          </p:nvPr>
        </p:nvGraphicFramePr>
        <p:xfrm>
          <a:off x="379673" y="1030993"/>
          <a:ext cx="11596500" cy="3078480"/>
        </p:xfrm>
        <a:graphic>
          <a:graphicData uri="http://schemas.openxmlformats.org/drawingml/2006/table">
            <a:tbl>
              <a:tblPr firstRow="1" bandRow="1">
                <a:tableStyleId>{2D5ABB26-0587-4C30-8999-92F81FD0307C}</a:tableStyleId>
              </a:tblPr>
              <a:tblGrid>
                <a:gridCol w="1969390">
                  <a:extLst>
                    <a:ext uri="{9D8B030D-6E8A-4147-A177-3AD203B41FA5}">
                      <a16:colId xmlns:a16="http://schemas.microsoft.com/office/drawing/2014/main" val="20000"/>
                    </a:ext>
                  </a:extLst>
                </a:gridCol>
                <a:gridCol w="9627110">
                  <a:extLst>
                    <a:ext uri="{9D8B030D-6E8A-4147-A177-3AD203B41FA5}">
                      <a16:colId xmlns:a16="http://schemas.microsoft.com/office/drawing/2014/main" val="20001"/>
                    </a:ext>
                  </a:extLst>
                </a:gridCol>
              </a:tblGrid>
              <a:tr h="209977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100" b="1" i="0" kern="1200" cap="none" baseline="0" dirty="0">
                          <a:solidFill>
                            <a:schemeClr val="bg1"/>
                          </a:solidFill>
                          <a:latin typeface="+mn-lt"/>
                          <a:ea typeface="+mn-ea"/>
                          <a:cs typeface="+mn-cs"/>
                        </a:rPr>
                        <a:t>Les entrepreneurs licenciés conservent la première place pour la réalisation des travaux.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100" b="1" i="0" kern="1200" cap="none"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100" b="1" i="0" kern="1200" cap="none" baseline="0" dirty="0">
                          <a:solidFill>
                            <a:schemeClr val="bg1"/>
                          </a:solidFill>
                          <a:latin typeface="+mn-lt"/>
                          <a:ea typeface="+mn-ea"/>
                          <a:cs typeface="+mn-cs"/>
                        </a:rPr>
                        <a:t>Les propriétaires démontrent toutefois un regain d’intérêt pour rénover eux-mêmes leur bien, à défaut d’un homme à tout faire.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lvl="0" indent="-171450" algn="l" defTabSz="914400" rtl="0" eaLnBrk="1" latinLnBrk="0" hangingPunct="1">
                        <a:spcBef>
                          <a:spcPts val="300"/>
                        </a:spcBef>
                        <a:buFont typeface="Arial" panose="020B0604020202020204" pitchFamily="34" charset="0"/>
                        <a:buChar char="•"/>
                      </a:pPr>
                      <a:r>
                        <a:rPr lang="fr-CA" sz="1100" dirty="0"/>
                        <a:t>La majorité des propriétaires ont l’intention d’avoir recours aux services d’un </a:t>
                      </a:r>
                      <a:r>
                        <a:rPr lang="fr-CA" sz="1100" b="1" dirty="0"/>
                        <a:t>entrepreneur licencié </a:t>
                      </a:r>
                      <a:r>
                        <a:rPr lang="fr-CA" sz="1100" b="0" dirty="0"/>
                        <a:t>(55 %) </a:t>
                      </a:r>
                      <a:r>
                        <a:rPr lang="fr-CA" sz="1100" dirty="0"/>
                        <a:t>pour leurs rénovations.</a:t>
                      </a:r>
                    </a:p>
                    <a:p>
                      <a:pPr marL="171450" lvl="0" indent="-171450" algn="l" defTabSz="914400" rtl="0" eaLnBrk="1" latinLnBrk="0" hangingPunct="1">
                        <a:spcBef>
                          <a:spcPts val="300"/>
                        </a:spcBef>
                        <a:buFont typeface="Arial" panose="020B0604020202020204" pitchFamily="34" charset="0"/>
                        <a:buChar char="•"/>
                      </a:pPr>
                      <a:r>
                        <a:rPr lang="fr-CA" sz="1100" dirty="0"/>
                        <a:t>Plus précisément, et comme lors des éditions précédentes, les propriétaires prévoient plutôt recourir à un </a:t>
                      </a:r>
                      <a:r>
                        <a:rPr lang="fr-CA" sz="1100" b="1" dirty="0"/>
                        <a:t>entrepreneur général </a:t>
                      </a:r>
                      <a:r>
                        <a:rPr lang="fr-CA" sz="1100" dirty="0"/>
                        <a:t>(28 %) que ceux spécialisés dans des aménagements particuliers. Les autres professionnels privilégiés appartiennent quant à eux à des catégories de métiers techniques : </a:t>
                      </a:r>
                      <a:r>
                        <a:rPr lang="fr-CA" sz="1100" b="1" dirty="0"/>
                        <a:t>plombiers</a:t>
                      </a:r>
                      <a:r>
                        <a:rPr lang="fr-CA" sz="1100" dirty="0"/>
                        <a:t> (19 %), </a:t>
                      </a:r>
                      <a:r>
                        <a:rPr lang="fr-CA" sz="1100" b="1" dirty="0"/>
                        <a:t>électriciens</a:t>
                      </a:r>
                      <a:r>
                        <a:rPr lang="fr-CA" sz="1100" dirty="0"/>
                        <a:t> (18 %) et </a:t>
                      </a:r>
                      <a:r>
                        <a:rPr lang="fr-CA" sz="1100" b="1" dirty="0"/>
                        <a:t>menuisiers </a:t>
                      </a:r>
                      <a:r>
                        <a:rPr lang="fr-CA" sz="1100" dirty="0"/>
                        <a:t>(11 %). Un quart des propriétaires ne prévoient </a:t>
                      </a:r>
                      <a:r>
                        <a:rPr lang="fr-CA" sz="1100" b="1" dirty="0"/>
                        <a:t>faire appel à aucun des professionnels listés</a:t>
                      </a:r>
                      <a:r>
                        <a:rPr lang="fr-CA" sz="1100" b="0" dirty="0"/>
                        <a:t>, une proportion stable au fil des ans</a:t>
                      </a:r>
                      <a:r>
                        <a:rPr lang="fr-CA" sz="1100" b="1" dirty="0"/>
                        <a:t> </a:t>
                      </a:r>
                      <a:r>
                        <a:rPr lang="fr-CA" sz="1100" dirty="0"/>
                        <a:t>(25 % c. 2025 : 26 % et 2024 : 25 %).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CA" sz="1100" dirty="0"/>
                        <a:t>Bien qu’elle soit plus faible que l’année passée, la motivation première à embaucher un entrepreneur licencié reste la </a:t>
                      </a:r>
                      <a:r>
                        <a:rPr lang="fr-CA" sz="1100" b="1" dirty="0"/>
                        <a:t>garantie d’un travail de qualité </a:t>
                      </a:r>
                      <a:r>
                        <a:rPr lang="fr-CA" sz="1100" dirty="0"/>
                        <a:t>(76 % c. 2025 : 81 %), suivie par le </a:t>
                      </a:r>
                      <a:r>
                        <a:rPr lang="fr-CA" sz="1100" b="1" dirty="0"/>
                        <a:t>manque de compétence des propriétaires </a:t>
                      </a:r>
                      <a:r>
                        <a:rPr lang="fr-CA" sz="1100" dirty="0"/>
                        <a:t>pour réaliser eux-mêmes les travaux (64 %).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fr-CA" sz="11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CA" sz="1100" dirty="0"/>
                        <a:t>Malgré cela, un peu plus de deux propriétaires sur cinq prévoient tout de même de </a:t>
                      </a:r>
                      <a:r>
                        <a:rPr lang="fr-CA" sz="1100" b="1" dirty="0"/>
                        <a:t>réaliser des travaux eux-mêmes </a:t>
                      </a:r>
                      <a:r>
                        <a:rPr lang="fr-CA" sz="1100" dirty="0"/>
                        <a:t>(43 %), une proportion supérieure aux dernières mesures (2025 : 39 % et 2024 : 41 %) et motivée par les </a:t>
                      </a:r>
                      <a:r>
                        <a:rPr lang="fr-CA" sz="1100" b="1" dirty="0"/>
                        <a:t>économies réalisées </a:t>
                      </a:r>
                      <a:r>
                        <a:rPr lang="fr-CA" sz="1100" b="0" dirty="0"/>
                        <a:t>(83 %)</a:t>
                      </a:r>
                      <a:r>
                        <a:rPr lang="fr-CA" sz="1100" dirty="0"/>
                        <a:t>.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fr-CA" sz="11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CA" sz="1100" dirty="0"/>
                        <a:t>Cette </a:t>
                      </a:r>
                      <a:r>
                        <a:rPr lang="fr-CA" sz="1100" b="1" dirty="0"/>
                        <a:t>raison économique </a:t>
                      </a:r>
                      <a:r>
                        <a:rPr lang="fr-CA" sz="1100" dirty="0"/>
                        <a:t>est également la première avancée (79 %) par ceux </a:t>
                      </a:r>
                      <a:r>
                        <a:rPr lang="fr-CA" sz="1100" b="1" dirty="0"/>
                        <a:t>faisant appel à des proches</a:t>
                      </a:r>
                      <a:r>
                        <a:rPr lang="fr-CA" sz="1100" b="0" dirty="0"/>
                        <a:t> pour leurs rénovations</a:t>
                      </a:r>
                      <a:r>
                        <a:rPr lang="fr-CA" sz="1100" dirty="0"/>
                        <a: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fr-CA" sz="1100" dirty="0"/>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CA" sz="1100" dirty="0"/>
                        <a:t>Les services d’un </a:t>
                      </a:r>
                      <a:r>
                        <a:rPr lang="fr-CA" sz="1100" b="1" dirty="0"/>
                        <a:t>homme à tout faire </a:t>
                      </a:r>
                      <a:r>
                        <a:rPr lang="fr-CA" sz="1100" dirty="0"/>
                        <a:t>sont généralement moins envisagés par les propriétaires, une tendance qui s’accentue en 2026 (13 % c. 2025 : 16% et 2024 : 15%). Toutefois, ceux qui privilégient cette alternative expliquent leur choix par un </a:t>
                      </a:r>
                      <a:r>
                        <a:rPr lang="fr-CA" sz="1100" b="1" dirty="0"/>
                        <a:t>manque de connaissances </a:t>
                      </a:r>
                      <a:r>
                        <a:rPr lang="fr-CA" sz="1100" dirty="0"/>
                        <a:t>(54 %) et </a:t>
                      </a:r>
                      <a:r>
                        <a:rPr lang="fr-CA" sz="1100" b="1" dirty="0"/>
                        <a:t>de moyens financiers </a:t>
                      </a:r>
                      <a:r>
                        <a:rPr lang="fr-CA" sz="1100" dirty="0"/>
                        <a:t>(60 %), le coût étant moins élevé que l’embauche d’un entrepreneur licencié.</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bl>
          </a:graphicData>
        </a:graphic>
      </p:graphicFrame>
      <p:pic>
        <p:nvPicPr>
          <p:cNvPr id="4" name="Graphique 3">
            <a:extLst>
              <a:ext uri="{FF2B5EF4-FFF2-40B4-BE49-F238E27FC236}">
                <a16:creationId xmlns:a16="http://schemas.microsoft.com/office/drawing/2014/main" id="{AC20674C-E8B1-477C-824A-F68F70F9F03D}"/>
              </a:ext>
            </a:extLst>
          </p:cNvPr>
          <p:cNvPicPr>
            <a:picLocks noChangeAspect="1"/>
          </p:cNvPicPr>
          <p:nvPr>
            <p:custDataLst>
              <p:tags r:id="rId5"/>
            </p:custDataLst>
          </p:nvPr>
        </p:nvPicPr>
        <p:blipFill>
          <a:blip>
            <a:extLst>
              <a:ext uri="{96DAC541-7B7A-43D3-8B79-37D633B846F1}">
                <asvg:svgBlip xmlns:asvg="http://schemas.microsoft.com/office/drawing/2016/SVG/main" r:embed="rId10"/>
              </a:ext>
            </a:extLst>
          </a:blip>
          <a:stretch>
            <a:fillRect/>
          </a:stretch>
        </p:blipFill>
        <p:spPr>
          <a:xfrm>
            <a:off x="742271" y="3067127"/>
            <a:ext cx="1080000" cy="1080000"/>
          </a:xfrm>
          <a:prstGeom prst="rect">
            <a:avLst/>
          </a:prstGeom>
        </p:spPr>
      </p:pic>
      <p:pic>
        <p:nvPicPr>
          <p:cNvPr id="10" name="Graphique 9">
            <a:extLst>
              <a:ext uri="{FF2B5EF4-FFF2-40B4-BE49-F238E27FC236}">
                <a16:creationId xmlns:a16="http://schemas.microsoft.com/office/drawing/2014/main" id="{8FCEC24D-744E-47C6-995D-8FC728F7557B}"/>
              </a:ext>
            </a:extLst>
          </p:cNvPr>
          <p:cNvPicPr>
            <a:picLocks noChangeAspect="1"/>
          </p:cNvPicPr>
          <p:nvPr>
            <p:custDataLst>
              <p:tags r:id="rId6"/>
            </p:custDataLst>
          </p:nvPr>
        </p:nvPicPr>
        <p:blipFill>
          <a:blip>
            <a:extLst>
              <a:ext uri="{96DAC541-7B7A-43D3-8B79-37D633B846F1}">
                <asvg:svgBlip xmlns:asvg="http://schemas.microsoft.com/office/drawing/2016/SVG/main" r:embed="rId11"/>
              </a:ext>
            </a:extLst>
          </a:blip>
          <a:stretch>
            <a:fillRect/>
          </a:stretch>
        </p:blipFill>
        <p:spPr>
          <a:xfrm>
            <a:off x="9705649" y="4599807"/>
            <a:ext cx="1453278" cy="1453278"/>
          </a:xfrm>
          <a:prstGeom prst="rect">
            <a:avLst/>
          </a:prstGeom>
        </p:spPr>
      </p:pic>
      <p:sp>
        <p:nvSpPr>
          <p:cNvPr id="13" name="ZoneTexte 12">
            <a:extLst>
              <a:ext uri="{FF2B5EF4-FFF2-40B4-BE49-F238E27FC236}">
                <a16:creationId xmlns:a16="http://schemas.microsoft.com/office/drawing/2014/main" id="{DEF2C49B-2BFF-40B8-B66F-28573C573BB4}"/>
              </a:ext>
            </a:extLst>
          </p:cNvPr>
          <p:cNvSpPr txBox="1"/>
          <p:nvPr>
            <p:custDataLst>
              <p:tags r:id="rId7"/>
            </p:custDataLst>
          </p:nvPr>
        </p:nvSpPr>
        <p:spPr>
          <a:xfrm>
            <a:off x="379673" y="6388915"/>
            <a:ext cx="47627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E64823"/>
                </a:solidFill>
                <a:effectLst/>
                <a:uLnTx/>
                <a:uFillTx/>
                <a:latin typeface="Arial"/>
                <a:ea typeface="+mn-ea"/>
                <a:cs typeface="+mn-cs"/>
              </a:rPr>
              <a:t>*Voir résultats détaillés p. 38-40, 49-51, 58-59, 67-69, 75-76</a:t>
            </a:r>
          </a:p>
        </p:txBody>
      </p:sp>
      <p:graphicFrame>
        <p:nvGraphicFramePr>
          <p:cNvPr id="3" name="Objet 2">
            <a:extLst>
              <a:ext uri="{FF2B5EF4-FFF2-40B4-BE49-F238E27FC236}">
                <a16:creationId xmlns:a16="http://schemas.microsoft.com/office/drawing/2014/main" id="{7FCED9BE-6C67-4688-AD6C-EE50B797668F}"/>
              </a:ext>
            </a:extLst>
          </p:cNvPr>
          <p:cNvGraphicFramePr>
            <a:graphicFrameLocks noChangeAspect="1"/>
          </p:cNvGraphicFramePr>
          <p:nvPr/>
        </p:nvGraphicFramePr>
        <p:xfrm>
          <a:off x="2325621" y="4394189"/>
          <a:ext cx="6819900" cy="1864514"/>
        </p:xfrm>
        <a:graphic>
          <a:graphicData uri="http://schemas.openxmlformats.org/presentationml/2006/ole">
            <mc:AlternateContent xmlns:mc="http://schemas.openxmlformats.org/markup-compatibility/2006">
              <mc:Choice xmlns:v="urn:schemas-microsoft-com:vml" Requires="v">
                <p:oleObj name="Worksheet" r:id="rId12" imgW="6819723" imgH="1798210" progId="Excel.Sheet.12">
                  <p:link updateAutomatic="1"/>
                </p:oleObj>
              </mc:Choice>
              <mc:Fallback>
                <p:oleObj name="Worksheet" r:id="rId12" imgW="6819723" imgH="1798210" progId="Excel.Sheet.12">
                  <p:link updateAutomatic="1"/>
                  <p:pic>
                    <p:nvPicPr>
                      <p:cNvPr id="3" name="Objet 2">
                        <a:extLst>
                          <a:ext uri="{FF2B5EF4-FFF2-40B4-BE49-F238E27FC236}">
                            <a16:creationId xmlns:a16="http://schemas.microsoft.com/office/drawing/2014/main" id="{7FCED9BE-6C67-4688-AD6C-EE50B797668F}"/>
                          </a:ext>
                        </a:extLst>
                      </p:cNvPr>
                      <p:cNvPicPr/>
                      <p:nvPr/>
                    </p:nvPicPr>
                    <p:blipFill>
                      <a:blip r:embed="rId13"/>
                      <a:stretch>
                        <a:fillRect/>
                      </a:stretch>
                    </p:blipFill>
                    <p:spPr>
                      <a:xfrm>
                        <a:off x="2325621" y="4394189"/>
                        <a:ext cx="6819900" cy="1864514"/>
                      </a:xfrm>
                      <a:prstGeom prst="rect">
                        <a:avLst/>
                      </a:prstGeom>
                    </p:spPr>
                  </p:pic>
                </p:oleObj>
              </mc:Fallback>
            </mc:AlternateContent>
          </a:graphicData>
        </a:graphic>
      </p:graphicFrame>
    </p:spTree>
    <p:extLst>
      <p:ext uri="{BB962C8B-B14F-4D97-AF65-F5344CB8AC3E}">
        <p14:creationId xmlns:p14="http://schemas.microsoft.com/office/powerpoint/2010/main" val="1660767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7">
            <a:extLst>
              <a:ext uri="{FF2B5EF4-FFF2-40B4-BE49-F238E27FC236}">
                <a16:creationId xmlns:a16="http://schemas.microsoft.com/office/drawing/2014/main" id="{C855CC48-37A8-44F3-9ABB-F9189557A59D}"/>
              </a:ext>
            </a:extLst>
          </p:cNvPr>
          <p:cNvSpPr>
            <a:spLocks noGrp="1"/>
          </p:cNvSpPr>
          <p:nvPr>
            <p:ph type="title"/>
            <p:custDataLst>
              <p:tags r:id="rId1"/>
            </p:custDataLst>
          </p:nvPr>
        </p:nvSpPr>
        <p:spPr>
          <a:xfrm>
            <a:off x="1003178" y="268862"/>
            <a:ext cx="7325456" cy="498598"/>
          </a:xfrm>
        </p:spPr>
        <p:txBody>
          <a:bodyPr/>
          <a:lstStyle/>
          <a:p>
            <a:r>
              <a:rPr lang="fr-CA" dirty="0">
                <a:solidFill>
                  <a:schemeClr val="tx2"/>
                </a:solidFill>
              </a:rPr>
              <a:t>Quelle est l’intention de recourir aux </a:t>
            </a:r>
            <a:r>
              <a:rPr lang="fr-CA" b="1" dirty="0">
                <a:solidFill>
                  <a:schemeClr val="tx2"/>
                </a:solidFill>
              </a:rPr>
              <a:t>services d’un entrepreneur licencié </a:t>
            </a:r>
            <a:r>
              <a:rPr lang="fr-CA" dirty="0">
                <a:solidFill>
                  <a:schemeClr val="tx2"/>
                </a:solidFill>
              </a:rPr>
              <a:t>et quels sont les critères de choix? (suite)</a:t>
            </a:r>
          </a:p>
        </p:txBody>
      </p:sp>
      <p:sp>
        <p:nvSpPr>
          <p:cNvPr id="14" name="Ellipse 13">
            <a:extLst>
              <a:ext uri="{FF2B5EF4-FFF2-40B4-BE49-F238E27FC236}">
                <a16:creationId xmlns:a16="http://schemas.microsoft.com/office/drawing/2014/main" id="{AAE12287-E2D0-4DF7-8DAD-248E34974768}"/>
              </a:ext>
            </a:extLst>
          </p:cNvPr>
          <p:cNvSpPr>
            <a:spLocks noChangeAspect="1"/>
          </p:cNvSpPr>
          <p:nvPr>
            <p:custDataLst>
              <p:tags r:id="rId2"/>
            </p:custDataLst>
          </p:nvPr>
        </p:nvSpPr>
        <p:spPr>
          <a:xfrm>
            <a:off x="379673" y="222900"/>
            <a:ext cx="540000" cy="54000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5</a:t>
            </a:r>
          </a:p>
        </p:txBody>
      </p:sp>
      <p:graphicFrame>
        <p:nvGraphicFramePr>
          <p:cNvPr id="5" name="Tableau 4">
            <a:extLst>
              <a:ext uri="{FF2B5EF4-FFF2-40B4-BE49-F238E27FC236}">
                <a16:creationId xmlns:a16="http://schemas.microsoft.com/office/drawing/2014/main" id="{A490579D-E9C6-4228-8B6A-60B870874937}"/>
              </a:ext>
            </a:extLst>
          </p:cNvPr>
          <p:cNvGraphicFramePr>
            <a:graphicFrameLocks noGrp="1"/>
          </p:cNvGraphicFramePr>
          <p:nvPr>
            <p:custDataLst>
              <p:tags r:id="rId3"/>
            </p:custDataLst>
            <p:extLst>
              <p:ext uri="{D42A27DB-BD31-4B8C-83A1-F6EECF244321}">
                <p14:modId xmlns:p14="http://schemas.microsoft.com/office/powerpoint/2010/main" val="2063040160"/>
              </p:ext>
            </p:extLst>
          </p:nvPr>
        </p:nvGraphicFramePr>
        <p:xfrm>
          <a:off x="211998" y="1203601"/>
          <a:ext cx="7598501" cy="4838700"/>
        </p:xfrm>
        <a:graphic>
          <a:graphicData uri="http://schemas.openxmlformats.org/drawingml/2006/table">
            <a:tbl>
              <a:tblPr firstRow="1" bandRow="1">
                <a:tableStyleId>{2D5ABB26-0587-4C30-8999-92F81FD0307C}</a:tableStyleId>
              </a:tblPr>
              <a:tblGrid>
                <a:gridCol w="2171479">
                  <a:extLst>
                    <a:ext uri="{9D8B030D-6E8A-4147-A177-3AD203B41FA5}">
                      <a16:colId xmlns:a16="http://schemas.microsoft.com/office/drawing/2014/main" val="20000"/>
                    </a:ext>
                  </a:extLst>
                </a:gridCol>
                <a:gridCol w="5427022">
                  <a:extLst>
                    <a:ext uri="{9D8B030D-6E8A-4147-A177-3AD203B41FA5}">
                      <a16:colId xmlns:a16="http://schemas.microsoft.com/office/drawing/2014/main" val="20001"/>
                    </a:ext>
                  </a:extLst>
                </a:gridCol>
              </a:tblGrid>
              <a:tr h="193161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La réputation générale de l’entrepreneur licencié, le prix et la recommandation des proches </a:t>
                      </a:r>
                      <a:r>
                        <a:rPr lang="fr-CA" sz="1400" b="1" i="0" u="none" kern="1200" cap="none" baseline="0" dirty="0">
                          <a:solidFill>
                            <a:schemeClr val="bg1"/>
                          </a:solidFill>
                          <a:latin typeface="+mn-lt"/>
                          <a:ea typeface="+mn-ea"/>
                          <a:cs typeface="+mn-cs"/>
                        </a:rPr>
                        <a:t>représentent toujours </a:t>
                      </a:r>
                      <a:r>
                        <a:rPr lang="fr-CA" sz="1400" b="1" i="0" kern="1200" cap="none" baseline="0" dirty="0">
                          <a:solidFill>
                            <a:schemeClr val="bg1"/>
                          </a:solidFill>
                          <a:latin typeface="+mn-lt"/>
                          <a:ea typeface="+mn-ea"/>
                          <a:cs typeface="+mn-cs"/>
                        </a:rPr>
                        <a:t>le top 3 des critères de choix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400" b="1" i="0" kern="1200" cap="none" baseline="0" dirty="0">
                        <a:solidFill>
                          <a:schemeClr val="bg1"/>
                        </a:solidFill>
                        <a:latin typeface="+mn-lt"/>
                        <a:ea typeface="+mn-ea"/>
                        <a:cs typeface="+mn-cs"/>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La tendance observée depuis plusieurs années en faveur de la </a:t>
                      </a:r>
                      <a:r>
                        <a:rPr lang="fr-CA" sz="1200" b="1" i="0" cap="none" baseline="0" dirty="0">
                          <a:solidFill>
                            <a:schemeClr val="tx1"/>
                          </a:solidFill>
                        </a:rPr>
                        <a:t>réputation</a:t>
                      </a:r>
                      <a:r>
                        <a:rPr lang="fr-CA" sz="1200" b="0" i="0" cap="none" baseline="0" dirty="0">
                          <a:solidFill>
                            <a:schemeClr val="tx1"/>
                          </a:solidFill>
                        </a:rPr>
                        <a:t> </a:t>
                      </a:r>
                      <a:r>
                        <a:rPr lang="fr-CA" sz="1200" b="1" i="0" cap="none" baseline="0" dirty="0">
                          <a:solidFill>
                            <a:schemeClr val="tx1"/>
                          </a:solidFill>
                        </a:rPr>
                        <a:t>générale </a:t>
                      </a:r>
                      <a:r>
                        <a:rPr lang="fr-CA" sz="1200" b="0" i="0" cap="none" baseline="0" dirty="0">
                          <a:solidFill>
                            <a:schemeClr val="tx1"/>
                          </a:solidFill>
                        </a:rPr>
                        <a:t>comme facteur dominant dans le choix </a:t>
                      </a:r>
                      <a:r>
                        <a:rPr lang="fr-CA" sz="1200" b="1" i="0" cap="none" baseline="0" dirty="0">
                          <a:solidFill>
                            <a:schemeClr val="tx1"/>
                          </a:solidFill>
                        </a:rPr>
                        <a:t>d’un entrepreneur </a:t>
                      </a:r>
                      <a:r>
                        <a:rPr lang="fr-CA" sz="1200" b="0" i="0" cap="none" baseline="0" dirty="0">
                          <a:solidFill>
                            <a:schemeClr val="tx1"/>
                          </a:solidFill>
                        </a:rPr>
                        <a:t>se confirme en 2026 (59 %).</a:t>
                      </a:r>
                    </a:p>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Se situent également dans le top 3 le </a:t>
                      </a:r>
                      <a:r>
                        <a:rPr lang="fr-CA" sz="1200" b="1" i="0" cap="none" baseline="0" dirty="0">
                          <a:solidFill>
                            <a:schemeClr val="tx1"/>
                          </a:solidFill>
                        </a:rPr>
                        <a:t>prix</a:t>
                      </a:r>
                      <a:r>
                        <a:rPr lang="fr-CA" sz="1200" b="0" i="0" cap="none" baseline="0" dirty="0">
                          <a:solidFill>
                            <a:schemeClr val="tx1"/>
                          </a:solidFill>
                        </a:rPr>
                        <a:t> (42 %) et la </a:t>
                      </a:r>
                      <a:r>
                        <a:rPr lang="fr-CA" sz="1200" b="1" i="0" cap="none" baseline="0" dirty="0">
                          <a:solidFill>
                            <a:schemeClr val="tx1"/>
                          </a:solidFill>
                        </a:rPr>
                        <a:t>recommandation par un proche </a:t>
                      </a:r>
                      <a:r>
                        <a:rPr lang="fr-CA" sz="1200" b="0" i="0" cap="none" baseline="0" dirty="0">
                          <a:solidFill>
                            <a:schemeClr val="tx1"/>
                          </a:solidFill>
                        </a:rPr>
                        <a:t>(38 %). Le prix constitue un critère d’autant plus important auprès des plus jeunes (18-34 : 62 % c. 65 ans et plus : 36 %).</a:t>
                      </a:r>
                    </a:p>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Le top 5 est complété par la </a:t>
                      </a:r>
                      <a:r>
                        <a:rPr lang="fr-CA" sz="1200" b="1" i="0" cap="none" baseline="0" dirty="0">
                          <a:solidFill>
                            <a:schemeClr val="tx1"/>
                          </a:solidFill>
                        </a:rPr>
                        <a:t>garantie offerte </a:t>
                      </a:r>
                      <a:r>
                        <a:rPr lang="fr-CA" sz="1200" b="0" i="0" cap="none" baseline="0" dirty="0">
                          <a:solidFill>
                            <a:schemeClr val="tx1"/>
                          </a:solidFill>
                        </a:rPr>
                        <a:t>par l’entrepreneur (35 %), suivie de près par la </a:t>
                      </a:r>
                      <a:r>
                        <a:rPr lang="fr-CA" sz="1200" b="1" i="0" cap="none" baseline="0" dirty="0">
                          <a:solidFill>
                            <a:schemeClr val="tx1"/>
                          </a:solidFill>
                        </a:rPr>
                        <a:t>disponibilité</a:t>
                      </a:r>
                      <a:r>
                        <a:rPr lang="fr-CA" sz="1200" b="0" i="0" cap="none" baseline="0" dirty="0">
                          <a:solidFill>
                            <a:schemeClr val="tx1"/>
                          </a:solidFill>
                        </a:rPr>
                        <a:t> (34 %). </a:t>
                      </a:r>
                    </a:p>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La </a:t>
                      </a:r>
                      <a:r>
                        <a:rPr lang="fr-CA" sz="1200" b="1" i="0" cap="none" baseline="0" dirty="0">
                          <a:solidFill>
                            <a:schemeClr val="tx1"/>
                          </a:solidFill>
                        </a:rPr>
                        <a:t>certification de l’APCHQ </a:t>
                      </a:r>
                      <a:r>
                        <a:rPr lang="fr-CA" sz="1200" b="0" i="0" cap="none" baseline="0" dirty="0">
                          <a:solidFill>
                            <a:schemeClr val="tx1"/>
                          </a:solidFill>
                        </a:rPr>
                        <a:t>se stabilise en sixième place, choisie par près d’</a:t>
                      </a:r>
                      <a:r>
                        <a:rPr lang="fr-CA" sz="1200" b="1" i="0" cap="none" baseline="0" dirty="0">
                          <a:solidFill>
                            <a:schemeClr val="tx1"/>
                          </a:solidFill>
                        </a:rPr>
                        <a:t>un quart des propriétaires </a:t>
                      </a:r>
                      <a:r>
                        <a:rPr lang="fr-CA" sz="1200" b="0" i="0" cap="none" baseline="0" dirty="0">
                          <a:solidFill>
                            <a:schemeClr val="tx1"/>
                          </a:solidFill>
                        </a:rPr>
                        <a:t>(23 %). </a:t>
                      </a:r>
                    </a:p>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En 2026, le </a:t>
                      </a:r>
                      <a:r>
                        <a:rPr lang="fr-CA" sz="1200" b="1" i="0" cap="none" baseline="0" dirty="0">
                          <a:solidFill>
                            <a:schemeClr val="tx1"/>
                          </a:solidFill>
                        </a:rPr>
                        <a:t>fit avec l’entrepreneur</a:t>
                      </a:r>
                      <a:r>
                        <a:rPr lang="fr-CA" sz="1200" b="0" i="0" cap="none" baseline="0" dirty="0">
                          <a:solidFill>
                            <a:schemeClr val="tx1"/>
                          </a:solidFill>
                        </a:rPr>
                        <a:t> gagne en importance (21 % c. 2025 : 17 %), bien qu’il s’agisse d’un critère moindre pour les premiers acheteurs (18 % c. 26 %).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9207248"/>
                  </a:ext>
                </a:extLst>
              </a:tr>
              <a:tr h="139131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Le bouche-à-oreille s’établit encore plus comme le canal privilégié pour le choix d’un entrepreneur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Malgré une baisse en 2026, </a:t>
                      </a:r>
                      <a:r>
                        <a:rPr lang="fr-CA" sz="1200" b="1" i="0" cap="none" baseline="0" dirty="0">
                          <a:solidFill>
                            <a:schemeClr val="tx1"/>
                          </a:solidFill>
                        </a:rPr>
                        <a:t>le bouche-à-oreille </a:t>
                      </a:r>
                      <a:r>
                        <a:rPr lang="fr-CA" sz="1200" b="0" i="0" cap="none" baseline="0" dirty="0">
                          <a:solidFill>
                            <a:schemeClr val="tx1"/>
                          </a:solidFill>
                        </a:rPr>
                        <a:t>reste la première source utilisée pour trouver un entrepreneur (51 % c. 2025 : 57 % et 2024 : 48 %).</a:t>
                      </a:r>
                    </a:p>
                    <a:p>
                      <a:pPr marL="171450" lvl="0"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Les autres sources principales : les </a:t>
                      </a:r>
                      <a:r>
                        <a:rPr lang="fr-CA" sz="1200" b="1" i="0" cap="none" baseline="0" dirty="0">
                          <a:solidFill>
                            <a:schemeClr val="tx1"/>
                          </a:solidFill>
                        </a:rPr>
                        <a:t>recherches sur Google </a:t>
                      </a:r>
                      <a:r>
                        <a:rPr lang="fr-CA" sz="1200" b="0" i="0" cap="none" baseline="0" dirty="0">
                          <a:solidFill>
                            <a:schemeClr val="tx1"/>
                          </a:solidFill>
                        </a:rPr>
                        <a:t>(23 %) et la consultation du </a:t>
                      </a:r>
                      <a:r>
                        <a:rPr lang="fr-CA" sz="1200" b="1" i="0" cap="none" baseline="0" dirty="0">
                          <a:solidFill>
                            <a:schemeClr val="tx1"/>
                          </a:solidFill>
                        </a:rPr>
                        <a:t>site </a:t>
                      </a:r>
                      <a:r>
                        <a:rPr lang="fr-CA" sz="1200" b="1" i="0" cap="none" baseline="0" dirty="0" err="1">
                          <a:solidFill>
                            <a:schemeClr val="tx1"/>
                          </a:solidFill>
                        </a:rPr>
                        <a:t>RénoAssistance</a:t>
                      </a:r>
                      <a:r>
                        <a:rPr lang="fr-CA" sz="1200" b="1" i="0" cap="none" baseline="0" dirty="0">
                          <a:solidFill>
                            <a:schemeClr val="tx1"/>
                          </a:solidFill>
                        </a:rPr>
                        <a:t> </a:t>
                      </a:r>
                      <a:r>
                        <a:rPr lang="fr-CA" sz="1200" b="0" i="0" cap="none" baseline="0" dirty="0">
                          <a:solidFill>
                            <a:schemeClr val="tx1"/>
                          </a:solidFill>
                        </a:rPr>
                        <a:t>(21 %) suivent de loin. </a:t>
                      </a:r>
                    </a:p>
                    <a:p>
                      <a:pPr marL="628650" lvl="1"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Les </a:t>
                      </a:r>
                      <a:r>
                        <a:rPr lang="fr-CA" sz="1200" b="1" i="0" cap="none" baseline="0" dirty="0">
                          <a:solidFill>
                            <a:schemeClr val="tx1"/>
                          </a:solidFill>
                        </a:rPr>
                        <a:t>recherches sur Google </a:t>
                      </a:r>
                      <a:r>
                        <a:rPr lang="fr-CA" sz="1200" b="0" i="0" cap="none" baseline="0" dirty="0">
                          <a:solidFill>
                            <a:schemeClr val="tx1"/>
                          </a:solidFill>
                        </a:rPr>
                        <a:t>restent </a:t>
                      </a:r>
                      <a:r>
                        <a:rPr lang="fr-CA" sz="1200" b="1" i="0" cap="none" baseline="0" dirty="0">
                          <a:solidFill>
                            <a:schemeClr val="tx1"/>
                          </a:solidFill>
                        </a:rPr>
                        <a:t>davantage utilisées par les jeunes</a:t>
                      </a:r>
                      <a:r>
                        <a:rPr lang="fr-CA" sz="1200" b="0" i="0" cap="none" baseline="0" dirty="0">
                          <a:solidFill>
                            <a:schemeClr val="tx1"/>
                          </a:solidFill>
                        </a:rPr>
                        <a:t> (18-34 ans : 35 % c. 65 ans et plus : 15 %).</a:t>
                      </a:r>
                    </a:p>
                    <a:p>
                      <a:pPr marL="628650" lvl="1" indent="-171450" algn="l" defTabSz="914400" rtl="0" eaLnBrk="1" latinLnBrk="0" hangingPunct="1">
                        <a:spcBef>
                          <a:spcPts val="300"/>
                        </a:spcBef>
                        <a:buFont typeface="Arial" panose="020B0604020202020204" pitchFamily="34" charset="0"/>
                        <a:buChar char="•"/>
                      </a:pPr>
                      <a:r>
                        <a:rPr lang="fr-CA" sz="1200" b="0" i="0" cap="none" baseline="0" dirty="0">
                          <a:solidFill>
                            <a:schemeClr val="tx1"/>
                          </a:solidFill>
                        </a:rPr>
                        <a:t>La </a:t>
                      </a:r>
                      <a:r>
                        <a:rPr lang="fr-CA" sz="1200" b="1" i="0" cap="none" baseline="0" dirty="0">
                          <a:solidFill>
                            <a:schemeClr val="tx1"/>
                          </a:solidFill>
                        </a:rPr>
                        <a:t>tendance s’inverse </a:t>
                      </a:r>
                      <a:r>
                        <a:rPr lang="fr-CA" sz="1200" b="0" i="0" cap="none" baseline="0" dirty="0">
                          <a:solidFill>
                            <a:schemeClr val="tx1"/>
                          </a:solidFill>
                        </a:rPr>
                        <a:t>pour ce qui est des sites québécois spécialisés, plus populaires chez </a:t>
                      </a:r>
                      <a:r>
                        <a:rPr lang="fr-CA" sz="1200" b="1" i="0" cap="none" baseline="0" dirty="0">
                          <a:solidFill>
                            <a:schemeClr val="tx1"/>
                          </a:solidFill>
                        </a:rPr>
                        <a:t>les plus âgés </a:t>
                      </a:r>
                      <a:r>
                        <a:rPr lang="fr-CA" sz="1200" b="0" i="0" cap="none" baseline="0" dirty="0">
                          <a:solidFill>
                            <a:schemeClr val="tx1"/>
                          </a:solidFill>
                        </a:rPr>
                        <a:t>: </a:t>
                      </a:r>
                      <a:r>
                        <a:rPr lang="fr-CA" sz="1200" b="1" i="0" cap="none" baseline="0" dirty="0" err="1">
                          <a:solidFill>
                            <a:schemeClr val="tx1"/>
                          </a:solidFill>
                        </a:rPr>
                        <a:t>RénoAssistance</a:t>
                      </a:r>
                      <a:r>
                        <a:rPr lang="fr-CA" sz="1200" b="0" i="0" cap="none" baseline="0" dirty="0">
                          <a:solidFill>
                            <a:schemeClr val="tx1"/>
                          </a:solidFill>
                        </a:rPr>
                        <a:t> (18-34 ans : 11 % c. 65 ans et plus 28 %), la </a:t>
                      </a:r>
                      <a:r>
                        <a:rPr lang="fr-CA" sz="1200" b="1" i="0" cap="none" baseline="0" dirty="0">
                          <a:solidFill>
                            <a:schemeClr val="tx1"/>
                          </a:solidFill>
                        </a:rPr>
                        <a:t>RBQ</a:t>
                      </a:r>
                      <a:r>
                        <a:rPr lang="fr-CA" sz="1200" b="0" i="0" cap="none" baseline="0" dirty="0">
                          <a:solidFill>
                            <a:schemeClr val="tx1"/>
                          </a:solidFill>
                        </a:rPr>
                        <a:t> (12 % c. 28 % respectivement) ainsi que la </a:t>
                      </a:r>
                      <a:r>
                        <a:rPr lang="fr-CA" sz="1200" b="1" i="0" cap="none" baseline="0" dirty="0">
                          <a:solidFill>
                            <a:schemeClr val="tx1"/>
                          </a:solidFill>
                        </a:rPr>
                        <a:t>CAA Québec</a:t>
                      </a:r>
                      <a:r>
                        <a:rPr lang="fr-CA" sz="1200" b="0" i="0" cap="none" baseline="0" dirty="0">
                          <a:solidFill>
                            <a:schemeClr val="tx1"/>
                          </a:solidFill>
                        </a:rPr>
                        <a:t> (3 % c. 15 % respectivement).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1956249"/>
                  </a:ext>
                </a:extLst>
              </a:tr>
            </a:tbl>
          </a:graphicData>
        </a:graphic>
      </p:graphicFrame>
      <p:graphicFrame>
        <p:nvGraphicFramePr>
          <p:cNvPr id="6" name="Tableau 5">
            <a:extLst>
              <a:ext uri="{FF2B5EF4-FFF2-40B4-BE49-F238E27FC236}">
                <a16:creationId xmlns:a16="http://schemas.microsoft.com/office/drawing/2014/main" id="{E653255C-46FC-498E-BEA0-B6E18E85040A}"/>
              </a:ext>
            </a:extLst>
          </p:cNvPr>
          <p:cNvGraphicFramePr>
            <a:graphicFrameLocks noGrp="1"/>
          </p:cNvGraphicFramePr>
          <p:nvPr>
            <p:custDataLst>
              <p:tags r:id="rId4"/>
            </p:custDataLst>
            <p:extLst>
              <p:ext uri="{D42A27DB-BD31-4B8C-83A1-F6EECF244321}">
                <p14:modId xmlns:p14="http://schemas.microsoft.com/office/powerpoint/2010/main" val="3512342538"/>
              </p:ext>
            </p:extLst>
          </p:nvPr>
        </p:nvGraphicFramePr>
        <p:xfrm>
          <a:off x="7948933" y="1304919"/>
          <a:ext cx="3926488" cy="2120281"/>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1610713">
                  <a:extLst>
                    <a:ext uri="{9D8B030D-6E8A-4147-A177-3AD203B41FA5}">
                      <a16:colId xmlns:a16="http://schemas.microsoft.com/office/drawing/2014/main" val="20001"/>
                    </a:ext>
                  </a:extLst>
                </a:gridCol>
                <a:gridCol w="727195">
                  <a:extLst>
                    <a:ext uri="{9D8B030D-6E8A-4147-A177-3AD203B41FA5}">
                      <a16:colId xmlns:a16="http://schemas.microsoft.com/office/drawing/2014/main" val="20002"/>
                    </a:ext>
                  </a:extLst>
                </a:gridCol>
                <a:gridCol w="690150">
                  <a:extLst>
                    <a:ext uri="{9D8B030D-6E8A-4147-A177-3AD203B41FA5}">
                      <a16:colId xmlns:a16="http://schemas.microsoft.com/office/drawing/2014/main" val="20004"/>
                    </a:ext>
                  </a:extLst>
                </a:gridCol>
                <a:gridCol w="690150">
                  <a:extLst>
                    <a:ext uri="{9D8B030D-6E8A-4147-A177-3AD203B41FA5}">
                      <a16:colId xmlns:a16="http://schemas.microsoft.com/office/drawing/2014/main" val="531147798"/>
                    </a:ext>
                  </a:extLst>
                </a:gridCol>
              </a:tblGrid>
              <a:tr h="133073">
                <a:tc gridSpan="2">
                  <a:txBody>
                    <a:bodyPr/>
                    <a:lstStyle/>
                    <a:p>
                      <a:pPr marL="0" indent="0" algn="l" defTabSz="914400" rtl="0" eaLnBrk="1" latinLnBrk="0" hangingPunct="1">
                        <a:buFont typeface="Arial" panose="020B0604020202020204" pitchFamily="34" charset="0"/>
                        <a:buNone/>
                      </a:pPr>
                      <a:endParaRPr lang="fr-CA" sz="1000" b="0" i="1"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CA"/>
                    </a:p>
                  </a:txBody>
                  <a:tcPr/>
                </a:tc>
                <a:tc gridSpan="3">
                  <a:txBody>
                    <a:bodyPr/>
                    <a:lstStyle/>
                    <a:p>
                      <a:pPr marL="0" indent="0" algn="ctr" defTabSz="914400" rtl="0" eaLnBrk="1" latinLnBrk="0" hangingPunct="1">
                        <a:buFont typeface="Arial" panose="020B0604020202020204" pitchFamily="34" charset="0"/>
                        <a:buNone/>
                      </a:pPr>
                      <a:r>
                        <a:rPr lang="fr-CA" sz="900" b="1" cap="none" baseline="0" dirty="0">
                          <a:solidFill>
                            <a:schemeClr val="bg1"/>
                          </a:solidFill>
                        </a:rPr>
                        <a:t>Top 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indent="0" algn="ctr" defTabSz="914400" rtl="0" eaLnBrk="1" latinLnBrk="0" hangingPunct="1">
                        <a:buFont typeface="Arial" panose="020B0604020202020204" pitchFamily="34" charset="0"/>
                        <a:buNone/>
                      </a:pPr>
                      <a:endParaRPr lang="fr-CA" sz="900" b="0" cap="none" baseline="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indent="0" algn="ctr" defTabSz="914400" rtl="0" eaLnBrk="1" latinLnBrk="0" hangingPunct="1">
                        <a:buFont typeface="Arial" panose="020B0604020202020204" pitchFamily="34" charset="0"/>
                        <a:buNone/>
                      </a:pPr>
                      <a:endParaRPr lang="fr-CA" sz="900" b="1" cap="none" baseline="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11672865"/>
                  </a:ext>
                </a:extLst>
              </a:tr>
              <a:tr h="133073">
                <a:tc gridSpan="2">
                  <a:txBody>
                    <a:bodyPr/>
                    <a:lstStyle/>
                    <a:p>
                      <a:pPr marL="0" indent="0" algn="l" defTabSz="914400" rtl="0" eaLnBrk="1" latinLnBrk="0" hangingPunct="1">
                        <a:buFont typeface="Arial" panose="020B0604020202020204" pitchFamily="34" charset="0"/>
                        <a:buNone/>
                      </a:pPr>
                      <a:r>
                        <a:rPr lang="fr-CA" sz="1000" b="0" i="1" cap="none" baseline="0" dirty="0">
                          <a:solidFill>
                            <a:schemeClr val="tx1"/>
                          </a:solidFill>
                        </a:rPr>
                        <a:t>Parmi une liste de 10 critères…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CA"/>
                    </a:p>
                  </a:txBody>
                  <a:tcPr/>
                </a:tc>
                <a:tc>
                  <a:txBody>
                    <a:bodyPr/>
                    <a:lstStyle/>
                    <a:p>
                      <a:pPr marL="0" indent="0" algn="ctr" defTabSz="914400" rtl="0" eaLnBrk="1" latinLnBrk="0" hangingPunct="1">
                        <a:buFont typeface="Arial" panose="020B0604020202020204" pitchFamily="34" charset="0"/>
                        <a:buNone/>
                      </a:pPr>
                      <a:r>
                        <a:rPr lang="fr-CA" sz="900" b="1" cap="none" baseline="0" dirty="0">
                          <a:solidFill>
                            <a:schemeClr val="bg1"/>
                          </a:solidFill>
                        </a:rPr>
                        <a:t>2024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lgn="ctr" defTabSz="914400" rtl="0" eaLnBrk="1" latinLnBrk="0" hangingPunct="1">
                        <a:buFont typeface="Arial" panose="020B0604020202020204" pitchFamily="34" charset="0"/>
                        <a:buNone/>
                      </a:pPr>
                      <a:r>
                        <a:rPr lang="en-CA" sz="900" b="1" kern="1200" cap="none" baseline="0" dirty="0">
                          <a:solidFill>
                            <a:schemeClr val="bg1"/>
                          </a:solidFill>
                          <a:latin typeface="+mn-lt"/>
                          <a:ea typeface="+mn-ea"/>
                          <a:cs typeface="+mn-cs"/>
                        </a:rPr>
                        <a:t>2025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lgn="ctr" defTabSz="914400" rtl="0" eaLnBrk="1" latinLnBrk="0" hangingPunct="1">
                        <a:buFont typeface="Arial" panose="020B0604020202020204" pitchFamily="34" charset="0"/>
                        <a:buNone/>
                      </a:pPr>
                      <a:r>
                        <a:rPr lang="en-CA" sz="900" b="1" kern="1200" cap="none" baseline="0" dirty="0">
                          <a:solidFill>
                            <a:schemeClr val="bg1"/>
                          </a:solidFill>
                          <a:latin typeface="+mn-lt"/>
                          <a:ea typeface="+mn-ea"/>
                          <a:cs typeface="+mn-cs"/>
                        </a:rPr>
                        <a:t>2026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65918">
                <a:tc>
                  <a:txBody>
                    <a:bodyPr/>
                    <a:lstStyle/>
                    <a:p>
                      <a:r>
                        <a:rPr lang="fr-CA" sz="1000" dirty="0"/>
                        <a:t>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La réputation générale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61 %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60 %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59 %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87549">
                <a:tc>
                  <a:txBody>
                    <a:bodyPr/>
                    <a:lstStyle/>
                    <a:p>
                      <a:r>
                        <a:rPr lang="fr-CA" sz="1000" dirty="0"/>
                        <a:t>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Le meilleur prix</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43 %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44 %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42 %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5697985"/>
                  </a:ext>
                </a:extLst>
              </a:tr>
              <a:tr h="265247">
                <a:tc>
                  <a:txBody>
                    <a:bodyPr/>
                    <a:lstStyle/>
                    <a:p>
                      <a:r>
                        <a:rPr lang="fr-CA" sz="1000" dirty="0"/>
                        <a:t>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La recommandation </a:t>
                      </a:r>
                      <a:br>
                        <a:rPr lang="fr-CA" sz="1000" b="0" cap="none" baseline="0" dirty="0">
                          <a:solidFill>
                            <a:schemeClr val="tx1"/>
                          </a:solidFill>
                        </a:rPr>
                      </a:br>
                      <a:r>
                        <a:rPr lang="fr-CA" sz="1000" b="0" cap="none" baseline="0" dirty="0">
                          <a:solidFill>
                            <a:schemeClr val="tx1"/>
                          </a:solidFill>
                        </a:rPr>
                        <a:t>par un de vos proches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38 %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40 %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38 %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65247">
                <a:tc>
                  <a:txBody>
                    <a:bodyPr/>
                    <a:lstStyle/>
                    <a:p>
                      <a:r>
                        <a:rPr lang="fr-CA" sz="1000" dirty="0"/>
                        <a:t>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La garantie offerte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36 %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38 %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34 %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61734059"/>
                  </a:ext>
                </a:extLst>
              </a:tr>
              <a:tr h="265247">
                <a:tc>
                  <a:txBody>
                    <a:bodyPr/>
                    <a:lstStyle/>
                    <a:p>
                      <a:r>
                        <a:rPr lang="fr-CA" sz="1000" dirty="0"/>
                        <a:t>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La disponibilité</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33 %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34 %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CA" sz="900" b="0" kern="1200" cap="none" baseline="0" dirty="0">
                          <a:solidFill>
                            <a:schemeClr val="tx1"/>
                          </a:solidFill>
                          <a:latin typeface="+mn-lt"/>
                          <a:ea typeface="+mn-ea"/>
                          <a:cs typeface="+mn-cs"/>
                        </a:rPr>
                        <a:t>34 %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3574028"/>
                  </a:ext>
                </a:extLst>
              </a:tr>
            </a:tbl>
          </a:graphicData>
        </a:graphic>
      </p:graphicFrame>
      <p:sp>
        <p:nvSpPr>
          <p:cNvPr id="8" name="ZoneTexte 7">
            <a:extLst>
              <a:ext uri="{FF2B5EF4-FFF2-40B4-BE49-F238E27FC236}">
                <a16:creationId xmlns:a16="http://schemas.microsoft.com/office/drawing/2014/main" id="{59932194-9047-40D1-9F7E-0E0687E2AD62}"/>
              </a:ext>
            </a:extLst>
          </p:cNvPr>
          <p:cNvSpPr txBox="1"/>
          <p:nvPr>
            <p:custDataLst>
              <p:tags r:id="rId5"/>
            </p:custDataLst>
          </p:nvPr>
        </p:nvSpPr>
        <p:spPr>
          <a:xfrm>
            <a:off x="7948932" y="3428479"/>
            <a:ext cx="18004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E64823"/>
                </a:solidFill>
                <a:effectLst/>
                <a:uLnTx/>
                <a:uFillTx/>
                <a:latin typeface="Arial"/>
                <a:ea typeface="+mn-ea"/>
                <a:cs typeface="+mn-cs"/>
              </a:rPr>
              <a:t>*Voir résultats détaillés p. 78</a:t>
            </a:r>
          </a:p>
        </p:txBody>
      </p:sp>
      <p:graphicFrame>
        <p:nvGraphicFramePr>
          <p:cNvPr id="13" name="Tableau 12">
            <a:extLst>
              <a:ext uri="{FF2B5EF4-FFF2-40B4-BE49-F238E27FC236}">
                <a16:creationId xmlns:a16="http://schemas.microsoft.com/office/drawing/2014/main" id="{649999A5-E6EB-4EC7-A352-45E312F3DE5A}"/>
              </a:ext>
            </a:extLst>
          </p:cNvPr>
          <p:cNvGraphicFramePr>
            <a:graphicFrameLocks noGrp="1"/>
          </p:cNvGraphicFramePr>
          <p:nvPr>
            <p:custDataLst>
              <p:tags r:id="rId6"/>
            </p:custDataLst>
            <p:extLst>
              <p:ext uri="{D42A27DB-BD31-4B8C-83A1-F6EECF244321}">
                <p14:modId xmlns:p14="http://schemas.microsoft.com/office/powerpoint/2010/main" val="2805429980"/>
              </p:ext>
            </p:extLst>
          </p:nvPr>
        </p:nvGraphicFramePr>
        <p:xfrm>
          <a:off x="7948933" y="4119686"/>
          <a:ext cx="3926488" cy="1345947"/>
        </p:xfrm>
        <a:graphic>
          <a:graphicData uri="http://schemas.openxmlformats.org/drawingml/2006/table">
            <a:tbl>
              <a:tblPr firstRow="1" bandRow="1">
                <a:tableStyleId>{2D5ABB26-0587-4C30-8999-92F81FD0307C}</a:tableStyleId>
              </a:tblPr>
              <a:tblGrid>
                <a:gridCol w="225100">
                  <a:extLst>
                    <a:ext uri="{9D8B030D-6E8A-4147-A177-3AD203B41FA5}">
                      <a16:colId xmlns:a16="http://schemas.microsoft.com/office/drawing/2014/main" val="20000"/>
                    </a:ext>
                  </a:extLst>
                </a:gridCol>
                <a:gridCol w="1593893">
                  <a:extLst>
                    <a:ext uri="{9D8B030D-6E8A-4147-A177-3AD203B41FA5}">
                      <a16:colId xmlns:a16="http://schemas.microsoft.com/office/drawing/2014/main" val="20001"/>
                    </a:ext>
                  </a:extLst>
                </a:gridCol>
                <a:gridCol w="727195">
                  <a:extLst>
                    <a:ext uri="{9D8B030D-6E8A-4147-A177-3AD203B41FA5}">
                      <a16:colId xmlns:a16="http://schemas.microsoft.com/office/drawing/2014/main" val="20002"/>
                    </a:ext>
                  </a:extLst>
                </a:gridCol>
                <a:gridCol w="690150">
                  <a:extLst>
                    <a:ext uri="{9D8B030D-6E8A-4147-A177-3AD203B41FA5}">
                      <a16:colId xmlns:a16="http://schemas.microsoft.com/office/drawing/2014/main" val="20004"/>
                    </a:ext>
                  </a:extLst>
                </a:gridCol>
                <a:gridCol w="690150">
                  <a:extLst>
                    <a:ext uri="{9D8B030D-6E8A-4147-A177-3AD203B41FA5}">
                      <a16:colId xmlns:a16="http://schemas.microsoft.com/office/drawing/2014/main" val="2672087243"/>
                    </a:ext>
                  </a:extLst>
                </a:gridCol>
              </a:tblGrid>
              <a:tr h="133073">
                <a:tc gridSpan="2">
                  <a:txBody>
                    <a:bodyPr/>
                    <a:lstStyle/>
                    <a:p>
                      <a:pPr marL="0" indent="0" algn="l" defTabSz="914400" rtl="0" eaLnBrk="1" latinLnBrk="0" hangingPunct="1">
                        <a:buFont typeface="Arial" panose="020B0604020202020204" pitchFamily="34" charset="0"/>
                        <a:buNone/>
                      </a:pPr>
                      <a:r>
                        <a:rPr lang="fr-CA" sz="1000" b="0" i="1" cap="none" baseline="0" dirty="0">
                          <a:solidFill>
                            <a:schemeClr val="tx1"/>
                          </a:solidFill>
                        </a:rPr>
                        <a:t>Les sources pour trouver un entrepreneur…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CA"/>
                    </a:p>
                  </a:txBody>
                  <a:tcPr/>
                </a:tc>
                <a:tc>
                  <a:txBody>
                    <a:bodyPr/>
                    <a:lstStyle/>
                    <a:p>
                      <a:pPr marL="0" indent="0" algn="ctr" defTabSz="914400" rtl="0" eaLnBrk="1" latinLnBrk="0" hangingPunct="1">
                        <a:buFont typeface="Arial" panose="020B0604020202020204" pitchFamily="34" charset="0"/>
                        <a:buNone/>
                      </a:pPr>
                      <a:r>
                        <a:rPr lang="fr-CA" sz="900" b="1" cap="none" baseline="0" dirty="0">
                          <a:solidFill>
                            <a:schemeClr val="bg1"/>
                          </a:solidFill>
                        </a:rPr>
                        <a:t>2024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lgn="ctr" defTabSz="914400" rtl="0" eaLnBrk="1" latinLnBrk="0" hangingPunct="1">
                        <a:buFont typeface="Arial" panose="020B0604020202020204" pitchFamily="34" charset="0"/>
                        <a:buNone/>
                      </a:pPr>
                      <a:r>
                        <a:rPr lang="fr-CA" sz="900" b="1" cap="none" baseline="0" dirty="0">
                          <a:solidFill>
                            <a:schemeClr val="bg1"/>
                          </a:solidFill>
                        </a:rPr>
                        <a:t>2025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lgn="ctr" defTabSz="914400" rtl="0" eaLnBrk="1" latinLnBrk="0" hangingPunct="1">
                        <a:buFont typeface="Arial" panose="020B0604020202020204" pitchFamily="34" charset="0"/>
                        <a:buNone/>
                      </a:pPr>
                      <a:r>
                        <a:rPr lang="fr-CA" sz="900" b="1" cap="none" baseline="0" dirty="0">
                          <a:solidFill>
                            <a:schemeClr val="bg1"/>
                          </a:solidFill>
                        </a:rPr>
                        <a:t>2026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65918">
                <a:tc>
                  <a:txBody>
                    <a:bodyPr/>
                    <a:lstStyle/>
                    <a:p>
                      <a:r>
                        <a:rPr lang="fr-CA" sz="1000" dirty="0"/>
                        <a:t>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Bouche-à-oreille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48 %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57 %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51 %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87549">
                <a:tc>
                  <a:txBody>
                    <a:bodyPr/>
                    <a:lstStyle/>
                    <a:p>
                      <a:r>
                        <a:rPr lang="fr-CA" sz="1000" dirty="0"/>
                        <a:t>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Recherche Google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25 %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24 %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23 %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5697985"/>
                  </a:ext>
                </a:extLst>
              </a:tr>
              <a:tr h="265918">
                <a:tc>
                  <a:txBody>
                    <a:bodyPr/>
                    <a:lstStyle/>
                    <a:p>
                      <a:r>
                        <a:rPr lang="fr-CA" sz="1000" dirty="0"/>
                        <a:t>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000" b="0" cap="none" baseline="0" dirty="0">
                          <a:solidFill>
                            <a:schemeClr val="tx1"/>
                          </a:solidFill>
                        </a:rPr>
                        <a:t>Consulter </a:t>
                      </a:r>
                      <a:r>
                        <a:rPr lang="fr-CA" sz="1000" b="0" cap="none" baseline="0" dirty="0" err="1">
                          <a:solidFill>
                            <a:schemeClr val="tx1"/>
                          </a:solidFill>
                        </a:rPr>
                        <a:t>RénoAssistance</a:t>
                      </a:r>
                      <a:endParaRPr lang="fr-CA" sz="1000" b="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23 %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19 %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fr-CA" sz="900" b="0" cap="none" baseline="0" dirty="0">
                          <a:solidFill>
                            <a:schemeClr val="tx1"/>
                          </a:solidFill>
                        </a:rPr>
                        <a:t>21 %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46782547"/>
                  </a:ext>
                </a:extLst>
              </a:tr>
            </a:tbl>
          </a:graphicData>
        </a:graphic>
      </p:graphicFrame>
      <p:sp>
        <p:nvSpPr>
          <p:cNvPr id="16" name="ZoneTexte 15">
            <a:extLst>
              <a:ext uri="{FF2B5EF4-FFF2-40B4-BE49-F238E27FC236}">
                <a16:creationId xmlns:a16="http://schemas.microsoft.com/office/drawing/2014/main" id="{0347C5B3-A9AB-4711-92AD-74C69CCFB1DB}"/>
              </a:ext>
            </a:extLst>
          </p:cNvPr>
          <p:cNvSpPr txBox="1"/>
          <p:nvPr>
            <p:custDataLst>
              <p:tags r:id="rId7"/>
            </p:custDataLst>
          </p:nvPr>
        </p:nvSpPr>
        <p:spPr>
          <a:xfrm>
            <a:off x="7948932" y="5513325"/>
            <a:ext cx="18710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E64823"/>
                </a:solidFill>
                <a:effectLst/>
                <a:uLnTx/>
                <a:uFillTx/>
                <a:latin typeface="Arial"/>
                <a:ea typeface="+mn-ea"/>
                <a:cs typeface="+mn-cs"/>
              </a:rPr>
              <a:t>*Voir résultats détaillés p. 81</a:t>
            </a:r>
          </a:p>
        </p:txBody>
      </p:sp>
      <p:sp>
        <p:nvSpPr>
          <p:cNvPr id="18" name="ZoneTexte 17">
            <a:extLst>
              <a:ext uri="{FF2B5EF4-FFF2-40B4-BE49-F238E27FC236}">
                <a16:creationId xmlns:a16="http://schemas.microsoft.com/office/drawing/2014/main" id="{A47A2B0A-7EFD-413A-970B-D0080A7A9A35}"/>
              </a:ext>
            </a:extLst>
          </p:cNvPr>
          <p:cNvSpPr txBox="1"/>
          <p:nvPr>
            <p:custDataLst>
              <p:tags r:id="rId8"/>
            </p:custDataLst>
          </p:nvPr>
        </p:nvSpPr>
        <p:spPr>
          <a:xfrm>
            <a:off x="10890464" y="4508189"/>
            <a:ext cx="3225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srgbClr val="669900"/>
                </a:solidFill>
                <a:effectLst/>
                <a:uLnTx/>
                <a:uFillTx/>
                <a:latin typeface="Wingdings 3" panose="05040102010807070707" pitchFamily="18" charset="2"/>
                <a:ea typeface="+mn-ea"/>
                <a:cs typeface="+mn-cs"/>
              </a:rPr>
              <a:t>p</a:t>
            </a:r>
          </a:p>
        </p:txBody>
      </p:sp>
      <p:sp>
        <p:nvSpPr>
          <p:cNvPr id="19" name="Organigramme : Délai 18">
            <a:extLst>
              <a:ext uri="{FF2B5EF4-FFF2-40B4-BE49-F238E27FC236}">
                <a16:creationId xmlns:a16="http://schemas.microsoft.com/office/drawing/2014/main" id="{57B290E8-A83E-491A-A7E1-139A72064DAF}"/>
              </a:ext>
            </a:extLst>
          </p:cNvPr>
          <p:cNvSpPr/>
          <p:nvPr>
            <p:custDataLst>
              <p:tags r:id="rId9"/>
            </p:custDataLst>
          </p:nvPr>
        </p:nvSpPr>
        <p:spPr>
          <a:xfrm>
            <a:off x="11218417" y="1998958"/>
            <a:ext cx="143456" cy="128710"/>
          </a:xfrm>
          <a:prstGeom prst="flowChartDela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1</a:t>
            </a:r>
          </a:p>
        </p:txBody>
      </p:sp>
      <p:sp>
        <p:nvSpPr>
          <p:cNvPr id="20" name="Organigramme : Délai 19">
            <a:extLst>
              <a:ext uri="{FF2B5EF4-FFF2-40B4-BE49-F238E27FC236}">
                <a16:creationId xmlns:a16="http://schemas.microsoft.com/office/drawing/2014/main" id="{BBA9992B-11EC-4566-864E-D8F3A2249323}"/>
              </a:ext>
            </a:extLst>
          </p:cNvPr>
          <p:cNvSpPr/>
          <p:nvPr>
            <p:custDataLst>
              <p:tags r:id="rId10"/>
            </p:custDataLst>
          </p:nvPr>
        </p:nvSpPr>
        <p:spPr>
          <a:xfrm>
            <a:off x="11218417" y="2259715"/>
            <a:ext cx="143456" cy="128710"/>
          </a:xfrm>
          <a:prstGeom prst="flowChartDela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dirty="0">
                <a:solidFill>
                  <a:prstClr val="white"/>
                </a:solidFill>
                <a:latin typeface="Arial"/>
              </a:rPr>
              <a:t>2</a:t>
            </a:r>
            <a:endParaRPr kumimoji="0" lang="fr-CA"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Organigramme : Délai 20">
            <a:extLst>
              <a:ext uri="{FF2B5EF4-FFF2-40B4-BE49-F238E27FC236}">
                <a16:creationId xmlns:a16="http://schemas.microsoft.com/office/drawing/2014/main" id="{113395FD-A0B7-43D0-A80C-59D34CBFBD11}"/>
              </a:ext>
            </a:extLst>
          </p:cNvPr>
          <p:cNvSpPr/>
          <p:nvPr>
            <p:custDataLst>
              <p:tags r:id="rId11"/>
            </p:custDataLst>
          </p:nvPr>
        </p:nvSpPr>
        <p:spPr>
          <a:xfrm>
            <a:off x="11218417" y="2637686"/>
            <a:ext cx="143456" cy="128710"/>
          </a:xfrm>
          <a:prstGeom prst="flowChartDelay">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white"/>
                </a:solidFill>
                <a:effectLst/>
                <a:uLnTx/>
                <a:uFillTx/>
                <a:latin typeface="Arial"/>
                <a:ea typeface="+mn-ea"/>
                <a:cs typeface="+mn-cs"/>
              </a:rPr>
              <a:t>3</a:t>
            </a:r>
          </a:p>
        </p:txBody>
      </p:sp>
      <p:sp>
        <p:nvSpPr>
          <p:cNvPr id="22" name="ZoneTexte 21">
            <a:extLst>
              <a:ext uri="{FF2B5EF4-FFF2-40B4-BE49-F238E27FC236}">
                <a16:creationId xmlns:a16="http://schemas.microsoft.com/office/drawing/2014/main" id="{6C0DCA07-B893-4A98-8B3C-5C97FCB9DA5E}"/>
              </a:ext>
            </a:extLst>
          </p:cNvPr>
          <p:cNvSpPr txBox="1"/>
          <p:nvPr>
            <p:custDataLst>
              <p:tags r:id="rId12"/>
            </p:custDataLst>
          </p:nvPr>
        </p:nvSpPr>
        <p:spPr>
          <a:xfrm flipV="1">
            <a:off x="11561024" y="4492949"/>
            <a:ext cx="3225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srgbClr val="C00000"/>
                </a:solidFill>
                <a:effectLst/>
                <a:uLnTx/>
                <a:uFillTx/>
                <a:latin typeface="Wingdings 3" panose="05040102010807070707" pitchFamily="18" charset="2"/>
                <a:ea typeface="+mn-ea"/>
                <a:cs typeface="+mn-cs"/>
              </a:rPr>
              <a:t>p</a:t>
            </a:r>
          </a:p>
        </p:txBody>
      </p:sp>
    </p:spTree>
    <p:extLst>
      <p:ext uri="{BB962C8B-B14F-4D97-AF65-F5344CB8AC3E}">
        <p14:creationId xmlns:p14="http://schemas.microsoft.com/office/powerpoint/2010/main" val="108527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149698-3F27-4A24-9126-F2B5F17E7478}"/>
              </a:ext>
            </a:extLst>
          </p:cNvPr>
          <p:cNvSpPr/>
          <p:nvPr>
            <p:custDataLst>
              <p:tags r:id="rId1"/>
            </p:custDataLst>
          </p:nvPr>
        </p:nvSpPr>
        <p:spPr>
          <a:xfrm>
            <a:off x="2152710" y="6007151"/>
            <a:ext cx="7380028" cy="763529"/>
          </a:xfrm>
          <a:prstGeom prst="rect">
            <a:avLst/>
          </a:prstGeom>
          <a:pattFill prst="pct50">
            <a:fgClr>
              <a:schemeClr val="bg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itre 7">
            <a:extLst>
              <a:ext uri="{FF2B5EF4-FFF2-40B4-BE49-F238E27FC236}">
                <a16:creationId xmlns:a16="http://schemas.microsoft.com/office/drawing/2014/main" id="{C855CC48-37A8-44F3-9ABB-F9189557A59D}"/>
              </a:ext>
            </a:extLst>
          </p:cNvPr>
          <p:cNvSpPr>
            <a:spLocks noGrp="1"/>
          </p:cNvSpPr>
          <p:nvPr>
            <p:ph type="title"/>
            <p:custDataLst>
              <p:tags r:id="rId2"/>
            </p:custDataLst>
          </p:nvPr>
        </p:nvSpPr>
        <p:spPr>
          <a:xfrm>
            <a:off x="1003178" y="268862"/>
            <a:ext cx="7325456" cy="498598"/>
          </a:xfrm>
        </p:spPr>
        <p:txBody>
          <a:bodyPr/>
          <a:lstStyle/>
          <a:p>
            <a:r>
              <a:rPr lang="fr-CA" dirty="0">
                <a:solidFill>
                  <a:schemeClr val="tx2"/>
                </a:solidFill>
              </a:rPr>
              <a:t>Quelle importance est accordée à une </a:t>
            </a:r>
            <a:r>
              <a:rPr lang="fr-CA" b="1" dirty="0">
                <a:solidFill>
                  <a:schemeClr val="tx2"/>
                </a:solidFill>
              </a:rPr>
              <a:t>garantie associée aux travaux </a:t>
            </a:r>
            <a:br>
              <a:rPr lang="fr-CA" b="1" dirty="0">
                <a:solidFill>
                  <a:schemeClr val="tx2"/>
                </a:solidFill>
              </a:rPr>
            </a:br>
            <a:r>
              <a:rPr lang="fr-CA" dirty="0">
                <a:solidFill>
                  <a:schemeClr val="tx2"/>
                </a:solidFill>
              </a:rPr>
              <a:t>et quel </a:t>
            </a:r>
            <a:r>
              <a:rPr lang="fr-CA" b="1" dirty="0">
                <a:solidFill>
                  <a:schemeClr val="tx2"/>
                </a:solidFill>
              </a:rPr>
              <a:t>mode de financement</a:t>
            </a:r>
            <a:r>
              <a:rPr lang="fr-CA" dirty="0">
                <a:solidFill>
                  <a:schemeClr val="tx2"/>
                </a:solidFill>
              </a:rPr>
              <a:t> est anticipé?</a:t>
            </a:r>
          </a:p>
        </p:txBody>
      </p:sp>
      <p:sp>
        <p:nvSpPr>
          <p:cNvPr id="5" name="Ellipse 4">
            <a:extLst>
              <a:ext uri="{FF2B5EF4-FFF2-40B4-BE49-F238E27FC236}">
                <a16:creationId xmlns:a16="http://schemas.microsoft.com/office/drawing/2014/main" id="{501B5155-8FFF-41A1-82E7-37DF779DE9C6}"/>
              </a:ext>
            </a:extLst>
          </p:cNvPr>
          <p:cNvSpPr>
            <a:spLocks noChangeAspect="1"/>
          </p:cNvSpPr>
          <p:nvPr>
            <p:custDataLst>
              <p:tags r:id="rId3"/>
            </p:custDataLst>
          </p:nvPr>
        </p:nvSpPr>
        <p:spPr>
          <a:xfrm>
            <a:off x="379673" y="238197"/>
            <a:ext cx="540000" cy="540000"/>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6</a:t>
            </a:r>
          </a:p>
        </p:txBody>
      </p:sp>
      <p:graphicFrame>
        <p:nvGraphicFramePr>
          <p:cNvPr id="4" name="Tableau 3">
            <a:extLst>
              <a:ext uri="{FF2B5EF4-FFF2-40B4-BE49-F238E27FC236}">
                <a16:creationId xmlns:a16="http://schemas.microsoft.com/office/drawing/2014/main" id="{DFAEC709-8D42-4F4F-8024-064019D58EA7}"/>
              </a:ext>
            </a:extLst>
          </p:cNvPr>
          <p:cNvGraphicFramePr>
            <a:graphicFrameLocks noGrp="1"/>
          </p:cNvGraphicFramePr>
          <p:nvPr>
            <p:custDataLst>
              <p:tags r:id="rId4"/>
            </p:custDataLst>
            <p:extLst>
              <p:ext uri="{D42A27DB-BD31-4B8C-83A1-F6EECF244321}">
                <p14:modId xmlns:p14="http://schemas.microsoft.com/office/powerpoint/2010/main" val="1636901891"/>
              </p:ext>
            </p:extLst>
          </p:nvPr>
        </p:nvGraphicFramePr>
        <p:xfrm>
          <a:off x="275352" y="1149988"/>
          <a:ext cx="7682679" cy="5501533"/>
        </p:xfrm>
        <a:graphic>
          <a:graphicData uri="http://schemas.openxmlformats.org/drawingml/2006/table">
            <a:tbl>
              <a:tblPr firstRow="1" bandRow="1">
                <a:tableStyleId>{2D5ABB26-0587-4C30-8999-92F81FD0307C}</a:tableStyleId>
              </a:tblPr>
              <a:tblGrid>
                <a:gridCol w="2274931">
                  <a:extLst>
                    <a:ext uri="{9D8B030D-6E8A-4147-A177-3AD203B41FA5}">
                      <a16:colId xmlns:a16="http://schemas.microsoft.com/office/drawing/2014/main" val="20000"/>
                    </a:ext>
                  </a:extLst>
                </a:gridCol>
                <a:gridCol w="5407748">
                  <a:extLst>
                    <a:ext uri="{9D8B030D-6E8A-4147-A177-3AD203B41FA5}">
                      <a16:colId xmlns:a16="http://schemas.microsoft.com/office/drawing/2014/main" val="20001"/>
                    </a:ext>
                  </a:extLst>
                </a:gridCol>
              </a:tblGrid>
              <a:tr h="200422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L’importance accordée à la garantie sur les travaux reste stable cette année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400" b="1" i="0" kern="1200" cap="none" baseline="0" dirty="0">
                        <a:solidFill>
                          <a:schemeClr val="bg1"/>
                        </a:solidFill>
                        <a:latin typeface="+mn-lt"/>
                        <a:ea typeface="+mn-ea"/>
                        <a:cs typeface="+mn-cs"/>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lvl="0" indent="0" algn="l" defTabSz="914400" rtl="0" eaLnBrk="1" latinLnBrk="0" hangingPunct="1">
                        <a:spcBef>
                          <a:spcPts val="600"/>
                        </a:spcBef>
                        <a:buFont typeface="Arial" panose="020B0604020202020204" pitchFamily="34" charset="0"/>
                        <a:buNone/>
                      </a:pPr>
                      <a:r>
                        <a:rPr lang="fr-CA" sz="1100" b="0" cap="none" baseline="0" dirty="0">
                          <a:solidFill>
                            <a:schemeClr val="tx1"/>
                          </a:solidFill>
                        </a:rPr>
                        <a:t>La couverture des travaux par une garantie continue de présenter un enjeu majeur pour près de </a:t>
                      </a:r>
                      <a:r>
                        <a:rPr lang="fr-CA" sz="1100" b="1" cap="none" baseline="0" dirty="0">
                          <a:solidFill>
                            <a:schemeClr val="tx1"/>
                          </a:solidFill>
                        </a:rPr>
                        <a:t>trois quarts </a:t>
                      </a:r>
                      <a:r>
                        <a:rPr lang="fr-CA" sz="1100" b="0" cap="none" baseline="0" dirty="0">
                          <a:solidFill>
                            <a:schemeClr val="tx1"/>
                          </a:solidFill>
                        </a:rPr>
                        <a:t>des propriétaires, malgré le coût additionnel qu’elle représente (importance de 69 % c. 2025 : 71 % et 2024 : 72 %). </a:t>
                      </a:r>
                      <a:r>
                        <a:rPr lang="fr-CA" sz="1100" b="1" cap="none" baseline="0" dirty="0">
                          <a:solidFill>
                            <a:schemeClr val="tx1"/>
                          </a:solidFill>
                        </a:rPr>
                        <a:t>Pour un peu plus d’un quart</a:t>
                      </a:r>
                      <a:r>
                        <a:rPr lang="fr-CA" sz="1100" b="0" cap="none" baseline="0" dirty="0">
                          <a:solidFill>
                            <a:schemeClr val="tx1"/>
                          </a:solidFill>
                        </a:rPr>
                        <a:t>,</a:t>
                      </a:r>
                      <a:r>
                        <a:rPr lang="fr-CA" sz="1100" b="1" cap="none" baseline="0" dirty="0">
                          <a:solidFill>
                            <a:schemeClr val="tx1"/>
                          </a:solidFill>
                        </a:rPr>
                        <a:t> </a:t>
                      </a:r>
                      <a:r>
                        <a:rPr lang="fr-CA" sz="1100" b="0" cap="none" baseline="0" dirty="0">
                          <a:solidFill>
                            <a:schemeClr val="tx1"/>
                          </a:solidFill>
                        </a:rPr>
                        <a:t>la garantie s’avère </a:t>
                      </a:r>
                      <a:r>
                        <a:rPr lang="fr-CA" sz="1100" b="1" cap="none" baseline="0" dirty="0">
                          <a:solidFill>
                            <a:schemeClr val="tx1"/>
                          </a:solidFill>
                        </a:rPr>
                        <a:t>primordiale</a:t>
                      </a:r>
                      <a:r>
                        <a:rPr lang="fr-CA" sz="1100" b="0" cap="none" baseline="0" dirty="0">
                          <a:solidFill>
                            <a:schemeClr val="tx1"/>
                          </a:solidFill>
                        </a:rPr>
                        <a:t> (très importante : 27 %).</a:t>
                      </a:r>
                    </a:p>
                    <a:p>
                      <a:pPr marL="171450" lvl="0" indent="-171450" algn="l" defTabSz="914400" rtl="0" eaLnBrk="1" latinLnBrk="0" hangingPunct="1">
                        <a:spcBef>
                          <a:spcPts val="600"/>
                        </a:spcBef>
                        <a:buFont typeface="Arial" panose="020B0604020202020204" pitchFamily="34" charset="0"/>
                        <a:buChar char="•"/>
                      </a:pPr>
                      <a:r>
                        <a:rPr lang="fr-CA" sz="1100" b="0" cap="none" baseline="0" dirty="0">
                          <a:solidFill>
                            <a:schemeClr val="tx1"/>
                          </a:solidFill>
                        </a:rPr>
                        <a:t>La </a:t>
                      </a:r>
                      <a:r>
                        <a:rPr lang="fr-CA" sz="1100" b="1" cap="none" baseline="0" dirty="0">
                          <a:solidFill>
                            <a:schemeClr val="tx1"/>
                          </a:solidFill>
                        </a:rPr>
                        <a:t>garantie</a:t>
                      </a:r>
                      <a:r>
                        <a:rPr lang="fr-CA" sz="1100" b="0" cap="none" baseline="0" dirty="0">
                          <a:solidFill>
                            <a:schemeClr val="tx1"/>
                          </a:solidFill>
                        </a:rPr>
                        <a:t> représentait d’ailleurs </a:t>
                      </a:r>
                      <a:r>
                        <a:rPr lang="fr-CA" sz="1100" b="1" cap="none" baseline="0" dirty="0">
                          <a:solidFill>
                            <a:schemeClr val="tx1"/>
                          </a:solidFill>
                        </a:rPr>
                        <a:t>un des critères les plus importants </a:t>
                      </a:r>
                      <a:r>
                        <a:rPr lang="fr-CA" sz="1100" b="0" cap="none" baseline="0" dirty="0">
                          <a:solidFill>
                            <a:schemeClr val="tx1"/>
                          </a:solidFill>
                        </a:rPr>
                        <a:t>lors du choix d’un entrepreneur licencié (top 3 : 34 %).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100" b="0" cap="none" baseline="0" dirty="0">
                          <a:solidFill>
                            <a:schemeClr val="tx1"/>
                          </a:solidFill>
                        </a:rPr>
                        <a:t>L’</a:t>
                      </a:r>
                      <a:r>
                        <a:rPr lang="fr-CA" sz="1100" b="1" cap="none" baseline="0" dirty="0">
                          <a:solidFill>
                            <a:schemeClr val="tx1"/>
                          </a:solidFill>
                        </a:rPr>
                        <a:t>importance </a:t>
                      </a:r>
                      <a:r>
                        <a:rPr lang="fr-CA" sz="1100" b="0" cap="none" baseline="0" dirty="0">
                          <a:solidFill>
                            <a:schemeClr val="tx1"/>
                          </a:solidFill>
                        </a:rPr>
                        <a:t>accordée à la garantie est </a:t>
                      </a:r>
                      <a:r>
                        <a:rPr lang="fr-CA" sz="1100" b="1" cap="none" baseline="0" dirty="0">
                          <a:solidFill>
                            <a:schemeClr val="tx1"/>
                          </a:solidFill>
                        </a:rPr>
                        <a:t>plus marquée chez les premiers acheteurs </a:t>
                      </a:r>
                      <a:r>
                        <a:rPr lang="fr-CA" sz="1100" b="0" cap="none" baseline="0" dirty="0">
                          <a:solidFill>
                            <a:schemeClr val="tx1"/>
                          </a:solidFill>
                        </a:rPr>
                        <a:t>(72 %), les résidents de </a:t>
                      </a:r>
                      <a:r>
                        <a:rPr lang="fr-CA" sz="1100" b="1" cap="none" baseline="0" dirty="0">
                          <a:solidFill>
                            <a:schemeClr val="tx1"/>
                          </a:solidFill>
                        </a:rPr>
                        <a:t>Montréal </a:t>
                      </a:r>
                      <a:r>
                        <a:rPr lang="fr-CA" sz="1100" b="0" cap="none" baseline="0" dirty="0">
                          <a:solidFill>
                            <a:schemeClr val="tx1"/>
                          </a:solidFill>
                        </a:rPr>
                        <a:t>(72 %) et, sans surprise, ceux prévoyant faire appel à un </a:t>
                      </a:r>
                      <a:r>
                        <a:rPr lang="fr-CA" sz="1100" b="1" cap="none" baseline="0" dirty="0">
                          <a:solidFill>
                            <a:schemeClr val="tx1"/>
                          </a:solidFill>
                        </a:rPr>
                        <a:t>entrepreneur licencié </a:t>
                      </a:r>
                      <a:r>
                        <a:rPr lang="fr-CA" sz="1100" b="0" cap="none" baseline="0" dirty="0">
                          <a:solidFill>
                            <a:schemeClr val="tx1"/>
                          </a:solidFill>
                        </a:rPr>
                        <a:t>(89 %).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r h="233906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L’apport des économies personnelles demeure le principal moyen de financement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lvl="0" indent="0" algn="l" defTabSz="914400" rtl="0" eaLnBrk="1" latinLnBrk="0" hangingPunct="1">
                        <a:spcBef>
                          <a:spcPts val="600"/>
                        </a:spcBef>
                        <a:buFont typeface="Arial" panose="020B0604020202020204" pitchFamily="34" charset="0"/>
                        <a:buNone/>
                      </a:pPr>
                      <a:r>
                        <a:rPr lang="fr-CA" sz="1100" b="0" i="0" cap="none" baseline="0" dirty="0">
                          <a:solidFill>
                            <a:schemeClr val="tx1"/>
                          </a:solidFill>
                        </a:rPr>
                        <a:t>Près des trois quarts des propriétaires prévoyant des travaux (74 %) continuent de privilégier l’usage de </a:t>
                      </a:r>
                      <a:r>
                        <a:rPr lang="fr-CA" sz="1100" b="1" i="0" cap="none" baseline="0" dirty="0">
                          <a:solidFill>
                            <a:schemeClr val="tx1"/>
                          </a:solidFill>
                        </a:rPr>
                        <a:t>leurs économies personnelles</a:t>
                      </a:r>
                      <a:r>
                        <a:rPr lang="fr-CA" sz="1100" b="0" i="0" cap="none" baseline="0" dirty="0">
                          <a:solidFill>
                            <a:schemeClr val="tx1"/>
                          </a:solidFill>
                        </a:rPr>
                        <a:t>.</a:t>
                      </a:r>
                    </a:p>
                    <a:p>
                      <a:pPr marL="0" lvl="0" indent="0" algn="l" defTabSz="914400" rtl="0" eaLnBrk="1" latinLnBrk="0" hangingPunct="1">
                        <a:spcBef>
                          <a:spcPts val="600"/>
                        </a:spcBef>
                        <a:buFont typeface="Arial" panose="020B0604020202020204" pitchFamily="34" charset="0"/>
                        <a:buNone/>
                      </a:pPr>
                      <a:r>
                        <a:rPr lang="fr-CA" sz="1100" b="0" i="0" cap="none" baseline="0" dirty="0">
                          <a:solidFill>
                            <a:schemeClr val="tx1"/>
                          </a:solidFill>
                        </a:rPr>
                        <a:t>Le </a:t>
                      </a:r>
                      <a:r>
                        <a:rPr lang="fr-CA" sz="1100" b="1" i="0" cap="none" baseline="0" dirty="0">
                          <a:solidFill>
                            <a:schemeClr val="tx1"/>
                          </a:solidFill>
                        </a:rPr>
                        <a:t>recours au financement </a:t>
                      </a:r>
                      <a:r>
                        <a:rPr lang="fr-CA" sz="1100" b="0" i="0" cap="none" baseline="0" dirty="0">
                          <a:solidFill>
                            <a:schemeClr val="tx1"/>
                          </a:solidFill>
                        </a:rPr>
                        <a:t>par l’utilisation de la</a:t>
                      </a:r>
                      <a:r>
                        <a:rPr lang="fr-CA" sz="1100" b="1" i="0" cap="none" baseline="0" dirty="0">
                          <a:solidFill>
                            <a:schemeClr val="tx1"/>
                          </a:solidFill>
                        </a:rPr>
                        <a:t> marge de crédit proprio </a:t>
                      </a:r>
                      <a:r>
                        <a:rPr lang="fr-CA" sz="1100" b="0" i="0" cap="none" baseline="0" dirty="0">
                          <a:solidFill>
                            <a:schemeClr val="tx1"/>
                          </a:solidFill>
                        </a:rPr>
                        <a:t>reste une option secondaire (19 %), suivie par le refinancement d’hypothèque (12 %). </a:t>
                      </a:r>
                    </a:p>
                    <a:p>
                      <a:pPr marL="171450" lvl="0" indent="-171450" algn="l" defTabSz="914400" rtl="0" eaLnBrk="1" latinLnBrk="0" hangingPunct="1">
                        <a:spcBef>
                          <a:spcPts val="600"/>
                        </a:spcBef>
                        <a:buFont typeface="Arial" panose="020B0604020202020204" pitchFamily="34" charset="0"/>
                        <a:buChar char="•"/>
                      </a:pPr>
                      <a:r>
                        <a:rPr lang="fr-CA" sz="1100" b="0" i="0" cap="none" baseline="0" dirty="0">
                          <a:solidFill>
                            <a:schemeClr val="tx1"/>
                          </a:solidFill>
                        </a:rPr>
                        <a:t>La marge de crédit est davantage considérée par ceux ayant un revenu de </a:t>
                      </a:r>
                      <a:br>
                        <a:rPr lang="fr-CA" sz="1100" b="0" i="0" cap="none" baseline="0" dirty="0">
                          <a:solidFill>
                            <a:schemeClr val="tx1"/>
                          </a:solidFill>
                        </a:rPr>
                      </a:br>
                      <a:r>
                        <a:rPr lang="fr-CA" sz="1100" b="0" i="0" cap="none" baseline="0" dirty="0">
                          <a:solidFill>
                            <a:schemeClr val="tx1"/>
                          </a:solidFill>
                        </a:rPr>
                        <a:t>150 k$ et plus (25 %), ceux qui prévoient des rénovations extérieures (22 %), ceux qui souhaitent faire appel à un entrepreneur licencié (22 %) et par les 35-44 ans (27 %).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100" b="0" i="0" cap="none" baseline="0" dirty="0">
                          <a:solidFill>
                            <a:schemeClr val="tx1"/>
                          </a:solidFill>
                        </a:rPr>
                        <a:t>Le refinancement par hypothèque est davantage envisagé dans le cadre des travaux d’agrandissement / de conversion (30 %), et auprès des 35-44 ans </a:t>
                      </a:r>
                      <a:br>
                        <a:rPr lang="fr-CA" sz="1100" b="0" i="0" cap="none" baseline="0" dirty="0">
                          <a:solidFill>
                            <a:schemeClr val="tx1"/>
                          </a:solidFill>
                        </a:rPr>
                      </a:br>
                      <a:r>
                        <a:rPr lang="fr-CA" sz="1100" b="0" i="0" cap="none" baseline="0" dirty="0">
                          <a:solidFill>
                            <a:schemeClr val="tx1"/>
                          </a:solidFill>
                        </a:rPr>
                        <a:t>(21 %).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9207248"/>
                  </a:ext>
                </a:extLst>
              </a:tr>
              <a:tr h="91153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La cuisine demeure le type de rénovation considéré comme ayant le plus grand retour sur investissement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lvl="0" indent="0" algn="l" defTabSz="914400" rtl="0" eaLnBrk="1" latinLnBrk="0" hangingPunct="1">
                        <a:spcBef>
                          <a:spcPts val="600"/>
                        </a:spcBef>
                        <a:buFont typeface="Arial" panose="020B0604020202020204" pitchFamily="34" charset="0"/>
                        <a:buNone/>
                      </a:pPr>
                      <a:r>
                        <a:rPr lang="fr-CA" sz="1100" b="0" i="0" cap="none" baseline="0" dirty="0">
                          <a:solidFill>
                            <a:schemeClr val="tx1"/>
                          </a:solidFill>
                        </a:rPr>
                        <a:t>Parmi les neuf types de rénovation évalués, la </a:t>
                      </a:r>
                      <a:r>
                        <a:rPr lang="fr-CA" sz="1100" b="1" i="0" cap="none" baseline="0" dirty="0">
                          <a:solidFill>
                            <a:schemeClr val="tx1"/>
                          </a:solidFill>
                        </a:rPr>
                        <a:t>cuisine</a:t>
                      </a:r>
                      <a:r>
                        <a:rPr lang="fr-CA" sz="1100" b="0" i="0" cap="none" baseline="0" dirty="0">
                          <a:solidFill>
                            <a:schemeClr val="tx1"/>
                          </a:solidFill>
                        </a:rPr>
                        <a:t> s’impose comme le </a:t>
                      </a:r>
                      <a:r>
                        <a:rPr lang="fr-CA" sz="1100" b="1" i="0" cap="none" baseline="0" dirty="0">
                          <a:solidFill>
                            <a:schemeClr val="tx1"/>
                          </a:solidFill>
                        </a:rPr>
                        <a:t>meilleur retour sur investissement</a:t>
                      </a:r>
                      <a:r>
                        <a:rPr lang="fr-CA" sz="1100" b="0" i="0" cap="none" baseline="0" dirty="0">
                          <a:solidFill>
                            <a:schemeClr val="tx1"/>
                          </a:solidFill>
                        </a:rPr>
                        <a:t> pour près de </a:t>
                      </a:r>
                      <a:r>
                        <a:rPr lang="fr-CA" sz="1100" b="1" i="0" cap="none" baseline="0" dirty="0">
                          <a:solidFill>
                            <a:schemeClr val="tx1"/>
                          </a:solidFill>
                        </a:rPr>
                        <a:t>trois quarts </a:t>
                      </a:r>
                      <a:r>
                        <a:rPr lang="fr-CA" sz="1100" b="0" i="0" cap="none" baseline="0" dirty="0">
                          <a:solidFill>
                            <a:schemeClr val="tx1"/>
                          </a:solidFill>
                        </a:rPr>
                        <a:t>des propriétaires (top 3 : </a:t>
                      </a:r>
                      <a:br>
                        <a:rPr lang="fr-CA" sz="1100" b="0" i="0" cap="none" baseline="0" dirty="0">
                          <a:solidFill>
                            <a:schemeClr val="tx1"/>
                          </a:solidFill>
                        </a:rPr>
                      </a:br>
                      <a:r>
                        <a:rPr lang="fr-CA" sz="1100" b="0" i="0" cap="none" baseline="0" dirty="0">
                          <a:solidFill>
                            <a:schemeClr val="tx1"/>
                          </a:solidFill>
                        </a:rPr>
                        <a:t>71 %). Dans une moindre mesure, la </a:t>
                      </a:r>
                      <a:r>
                        <a:rPr lang="fr-CA" sz="1100" b="1" i="0" cap="none" baseline="0" dirty="0">
                          <a:solidFill>
                            <a:schemeClr val="tx1"/>
                          </a:solidFill>
                        </a:rPr>
                        <a:t>salle de bain </a:t>
                      </a:r>
                      <a:r>
                        <a:rPr lang="fr-CA" sz="1100" b="0" i="0" cap="none" baseline="0" dirty="0">
                          <a:solidFill>
                            <a:schemeClr val="tx1"/>
                          </a:solidFill>
                        </a:rPr>
                        <a:t>(59 %) et la </a:t>
                      </a:r>
                      <a:r>
                        <a:rPr lang="fr-CA" sz="1100" b="1" i="0" cap="none" baseline="0" dirty="0">
                          <a:solidFill>
                            <a:schemeClr val="tx1"/>
                          </a:solidFill>
                        </a:rPr>
                        <a:t>fenestration</a:t>
                      </a:r>
                      <a:r>
                        <a:rPr lang="fr-CA" sz="1100" b="0" i="0" cap="none" baseline="0" dirty="0">
                          <a:solidFill>
                            <a:schemeClr val="tx1"/>
                          </a:solidFill>
                        </a:rPr>
                        <a:t> (40 %) sont elles aussi considérées parmi les rénovations les plus rentables.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2450962"/>
                  </a:ext>
                </a:extLst>
              </a:tr>
            </a:tbl>
          </a:graphicData>
        </a:graphic>
      </p:graphicFrame>
      <p:graphicFrame>
        <p:nvGraphicFramePr>
          <p:cNvPr id="24" name="Tableau 23">
            <a:extLst>
              <a:ext uri="{FF2B5EF4-FFF2-40B4-BE49-F238E27FC236}">
                <a16:creationId xmlns:a16="http://schemas.microsoft.com/office/drawing/2014/main" id="{90ADC999-0497-4A6A-88F2-437CA829E1B0}"/>
              </a:ext>
            </a:extLst>
          </p:cNvPr>
          <p:cNvGraphicFramePr>
            <a:graphicFrameLocks noGrp="1"/>
          </p:cNvGraphicFramePr>
          <p:nvPr>
            <p:custDataLst>
              <p:tags r:id="rId5"/>
            </p:custDataLst>
          </p:nvPr>
        </p:nvGraphicFramePr>
        <p:xfrm>
          <a:off x="8080005" y="3384362"/>
          <a:ext cx="3836641" cy="1280160"/>
        </p:xfrm>
        <a:graphic>
          <a:graphicData uri="http://schemas.openxmlformats.org/drawingml/2006/table">
            <a:tbl>
              <a:tblPr firstRow="1" bandRow="1">
                <a:tableStyleId>{073A0DAA-6AF3-43AB-8588-CEC1D06C72B9}</a:tableStyleId>
              </a:tblPr>
              <a:tblGrid>
                <a:gridCol w="2231137">
                  <a:extLst>
                    <a:ext uri="{9D8B030D-6E8A-4147-A177-3AD203B41FA5}">
                      <a16:colId xmlns:a16="http://schemas.microsoft.com/office/drawing/2014/main" val="1612358420"/>
                    </a:ext>
                  </a:extLst>
                </a:gridCol>
                <a:gridCol w="547440">
                  <a:extLst>
                    <a:ext uri="{9D8B030D-6E8A-4147-A177-3AD203B41FA5}">
                      <a16:colId xmlns:a16="http://schemas.microsoft.com/office/drawing/2014/main" val="710114619"/>
                    </a:ext>
                  </a:extLst>
                </a:gridCol>
                <a:gridCol w="529032">
                  <a:extLst>
                    <a:ext uri="{9D8B030D-6E8A-4147-A177-3AD203B41FA5}">
                      <a16:colId xmlns:a16="http://schemas.microsoft.com/office/drawing/2014/main" val="2025870773"/>
                    </a:ext>
                  </a:extLst>
                </a:gridCol>
                <a:gridCol w="529032">
                  <a:extLst>
                    <a:ext uri="{9D8B030D-6E8A-4147-A177-3AD203B41FA5}">
                      <a16:colId xmlns:a16="http://schemas.microsoft.com/office/drawing/2014/main" val="2137936735"/>
                    </a:ext>
                  </a:extLst>
                </a:gridCol>
              </a:tblGrid>
              <a:tr h="221474">
                <a:tc>
                  <a:txBody>
                    <a:bodyPr/>
                    <a:lstStyle/>
                    <a:p>
                      <a:pPr algn="ctr"/>
                      <a:r>
                        <a:rPr lang="fr-CA" sz="1000" dirty="0"/>
                        <a:t>Top 3 des moyens de financement envisagés…</a:t>
                      </a:r>
                      <a:endParaRPr lang="fr-CA" sz="1000" dirty="0">
                        <a:solidFill>
                          <a:schemeClr val="tx1"/>
                        </a:solidFill>
                      </a:endParaRPr>
                    </a:p>
                  </a:txBody>
                  <a:tcPr>
                    <a:solidFill>
                      <a:schemeClr val="tx1"/>
                    </a:solidFill>
                  </a:tcPr>
                </a:tc>
                <a:tc>
                  <a:txBody>
                    <a:bodyPr/>
                    <a:lstStyle/>
                    <a:p>
                      <a:pPr algn="ctr"/>
                      <a:r>
                        <a:rPr lang="en-CA" sz="1000" dirty="0">
                          <a:solidFill>
                            <a:schemeClr val="bg1"/>
                          </a:solidFill>
                        </a:rPr>
                        <a:t>2024</a:t>
                      </a:r>
                    </a:p>
                  </a:txBody>
                  <a:tcPr>
                    <a:solidFill>
                      <a:schemeClr val="tx1"/>
                    </a:solidFill>
                  </a:tcPr>
                </a:tc>
                <a:tc>
                  <a:txBody>
                    <a:bodyPr/>
                    <a:lstStyle/>
                    <a:p>
                      <a:pPr algn="ctr"/>
                      <a:r>
                        <a:rPr lang="en-CA" sz="1000" dirty="0">
                          <a:solidFill>
                            <a:schemeClr val="bg1"/>
                          </a:solidFill>
                        </a:rPr>
                        <a:t>2025</a:t>
                      </a:r>
                    </a:p>
                  </a:txBody>
                  <a:tcPr>
                    <a:solidFill>
                      <a:schemeClr val="tx1"/>
                    </a:solidFill>
                  </a:tcPr>
                </a:tc>
                <a:tc>
                  <a:txBody>
                    <a:bodyPr/>
                    <a:lstStyle/>
                    <a:p>
                      <a:pPr algn="ctr"/>
                      <a:r>
                        <a:rPr lang="en-CA" sz="1000" dirty="0">
                          <a:solidFill>
                            <a:schemeClr val="bg1"/>
                          </a:solidFill>
                        </a:rPr>
                        <a:t>2026</a:t>
                      </a:r>
                    </a:p>
                  </a:txBody>
                  <a:tcPr>
                    <a:solidFill>
                      <a:schemeClr val="tx1"/>
                    </a:solidFill>
                  </a:tcPr>
                </a:tc>
                <a:extLst>
                  <a:ext uri="{0D108BD9-81ED-4DB2-BD59-A6C34878D82A}">
                    <a16:rowId xmlns:a16="http://schemas.microsoft.com/office/drawing/2014/main" val="3224487434"/>
                  </a:ext>
                </a:extLst>
              </a:tr>
              <a:tr h="241158">
                <a:tc>
                  <a:txBody>
                    <a:bodyPr/>
                    <a:lstStyle/>
                    <a:p>
                      <a:pPr algn="l"/>
                      <a:r>
                        <a:rPr lang="fr-CA" sz="1000" dirty="0"/>
                        <a:t>Avec vos économies personnelles</a:t>
                      </a:r>
                    </a:p>
                  </a:txBody>
                  <a:tcPr>
                    <a:solidFill>
                      <a:schemeClr val="bg1">
                        <a:lumMod val="95000"/>
                      </a:schemeClr>
                    </a:solidFill>
                  </a:tcPr>
                </a:tc>
                <a:tc>
                  <a:txBody>
                    <a:bodyPr/>
                    <a:lstStyle/>
                    <a:p>
                      <a:pPr algn="l"/>
                      <a:r>
                        <a:rPr lang="fr-CA" sz="1000" dirty="0"/>
                        <a:t>76 %</a:t>
                      </a:r>
                    </a:p>
                  </a:txBody>
                  <a:tcPr>
                    <a:solidFill>
                      <a:schemeClr val="bg1">
                        <a:lumMod val="95000"/>
                      </a:schemeClr>
                    </a:solidFill>
                  </a:tcPr>
                </a:tc>
                <a:tc>
                  <a:txBody>
                    <a:bodyPr/>
                    <a:lstStyle/>
                    <a:p>
                      <a:pPr algn="l"/>
                      <a:r>
                        <a:rPr lang="fr-CA" sz="1000" dirty="0"/>
                        <a:t>75 %</a:t>
                      </a:r>
                    </a:p>
                  </a:txBody>
                  <a:tcPr>
                    <a:solidFill>
                      <a:schemeClr val="bg1">
                        <a:lumMod val="95000"/>
                      </a:schemeClr>
                    </a:solidFill>
                  </a:tcPr>
                </a:tc>
                <a:tc>
                  <a:txBody>
                    <a:bodyPr/>
                    <a:lstStyle/>
                    <a:p>
                      <a:pPr algn="l"/>
                      <a:r>
                        <a:rPr lang="fr-CA" sz="1000" dirty="0"/>
                        <a:t>74 %</a:t>
                      </a:r>
                    </a:p>
                  </a:txBody>
                  <a:tcPr>
                    <a:solidFill>
                      <a:schemeClr val="bg1">
                        <a:lumMod val="95000"/>
                      </a:schemeClr>
                    </a:solidFill>
                  </a:tcPr>
                </a:tc>
                <a:extLst>
                  <a:ext uri="{0D108BD9-81ED-4DB2-BD59-A6C34878D82A}">
                    <a16:rowId xmlns:a16="http://schemas.microsoft.com/office/drawing/2014/main" val="3150683451"/>
                  </a:ext>
                </a:extLst>
              </a:tr>
              <a:tr h="296508">
                <a:tc>
                  <a:txBody>
                    <a:bodyPr/>
                    <a:lstStyle/>
                    <a:p>
                      <a:pPr algn="l"/>
                      <a:r>
                        <a:rPr lang="fr-CA" sz="1000" dirty="0"/>
                        <a:t>En utilisant votre marge de crédit proprio</a:t>
                      </a:r>
                    </a:p>
                  </a:txBody>
                  <a:tcPr>
                    <a:solidFill>
                      <a:schemeClr val="bg1">
                        <a:lumMod val="95000"/>
                      </a:schemeClr>
                    </a:solidFill>
                  </a:tcPr>
                </a:tc>
                <a:tc>
                  <a:txBody>
                    <a:bodyPr/>
                    <a:lstStyle/>
                    <a:p>
                      <a:pPr algn="l"/>
                      <a:r>
                        <a:rPr lang="fr-CA" sz="1000" dirty="0"/>
                        <a:t>20 %</a:t>
                      </a:r>
                    </a:p>
                  </a:txBody>
                  <a:tcPr>
                    <a:solidFill>
                      <a:schemeClr val="bg1">
                        <a:lumMod val="95000"/>
                      </a:schemeClr>
                    </a:solidFill>
                  </a:tcPr>
                </a:tc>
                <a:tc>
                  <a:txBody>
                    <a:bodyPr/>
                    <a:lstStyle/>
                    <a:p>
                      <a:pPr algn="l"/>
                      <a:r>
                        <a:rPr lang="fr-CA" sz="1000" dirty="0"/>
                        <a:t>19 %</a:t>
                      </a:r>
                    </a:p>
                  </a:txBody>
                  <a:tcPr>
                    <a:solidFill>
                      <a:schemeClr val="bg1">
                        <a:lumMod val="95000"/>
                      </a:schemeClr>
                    </a:solidFill>
                  </a:tcPr>
                </a:tc>
                <a:tc>
                  <a:txBody>
                    <a:bodyPr/>
                    <a:lstStyle/>
                    <a:p>
                      <a:pPr algn="l"/>
                      <a:r>
                        <a:rPr lang="fr-CA" sz="1000" dirty="0"/>
                        <a:t>19 %</a:t>
                      </a:r>
                    </a:p>
                  </a:txBody>
                  <a:tcPr>
                    <a:solidFill>
                      <a:schemeClr val="bg1">
                        <a:lumMod val="95000"/>
                      </a:schemeClr>
                    </a:solidFill>
                  </a:tcPr>
                </a:tc>
                <a:extLst>
                  <a:ext uri="{0D108BD9-81ED-4DB2-BD59-A6C34878D82A}">
                    <a16:rowId xmlns:a16="http://schemas.microsoft.com/office/drawing/2014/main" val="548328751"/>
                  </a:ext>
                </a:extLst>
              </a:tr>
              <a:tr h="241158">
                <a:tc>
                  <a:txBody>
                    <a:bodyPr/>
                    <a:lstStyle/>
                    <a:p>
                      <a:pPr algn="l"/>
                      <a:r>
                        <a:rPr lang="fr-CA" sz="1000" dirty="0"/>
                        <a:t>En refinançant votre hypothèque</a:t>
                      </a:r>
                    </a:p>
                  </a:txBody>
                  <a:tcPr>
                    <a:solidFill>
                      <a:schemeClr val="bg1">
                        <a:lumMod val="95000"/>
                      </a:schemeClr>
                    </a:solidFill>
                  </a:tcPr>
                </a:tc>
                <a:tc>
                  <a:txBody>
                    <a:bodyPr/>
                    <a:lstStyle/>
                    <a:p>
                      <a:pPr algn="l"/>
                      <a:r>
                        <a:rPr lang="fr-CA" sz="1000" dirty="0"/>
                        <a:t>9 %</a:t>
                      </a:r>
                    </a:p>
                  </a:txBody>
                  <a:tcPr>
                    <a:solidFill>
                      <a:schemeClr val="bg1">
                        <a:lumMod val="95000"/>
                      </a:schemeClr>
                    </a:solidFill>
                  </a:tcPr>
                </a:tc>
                <a:tc>
                  <a:txBody>
                    <a:bodyPr/>
                    <a:lstStyle/>
                    <a:p>
                      <a:pPr algn="l"/>
                      <a:r>
                        <a:rPr lang="fr-CA" sz="1000" dirty="0"/>
                        <a:t>10 %</a:t>
                      </a:r>
                    </a:p>
                  </a:txBody>
                  <a:tcPr>
                    <a:solidFill>
                      <a:schemeClr val="bg1">
                        <a:lumMod val="95000"/>
                      </a:schemeClr>
                    </a:solidFill>
                  </a:tcPr>
                </a:tc>
                <a:tc>
                  <a:txBody>
                    <a:bodyPr/>
                    <a:lstStyle/>
                    <a:p>
                      <a:pPr algn="l"/>
                      <a:r>
                        <a:rPr lang="fr-CA" sz="1000" dirty="0"/>
                        <a:t>12 %</a:t>
                      </a:r>
                    </a:p>
                  </a:txBody>
                  <a:tcPr>
                    <a:solidFill>
                      <a:schemeClr val="bg1">
                        <a:lumMod val="95000"/>
                      </a:schemeClr>
                    </a:solidFill>
                  </a:tcPr>
                </a:tc>
                <a:extLst>
                  <a:ext uri="{0D108BD9-81ED-4DB2-BD59-A6C34878D82A}">
                    <a16:rowId xmlns:a16="http://schemas.microsoft.com/office/drawing/2014/main" val="890034803"/>
                  </a:ext>
                </a:extLst>
              </a:tr>
            </a:tbl>
          </a:graphicData>
        </a:graphic>
      </p:graphicFrame>
      <p:pic>
        <p:nvPicPr>
          <p:cNvPr id="25" name="Graphique 24">
            <a:extLst>
              <a:ext uri="{FF2B5EF4-FFF2-40B4-BE49-F238E27FC236}">
                <a16:creationId xmlns:a16="http://schemas.microsoft.com/office/drawing/2014/main" id="{4AEDF5DC-9E36-4CF2-8F2D-A598508FFA22}"/>
              </a:ext>
            </a:extLst>
          </p:cNvPr>
          <p:cNvPicPr>
            <a:picLocks noChangeAspect="1"/>
          </p:cNvPicPr>
          <p:nvPr>
            <p:custDataLst>
              <p:tags r:id="rId6"/>
            </p:custDataLst>
          </p:nvPr>
        </p:nvPicPr>
        <p:blipFill>
          <a:blip>
            <a:extLst>
              <a:ext uri="{96DAC541-7B7A-43D3-8B79-37D633B846F1}">
                <asvg:svgBlip xmlns:asvg="http://schemas.microsoft.com/office/drawing/2016/SVG/main" r:embed="rId13"/>
              </a:ext>
            </a:extLst>
          </a:blip>
          <a:stretch>
            <a:fillRect/>
          </a:stretch>
        </p:blipFill>
        <p:spPr>
          <a:xfrm>
            <a:off x="1386340" y="4362959"/>
            <a:ext cx="986605" cy="986605"/>
          </a:xfrm>
          <a:prstGeom prst="rect">
            <a:avLst/>
          </a:prstGeom>
        </p:spPr>
      </p:pic>
      <p:pic>
        <p:nvPicPr>
          <p:cNvPr id="3" name="Graphique 2">
            <a:extLst>
              <a:ext uri="{FF2B5EF4-FFF2-40B4-BE49-F238E27FC236}">
                <a16:creationId xmlns:a16="http://schemas.microsoft.com/office/drawing/2014/main" id="{AF51F74F-421D-421F-AC27-D3D626847F85}"/>
              </a:ext>
            </a:extLst>
          </p:cNvPr>
          <p:cNvPicPr>
            <a:picLocks noChangeAspect="1"/>
          </p:cNvPicPr>
          <p:nvPr>
            <p:custDataLst>
              <p:tags r:id="rId7"/>
            </p:custDataLst>
          </p:nvPr>
        </p:nvPicPr>
        <p:blipFill>
          <a:blip>
            <a:extLst>
              <a:ext uri="{96DAC541-7B7A-43D3-8B79-37D633B846F1}">
                <asvg:svgBlip xmlns:asvg="http://schemas.microsoft.com/office/drawing/2016/SVG/main" r:embed="rId14"/>
              </a:ext>
            </a:extLst>
          </a:blip>
          <a:stretch>
            <a:fillRect/>
          </a:stretch>
        </p:blipFill>
        <p:spPr>
          <a:xfrm>
            <a:off x="1386339" y="2091003"/>
            <a:ext cx="986606" cy="986606"/>
          </a:xfrm>
          <a:prstGeom prst="rect">
            <a:avLst/>
          </a:prstGeom>
        </p:spPr>
      </p:pic>
      <p:sp>
        <p:nvSpPr>
          <p:cNvPr id="8" name="ZoneTexte 7">
            <a:extLst>
              <a:ext uri="{FF2B5EF4-FFF2-40B4-BE49-F238E27FC236}">
                <a16:creationId xmlns:a16="http://schemas.microsoft.com/office/drawing/2014/main" id="{3F7E52C6-E870-4FD2-BB62-06C8D79BB74D}"/>
              </a:ext>
            </a:extLst>
          </p:cNvPr>
          <p:cNvSpPr txBox="1"/>
          <p:nvPr>
            <p:custDataLst>
              <p:tags r:id="rId8"/>
            </p:custDataLst>
          </p:nvPr>
        </p:nvSpPr>
        <p:spPr>
          <a:xfrm>
            <a:off x="8080005" y="4791014"/>
            <a:ext cx="19848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9C6A6A"/>
                </a:solidFill>
                <a:effectLst/>
                <a:uLnTx/>
                <a:uFillTx/>
                <a:latin typeface="Arial"/>
                <a:ea typeface="+mn-ea"/>
                <a:cs typeface="+mn-cs"/>
              </a:rPr>
              <a:t>*Voir résultats détaillés p. </a:t>
            </a:r>
            <a:r>
              <a:rPr lang="fr-CA" sz="1000" i="1" dirty="0">
                <a:solidFill>
                  <a:srgbClr val="9C6A6A"/>
                </a:solidFill>
                <a:latin typeface="Arial"/>
              </a:rPr>
              <a:t>85-89</a:t>
            </a:r>
            <a:endParaRPr kumimoji="0" lang="fr-CA" sz="1000" b="0" i="1" u="none" strike="noStrike" kern="1200" cap="none" spc="0" normalizeH="0" baseline="0" noProof="0" dirty="0">
              <a:ln>
                <a:noFill/>
              </a:ln>
              <a:solidFill>
                <a:srgbClr val="9C6A6A"/>
              </a:solidFill>
              <a:effectLst/>
              <a:uLnTx/>
              <a:uFillTx/>
              <a:latin typeface="Arial"/>
              <a:ea typeface="+mn-ea"/>
              <a:cs typeface="+mn-cs"/>
            </a:endParaRPr>
          </a:p>
        </p:txBody>
      </p:sp>
      <p:pic>
        <p:nvPicPr>
          <p:cNvPr id="6" name="Graphique 5">
            <a:extLst>
              <a:ext uri="{FF2B5EF4-FFF2-40B4-BE49-F238E27FC236}">
                <a16:creationId xmlns:a16="http://schemas.microsoft.com/office/drawing/2014/main" id="{045FF56D-B34B-49CD-BB3C-B17B3BD8C092}"/>
              </a:ext>
            </a:extLst>
          </p:cNvPr>
          <p:cNvPicPr>
            <a:picLocks noChangeAspect="1"/>
          </p:cNvPicPr>
          <p:nvPr>
            <p:custDataLst>
              <p:tags r:id="rId9"/>
            </p:custDataLst>
          </p:nvPr>
        </p:nvPicPr>
        <p:blipFill>
          <a:blip>
            <a:extLst>
              <a:ext uri="{96DAC541-7B7A-43D3-8B79-37D633B846F1}">
                <asvg:svgBlip xmlns:asvg="http://schemas.microsoft.com/office/drawing/2016/SVG/main" r:embed="rId15"/>
              </a:ext>
            </a:extLst>
          </a:blip>
          <a:stretch>
            <a:fillRect/>
          </a:stretch>
        </p:blipFill>
        <p:spPr>
          <a:xfrm>
            <a:off x="8181606" y="1813959"/>
            <a:ext cx="1320800" cy="1320800"/>
          </a:xfrm>
          <a:prstGeom prst="rect">
            <a:avLst/>
          </a:prstGeom>
        </p:spPr>
      </p:pic>
      <p:sp>
        <p:nvSpPr>
          <p:cNvPr id="2" name="Espace réservé du numéro de diapositive 1">
            <a:extLst>
              <a:ext uri="{FF2B5EF4-FFF2-40B4-BE49-F238E27FC236}">
                <a16:creationId xmlns:a16="http://schemas.microsoft.com/office/drawing/2014/main" id="{9655E585-2E80-4ECD-8C03-A245995D276D}"/>
              </a:ext>
            </a:extLst>
          </p:cNvPr>
          <p:cNvSpPr>
            <a:spLocks noGrp="1"/>
          </p:cNvSpPr>
          <p:nvPr>
            <p:ph type="sldNum" sz="quarter" idx="12"/>
            <p:custDataLst>
              <p:tags r:id="rId10"/>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78145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2BF54-AB1E-46BF-A32A-34FFDEA57418}"/>
              </a:ext>
            </a:extLst>
          </p:cNvPr>
          <p:cNvSpPr>
            <a:spLocks noGrp="1"/>
          </p:cNvSpPr>
          <p:nvPr>
            <p:ph type="title"/>
            <p:custDataLst>
              <p:tags r:id="rId1"/>
            </p:custDataLst>
          </p:nvPr>
        </p:nvSpPr>
        <p:spPr>
          <a:xfrm>
            <a:off x="220980" y="268862"/>
            <a:ext cx="8956887" cy="498598"/>
          </a:xfrm>
        </p:spPr>
        <p:txBody>
          <a:bodyPr/>
          <a:lstStyle/>
          <a:p>
            <a:pPr marL="717550"/>
            <a:r>
              <a:rPr lang="fr-CA" dirty="0"/>
              <a:t>Comment la situation économique actuelle impacte-t-elle les projets de rénovation?</a:t>
            </a:r>
            <a:endParaRPr lang="fr-CA" dirty="0">
              <a:solidFill>
                <a:schemeClr val="tx2"/>
              </a:solidFill>
            </a:endParaRPr>
          </a:p>
        </p:txBody>
      </p:sp>
      <p:sp>
        <p:nvSpPr>
          <p:cNvPr id="3" name="Espace réservé du numéro de diapositive 2">
            <a:extLst>
              <a:ext uri="{FF2B5EF4-FFF2-40B4-BE49-F238E27FC236}">
                <a16:creationId xmlns:a16="http://schemas.microsoft.com/office/drawing/2014/main" id="{15BEE10A-2F6B-4948-A626-E827F36211B8}"/>
              </a:ext>
            </a:extLst>
          </p:cNvPr>
          <p:cNvSpPr>
            <a:spLocks noGrp="1"/>
          </p:cNvSpPr>
          <p:nvPr>
            <p:ph type="sldNum" sz="quarter" idx="12"/>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Ellipse 5">
            <a:extLst>
              <a:ext uri="{FF2B5EF4-FFF2-40B4-BE49-F238E27FC236}">
                <a16:creationId xmlns:a16="http://schemas.microsoft.com/office/drawing/2014/main" id="{30111E71-B15D-4CE8-BF29-5029D30403D0}"/>
              </a:ext>
            </a:extLst>
          </p:cNvPr>
          <p:cNvSpPr>
            <a:spLocks noChangeAspect="1"/>
          </p:cNvSpPr>
          <p:nvPr>
            <p:custDataLst>
              <p:tags r:id="rId3"/>
            </p:custDataLst>
          </p:nvPr>
        </p:nvSpPr>
        <p:spPr>
          <a:xfrm>
            <a:off x="309880" y="248161"/>
            <a:ext cx="540000" cy="540000"/>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7</a:t>
            </a:r>
          </a:p>
        </p:txBody>
      </p:sp>
      <p:graphicFrame>
        <p:nvGraphicFramePr>
          <p:cNvPr id="7" name="Tableau 6">
            <a:extLst>
              <a:ext uri="{FF2B5EF4-FFF2-40B4-BE49-F238E27FC236}">
                <a16:creationId xmlns:a16="http://schemas.microsoft.com/office/drawing/2014/main" id="{9BC3FCFA-496B-4DA9-867C-99BC6A05050B}"/>
              </a:ext>
            </a:extLst>
          </p:cNvPr>
          <p:cNvGraphicFramePr>
            <a:graphicFrameLocks noGrp="1"/>
          </p:cNvGraphicFramePr>
          <p:nvPr>
            <p:custDataLst>
              <p:tags r:id="rId4"/>
            </p:custDataLst>
            <p:extLst>
              <p:ext uri="{D42A27DB-BD31-4B8C-83A1-F6EECF244321}">
                <p14:modId xmlns:p14="http://schemas.microsoft.com/office/powerpoint/2010/main" val="1133196690"/>
              </p:ext>
            </p:extLst>
          </p:nvPr>
        </p:nvGraphicFramePr>
        <p:xfrm>
          <a:off x="309880" y="1033665"/>
          <a:ext cx="11447940" cy="5196840"/>
        </p:xfrm>
        <a:graphic>
          <a:graphicData uri="http://schemas.openxmlformats.org/drawingml/2006/table">
            <a:tbl>
              <a:tblPr firstRow="1" bandRow="1">
                <a:tableStyleId>{2D5ABB26-0587-4C30-8999-92F81FD0307C}</a:tableStyleId>
              </a:tblPr>
              <a:tblGrid>
                <a:gridCol w="3674866">
                  <a:extLst>
                    <a:ext uri="{9D8B030D-6E8A-4147-A177-3AD203B41FA5}">
                      <a16:colId xmlns:a16="http://schemas.microsoft.com/office/drawing/2014/main" val="20000"/>
                    </a:ext>
                  </a:extLst>
                </a:gridCol>
                <a:gridCol w="7773074">
                  <a:extLst>
                    <a:ext uri="{9D8B030D-6E8A-4147-A177-3AD203B41FA5}">
                      <a16:colId xmlns:a16="http://schemas.microsoft.com/office/drawing/2014/main" val="20001"/>
                    </a:ext>
                  </a:extLst>
                </a:gridCol>
              </a:tblGrid>
              <a:tr h="173412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Le niveau de confiance diminue face à la situation économique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lvl="0" indent="0" algn="l" defTabSz="914400" rtl="0" eaLnBrk="1" latinLnBrk="0" hangingPunct="1">
                        <a:spcBef>
                          <a:spcPts val="600"/>
                        </a:spcBef>
                        <a:buFont typeface="Arial" panose="020B0604020202020204" pitchFamily="34" charset="0"/>
                        <a:buNone/>
                      </a:pPr>
                      <a:r>
                        <a:rPr lang="fr-CA" sz="1200" dirty="0"/>
                        <a:t>En 2026, à la suite de l'annonce du maintien du taux d'intérêt directeur par la Banque du Canada, et après une remontée en 2025, la </a:t>
                      </a:r>
                      <a:r>
                        <a:rPr lang="fr-CA" sz="1200" b="1" dirty="0"/>
                        <a:t>confiance </a:t>
                      </a:r>
                      <a:r>
                        <a:rPr lang="fr-CA" sz="1200" dirty="0"/>
                        <a:t>dans la situation économique actuelle </a:t>
                      </a:r>
                      <a:r>
                        <a:rPr lang="fr-CA" sz="1200" b="1" dirty="0"/>
                        <a:t>a diminué</a:t>
                      </a:r>
                      <a:r>
                        <a:rPr lang="fr-CA" sz="1200" b="0" dirty="0"/>
                        <a:t>, bien qu’encore</a:t>
                      </a:r>
                      <a:r>
                        <a:rPr lang="fr-CA" sz="1200" b="0" cap="none" baseline="0" dirty="0">
                          <a:solidFill>
                            <a:schemeClr val="tx1"/>
                          </a:solidFill>
                        </a:rPr>
                        <a:t> </a:t>
                      </a:r>
                      <a:r>
                        <a:rPr lang="fr-CA" sz="1200" b="1" cap="none" baseline="0" dirty="0">
                          <a:solidFill>
                            <a:schemeClr val="tx1"/>
                          </a:solidFill>
                        </a:rPr>
                        <a:t>près de trois propriétaires sur cinq </a:t>
                      </a:r>
                      <a:r>
                        <a:rPr lang="fr-CA" sz="1200" b="0" cap="none" baseline="0" dirty="0">
                          <a:solidFill>
                            <a:schemeClr val="tx1"/>
                          </a:solidFill>
                        </a:rPr>
                        <a:t>(57 %) </a:t>
                      </a:r>
                      <a:r>
                        <a:rPr lang="fr-CA" sz="1200" b="1" cap="none" baseline="0" dirty="0">
                          <a:solidFill>
                            <a:schemeClr val="tx1"/>
                          </a:solidFill>
                        </a:rPr>
                        <a:t>se sentent à l’aise et confiants </a:t>
                      </a:r>
                      <a:r>
                        <a:rPr lang="fr-CA" sz="1200" dirty="0"/>
                        <a:t>quant à la réalisation de leur projet de rénovation.</a:t>
                      </a:r>
                      <a:r>
                        <a:rPr lang="fr-CA" sz="1200" b="0" cap="none" baseline="0" dirty="0">
                          <a:solidFill>
                            <a:schemeClr val="tx1"/>
                          </a:solidFill>
                        </a:rPr>
                        <a:t> Cette proportion, en </a:t>
                      </a:r>
                      <a:r>
                        <a:rPr lang="fr-CA" sz="1200" b="1" cap="none" baseline="0" dirty="0">
                          <a:solidFill>
                            <a:schemeClr val="tx1"/>
                          </a:solidFill>
                        </a:rPr>
                        <a:t>baisse de 11 points</a:t>
                      </a:r>
                      <a:r>
                        <a:rPr lang="fr-CA" sz="1200" b="0" cap="none" baseline="0" dirty="0">
                          <a:solidFill>
                            <a:schemeClr val="tx1"/>
                          </a:solidFill>
                        </a:rPr>
                        <a:t> par rapport à 2025 (68 %), reste toutefois supérieure à celle de 2024 (50 %).  </a:t>
                      </a:r>
                    </a:p>
                    <a:p>
                      <a:pPr marL="171450" marR="0" lvl="0" indent="-1714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lang="fr-CA" sz="1100" dirty="0"/>
                        <a:t>La </a:t>
                      </a:r>
                      <a:r>
                        <a:rPr lang="fr-CA" sz="1100" b="0" dirty="0"/>
                        <a:t>conjoncture actuelle n’entrave pour autant pas l’ouverture des propriétaires à entreprendre des travaux : la </a:t>
                      </a:r>
                      <a:r>
                        <a:rPr lang="fr-CA" sz="1100" b="1" dirty="0"/>
                        <a:t>majorité </a:t>
                      </a:r>
                      <a:r>
                        <a:rPr lang="fr-CA" sz="1100" b="0" dirty="0"/>
                        <a:t>se dit </a:t>
                      </a:r>
                      <a:r>
                        <a:rPr lang="fr-CA" sz="1100" b="1" dirty="0"/>
                        <a:t>autant encline </a:t>
                      </a:r>
                      <a:r>
                        <a:rPr lang="fr-CA" sz="1100" b="0" dirty="0"/>
                        <a:t>à effectuer des travaux (58 %) et </a:t>
                      </a:r>
                      <a:r>
                        <a:rPr lang="fr-CA" sz="1100" b="1" dirty="0"/>
                        <a:t>près d’un tiers </a:t>
                      </a:r>
                      <a:r>
                        <a:rPr lang="fr-CA" sz="1100" b="0" dirty="0"/>
                        <a:t>même </a:t>
                      </a:r>
                      <a:r>
                        <a:rPr lang="fr-CA" sz="1100" b="1" dirty="0"/>
                        <a:t>plus enclin</a:t>
                      </a:r>
                      <a:r>
                        <a:rPr lang="fr-CA" sz="1100" b="0" dirty="0"/>
                        <a:t> (29 %). </a:t>
                      </a:r>
                    </a:p>
                    <a:p>
                      <a:pPr marL="171450" marR="0" lvl="0" indent="-1714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lang="fr-CA" sz="1100" b="0" cap="none" baseline="0" dirty="0">
                          <a:solidFill>
                            <a:schemeClr val="tx1"/>
                          </a:solidFill>
                        </a:rPr>
                        <a:t>Le </a:t>
                      </a:r>
                      <a:r>
                        <a:rPr lang="fr-CA" sz="1100" b="1" cap="none" baseline="0" dirty="0">
                          <a:solidFill>
                            <a:schemeClr val="tx1"/>
                          </a:solidFill>
                        </a:rPr>
                        <a:t>niveau de confiance</a:t>
                      </a:r>
                      <a:r>
                        <a:rPr lang="fr-CA" sz="1100" b="0" cap="none" baseline="0" dirty="0">
                          <a:solidFill>
                            <a:schemeClr val="tx1"/>
                          </a:solidFill>
                        </a:rPr>
                        <a:t> reste </a:t>
                      </a:r>
                      <a:r>
                        <a:rPr lang="fr-CA" sz="1100" b="1" cap="none" baseline="0" dirty="0">
                          <a:solidFill>
                            <a:schemeClr val="tx1"/>
                          </a:solidFill>
                        </a:rPr>
                        <a:t>plus élevé </a:t>
                      </a:r>
                      <a:r>
                        <a:rPr lang="fr-CA" sz="1100" b="0" cap="none" baseline="0" dirty="0">
                          <a:solidFill>
                            <a:schemeClr val="tx1"/>
                          </a:solidFill>
                        </a:rPr>
                        <a:t>au sein des sous-groupes suivants : les hommes (65 %), ceux vivant dans la grande région de Québec (67 %), ceux ayant un revenu de 150 k$ et plus (68 %)</a:t>
                      </a:r>
                      <a:r>
                        <a:rPr lang="fr-CA" sz="1100" dirty="0"/>
                        <a:t> </a:t>
                      </a:r>
                      <a:r>
                        <a:rPr lang="fr-CA" sz="1100" b="0" cap="none" baseline="0" dirty="0">
                          <a:solidFill>
                            <a:schemeClr val="tx1"/>
                          </a:solidFill>
                        </a:rPr>
                        <a:t>et ceux prévoyant réaliser des travaux dans les 12 prochains mois (66 %). </a:t>
                      </a:r>
                      <a:br>
                        <a:rPr lang="fr-CA" sz="1100" b="0" cap="none" baseline="0" dirty="0">
                          <a:solidFill>
                            <a:schemeClr val="tx1"/>
                          </a:solidFill>
                        </a:rPr>
                      </a:br>
                      <a:endParaRPr lang="fr-CA" sz="1100" b="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r h="165434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La conjoncture économique / immobilière actuelle a </a:t>
                      </a:r>
                      <a:r>
                        <a:rPr lang="fr-CA" sz="1400" b="1" i="0" u="sng" kern="1200" cap="none" baseline="0" dirty="0">
                          <a:solidFill>
                            <a:schemeClr val="bg1"/>
                          </a:solidFill>
                          <a:latin typeface="+mn-lt"/>
                          <a:ea typeface="+mn-ea"/>
                          <a:cs typeface="+mn-cs"/>
                        </a:rPr>
                        <a:t>un impact limité</a:t>
                      </a:r>
                      <a:r>
                        <a:rPr lang="fr-CA" sz="1400" b="1" i="0" kern="1200" cap="none" baseline="0" dirty="0">
                          <a:solidFill>
                            <a:schemeClr val="bg1"/>
                          </a:solidFill>
                          <a:latin typeface="+mn-lt"/>
                          <a:ea typeface="+mn-ea"/>
                          <a:cs typeface="+mn-cs"/>
                        </a:rPr>
                        <a:t> sur l’échéancier et l’envergure des projets de rénovation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171450" lvl="0" indent="-171450" algn="l" defTabSz="914400" rtl="0" eaLnBrk="1" latinLnBrk="0" hangingPunct="1">
                        <a:spcBef>
                          <a:spcPts val="600"/>
                        </a:spcBef>
                        <a:buFont typeface="Arial" panose="020B0604020202020204" pitchFamily="34" charset="0"/>
                        <a:buChar char="•"/>
                      </a:pPr>
                      <a:r>
                        <a:rPr lang="fr-CA" sz="1200" b="0" i="0" cap="none" baseline="0" dirty="0">
                          <a:solidFill>
                            <a:schemeClr val="tx1"/>
                          </a:solidFill>
                        </a:rPr>
                        <a:t>Bien que </a:t>
                      </a:r>
                      <a:r>
                        <a:rPr lang="fr-CA" sz="1200" b="1" i="0" cap="none" baseline="0" dirty="0">
                          <a:solidFill>
                            <a:schemeClr val="tx1"/>
                          </a:solidFill>
                        </a:rPr>
                        <a:t>près des deux tiers des propriétaires </a:t>
                      </a:r>
                      <a:r>
                        <a:rPr lang="fr-CA" sz="1200" b="0" i="0" cap="none" baseline="0" dirty="0">
                          <a:solidFill>
                            <a:schemeClr val="tx1"/>
                          </a:solidFill>
                        </a:rPr>
                        <a:t>sondés estiment que la situation économique actuelle n’aura </a:t>
                      </a:r>
                      <a:r>
                        <a:rPr lang="fr-CA" sz="1200" b="1" i="0" u="sng" cap="none" baseline="0" dirty="0">
                          <a:solidFill>
                            <a:schemeClr val="tx1"/>
                          </a:solidFill>
                        </a:rPr>
                        <a:t>pas</a:t>
                      </a:r>
                      <a:r>
                        <a:rPr lang="fr-CA" sz="1200" b="1" i="0" cap="none" baseline="0" dirty="0">
                          <a:solidFill>
                            <a:schemeClr val="tx1"/>
                          </a:solidFill>
                        </a:rPr>
                        <a:t> d’impact sur l’échéancier </a:t>
                      </a:r>
                      <a:r>
                        <a:rPr lang="fr-CA" sz="1200" b="0" i="0" cap="none" baseline="0" dirty="0">
                          <a:solidFill>
                            <a:schemeClr val="tx1"/>
                          </a:solidFill>
                        </a:rPr>
                        <a:t>de leur projet de rénovation (61 %), </a:t>
                      </a:r>
                      <a:r>
                        <a:rPr lang="fr-CA" sz="1200" b="1" i="0" cap="none" baseline="0" dirty="0">
                          <a:solidFill>
                            <a:schemeClr val="tx1"/>
                          </a:solidFill>
                        </a:rPr>
                        <a:t>un peu plus d’un quart </a:t>
                      </a:r>
                      <a:r>
                        <a:rPr lang="fr-CA" sz="1200" b="0" i="0" cap="none" baseline="0" dirty="0">
                          <a:solidFill>
                            <a:schemeClr val="tx1"/>
                          </a:solidFill>
                        </a:rPr>
                        <a:t>indiquent vouloir </a:t>
                      </a:r>
                      <a:r>
                        <a:rPr lang="fr-CA" sz="1200" b="1" i="0" cap="none" baseline="0" dirty="0">
                          <a:solidFill>
                            <a:schemeClr val="tx1"/>
                          </a:solidFill>
                        </a:rPr>
                        <a:t>repousser </a:t>
                      </a:r>
                      <a:r>
                        <a:rPr lang="fr-CA" sz="1200" b="0" i="0" cap="none" baseline="0" dirty="0">
                          <a:solidFill>
                            <a:schemeClr val="tx1"/>
                          </a:solidFill>
                        </a:rPr>
                        <a:t>leur projet de rénovation. Cette proportion est en hausse de quatre points par rapport à 2025, toutefois encore très inférieure à celle mesurée en 2024 (28 % c. 2025 : 24 % et 2024 : 53 %). </a:t>
                      </a:r>
                    </a:p>
                    <a:p>
                      <a:pPr marL="171450" lvl="0" indent="-171450" algn="l" defTabSz="914400" rtl="0" eaLnBrk="1" latinLnBrk="0" hangingPunct="1">
                        <a:spcBef>
                          <a:spcPts val="600"/>
                        </a:spcBef>
                        <a:buFont typeface="Arial" panose="020B0604020202020204" pitchFamily="34" charset="0"/>
                        <a:buChar char="•"/>
                      </a:pPr>
                      <a:r>
                        <a:rPr lang="fr-CA" sz="1200" b="0" i="0" cap="none" baseline="0" dirty="0">
                          <a:solidFill>
                            <a:schemeClr val="tx1"/>
                          </a:solidFill>
                        </a:rPr>
                        <a:t>Sur le </a:t>
                      </a:r>
                      <a:r>
                        <a:rPr lang="fr-CA" sz="1200" b="1" i="0" cap="none" baseline="0" dirty="0">
                          <a:solidFill>
                            <a:schemeClr val="tx1"/>
                          </a:solidFill>
                        </a:rPr>
                        <a:t>plan financier</a:t>
                      </a:r>
                      <a:r>
                        <a:rPr lang="fr-CA" sz="1200" b="0" i="0" cap="none" baseline="0" dirty="0">
                          <a:solidFill>
                            <a:schemeClr val="tx1"/>
                          </a:solidFill>
                        </a:rPr>
                        <a:t>, le sentiment prévaut là aussi chez près de deux tiers des propriétaires que la conjoncture actuelle </a:t>
                      </a:r>
                      <a:r>
                        <a:rPr lang="fr-CA" sz="1200" b="1" i="0" cap="none" baseline="0" dirty="0">
                          <a:solidFill>
                            <a:schemeClr val="tx1"/>
                          </a:solidFill>
                        </a:rPr>
                        <a:t>n’affectera pas</a:t>
                      </a:r>
                      <a:r>
                        <a:rPr lang="fr-CA" sz="1200" b="0" i="0" cap="none" baseline="0" dirty="0">
                          <a:solidFill>
                            <a:schemeClr val="tx1"/>
                          </a:solidFill>
                        </a:rPr>
                        <a:t> l’envergure de leur projet (63 %), une proportion en légère baisse par rapport à la dernière vague, encore une fois sans pour autant atteindre celle de 2024 (2025 : 68 % et 2024 : 48 %). </a:t>
                      </a:r>
                    </a:p>
                    <a:p>
                      <a:pPr marL="628650" lvl="1" indent="-171450" algn="l" defTabSz="914400" rtl="0" eaLnBrk="1" latinLnBrk="0" hangingPunct="1">
                        <a:spcBef>
                          <a:spcPts val="600"/>
                        </a:spcBef>
                        <a:buFont typeface="Courier New" panose="02070309020205020404" pitchFamily="49" charset="0"/>
                        <a:buChar char="o"/>
                      </a:pPr>
                      <a:r>
                        <a:rPr lang="fr-CA" sz="1100" b="0" i="0" cap="none" baseline="0" dirty="0">
                          <a:solidFill>
                            <a:schemeClr val="tx1"/>
                          </a:solidFill>
                        </a:rPr>
                        <a:t>Les autres penchent davantage pour en </a:t>
                      </a:r>
                      <a:r>
                        <a:rPr lang="fr-CA" sz="1100" b="1" i="0" cap="none" baseline="0" dirty="0">
                          <a:solidFill>
                            <a:schemeClr val="tx1"/>
                          </a:solidFill>
                        </a:rPr>
                        <a:t>réduire l’envergure </a:t>
                      </a:r>
                      <a:r>
                        <a:rPr lang="fr-CA" sz="1100" b="0" i="0" cap="none" baseline="0" dirty="0">
                          <a:solidFill>
                            <a:schemeClr val="tx1"/>
                          </a:solidFill>
                        </a:rPr>
                        <a:t>(26 % c. augmenter : 11 %), </a:t>
                      </a:r>
                      <a:r>
                        <a:rPr lang="fr-CA" sz="1100" dirty="0"/>
                        <a:t>une proportion qui a augmenté par rapport à 2025 (21 %). </a:t>
                      </a:r>
                    </a:p>
                    <a:p>
                      <a:pPr marL="628650" lvl="1" indent="-171450" algn="l" defTabSz="914400" rtl="0" eaLnBrk="1" latinLnBrk="0" hangingPunct="1">
                        <a:spcBef>
                          <a:spcPts val="600"/>
                        </a:spcBef>
                        <a:buFont typeface="Courier New" panose="02070309020205020404" pitchFamily="49" charset="0"/>
                        <a:buChar char="o"/>
                      </a:pPr>
                      <a:r>
                        <a:rPr lang="fr-CA" sz="1100" b="0" i="0" cap="none" baseline="0" dirty="0">
                          <a:solidFill>
                            <a:schemeClr val="tx1"/>
                          </a:solidFill>
                        </a:rPr>
                        <a:t>Les hommes, les 65 ans et plus, et ceux prévoyant réaliser des travaux dans moins de 12 mois expriment en plus forte proportion que la situation économique actuelle n’aura pas d’impact sur leur projet de rénovation. </a:t>
                      </a:r>
                    </a:p>
                    <a:p>
                      <a:pPr marL="628650" lvl="1" indent="-171450" algn="l" defTabSz="914400" rtl="0" eaLnBrk="1" latinLnBrk="0" hangingPunct="1">
                        <a:spcBef>
                          <a:spcPts val="600"/>
                        </a:spcBef>
                        <a:buFont typeface="Courier New" panose="02070309020205020404" pitchFamily="49" charset="0"/>
                        <a:buChar char="o"/>
                      </a:pPr>
                      <a:r>
                        <a:rPr lang="fr-CA" sz="1100" b="0" i="0" cap="none" baseline="0" dirty="0">
                          <a:solidFill>
                            <a:schemeClr val="tx1"/>
                          </a:solidFill>
                        </a:rPr>
                        <a:t>À l’inverse, les </a:t>
                      </a:r>
                      <a:r>
                        <a:rPr lang="fr-CA" sz="1100" b="1" i="0" cap="none" baseline="0" dirty="0">
                          <a:solidFill>
                            <a:schemeClr val="tx1"/>
                          </a:solidFill>
                        </a:rPr>
                        <a:t>premiers acheteurs </a:t>
                      </a:r>
                      <a:r>
                        <a:rPr lang="fr-CA" sz="1100" dirty="0"/>
                        <a:t>penchent davantage vers une </a:t>
                      </a:r>
                      <a:r>
                        <a:rPr lang="fr-CA" sz="1100" b="1" dirty="0"/>
                        <a:t>augmentation du budget alloué </a:t>
                      </a:r>
                      <a:r>
                        <a:rPr lang="fr-CA" sz="1100" dirty="0"/>
                        <a:t>à leur projet et vers un </a:t>
                      </a:r>
                      <a:r>
                        <a:rPr lang="fr-CA" sz="1100" b="1" dirty="0"/>
                        <a:t>échéancier modifié </a:t>
                      </a:r>
                      <a:r>
                        <a:rPr lang="fr-CA" sz="1100" dirty="0"/>
                        <a:t>(devancé pour 12 % et repoussé pour 31 %). </a:t>
                      </a:r>
                      <a:br>
                        <a:rPr lang="fr-CA" sz="1100" dirty="0"/>
                      </a:br>
                      <a:endParaRPr lang="fr-CA" sz="1100" b="0" i="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9207248"/>
                  </a:ext>
                </a:extLst>
              </a:tr>
            </a:tbl>
          </a:graphicData>
        </a:graphic>
      </p:graphicFrame>
      <p:sp>
        <p:nvSpPr>
          <p:cNvPr id="8" name="ZoneTexte 7">
            <a:extLst>
              <a:ext uri="{FF2B5EF4-FFF2-40B4-BE49-F238E27FC236}">
                <a16:creationId xmlns:a16="http://schemas.microsoft.com/office/drawing/2014/main" id="{0D1C1652-5C64-49D3-A327-C00ECBE24676}"/>
              </a:ext>
            </a:extLst>
          </p:cNvPr>
          <p:cNvSpPr txBox="1"/>
          <p:nvPr>
            <p:custDataLst>
              <p:tags r:id="rId5"/>
            </p:custDataLst>
          </p:nvPr>
        </p:nvSpPr>
        <p:spPr>
          <a:xfrm>
            <a:off x="342740" y="6165495"/>
            <a:ext cx="19848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E5DEDB">
                    <a:lumMod val="50000"/>
                  </a:srgbClr>
                </a:solidFill>
                <a:effectLst/>
                <a:uLnTx/>
                <a:uFillTx/>
                <a:latin typeface="Arial"/>
                <a:ea typeface="+mn-ea"/>
                <a:cs typeface="+mn-cs"/>
              </a:rPr>
              <a:t>*Voir résultats détaillés p. </a:t>
            </a:r>
            <a:r>
              <a:rPr lang="fr-CA" sz="1000" i="1" dirty="0">
                <a:solidFill>
                  <a:srgbClr val="E5DEDB">
                    <a:lumMod val="50000"/>
                  </a:srgbClr>
                </a:solidFill>
                <a:latin typeface="Arial"/>
              </a:rPr>
              <a:t>91-96</a:t>
            </a:r>
            <a:endParaRPr kumimoji="0" lang="fr-CA" sz="1000" b="0" i="1" u="none" strike="noStrike" kern="1200" cap="none" spc="0" normalizeH="0" baseline="0" noProof="0" dirty="0">
              <a:ln>
                <a:noFill/>
              </a:ln>
              <a:solidFill>
                <a:srgbClr val="E5DEDB">
                  <a:lumMod val="50000"/>
                </a:srgbClr>
              </a:solidFill>
              <a:effectLst/>
              <a:uLnTx/>
              <a:uFillTx/>
              <a:latin typeface="Arial"/>
              <a:ea typeface="+mn-ea"/>
              <a:cs typeface="+mn-cs"/>
            </a:endParaRPr>
          </a:p>
        </p:txBody>
      </p:sp>
      <p:pic>
        <p:nvPicPr>
          <p:cNvPr id="5" name="Graphique 4">
            <a:extLst>
              <a:ext uri="{FF2B5EF4-FFF2-40B4-BE49-F238E27FC236}">
                <a16:creationId xmlns:a16="http://schemas.microsoft.com/office/drawing/2014/main" id="{F4E6F7F0-EAE7-457E-9F36-CC7F7EF79915}"/>
              </a:ext>
            </a:extLst>
          </p:cNvPr>
          <p:cNvPicPr>
            <a:picLocks noChangeAspect="1"/>
          </p:cNvPicPr>
          <p:nvPr>
            <p:custDataLst>
              <p:tags r:id="rId6"/>
            </p:custDataLst>
          </p:nvPr>
        </p:nvPicPr>
        <p:blipFill>
          <a:blip>
            <a:extLst>
              <a:ext uri="{96DAC541-7B7A-43D3-8B79-37D633B846F1}">
                <asvg:svgBlip xmlns:asvg="http://schemas.microsoft.com/office/drawing/2016/SVG/main" r:embed="rId9"/>
              </a:ext>
            </a:extLst>
          </a:blip>
          <a:stretch>
            <a:fillRect/>
          </a:stretch>
        </p:blipFill>
        <p:spPr>
          <a:xfrm>
            <a:off x="579880" y="1787932"/>
            <a:ext cx="914507" cy="914507"/>
          </a:xfrm>
          <a:prstGeom prst="rect">
            <a:avLst/>
          </a:prstGeom>
        </p:spPr>
      </p:pic>
    </p:spTree>
    <p:extLst>
      <p:ext uri="{BB962C8B-B14F-4D97-AF65-F5344CB8AC3E}">
        <p14:creationId xmlns:p14="http://schemas.microsoft.com/office/powerpoint/2010/main" val="368302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2BF54-AB1E-46BF-A32A-34FFDEA57418}"/>
              </a:ext>
            </a:extLst>
          </p:cNvPr>
          <p:cNvSpPr>
            <a:spLocks noGrp="1"/>
          </p:cNvSpPr>
          <p:nvPr>
            <p:ph type="title"/>
            <p:custDataLst>
              <p:tags r:id="rId1"/>
            </p:custDataLst>
          </p:nvPr>
        </p:nvSpPr>
        <p:spPr>
          <a:xfrm>
            <a:off x="220980" y="241161"/>
            <a:ext cx="9428346" cy="553998"/>
          </a:xfrm>
        </p:spPr>
        <p:txBody>
          <a:bodyPr/>
          <a:lstStyle/>
          <a:p>
            <a:pPr marL="717550" lvl="0">
              <a:lnSpc>
                <a:spcPct val="100000"/>
              </a:lnSpc>
              <a:spcBef>
                <a:spcPts val="0"/>
              </a:spcBef>
              <a:defRPr/>
            </a:pPr>
            <a:r>
              <a:rPr lang="fr-CA" dirty="0">
                <a:solidFill>
                  <a:srgbClr val="39302A"/>
                </a:solidFill>
                <a:latin typeface="Arial"/>
              </a:rPr>
              <a:t>Quel est le niveau de </a:t>
            </a:r>
            <a:r>
              <a:rPr lang="fr-CA" b="1" dirty="0">
                <a:solidFill>
                  <a:srgbClr val="39302A"/>
                </a:solidFill>
                <a:latin typeface="Arial"/>
              </a:rPr>
              <a:t>connaissance</a:t>
            </a:r>
            <a:r>
              <a:rPr lang="fr-CA" dirty="0">
                <a:solidFill>
                  <a:srgbClr val="39302A"/>
                </a:solidFill>
                <a:latin typeface="Arial"/>
              </a:rPr>
              <a:t> et d’</a:t>
            </a:r>
            <a:r>
              <a:rPr lang="fr-CA" b="1" dirty="0">
                <a:solidFill>
                  <a:srgbClr val="39302A"/>
                </a:solidFill>
                <a:latin typeface="Arial"/>
              </a:rPr>
              <a:t>intérêt</a:t>
            </a:r>
            <a:r>
              <a:rPr lang="fr-CA" dirty="0">
                <a:solidFill>
                  <a:srgbClr val="39302A"/>
                </a:solidFill>
                <a:latin typeface="Arial"/>
              </a:rPr>
              <a:t> envers les </a:t>
            </a:r>
            <a:r>
              <a:rPr lang="fr-CA" b="1" dirty="0">
                <a:solidFill>
                  <a:srgbClr val="39302A"/>
                </a:solidFill>
                <a:latin typeface="Arial"/>
              </a:rPr>
              <a:t>rénovations durables</a:t>
            </a:r>
            <a:r>
              <a:rPr lang="fr-CA" dirty="0">
                <a:solidFill>
                  <a:srgbClr val="39302A"/>
                </a:solidFill>
                <a:latin typeface="Arial"/>
              </a:rPr>
              <a:t>?</a:t>
            </a:r>
          </a:p>
        </p:txBody>
      </p:sp>
      <p:sp>
        <p:nvSpPr>
          <p:cNvPr id="3" name="Espace réservé du numéro de diapositive 2">
            <a:extLst>
              <a:ext uri="{FF2B5EF4-FFF2-40B4-BE49-F238E27FC236}">
                <a16:creationId xmlns:a16="http://schemas.microsoft.com/office/drawing/2014/main" id="{15BEE10A-2F6B-4948-A626-E827F36211B8}"/>
              </a:ext>
            </a:extLst>
          </p:cNvPr>
          <p:cNvSpPr>
            <a:spLocks noGrp="1"/>
          </p:cNvSpPr>
          <p:nvPr>
            <p:ph type="sldNum" sz="quarter" idx="12"/>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7" name="Tableau 6">
            <a:extLst>
              <a:ext uri="{FF2B5EF4-FFF2-40B4-BE49-F238E27FC236}">
                <a16:creationId xmlns:a16="http://schemas.microsoft.com/office/drawing/2014/main" id="{9BC3FCFA-496B-4DA9-867C-99BC6A05050B}"/>
              </a:ext>
            </a:extLst>
          </p:cNvPr>
          <p:cNvGraphicFramePr>
            <a:graphicFrameLocks noGrp="1"/>
          </p:cNvGraphicFramePr>
          <p:nvPr>
            <p:custDataLst>
              <p:tags r:id="rId3"/>
            </p:custDataLst>
            <p:extLst>
              <p:ext uri="{D42A27DB-BD31-4B8C-83A1-F6EECF244321}">
                <p14:modId xmlns:p14="http://schemas.microsoft.com/office/powerpoint/2010/main" val="2458062520"/>
              </p:ext>
            </p:extLst>
          </p:nvPr>
        </p:nvGraphicFramePr>
        <p:xfrm>
          <a:off x="309879" y="1159468"/>
          <a:ext cx="10800000" cy="4351020"/>
        </p:xfrm>
        <a:graphic>
          <a:graphicData uri="http://schemas.openxmlformats.org/drawingml/2006/table">
            <a:tbl>
              <a:tblPr firstRow="1" bandRow="1">
                <a:tableStyleId>{2D5ABB26-0587-4C30-8999-92F81FD0307C}</a:tableStyleId>
              </a:tblPr>
              <a:tblGrid>
                <a:gridCol w="2727419">
                  <a:extLst>
                    <a:ext uri="{9D8B030D-6E8A-4147-A177-3AD203B41FA5}">
                      <a16:colId xmlns:a16="http://schemas.microsoft.com/office/drawing/2014/main" val="20000"/>
                    </a:ext>
                  </a:extLst>
                </a:gridCol>
                <a:gridCol w="8072581">
                  <a:extLst>
                    <a:ext uri="{9D8B030D-6E8A-4147-A177-3AD203B41FA5}">
                      <a16:colId xmlns:a16="http://schemas.microsoft.com/office/drawing/2014/main" val="20001"/>
                    </a:ext>
                  </a:extLst>
                </a:gridCol>
              </a:tblGrid>
              <a:tr h="251178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i="0" kern="1200" cap="none" baseline="0" dirty="0">
                          <a:solidFill>
                            <a:schemeClr val="bg1"/>
                          </a:solidFill>
                          <a:latin typeface="+mn-lt"/>
                          <a:ea typeface="+mn-ea"/>
                          <a:cs typeface="+mn-cs"/>
                        </a:rPr>
                        <a:t>La majorité des propriétaires connaît les programmes d’aide à la rénovation écoénergétique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marL="171450" lvl="0" indent="-171450" algn="l" defTabSz="914400" rtl="0" eaLnBrk="1" latinLnBrk="0" hangingPunct="1">
                        <a:spcBef>
                          <a:spcPts val="600"/>
                        </a:spcBef>
                        <a:buFont typeface="Arial" panose="020B0604020202020204" pitchFamily="34" charset="0"/>
                        <a:buChar char="•"/>
                      </a:pPr>
                      <a:r>
                        <a:rPr lang="fr-CA" sz="1200" b="0" cap="none" baseline="0" dirty="0">
                          <a:solidFill>
                            <a:schemeClr val="tx1"/>
                          </a:solidFill>
                        </a:rPr>
                        <a:t>La connaissance d’au moins un des </a:t>
                      </a:r>
                      <a:r>
                        <a:rPr lang="fr-CA" sz="1200" b="1" cap="none" baseline="0" dirty="0">
                          <a:solidFill>
                            <a:schemeClr val="tx1"/>
                          </a:solidFill>
                        </a:rPr>
                        <a:t>programmes d’aide à la rénovation écoénergétique </a:t>
                      </a:r>
                      <a:r>
                        <a:rPr lang="fr-CA" sz="1200" b="0" cap="none" baseline="0" dirty="0">
                          <a:solidFill>
                            <a:schemeClr val="tx1"/>
                          </a:solidFill>
                        </a:rPr>
                        <a:t>évalués</a:t>
                      </a:r>
                      <a:r>
                        <a:rPr lang="fr-CA" sz="1200" b="1" cap="none" baseline="0" dirty="0">
                          <a:solidFill>
                            <a:schemeClr val="tx1"/>
                          </a:solidFill>
                        </a:rPr>
                        <a:t> </a:t>
                      </a:r>
                      <a:r>
                        <a:rPr lang="fr-CA" sz="1200" b="0" cap="none" baseline="0" dirty="0">
                          <a:solidFill>
                            <a:schemeClr val="tx1"/>
                          </a:solidFill>
                        </a:rPr>
                        <a:t>s’étend à près de </a:t>
                      </a:r>
                      <a:r>
                        <a:rPr lang="fr-CA" sz="1200" b="1" cap="none" baseline="0" dirty="0">
                          <a:solidFill>
                            <a:schemeClr val="tx1"/>
                          </a:solidFill>
                        </a:rPr>
                        <a:t>deux tiers</a:t>
                      </a:r>
                      <a:r>
                        <a:rPr lang="fr-CA" sz="1200" b="0" cap="none" baseline="0" dirty="0">
                          <a:solidFill>
                            <a:schemeClr val="tx1"/>
                          </a:solidFill>
                        </a:rPr>
                        <a:t> (66 %) des propriétaires. Parmi ceux-ci, </a:t>
                      </a:r>
                      <a:r>
                        <a:rPr lang="fr-CA" sz="1200" b="1" cap="none" baseline="0" dirty="0" err="1">
                          <a:solidFill>
                            <a:schemeClr val="tx1"/>
                          </a:solidFill>
                        </a:rPr>
                        <a:t>Rénoclimat</a:t>
                      </a:r>
                      <a:r>
                        <a:rPr lang="fr-CA" sz="1200" b="1" cap="none" baseline="0" dirty="0">
                          <a:solidFill>
                            <a:schemeClr val="tx1"/>
                          </a:solidFill>
                        </a:rPr>
                        <a:t> </a:t>
                      </a:r>
                      <a:r>
                        <a:rPr lang="fr-CA" sz="1200" b="0" cap="none" baseline="0" dirty="0">
                          <a:solidFill>
                            <a:schemeClr val="tx1"/>
                          </a:solidFill>
                        </a:rPr>
                        <a:t>reste le nom le </a:t>
                      </a:r>
                      <a:r>
                        <a:rPr lang="fr-CA" sz="1200" b="1" cap="none" baseline="0" dirty="0">
                          <a:solidFill>
                            <a:schemeClr val="tx1"/>
                          </a:solidFill>
                        </a:rPr>
                        <a:t>plus reconnu </a:t>
                      </a:r>
                      <a:r>
                        <a:rPr lang="fr-CA" sz="1200" b="0" cap="none" baseline="0" dirty="0">
                          <a:solidFill>
                            <a:schemeClr val="tx1"/>
                          </a:solidFill>
                        </a:rPr>
                        <a:t>(43 %), suivi par </a:t>
                      </a:r>
                      <a:r>
                        <a:rPr lang="fr-CA" sz="1200" b="1" cap="none" baseline="0" dirty="0" err="1">
                          <a:solidFill>
                            <a:schemeClr val="tx1"/>
                          </a:solidFill>
                        </a:rPr>
                        <a:t>Novoclimat</a:t>
                      </a:r>
                      <a:r>
                        <a:rPr lang="fr-CA" sz="1200" b="0" cap="none" baseline="0" dirty="0">
                          <a:solidFill>
                            <a:schemeClr val="tx1"/>
                          </a:solidFill>
                        </a:rPr>
                        <a:t> (33 %) et </a:t>
                      </a:r>
                      <a:r>
                        <a:rPr lang="fr-CA" sz="1200" b="1" cap="none" baseline="0" dirty="0" err="1">
                          <a:solidFill>
                            <a:schemeClr val="tx1"/>
                          </a:solidFill>
                        </a:rPr>
                        <a:t>LogisVert</a:t>
                      </a:r>
                      <a:r>
                        <a:rPr lang="fr-CA" sz="1200" b="0" cap="none" baseline="0" dirty="0">
                          <a:solidFill>
                            <a:schemeClr val="tx1"/>
                          </a:solidFill>
                        </a:rPr>
                        <a:t> (27 %), qui maintient en 2026 le gain en notoriété mesuré en 2025.</a:t>
                      </a:r>
                    </a:p>
                    <a:p>
                      <a:pPr marL="171450" lvl="0" indent="-171450" algn="l" defTabSz="914400" rtl="0" eaLnBrk="1" latinLnBrk="0" hangingPunct="1">
                        <a:spcBef>
                          <a:spcPts val="600"/>
                        </a:spcBef>
                        <a:buFont typeface="Arial" panose="020B0604020202020204" pitchFamily="34" charset="0"/>
                        <a:buChar char="•"/>
                      </a:pPr>
                      <a:r>
                        <a:rPr lang="fr-CA" sz="1200" b="0" cap="none" baseline="0" dirty="0">
                          <a:solidFill>
                            <a:schemeClr val="tx1"/>
                          </a:solidFill>
                        </a:rPr>
                        <a:t>Parmi les pratiques durables qu’ils seraient susceptibles de considérer, près de </a:t>
                      </a:r>
                      <a:r>
                        <a:rPr lang="fr-CA" sz="1200" b="1" cap="none" baseline="0" dirty="0">
                          <a:solidFill>
                            <a:schemeClr val="tx1"/>
                          </a:solidFill>
                        </a:rPr>
                        <a:t>deux propriétaires sur cinq</a:t>
                      </a:r>
                      <a:r>
                        <a:rPr lang="fr-CA" sz="1200" b="0" cap="none" baseline="0" dirty="0">
                          <a:solidFill>
                            <a:schemeClr val="tx1"/>
                          </a:solidFill>
                        </a:rPr>
                        <a:t> </a:t>
                      </a:r>
                      <a:br>
                        <a:rPr lang="fr-CA" sz="1200" b="0" cap="none" baseline="0" dirty="0">
                          <a:solidFill>
                            <a:schemeClr val="tx1"/>
                          </a:solidFill>
                        </a:rPr>
                      </a:br>
                      <a:r>
                        <a:rPr lang="fr-CA" sz="1200" b="0" cap="none" baseline="0" dirty="0">
                          <a:solidFill>
                            <a:schemeClr val="tx1"/>
                          </a:solidFill>
                        </a:rPr>
                        <a:t>(38 %) choisissent </a:t>
                      </a:r>
                      <a:r>
                        <a:rPr lang="fr-CA" sz="1200" b="1" cap="none" baseline="0" dirty="0">
                          <a:solidFill>
                            <a:schemeClr val="tx1"/>
                          </a:solidFill>
                        </a:rPr>
                        <a:t>l’efficacité énergétique liée au chauffage et à la climatisation</a:t>
                      </a:r>
                      <a:r>
                        <a:rPr lang="fr-CA" sz="1200" b="0" cap="none" baseline="0" dirty="0">
                          <a:solidFill>
                            <a:schemeClr val="tx1"/>
                          </a:solidFill>
                        </a:rPr>
                        <a:t>,</a:t>
                      </a:r>
                      <a:r>
                        <a:rPr lang="fr-CA" sz="1200" b="1" cap="none" baseline="0" dirty="0">
                          <a:solidFill>
                            <a:schemeClr val="tx1"/>
                          </a:solidFill>
                        </a:rPr>
                        <a:t> </a:t>
                      </a:r>
                      <a:r>
                        <a:rPr lang="fr-CA" sz="1200" b="0" cap="none" baseline="0" dirty="0">
                          <a:solidFill>
                            <a:schemeClr val="tx1"/>
                          </a:solidFill>
                        </a:rPr>
                        <a:t>tandis que l’usage de </a:t>
                      </a:r>
                      <a:r>
                        <a:rPr lang="fr-CA" sz="1200" b="1" cap="none" baseline="0" dirty="0">
                          <a:solidFill>
                            <a:schemeClr val="tx1"/>
                          </a:solidFill>
                        </a:rPr>
                        <a:t>matériaux locaux</a:t>
                      </a:r>
                      <a:r>
                        <a:rPr lang="fr-CA" sz="1200" b="0" cap="none" baseline="0" dirty="0">
                          <a:solidFill>
                            <a:schemeClr val="tx1"/>
                          </a:solidFill>
                        </a:rPr>
                        <a:t> apparaît en second plan, malgré une hausse cette année ramenant son score à celui de 2024</a:t>
                      </a:r>
                      <a:r>
                        <a:rPr lang="fr-CA" sz="1200" b="1" cap="none" baseline="0" dirty="0">
                          <a:solidFill>
                            <a:schemeClr val="tx1"/>
                          </a:solidFill>
                        </a:rPr>
                        <a:t> </a:t>
                      </a:r>
                      <a:r>
                        <a:rPr lang="fr-CA" sz="1200" b="0" cap="none" baseline="0" dirty="0">
                          <a:solidFill>
                            <a:schemeClr val="tx1"/>
                          </a:solidFill>
                        </a:rPr>
                        <a:t>(29 % c. 2025 : 23 % et 2024 : 27 %), suivie de l’</a:t>
                      </a:r>
                      <a:r>
                        <a:rPr lang="fr-CA" sz="1200" b="1" cap="none" baseline="0" dirty="0">
                          <a:solidFill>
                            <a:schemeClr val="tx1"/>
                          </a:solidFill>
                        </a:rPr>
                        <a:t>efficacité énergétique de l’enveloppe du bâtiment </a:t>
                      </a:r>
                      <a:r>
                        <a:rPr lang="fr-CA" sz="1200" b="0" cap="none" baseline="0" dirty="0">
                          <a:solidFill>
                            <a:schemeClr val="tx1"/>
                          </a:solidFill>
                        </a:rPr>
                        <a:t>(28 %).   </a:t>
                      </a:r>
                    </a:p>
                    <a:p>
                      <a:pPr marL="628650" lvl="1" indent="-171450" algn="l" defTabSz="914400" rtl="0" eaLnBrk="1" latinLnBrk="0" hangingPunct="1">
                        <a:spcBef>
                          <a:spcPts val="600"/>
                        </a:spcBef>
                        <a:buFont typeface="Courier New" panose="02070309020205020404" pitchFamily="49" charset="0"/>
                        <a:buChar char="o"/>
                      </a:pPr>
                      <a:r>
                        <a:rPr lang="fr-CA" sz="1050" dirty="0">
                          <a:solidFill>
                            <a:schemeClr val="tx1"/>
                          </a:solidFill>
                        </a:rPr>
                        <a:t>Parmi les propriétaires prêts à payer pour des matériaux durables, la moitié se dit disposée à investir </a:t>
                      </a:r>
                      <a:r>
                        <a:rPr lang="fr-CA" sz="1050" b="1" dirty="0">
                          <a:solidFill>
                            <a:schemeClr val="tx1"/>
                          </a:solidFill>
                        </a:rPr>
                        <a:t>jusqu’à 5 % de plus</a:t>
                      </a:r>
                      <a:r>
                        <a:rPr lang="fr-CA" sz="1050" b="0" dirty="0">
                          <a:solidFill>
                            <a:schemeClr val="tx1"/>
                          </a:solidFill>
                        </a:rPr>
                        <a:t>,</a:t>
                      </a:r>
                      <a:r>
                        <a:rPr lang="fr-CA" sz="1050" b="1" dirty="0">
                          <a:solidFill>
                            <a:schemeClr val="tx1"/>
                          </a:solidFill>
                        </a:rPr>
                        <a:t> près d’un tiers </a:t>
                      </a:r>
                      <a:r>
                        <a:rPr lang="fr-CA" sz="1050" dirty="0">
                          <a:solidFill>
                            <a:schemeClr val="tx1"/>
                          </a:solidFill>
                        </a:rPr>
                        <a:t>(32 %) serait même disposé à monter </a:t>
                      </a:r>
                      <a:r>
                        <a:rPr lang="fr-CA" sz="1050" b="1" dirty="0">
                          <a:solidFill>
                            <a:schemeClr val="tx1"/>
                          </a:solidFill>
                        </a:rPr>
                        <a:t>jusqu’à 10 % de plus</a:t>
                      </a:r>
                      <a:r>
                        <a:rPr lang="fr-CA" sz="1050" b="0" dirty="0">
                          <a:solidFill>
                            <a:schemeClr val="tx1"/>
                          </a:solidFill>
                        </a:rPr>
                        <a:t>.</a:t>
                      </a:r>
                    </a:p>
                    <a:p>
                      <a:pPr marL="628650" lvl="1" indent="-171450" algn="l" defTabSz="914400" rtl="0" eaLnBrk="1" latinLnBrk="0" hangingPunct="1">
                        <a:spcBef>
                          <a:spcPts val="600"/>
                        </a:spcBef>
                        <a:buFont typeface="Courier New" panose="02070309020205020404" pitchFamily="49" charset="0"/>
                        <a:buChar char="o"/>
                      </a:pPr>
                      <a:r>
                        <a:rPr lang="fr-CA" sz="1050" b="0" cap="none" baseline="0" dirty="0">
                          <a:solidFill>
                            <a:schemeClr val="tx1"/>
                          </a:solidFill>
                        </a:rPr>
                        <a:t>Les universitaires semblent davantage susceptibles de considérer les pratiques durables pour leur projet de rénovation.</a:t>
                      </a:r>
                    </a:p>
                    <a:p>
                      <a:pPr marL="171450" lvl="0" indent="-171450" algn="l" defTabSz="914400" rtl="0" eaLnBrk="1" latinLnBrk="0" hangingPunct="1">
                        <a:spcBef>
                          <a:spcPts val="600"/>
                        </a:spcBef>
                        <a:buFont typeface="Arial" panose="020B0604020202020204" pitchFamily="34" charset="0"/>
                        <a:buChar char="•"/>
                      </a:pPr>
                      <a:r>
                        <a:rPr lang="fr-CA" sz="1200" b="0" cap="none" baseline="0" dirty="0">
                          <a:solidFill>
                            <a:schemeClr val="tx1"/>
                          </a:solidFill>
                        </a:rPr>
                        <a:t>Les </a:t>
                      </a:r>
                      <a:r>
                        <a:rPr lang="fr-CA" sz="1200" b="1" cap="none" baseline="0" dirty="0">
                          <a:solidFill>
                            <a:schemeClr val="tx1"/>
                          </a:solidFill>
                        </a:rPr>
                        <a:t>principales raisons </a:t>
                      </a:r>
                      <a:r>
                        <a:rPr lang="fr-CA" sz="1200" b="0" cap="none" baseline="0" dirty="0">
                          <a:solidFill>
                            <a:schemeClr val="tx1"/>
                          </a:solidFill>
                        </a:rPr>
                        <a:t>pour entreprendre ce type de rénovation demeurent variées, </a:t>
                      </a:r>
                      <a:r>
                        <a:rPr lang="fr-CA" sz="1200" b="1" cap="none" baseline="0" dirty="0">
                          <a:solidFill>
                            <a:schemeClr val="tx1"/>
                          </a:solidFill>
                        </a:rPr>
                        <a:t>l’amélioration de la performance énergétique </a:t>
                      </a:r>
                      <a:r>
                        <a:rPr lang="fr-CA" sz="1200" b="0" cap="none" baseline="0" dirty="0">
                          <a:solidFill>
                            <a:schemeClr val="tx1"/>
                          </a:solidFill>
                        </a:rPr>
                        <a:t>(49 %) et </a:t>
                      </a:r>
                      <a:r>
                        <a:rPr lang="fr-CA" sz="1200" b="1" cap="none" baseline="0" dirty="0">
                          <a:solidFill>
                            <a:schemeClr val="tx1"/>
                          </a:solidFill>
                        </a:rPr>
                        <a:t>l’amélioration de la durabilité </a:t>
                      </a:r>
                      <a:r>
                        <a:rPr lang="fr-CA" sz="1200" b="0" cap="none" baseline="0" dirty="0">
                          <a:solidFill>
                            <a:schemeClr val="tx1"/>
                          </a:solidFill>
                        </a:rPr>
                        <a:t>de la propriété (48 %) figurent toutefois en tête, suivies par </a:t>
                      </a:r>
                      <a:r>
                        <a:rPr lang="fr-CA" sz="1200" b="1" cap="none" baseline="0" dirty="0">
                          <a:solidFill>
                            <a:schemeClr val="tx1"/>
                          </a:solidFill>
                        </a:rPr>
                        <a:t>l’ajout de valeur à des fins de revente </a:t>
                      </a:r>
                      <a:r>
                        <a:rPr lang="fr-CA" sz="1200" b="0" cap="none" baseline="0" dirty="0">
                          <a:solidFill>
                            <a:schemeClr val="tx1"/>
                          </a:solidFill>
                        </a:rPr>
                        <a:t>(38 %).  </a:t>
                      </a:r>
                    </a:p>
                    <a:p>
                      <a:pPr marL="171450" lvl="0" indent="-171450" algn="l" defTabSz="914400" rtl="0" eaLnBrk="1" latinLnBrk="0" hangingPunct="1">
                        <a:spcBef>
                          <a:spcPts val="600"/>
                        </a:spcBef>
                        <a:buFont typeface="Arial" panose="020B0604020202020204" pitchFamily="34" charset="0"/>
                        <a:buChar char="•"/>
                      </a:pPr>
                      <a:r>
                        <a:rPr lang="fr-CA" sz="1200" b="0" cap="none" baseline="0" dirty="0">
                          <a:solidFill>
                            <a:schemeClr val="tx1"/>
                          </a:solidFill>
                        </a:rPr>
                        <a:t>À l’inverse, parmi ceux n’envisageant pas de mettre en place des pratiques durables, les </a:t>
                      </a:r>
                      <a:r>
                        <a:rPr lang="fr-CA" sz="1200" b="1" cap="none" baseline="0" dirty="0">
                          <a:solidFill>
                            <a:schemeClr val="tx1"/>
                          </a:solidFill>
                        </a:rPr>
                        <a:t>principaux freins </a:t>
                      </a:r>
                      <a:r>
                        <a:rPr lang="fr-CA" sz="1200" b="0" cap="none" baseline="0" dirty="0">
                          <a:solidFill>
                            <a:schemeClr val="tx1"/>
                          </a:solidFill>
                        </a:rPr>
                        <a:t>évoqués sont davantage en lien avec </a:t>
                      </a:r>
                      <a:r>
                        <a:rPr lang="fr-CA" sz="1200" b="1" cap="none" baseline="0" dirty="0">
                          <a:solidFill>
                            <a:schemeClr val="tx1"/>
                          </a:solidFill>
                        </a:rPr>
                        <a:t>l’aspect monétaire, </a:t>
                      </a:r>
                      <a:r>
                        <a:rPr lang="fr-CA" sz="1200" b="0" cap="none" baseline="0" dirty="0">
                          <a:solidFill>
                            <a:schemeClr val="tx1"/>
                          </a:solidFill>
                        </a:rPr>
                        <a:t>les plus mentionnés étant le manque de moyens financiers (30 %) et la perception que ces alternatives sont plus chères, cette dernière maintenant la hausse mesurée l’année passée (30 % c. 2025 : 33 % et 2024 : 18 %). La </a:t>
                      </a:r>
                      <a:r>
                        <a:rPr lang="fr-CA" sz="1200" b="1" cap="none" baseline="0" dirty="0">
                          <a:solidFill>
                            <a:schemeClr val="tx1"/>
                          </a:solidFill>
                        </a:rPr>
                        <a:t>complexité perçue et le manque de connaissances conservent</a:t>
                      </a:r>
                      <a:r>
                        <a:rPr lang="fr-CA" sz="1200" b="1" i="0" cap="none" baseline="0" dirty="0">
                          <a:solidFill>
                            <a:schemeClr val="tx1"/>
                          </a:solidFill>
                        </a:rPr>
                        <a:t> leur troisième position</a:t>
                      </a:r>
                      <a:r>
                        <a:rPr lang="fr-CA" sz="1200" b="0" i="0" cap="none" baseline="0" dirty="0">
                          <a:solidFill>
                            <a:schemeClr val="tx1"/>
                          </a:solidFill>
                        </a:rPr>
                        <a:t> en tant que frein à entreprendre ce type de rénovation</a:t>
                      </a:r>
                      <a:r>
                        <a:rPr lang="fr-CA" sz="1200" b="1" i="0" cap="none" baseline="0" dirty="0">
                          <a:solidFill>
                            <a:schemeClr val="tx1"/>
                          </a:solidFill>
                        </a:rPr>
                        <a:t> </a:t>
                      </a:r>
                      <a:r>
                        <a:rPr lang="fr-CA" sz="1200" b="0" cap="none" baseline="0" dirty="0">
                          <a:solidFill>
                            <a:schemeClr val="tx1"/>
                          </a:solidFill>
                        </a:rPr>
                        <a:t>(28 %).  </a:t>
                      </a:r>
                    </a:p>
                    <a:p>
                      <a:pPr marL="628650" lvl="1" indent="-171450" algn="l" defTabSz="914400" rtl="0" eaLnBrk="1" latinLnBrk="0" hangingPunct="1">
                        <a:spcBef>
                          <a:spcPts val="600"/>
                        </a:spcBef>
                        <a:buFont typeface="Courier New" panose="02070309020205020404" pitchFamily="49" charset="0"/>
                        <a:buChar char="o"/>
                      </a:pPr>
                      <a:r>
                        <a:rPr lang="fr-CA" sz="1050" b="0" cap="none" baseline="0" dirty="0">
                          <a:solidFill>
                            <a:schemeClr val="tx1"/>
                          </a:solidFill>
                        </a:rPr>
                        <a:t>Le budget reste davantage évoqué par les premiers acheteurs (manque de moyens financiers : 37 % c. 22 %). </a:t>
                      </a:r>
                    </a:p>
                    <a:p>
                      <a:pPr marL="457200" lvl="1" indent="0" algn="l" defTabSz="914400" rtl="0" eaLnBrk="1" latinLnBrk="0" hangingPunct="1">
                        <a:spcBef>
                          <a:spcPts val="600"/>
                        </a:spcBef>
                        <a:buFont typeface="Courier New" panose="02070309020205020404" pitchFamily="49" charset="0"/>
                        <a:buNone/>
                      </a:pPr>
                      <a:endParaRPr lang="fr-CA" sz="1050" b="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bl>
          </a:graphicData>
        </a:graphic>
      </p:graphicFrame>
      <p:sp>
        <p:nvSpPr>
          <p:cNvPr id="8" name="ZoneTexte 7">
            <a:extLst>
              <a:ext uri="{FF2B5EF4-FFF2-40B4-BE49-F238E27FC236}">
                <a16:creationId xmlns:a16="http://schemas.microsoft.com/office/drawing/2014/main" id="{0D1C1652-5C64-49D3-A327-C00ECBE24676}"/>
              </a:ext>
            </a:extLst>
          </p:cNvPr>
          <p:cNvSpPr txBox="1"/>
          <p:nvPr>
            <p:custDataLst>
              <p:tags r:id="rId4"/>
            </p:custDataLst>
          </p:nvPr>
        </p:nvSpPr>
        <p:spPr>
          <a:xfrm>
            <a:off x="327580" y="4859555"/>
            <a:ext cx="20553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chemeClr val="bg1"/>
                </a:solidFill>
                <a:effectLst/>
                <a:uLnTx/>
                <a:uFillTx/>
                <a:latin typeface="Arial"/>
                <a:ea typeface="+mn-ea"/>
                <a:cs typeface="+mn-cs"/>
              </a:rPr>
              <a:t>*Voir résultats détaillés p. </a:t>
            </a:r>
            <a:r>
              <a:rPr lang="fr-CA" sz="1000" i="1" dirty="0">
                <a:solidFill>
                  <a:schemeClr val="bg1"/>
                </a:solidFill>
                <a:latin typeface="Arial"/>
              </a:rPr>
              <a:t>98</a:t>
            </a:r>
            <a:r>
              <a:rPr kumimoji="0" lang="fr-CA" sz="1000" b="0" i="1" u="none" strike="noStrike" kern="1200" cap="none" spc="0" normalizeH="0" baseline="0" noProof="0" dirty="0">
                <a:ln>
                  <a:noFill/>
                </a:ln>
                <a:solidFill>
                  <a:schemeClr val="bg1"/>
                </a:solidFill>
                <a:effectLst/>
                <a:uLnTx/>
                <a:uFillTx/>
                <a:latin typeface="Arial"/>
                <a:ea typeface="+mn-ea"/>
                <a:cs typeface="+mn-cs"/>
              </a:rPr>
              <a:t>-101</a:t>
            </a:r>
            <a:endParaRPr kumimoji="0" lang="fr-CA" sz="1000" b="0" i="1" u="none" strike="noStrike" kern="1200" cap="none" spc="0" normalizeH="0" baseline="0" noProof="0" dirty="0">
              <a:ln>
                <a:noFill/>
              </a:ln>
              <a:solidFill>
                <a:schemeClr val="bg1"/>
              </a:solidFill>
              <a:effectLst/>
              <a:highlight>
                <a:srgbClr val="FFFF00"/>
              </a:highlight>
              <a:uLnTx/>
              <a:uFillTx/>
              <a:latin typeface="Arial"/>
              <a:ea typeface="+mn-ea"/>
              <a:cs typeface="+mn-cs"/>
            </a:endParaRPr>
          </a:p>
        </p:txBody>
      </p:sp>
      <p:sp>
        <p:nvSpPr>
          <p:cNvPr id="9" name="Ellipse 8">
            <a:extLst>
              <a:ext uri="{FF2B5EF4-FFF2-40B4-BE49-F238E27FC236}">
                <a16:creationId xmlns:a16="http://schemas.microsoft.com/office/drawing/2014/main" id="{71769051-3694-4A59-8D59-CEADDA752330}"/>
              </a:ext>
            </a:extLst>
          </p:cNvPr>
          <p:cNvSpPr>
            <a:spLocks noChangeAspect="1"/>
          </p:cNvSpPr>
          <p:nvPr>
            <p:custDataLst>
              <p:tags r:id="rId5"/>
            </p:custDataLst>
          </p:nvPr>
        </p:nvSpPr>
        <p:spPr>
          <a:xfrm>
            <a:off x="309880" y="229582"/>
            <a:ext cx="540000" cy="540000"/>
          </a:xfrm>
          <a:prstGeom prst="ellipse">
            <a:avLst/>
          </a:prstGeom>
          <a:solidFill>
            <a:schemeClr val="tx2">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000" b="1" dirty="0">
                <a:solidFill>
                  <a:prstClr val="white"/>
                </a:solidFill>
                <a:latin typeface="Tw Cen MT" panose="020B0602020104020603" pitchFamily="34" charset="0"/>
              </a:rPr>
              <a:t>8</a:t>
            </a:r>
            <a:endPar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p:txBody>
      </p:sp>
      <p:pic>
        <p:nvPicPr>
          <p:cNvPr id="10" name="Graphique 9">
            <a:extLst>
              <a:ext uri="{FF2B5EF4-FFF2-40B4-BE49-F238E27FC236}">
                <a16:creationId xmlns:a16="http://schemas.microsoft.com/office/drawing/2014/main" id="{B22CC0C4-1C32-4AF0-8866-44D0980B7534}"/>
              </a:ext>
            </a:extLst>
          </p:cNvPr>
          <p:cNvPicPr>
            <a:picLocks noChangeAspect="1"/>
          </p:cNvPicPr>
          <p:nvPr>
            <p:custDataLst>
              <p:tags r:id="rId6"/>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3314" y="2011632"/>
            <a:ext cx="996287" cy="996287"/>
          </a:xfrm>
          <a:prstGeom prst="rect">
            <a:avLst/>
          </a:prstGeom>
        </p:spPr>
      </p:pic>
    </p:spTree>
    <p:extLst>
      <p:ext uri="{BB962C8B-B14F-4D97-AF65-F5344CB8AC3E}">
        <p14:creationId xmlns:p14="http://schemas.microsoft.com/office/powerpoint/2010/main" val="150308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D625FC-D8A3-4621-A06F-18AC5264B391}"/>
              </a:ext>
            </a:extLst>
          </p:cNvPr>
          <p:cNvSpPr/>
          <p:nvPr>
            <p:custDataLst>
              <p:tags r:id="rId1"/>
            </p:custDataLst>
          </p:nvPr>
        </p:nvSpPr>
        <p:spPr>
          <a:xfrm>
            <a:off x="7838614" y="6280982"/>
            <a:ext cx="1601777"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036B83D5-0293-4A20-9531-0C0B0642109E}"/>
              </a:ext>
            </a:extLst>
          </p:cNvPr>
          <p:cNvSpPr>
            <a:spLocks noGrp="1"/>
          </p:cNvSpPr>
          <p:nvPr>
            <p:ph type="title"/>
            <p:custDataLst>
              <p:tags r:id="rId2"/>
            </p:custDataLst>
          </p:nvPr>
        </p:nvSpPr>
        <p:spPr/>
        <p:txBody>
          <a:bodyPr/>
          <a:lstStyle/>
          <a:p>
            <a:r>
              <a:rPr lang="fr-CA" dirty="0"/>
              <a:t>En conclusion</a:t>
            </a:r>
          </a:p>
        </p:txBody>
      </p:sp>
      <p:sp>
        <p:nvSpPr>
          <p:cNvPr id="3" name="Espace réservé du numéro de diapositive 2">
            <a:extLst>
              <a:ext uri="{FF2B5EF4-FFF2-40B4-BE49-F238E27FC236}">
                <a16:creationId xmlns:a16="http://schemas.microsoft.com/office/drawing/2014/main" id="{56172B42-E365-4C7C-B1CB-C9CEEF1AC9C0}"/>
              </a:ext>
            </a:extLst>
          </p:cNvPr>
          <p:cNvSpPr>
            <a:spLocks noGrp="1"/>
          </p:cNvSpPr>
          <p:nvPr>
            <p:ph type="sldNum" sz="quarter" idx="12"/>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ctangle 6">
            <a:extLst>
              <a:ext uri="{FF2B5EF4-FFF2-40B4-BE49-F238E27FC236}">
                <a16:creationId xmlns:a16="http://schemas.microsoft.com/office/drawing/2014/main" id="{26943117-B60B-4124-877E-A1EE30707E9C}"/>
              </a:ext>
            </a:extLst>
          </p:cNvPr>
          <p:cNvSpPr/>
          <p:nvPr>
            <p:custDataLst>
              <p:tags r:id="rId4"/>
            </p:custDataLst>
          </p:nvPr>
        </p:nvSpPr>
        <p:spPr>
          <a:xfrm>
            <a:off x="234108" y="1190006"/>
            <a:ext cx="7812612" cy="527196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
                <a:srgbClr val="F8931D"/>
              </a:buClr>
              <a:buSzTx/>
              <a:buFontTx/>
              <a:buNone/>
              <a:tabLst/>
              <a:defRPr/>
            </a:pPr>
            <a:r>
              <a:rPr kumimoji="0" lang="fr-CA" sz="1100" b="1" i="0" u="none" strike="noStrike" kern="1200" cap="none" spc="0" normalizeH="0" baseline="0" noProof="0" dirty="0">
                <a:ln>
                  <a:noFill/>
                </a:ln>
                <a:solidFill>
                  <a:prstClr val="black"/>
                </a:solidFill>
                <a:effectLst/>
                <a:uLnTx/>
                <a:uFillTx/>
                <a:latin typeface="Arial"/>
                <a:ea typeface="+mn-ea"/>
                <a:cs typeface="+mn-cs"/>
              </a:rPr>
              <a:t>Les résultats de cette étude nous amènent à tirer les grandes conclusions suivantes : </a:t>
            </a:r>
          </a:p>
          <a:p>
            <a:pPr marL="285750" marR="0" lvl="0" indent="-285750" algn="l" defTabSz="914400" rtl="0" eaLnBrk="1" fontAlgn="auto" latinLnBrk="0" hangingPunct="1">
              <a:lnSpc>
                <a:spcPct val="100000"/>
              </a:lnSpc>
              <a:spcBef>
                <a:spcPts val="600"/>
              </a:spcBef>
              <a:spcAft>
                <a:spcPts val="0"/>
              </a:spcAft>
              <a:buClr>
                <a:srgbClr val="F8931D"/>
              </a:buClr>
              <a:buSzTx/>
              <a:buFont typeface="Arial" panose="020B0604020202020204" pitchFamily="34" charset="0"/>
              <a:buChar char="•"/>
              <a:tabLst/>
              <a:defRPr/>
            </a:pPr>
            <a:r>
              <a:rPr kumimoji="0" lang="fr-CA" sz="1100" b="1" i="0" u="none" strike="noStrike" kern="1200" cap="none" spc="0" normalizeH="0" baseline="0" noProof="0" dirty="0">
                <a:ln>
                  <a:noFill/>
                </a:ln>
                <a:solidFill>
                  <a:prstClr val="black"/>
                </a:solidFill>
                <a:effectLst/>
                <a:uLnTx/>
                <a:uFillTx/>
                <a:latin typeface="Arial"/>
                <a:ea typeface="+mn-ea"/>
                <a:cs typeface="+mn-cs"/>
              </a:rPr>
              <a:t>Les intentions de rénovation demeurent plutôt stables et solides</a:t>
            </a:r>
            <a:r>
              <a:rPr kumimoji="0" lang="fr-CA" sz="1100" b="0" i="0" u="none" strike="noStrike" kern="1200" cap="none" spc="0" normalizeH="0" baseline="0" noProof="0" dirty="0">
                <a:ln>
                  <a:noFill/>
                </a:ln>
                <a:solidFill>
                  <a:prstClr val="black"/>
                </a:solidFill>
                <a:effectLst/>
                <a:uLnTx/>
                <a:uFillTx/>
                <a:latin typeface="Arial"/>
                <a:ea typeface="+mn-ea"/>
                <a:cs typeface="+mn-cs"/>
              </a:rPr>
              <a:t>, et ce, quel que soit le type de rénovation envisagée, notamment en termes…  : </a:t>
            </a:r>
          </a:p>
          <a:p>
            <a:pPr marL="742950" marR="0" lvl="1" indent="-285750" algn="l" defTabSz="914400" rtl="0" eaLnBrk="1" fontAlgn="auto" latinLnBrk="0" hangingPunct="1">
              <a:lnSpc>
                <a:spcPct val="100000"/>
              </a:lnSpc>
              <a:spcBef>
                <a:spcPts val="600"/>
              </a:spcBef>
              <a:spcAft>
                <a:spcPts val="0"/>
              </a:spcAft>
              <a:buClr>
                <a:srgbClr val="F8931D"/>
              </a:buClr>
              <a:buSzTx/>
              <a:buFont typeface="Courier New" panose="02070309020205020404" pitchFamily="49" charset="0"/>
              <a:buChar char="o"/>
              <a:tabLst/>
              <a:defRPr/>
            </a:pPr>
            <a:r>
              <a:rPr kumimoji="0" lang="fr-CA" sz="1100" b="0" i="0" u="none" strike="noStrike" kern="1200" cap="none" spc="0" normalizeH="0" baseline="0" noProof="0" dirty="0">
                <a:ln>
                  <a:noFill/>
                </a:ln>
                <a:solidFill>
                  <a:prstClr val="black"/>
                </a:solidFill>
                <a:effectLst/>
                <a:uLnTx/>
                <a:uFillTx/>
                <a:latin typeface="Arial"/>
                <a:ea typeface="+mn-ea"/>
                <a:cs typeface="+mn-cs"/>
              </a:rPr>
              <a:t>… d’intention d’entreprendre des rénovations dans les trois prochaines années;</a:t>
            </a:r>
          </a:p>
          <a:p>
            <a:pPr marL="742950" marR="0" lvl="1" indent="-285750" algn="l" defTabSz="914400" rtl="0" eaLnBrk="1" fontAlgn="auto" latinLnBrk="0" hangingPunct="1">
              <a:lnSpc>
                <a:spcPct val="100000"/>
              </a:lnSpc>
              <a:spcBef>
                <a:spcPts val="600"/>
              </a:spcBef>
              <a:spcAft>
                <a:spcPts val="0"/>
              </a:spcAft>
              <a:buClr>
                <a:srgbClr val="F8931D"/>
              </a:buClr>
              <a:buSzTx/>
              <a:buFont typeface="Courier New" panose="02070309020205020404" pitchFamily="49" charset="0"/>
              <a:buChar char="o"/>
              <a:tabLst/>
              <a:defRPr/>
            </a:pPr>
            <a:r>
              <a:rPr kumimoji="0" lang="fr-CA" sz="1100" b="0" i="0" u="none" strike="noStrike" kern="1200" cap="none" spc="0" normalizeH="0" baseline="0" noProof="0" dirty="0">
                <a:ln>
                  <a:noFill/>
                </a:ln>
                <a:solidFill>
                  <a:prstClr val="black"/>
                </a:solidFill>
                <a:effectLst/>
                <a:uLnTx/>
                <a:uFillTx/>
                <a:latin typeface="Arial"/>
                <a:ea typeface="+mn-ea"/>
                <a:cs typeface="+mn-cs"/>
              </a:rPr>
              <a:t>… de freins à ne pas </a:t>
            </a:r>
            <a:r>
              <a:rPr lang="fr-CA" sz="1100" dirty="0">
                <a:solidFill>
                  <a:prstClr val="black"/>
                </a:solidFill>
                <a:latin typeface="Arial"/>
              </a:rPr>
              <a:t>réaliser</a:t>
            </a:r>
            <a:r>
              <a:rPr kumimoji="0" lang="fr-CA" sz="1100" b="0" i="0" u="none" strike="noStrike" kern="1200" cap="none" spc="0" normalizeH="0" baseline="0" noProof="0" dirty="0">
                <a:ln>
                  <a:noFill/>
                </a:ln>
                <a:solidFill>
                  <a:prstClr val="black"/>
                </a:solidFill>
                <a:effectLst/>
                <a:uLnTx/>
                <a:uFillTx/>
                <a:latin typeface="Arial"/>
                <a:ea typeface="+mn-ea"/>
                <a:cs typeface="+mn-cs"/>
              </a:rPr>
              <a:t> ou </a:t>
            </a:r>
            <a:r>
              <a:rPr lang="fr-CA" sz="1100" dirty="0">
                <a:solidFill>
                  <a:prstClr val="black"/>
                </a:solidFill>
                <a:latin typeface="Arial"/>
              </a:rPr>
              <a:t>à</a:t>
            </a:r>
            <a:r>
              <a:rPr kumimoji="0" lang="fr-CA" sz="1100" b="0" i="0" u="none" strike="noStrike" kern="1200" cap="none" spc="0" normalizeH="0" baseline="0" noProof="0" dirty="0">
                <a:ln>
                  <a:noFill/>
                </a:ln>
                <a:solidFill>
                  <a:prstClr val="black"/>
                </a:solidFill>
                <a:effectLst/>
                <a:uLnTx/>
                <a:uFillTx/>
                <a:latin typeface="Arial"/>
                <a:ea typeface="+mn-ea"/>
                <a:cs typeface="+mn-cs"/>
              </a:rPr>
              <a:t> retarder la réalisation de travaux de rénovation;</a:t>
            </a:r>
          </a:p>
          <a:p>
            <a:pPr marL="742950" marR="0" lvl="1" indent="-285750" algn="l" defTabSz="914400" rtl="0" eaLnBrk="1" fontAlgn="auto" latinLnBrk="0" hangingPunct="1">
              <a:lnSpc>
                <a:spcPct val="100000"/>
              </a:lnSpc>
              <a:spcBef>
                <a:spcPts val="600"/>
              </a:spcBef>
              <a:spcAft>
                <a:spcPts val="0"/>
              </a:spcAft>
              <a:buClr>
                <a:srgbClr val="F8931D"/>
              </a:buClr>
              <a:buSzTx/>
              <a:buFont typeface="Courier New" panose="02070309020205020404" pitchFamily="49" charset="0"/>
              <a:buChar char="o"/>
              <a:tabLst/>
              <a:defRPr/>
            </a:pPr>
            <a:r>
              <a:rPr kumimoji="0" lang="fr-CA" sz="1100" b="0" i="0" u="none" strike="noStrike" kern="1200" cap="none" spc="0" normalizeH="0" baseline="0" noProof="0" dirty="0">
                <a:ln>
                  <a:noFill/>
                </a:ln>
                <a:solidFill>
                  <a:prstClr val="black"/>
                </a:solidFill>
                <a:effectLst/>
                <a:uLnTx/>
                <a:uFillTx/>
                <a:latin typeface="Arial"/>
                <a:ea typeface="+mn-ea"/>
                <a:cs typeface="+mn-cs"/>
              </a:rPr>
              <a:t>… de nature des travaux et de budget envisagé;</a:t>
            </a:r>
          </a:p>
          <a:p>
            <a:pPr marL="742950" marR="0" lvl="1" indent="-285750" algn="l" defTabSz="914400" rtl="0" eaLnBrk="1" fontAlgn="auto" latinLnBrk="0" hangingPunct="1">
              <a:lnSpc>
                <a:spcPct val="100000"/>
              </a:lnSpc>
              <a:spcBef>
                <a:spcPts val="600"/>
              </a:spcBef>
              <a:spcAft>
                <a:spcPts val="0"/>
              </a:spcAft>
              <a:buClr>
                <a:srgbClr val="F8931D"/>
              </a:buClr>
              <a:buSzTx/>
              <a:buFont typeface="Courier New" panose="02070309020205020404" pitchFamily="49" charset="0"/>
              <a:buChar char="o"/>
              <a:tabLst/>
              <a:defRPr/>
            </a:pPr>
            <a:r>
              <a:rPr kumimoji="0" lang="fr-CA" sz="1100" b="0" i="0" u="none" strike="noStrike" kern="1200" cap="none" spc="0" normalizeH="0" baseline="0" noProof="0" dirty="0">
                <a:ln>
                  <a:noFill/>
                </a:ln>
                <a:solidFill>
                  <a:prstClr val="black"/>
                </a:solidFill>
                <a:effectLst/>
                <a:uLnTx/>
                <a:uFillTx/>
                <a:latin typeface="Arial"/>
                <a:ea typeface="+mn-ea"/>
                <a:cs typeface="+mn-cs"/>
              </a:rPr>
              <a:t>… de caractéristiques des propriétés à rénover;</a:t>
            </a:r>
          </a:p>
          <a:p>
            <a:pPr marL="742950" marR="0" lvl="1" indent="-285750" algn="l" defTabSz="914400" rtl="0" eaLnBrk="1" fontAlgn="auto" latinLnBrk="0" hangingPunct="1">
              <a:lnSpc>
                <a:spcPct val="100000"/>
              </a:lnSpc>
              <a:spcBef>
                <a:spcPts val="600"/>
              </a:spcBef>
              <a:spcAft>
                <a:spcPts val="0"/>
              </a:spcAft>
              <a:buClr>
                <a:srgbClr val="F8931D"/>
              </a:buClr>
              <a:buSzTx/>
              <a:buFont typeface="Courier New" panose="02070309020205020404" pitchFamily="49" charset="0"/>
              <a:buChar char="o"/>
              <a:tabLst/>
              <a:defRPr/>
            </a:pPr>
            <a:r>
              <a:rPr kumimoji="0" lang="fr-CA" sz="1100" b="0" i="0" u="none" strike="noStrike" kern="1200" cap="none" spc="0" normalizeH="0" baseline="0" noProof="0" dirty="0">
                <a:ln>
                  <a:noFill/>
                </a:ln>
                <a:solidFill>
                  <a:prstClr val="black"/>
                </a:solidFill>
                <a:effectLst/>
                <a:uLnTx/>
                <a:uFillTx/>
                <a:latin typeface="Arial"/>
                <a:ea typeface="+mn-ea"/>
                <a:cs typeface="+mn-cs"/>
              </a:rPr>
              <a:t>… d’éléments déclencheurs et de motivations poussant les propriétaires à entreprendre des travaux. </a:t>
            </a:r>
          </a:p>
          <a:p>
            <a:pPr marL="284400" lvl="0" indent="-284400">
              <a:spcBef>
                <a:spcPts val="600"/>
              </a:spcBef>
              <a:buClr>
                <a:srgbClr val="F8931D"/>
              </a:buClr>
              <a:buFont typeface="Arial" panose="020B0604020202020204" pitchFamily="34" charset="0"/>
              <a:buChar char="•"/>
              <a:defRPr/>
            </a:pPr>
            <a:r>
              <a:rPr lang="fr-CA" sz="1100" dirty="0">
                <a:solidFill>
                  <a:schemeClr val="tx1"/>
                </a:solidFill>
              </a:rPr>
              <a:t>Bien qu’une </a:t>
            </a:r>
            <a:r>
              <a:rPr lang="fr-CA" sz="1100" b="1" dirty="0">
                <a:solidFill>
                  <a:schemeClr val="tx1"/>
                </a:solidFill>
              </a:rPr>
              <a:t>diminution de la confiance </a:t>
            </a:r>
            <a:r>
              <a:rPr lang="fr-CA" sz="1100" dirty="0">
                <a:solidFill>
                  <a:schemeClr val="tx1"/>
                </a:solidFill>
              </a:rPr>
              <a:t>envers le contexte économique général soit observée suite à l'annonce du maintien du taux d'intérêt directeur par la Banque du Canada…</a:t>
            </a:r>
            <a:r>
              <a:rPr kumimoji="0" lang="fr-CA" sz="1100" b="0" i="0" u="none" strike="noStrike" kern="1200" cap="none" spc="0" normalizeH="0" baseline="0" noProof="0" dirty="0">
                <a:ln>
                  <a:noFill/>
                </a:ln>
                <a:solidFill>
                  <a:prstClr val="black"/>
                </a:solidFill>
                <a:effectLst/>
                <a:uLnTx/>
                <a:uFillTx/>
                <a:latin typeface="Arial"/>
                <a:ea typeface="+mn-ea"/>
                <a:cs typeface="+mn-cs"/>
              </a:rPr>
              <a:t> </a:t>
            </a:r>
          </a:p>
          <a:p>
            <a:pPr marL="628650" lvl="1" indent="-171450">
              <a:spcBef>
                <a:spcPts val="600"/>
              </a:spcBef>
              <a:buClr>
                <a:srgbClr val="F8931D"/>
              </a:buClr>
              <a:buFont typeface="Arial" panose="020B0604020202020204" pitchFamily="34" charset="0"/>
              <a:buChar char="•"/>
              <a:defRPr/>
            </a:pPr>
            <a:r>
              <a:rPr lang="fr-CA" sz="1100" dirty="0">
                <a:solidFill>
                  <a:prstClr val="black"/>
                </a:solidFill>
              </a:rPr>
              <a:t>La plupart des propriétaires considèrent que </a:t>
            </a:r>
            <a:r>
              <a:rPr lang="fr-CA" sz="1100" b="1" dirty="0">
                <a:solidFill>
                  <a:prstClr val="black"/>
                </a:solidFill>
              </a:rPr>
              <a:t>la situation actuelle n'aura pas d'impact majeur </a:t>
            </a:r>
            <a:r>
              <a:rPr lang="fr-CA" sz="1100" dirty="0">
                <a:solidFill>
                  <a:prstClr val="black"/>
                </a:solidFill>
              </a:rPr>
              <a:t>sur le moment choisi pour réaliser les travaux ou sur leur envergure. </a:t>
            </a:r>
          </a:p>
          <a:p>
            <a:pPr marL="628650" lvl="1" indent="-171450">
              <a:spcBef>
                <a:spcPts val="600"/>
              </a:spcBef>
              <a:buClr>
                <a:srgbClr val="F8931D"/>
              </a:buClr>
              <a:buFont typeface="Arial" panose="020B0604020202020204" pitchFamily="34" charset="0"/>
              <a:buChar char="•"/>
              <a:defRPr/>
            </a:pPr>
            <a:r>
              <a:rPr lang="fr-CA" sz="1100" dirty="0">
                <a:solidFill>
                  <a:prstClr val="black"/>
                </a:solidFill>
              </a:rPr>
              <a:t>Le </a:t>
            </a:r>
            <a:r>
              <a:rPr lang="fr-CA" sz="1100" b="1" dirty="0">
                <a:solidFill>
                  <a:prstClr val="black"/>
                </a:solidFill>
              </a:rPr>
              <a:t>recours à un entrepreneur licencié </a:t>
            </a:r>
            <a:r>
              <a:rPr lang="fr-CA" sz="1100" dirty="0">
                <a:solidFill>
                  <a:prstClr val="black"/>
                </a:solidFill>
              </a:rPr>
              <a:t>reste la norme afin d'assurer la </a:t>
            </a:r>
            <a:r>
              <a:rPr lang="fr-CA" sz="1100" b="1" dirty="0">
                <a:solidFill>
                  <a:prstClr val="black"/>
                </a:solidFill>
              </a:rPr>
              <a:t>qualité du travail</a:t>
            </a:r>
            <a:r>
              <a:rPr lang="fr-CA" sz="1100" dirty="0">
                <a:solidFill>
                  <a:prstClr val="black"/>
                </a:solidFill>
              </a:rPr>
              <a:t>. Le choix du professionnel repose avant tout sur sa réputation, son prix et les recommandations obtenues par le bouche-à-oreille. Près d’un quart des propriétaires comptent la </a:t>
            </a:r>
            <a:r>
              <a:rPr lang="fr-CA" sz="1100" b="1" dirty="0">
                <a:solidFill>
                  <a:prstClr val="black"/>
                </a:solidFill>
              </a:rPr>
              <a:t>certification de l’APCHQ </a:t>
            </a:r>
            <a:r>
              <a:rPr lang="fr-CA" sz="1100" dirty="0">
                <a:solidFill>
                  <a:prstClr val="black"/>
                </a:solidFill>
              </a:rPr>
              <a:t>parmi leurs critères de choix d’entrepreneur.</a:t>
            </a:r>
          </a:p>
          <a:p>
            <a:pPr marL="628650" lvl="1" indent="-171450">
              <a:spcBef>
                <a:spcPts val="600"/>
              </a:spcBef>
              <a:buClr>
                <a:srgbClr val="F8931D"/>
              </a:buClr>
              <a:buFont typeface="Arial" panose="020B0604020202020204" pitchFamily="34" charset="0"/>
              <a:buChar char="•"/>
              <a:defRPr/>
            </a:pPr>
            <a:r>
              <a:rPr lang="fr-CA" sz="1100" dirty="0">
                <a:solidFill>
                  <a:prstClr val="black"/>
                </a:solidFill>
              </a:rPr>
              <a:t>La protection des travaux par une </a:t>
            </a:r>
            <a:r>
              <a:rPr lang="fr-CA" sz="1100" b="1" dirty="0">
                <a:solidFill>
                  <a:prstClr val="black"/>
                </a:solidFill>
              </a:rPr>
              <a:t>garantie est jugée essentielle </a:t>
            </a:r>
            <a:r>
              <a:rPr lang="fr-CA" sz="1100" dirty="0">
                <a:solidFill>
                  <a:prstClr val="black"/>
                </a:solidFill>
              </a:rPr>
              <a:t>par une large part des propriétaires. </a:t>
            </a:r>
          </a:p>
          <a:p>
            <a:pPr marL="628650" lvl="1" indent="-171450">
              <a:spcBef>
                <a:spcPts val="600"/>
              </a:spcBef>
              <a:buClr>
                <a:srgbClr val="F8931D"/>
              </a:buClr>
              <a:buFont typeface="Arial" panose="020B0604020202020204" pitchFamily="34" charset="0"/>
              <a:buChar char="•"/>
              <a:defRPr/>
            </a:pPr>
            <a:r>
              <a:rPr lang="fr-CA" sz="1100" dirty="0">
                <a:solidFill>
                  <a:prstClr val="black"/>
                </a:solidFill>
              </a:rPr>
              <a:t>La principale raison de se tourner vers d’</a:t>
            </a:r>
            <a:r>
              <a:rPr lang="fr-CA" sz="1100" b="1" dirty="0">
                <a:solidFill>
                  <a:prstClr val="black"/>
                </a:solidFill>
              </a:rPr>
              <a:t>autres ressources </a:t>
            </a:r>
            <a:r>
              <a:rPr lang="fr-CA" sz="1100" dirty="0">
                <a:solidFill>
                  <a:prstClr val="black"/>
                </a:solidFill>
              </a:rPr>
              <a:t>(propriétaires eux-mêmes, leurs proches ou hommes à tout faire) pour effectuer les travaux demeure principalement </a:t>
            </a:r>
            <a:r>
              <a:rPr lang="fr-CA" sz="1100" b="1" dirty="0">
                <a:solidFill>
                  <a:prstClr val="black"/>
                </a:solidFill>
              </a:rPr>
              <a:t>d’ordre économique</a:t>
            </a:r>
            <a:r>
              <a:rPr lang="fr-CA" sz="1100" dirty="0">
                <a:solidFill>
                  <a:prstClr val="black"/>
                </a:solidFill>
              </a:rPr>
              <a:t>.</a:t>
            </a:r>
          </a:p>
          <a:p>
            <a:pPr marL="628650" lvl="1" indent="-171450">
              <a:spcBef>
                <a:spcPts val="600"/>
              </a:spcBef>
              <a:buClr>
                <a:srgbClr val="F8931D"/>
              </a:buClr>
              <a:buFont typeface="Arial" panose="020B0604020202020204" pitchFamily="34" charset="0"/>
              <a:buChar char="•"/>
              <a:defRPr/>
            </a:pPr>
            <a:r>
              <a:rPr lang="fr-CA" sz="1100" dirty="0">
                <a:solidFill>
                  <a:prstClr val="black"/>
                </a:solidFill>
              </a:rPr>
              <a:t>La provenance des fonds s'appuie principalement sur </a:t>
            </a:r>
            <a:r>
              <a:rPr lang="fr-CA" sz="1100" b="1" dirty="0">
                <a:solidFill>
                  <a:prstClr val="black"/>
                </a:solidFill>
              </a:rPr>
              <a:t>les économies personnelles </a:t>
            </a:r>
            <a:r>
              <a:rPr lang="fr-CA" sz="1100" dirty="0">
                <a:solidFill>
                  <a:prstClr val="black"/>
                </a:solidFill>
              </a:rPr>
              <a:t>plutôt que sur le financement. </a:t>
            </a:r>
          </a:p>
          <a:p>
            <a:pPr marL="285750" lvl="0" indent="-285750">
              <a:spcBef>
                <a:spcPts val="600"/>
              </a:spcBef>
              <a:buClr>
                <a:srgbClr val="F8931D"/>
              </a:buClr>
              <a:buFont typeface="Arial" panose="020B0604020202020204" pitchFamily="34" charset="0"/>
              <a:buChar char="•"/>
              <a:defRPr/>
            </a:pPr>
            <a:r>
              <a:rPr lang="fr-CA" sz="1100" dirty="0">
                <a:solidFill>
                  <a:prstClr val="black"/>
                </a:solidFill>
                <a:latin typeface="Arial"/>
              </a:rPr>
              <a:t>La majorité des propriétaires connaît </a:t>
            </a:r>
            <a:r>
              <a:rPr lang="fr-CA" sz="1100" b="1" dirty="0">
                <a:solidFill>
                  <a:prstClr val="black"/>
                </a:solidFill>
                <a:latin typeface="Arial"/>
              </a:rPr>
              <a:t>au moins un des programmes d’aide à la rénovation </a:t>
            </a:r>
            <a:r>
              <a:rPr lang="fr-CA" sz="1100" b="1" dirty="0">
                <a:solidFill>
                  <a:prstClr val="black"/>
                </a:solidFill>
              </a:rPr>
              <a:t>écoénergétique</a:t>
            </a:r>
            <a:r>
              <a:rPr lang="fr-CA" sz="1100" dirty="0">
                <a:solidFill>
                  <a:prstClr val="black"/>
                </a:solidFill>
              </a:rPr>
              <a:t>. Bien qu’ils s'intéressent aussi en majorité aux </a:t>
            </a:r>
            <a:r>
              <a:rPr lang="fr-CA" sz="1100" b="1" dirty="0">
                <a:solidFill>
                  <a:prstClr val="black"/>
                </a:solidFill>
              </a:rPr>
              <a:t>pratiques durables </a:t>
            </a:r>
            <a:r>
              <a:rPr lang="fr-CA" sz="1100" dirty="0">
                <a:solidFill>
                  <a:prstClr val="black"/>
                </a:solidFill>
              </a:rPr>
              <a:t>pour améliorer l'efficacité énergétique et la durabilité de leur bâtiment, les </a:t>
            </a:r>
            <a:r>
              <a:rPr lang="fr-CA" sz="1100" b="1" dirty="0">
                <a:solidFill>
                  <a:prstClr val="black"/>
                </a:solidFill>
              </a:rPr>
              <a:t>contraintes financières </a:t>
            </a:r>
            <a:r>
              <a:rPr lang="fr-CA" sz="1100" dirty="0">
                <a:solidFill>
                  <a:prstClr val="black"/>
                </a:solidFill>
              </a:rPr>
              <a:t>demeurent le </a:t>
            </a:r>
            <a:r>
              <a:rPr lang="fr-CA" sz="1100" b="1" dirty="0">
                <a:solidFill>
                  <a:prstClr val="black"/>
                </a:solidFill>
              </a:rPr>
              <a:t>principal obstacle </a:t>
            </a:r>
            <a:r>
              <a:rPr lang="fr-CA" sz="1100" dirty="0">
                <a:solidFill>
                  <a:prstClr val="black"/>
                </a:solidFill>
              </a:rPr>
              <a:t>à l'adoption de matériaux écologiques par les propriétaires.</a:t>
            </a:r>
          </a:p>
        </p:txBody>
      </p:sp>
      <p:pic>
        <p:nvPicPr>
          <p:cNvPr id="9" name="Image 8">
            <a:extLst>
              <a:ext uri="{FF2B5EF4-FFF2-40B4-BE49-F238E27FC236}">
                <a16:creationId xmlns:a16="http://schemas.microsoft.com/office/drawing/2014/main" id="{75C913DF-E13A-4FF1-BD66-D3D859C76FD0}"/>
              </a:ext>
            </a:extLst>
          </p:cNvPr>
          <p:cNvPicPr>
            <a:picLocks noChangeAspect="1"/>
          </p:cNvPicPr>
          <p:nvPr>
            <p:custDataLst>
              <p:tags r:id="rId5"/>
            </p:custDataLst>
          </p:nvPr>
        </p:nvPicPr>
        <p:blipFill rotWithShape="1">
          <a:blip r:embed="rId9"/>
          <a:srcRect l="58659" r="6030"/>
          <a:stretch/>
        </p:blipFill>
        <p:spPr>
          <a:xfrm>
            <a:off x="8238475" y="1466366"/>
            <a:ext cx="3719417" cy="4643978"/>
          </a:xfrm>
          <a:prstGeom prst="rect">
            <a:avLst/>
          </a:prstGeom>
        </p:spPr>
      </p:pic>
      <p:sp>
        <p:nvSpPr>
          <p:cNvPr id="10" name="Rectangle 9">
            <a:extLst>
              <a:ext uri="{FF2B5EF4-FFF2-40B4-BE49-F238E27FC236}">
                <a16:creationId xmlns:a16="http://schemas.microsoft.com/office/drawing/2014/main" id="{4A5B1F7E-965A-41D8-BD7A-0CFE56DBEA69}"/>
              </a:ext>
            </a:extLst>
          </p:cNvPr>
          <p:cNvSpPr/>
          <p:nvPr>
            <p:custDataLst>
              <p:tags r:id="rId6"/>
            </p:custDataLst>
          </p:nvPr>
        </p:nvSpPr>
        <p:spPr>
          <a:xfrm>
            <a:off x="8238475" y="1466366"/>
            <a:ext cx="3719417" cy="464397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70423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FA1B0-4A38-466F-B5DC-ACB16FEDDEF3}"/>
              </a:ext>
            </a:extLst>
          </p:cNvPr>
          <p:cNvSpPr>
            <a:spLocks noGrp="1"/>
          </p:cNvSpPr>
          <p:nvPr>
            <p:ph type="ctrTitle"/>
            <p:custDataLst>
              <p:tags r:id="rId1"/>
            </p:custDataLst>
          </p:nvPr>
        </p:nvSpPr>
        <p:spPr>
          <a:xfrm>
            <a:off x="1097280" y="4021799"/>
            <a:ext cx="7613227" cy="443198"/>
          </a:xfrm>
        </p:spPr>
        <p:txBody>
          <a:bodyPr/>
          <a:lstStyle/>
          <a:p>
            <a:r>
              <a:rPr lang="fr-CA" dirty="0"/>
              <a:t>Les tableaux de bord</a:t>
            </a:r>
          </a:p>
        </p:txBody>
      </p:sp>
    </p:spTree>
    <p:extLst>
      <p:ext uri="{BB962C8B-B14F-4D97-AF65-F5344CB8AC3E}">
        <p14:creationId xmlns:p14="http://schemas.microsoft.com/office/powerpoint/2010/main" val="2288852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4CF7AC-1992-475C-A25A-3FBE80AE10F6}"/>
              </a:ext>
            </a:extLst>
          </p:cNvPr>
          <p:cNvSpPr/>
          <p:nvPr/>
        </p:nvSpPr>
        <p:spPr>
          <a:xfrm>
            <a:off x="11140440" y="6155057"/>
            <a:ext cx="991891" cy="630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25" name="Graphique 124">
            <a:extLst>
              <a:ext uri="{FF2B5EF4-FFF2-40B4-BE49-F238E27FC236}">
                <a16:creationId xmlns:a16="http://schemas.microsoft.com/office/drawing/2014/main" id="{43F15E31-BA6F-4A8C-981D-D69F7798F3E0}"/>
              </a:ext>
            </a:extLst>
          </p:cNvPr>
          <p:cNvGraphicFramePr/>
          <p:nvPr>
            <p:custDataLst>
              <p:tags r:id="rId1"/>
            </p:custDataLst>
            <p:extLst>
              <p:ext uri="{D42A27DB-BD31-4B8C-83A1-F6EECF244321}">
                <p14:modId xmlns:p14="http://schemas.microsoft.com/office/powerpoint/2010/main" val="2603415023"/>
              </p:ext>
            </p:extLst>
          </p:nvPr>
        </p:nvGraphicFramePr>
        <p:xfrm>
          <a:off x="3776324" y="4022389"/>
          <a:ext cx="5413046" cy="2245274"/>
        </p:xfrm>
        <a:graphic>
          <a:graphicData uri="http://schemas.openxmlformats.org/drawingml/2006/chart">
            <c:chart xmlns:c="http://schemas.openxmlformats.org/drawingml/2006/chart" xmlns:r="http://schemas.openxmlformats.org/officeDocument/2006/relationships" r:id="rId80"/>
          </a:graphicData>
        </a:graphic>
      </p:graphicFrame>
      <p:graphicFrame>
        <p:nvGraphicFramePr>
          <p:cNvPr id="161" name="Graphique 160">
            <a:extLst>
              <a:ext uri="{FF2B5EF4-FFF2-40B4-BE49-F238E27FC236}">
                <a16:creationId xmlns:a16="http://schemas.microsoft.com/office/drawing/2014/main" id="{9E68C7C0-01D3-4087-9BF5-D17AFD5CE661}"/>
              </a:ext>
            </a:extLst>
          </p:cNvPr>
          <p:cNvGraphicFramePr>
            <a:graphicFrameLocks noChangeAspect="1"/>
          </p:cNvGraphicFramePr>
          <p:nvPr>
            <p:custDataLst>
              <p:tags r:id="rId2"/>
            </p:custDataLst>
            <p:extLst>
              <p:ext uri="{D42A27DB-BD31-4B8C-83A1-F6EECF244321}">
                <p14:modId xmlns:p14="http://schemas.microsoft.com/office/powerpoint/2010/main" val="1664442623"/>
              </p:ext>
            </p:extLst>
          </p:nvPr>
        </p:nvGraphicFramePr>
        <p:xfrm>
          <a:off x="3469086" y="1374264"/>
          <a:ext cx="2752849" cy="2160240"/>
        </p:xfrm>
        <a:graphic>
          <a:graphicData uri="http://schemas.openxmlformats.org/drawingml/2006/chart">
            <c:chart xmlns:c="http://schemas.openxmlformats.org/drawingml/2006/chart" xmlns:r="http://schemas.openxmlformats.org/officeDocument/2006/relationships" r:id="rId81"/>
          </a:graphicData>
        </a:graphic>
      </p:graphicFrame>
      <p:graphicFrame>
        <p:nvGraphicFramePr>
          <p:cNvPr id="131" name="Graphique 130">
            <a:extLst>
              <a:ext uri="{FF2B5EF4-FFF2-40B4-BE49-F238E27FC236}">
                <a16:creationId xmlns:a16="http://schemas.microsoft.com/office/drawing/2014/main" id="{17C48C40-7D77-47F4-8B9B-3F7A9EE19D81}"/>
              </a:ext>
            </a:extLst>
          </p:cNvPr>
          <p:cNvGraphicFramePr/>
          <p:nvPr>
            <p:custDataLst>
              <p:tags r:id="rId3"/>
            </p:custDataLst>
            <p:extLst>
              <p:ext uri="{D42A27DB-BD31-4B8C-83A1-F6EECF244321}">
                <p14:modId xmlns:p14="http://schemas.microsoft.com/office/powerpoint/2010/main" val="956537342"/>
              </p:ext>
            </p:extLst>
          </p:nvPr>
        </p:nvGraphicFramePr>
        <p:xfrm>
          <a:off x="7270540" y="1738544"/>
          <a:ext cx="1848189" cy="1645053"/>
        </p:xfrm>
        <a:graphic>
          <a:graphicData uri="http://schemas.openxmlformats.org/drawingml/2006/chart">
            <c:chart xmlns:c="http://schemas.openxmlformats.org/drawingml/2006/chart" xmlns:r="http://schemas.openxmlformats.org/officeDocument/2006/relationships" r:id="rId82"/>
          </a:graphicData>
        </a:graphic>
      </p:graphicFrame>
      <p:graphicFrame>
        <p:nvGraphicFramePr>
          <p:cNvPr id="108" name="Graphique 107">
            <a:extLst>
              <a:ext uri="{FF2B5EF4-FFF2-40B4-BE49-F238E27FC236}">
                <a16:creationId xmlns:a16="http://schemas.microsoft.com/office/drawing/2014/main" id="{FF31B22A-77C3-42D9-814D-55D871F8C77A}"/>
              </a:ext>
            </a:extLst>
          </p:cNvPr>
          <p:cNvGraphicFramePr/>
          <p:nvPr>
            <p:custDataLst>
              <p:tags r:id="rId4"/>
            </p:custDataLst>
            <p:extLst>
              <p:ext uri="{D42A27DB-BD31-4B8C-83A1-F6EECF244321}">
                <p14:modId xmlns:p14="http://schemas.microsoft.com/office/powerpoint/2010/main" val="3150983932"/>
              </p:ext>
            </p:extLst>
          </p:nvPr>
        </p:nvGraphicFramePr>
        <p:xfrm>
          <a:off x="40319" y="1736483"/>
          <a:ext cx="3131530" cy="1660208"/>
        </p:xfrm>
        <a:graphic>
          <a:graphicData uri="http://schemas.openxmlformats.org/drawingml/2006/chart">
            <c:chart xmlns:c="http://schemas.openxmlformats.org/drawingml/2006/chart" xmlns:r="http://schemas.openxmlformats.org/officeDocument/2006/relationships" r:id="rId83"/>
          </a:graphicData>
        </a:graphic>
      </p:graphicFrame>
      <p:graphicFrame>
        <p:nvGraphicFramePr>
          <p:cNvPr id="56" name="Tableau 55">
            <a:extLst>
              <a:ext uri="{FF2B5EF4-FFF2-40B4-BE49-F238E27FC236}">
                <a16:creationId xmlns:a16="http://schemas.microsoft.com/office/drawing/2014/main" id="{4E4E8F82-7281-43B4-8270-5BB10CEFE7C7}"/>
              </a:ext>
            </a:extLst>
          </p:cNvPr>
          <p:cNvGraphicFramePr>
            <a:graphicFrameLocks noGrp="1"/>
          </p:cNvGraphicFramePr>
          <p:nvPr>
            <p:custDataLst>
              <p:tags r:id="rId5"/>
            </p:custDataLst>
            <p:extLst>
              <p:ext uri="{D42A27DB-BD31-4B8C-83A1-F6EECF244321}">
                <p14:modId xmlns:p14="http://schemas.microsoft.com/office/powerpoint/2010/main" val="3521181898"/>
              </p:ext>
            </p:extLst>
          </p:nvPr>
        </p:nvGraphicFramePr>
        <p:xfrm>
          <a:off x="10201111" y="1331813"/>
          <a:ext cx="1848188" cy="2182624"/>
        </p:xfrm>
        <a:graphic>
          <a:graphicData uri="http://schemas.openxmlformats.org/drawingml/2006/table">
            <a:tbl>
              <a:tblPr firstRow="1" bandRow="1">
                <a:tableStyleId>{9D7B26C5-4107-4FEC-AEDC-1716B250A1EF}</a:tableStyleId>
              </a:tblPr>
              <a:tblGrid>
                <a:gridCol w="588674">
                  <a:extLst>
                    <a:ext uri="{9D8B030D-6E8A-4147-A177-3AD203B41FA5}">
                      <a16:colId xmlns:a16="http://schemas.microsoft.com/office/drawing/2014/main" val="403494060"/>
                    </a:ext>
                  </a:extLst>
                </a:gridCol>
                <a:gridCol w="419838">
                  <a:extLst>
                    <a:ext uri="{9D8B030D-6E8A-4147-A177-3AD203B41FA5}">
                      <a16:colId xmlns:a16="http://schemas.microsoft.com/office/drawing/2014/main" val="1922367904"/>
                    </a:ext>
                  </a:extLst>
                </a:gridCol>
                <a:gridCol w="419838">
                  <a:extLst>
                    <a:ext uri="{9D8B030D-6E8A-4147-A177-3AD203B41FA5}">
                      <a16:colId xmlns:a16="http://schemas.microsoft.com/office/drawing/2014/main" val="2112591888"/>
                    </a:ext>
                  </a:extLst>
                </a:gridCol>
                <a:gridCol w="419838">
                  <a:extLst>
                    <a:ext uri="{9D8B030D-6E8A-4147-A177-3AD203B41FA5}">
                      <a16:colId xmlns:a16="http://schemas.microsoft.com/office/drawing/2014/main" val="1192691654"/>
                    </a:ext>
                  </a:extLst>
                </a:gridCol>
              </a:tblGrid>
              <a:tr h="235743">
                <a:tc gridSpan="4">
                  <a:txBody>
                    <a:bodyPr/>
                    <a:lstStyle/>
                    <a:p>
                      <a:pPr algn="ctr"/>
                      <a:r>
                        <a:rPr lang="fr-CA" sz="850" dirty="0"/>
                        <a:t>Montant prévu (moyenne)</a:t>
                      </a:r>
                    </a:p>
                  </a:txBody>
                  <a:tcPr marL="36000" marR="36000" marT="0" marB="36000" anchor="b">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ctr"/>
                      <a:endParaRPr lang="fr-CA" sz="850" dirty="0"/>
                    </a:p>
                  </a:txBody>
                  <a:tcPr marL="36000" marR="36000" marT="0" marB="3600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pPr algn="ctr"/>
                      <a:endParaRPr lang="fr-CA" sz="850" dirty="0"/>
                    </a:p>
                  </a:txBody>
                  <a:tcPr marL="36000" marR="36000" marT="0" marB="36000" anchor="b">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0085020"/>
                  </a:ext>
                </a:extLst>
              </a:tr>
              <a:tr h="235743">
                <a:tc>
                  <a:txBody>
                    <a:bodyPr/>
                    <a:lstStyle/>
                    <a:p>
                      <a:pPr algn="ctr"/>
                      <a:endParaRPr lang="fr-CA" sz="850" dirty="0"/>
                    </a:p>
                  </a:txBody>
                  <a:tcPr marL="36000" marR="36000" marT="0" marB="36000" anchor="ctr">
                    <a:lnT w="9525" cap="flat" cmpd="sng" algn="ctr">
                      <a:solidFill>
                        <a:schemeClr val="tx1"/>
                      </a:solidFill>
                      <a:prstDash val="solid"/>
                      <a:round/>
                      <a:headEnd type="none" w="med" len="med"/>
                      <a:tailEnd type="none" w="med" len="med"/>
                    </a:lnT>
                    <a:noFill/>
                  </a:tcPr>
                </a:tc>
                <a:tc>
                  <a:txBody>
                    <a:bodyPr/>
                    <a:lstStyle/>
                    <a:p>
                      <a:pPr algn="ctr"/>
                      <a:r>
                        <a:rPr lang="fr-CA" sz="800" b="1" i="1" dirty="0">
                          <a:solidFill>
                            <a:schemeClr val="tx1">
                              <a:lumMod val="65000"/>
                              <a:lumOff val="35000"/>
                            </a:schemeClr>
                          </a:solidFill>
                        </a:rPr>
                        <a:t>2024</a:t>
                      </a:r>
                    </a:p>
                  </a:txBody>
                  <a:tcPr marL="36000" marR="36000" marT="0" marB="36000" anchor="ctr">
                    <a:lnT w="12700" cap="flat" cmpd="sng" algn="ctr">
                      <a:solidFill>
                        <a:schemeClr val="tx1"/>
                      </a:solidFill>
                      <a:prstDash val="solid"/>
                      <a:round/>
                      <a:headEnd type="none" w="med" len="med"/>
                      <a:tailEnd type="none" w="med" len="med"/>
                    </a:lnT>
                    <a:solidFill>
                      <a:srgbClr val="F2F2F2"/>
                    </a:solidFill>
                  </a:tcPr>
                </a:tc>
                <a:tc>
                  <a:txBody>
                    <a:bodyPr/>
                    <a:lstStyle/>
                    <a:p>
                      <a:pPr algn="ctr"/>
                      <a:r>
                        <a:rPr lang="fr-CA" sz="800" b="1" i="1" dirty="0">
                          <a:solidFill>
                            <a:schemeClr val="tx1">
                              <a:lumMod val="65000"/>
                              <a:lumOff val="35000"/>
                            </a:schemeClr>
                          </a:solidFill>
                        </a:rPr>
                        <a:t>2025</a:t>
                      </a:r>
                    </a:p>
                  </a:txBody>
                  <a:tcPr marL="36000" marR="36000" marT="0" marB="36000" anchor="ctr">
                    <a:lnT w="9525" cap="flat" cmpd="sng" algn="ctr">
                      <a:solidFill>
                        <a:schemeClr val="tx1"/>
                      </a:solidFill>
                      <a:prstDash val="solid"/>
                      <a:round/>
                      <a:headEnd type="none" w="med" len="med"/>
                      <a:tailEnd type="none" w="med" len="med"/>
                    </a:lnT>
                    <a:solidFill>
                      <a:srgbClr val="F2F2F2"/>
                    </a:solidFill>
                  </a:tcPr>
                </a:tc>
                <a:tc>
                  <a:txBody>
                    <a:bodyPr/>
                    <a:lstStyle/>
                    <a:p>
                      <a:pPr algn="ctr"/>
                      <a:r>
                        <a:rPr lang="fr-CA" sz="800" b="1" dirty="0">
                          <a:solidFill>
                            <a:srgbClr val="F6C100"/>
                          </a:solidFill>
                        </a:rPr>
                        <a:t>2026</a:t>
                      </a:r>
                    </a:p>
                  </a:txBody>
                  <a:tcPr marL="36000" marR="36000" marT="0" marB="36000" anchor="ctr">
                    <a:lnT w="9525" cap="flat" cmpd="sng" algn="ctr">
                      <a:solidFill>
                        <a:schemeClr val="tx1"/>
                      </a:solidFill>
                      <a:prstDash val="solid"/>
                      <a:round/>
                      <a:headEnd type="none" w="med" len="med"/>
                      <a:tailEnd type="none" w="med" len="med"/>
                    </a:lnT>
                    <a:solidFill>
                      <a:srgbClr val="F2F2F2"/>
                    </a:solidFill>
                  </a:tcPr>
                </a:tc>
                <a:extLst>
                  <a:ext uri="{0D108BD9-81ED-4DB2-BD59-A6C34878D82A}">
                    <a16:rowId xmlns:a16="http://schemas.microsoft.com/office/drawing/2014/main" val="2962198680"/>
                  </a:ext>
                </a:extLst>
              </a:tr>
              <a:tr h="5746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850" b="1" dirty="0"/>
                    </a:p>
                  </a:txBody>
                  <a:tcPr marL="36000" marR="3600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b="1" dirty="0">
                          <a:solidFill>
                            <a:schemeClr val="tx1">
                              <a:lumMod val="65000"/>
                              <a:lumOff val="35000"/>
                            </a:schemeClr>
                          </a:solidFill>
                        </a:rPr>
                        <a:t>23 940 $</a:t>
                      </a:r>
                    </a:p>
                  </a:txBody>
                  <a:tcPr marL="0" marR="0" marT="0" marB="0"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b="1" dirty="0">
                          <a:solidFill>
                            <a:schemeClr val="tx1">
                              <a:lumMod val="65000"/>
                              <a:lumOff val="35000"/>
                            </a:schemeClr>
                          </a:solidFill>
                        </a:rPr>
                        <a:t>22 229 $</a:t>
                      </a:r>
                    </a:p>
                  </a:txBody>
                  <a:tcPr marL="0" marR="0" marT="0" marB="0"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700" b="1" dirty="0">
                          <a:solidFill>
                            <a:srgbClr val="F6C100"/>
                          </a:solidFill>
                        </a:rPr>
                        <a:t>23 961 $</a:t>
                      </a:r>
                    </a:p>
                  </a:txBody>
                  <a:tcPr marL="0" marR="0" marT="0" marB="0" anchor="ctr">
                    <a:solidFill>
                      <a:srgbClr val="F2F2F2"/>
                    </a:solidFill>
                  </a:tcPr>
                </a:tc>
                <a:extLst>
                  <a:ext uri="{0D108BD9-81ED-4DB2-BD59-A6C34878D82A}">
                    <a16:rowId xmlns:a16="http://schemas.microsoft.com/office/drawing/2014/main" val="596181708"/>
                  </a:ext>
                </a:extLst>
              </a:tr>
              <a:tr h="574654">
                <a:tc>
                  <a:txBody>
                    <a:bodyPr/>
                    <a:lstStyle/>
                    <a:p>
                      <a:pPr algn="ctr"/>
                      <a:endParaRPr lang="fr-CA" sz="850" b="1" dirty="0"/>
                    </a:p>
                  </a:txBody>
                  <a:tcPr marL="36000" marR="36000" marT="0" marB="0" anchor="ctr">
                    <a:noFill/>
                  </a:tcPr>
                </a:tc>
                <a:tc>
                  <a:txBody>
                    <a:bodyPr/>
                    <a:lstStyle/>
                    <a:p>
                      <a:pPr algn="ctr"/>
                      <a:r>
                        <a:rPr lang="fr-CA" sz="700" b="1" dirty="0">
                          <a:solidFill>
                            <a:schemeClr val="tx1">
                              <a:lumMod val="65000"/>
                              <a:lumOff val="35000"/>
                            </a:schemeClr>
                          </a:solidFill>
                        </a:rPr>
                        <a:t>20 698 $</a:t>
                      </a:r>
                    </a:p>
                  </a:txBody>
                  <a:tcPr marL="0" marR="0" marT="0" marB="0" anchor="ctr">
                    <a:solidFill>
                      <a:srgbClr val="F2F2F2"/>
                    </a:solidFill>
                  </a:tcPr>
                </a:tc>
                <a:tc>
                  <a:txBody>
                    <a:bodyPr/>
                    <a:lstStyle/>
                    <a:p>
                      <a:pPr algn="ctr"/>
                      <a:r>
                        <a:rPr lang="fr-CA" sz="700" b="1" dirty="0">
                          <a:solidFill>
                            <a:schemeClr val="tx1">
                              <a:lumMod val="65000"/>
                              <a:lumOff val="35000"/>
                            </a:schemeClr>
                          </a:solidFill>
                        </a:rPr>
                        <a:t>17 636 $</a:t>
                      </a:r>
                    </a:p>
                  </a:txBody>
                  <a:tcPr marL="0" marR="0" marT="0" marB="0" anchor="ctr">
                    <a:solidFill>
                      <a:srgbClr val="F2F2F2"/>
                    </a:solidFill>
                  </a:tcPr>
                </a:tc>
                <a:tc>
                  <a:txBody>
                    <a:bodyPr/>
                    <a:lstStyle/>
                    <a:p>
                      <a:pPr algn="ctr"/>
                      <a:r>
                        <a:rPr lang="fr-CA" sz="700" b="1" dirty="0">
                          <a:solidFill>
                            <a:srgbClr val="F6C100"/>
                          </a:solidFill>
                        </a:rPr>
                        <a:t>18 079 $</a:t>
                      </a:r>
                    </a:p>
                  </a:txBody>
                  <a:tcPr marL="0" marR="0" marT="0" marB="0" anchor="ctr">
                    <a:solidFill>
                      <a:srgbClr val="F2F2F2"/>
                    </a:solidFill>
                  </a:tcPr>
                </a:tc>
                <a:extLst>
                  <a:ext uri="{0D108BD9-81ED-4DB2-BD59-A6C34878D82A}">
                    <a16:rowId xmlns:a16="http://schemas.microsoft.com/office/drawing/2014/main" val="2490553543"/>
                  </a:ext>
                </a:extLst>
              </a:tr>
              <a:tr h="561830">
                <a:tc>
                  <a:txBody>
                    <a:bodyPr/>
                    <a:lstStyle/>
                    <a:p>
                      <a:pPr algn="ctr"/>
                      <a:endParaRPr lang="fr-CA" sz="850" b="1" dirty="0"/>
                    </a:p>
                  </a:txBody>
                  <a:tcPr marL="36000" marR="36000" marT="0" marB="0" anchor="ctr">
                    <a:lnB w="9525" cap="flat" cmpd="sng" algn="ctr">
                      <a:solidFill>
                        <a:schemeClr val="tx1"/>
                      </a:solidFill>
                      <a:prstDash val="solid"/>
                      <a:round/>
                      <a:headEnd type="none" w="med" len="med"/>
                      <a:tailEnd type="none" w="med" len="med"/>
                    </a:lnB>
                  </a:tcPr>
                </a:tc>
                <a:tc>
                  <a:txBody>
                    <a:bodyPr/>
                    <a:lstStyle/>
                    <a:p>
                      <a:pPr algn="ctr"/>
                      <a:r>
                        <a:rPr lang="fr-CA" sz="700" b="1" dirty="0">
                          <a:solidFill>
                            <a:schemeClr val="tx1">
                              <a:lumMod val="65000"/>
                              <a:lumOff val="35000"/>
                            </a:schemeClr>
                          </a:solidFill>
                        </a:rPr>
                        <a:t>78 632 $</a:t>
                      </a:r>
                    </a:p>
                  </a:txBody>
                  <a:tcPr marL="0" marR="0" marT="0" marB="0" anchor="ctr">
                    <a:lnB w="9525" cap="flat" cmpd="sng" algn="ctr">
                      <a:solidFill>
                        <a:schemeClr val="tx1"/>
                      </a:solidFill>
                      <a:prstDash val="solid"/>
                      <a:round/>
                      <a:headEnd type="none" w="med" len="med"/>
                      <a:tailEnd type="none" w="med" len="med"/>
                    </a:lnB>
                    <a:solidFill>
                      <a:srgbClr val="F2F2F2"/>
                    </a:solidFill>
                  </a:tcPr>
                </a:tc>
                <a:tc>
                  <a:txBody>
                    <a:bodyPr/>
                    <a:lstStyle/>
                    <a:p>
                      <a:pPr algn="ctr"/>
                      <a:r>
                        <a:rPr lang="fr-CA" sz="700" b="1" dirty="0">
                          <a:solidFill>
                            <a:schemeClr val="tx1">
                              <a:lumMod val="65000"/>
                              <a:lumOff val="35000"/>
                            </a:schemeClr>
                          </a:solidFill>
                        </a:rPr>
                        <a:t>59 302 $</a:t>
                      </a:r>
                    </a:p>
                  </a:txBody>
                  <a:tcPr marL="0" marR="0" marT="0" marB="0" anchor="ctr">
                    <a:lnB w="9525" cap="flat" cmpd="sng" algn="ctr">
                      <a:solidFill>
                        <a:schemeClr val="tx1"/>
                      </a:solidFill>
                      <a:prstDash val="solid"/>
                      <a:round/>
                      <a:headEnd type="none" w="med" len="med"/>
                      <a:tailEnd type="none" w="med" len="med"/>
                    </a:lnB>
                    <a:solidFill>
                      <a:srgbClr val="F2F2F2"/>
                    </a:solidFill>
                  </a:tcPr>
                </a:tc>
                <a:tc>
                  <a:txBody>
                    <a:bodyPr/>
                    <a:lstStyle/>
                    <a:p>
                      <a:pPr algn="ctr"/>
                      <a:r>
                        <a:rPr lang="fr-CA" sz="700" b="1" dirty="0">
                          <a:solidFill>
                            <a:srgbClr val="F6C100"/>
                          </a:solidFill>
                        </a:rPr>
                        <a:t>67 660 $</a:t>
                      </a:r>
                    </a:p>
                  </a:txBody>
                  <a:tcPr marL="0" marR="0" marT="0" marB="0" anchor="ctr">
                    <a:lnB w="9525"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43181883"/>
                  </a:ext>
                </a:extLst>
              </a:tr>
            </a:tbl>
          </a:graphicData>
        </a:graphic>
      </p:graphicFrame>
      <p:sp>
        <p:nvSpPr>
          <p:cNvPr id="2" name="Titre 1">
            <a:extLst>
              <a:ext uri="{FF2B5EF4-FFF2-40B4-BE49-F238E27FC236}">
                <a16:creationId xmlns:a16="http://schemas.microsoft.com/office/drawing/2014/main" id="{EA2512CA-9101-4D70-BF9B-1BC051EB0FA2}"/>
              </a:ext>
            </a:extLst>
          </p:cNvPr>
          <p:cNvSpPr>
            <a:spLocks noGrp="1"/>
          </p:cNvSpPr>
          <p:nvPr>
            <p:ph type="title"/>
            <p:custDataLst>
              <p:tags r:id="rId6"/>
            </p:custDataLst>
          </p:nvPr>
        </p:nvSpPr>
        <p:spPr/>
        <p:txBody>
          <a:bodyPr/>
          <a:lstStyle/>
          <a:p>
            <a:r>
              <a:rPr lang="fr-CA" dirty="0">
                <a:solidFill>
                  <a:schemeClr val="tx1"/>
                </a:solidFill>
              </a:rPr>
              <a:t>Projet de rénovation</a:t>
            </a:r>
          </a:p>
        </p:txBody>
      </p:sp>
      <p:sp>
        <p:nvSpPr>
          <p:cNvPr id="3" name="Espace réservé du numéro de diapositive 2">
            <a:extLst>
              <a:ext uri="{FF2B5EF4-FFF2-40B4-BE49-F238E27FC236}">
                <a16:creationId xmlns:a16="http://schemas.microsoft.com/office/drawing/2014/main" id="{E75DEE0D-FE28-4B7B-B5CC-37558C0B1DCA}"/>
              </a:ext>
            </a:extLst>
          </p:cNvPr>
          <p:cNvSpPr>
            <a:spLocks noGrp="1"/>
          </p:cNvSpPr>
          <p:nvPr>
            <p:ph type="sldNum" sz="quarter" idx="12"/>
            <p:custDataLst>
              <p:tags r:id="rId7"/>
            </p:custDataLst>
          </p:nvPr>
        </p:nvSpPr>
        <p:spPr>
          <a:xfrm>
            <a:off x="220980" y="6461967"/>
            <a:ext cx="213200" cy="153888"/>
          </a:xfrm>
        </p:spPr>
        <p:txBody>
          <a:bodyPr/>
          <a:lstStyle/>
          <a:p>
            <a:fld id="{B57D92B5-7ECE-49C8-85BA-9F8FD163C6E7}" type="slidenum">
              <a:rPr lang="en-CA" smtClean="0"/>
              <a:pPr/>
              <a:t>19</a:t>
            </a:fld>
            <a:endParaRPr lang="en-CA"/>
          </a:p>
        </p:txBody>
      </p:sp>
      <p:sp>
        <p:nvSpPr>
          <p:cNvPr id="5" name="ZoneTexte 4">
            <a:extLst>
              <a:ext uri="{FF2B5EF4-FFF2-40B4-BE49-F238E27FC236}">
                <a16:creationId xmlns:a16="http://schemas.microsoft.com/office/drawing/2014/main" id="{3C38DD82-5446-4B83-94C5-8D4734E45302}"/>
              </a:ext>
            </a:extLst>
          </p:cNvPr>
          <p:cNvSpPr txBox="1"/>
          <p:nvPr>
            <p:custDataLst>
              <p:tags r:id="rId8"/>
            </p:custDataLst>
          </p:nvPr>
        </p:nvSpPr>
        <p:spPr>
          <a:xfrm>
            <a:off x="136087" y="3648464"/>
            <a:ext cx="3404210" cy="292388"/>
          </a:xfrm>
          <a:prstGeom prst="rect">
            <a:avLst/>
          </a:prstGeom>
          <a:noFill/>
        </p:spPr>
        <p:txBody>
          <a:bodyPr wrap="square" rtlCol="0">
            <a:spAutoFit/>
          </a:bodyPr>
          <a:lstStyle/>
          <a:p>
            <a:r>
              <a:rPr lang="fr-CA" sz="1300" b="1" dirty="0">
                <a:solidFill>
                  <a:srgbClr val="F16725"/>
                </a:solidFill>
              </a:rPr>
              <a:t>Types de travaux prévus </a:t>
            </a:r>
            <a:r>
              <a:rPr lang="fr-CA" sz="900" b="1" dirty="0">
                <a:solidFill>
                  <a:srgbClr val="F16725"/>
                </a:solidFill>
              </a:rPr>
              <a:t>(3 prochaines années)</a:t>
            </a:r>
            <a:endParaRPr lang="fr-CA" sz="1050" b="1" dirty="0">
              <a:solidFill>
                <a:srgbClr val="F16725"/>
              </a:solidFill>
            </a:endParaRPr>
          </a:p>
        </p:txBody>
      </p:sp>
      <p:sp>
        <p:nvSpPr>
          <p:cNvPr id="25" name="ZoneTexte 24">
            <a:extLst>
              <a:ext uri="{FF2B5EF4-FFF2-40B4-BE49-F238E27FC236}">
                <a16:creationId xmlns:a16="http://schemas.microsoft.com/office/drawing/2014/main" id="{1FF19BDE-DA64-4514-BBF4-0D5CCAF3E2B9}"/>
              </a:ext>
            </a:extLst>
          </p:cNvPr>
          <p:cNvSpPr txBox="1"/>
          <p:nvPr>
            <p:custDataLst>
              <p:tags r:id="rId9"/>
            </p:custDataLst>
          </p:nvPr>
        </p:nvSpPr>
        <p:spPr>
          <a:xfrm>
            <a:off x="138387" y="1069519"/>
            <a:ext cx="1830237" cy="292388"/>
          </a:xfrm>
          <a:prstGeom prst="rect">
            <a:avLst/>
          </a:prstGeom>
          <a:noFill/>
        </p:spPr>
        <p:txBody>
          <a:bodyPr wrap="square" rtlCol="0">
            <a:spAutoFit/>
          </a:bodyPr>
          <a:lstStyle/>
          <a:p>
            <a:r>
              <a:rPr lang="fr-CA" sz="1300" b="1" dirty="0">
                <a:solidFill>
                  <a:srgbClr val="F16725"/>
                </a:solidFill>
              </a:rPr>
              <a:t>Intention de rénover</a:t>
            </a:r>
          </a:p>
        </p:txBody>
      </p:sp>
      <p:sp>
        <p:nvSpPr>
          <p:cNvPr id="28" name="Arc plein 27">
            <a:extLst>
              <a:ext uri="{FF2B5EF4-FFF2-40B4-BE49-F238E27FC236}">
                <a16:creationId xmlns:a16="http://schemas.microsoft.com/office/drawing/2014/main" id="{58947F85-C587-4EDC-AA19-57320CCBE962}"/>
              </a:ext>
            </a:extLst>
          </p:cNvPr>
          <p:cNvSpPr>
            <a:spLocks noChangeAspect="1"/>
          </p:cNvSpPr>
          <p:nvPr>
            <p:custDataLst>
              <p:tags r:id="rId10"/>
            </p:custDataLst>
          </p:nvPr>
        </p:nvSpPr>
        <p:spPr>
          <a:xfrm>
            <a:off x="983959" y="1856355"/>
            <a:ext cx="1449536" cy="1449318"/>
          </a:xfrm>
          <a:prstGeom prst="blockArc">
            <a:avLst>
              <a:gd name="adj1" fmla="val 16200313"/>
              <a:gd name="adj2" fmla="val 8437575"/>
              <a:gd name="adj3" fmla="val 312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29" name="ZoneTexte 28">
            <a:extLst>
              <a:ext uri="{FF2B5EF4-FFF2-40B4-BE49-F238E27FC236}">
                <a16:creationId xmlns:a16="http://schemas.microsoft.com/office/drawing/2014/main" id="{51986B65-5D6A-471D-BB7B-64575898597B}"/>
              </a:ext>
            </a:extLst>
          </p:cNvPr>
          <p:cNvSpPr txBox="1"/>
          <p:nvPr>
            <p:custDataLst>
              <p:tags r:id="rId11"/>
            </p:custDataLst>
          </p:nvPr>
        </p:nvSpPr>
        <p:spPr>
          <a:xfrm>
            <a:off x="2247714" y="1766795"/>
            <a:ext cx="927337" cy="461665"/>
          </a:xfrm>
          <a:prstGeom prst="rect">
            <a:avLst/>
          </a:prstGeom>
          <a:noFill/>
        </p:spPr>
        <p:txBody>
          <a:bodyPr wrap="square" rtlCol="0" anchor="ctr" anchorCtr="1">
            <a:spAutoFit/>
          </a:bodyPr>
          <a:lstStyle/>
          <a:p>
            <a:r>
              <a:rPr lang="fr-CA" sz="1200" b="1" dirty="0">
                <a:solidFill>
                  <a:schemeClr val="accent1">
                    <a:lumMod val="75000"/>
                  </a:schemeClr>
                </a:solidFill>
              </a:rPr>
              <a:t>64 %</a:t>
            </a:r>
          </a:p>
          <a:p>
            <a:r>
              <a:rPr lang="fr-CA" sz="1200" b="1" dirty="0">
                <a:solidFill>
                  <a:schemeClr val="accent1">
                    <a:lumMod val="75000"/>
                  </a:schemeClr>
                </a:solidFill>
              </a:rPr>
              <a:t>Probable</a:t>
            </a:r>
          </a:p>
        </p:txBody>
      </p:sp>
      <p:sp>
        <p:nvSpPr>
          <p:cNvPr id="30" name="Rectangle : coins arrondis 29">
            <a:extLst>
              <a:ext uri="{FF2B5EF4-FFF2-40B4-BE49-F238E27FC236}">
                <a16:creationId xmlns:a16="http://schemas.microsoft.com/office/drawing/2014/main" id="{87DC387F-9FB4-4AF8-9722-81C4AE9FD751}"/>
              </a:ext>
            </a:extLst>
          </p:cNvPr>
          <p:cNvSpPr/>
          <p:nvPr>
            <p:custDataLst>
              <p:tags r:id="rId12"/>
            </p:custDataLst>
          </p:nvPr>
        </p:nvSpPr>
        <p:spPr>
          <a:xfrm>
            <a:off x="2478663" y="2304375"/>
            <a:ext cx="905528" cy="39122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fr-CA" sz="1000" i="1" dirty="0">
                <a:solidFill>
                  <a:schemeClr val="tx1"/>
                </a:solidFill>
              </a:rPr>
              <a:t>2024 </a:t>
            </a:r>
            <a:r>
              <a:rPr lang="fr-CA" sz="1000" b="1" i="1" dirty="0">
                <a:solidFill>
                  <a:schemeClr val="tx1"/>
                </a:solidFill>
              </a:rPr>
              <a:t>66 %</a:t>
            </a:r>
          </a:p>
          <a:p>
            <a:pPr algn="ctr"/>
            <a:r>
              <a:rPr lang="fr-CA" sz="1000" i="1" dirty="0">
                <a:solidFill>
                  <a:schemeClr val="tx1"/>
                </a:solidFill>
              </a:rPr>
              <a:t>2025 </a:t>
            </a:r>
            <a:r>
              <a:rPr lang="fr-CA" sz="1000" b="1" i="1" dirty="0">
                <a:solidFill>
                  <a:schemeClr val="tx1"/>
                </a:solidFill>
              </a:rPr>
              <a:t>65 %</a:t>
            </a:r>
          </a:p>
        </p:txBody>
      </p:sp>
      <p:sp>
        <p:nvSpPr>
          <p:cNvPr id="31" name="Flèche : droite 30">
            <a:extLst>
              <a:ext uri="{FF2B5EF4-FFF2-40B4-BE49-F238E27FC236}">
                <a16:creationId xmlns:a16="http://schemas.microsoft.com/office/drawing/2014/main" id="{C1F586E1-ABE0-4F4D-91B4-680E575462B1}"/>
              </a:ext>
            </a:extLst>
          </p:cNvPr>
          <p:cNvSpPr/>
          <p:nvPr>
            <p:custDataLst>
              <p:tags r:id="rId13"/>
            </p:custDataLst>
          </p:nvPr>
        </p:nvSpPr>
        <p:spPr>
          <a:xfrm>
            <a:off x="3073701" y="1912378"/>
            <a:ext cx="302602" cy="384721"/>
          </a:xfrm>
          <a:prstGeom prst="rightArrow">
            <a:avLst>
              <a:gd name="adj1" fmla="val 49674"/>
              <a:gd name="adj2" fmla="val 4970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6" name="Rectangle 35">
            <a:extLst>
              <a:ext uri="{FF2B5EF4-FFF2-40B4-BE49-F238E27FC236}">
                <a16:creationId xmlns:a16="http://schemas.microsoft.com/office/drawing/2014/main" id="{139112C7-B539-4652-964D-F6EE8C779312}"/>
              </a:ext>
            </a:extLst>
          </p:cNvPr>
          <p:cNvSpPr/>
          <p:nvPr>
            <p:custDataLst>
              <p:tags r:id="rId14"/>
            </p:custDataLst>
          </p:nvPr>
        </p:nvSpPr>
        <p:spPr>
          <a:xfrm>
            <a:off x="4472206" y="1772754"/>
            <a:ext cx="1264311" cy="511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200" b="1" dirty="0">
                <a:solidFill>
                  <a:srgbClr val="EC7016"/>
                </a:solidFill>
              </a:rPr>
              <a:t>64 %</a:t>
            </a:r>
          </a:p>
          <a:p>
            <a:r>
              <a:rPr lang="fr-CA" sz="1050" dirty="0">
                <a:solidFill>
                  <a:srgbClr val="EC7016"/>
                </a:solidFill>
              </a:rPr>
              <a:t>Plus de 12 mois</a:t>
            </a:r>
          </a:p>
        </p:txBody>
      </p:sp>
      <p:sp>
        <p:nvSpPr>
          <p:cNvPr id="37" name="Rectangle : coins arrondis 36">
            <a:extLst>
              <a:ext uri="{FF2B5EF4-FFF2-40B4-BE49-F238E27FC236}">
                <a16:creationId xmlns:a16="http://schemas.microsoft.com/office/drawing/2014/main" id="{D6DFE8BA-CA09-4212-947E-9B74587CE741}"/>
              </a:ext>
            </a:extLst>
          </p:cNvPr>
          <p:cNvSpPr/>
          <p:nvPr>
            <p:custDataLst>
              <p:tags r:id="rId15"/>
            </p:custDataLst>
          </p:nvPr>
        </p:nvSpPr>
        <p:spPr>
          <a:xfrm flipH="1">
            <a:off x="5584302" y="1794415"/>
            <a:ext cx="726357" cy="43089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800" i="1" dirty="0">
                <a:solidFill>
                  <a:schemeClr val="tx2"/>
                </a:solidFill>
              </a:rPr>
              <a:t>2024 </a:t>
            </a:r>
            <a:r>
              <a:rPr lang="fr-CA" sz="800" b="1" i="1" dirty="0">
                <a:solidFill>
                  <a:schemeClr val="tx2"/>
                </a:solidFill>
              </a:rPr>
              <a:t>67 %</a:t>
            </a:r>
          </a:p>
          <a:p>
            <a:pPr algn="ctr"/>
            <a:r>
              <a:rPr lang="fr-CA" sz="800" i="1" dirty="0">
                <a:solidFill>
                  <a:schemeClr val="tx2"/>
                </a:solidFill>
              </a:rPr>
              <a:t>2025 </a:t>
            </a:r>
            <a:r>
              <a:rPr lang="fr-CA" sz="800" b="1" i="1" dirty="0">
                <a:solidFill>
                  <a:schemeClr val="tx2"/>
                </a:solidFill>
              </a:rPr>
              <a:t>68 %</a:t>
            </a:r>
          </a:p>
        </p:txBody>
      </p:sp>
      <p:sp>
        <p:nvSpPr>
          <p:cNvPr id="40" name="ZoneTexte 39">
            <a:extLst>
              <a:ext uri="{FF2B5EF4-FFF2-40B4-BE49-F238E27FC236}">
                <a16:creationId xmlns:a16="http://schemas.microsoft.com/office/drawing/2014/main" id="{1C7A846D-1087-4203-93CB-F1ED93E1B3BD}"/>
              </a:ext>
            </a:extLst>
          </p:cNvPr>
          <p:cNvSpPr txBox="1"/>
          <p:nvPr>
            <p:custDataLst>
              <p:tags r:id="rId16"/>
            </p:custDataLst>
          </p:nvPr>
        </p:nvSpPr>
        <p:spPr>
          <a:xfrm>
            <a:off x="3282315" y="1069519"/>
            <a:ext cx="2227926" cy="292388"/>
          </a:xfrm>
          <a:prstGeom prst="rect">
            <a:avLst/>
          </a:prstGeom>
          <a:noFill/>
        </p:spPr>
        <p:txBody>
          <a:bodyPr wrap="square" rtlCol="0">
            <a:spAutoFit/>
          </a:bodyPr>
          <a:lstStyle/>
          <a:p>
            <a:r>
              <a:rPr lang="fr-CA" sz="1300" b="1" dirty="0">
                <a:solidFill>
                  <a:srgbClr val="F16725"/>
                </a:solidFill>
              </a:rPr>
              <a:t>Délais des travaux prévus</a:t>
            </a:r>
          </a:p>
        </p:txBody>
      </p:sp>
      <p:pic>
        <p:nvPicPr>
          <p:cNvPr id="47" name="Graphique 46">
            <a:extLst>
              <a:ext uri="{FF2B5EF4-FFF2-40B4-BE49-F238E27FC236}">
                <a16:creationId xmlns:a16="http://schemas.microsoft.com/office/drawing/2014/main" id="{7F86F3C4-A6B4-42F6-8460-13FE19B91F30}"/>
              </a:ext>
            </a:extLst>
          </p:cNvPr>
          <p:cNvPicPr>
            <a:picLocks noChangeAspect="1"/>
          </p:cNvPicPr>
          <p:nvPr>
            <p:custDataLst>
              <p:tags r:id="rId17"/>
            </p:custDataLst>
          </p:nvPr>
        </p:nvPicPr>
        <p:blipFill>
          <a:blip>
            <a:extLst>
              <a:ext uri="{96DAC541-7B7A-43D3-8B79-37D633B846F1}">
                <asvg:svgBlip xmlns:asvg="http://schemas.microsoft.com/office/drawing/2016/SVG/main" r:embed="rId84"/>
              </a:ext>
            </a:extLst>
          </a:blip>
          <a:stretch>
            <a:fillRect/>
          </a:stretch>
        </p:blipFill>
        <p:spPr>
          <a:xfrm>
            <a:off x="2036668" y="1053955"/>
            <a:ext cx="450109" cy="450109"/>
          </a:xfrm>
          <a:prstGeom prst="rect">
            <a:avLst/>
          </a:prstGeom>
        </p:spPr>
      </p:pic>
      <p:sp>
        <p:nvSpPr>
          <p:cNvPr id="75" name="ZoneTexte 74">
            <a:extLst>
              <a:ext uri="{FF2B5EF4-FFF2-40B4-BE49-F238E27FC236}">
                <a16:creationId xmlns:a16="http://schemas.microsoft.com/office/drawing/2014/main" id="{7A693852-481A-4D02-BE6B-7089CCC3F7F2}"/>
              </a:ext>
            </a:extLst>
          </p:cNvPr>
          <p:cNvSpPr txBox="1"/>
          <p:nvPr>
            <p:custDataLst>
              <p:tags r:id="rId18"/>
            </p:custDataLst>
          </p:nvPr>
        </p:nvSpPr>
        <p:spPr>
          <a:xfrm>
            <a:off x="3583446" y="3648464"/>
            <a:ext cx="3581074" cy="292388"/>
          </a:xfrm>
          <a:prstGeom prst="rect">
            <a:avLst/>
          </a:prstGeom>
          <a:noFill/>
        </p:spPr>
        <p:txBody>
          <a:bodyPr wrap="square" rtlCol="0">
            <a:spAutoFit/>
          </a:bodyPr>
          <a:lstStyle/>
          <a:p>
            <a:r>
              <a:rPr lang="fr-CA" sz="1300" b="1" dirty="0">
                <a:solidFill>
                  <a:srgbClr val="F16725"/>
                </a:solidFill>
              </a:rPr>
              <a:t>Ressource prévue pour réaliser les travaux</a:t>
            </a:r>
          </a:p>
        </p:txBody>
      </p:sp>
      <p:cxnSp>
        <p:nvCxnSpPr>
          <p:cNvPr id="91" name="Connecteur droit 90">
            <a:extLst>
              <a:ext uri="{FF2B5EF4-FFF2-40B4-BE49-F238E27FC236}">
                <a16:creationId xmlns:a16="http://schemas.microsoft.com/office/drawing/2014/main" id="{443E5A48-5F98-46E6-A062-8CF65987E1A1}"/>
              </a:ext>
            </a:extLst>
          </p:cNvPr>
          <p:cNvCxnSpPr/>
          <p:nvPr>
            <p:custDataLst>
              <p:tags r:id="rId19"/>
            </p:custDataLst>
          </p:nvPr>
        </p:nvCxnSpPr>
        <p:spPr>
          <a:xfrm>
            <a:off x="59669" y="6427475"/>
            <a:ext cx="12072663" cy="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02A6063F-BEBF-4FD3-A48A-38D28AB7FF22}"/>
              </a:ext>
            </a:extLst>
          </p:cNvPr>
          <p:cNvCxnSpPr/>
          <p:nvPr>
            <p:custDataLst>
              <p:tags r:id="rId20"/>
            </p:custDataLst>
          </p:nvPr>
        </p:nvCxnSpPr>
        <p:spPr>
          <a:xfrm>
            <a:off x="6302193" y="1147980"/>
            <a:ext cx="0" cy="237600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E1CF9B77-1264-4406-9F62-A3E27A154B18}"/>
              </a:ext>
            </a:extLst>
          </p:cNvPr>
          <p:cNvCxnSpPr/>
          <p:nvPr>
            <p:custDataLst>
              <p:tags r:id="rId21"/>
            </p:custDataLst>
          </p:nvPr>
        </p:nvCxnSpPr>
        <p:spPr>
          <a:xfrm>
            <a:off x="59669" y="3632182"/>
            <a:ext cx="12072663" cy="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1903867F-489F-41A0-8E0C-99BCA53A293D}"/>
              </a:ext>
            </a:extLst>
          </p:cNvPr>
          <p:cNvSpPr txBox="1"/>
          <p:nvPr>
            <p:custDataLst>
              <p:tags r:id="rId22"/>
            </p:custDataLst>
          </p:nvPr>
        </p:nvSpPr>
        <p:spPr>
          <a:xfrm>
            <a:off x="6424191" y="1069519"/>
            <a:ext cx="3506739" cy="292388"/>
          </a:xfrm>
          <a:prstGeom prst="rect">
            <a:avLst/>
          </a:prstGeom>
          <a:noFill/>
        </p:spPr>
        <p:txBody>
          <a:bodyPr wrap="square" rtlCol="0">
            <a:spAutoFit/>
          </a:bodyPr>
          <a:lstStyle/>
          <a:p>
            <a:r>
              <a:rPr lang="fr-CA" sz="1300" b="1" dirty="0">
                <a:solidFill>
                  <a:srgbClr val="F16725"/>
                </a:solidFill>
              </a:rPr>
              <a:t>Montant prévu selon les types de travaux</a:t>
            </a:r>
          </a:p>
        </p:txBody>
      </p:sp>
      <p:sp>
        <p:nvSpPr>
          <p:cNvPr id="98" name="ZoneTexte 97">
            <a:extLst>
              <a:ext uri="{FF2B5EF4-FFF2-40B4-BE49-F238E27FC236}">
                <a16:creationId xmlns:a16="http://schemas.microsoft.com/office/drawing/2014/main" id="{52274DBF-F0CB-463F-A7E3-B781D8700A65}"/>
              </a:ext>
            </a:extLst>
          </p:cNvPr>
          <p:cNvSpPr txBox="1"/>
          <p:nvPr>
            <p:custDataLst>
              <p:tags r:id="rId23"/>
            </p:custDataLst>
          </p:nvPr>
        </p:nvSpPr>
        <p:spPr>
          <a:xfrm>
            <a:off x="8347021" y="3648464"/>
            <a:ext cx="3344814" cy="292388"/>
          </a:xfrm>
          <a:prstGeom prst="rect">
            <a:avLst/>
          </a:prstGeom>
          <a:noFill/>
        </p:spPr>
        <p:txBody>
          <a:bodyPr wrap="square" rtlCol="0">
            <a:spAutoFit/>
          </a:bodyPr>
          <a:lstStyle/>
          <a:p>
            <a:r>
              <a:rPr lang="fr-CA" sz="1300" b="1" dirty="0">
                <a:solidFill>
                  <a:srgbClr val="F16725"/>
                </a:solidFill>
              </a:rPr>
              <a:t>Critère de choix - entrepreneur licencié</a:t>
            </a:r>
          </a:p>
        </p:txBody>
      </p:sp>
      <p:pic>
        <p:nvPicPr>
          <p:cNvPr id="126" name="Graphique 125">
            <a:extLst>
              <a:ext uri="{FF2B5EF4-FFF2-40B4-BE49-F238E27FC236}">
                <a16:creationId xmlns:a16="http://schemas.microsoft.com/office/drawing/2014/main" id="{750CE8D3-69F1-4CE0-9430-4F53812B178E}"/>
              </a:ext>
            </a:extLst>
          </p:cNvPr>
          <p:cNvPicPr>
            <a:picLocks noChangeAspect="1"/>
          </p:cNvPicPr>
          <p:nvPr>
            <p:custDataLst>
              <p:tags r:id="rId24"/>
            </p:custDataLst>
          </p:nvPr>
        </p:nvPicPr>
        <p:blipFill>
          <a:blip>
            <a:extLst>
              <a:ext uri="{96DAC541-7B7A-43D3-8B79-37D633B846F1}">
                <asvg:svgBlip xmlns:asvg="http://schemas.microsoft.com/office/drawing/2016/SVG/main" r:embed="rId85"/>
              </a:ext>
            </a:extLst>
          </a:blip>
          <a:stretch>
            <a:fillRect/>
          </a:stretch>
        </p:blipFill>
        <p:spPr>
          <a:xfrm>
            <a:off x="7174150" y="3652728"/>
            <a:ext cx="544632" cy="544632"/>
          </a:xfrm>
          <a:prstGeom prst="rect">
            <a:avLst/>
          </a:prstGeom>
        </p:spPr>
      </p:pic>
      <p:sp>
        <p:nvSpPr>
          <p:cNvPr id="150" name="Rectangle 149">
            <a:extLst>
              <a:ext uri="{FF2B5EF4-FFF2-40B4-BE49-F238E27FC236}">
                <a16:creationId xmlns:a16="http://schemas.microsoft.com/office/drawing/2014/main" id="{BC5FDF37-1B52-4A40-8FE4-A4F3BFD0B116}"/>
              </a:ext>
            </a:extLst>
          </p:cNvPr>
          <p:cNvSpPr/>
          <p:nvPr>
            <p:custDataLst>
              <p:tags r:id="rId25"/>
            </p:custDataLst>
          </p:nvPr>
        </p:nvSpPr>
        <p:spPr>
          <a:xfrm>
            <a:off x="2479239" y="248172"/>
            <a:ext cx="3206113" cy="57507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A" sz="800" b="1" dirty="0">
                <a:solidFill>
                  <a:schemeClr val="tx1"/>
                </a:solidFill>
              </a:rPr>
              <a:t>Légende</a:t>
            </a:r>
          </a:p>
        </p:txBody>
      </p:sp>
      <p:pic>
        <p:nvPicPr>
          <p:cNvPr id="137" name="Graphique 136">
            <a:extLst>
              <a:ext uri="{FF2B5EF4-FFF2-40B4-BE49-F238E27FC236}">
                <a16:creationId xmlns:a16="http://schemas.microsoft.com/office/drawing/2014/main" id="{A188E633-EFD9-472A-B6E7-65CE05CBD9AB}"/>
              </a:ext>
            </a:extLst>
          </p:cNvPr>
          <p:cNvPicPr>
            <a:picLocks noChangeAspect="1"/>
          </p:cNvPicPr>
          <p:nvPr>
            <p:custDataLst>
              <p:tags r:id="rId26"/>
            </p:custDataLst>
          </p:nvPr>
        </p:nvPicPr>
        <p:blipFill>
          <a:blip>
            <a:extLst>
              <a:ext uri="{96DAC541-7B7A-43D3-8B79-37D633B846F1}">
                <asvg:svgBlip xmlns:asvg="http://schemas.microsoft.com/office/drawing/2016/SVG/main" r:embed="rId86"/>
              </a:ext>
            </a:extLst>
          </a:blip>
          <a:stretch>
            <a:fillRect/>
          </a:stretch>
        </p:blipFill>
        <p:spPr>
          <a:xfrm>
            <a:off x="3127116" y="349082"/>
            <a:ext cx="209979" cy="209979"/>
          </a:xfrm>
          <a:prstGeom prst="rect">
            <a:avLst/>
          </a:prstGeom>
        </p:spPr>
      </p:pic>
      <p:pic>
        <p:nvPicPr>
          <p:cNvPr id="139" name="Graphique 138">
            <a:extLst>
              <a:ext uri="{FF2B5EF4-FFF2-40B4-BE49-F238E27FC236}">
                <a16:creationId xmlns:a16="http://schemas.microsoft.com/office/drawing/2014/main" id="{464EE812-4A1D-499B-8911-5CE5516012CE}"/>
              </a:ext>
            </a:extLst>
          </p:cNvPr>
          <p:cNvPicPr>
            <a:picLocks noChangeAspect="1"/>
          </p:cNvPicPr>
          <p:nvPr>
            <p:custDataLst>
              <p:tags r:id="rId27"/>
            </p:custDataLst>
          </p:nvPr>
        </p:nvPicPr>
        <p:blipFill>
          <a:blip>
            <a:extLst>
              <a:ext uri="{96DAC541-7B7A-43D3-8B79-37D633B846F1}">
                <asvg:svgBlip xmlns:asvg="http://schemas.microsoft.com/office/drawing/2016/SVG/main" r:embed="rId87"/>
              </a:ext>
            </a:extLst>
          </a:blip>
          <a:stretch>
            <a:fillRect/>
          </a:stretch>
        </p:blipFill>
        <p:spPr>
          <a:xfrm>
            <a:off x="4379438" y="213503"/>
            <a:ext cx="409190" cy="409190"/>
          </a:xfrm>
          <a:prstGeom prst="rect">
            <a:avLst/>
          </a:prstGeom>
        </p:spPr>
      </p:pic>
      <p:pic>
        <p:nvPicPr>
          <p:cNvPr id="140" name="Graphique 139">
            <a:extLst>
              <a:ext uri="{FF2B5EF4-FFF2-40B4-BE49-F238E27FC236}">
                <a16:creationId xmlns:a16="http://schemas.microsoft.com/office/drawing/2014/main" id="{B1D46EDE-2F26-46FF-B900-C792422ED245}"/>
              </a:ext>
            </a:extLst>
          </p:cNvPr>
          <p:cNvPicPr>
            <a:picLocks noChangeAspect="1"/>
          </p:cNvPicPr>
          <p:nvPr>
            <p:custDataLst>
              <p:tags r:id="rId28"/>
            </p:custDataLst>
          </p:nvPr>
        </p:nvPicPr>
        <p:blipFill>
          <a:blip>
            <a:extLst>
              <a:ext uri="{96DAC541-7B7A-43D3-8B79-37D633B846F1}">
                <asvg:svgBlip xmlns:asvg="http://schemas.microsoft.com/office/drawing/2016/SVG/main" r:embed="rId85"/>
              </a:ext>
            </a:extLst>
          </a:blip>
          <a:stretch>
            <a:fillRect/>
          </a:stretch>
        </p:blipFill>
        <p:spPr>
          <a:xfrm>
            <a:off x="5143850" y="257316"/>
            <a:ext cx="371991" cy="371991"/>
          </a:xfrm>
          <a:prstGeom prst="rect">
            <a:avLst/>
          </a:prstGeom>
        </p:spPr>
      </p:pic>
      <p:sp>
        <p:nvSpPr>
          <p:cNvPr id="143" name="ZoneTexte 142">
            <a:extLst>
              <a:ext uri="{FF2B5EF4-FFF2-40B4-BE49-F238E27FC236}">
                <a16:creationId xmlns:a16="http://schemas.microsoft.com/office/drawing/2014/main" id="{B6CB2318-AF18-44AD-AE22-81FE55235382}"/>
              </a:ext>
            </a:extLst>
          </p:cNvPr>
          <p:cNvSpPr txBox="1"/>
          <p:nvPr>
            <p:custDataLst>
              <p:tags r:id="rId29"/>
            </p:custDataLst>
          </p:nvPr>
        </p:nvSpPr>
        <p:spPr>
          <a:xfrm>
            <a:off x="2967905" y="559061"/>
            <a:ext cx="619840" cy="307777"/>
          </a:xfrm>
          <a:prstGeom prst="rect">
            <a:avLst/>
          </a:prstGeom>
          <a:noFill/>
        </p:spPr>
        <p:txBody>
          <a:bodyPr wrap="square" rtlCol="0">
            <a:spAutoFit/>
          </a:bodyPr>
          <a:lstStyle/>
          <a:p>
            <a:r>
              <a:rPr lang="fr-CA" sz="700" dirty="0"/>
              <a:t>Travaux intérieurs</a:t>
            </a:r>
          </a:p>
        </p:txBody>
      </p:sp>
      <p:sp>
        <p:nvSpPr>
          <p:cNvPr id="144" name="ZoneTexte 143">
            <a:extLst>
              <a:ext uri="{FF2B5EF4-FFF2-40B4-BE49-F238E27FC236}">
                <a16:creationId xmlns:a16="http://schemas.microsoft.com/office/drawing/2014/main" id="{7C9A0A52-A253-4C4F-BFE2-80FAAA6886F0}"/>
              </a:ext>
            </a:extLst>
          </p:cNvPr>
          <p:cNvSpPr txBox="1"/>
          <p:nvPr>
            <p:custDataLst>
              <p:tags r:id="rId30"/>
            </p:custDataLst>
          </p:nvPr>
        </p:nvSpPr>
        <p:spPr>
          <a:xfrm>
            <a:off x="3596517" y="559061"/>
            <a:ext cx="619840" cy="307777"/>
          </a:xfrm>
          <a:prstGeom prst="rect">
            <a:avLst/>
          </a:prstGeom>
          <a:noFill/>
        </p:spPr>
        <p:txBody>
          <a:bodyPr wrap="square" rtlCol="0">
            <a:spAutoFit/>
          </a:bodyPr>
          <a:lstStyle/>
          <a:p>
            <a:r>
              <a:rPr lang="fr-CA" sz="700" dirty="0"/>
              <a:t>Travaux</a:t>
            </a:r>
          </a:p>
          <a:p>
            <a:r>
              <a:rPr lang="fr-CA" sz="700" dirty="0"/>
              <a:t>extérieurs</a:t>
            </a:r>
          </a:p>
        </p:txBody>
      </p:sp>
      <p:sp>
        <p:nvSpPr>
          <p:cNvPr id="145" name="ZoneTexte 144">
            <a:extLst>
              <a:ext uri="{FF2B5EF4-FFF2-40B4-BE49-F238E27FC236}">
                <a16:creationId xmlns:a16="http://schemas.microsoft.com/office/drawing/2014/main" id="{AA88E313-8D6D-468D-98EC-01D7D7EA5A3F}"/>
              </a:ext>
            </a:extLst>
          </p:cNvPr>
          <p:cNvSpPr txBox="1"/>
          <p:nvPr>
            <p:custDataLst>
              <p:tags r:id="rId31"/>
            </p:custDataLst>
          </p:nvPr>
        </p:nvSpPr>
        <p:spPr>
          <a:xfrm>
            <a:off x="4172916" y="559061"/>
            <a:ext cx="954874" cy="307777"/>
          </a:xfrm>
          <a:prstGeom prst="rect">
            <a:avLst/>
          </a:prstGeom>
          <a:noFill/>
        </p:spPr>
        <p:txBody>
          <a:bodyPr wrap="square" rtlCol="0">
            <a:spAutoFit/>
          </a:bodyPr>
          <a:lstStyle/>
          <a:p>
            <a:r>
              <a:rPr lang="fr-CA" sz="700" dirty="0"/>
              <a:t>Agrandissement/</a:t>
            </a:r>
          </a:p>
          <a:p>
            <a:r>
              <a:rPr lang="fr-CA" sz="700" dirty="0"/>
              <a:t>conversion</a:t>
            </a:r>
          </a:p>
        </p:txBody>
      </p:sp>
      <p:pic>
        <p:nvPicPr>
          <p:cNvPr id="138" name="Graphique 137">
            <a:extLst>
              <a:ext uri="{FF2B5EF4-FFF2-40B4-BE49-F238E27FC236}">
                <a16:creationId xmlns:a16="http://schemas.microsoft.com/office/drawing/2014/main" id="{266FB41F-9F50-4121-94DE-C05A0454FDFB}"/>
              </a:ext>
            </a:extLst>
          </p:cNvPr>
          <p:cNvPicPr>
            <a:picLocks noChangeAspect="1"/>
          </p:cNvPicPr>
          <p:nvPr>
            <p:custDataLst>
              <p:tags r:id="rId32"/>
            </p:custDataLst>
          </p:nvPr>
        </p:nvPicPr>
        <p:blipFill>
          <a:blip>
            <a:extLst>
              <a:ext uri="{96DAC541-7B7A-43D3-8B79-37D633B846F1}">
                <asvg:svgBlip xmlns:asvg="http://schemas.microsoft.com/office/drawing/2016/SVG/main" r:embed="rId88"/>
              </a:ext>
            </a:extLst>
          </a:blip>
          <a:stretch>
            <a:fillRect/>
          </a:stretch>
        </p:blipFill>
        <p:spPr>
          <a:xfrm>
            <a:off x="3774683" y="323886"/>
            <a:ext cx="254075" cy="254075"/>
          </a:xfrm>
          <a:prstGeom prst="rect">
            <a:avLst/>
          </a:prstGeom>
        </p:spPr>
      </p:pic>
      <p:sp>
        <p:nvSpPr>
          <p:cNvPr id="147" name="ZoneTexte 146">
            <a:extLst>
              <a:ext uri="{FF2B5EF4-FFF2-40B4-BE49-F238E27FC236}">
                <a16:creationId xmlns:a16="http://schemas.microsoft.com/office/drawing/2014/main" id="{751BA4B1-C4E3-49CB-9E47-923DB1868865}"/>
              </a:ext>
            </a:extLst>
          </p:cNvPr>
          <p:cNvSpPr txBox="1"/>
          <p:nvPr>
            <p:custDataLst>
              <p:tags r:id="rId33"/>
            </p:custDataLst>
          </p:nvPr>
        </p:nvSpPr>
        <p:spPr>
          <a:xfrm>
            <a:off x="4976297" y="558744"/>
            <a:ext cx="790595" cy="307777"/>
          </a:xfrm>
          <a:prstGeom prst="rect">
            <a:avLst/>
          </a:prstGeom>
          <a:noFill/>
        </p:spPr>
        <p:txBody>
          <a:bodyPr wrap="square" rtlCol="0">
            <a:spAutoFit/>
          </a:bodyPr>
          <a:lstStyle/>
          <a:p>
            <a:r>
              <a:rPr lang="fr-CA" sz="700" dirty="0"/>
              <a:t>Tous les types de travaux</a:t>
            </a:r>
          </a:p>
        </p:txBody>
      </p:sp>
      <p:pic>
        <p:nvPicPr>
          <p:cNvPr id="156" name="Graphique 155">
            <a:extLst>
              <a:ext uri="{FF2B5EF4-FFF2-40B4-BE49-F238E27FC236}">
                <a16:creationId xmlns:a16="http://schemas.microsoft.com/office/drawing/2014/main" id="{602144D7-03EF-44FD-821A-8C8311BEF8CC}"/>
              </a:ext>
            </a:extLst>
          </p:cNvPr>
          <p:cNvPicPr>
            <a:picLocks noChangeAspect="1"/>
          </p:cNvPicPr>
          <p:nvPr>
            <p:custDataLst>
              <p:tags r:id="rId34"/>
            </p:custDataLst>
          </p:nvPr>
        </p:nvPicPr>
        <p:blipFill>
          <a:blip>
            <a:extLst>
              <a:ext uri="{96DAC541-7B7A-43D3-8B79-37D633B846F1}">
                <asvg:svgBlip xmlns:asvg="http://schemas.microsoft.com/office/drawing/2016/SVG/main" r:embed="rId87"/>
              </a:ext>
            </a:extLst>
          </a:blip>
          <a:stretch>
            <a:fillRect/>
          </a:stretch>
        </p:blipFill>
        <p:spPr>
          <a:xfrm>
            <a:off x="10213768" y="2908339"/>
            <a:ext cx="544632" cy="544632"/>
          </a:xfrm>
          <a:prstGeom prst="rect">
            <a:avLst/>
          </a:prstGeom>
        </p:spPr>
      </p:pic>
      <p:pic>
        <p:nvPicPr>
          <p:cNvPr id="157" name="Graphique 156">
            <a:extLst>
              <a:ext uri="{FF2B5EF4-FFF2-40B4-BE49-F238E27FC236}">
                <a16:creationId xmlns:a16="http://schemas.microsoft.com/office/drawing/2014/main" id="{D28D3CB2-3751-4AF6-B784-FEDA834B72BF}"/>
              </a:ext>
            </a:extLst>
          </p:cNvPr>
          <p:cNvPicPr>
            <a:picLocks noChangeAspect="1"/>
          </p:cNvPicPr>
          <p:nvPr>
            <p:custDataLst>
              <p:tags r:id="rId35"/>
            </p:custDataLst>
          </p:nvPr>
        </p:nvPicPr>
        <p:blipFill>
          <a:blip>
            <a:extLst>
              <a:ext uri="{96DAC541-7B7A-43D3-8B79-37D633B846F1}">
                <asvg:svgBlip xmlns:asvg="http://schemas.microsoft.com/office/drawing/2016/SVG/main" r:embed="rId88"/>
              </a:ext>
            </a:extLst>
          </a:blip>
          <a:stretch>
            <a:fillRect/>
          </a:stretch>
        </p:blipFill>
        <p:spPr>
          <a:xfrm>
            <a:off x="10366670" y="2435349"/>
            <a:ext cx="371991" cy="371991"/>
          </a:xfrm>
          <a:prstGeom prst="rect">
            <a:avLst/>
          </a:prstGeom>
        </p:spPr>
      </p:pic>
      <p:pic>
        <p:nvPicPr>
          <p:cNvPr id="159" name="Graphique 158">
            <a:extLst>
              <a:ext uri="{FF2B5EF4-FFF2-40B4-BE49-F238E27FC236}">
                <a16:creationId xmlns:a16="http://schemas.microsoft.com/office/drawing/2014/main" id="{5C2D16B3-DA68-4759-90B6-CF6A90548160}"/>
              </a:ext>
            </a:extLst>
          </p:cNvPr>
          <p:cNvPicPr>
            <a:picLocks noChangeAspect="1"/>
          </p:cNvPicPr>
          <p:nvPr>
            <p:custDataLst>
              <p:tags r:id="rId36"/>
            </p:custDataLst>
          </p:nvPr>
        </p:nvPicPr>
        <p:blipFill>
          <a:blip>
            <a:extLst>
              <a:ext uri="{96DAC541-7B7A-43D3-8B79-37D633B846F1}">
                <asvg:svgBlip xmlns:asvg="http://schemas.microsoft.com/office/drawing/2016/SVG/main" r:embed="rId85"/>
              </a:ext>
            </a:extLst>
          </a:blip>
          <a:stretch>
            <a:fillRect/>
          </a:stretch>
        </p:blipFill>
        <p:spPr>
          <a:xfrm>
            <a:off x="7978689" y="2325836"/>
            <a:ext cx="495120" cy="495120"/>
          </a:xfrm>
          <a:prstGeom prst="rect">
            <a:avLst/>
          </a:prstGeom>
        </p:spPr>
      </p:pic>
      <p:pic>
        <p:nvPicPr>
          <p:cNvPr id="12" name="Graphique 11">
            <a:extLst>
              <a:ext uri="{FF2B5EF4-FFF2-40B4-BE49-F238E27FC236}">
                <a16:creationId xmlns:a16="http://schemas.microsoft.com/office/drawing/2014/main" id="{5B1D48E8-8A8D-4D87-AFAE-1CEA554235BE}"/>
              </a:ext>
            </a:extLst>
          </p:cNvPr>
          <p:cNvPicPr>
            <a:picLocks noChangeAspect="1"/>
          </p:cNvPicPr>
          <p:nvPr>
            <p:custDataLst>
              <p:tags r:id="rId37"/>
            </p:custDataLst>
          </p:nvPr>
        </p:nvPicPr>
        <p:blipFill>
          <a:blip>
            <a:extLst>
              <a:ext uri="{96DAC541-7B7A-43D3-8B79-37D633B846F1}">
                <asvg:svgBlip xmlns:asvg="http://schemas.microsoft.com/office/drawing/2016/SVG/main" r:embed="rId89"/>
              </a:ext>
            </a:extLst>
          </a:blip>
          <a:stretch>
            <a:fillRect/>
          </a:stretch>
        </p:blipFill>
        <p:spPr>
          <a:xfrm>
            <a:off x="5365589" y="1064181"/>
            <a:ext cx="544632" cy="544632"/>
          </a:xfrm>
          <a:prstGeom prst="rect">
            <a:avLst/>
          </a:prstGeom>
        </p:spPr>
      </p:pic>
      <p:sp>
        <p:nvSpPr>
          <p:cNvPr id="16" name="Forme libre : forme 15">
            <a:extLst>
              <a:ext uri="{FF2B5EF4-FFF2-40B4-BE49-F238E27FC236}">
                <a16:creationId xmlns:a16="http://schemas.microsoft.com/office/drawing/2014/main" id="{7BC08277-43E7-47FA-BEB9-FE29AE4941D6}"/>
              </a:ext>
            </a:extLst>
          </p:cNvPr>
          <p:cNvSpPr/>
          <p:nvPr>
            <p:custDataLst>
              <p:tags r:id="rId38"/>
            </p:custDataLst>
          </p:nvPr>
        </p:nvSpPr>
        <p:spPr>
          <a:xfrm rot="16200000">
            <a:off x="5396850" y="1965854"/>
            <a:ext cx="289354" cy="918416"/>
          </a:xfrm>
          <a:custGeom>
            <a:avLst/>
            <a:gdLst>
              <a:gd name="connsiteX0" fmla="*/ 238125 w 409575"/>
              <a:gd name="connsiteY0" fmla="*/ 0 h 466725"/>
              <a:gd name="connsiteX1" fmla="*/ 409575 w 409575"/>
              <a:gd name="connsiteY1" fmla="*/ 0 h 466725"/>
              <a:gd name="connsiteX2" fmla="*/ 409575 w 409575"/>
              <a:gd name="connsiteY2" fmla="*/ 466725 h 466725"/>
              <a:gd name="connsiteX3" fmla="*/ 0 w 409575"/>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409575" h="466725">
                <a:moveTo>
                  <a:pt x="238125" y="0"/>
                </a:moveTo>
                <a:lnTo>
                  <a:pt x="409575" y="0"/>
                </a:lnTo>
                <a:lnTo>
                  <a:pt x="409575" y="466725"/>
                </a:lnTo>
                <a:lnTo>
                  <a:pt x="0" y="466725"/>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2" name="Graphique 91">
            <a:extLst>
              <a:ext uri="{FF2B5EF4-FFF2-40B4-BE49-F238E27FC236}">
                <a16:creationId xmlns:a16="http://schemas.microsoft.com/office/drawing/2014/main" id="{D62B75A4-F689-45CC-A737-7827E5D3DABD}"/>
              </a:ext>
            </a:extLst>
          </p:cNvPr>
          <p:cNvPicPr>
            <a:picLocks noChangeAspect="1"/>
          </p:cNvPicPr>
          <p:nvPr>
            <p:custDataLst>
              <p:tags r:id="rId39"/>
            </p:custDataLst>
          </p:nvPr>
        </p:nvPicPr>
        <p:blipFill>
          <a:blip>
            <a:extLst>
              <a:ext uri="{96DAC541-7B7A-43D3-8B79-37D633B846F1}">
                <asvg:svgBlip xmlns:asvg="http://schemas.microsoft.com/office/drawing/2016/SVG/main" r:embed="rId86"/>
              </a:ext>
            </a:extLst>
          </a:blip>
          <a:stretch>
            <a:fillRect/>
          </a:stretch>
        </p:blipFill>
        <p:spPr>
          <a:xfrm>
            <a:off x="10364869" y="1851559"/>
            <a:ext cx="335980" cy="335980"/>
          </a:xfrm>
          <a:prstGeom prst="rect">
            <a:avLst/>
          </a:prstGeom>
        </p:spPr>
      </p:pic>
      <p:sp>
        <p:nvSpPr>
          <p:cNvPr id="6" name="Rectangle 5">
            <a:extLst>
              <a:ext uri="{FF2B5EF4-FFF2-40B4-BE49-F238E27FC236}">
                <a16:creationId xmlns:a16="http://schemas.microsoft.com/office/drawing/2014/main" id="{B597F16F-9B06-4B64-96BD-16688B5BA937}"/>
              </a:ext>
            </a:extLst>
          </p:cNvPr>
          <p:cNvSpPr/>
          <p:nvPr>
            <p:custDataLst>
              <p:tags r:id="rId40"/>
            </p:custDataLst>
          </p:nvPr>
        </p:nvSpPr>
        <p:spPr>
          <a:xfrm>
            <a:off x="8618018" y="4361154"/>
            <a:ext cx="1664695" cy="784830"/>
          </a:xfrm>
          <a:prstGeom prst="rect">
            <a:avLst/>
          </a:prstGeom>
        </p:spPr>
        <p:txBody>
          <a:bodyPr wrap="square">
            <a:spAutoFit/>
          </a:bodyPr>
          <a:lstStyle/>
          <a:p>
            <a:r>
              <a:rPr lang="fr-CA" sz="900" b="1" dirty="0">
                <a:solidFill>
                  <a:schemeClr val="tx2"/>
                </a:solidFill>
              </a:rPr>
              <a:t>de ceux qui optent pour un entrepreneur licencié le font pour la garantie du travail de qualité/après les travaux </a:t>
            </a:r>
          </a:p>
        </p:txBody>
      </p:sp>
      <p:graphicFrame>
        <p:nvGraphicFramePr>
          <p:cNvPr id="116" name="Graphique 115">
            <a:extLst>
              <a:ext uri="{FF2B5EF4-FFF2-40B4-BE49-F238E27FC236}">
                <a16:creationId xmlns:a16="http://schemas.microsoft.com/office/drawing/2014/main" id="{6B20EC96-B563-4690-A83F-2A8B39FB09BF}"/>
              </a:ext>
            </a:extLst>
          </p:cNvPr>
          <p:cNvGraphicFramePr/>
          <p:nvPr>
            <p:custDataLst>
              <p:tags r:id="rId41"/>
            </p:custDataLst>
            <p:extLst>
              <p:ext uri="{D42A27DB-BD31-4B8C-83A1-F6EECF244321}">
                <p14:modId xmlns:p14="http://schemas.microsoft.com/office/powerpoint/2010/main" val="4091291976"/>
              </p:ext>
            </p:extLst>
          </p:nvPr>
        </p:nvGraphicFramePr>
        <p:xfrm>
          <a:off x="10222049" y="3856012"/>
          <a:ext cx="1469785" cy="1454881"/>
        </p:xfrm>
        <a:graphic>
          <a:graphicData uri="http://schemas.openxmlformats.org/drawingml/2006/chart">
            <c:chart xmlns:c="http://schemas.openxmlformats.org/drawingml/2006/chart" xmlns:r="http://schemas.openxmlformats.org/officeDocument/2006/relationships" r:id="rId90"/>
          </a:graphicData>
        </a:graphic>
      </p:graphicFrame>
      <p:sp>
        <p:nvSpPr>
          <p:cNvPr id="120" name="ZoneTexte 119">
            <a:extLst>
              <a:ext uri="{FF2B5EF4-FFF2-40B4-BE49-F238E27FC236}">
                <a16:creationId xmlns:a16="http://schemas.microsoft.com/office/drawing/2014/main" id="{67015AAD-E9D1-43A0-A4C6-DF4C21694DCE}"/>
              </a:ext>
            </a:extLst>
          </p:cNvPr>
          <p:cNvSpPr txBox="1"/>
          <p:nvPr>
            <p:custDataLst>
              <p:tags r:id="rId42"/>
            </p:custDataLst>
          </p:nvPr>
        </p:nvSpPr>
        <p:spPr>
          <a:xfrm>
            <a:off x="8541125" y="4012435"/>
            <a:ext cx="927337" cy="400110"/>
          </a:xfrm>
          <a:prstGeom prst="rect">
            <a:avLst/>
          </a:prstGeom>
          <a:noFill/>
        </p:spPr>
        <p:txBody>
          <a:bodyPr wrap="square" rtlCol="0" anchor="ctr" anchorCtr="1">
            <a:spAutoFit/>
          </a:bodyPr>
          <a:lstStyle/>
          <a:p>
            <a:r>
              <a:rPr lang="fr-CA" sz="2000" b="1" dirty="0">
                <a:solidFill>
                  <a:schemeClr val="accent1">
                    <a:lumMod val="60000"/>
                    <a:lumOff val="40000"/>
                  </a:schemeClr>
                </a:solidFill>
              </a:rPr>
              <a:t>76 %</a:t>
            </a:r>
          </a:p>
        </p:txBody>
      </p:sp>
      <p:pic>
        <p:nvPicPr>
          <p:cNvPr id="13" name="Graphique 12">
            <a:extLst>
              <a:ext uri="{FF2B5EF4-FFF2-40B4-BE49-F238E27FC236}">
                <a16:creationId xmlns:a16="http://schemas.microsoft.com/office/drawing/2014/main" id="{D8EB6390-7DE6-456C-8111-8029D632CAAE}"/>
              </a:ext>
            </a:extLst>
          </p:cNvPr>
          <p:cNvPicPr>
            <a:picLocks noChangeAspect="1"/>
          </p:cNvPicPr>
          <p:nvPr>
            <p:custDataLst>
              <p:tags r:id="rId43"/>
            </p:custDataLst>
          </p:nvPr>
        </p:nvPicPr>
        <p:blipFill>
          <a:blip>
            <a:extLst>
              <a:ext uri="{96DAC541-7B7A-43D3-8B79-37D633B846F1}">
                <asvg:svgBlip xmlns:asvg="http://schemas.microsoft.com/office/drawing/2016/SVG/main" r:embed="rId91"/>
              </a:ext>
            </a:extLst>
          </a:blip>
          <a:stretch>
            <a:fillRect/>
          </a:stretch>
        </p:blipFill>
        <p:spPr>
          <a:xfrm>
            <a:off x="10501142" y="4002497"/>
            <a:ext cx="514516" cy="514516"/>
          </a:xfrm>
          <a:prstGeom prst="rect">
            <a:avLst/>
          </a:prstGeom>
        </p:spPr>
      </p:pic>
      <p:sp>
        <p:nvSpPr>
          <p:cNvPr id="132" name="Rectangle 131">
            <a:extLst>
              <a:ext uri="{FF2B5EF4-FFF2-40B4-BE49-F238E27FC236}">
                <a16:creationId xmlns:a16="http://schemas.microsoft.com/office/drawing/2014/main" id="{55E5AC16-BF97-4231-B138-F9DF7203DAC8}"/>
              </a:ext>
            </a:extLst>
          </p:cNvPr>
          <p:cNvSpPr/>
          <p:nvPr>
            <p:custDataLst>
              <p:tags r:id="rId44"/>
            </p:custDataLst>
          </p:nvPr>
        </p:nvSpPr>
        <p:spPr>
          <a:xfrm>
            <a:off x="8736685" y="1841596"/>
            <a:ext cx="1113352" cy="223138"/>
          </a:xfrm>
          <a:prstGeom prst="rect">
            <a:avLst/>
          </a:prstGeom>
        </p:spPr>
        <p:txBody>
          <a:bodyPr wrap="square">
            <a:spAutoFit/>
          </a:bodyPr>
          <a:lstStyle/>
          <a:p>
            <a:r>
              <a:rPr lang="fr-CA" sz="850" dirty="0"/>
              <a:t>Moins de 15 000 $</a:t>
            </a:r>
          </a:p>
        </p:txBody>
      </p:sp>
      <p:sp>
        <p:nvSpPr>
          <p:cNvPr id="133" name="Forme libre 4">
            <a:extLst>
              <a:ext uri="{FF2B5EF4-FFF2-40B4-BE49-F238E27FC236}">
                <a16:creationId xmlns:a16="http://schemas.microsoft.com/office/drawing/2014/main" id="{904111E1-D67F-4E2A-87BC-B31FCCAD1313}"/>
              </a:ext>
            </a:extLst>
          </p:cNvPr>
          <p:cNvSpPr/>
          <p:nvPr>
            <p:custDataLst>
              <p:tags r:id="rId45"/>
            </p:custDataLst>
          </p:nvPr>
        </p:nvSpPr>
        <p:spPr>
          <a:xfrm>
            <a:off x="8563786" y="2007266"/>
            <a:ext cx="1043986" cy="110814"/>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34" name="Forme libre 4">
            <a:extLst>
              <a:ext uri="{FF2B5EF4-FFF2-40B4-BE49-F238E27FC236}">
                <a16:creationId xmlns:a16="http://schemas.microsoft.com/office/drawing/2014/main" id="{B0AAB8CB-9D86-4E01-BFA9-80AF33E75B84}"/>
              </a:ext>
            </a:extLst>
          </p:cNvPr>
          <p:cNvSpPr/>
          <p:nvPr>
            <p:custDataLst>
              <p:tags r:id="rId46"/>
            </p:custDataLst>
          </p:nvPr>
        </p:nvSpPr>
        <p:spPr>
          <a:xfrm flipH="1" flipV="1">
            <a:off x="6532902" y="2840780"/>
            <a:ext cx="1140636" cy="109031"/>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sz="850" dirty="0">
              <a:solidFill>
                <a:srgbClr val="253746"/>
              </a:solidFill>
            </a:endParaRPr>
          </a:p>
        </p:txBody>
      </p:sp>
      <p:sp>
        <p:nvSpPr>
          <p:cNvPr id="135" name="Rectangle 134">
            <a:extLst>
              <a:ext uri="{FF2B5EF4-FFF2-40B4-BE49-F238E27FC236}">
                <a16:creationId xmlns:a16="http://schemas.microsoft.com/office/drawing/2014/main" id="{2AB5629B-5F8F-41A3-9644-F4048396CE64}"/>
              </a:ext>
            </a:extLst>
          </p:cNvPr>
          <p:cNvSpPr/>
          <p:nvPr>
            <p:custDataLst>
              <p:tags r:id="rId47"/>
            </p:custDataLst>
          </p:nvPr>
        </p:nvSpPr>
        <p:spPr>
          <a:xfrm>
            <a:off x="6408629" y="2766156"/>
            <a:ext cx="1218881" cy="223138"/>
          </a:xfrm>
          <a:prstGeom prst="rect">
            <a:avLst/>
          </a:prstGeom>
        </p:spPr>
        <p:txBody>
          <a:bodyPr wrap="square">
            <a:spAutoFit/>
          </a:bodyPr>
          <a:lstStyle/>
          <a:p>
            <a:r>
              <a:rPr lang="fr-CA" sz="850" dirty="0"/>
              <a:t>15 000 $ à 49 999 $</a:t>
            </a:r>
          </a:p>
        </p:txBody>
      </p:sp>
      <p:sp>
        <p:nvSpPr>
          <p:cNvPr id="136" name="Forme libre 4">
            <a:extLst>
              <a:ext uri="{FF2B5EF4-FFF2-40B4-BE49-F238E27FC236}">
                <a16:creationId xmlns:a16="http://schemas.microsoft.com/office/drawing/2014/main" id="{9EACC253-5B32-47AA-A91C-49782727D8B3}"/>
              </a:ext>
            </a:extLst>
          </p:cNvPr>
          <p:cNvSpPr/>
          <p:nvPr>
            <p:custDataLst>
              <p:tags r:id="rId48"/>
            </p:custDataLst>
          </p:nvPr>
        </p:nvSpPr>
        <p:spPr>
          <a:xfrm flipH="1">
            <a:off x="6497361" y="1992998"/>
            <a:ext cx="1247614" cy="117454"/>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sz="850" dirty="0">
              <a:solidFill>
                <a:srgbClr val="253746"/>
              </a:solidFill>
            </a:endParaRPr>
          </a:p>
        </p:txBody>
      </p:sp>
      <p:sp>
        <p:nvSpPr>
          <p:cNvPr id="146" name="Rectangle 145">
            <a:extLst>
              <a:ext uri="{FF2B5EF4-FFF2-40B4-BE49-F238E27FC236}">
                <a16:creationId xmlns:a16="http://schemas.microsoft.com/office/drawing/2014/main" id="{BA38BFC2-FCA9-4073-AE7D-785059C08AB6}"/>
              </a:ext>
            </a:extLst>
          </p:cNvPr>
          <p:cNvSpPr/>
          <p:nvPr>
            <p:custDataLst>
              <p:tags r:id="rId49"/>
            </p:custDataLst>
          </p:nvPr>
        </p:nvSpPr>
        <p:spPr>
          <a:xfrm>
            <a:off x="6407540" y="1820740"/>
            <a:ext cx="1179165" cy="223138"/>
          </a:xfrm>
          <a:prstGeom prst="rect">
            <a:avLst/>
          </a:prstGeom>
        </p:spPr>
        <p:txBody>
          <a:bodyPr wrap="square">
            <a:spAutoFit/>
          </a:bodyPr>
          <a:lstStyle/>
          <a:p>
            <a:r>
              <a:rPr lang="fr-CA" sz="850" dirty="0"/>
              <a:t>50 000 $ à 99 999 $</a:t>
            </a:r>
          </a:p>
        </p:txBody>
      </p:sp>
      <p:sp>
        <p:nvSpPr>
          <p:cNvPr id="148" name="Rectangle 147">
            <a:extLst>
              <a:ext uri="{FF2B5EF4-FFF2-40B4-BE49-F238E27FC236}">
                <a16:creationId xmlns:a16="http://schemas.microsoft.com/office/drawing/2014/main" id="{A5B37167-8512-4752-B9F8-C3BD0DF64764}"/>
              </a:ext>
            </a:extLst>
          </p:cNvPr>
          <p:cNvSpPr/>
          <p:nvPr>
            <p:custDataLst>
              <p:tags r:id="rId50"/>
            </p:custDataLst>
          </p:nvPr>
        </p:nvSpPr>
        <p:spPr>
          <a:xfrm>
            <a:off x="6891557" y="1584412"/>
            <a:ext cx="1068037" cy="223138"/>
          </a:xfrm>
          <a:prstGeom prst="rect">
            <a:avLst/>
          </a:prstGeom>
        </p:spPr>
        <p:txBody>
          <a:bodyPr wrap="square">
            <a:spAutoFit/>
          </a:bodyPr>
          <a:lstStyle/>
          <a:p>
            <a:r>
              <a:rPr lang="fr-CA" sz="850" dirty="0"/>
              <a:t>100 000 $ et plus</a:t>
            </a:r>
          </a:p>
        </p:txBody>
      </p:sp>
      <p:sp>
        <p:nvSpPr>
          <p:cNvPr id="149" name="Forme libre 4">
            <a:extLst>
              <a:ext uri="{FF2B5EF4-FFF2-40B4-BE49-F238E27FC236}">
                <a16:creationId xmlns:a16="http://schemas.microsoft.com/office/drawing/2014/main" id="{C244C890-9B96-40EA-BAC8-3EF542A991B4}"/>
              </a:ext>
            </a:extLst>
          </p:cNvPr>
          <p:cNvSpPr/>
          <p:nvPr>
            <p:custDataLst>
              <p:tags r:id="rId51"/>
            </p:custDataLst>
          </p:nvPr>
        </p:nvSpPr>
        <p:spPr>
          <a:xfrm flipH="1">
            <a:off x="6990415" y="1766114"/>
            <a:ext cx="1115027" cy="15314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sz="850" dirty="0">
              <a:solidFill>
                <a:srgbClr val="253746"/>
              </a:solidFill>
            </a:endParaRPr>
          </a:p>
        </p:txBody>
      </p:sp>
      <p:sp>
        <p:nvSpPr>
          <p:cNvPr id="151" name="Rectangle 150">
            <a:extLst>
              <a:ext uri="{FF2B5EF4-FFF2-40B4-BE49-F238E27FC236}">
                <a16:creationId xmlns:a16="http://schemas.microsoft.com/office/drawing/2014/main" id="{244A34D4-B087-44B6-9776-343380FA532B}"/>
              </a:ext>
            </a:extLst>
          </p:cNvPr>
          <p:cNvSpPr/>
          <p:nvPr>
            <p:custDataLst>
              <p:tags r:id="rId52"/>
            </p:custDataLst>
          </p:nvPr>
        </p:nvSpPr>
        <p:spPr>
          <a:xfrm>
            <a:off x="9004872" y="2357269"/>
            <a:ext cx="924082" cy="400110"/>
          </a:xfrm>
          <a:prstGeom prst="rect">
            <a:avLst/>
          </a:prstGeom>
        </p:spPr>
        <p:txBody>
          <a:bodyPr wrap="square">
            <a:spAutoFit/>
          </a:bodyPr>
          <a:lstStyle/>
          <a:p>
            <a:pPr algn="ctr"/>
            <a:r>
              <a:rPr lang="fr-CA" sz="1200" b="1" dirty="0">
                <a:solidFill>
                  <a:schemeClr val="accent1"/>
                </a:solidFill>
              </a:rPr>
              <a:t>31 985 $</a:t>
            </a:r>
          </a:p>
          <a:p>
            <a:pPr algn="ctr"/>
            <a:r>
              <a:rPr lang="fr-CA" sz="1200" b="1" baseline="-5000" dirty="0">
                <a:solidFill>
                  <a:schemeClr val="accent1"/>
                </a:solidFill>
              </a:rPr>
              <a:t>Moyenne</a:t>
            </a:r>
          </a:p>
        </p:txBody>
      </p:sp>
      <p:cxnSp>
        <p:nvCxnSpPr>
          <p:cNvPr id="158" name="Connecteur droit 157">
            <a:extLst>
              <a:ext uri="{FF2B5EF4-FFF2-40B4-BE49-F238E27FC236}">
                <a16:creationId xmlns:a16="http://schemas.microsoft.com/office/drawing/2014/main" id="{D83ACD76-860D-4868-8761-94CE45F39ED8}"/>
              </a:ext>
            </a:extLst>
          </p:cNvPr>
          <p:cNvCxnSpPr>
            <a:cxnSpLocks/>
          </p:cNvCxnSpPr>
          <p:nvPr>
            <p:custDataLst>
              <p:tags r:id="rId53"/>
            </p:custDataLst>
          </p:nvPr>
        </p:nvCxnSpPr>
        <p:spPr>
          <a:xfrm>
            <a:off x="8344275" y="3757950"/>
            <a:ext cx="0" cy="2586353"/>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F3ADFE06-2645-42C0-B11C-20BE033A9035}"/>
              </a:ext>
            </a:extLst>
          </p:cNvPr>
          <p:cNvCxnSpPr>
            <a:cxnSpLocks/>
          </p:cNvCxnSpPr>
          <p:nvPr>
            <p:custDataLst>
              <p:tags r:id="rId54"/>
            </p:custDataLst>
          </p:nvPr>
        </p:nvCxnSpPr>
        <p:spPr>
          <a:xfrm>
            <a:off x="3540297" y="3757950"/>
            <a:ext cx="43149" cy="2586353"/>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FEE15B42-F867-4F7C-ADC3-CFA878960C96}"/>
              </a:ext>
            </a:extLst>
          </p:cNvPr>
          <p:cNvSpPr/>
          <p:nvPr>
            <p:custDataLst>
              <p:tags r:id="rId55"/>
            </p:custDataLst>
          </p:nvPr>
        </p:nvSpPr>
        <p:spPr>
          <a:xfrm>
            <a:off x="5709841" y="245605"/>
            <a:ext cx="3206109" cy="57507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fr-CA" sz="800" b="1" dirty="0">
                <a:solidFill>
                  <a:schemeClr val="tx1"/>
                </a:solidFill>
              </a:rPr>
              <a:t>Comparaison</a:t>
            </a:r>
          </a:p>
          <a:p>
            <a:pPr marL="174625" algn="ctr"/>
            <a:endParaRPr lang="fr-CA" sz="800" dirty="0">
              <a:solidFill>
                <a:schemeClr val="tx1"/>
              </a:solidFill>
            </a:endParaRPr>
          </a:p>
          <a:p>
            <a:pPr marL="174625" algn="ctr"/>
            <a:r>
              <a:rPr lang="fr-CA" sz="800" dirty="0">
                <a:solidFill>
                  <a:schemeClr val="tx1"/>
                </a:solidFill>
              </a:rPr>
              <a:t>Hausse 2026 c. 2025 et 2025 c. 2024 </a:t>
            </a:r>
          </a:p>
          <a:p>
            <a:pPr marL="174625" algn="ctr"/>
            <a:r>
              <a:rPr lang="fr-CA" sz="800" dirty="0">
                <a:solidFill>
                  <a:schemeClr val="tx1"/>
                </a:solidFill>
              </a:rPr>
              <a:t>Baisse 2026 c. 2025 et 2025 c. 2024</a:t>
            </a:r>
          </a:p>
        </p:txBody>
      </p:sp>
      <p:sp>
        <p:nvSpPr>
          <p:cNvPr id="81" name="ZoneTexte 80">
            <a:extLst>
              <a:ext uri="{FF2B5EF4-FFF2-40B4-BE49-F238E27FC236}">
                <a16:creationId xmlns:a16="http://schemas.microsoft.com/office/drawing/2014/main" id="{34FB6704-812B-4D35-8ED8-6A26744CD059}"/>
              </a:ext>
            </a:extLst>
          </p:cNvPr>
          <p:cNvSpPr txBox="1"/>
          <p:nvPr>
            <p:custDataLst>
              <p:tags r:id="rId56"/>
            </p:custDataLst>
          </p:nvPr>
        </p:nvSpPr>
        <p:spPr>
          <a:xfrm>
            <a:off x="5644508" y="2693936"/>
            <a:ext cx="24688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p</a:t>
            </a:r>
          </a:p>
        </p:txBody>
      </p:sp>
      <p:graphicFrame>
        <p:nvGraphicFramePr>
          <p:cNvPr id="82" name="Graphique 81">
            <a:extLst>
              <a:ext uri="{FF2B5EF4-FFF2-40B4-BE49-F238E27FC236}">
                <a16:creationId xmlns:a16="http://schemas.microsoft.com/office/drawing/2014/main" id="{88AE660B-4D35-4DB0-AE17-3F759A56FB84}"/>
              </a:ext>
            </a:extLst>
          </p:cNvPr>
          <p:cNvGraphicFramePr/>
          <p:nvPr>
            <p:custDataLst>
              <p:tags r:id="rId57"/>
            </p:custDataLst>
            <p:extLst>
              <p:ext uri="{D42A27DB-BD31-4B8C-83A1-F6EECF244321}">
                <p14:modId xmlns:p14="http://schemas.microsoft.com/office/powerpoint/2010/main" val="3137993169"/>
              </p:ext>
            </p:extLst>
          </p:nvPr>
        </p:nvGraphicFramePr>
        <p:xfrm>
          <a:off x="210313" y="3968204"/>
          <a:ext cx="3193898" cy="2316760"/>
        </p:xfrm>
        <a:graphic>
          <a:graphicData uri="http://schemas.openxmlformats.org/drawingml/2006/chart">
            <c:chart xmlns:c="http://schemas.openxmlformats.org/drawingml/2006/chart" xmlns:r="http://schemas.openxmlformats.org/officeDocument/2006/relationships" r:id="rId92"/>
          </a:graphicData>
        </a:graphic>
      </p:graphicFrame>
      <p:pic>
        <p:nvPicPr>
          <p:cNvPr id="83" name="Graphique 82">
            <a:extLst>
              <a:ext uri="{FF2B5EF4-FFF2-40B4-BE49-F238E27FC236}">
                <a16:creationId xmlns:a16="http://schemas.microsoft.com/office/drawing/2014/main" id="{D2578920-D1A4-43E4-AA87-63A68BBBE946}"/>
              </a:ext>
            </a:extLst>
          </p:cNvPr>
          <p:cNvPicPr>
            <a:picLocks noChangeAspect="1"/>
          </p:cNvPicPr>
          <p:nvPr>
            <p:custDataLst>
              <p:tags r:id="rId58"/>
            </p:custDataLst>
          </p:nvPr>
        </p:nvPicPr>
        <p:blipFill>
          <a:blip>
            <a:extLst>
              <a:ext uri="{96DAC541-7B7A-43D3-8B79-37D633B846F1}">
                <asvg:svgBlip xmlns:asvg="http://schemas.microsoft.com/office/drawing/2016/SVG/main" r:embed="rId87"/>
              </a:ext>
            </a:extLst>
          </a:blip>
          <a:stretch>
            <a:fillRect/>
          </a:stretch>
        </p:blipFill>
        <p:spPr>
          <a:xfrm>
            <a:off x="2927844" y="5423313"/>
            <a:ext cx="544632" cy="544632"/>
          </a:xfrm>
          <a:prstGeom prst="rect">
            <a:avLst/>
          </a:prstGeom>
        </p:spPr>
      </p:pic>
      <p:pic>
        <p:nvPicPr>
          <p:cNvPr id="84" name="Graphique 83">
            <a:extLst>
              <a:ext uri="{FF2B5EF4-FFF2-40B4-BE49-F238E27FC236}">
                <a16:creationId xmlns:a16="http://schemas.microsoft.com/office/drawing/2014/main" id="{64424788-CA31-4F1D-861C-FBBF142CFE33}"/>
              </a:ext>
            </a:extLst>
          </p:cNvPr>
          <p:cNvPicPr>
            <a:picLocks noChangeAspect="1"/>
          </p:cNvPicPr>
          <p:nvPr>
            <p:custDataLst>
              <p:tags r:id="rId59"/>
            </p:custDataLst>
          </p:nvPr>
        </p:nvPicPr>
        <p:blipFill>
          <a:blip>
            <a:extLst>
              <a:ext uri="{96DAC541-7B7A-43D3-8B79-37D633B846F1}">
                <asvg:svgBlip xmlns:asvg="http://schemas.microsoft.com/office/drawing/2016/SVG/main" r:embed="rId88"/>
              </a:ext>
            </a:extLst>
          </a:blip>
          <a:stretch>
            <a:fillRect/>
          </a:stretch>
        </p:blipFill>
        <p:spPr>
          <a:xfrm>
            <a:off x="3030621" y="4670091"/>
            <a:ext cx="409190" cy="409190"/>
          </a:xfrm>
          <a:prstGeom prst="rect">
            <a:avLst/>
          </a:prstGeom>
        </p:spPr>
      </p:pic>
      <p:pic>
        <p:nvPicPr>
          <p:cNvPr id="85" name="Graphique 84">
            <a:extLst>
              <a:ext uri="{FF2B5EF4-FFF2-40B4-BE49-F238E27FC236}">
                <a16:creationId xmlns:a16="http://schemas.microsoft.com/office/drawing/2014/main" id="{D67036DA-0BD3-42FD-BA22-EDC3E6F16557}"/>
              </a:ext>
            </a:extLst>
          </p:cNvPr>
          <p:cNvPicPr>
            <a:picLocks noChangeAspect="1"/>
          </p:cNvPicPr>
          <p:nvPr>
            <p:custDataLst>
              <p:tags r:id="rId60"/>
            </p:custDataLst>
          </p:nvPr>
        </p:nvPicPr>
        <p:blipFill>
          <a:blip>
            <a:extLst>
              <a:ext uri="{96DAC541-7B7A-43D3-8B79-37D633B846F1}">
                <asvg:svgBlip xmlns:asvg="http://schemas.microsoft.com/office/drawing/2016/SVG/main" r:embed="rId86"/>
              </a:ext>
            </a:extLst>
          </a:blip>
          <a:stretch>
            <a:fillRect/>
          </a:stretch>
        </p:blipFill>
        <p:spPr>
          <a:xfrm>
            <a:off x="3031979" y="4098578"/>
            <a:ext cx="409190" cy="409190"/>
          </a:xfrm>
          <a:prstGeom prst="rect">
            <a:avLst/>
          </a:prstGeom>
        </p:spPr>
      </p:pic>
      <p:sp>
        <p:nvSpPr>
          <p:cNvPr id="89" name="ZoneTexte 88">
            <a:extLst>
              <a:ext uri="{FF2B5EF4-FFF2-40B4-BE49-F238E27FC236}">
                <a16:creationId xmlns:a16="http://schemas.microsoft.com/office/drawing/2014/main" id="{C98D8C8C-D632-4AFC-BF97-6775806DF457}"/>
              </a:ext>
            </a:extLst>
          </p:cNvPr>
          <p:cNvSpPr txBox="1"/>
          <p:nvPr>
            <p:custDataLst>
              <p:tags r:id="rId61"/>
            </p:custDataLst>
          </p:nvPr>
        </p:nvSpPr>
        <p:spPr>
          <a:xfrm>
            <a:off x="5745380" y="461562"/>
            <a:ext cx="246888" cy="261610"/>
          </a:xfrm>
          <a:prstGeom prst="rect">
            <a:avLst/>
          </a:prstGeom>
          <a:noFill/>
        </p:spPr>
        <p:txBody>
          <a:bodyPr wrap="square" rtlCol="0">
            <a:spAutoFit/>
          </a:bodyPr>
          <a:lstStyle/>
          <a:p>
            <a:r>
              <a:rPr lang="fr-CA" sz="1100" dirty="0">
                <a:solidFill>
                  <a:srgbClr val="669900"/>
                </a:solidFill>
                <a:latin typeface="Wingdings 3" panose="05040102010807070707" pitchFamily="18" charset="2"/>
              </a:rPr>
              <a:t>p</a:t>
            </a:r>
          </a:p>
        </p:txBody>
      </p:sp>
      <p:sp>
        <p:nvSpPr>
          <p:cNvPr id="90" name="ZoneTexte 89">
            <a:extLst>
              <a:ext uri="{FF2B5EF4-FFF2-40B4-BE49-F238E27FC236}">
                <a16:creationId xmlns:a16="http://schemas.microsoft.com/office/drawing/2014/main" id="{A43A6B45-1079-46D1-8EF1-128CC978388D}"/>
              </a:ext>
            </a:extLst>
          </p:cNvPr>
          <p:cNvSpPr txBox="1"/>
          <p:nvPr>
            <p:custDataLst>
              <p:tags r:id="rId62"/>
            </p:custDataLst>
          </p:nvPr>
        </p:nvSpPr>
        <p:spPr>
          <a:xfrm>
            <a:off x="5729255" y="612083"/>
            <a:ext cx="275648" cy="276999"/>
          </a:xfrm>
          <a:prstGeom prst="rect">
            <a:avLst/>
          </a:prstGeom>
          <a:noFill/>
        </p:spPr>
        <p:txBody>
          <a:bodyPr wrap="square" rtlCol="0">
            <a:spAutoFit/>
          </a:bodyPr>
          <a:lstStyle/>
          <a:p>
            <a:r>
              <a:rPr lang="fr-CA" sz="1200" dirty="0">
                <a:ln>
                  <a:solidFill>
                    <a:schemeClr val="bg1"/>
                  </a:solidFill>
                </a:ln>
                <a:solidFill>
                  <a:srgbClr val="C00000"/>
                </a:solidFill>
                <a:latin typeface="Wingdings 3" panose="05040102010807070707" pitchFamily="18" charset="2"/>
              </a:rPr>
              <a:t>q</a:t>
            </a:r>
          </a:p>
        </p:txBody>
      </p:sp>
      <p:sp>
        <p:nvSpPr>
          <p:cNvPr id="10" name="ZoneTexte 9">
            <a:extLst>
              <a:ext uri="{FF2B5EF4-FFF2-40B4-BE49-F238E27FC236}">
                <a16:creationId xmlns:a16="http://schemas.microsoft.com/office/drawing/2014/main" id="{F7B9AB44-C099-6B61-B9AB-41464BEF9296}"/>
              </a:ext>
            </a:extLst>
          </p:cNvPr>
          <p:cNvSpPr txBox="1"/>
          <p:nvPr>
            <p:custDataLst>
              <p:tags r:id="rId63"/>
            </p:custDataLst>
          </p:nvPr>
        </p:nvSpPr>
        <p:spPr>
          <a:xfrm>
            <a:off x="8350528" y="5174835"/>
            <a:ext cx="3699505" cy="292388"/>
          </a:xfrm>
          <a:prstGeom prst="rect">
            <a:avLst/>
          </a:prstGeom>
          <a:noFill/>
        </p:spPr>
        <p:txBody>
          <a:bodyPr wrap="square" rtlCol="0">
            <a:spAutoFit/>
          </a:bodyPr>
          <a:lstStyle/>
          <a:p>
            <a:r>
              <a:rPr lang="fr-CA" sz="1300" b="1" dirty="0">
                <a:solidFill>
                  <a:srgbClr val="F16725"/>
                </a:solidFill>
              </a:rPr>
              <a:t>Façon de trouver un entrepreneur licencié</a:t>
            </a:r>
          </a:p>
        </p:txBody>
      </p:sp>
      <p:graphicFrame>
        <p:nvGraphicFramePr>
          <p:cNvPr id="71" name="Graphique 70">
            <a:extLst>
              <a:ext uri="{FF2B5EF4-FFF2-40B4-BE49-F238E27FC236}">
                <a16:creationId xmlns:a16="http://schemas.microsoft.com/office/drawing/2014/main" id="{2FB0E164-1AEE-4D1F-99F4-1B2842DC20B1}"/>
              </a:ext>
            </a:extLst>
          </p:cNvPr>
          <p:cNvGraphicFramePr/>
          <p:nvPr>
            <p:custDataLst>
              <p:tags r:id="rId64"/>
            </p:custDataLst>
            <p:extLst>
              <p:ext uri="{D42A27DB-BD31-4B8C-83A1-F6EECF244321}">
                <p14:modId xmlns:p14="http://schemas.microsoft.com/office/powerpoint/2010/main" val="2512537974"/>
              </p:ext>
            </p:extLst>
          </p:nvPr>
        </p:nvGraphicFramePr>
        <p:xfrm>
          <a:off x="8347020" y="5392430"/>
          <a:ext cx="3853132" cy="987537"/>
        </p:xfrm>
        <a:graphic>
          <a:graphicData uri="http://schemas.openxmlformats.org/drawingml/2006/chart">
            <c:chart xmlns:c="http://schemas.openxmlformats.org/drawingml/2006/chart" xmlns:r="http://schemas.openxmlformats.org/officeDocument/2006/relationships" r:id="rId93"/>
          </a:graphicData>
        </a:graphic>
      </p:graphicFrame>
      <p:sp>
        <p:nvSpPr>
          <p:cNvPr id="86" name="ZoneTexte 85">
            <a:extLst>
              <a:ext uri="{FF2B5EF4-FFF2-40B4-BE49-F238E27FC236}">
                <a16:creationId xmlns:a16="http://schemas.microsoft.com/office/drawing/2014/main" id="{332B9139-1627-4D7C-A620-A58CD4297B6F}"/>
              </a:ext>
            </a:extLst>
          </p:cNvPr>
          <p:cNvSpPr txBox="1"/>
          <p:nvPr>
            <p:custDataLst>
              <p:tags r:id="rId65"/>
            </p:custDataLst>
          </p:nvPr>
        </p:nvSpPr>
        <p:spPr>
          <a:xfrm rot="10800000">
            <a:off x="4736250" y="2622727"/>
            <a:ext cx="246888" cy="261610"/>
          </a:xfrm>
          <a:prstGeom prst="rect">
            <a:avLst/>
          </a:prstGeom>
          <a:noFill/>
        </p:spPr>
        <p:txBody>
          <a:bodyPr wrap="square" rtlCol="0">
            <a:spAutoFit/>
          </a:bodyPr>
          <a:lstStyle/>
          <a:p>
            <a:pPr algn="ctr"/>
            <a:r>
              <a:rPr lang="fr-CA" sz="1100" dirty="0">
                <a:ln>
                  <a:solidFill>
                    <a:schemeClr val="bg1"/>
                  </a:solidFill>
                </a:ln>
                <a:solidFill>
                  <a:srgbClr val="BC4811"/>
                </a:solidFill>
                <a:latin typeface="Wingdings 3" panose="05040102010807070707" pitchFamily="18" charset="2"/>
              </a:rPr>
              <a:t>p</a:t>
            </a:r>
          </a:p>
        </p:txBody>
      </p:sp>
      <p:grpSp>
        <p:nvGrpSpPr>
          <p:cNvPr id="14" name="Groupe 13">
            <a:extLst>
              <a:ext uri="{FF2B5EF4-FFF2-40B4-BE49-F238E27FC236}">
                <a16:creationId xmlns:a16="http://schemas.microsoft.com/office/drawing/2014/main" id="{9AF98942-6258-4F02-B118-D7402634D06F}"/>
              </a:ext>
            </a:extLst>
          </p:cNvPr>
          <p:cNvGrpSpPr/>
          <p:nvPr/>
        </p:nvGrpSpPr>
        <p:grpSpPr>
          <a:xfrm>
            <a:off x="5480227" y="4033468"/>
            <a:ext cx="1377524" cy="236000"/>
            <a:chOff x="5480227" y="4033468"/>
            <a:chExt cx="1377524" cy="236000"/>
          </a:xfrm>
        </p:grpSpPr>
        <p:sp>
          <p:nvSpPr>
            <p:cNvPr id="7" name="Rectangle 6">
              <a:extLst>
                <a:ext uri="{FF2B5EF4-FFF2-40B4-BE49-F238E27FC236}">
                  <a16:creationId xmlns:a16="http://schemas.microsoft.com/office/drawing/2014/main" id="{20618DC3-CB88-47F4-805A-D5818595D423}"/>
                </a:ext>
              </a:extLst>
            </p:cNvPr>
            <p:cNvSpPr/>
            <p:nvPr/>
          </p:nvSpPr>
          <p:spPr>
            <a:xfrm flipV="1">
              <a:off x="6407540" y="4123175"/>
              <a:ext cx="60028" cy="667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78" name="Rectangle 77">
              <a:extLst>
                <a:ext uri="{FF2B5EF4-FFF2-40B4-BE49-F238E27FC236}">
                  <a16:creationId xmlns:a16="http://schemas.microsoft.com/office/drawing/2014/main" id="{CED802A3-0893-4B96-A70E-35B1598580ED}"/>
                </a:ext>
              </a:extLst>
            </p:cNvPr>
            <p:cNvSpPr/>
            <p:nvPr/>
          </p:nvSpPr>
          <p:spPr>
            <a:xfrm flipV="1">
              <a:off x="5480227" y="4124719"/>
              <a:ext cx="60028" cy="6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80" name="Rectangle 79">
              <a:extLst>
                <a:ext uri="{FF2B5EF4-FFF2-40B4-BE49-F238E27FC236}">
                  <a16:creationId xmlns:a16="http://schemas.microsoft.com/office/drawing/2014/main" id="{022D0B13-ACBC-4352-ADA0-01CA205A933C}"/>
                </a:ext>
              </a:extLst>
            </p:cNvPr>
            <p:cNvSpPr/>
            <p:nvPr/>
          </p:nvSpPr>
          <p:spPr>
            <a:xfrm flipV="1">
              <a:off x="5940705" y="4119713"/>
              <a:ext cx="60028" cy="667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9" name="ZoneTexte 8">
              <a:extLst>
                <a:ext uri="{FF2B5EF4-FFF2-40B4-BE49-F238E27FC236}">
                  <a16:creationId xmlns:a16="http://schemas.microsoft.com/office/drawing/2014/main" id="{A6B966DB-2126-4F78-9414-51F96553E819}"/>
                </a:ext>
              </a:extLst>
            </p:cNvPr>
            <p:cNvSpPr txBox="1"/>
            <p:nvPr/>
          </p:nvSpPr>
          <p:spPr>
            <a:xfrm>
              <a:off x="5502637" y="4036570"/>
              <a:ext cx="444425" cy="230832"/>
            </a:xfrm>
            <a:prstGeom prst="rect">
              <a:avLst/>
            </a:prstGeom>
            <a:noFill/>
          </p:spPr>
          <p:txBody>
            <a:bodyPr wrap="square" rtlCol="0">
              <a:spAutoFit/>
            </a:bodyPr>
            <a:lstStyle/>
            <a:p>
              <a:r>
                <a:rPr lang="en-CA" sz="900" dirty="0"/>
                <a:t>2024</a:t>
              </a:r>
            </a:p>
          </p:txBody>
        </p:sp>
        <p:sp>
          <p:nvSpPr>
            <p:cNvPr id="87" name="ZoneTexte 86">
              <a:extLst>
                <a:ext uri="{FF2B5EF4-FFF2-40B4-BE49-F238E27FC236}">
                  <a16:creationId xmlns:a16="http://schemas.microsoft.com/office/drawing/2014/main" id="{C21889EB-957A-4B2B-B6AA-444B631C144D}"/>
                </a:ext>
              </a:extLst>
            </p:cNvPr>
            <p:cNvSpPr txBox="1"/>
            <p:nvPr/>
          </p:nvSpPr>
          <p:spPr>
            <a:xfrm>
              <a:off x="5955088" y="4033468"/>
              <a:ext cx="444425" cy="230832"/>
            </a:xfrm>
            <a:prstGeom prst="rect">
              <a:avLst/>
            </a:prstGeom>
            <a:noFill/>
          </p:spPr>
          <p:txBody>
            <a:bodyPr wrap="square" rtlCol="0">
              <a:spAutoFit/>
            </a:bodyPr>
            <a:lstStyle/>
            <a:p>
              <a:r>
                <a:rPr lang="en-CA" sz="900" dirty="0"/>
                <a:t>2025</a:t>
              </a:r>
            </a:p>
          </p:txBody>
        </p:sp>
        <p:sp>
          <p:nvSpPr>
            <p:cNvPr id="94" name="ZoneTexte 93">
              <a:extLst>
                <a:ext uri="{FF2B5EF4-FFF2-40B4-BE49-F238E27FC236}">
                  <a16:creationId xmlns:a16="http://schemas.microsoft.com/office/drawing/2014/main" id="{766ED875-7ADA-4890-9E84-40A962BACD6C}"/>
                </a:ext>
              </a:extLst>
            </p:cNvPr>
            <p:cNvSpPr txBox="1"/>
            <p:nvPr/>
          </p:nvSpPr>
          <p:spPr>
            <a:xfrm>
              <a:off x="6413326" y="4038636"/>
              <a:ext cx="444425" cy="230832"/>
            </a:xfrm>
            <a:prstGeom prst="rect">
              <a:avLst/>
            </a:prstGeom>
            <a:noFill/>
          </p:spPr>
          <p:txBody>
            <a:bodyPr wrap="square" rtlCol="0">
              <a:spAutoFit/>
            </a:bodyPr>
            <a:lstStyle/>
            <a:p>
              <a:r>
                <a:rPr lang="en-CA" sz="900" dirty="0"/>
                <a:t>2026</a:t>
              </a:r>
            </a:p>
          </p:txBody>
        </p:sp>
      </p:grpSp>
      <p:grpSp>
        <p:nvGrpSpPr>
          <p:cNvPr id="95" name="Groupe 94">
            <a:extLst>
              <a:ext uri="{FF2B5EF4-FFF2-40B4-BE49-F238E27FC236}">
                <a16:creationId xmlns:a16="http://schemas.microsoft.com/office/drawing/2014/main" id="{2614C2A9-8DCC-4E56-912F-4D76B77C8399}"/>
              </a:ext>
            </a:extLst>
          </p:cNvPr>
          <p:cNvGrpSpPr/>
          <p:nvPr/>
        </p:nvGrpSpPr>
        <p:grpSpPr>
          <a:xfrm>
            <a:off x="9561483" y="5395155"/>
            <a:ext cx="1377524" cy="236000"/>
            <a:chOff x="5480227" y="4033468"/>
            <a:chExt cx="1377524" cy="236000"/>
          </a:xfrm>
        </p:grpSpPr>
        <p:sp>
          <p:nvSpPr>
            <p:cNvPr id="99" name="Rectangle 98">
              <a:extLst>
                <a:ext uri="{FF2B5EF4-FFF2-40B4-BE49-F238E27FC236}">
                  <a16:creationId xmlns:a16="http://schemas.microsoft.com/office/drawing/2014/main" id="{399C77E8-EBF6-40F3-9EE0-E611EA0BB90F}"/>
                </a:ext>
              </a:extLst>
            </p:cNvPr>
            <p:cNvSpPr/>
            <p:nvPr/>
          </p:nvSpPr>
          <p:spPr>
            <a:xfrm flipV="1">
              <a:off x="6407540" y="4123175"/>
              <a:ext cx="60028" cy="667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100" name="Rectangle 99">
              <a:extLst>
                <a:ext uri="{FF2B5EF4-FFF2-40B4-BE49-F238E27FC236}">
                  <a16:creationId xmlns:a16="http://schemas.microsoft.com/office/drawing/2014/main" id="{6B467DC9-0CE1-4B97-8A0A-B1521A473FF6}"/>
                </a:ext>
              </a:extLst>
            </p:cNvPr>
            <p:cNvSpPr/>
            <p:nvPr/>
          </p:nvSpPr>
          <p:spPr>
            <a:xfrm flipV="1">
              <a:off x="5480227" y="4124719"/>
              <a:ext cx="60028" cy="6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101" name="Rectangle 100">
              <a:extLst>
                <a:ext uri="{FF2B5EF4-FFF2-40B4-BE49-F238E27FC236}">
                  <a16:creationId xmlns:a16="http://schemas.microsoft.com/office/drawing/2014/main" id="{F8438FAA-2EF5-48DB-8E8D-199B03957CC1}"/>
                </a:ext>
              </a:extLst>
            </p:cNvPr>
            <p:cNvSpPr/>
            <p:nvPr/>
          </p:nvSpPr>
          <p:spPr>
            <a:xfrm flipV="1">
              <a:off x="5940705" y="4119713"/>
              <a:ext cx="60028" cy="667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102" name="ZoneTexte 101">
              <a:extLst>
                <a:ext uri="{FF2B5EF4-FFF2-40B4-BE49-F238E27FC236}">
                  <a16:creationId xmlns:a16="http://schemas.microsoft.com/office/drawing/2014/main" id="{F23DD84C-1B40-457E-8C3C-668738AE7333}"/>
                </a:ext>
              </a:extLst>
            </p:cNvPr>
            <p:cNvSpPr txBox="1"/>
            <p:nvPr/>
          </p:nvSpPr>
          <p:spPr>
            <a:xfrm>
              <a:off x="5502637" y="4036570"/>
              <a:ext cx="444425" cy="230832"/>
            </a:xfrm>
            <a:prstGeom prst="rect">
              <a:avLst/>
            </a:prstGeom>
            <a:noFill/>
          </p:spPr>
          <p:txBody>
            <a:bodyPr wrap="square" rtlCol="0">
              <a:spAutoFit/>
            </a:bodyPr>
            <a:lstStyle/>
            <a:p>
              <a:r>
                <a:rPr lang="en-CA" sz="900" dirty="0"/>
                <a:t>2024</a:t>
              </a:r>
            </a:p>
          </p:txBody>
        </p:sp>
        <p:sp>
          <p:nvSpPr>
            <p:cNvPr id="103" name="ZoneTexte 102">
              <a:extLst>
                <a:ext uri="{FF2B5EF4-FFF2-40B4-BE49-F238E27FC236}">
                  <a16:creationId xmlns:a16="http://schemas.microsoft.com/office/drawing/2014/main" id="{0606EB29-E3C6-48FD-A242-E04C0268AE76}"/>
                </a:ext>
              </a:extLst>
            </p:cNvPr>
            <p:cNvSpPr txBox="1"/>
            <p:nvPr/>
          </p:nvSpPr>
          <p:spPr>
            <a:xfrm>
              <a:off x="5955088" y="4033468"/>
              <a:ext cx="444425" cy="230832"/>
            </a:xfrm>
            <a:prstGeom prst="rect">
              <a:avLst/>
            </a:prstGeom>
            <a:noFill/>
          </p:spPr>
          <p:txBody>
            <a:bodyPr wrap="square" rtlCol="0">
              <a:spAutoFit/>
            </a:bodyPr>
            <a:lstStyle/>
            <a:p>
              <a:r>
                <a:rPr lang="en-CA" sz="900" dirty="0"/>
                <a:t>2025</a:t>
              </a:r>
            </a:p>
          </p:txBody>
        </p:sp>
        <p:sp>
          <p:nvSpPr>
            <p:cNvPr id="104" name="ZoneTexte 103">
              <a:extLst>
                <a:ext uri="{FF2B5EF4-FFF2-40B4-BE49-F238E27FC236}">
                  <a16:creationId xmlns:a16="http://schemas.microsoft.com/office/drawing/2014/main" id="{C9A940B0-EC6F-45B3-B394-22B764806A31}"/>
                </a:ext>
              </a:extLst>
            </p:cNvPr>
            <p:cNvSpPr txBox="1"/>
            <p:nvPr/>
          </p:nvSpPr>
          <p:spPr>
            <a:xfrm>
              <a:off x="6413326" y="4038636"/>
              <a:ext cx="444425" cy="230832"/>
            </a:xfrm>
            <a:prstGeom prst="rect">
              <a:avLst/>
            </a:prstGeom>
            <a:noFill/>
          </p:spPr>
          <p:txBody>
            <a:bodyPr wrap="square" rtlCol="0">
              <a:spAutoFit/>
            </a:bodyPr>
            <a:lstStyle/>
            <a:p>
              <a:r>
                <a:rPr lang="en-CA" sz="900" dirty="0"/>
                <a:t>2026</a:t>
              </a:r>
            </a:p>
          </p:txBody>
        </p:sp>
      </p:grpSp>
      <p:sp>
        <p:nvSpPr>
          <p:cNvPr id="115" name="ZoneTexte 114">
            <a:extLst>
              <a:ext uri="{FF2B5EF4-FFF2-40B4-BE49-F238E27FC236}">
                <a16:creationId xmlns:a16="http://schemas.microsoft.com/office/drawing/2014/main" id="{3802A90F-06ED-48EE-B574-F8F664CC94B3}"/>
              </a:ext>
            </a:extLst>
          </p:cNvPr>
          <p:cNvSpPr txBox="1"/>
          <p:nvPr>
            <p:custDataLst>
              <p:tags r:id="rId66"/>
            </p:custDataLst>
          </p:nvPr>
        </p:nvSpPr>
        <p:spPr>
          <a:xfrm>
            <a:off x="4056385" y="2602100"/>
            <a:ext cx="24688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p</a:t>
            </a:r>
          </a:p>
        </p:txBody>
      </p:sp>
      <p:sp>
        <p:nvSpPr>
          <p:cNvPr id="117" name="ZoneTexte 116">
            <a:extLst>
              <a:ext uri="{FF2B5EF4-FFF2-40B4-BE49-F238E27FC236}">
                <a16:creationId xmlns:a16="http://schemas.microsoft.com/office/drawing/2014/main" id="{4B61D11A-A735-4140-90AA-E3ED992B8002}"/>
              </a:ext>
            </a:extLst>
          </p:cNvPr>
          <p:cNvSpPr txBox="1"/>
          <p:nvPr>
            <p:custDataLst>
              <p:tags r:id="rId67"/>
            </p:custDataLst>
          </p:nvPr>
        </p:nvSpPr>
        <p:spPr>
          <a:xfrm rot="10800000">
            <a:off x="5872718" y="2749000"/>
            <a:ext cx="246888" cy="261610"/>
          </a:xfrm>
          <a:prstGeom prst="rect">
            <a:avLst/>
          </a:prstGeom>
          <a:noFill/>
        </p:spPr>
        <p:txBody>
          <a:bodyPr wrap="square" rtlCol="0">
            <a:spAutoFit/>
          </a:bodyPr>
          <a:lstStyle/>
          <a:p>
            <a:pPr algn="ctr"/>
            <a:r>
              <a:rPr lang="fr-CA" sz="1100" dirty="0">
                <a:ln>
                  <a:solidFill>
                    <a:schemeClr val="bg1"/>
                  </a:solidFill>
                </a:ln>
                <a:solidFill>
                  <a:srgbClr val="BC4811"/>
                </a:solidFill>
                <a:latin typeface="Wingdings 3" panose="05040102010807070707" pitchFamily="18" charset="2"/>
              </a:rPr>
              <a:t>p</a:t>
            </a:r>
          </a:p>
        </p:txBody>
      </p:sp>
      <p:sp>
        <p:nvSpPr>
          <p:cNvPr id="118" name="ZoneTexte 117">
            <a:extLst>
              <a:ext uri="{FF2B5EF4-FFF2-40B4-BE49-F238E27FC236}">
                <a16:creationId xmlns:a16="http://schemas.microsoft.com/office/drawing/2014/main" id="{3560BCE4-852A-4BEC-91F8-74A1AEA69B5E}"/>
              </a:ext>
            </a:extLst>
          </p:cNvPr>
          <p:cNvSpPr txBox="1"/>
          <p:nvPr>
            <p:custDataLst>
              <p:tags r:id="rId68"/>
            </p:custDataLst>
          </p:nvPr>
        </p:nvSpPr>
        <p:spPr>
          <a:xfrm>
            <a:off x="5717352" y="5999403"/>
            <a:ext cx="275648" cy="276999"/>
          </a:xfrm>
          <a:prstGeom prst="rect">
            <a:avLst/>
          </a:prstGeom>
          <a:noFill/>
        </p:spPr>
        <p:txBody>
          <a:bodyPr wrap="square" rtlCol="0">
            <a:spAutoFit/>
          </a:bodyPr>
          <a:lstStyle/>
          <a:p>
            <a:r>
              <a:rPr lang="fr-CA" sz="1200" dirty="0">
                <a:ln>
                  <a:solidFill>
                    <a:schemeClr val="bg1"/>
                  </a:solidFill>
                </a:ln>
                <a:solidFill>
                  <a:srgbClr val="C00000"/>
                </a:solidFill>
                <a:latin typeface="Wingdings 3" panose="05040102010807070707" pitchFamily="18" charset="2"/>
              </a:rPr>
              <a:t>q</a:t>
            </a:r>
          </a:p>
        </p:txBody>
      </p:sp>
      <p:sp>
        <p:nvSpPr>
          <p:cNvPr id="119" name="ZoneTexte 118">
            <a:extLst>
              <a:ext uri="{FF2B5EF4-FFF2-40B4-BE49-F238E27FC236}">
                <a16:creationId xmlns:a16="http://schemas.microsoft.com/office/drawing/2014/main" id="{08AF7C74-53DC-4B3A-9B42-44D58D5B3FF3}"/>
              </a:ext>
            </a:extLst>
          </p:cNvPr>
          <p:cNvSpPr txBox="1"/>
          <p:nvPr>
            <p:custDataLst>
              <p:tags r:id="rId69"/>
            </p:custDataLst>
          </p:nvPr>
        </p:nvSpPr>
        <p:spPr>
          <a:xfrm>
            <a:off x="6754075" y="5012965"/>
            <a:ext cx="246888" cy="261610"/>
          </a:xfrm>
          <a:prstGeom prst="rect">
            <a:avLst/>
          </a:prstGeom>
          <a:noFill/>
        </p:spPr>
        <p:txBody>
          <a:bodyPr wrap="square" rtlCol="0">
            <a:spAutoFit/>
          </a:bodyPr>
          <a:lstStyle/>
          <a:p>
            <a:r>
              <a:rPr lang="fr-CA" sz="1100" dirty="0">
                <a:solidFill>
                  <a:srgbClr val="669900"/>
                </a:solidFill>
                <a:latin typeface="Wingdings 3" panose="05040102010807070707" pitchFamily="18" charset="2"/>
              </a:rPr>
              <a:t>p</a:t>
            </a:r>
          </a:p>
        </p:txBody>
      </p:sp>
      <p:sp>
        <p:nvSpPr>
          <p:cNvPr id="121" name="ZoneTexte 120">
            <a:extLst>
              <a:ext uri="{FF2B5EF4-FFF2-40B4-BE49-F238E27FC236}">
                <a16:creationId xmlns:a16="http://schemas.microsoft.com/office/drawing/2014/main" id="{BCB1597C-CBCF-4EA3-8328-E6750CACCBF9}"/>
              </a:ext>
            </a:extLst>
          </p:cNvPr>
          <p:cNvSpPr txBox="1"/>
          <p:nvPr>
            <p:custDataLst>
              <p:tags r:id="rId70"/>
            </p:custDataLst>
          </p:nvPr>
        </p:nvSpPr>
        <p:spPr>
          <a:xfrm>
            <a:off x="9218551" y="4091771"/>
            <a:ext cx="275648" cy="276999"/>
          </a:xfrm>
          <a:prstGeom prst="rect">
            <a:avLst/>
          </a:prstGeom>
          <a:noFill/>
        </p:spPr>
        <p:txBody>
          <a:bodyPr wrap="square" rtlCol="0">
            <a:spAutoFit/>
          </a:bodyPr>
          <a:lstStyle/>
          <a:p>
            <a:r>
              <a:rPr lang="fr-CA" sz="1200" dirty="0">
                <a:ln>
                  <a:solidFill>
                    <a:schemeClr val="bg1"/>
                  </a:solidFill>
                </a:ln>
                <a:solidFill>
                  <a:srgbClr val="C00000"/>
                </a:solidFill>
                <a:latin typeface="Wingdings 3" panose="05040102010807070707" pitchFamily="18" charset="2"/>
              </a:rPr>
              <a:t>q</a:t>
            </a:r>
          </a:p>
        </p:txBody>
      </p:sp>
      <p:sp>
        <p:nvSpPr>
          <p:cNvPr id="123" name="ZoneTexte 122">
            <a:extLst>
              <a:ext uri="{FF2B5EF4-FFF2-40B4-BE49-F238E27FC236}">
                <a16:creationId xmlns:a16="http://schemas.microsoft.com/office/drawing/2014/main" id="{737C9C51-3656-40A0-82F7-1E5CA536018B}"/>
              </a:ext>
            </a:extLst>
          </p:cNvPr>
          <p:cNvSpPr txBox="1"/>
          <p:nvPr>
            <p:custDataLst>
              <p:tags r:id="rId71"/>
            </p:custDataLst>
          </p:nvPr>
        </p:nvSpPr>
        <p:spPr>
          <a:xfrm>
            <a:off x="7863728" y="2802366"/>
            <a:ext cx="275648" cy="246221"/>
          </a:xfrm>
          <a:prstGeom prst="rect">
            <a:avLst/>
          </a:prstGeom>
          <a:noFill/>
        </p:spPr>
        <p:txBody>
          <a:bodyPr wrap="square" rtlCol="0">
            <a:spAutoFit/>
          </a:bodyPr>
          <a:lstStyle/>
          <a:p>
            <a:r>
              <a:rPr lang="fr-CA" sz="1000" dirty="0">
                <a:ln>
                  <a:solidFill>
                    <a:schemeClr val="bg1"/>
                  </a:solidFill>
                </a:ln>
                <a:solidFill>
                  <a:srgbClr val="C00000"/>
                </a:solidFill>
                <a:latin typeface="Wingdings 3" panose="05040102010807070707" pitchFamily="18" charset="2"/>
              </a:rPr>
              <a:t>q</a:t>
            </a:r>
          </a:p>
        </p:txBody>
      </p:sp>
      <p:sp>
        <p:nvSpPr>
          <p:cNvPr id="124" name="ZoneTexte 123">
            <a:extLst>
              <a:ext uri="{FF2B5EF4-FFF2-40B4-BE49-F238E27FC236}">
                <a16:creationId xmlns:a16="http://schemas.microsoft.com/office/drawing/2014/main" id="{41A05DAB-2507-426D-8554-A3235541A27A}"/>
              </a:ext>
            </a:extLst>
          </p:cNvPr>
          <p:cNvSpPr txBox="1"/>
          <p:nvPr>
            <p:custDataLst>
              <p:tags r:id="rId72"/>
            </p:custDataLst>
          </p:nvPr>
        </p:nvSpPr>
        <p:spPr>
          <a:xfrm>
            <a:off x="7888505" y="2090337"/>
            <a:ext cx="246888" cy="246221"/>
          </a:xfrm>
          <a:prstGeom prst="rect">
            <a:avLst/>
          </a:prstGeom>
          <a:noFill/>
        </p:spPr>
        <p:txBody>
          <a:bodyPr wrap="square" rtlCol="0">
            <a:spAutoFit/>
          </a:bodyPr>
          <a:lstStyle/>
          <a:p>
            <a:r>
              <a:rPr lang="fr-CA" sz="1000" dirty="0">
                <a:solidFill>
                  <a:srgbClr val="669900"/>
                </a:solidFill>
                <a:latin typeface="Wingdings 3" panose="05040102010807070707" pitchFamily="18" charset="2"/>
              </a:rPr>
              <a:t>p</a:t>
            </a:r>
          </a:p>
        </p:txBody>
      </p:sp>
      <p:sp>
        <p:nvSpPr>
          <p:cNvPr id="88" name="ZoneTexte 87">
            <a:extLst>
              <a:ext uri="{FF2B5EF4-FFF2-40B4-BE49-F238E27FC236}">
                <a16:creationId xmlns:a16="http://schemas.microsoft.com/office/drawing/2014/main" id="{9C186B8D-3843-4DA7-8BC1-36185D693914}"/>
              </a:ext>
            </a:extLst>
          </p:cNvPr>
          <p:cNvSpPr txBox="1"/>
          <p:nvPr>
            <p:custDataLst>
              <p:tags r:id="rId73"/>
            </p:custDataLst>
          </p:nvPr>
        </p:nvSpPr>
        <p:spPr>
          <a:xfrm rot="10800000">
            <a:off x="4859694" y="1818998"/>
            <a:ext cx="246888" cy="261610"/>
          </a:xfrm>
          <a:prstGeom prst="rect">
            <a:avLst/>
          </a:prstGeom>
          <a:noFill/>
        </p:spPr>
        <p:txBody>
          <a:bodyPr wrap="square" rtlCol="0">
            <a:spAutoFit/>
          </a:bodyPr>
          <a:lstStyle/>
          <a:p>
            <a:pPr algn="ctr"/>
            <a:r>
              <a:rPr lang="fr-CA" sz="1100" dirty="0">
                <a:ln>
                  <a:solidFill>
                    <a:schemeClr val="bg1"/>
                  </a:solidFill>
                </a:ln>
                <a:solidFill>
                  <a:srgbClr val="BC4811"/>
                </a:solidFill>
                <a:latin typeface="Wingdings 3" panose="05040102010807070707" pitchFamily="18" charset="2"/>
              </a:rPr>
              <a:t>p</a:t>
            </a:r>
          </a:p>
        </p:txBody>
      </p:sp>
      <p:sp>
        <p:nvSpPr>
          <p:cNvPr id="105" name="Espace réservé du texte 3">
            <a:extLst>
              <a:ext uri="{FF2B5EF4-FFF2-40B4-BE49-F238E27FC236}">
                <a16:creationId xmlns:a16="http://schemas.microsoft.com/office/drawing/2014/main" id="{966C7B93-14BE-4C66-B233-B761518C8964}"/>
              </a:ext>
            </a:extLst>
          </p:cNvPr>
          <p:cNvSpPr>
            <a:spLocks noGrp="1"/>
          </p:cNvSpPr>
          <p:nvPr>
            <p:ph type="body" sz="quarter" idx="14"/>
            <p:custDataLst>
              <p:tags r:id="rId74"/>
            </p:custDataLst>
          </p:nvPr>
        </p:nvSpPr>
        <p:spPr>
          <a:xfrm>
            <a:off x="97697" y="3515509"/>
            <a:ext cx="6212962" cy="110800"/>
          </a:xfrm>
        </p:spPr>
        <p:txBody>
          <a:bodyPr/>
          <a:lstStyle/>
          <a:p>
            <a:r>
              <a:rPr lang="fr-CA" dirty="0"/>
              <a:t>Bases : ensemble des propriétaires ayant débuté le sondage (n = 2 530) / ceux prévoyant des rénovations (n = 1 603) </a:t>
            </a:r>
          </a:p>
        </p:txBody>
      </p:sp>
      <p:sp>
        <p:nvSpPr>
          <p:cNvPr id="106" name="Espace réservé du texte 3">
            <a:extLst>
              <a:ext uri="{FF2B5EF4-FFF2-40B4-BE49-F238E27FC236}">
                <a16:creationId xmlns:a16="http://schemas.microsoft.com/office/drawing/2014/main" id="{0A0C21FC-3E1A-451E-AAAC-E5BC9608BD1C}"/>
              </a:ext>
            </a:extLst>
          </p:cNvPr>
          <p:cNvSpPr txBox="1">
            <a:spLocks/>
          </p:cNvSpPr>
          <p:nvPr>
            <p:custDataLst>
              <p:tags r:id="rId75"/>
            </p:custDataLst>
          </p:nvPr>
        </p:nvSpPr>
        <p:spPr>
          <a:xfrm>
            <a:off x="44429" y="6267993"/>
            <a:ext cx="3543312" cy="110800"/>
          </a:xfrm>
          <a:prstGeom prst="rect">
            <a:avLst/>
          </a:prstGeom>
        </p:spPr>
        <p:txBody>
          <a:bodyPr vert="horz" wrap="square" lIns="0" tIns="0" rIns="0" bIns="0" rtlCol="0" anchor="b">
            <a:spAutoFit/>
          </a:bodyPr>
          <a:lstStyle>
            <a:lvl1pPr marL="319088" indent="-319088" algn="l" defTabSz="914400" rtl="0" eaLnBrk="1" latinLnBrk="0" hangingPunct="1">
              <a:lnSpc>
                <a:spcPct val="90000"/>
              </a:lnSpc>
              <a:spcBef>
                <a:spcPts val="200"/>
              </a:spcBef>
              <a:spcAft>
                <a:spcPts val="0"/>
              </a:spcAft>
              <a:buFont typeface="Arial" panose="020B0604020202020204" pitchFamily="34" charset="0"/>
              <a:buNone/>
              <a:defRPr sz="800" i="1"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Base : ensemble des répondants ayant complété le sondage (n = 1 500)  </a:t>
            </a:r>
          </a:p>
        </p:txBody>
      </p:sp>
      <p:sp>
        <p:nvSpPr>
          <p:cNvPr id="107" name="Espace réservé du texte 3">
            <a:extLst>
              <a:ext uri="{FF2B5EF4-FFF2-40B4-BE49-F238E27FC236}">
                <a16:creationId xmlns:a16="http://schemas.microsoft.com/office/drawing/2014/main" id="{28692378-DB87-4387-B2D5-38692515C761}"/>
              </a:ext>
            </a:extLst>
          </p:cNvPr>
          <p:cNvSpPr txBox="1">
            <a:spLocks/>
          </p:cNvSpPr>
          <p:nvPr>
            <p:custDataLst>
              <p:tags r:id="rId76"/>
            </p:custDataLst>
          </p:nvPr>
        </p:nvSpPr>
        <p:spPr>
          <a:xfrm>
            <a:off x="3663929" y="6275613"/>
            <a:ext cx="3543312" cy="110800"/>
          </a:xfrm>
          <a:prstGeom prst="rect">
            <a:avLst/>
          </a:prstGeom>
        </p:spPr>
        <p:txBody>
          <a:bodyPr vert="horz" wrap="square" lIns="0" tIns="0" rIns="0" bIns="0" rtlCol="0" anchor="b">
            <a:spAutoFit/>
          </a:bodyPr>
          <a:lstStyle>
            <a:lvl1pPr marL="319088" indent="-319088" algn="l" defTabSz="914400" rtl="0" eaLnBrk="1" latinLnBrk="0" hangingPunct="1">
              <a:lnSpc>
                <a:spcPct val="90000"/>
              </a:lnSpc>
              <a:spcBef>
                <a:spcPts val="200"/>
              </a:spcBef>
              <a:spcAft>
                <a:spcPts val="0"/>
              </a:spcAft>
              <a:buFont typeface="Arial" panose="020B0604020202020204" pitchFamily="34" charset="0"/>
              <a:buNone/>
              <a:defRPr sz="800" i="1"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Base : ensemble des répondants ayant complété le sondage (n = 1 500)  </a:t>
            </a:r>
          </a:p>
        </p:txBody>
      </p:sp>
      <p:sp>
        <p:nvSpPr>
          <p:cNvPr id="109" name="Espace réservé du texte 3">
            <a:extLst>
              <a:ext uri="{FF2B5EF4-FFF2-40B4-BE49-F238E27FC236}">
                <a16:creationId xmlns:a16="http://schemas.microsoft.com/office/drawing/2014/main" id="{339A799B-488C-4E1A-B38D-0668FE9D0D16}"/>
              </a:ext>
            </a:extLst>
          </p:cNvPr>
          <p:cNvSpPr txBox="1">
            <a:spLocks/>
          </p:cNvSpPr>
          <p:nvPr>
            <p:custDataLst>
              <p:tags r:id="rId77"/>
            </p:custDataLst>
          </p:nvPr>
        </p:nvSpPr>
        <p:spPr>
          <a:xfrm>
            <a:off x="8404067" y="6275089"/>
            <a:ext cx="3743503" cy="110800"/>
          </a:xfrm>
          <a:prstGeom prst="rect">
            <a:avLst/>
          </a:prstGeom>
        </p:spPr>
        <p:txBody>
          <a:bodyPr vert="horz" wrap="square" lIns="0" tIns="0" rIns="0" bIns="0" rtlCol="0" anchor="b">
            <a:spAutoFit/>
          </a:bodyPr>
          <a:lstStyle>
            <a:lvl1pPr marL="319088" indent="-319088" algn="l" defTabSz="914400" rtl="0" eaLnBrk="1" latinLnBrk="0" hangingPunct="1">
              <a:lnSpc>
                <a:spcPct val="90000"/>
              </a:lnSpc>
              <a:spcBef>
                <a:spcPts val="200"/>
              </a:spcBef>
              <a:spcAft>
                <a:spcPts val="0"/>
              </a:spcAft>
              <a:buFont typeface="Arial" panose="020B0604020202020204" pitchFamily="34" charset="0"/>
              <a:buNone/>
              <a:defRPr sz="800" i="1"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Base : répondants ayant l’intention d’engager un entrepreneur licencié (n = 831)  </a:t>
            </a:r>
          </a:p>
        </p:txBody>
      </p:sp>
      <p:sp>
        <p:nvSpPr>
          <p:cNvPr id="110" name="Espace réservé du texte 3">
            <a:extLst>
              <a:ext uri="{FF2B5EF4-FFF2-40B4-BE49-F238E27FC236}">
                <a16:creationId xmlns:a16="http://schemas.microsoft.com/office/drawing/2014/main" id="{AF8F5A1B-6886-4CB7-A8AD-9321BFA4E3C6}"/>
              </a:ext>
            </a:extLst>
          </p:cNvPr>
          <p:cNvSpPr txBox="1">
            <a:spLocks/>
          </p:cNvSpPr>
          <p:nvPr>
            <p:custDataLst>
              <p:tags r:id="rId78"/>
            </p:custDataLst>
          </p:nvPr>
        </p:nvSpPr>
        <p:spPr>
          <a:xfrm>
            <a:off x="6379144" y="3515509"/>
            <a:ext cx="3543312" cy="110800"/>
          </a:xfrm>
          <a:prstGeom prst="rect">
            <a:avLst/>
          </a:prstGeom>
        </p:spPr>
        <p:txBody>
          <a:bodyPr vert="horz" wrap="square" lIns="0" tIns="0" rIns="0" bIns="0" rtlCol="0" anchor="b">
            <a:spAutoFit/>
          </a:bodyPr>
          <a:lstStyle>
            <a:lvl1pPr marL="319088" indent="-319088" algn="l" defTabSz="914400" rtl="0" eaLnBrk="1" latinLnBrk="0" hangingPunct="1">
              <a:lnSpc>
                <a:spcPct val="90000"/>
              </a:lnSpc>
              <a:spcBef>
                <a:spcPts val="200"/>
              </a:spcBef>
              <a:spcAft>
                <a:spcPts val="0"/>
              </a:spcAft>
              <a:buFont typeface="Arial" panose="020B0604020202020204" pitchFamily="34" charset="0"/>
              <a:buNone/>
              <a:defRPr sz="800" i="1"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Base : ensemble des répondants ayant complété le sondage (n = 1 500)  </a:t>
            </a:r>
          </a:p>
        </p:txBody>
      </p:sp>
    </p:spTree>
    <p:extLst>
      <p:ext uri="{BB962C8B-B14F-4D97-AF65-F5344CB8AC3E}">
        <p14:creationId xmlns:p14="http://schemas.microsoft.com/office/powerpoint/2010/main" val="4241830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7C8A6-F8BD-4935-BA60-9B2FBD8CD59A}"/>
              </a:ext>
            </a:extLst>
          </p:cNvPr>
          <p:cNvSpPr>
            <a:spLocks noGrp="1"/>
          </p:cNvSpPr>
          <p:nvPr>
            <p:ph type="title"/>
            <p:custDataLst>
              <p:tags r:id="rId1"/>
            </p:custDataLst>
          </p:nvPr>
        </p:nvSpPr>
        <p:spPr/>
        <p:txBody>
          <a:bodyPr/>
          <a:lstStyle/>
          <a:p>
            <a:r>
              <a:rPr lang="fr-CA" dirty="0"/>
              <a:t>La table des matières</a:t>
            </a:r>
          </a:p>
        </p:txBody>
      </p:sp>
      <p:sp>
        <p:nvSpPr>
          <p:cNvPr id="4" name="Espace réservé du numéro de diapositive 3">
            <a:extLst>
              <a:ext uri="{FF2B5EF4-FFF2-40B4-BE49-F238E27FC236}">
                <a16:creationId xmlns:a16="http://schemas.microsoft.com/office/drawing/2014/main" id="{6EB45AC6-3524-402E-9B5E-35697272D069}"/>
              </a:ext>
            </a:extLst>
          </p:cNvPr>
          <p:cNvSpPr>
            <a:spLocks noGrp="1"/>
          </p:cNvSpPr>
          <p:nvPr>
            <p:ph type="sldNum" sz="quarter" idx="12"/>
            <p:custDataLst>
              <p:tags r:id="rId2"/>
            </p:custDataLst>
          </p:nvPr>
        </p:nvSpPr>
        <p:spPr/>
        <p:txBody>
          <a:bodyPr/>
          <a:lstStyle/>
          <a:p>
            <a:fld id="{B57D92B5-7ECE-49C8-85BA-9F8FD163C6E7}" type="slidenum">
              <a:rPr lang="en-CA" smtClean="0"/>
              <a:t>2</a:t>
            </a:fld>
            <a:endParaRPr lang="en-CA" dirty="0"/>
          </a:p>
        </p:txBody>
      </p:sp>
      <p:graphicFrame>
        <p:nvGraphicFramePr>
          <p:cNvPr id="7" name="Tableau 6">
            <a:extLst>
              <a:ext uri="{FF2B5EF4-FFF2-40B4-BE49-F238E27FC236}">
                <a16:creationId xmlns:a16="http://schemas.microsoft.com/office/drawing/2014/main" id="{6370353B-0F8E-4BF8-AA18-4E93BA4F9A57}"/>
              </a:ext>
            </a:extLst>
          </p:cNvPr>
          <p:cNvGraphicFramePr>
            <a:graphicFrameLocks noGrp="1"/>
          </p:cNvGraphicFramePr>
          <p:nvPr>
            <p:custDataLst>
              <p:tags r:id="rId3"/>
            </p:custDataLst>
            <p:extLst>
              <p:ext uri="{D42A27DB-BD31-4B8C-83A1-F6EECF244321}">
                <p14:modId xmlns:p14="http://schemas.microsoft.com/office/powerpoint/2010/main" val="1663898599"/>
              </p:ext>
            </p:extLst>
          </p:nvPr>
        </p:nvGraphicFramePr>
        <p:xfrm>
          <a:off x="434180" y="1120101"/>
          <a:ext cx="10637205" cy="4952920"/>
        </p:xfrm>
        <a:graphic>
          <a:graphicData uri="http://schemas.openxmlformats.org/drawingml/2006/table">
            <a:tbl>
              <a:tblPr bandRow="1">
                <a:tableStyleId>{8EC20E35-A176-4012-BC5E-935CFFF8708E}</a:tableStyleId>
              </a:tblPr>
              <a:tblGrid>
                <a:gridCol w="9413205">
                  <a:extLst>
                    <a:ext uri="{9D8B030D-6E8A-4147-A177-3AD203B41FA5}">
                      <a16:colId xmlns:a16="http://schemas.microsoft.com/office/drawing/2014/main" val="1340357826"/>
                    </a:ext>
                  </a:extLst>
                </a:gridCol>
                <a:gridCol w="1224000">
                  <a:extLst>
                    <a:ext uri="{9D8B030D-6E8A-4147-A177-3AD203B41FA5}">
                      <a16:colId xmlns:a16="http://schemas.microsoft.com/office/drawing/2014/main" val="3546177178"/>
                    </a:ext>
                  </a:extLst>
                </a:gridCol>
              </a:tblGrid>
              <a:tr h="353780">
                <a:tc>
                  <a:txBody>
                    <a:bodyPr/>
                    <a:lstStyle/>
                    <a:p>
                      <a:r>
                        <a:rPr lang="fr-CA" sz="1600" dirty="0"/>
                        <a:t>Le contexte, les objectifs et la méthodologie</a:t>
                      </a:r>
                    </a:p>
                  </a:txBody>
                  <a:tcPr/>
                </a:tc>
                <a:tc>
                  <a:txBody>
                    <a:bodyPr/>
                    <a:lstStyle/>
                    <a:p>
                      <a:pPr algn="r"/>
                      <a:r>
                        <a:rPr lang="fr-CA" sz="1600" dirty="0"/>
                        <a:t>3</a:t>
                      </a:r>
                    </a:p>
                  </a:txBody>
                  <a:tcPr/>
                </a:tc>
                <a:extLst>
                  <a:ext uri="{0D108BD9-81ED-4DB2-BD59-A6C34878D82A}">
                    <a16:rowId xmlns:a16="http://schemas.microsoft.com/office/drawing/2014/main" val="1740248887"/>
                  </a:ext>
                </a:extLst>
              </a:tr>
              <a:tr h="353780">
                <a:tc>
                  <a:txBody>
                    <a:bodyPr/>
                    <a:lstStyle/>
                    <a:p>
                      <a:r>
                        <a:rPr lang="fr-CA" sz="1600" dirty="0"/>
                        <a:t>Le sommaire et les conclusions</a:t>
                      </a:r>
                    </a:p>
                  </a:txBody>
                  <a:tcPr/>
                </a:tc>
                <a:tc>
                  <a:txBody>
                    <a:bodyPr/>
                    <a:lstStyle/>
                    <a:p>
                      <a:pPr algn="r"/>
                      <a:r>
                        <a:rPr lang="fr-CA" sz="1600" dirty="0"/>
                        <a:t>6</a:t>
                      </a:r>
                    </a:p>
                  </a:txBody>
                  <a:tcPr/>
                </a:tc>
                <a:extLst>
                  <a:ext uri="{0D108BD9-81ED-4DB2-BD59-A6C34878D82A}">
                    <a16:rowId xmlns:a16="http://schemas.microsoft.com/office/drawing/2014/main" val="1395506723"/>
                  </a:ext>
                </a:extLst>
              </a:tr>
              <a:tr h="353780">
                <a:tc>
                  <a:txBody>
                    <a:bodyPr/>
                    <a:lstStyle/>
                    <a:p>
                      <a:r>
                        <a:rPr lang="fr-CA" sz="1600" dirty="0"/>
                        <a:t>Les tableaux de bord</a:t>
                      </a:r>
                    </a:p>
                  </a:txBody>
                  <a:tcPr/>
                </a:tc>
                <a:tc>
                  <a:txBody>
                    <a:bodyPr/>
                    <a:lstStyle/>
                    <a:p>
                      <a:pPr algn="r"/>
                      <a:r>
                        <a:rPr lang="fr-CA" sz="1600" dirty="0"/>
                        <a:t>18</a:t>
                      </a:r>
                    </a:p>
                  </a:txBody>
                  <a:tcPr/>
                </a:tc>
                <a:extLst>
                  <a:ext uri="{0D108BD9-81ED-4DB2-BD59-A6C34878D82A}">
                    <a16:rowId xmlns:a16="http://schemas.microsoft.com/office/drawing/2014/main" val="617635707"/>
                  </a:ext>
                </a:extLst>
              </a:tr>
              <a:tr h="353780">
                <a:tc>
                  <a:txBody>
                    <a:bodyPr/>
                    <a:lstStyle/>
                    <a:p>
                      <a:r>
                        <a:rPr lang="fr-CA" sz="1600" dirty="0"/>
                        <a:t>Les résultats détaillés</a:t>
                      </a:r>
                    </a:p>
                  </a:txBody>
                  <a:tcPr/>
                </a:tc>
                <a:tc>
                  <a:txBody>
                    <a:bodyPr/>
                    <a:lstStyle/>
                    <a:p>
                      <a:pPr algn="r"/>
                      <a:r>
                        <a:rPr lang="fr-CA" sz="1600" dirty="0"/>
                        <a:t>22</a:t>
                      </a:r>
                    </a:p>
                  </a:txBody>
                  <a:tcPr/>
                </a:tc>
                <a:extLst>
                  <a:ext uri="{0D108BD9-81ED-4DB2-BD59-A6C34878D82A}">
                    <a16:rowId xmlns:a16="http://schemas.microsoft.com/office/drawing/2014/main" val="31150465"/>
                  </a:ext>
                </a:extLst>
              </a:tr>
              <a:tr h="353780">
                <a:tc>
                  <a:txBody>
                    <a:bodyPr/>
                    <a:lstStyle/>
                    <a:p>
                      <a:pPr marL="285750" indent="-285750">
                        <a:buFont typeface="Arial" panose="020B0604020202020204" pitchFamily="34" charset="0"/>
                        <a:buChar char="•"/>
                      </a:pPr>
                      <a:r>
                        <a:rPr lang="fr-CA" sz="1400" dirty="0"/>
                        <a:t>Le projet de rénovation</a:t>
                      </a:r>
                    </a:p>
                  </a:txBody>
                  <a:tcPr/>
                </a:tc>
                <a:tc>
                  <a:txBody>
                    <a:bodyPr/>
                    <a:lstStyle/>
                    <a:p>
                      <a:pPr algn="r"/>
                      <a:r>
                        <a:rPr lang="fr-CA" sz="1400" dirty="0"/>
                        <a:t>23</a:t>
                      </a:r>
                    </a:p>
                  </a:txBody>
                  <a:tcPr/>
                </a:tc>
                <a:extLst>
                  <a:ext uri="{0D108BD9-81ED-4DB2-BD59-A6C34878D82A}">
                    <a16:rowId xmlns:a16="http://schemas.microsoft.com/office/drawing/2014/main" val="3490349926"/>
                  </a:ext>
                </a:extLst>
              </a:tr>
              <a:tr h="353780">
                <a:tc>
                  <a:txBody>
                    <a:bodyPr/>
                    <a:lstStyle/>
                    <a:p>
                      <a:pPr marL="285750" indent="-285750">
                        <a:buFont typeface="Arial" panose="020B0604020202020204" pitchFamily="34" charset="0"/>
                        <a:buChar char="•"/>
                      </a:pPr>
                      <a:r>
                        <a:rPr lang="fr-CA" sz="1400" dirty="0"/>
                        <a:t>Les travaux de rénovation intérieurs</a:t>
                      </a:r>
                    </a:p>
                  </a:txBody>
                  <a:tcPr/>
                </a:tc>
                <a:tc>
                  <a:txBody>
                    <a:bodyPr/>
                    <a:lstStyle/>
                    <a:p>
                      <a:pPr algn="r"/>
                      <a:r>
                        <a:rPr lang="fr-CA" sz="1400" dirty="0"/>
                        <a:t>31</a:t>
                      </a:r>
                    </a:p>
                  </a:txBody>
                  <a:tcPr/>
                </a:tc>
                <a:extLst>
                  <a:ext uri="{0D108BD9-81ED-4DB2-BD59-A6C34878D82A}">
                    <a16:rowId xmlns:a16="http://schemas.microsoft.com/office/drawing/2014/main" val="3706111777"/>
                  </a:ext>
                </a:extLst>
              </a:tr>
              <a:tr h="353780">
                <a:tc>
                  <a:txBody>
                    <a:bodyPr/>
                    <a:lstStyle/>
                    <a:p>
                      <a:pPr marL="285750" indent="-285750">
                        <a:buFont typeface="Arial" panose="020B0604020202020204" pitchFamily="34" charset="0"/>
                        <a:buChar char="•"/>
                      </a:pPr>
                      <a:r>
                        <a:rPr lang="fr-CA" sz="1400" dirty="0"/>
                        <a:t>Les travaux de rénovation extérieurs</a:t>
                      </a:r>
                    </a:p>
                  </a:txBody>
                  <a:tcPr/>
                </a:tc>
                <a:tc>
                  <a:txBody>
                    <a:bodyPr/>
                    <a:lstStyle/>
                    <a:p>
                      <a:pPr algn="r"/>
                      <a:r>
                        <a:rPr lang="fr-CA" sz="1400" dirty="0"/>
                        <a:t>41</a:t>
                      </a:r>
                    </a:p>
                  </a:txBody>
                  <a:tcPr/>
                </a:tc>
                <a:extLst>
                  <a:ext uri="{0D108BD9-81ED-4DB2-BD59-A6C34878D82A}">
                    <a16:rowId xmlns:a16="http://schemas.microsoft.com/office/drawing/2014/main" val="142160821"/>
                  </a:ext>
                </a:extLst>
              </a:tr>
              <a:tr h="353780">
                <a:tc>
                  <a:txBody>
                    <a:bodyPr/>
                    <a:lstStyle/>
                    <a:p>
                      <a:pPr marL="285750" indent="-285750">
                        <a:buFont typeface="Arial" panose="020B0604020202020204" pitchFamily="34" charset="0"/>
                        <a:buChar char="•"/>
                      </a:pPr>
                      <a:r>
                        <a:rPr lang="fr-CA" sz="1400" dirty="0"/>
                        <a:t>Les travaux d’agrandissement / de conversion résidentielle</a:t>
                      </a:r>
                    </a:p>
                  </a:txBody>
                  <a:tcPr/>
                </a:tc>
                <a:tc>
                  <a:txBody>
                    <a:bodyPr/>
                    <a:lstStyle/>
                    <a:p>
                      <a:pPr algn="r"/>
                      <a:r>
                        <a:rPr lang="fr-CA" sz="1400" dirty="0"/>
                        <a:t>52</a:t>
                      </a:r>
                    </a:p>
                  </a:txBody>
                  <a:tcPr/>
                </a:tc>
                <a:extLst>
                  <a:ext uri="{0D108BD9-81ED-4DB2-BD59-A6C34878D82A}">
                    <a16:rowId xmlns:a16="http://schemas.microsoft.com/office/drawing/2014/main" val="1679439700"/>
                  </a:ext>
                </a:extLst>
              </a:tr>
              <a:tr h="353780">
                <a:tc>
                  <a:txBody>
                    <a:bodyPr/>
                    <a:lstStyle/>
                    <a:p>
                      <a:pPr marL="285750" indent="-285750">
                        <a:buFont typeface="Arial" panose="020B0604020202020204" pitchFamily="34" charset="0"/>
                        <a:buChar char="•"/>
                      </a:pPr>
                      <a:r>
                        <a:rPr lang="fr-CA" sz="1400" dirty="0"/>
                        <a:t>L’ensemble des projets de rénovation prévus (NET tous types de travaux confondus)</a:t>
                      </a:r>
                    </a:p>
                  </a:txBody>
                  <a:tcPr/>
                </a:tc>
                <a:tc>
                  <a:txBody>
                    <a:bodyPr/>
                    <a:lstStyle/>
                    <a:p>
                      <a:pPr algn="r"/>
                      <a:r>
                        <a:rPr lang="fr-CA" sz="1400" dirty="0"/>
                        <a:t>60</a:t>
                      </a:r>
                    </a:p>
                  </a:txBody>
                  <a:tcPr/>
                </a:tc>
                <a:extLst>
                  <a:ext uri="{0D108BD9-81ED-4DB2-BD59-A6C34878D82A}">
                    <a16:rowId xmlns:a16="http://schemas.microsoft.com/office/drawing/2014/main" val="399694951"/>
                  </a:ext>
                </a:extLst>
              </a:tr>
              <a:tr h="353780">
                <a:tc>
                  <a:txBody>
                    <a:bodyPr/>
                    <a:lstStyle/>
                    <a:p>
                      <a:pPr marL="285750" indent="-285750">
                        <a:buFont typeface="Arial" panose="020B0604020202020204" pitchFamily="34" charset="0"/>
                        <a:buChar char="•"/>
                      </a:pPr>
                      <a:r>
                        <a:rPr lang="fr-CA" sz="1400" dirty="0"/>
                        <a:t>La réalisation des travaux et le choix de l'entrepreneur</a:t>
                      </a:r>
                    </a:p>
                  </a:txBody>
                  <a:tcPr/>
                </a:tc>
                <a:tc>
                  <a:txBody>
                    <a:bodyPr/>
                    <a:lstStyle/>
                    <a:p>
                      <a:pPr algn="r"/>
                      <a:r>
                        <a:rPr lang="fr-CA" sz="1400" dirty="0"/>
                        <a:t>74</a:t>
                      </a:r>
                    </a:p>
                  </a:txBody>
                  <a:tcPr/>
                </a:tc>
                <a:extLst>
                  <a:ext uri="{0D108BD9-81ED-4DB2-BD59-A6C34878D82A}">
                    <a16:rowId xmlns:a16="http://schemas.microsoft.com/office/drawing/2014/main" val="2259685204"/>
                  </a:ext>
                </a:extLst>
              </a:tr>
              <a:tr h="353780">
                <a:tc>
                  <a:txBody>
                    <a:bodyPr/>
                    <a:lstStyle/>
                    <a:p>
                      <a:pPr marL="285750" indent="-285750">
                        <a:buFont typeface="Arial" panose="020B0604020202020204" pitchFamily="34" charset="0"/>
                        <a:buChar char="•"/>
                      </a:pPr>
                      <a:r>
                        <a:rPr lang="fr-CA" sz="1400" dirty="0"/>
                        <a:t>L’importance de la garantie et le financement des travaux</a:t>
                      </a:r>
                    </a:p>
                  </a:txBody>
                  <a:tcPr/>
                </a:tc>
                <a:tc>
                  <a:txBody>
                    <a:bodyPr/>
                    <a:lstStyle/>
                    <a:p>
                      <a:pPr algn="r"/>
                      <a:r>
                        <a:rPr lang="fr-CA" sz="1400" dirty="0"/>
                        <a:t>84</a:t>
                      </a:r>
                    </a:p>
                  </a:txBody>
                  <a:tcPr/>
                </a:tc>
                <a:extLst>
                  <a:ext uri="{0D108BD9-81ED-4DB2-BD59-A6C34878D82A}">
                    <a16:rowId xmlns:a16="http://schemas.microsoft.com/office/drawing/2014/main" val="3993546580"/>
                  </a:ext>
                </a:extLst>
              </a:tr>
              <a:tr h="353780">
                <a:tc>
                  <a:txBody>
                    <a:bodyPr/>
                    <a:lstStyle/>
                    <a:p>
                      <a:pPr marL="285750" indent="-285750">
                        <a:buFont typeface="Arial" panose="020B0604020202020204" pitchFamily="34" charset="0"/>
                        <a:buChar char="•"/>
                      </a:pPr>
                      <a:r>
                        <a:rPr lang="fr-CA" sz="1400" dirty="0"/>
                        <a:t>La situation économique actuelle</a:t>
                      </a:r>
                    </a:p>
                  </a:txBody>
                  <a:tcPr/>
                </a:tc>
                <a:tc>
                  <a:txBody>
                    <a:bodyPr/>
                    <a:lstStyle/>
                    <a:p>
                      <a:pPr algn="r"/>
                      <a:r>
                        <a:rPr lang="fr-CA" sz="1400" dirty="0"/>
                        <a:t>90</a:t>
                      </a:r>
                    </a:p>
                  </a:txBody>
                  <a:tcPr/>
                </a:tc>
                <a:extLst>
                  <a:ext uri="{0D108BD9-81ED-4DB2-BD59-A6C34878D82A}">
                    <a16:rowId xmlns:a16="http://schemas.microsoft.com/office/drawing/2014/main" val="1596682776"/>
                  </a:ext>
                </a:extLst>
              </a:tr>
              <a:tr h="353780">
                <a:tc>
                  <a:txBody>
                    <a:bodyPr/>
                    <a:lstStyle/>
                    <a:p>
                      <a:pPr marL="285750" indent="-285750">
                        <a:buFont typeface="Arial" panose="020B0604020202020204" pitchFamily="34" charset="0"/>
                        <a:buChar char="•"/>
                      </a:pPr>
                      <a:r>
                        <a:rPr lang="fr-CA" sz="1400" dirty="0"/>
                        <a:t>Les rénovations durables</a:t>
                      </a:r>
                    </a:p>
                  </a:txBody>
                  <a:tcPr/>
                </a:tc>
                <a:tc>
                  <a:txBody>
                    <a:bodyPr/>
                    <a:lstStyle/>
                    <a:p>
                      <a:pPr algn="r"/>
                      <a:r>
                        <a:rPr lang="fr-CA" sz="1400" dirty="0"/>
                        <a:t>97</a:t>
                      </a:r>
                    </a:p>
                  </a:txBody>
                  <a:tcPr/>
                </a:tc>
                <a:extLst>
                  <a:ext uri="{0D108BD9-81ED-4DB2-BD59-A6C34878D82A}">
                    <a16:rowId xmlns:a16="http://schemas.microsoft.com/office/drawing/2014/main" val="3835926481"/>
                  </a:ext>
                </a:extLst>
              </a:tr>
              <a:tr h="353780">
                <a:tc>
                  <a:txBody>
                    <a:bodyPr/>
                    <a:lstStyle/>
                    <a:p>
                      <a:pPr marL="285750" indent="-285750">
                        <a:buFont typeface="Arial" panose="020B0604020202020204" pitchFamily="34" charset="0"/>
                        <a:buChar char="•"/>
                      </a:pPr>
                      <a:r>
                        <a:rPr lang="fr-CA" sz="1400" dirty="0"/>
                        <a:t>Le profil des répondants</a:t>
                      </a:r>
                    </a:p>
                  </a:txBody>
                  <a:tcPr/>
                </a:tc>
                <a:tc>
                  <a:txBody>
                    <a:bodyPr/>
                    <a:lstStyle/>
                    <a:p>
                      <a:pPr algn="r"/>
                      <a:r>
                        <a:rPr lang="fr-CA" sz="1400" dirty="0"/>
                        <a:t>102</a:t>
                      </a:r>
                    </a:p>
                  </a:txBody>
                  <a:tcPr/>
                </a:tc>
                <a:extLst>
                  <a:ext uri="{0D108BD9-81ED-4DB2-BD59-A6C34878D82A}">
                    <a16:rowId xmlns:a16="http://schemas.microsoft.com/office/drawing/2014/main" val="796136055"/>
                  </a:ext>
                </a:extLst>
              </a:tr>
            </a:tbl>
          </a:graphicData>
        </a:graphic>
      </p:graphicFrame>
    </p:spTree>
    <p:extLst>
      <p:ext uri="{BB962C8B-B14F-4D97-AF65-F5344CB8AC3E}">
        <p14:creationId xmlns:p14="http://schemas.microsoft.com/office/powerpoint/2010/main" val="2514098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au 29">
            <a:extLst>
              <a:ext uri="{FF2B5EF4-FFF2-40B4-BE49-F238E27FC236}">
                <a16:creationId xmlns:a16="http://schemas.microsoft.com/office/drawing/2014/main" id="{6533F246-63D6-4784-95AE-EB61DBB3EECE}"/>
              </a:ext>
            </a:extLst>
          </p:cNvPr>
          <p:cNvGraphicFramePr>
            <a:graphicFrameLocks noGrp="1"/>
          </p:cNvGraphicFramePr>
          <p:nvPr>
            <p:custDataLst>
              <p:tags r:id="rId1"/>
            </p:custDataLst>
            <p:extLst>
              <p:ext uri="{D42A27DB-BD31-4B8C-83A1-F6EECF244321}">
                <p14:modId xmlns:p14="http://schemas.microsoft.com/office/powerpoint/2010/main" val="2596570577"/>
              </p:ext>
            </p:extLst>
          </p:nvPr>
        </p:nvGraphicFramePr>
        <p:xfrm>
          <a:off x="119338" y="3165647"/>
          <a:ext cx="5773882" cy="1511320"/>
        </p:xfrm>
        <a:graphic>
          <a:graphicData uri="http://schemas.openxmlformats.org/drawingml/2006/table">
            <a:tbl>
              <a:tblPr bandRow="1">
                <a:tableStyleId>{5C22544A-7EE6-4342-B048-85BDC9FD1C3A}</a:tableStyleId>
              </a:tblPr>
              <a:tblGrid>
                <a:gridCol w="787051">
                  <a:extLst>
                    <a:ext uri="{9D8B030D-6E8A-4147-A177-3AD203B41FA5}">
                      <a16:colId xmlns:a16="http://schemas.microsoft.com/office/drawing/2014/main" val="2548598228"/>
                    </a:ext>
                  </a:extLst>
                </a:gridCol>
                <a:gridCol w="3521561">
                  <a:extLst>
                    <a:ext uri="{9D8B030D-6E8A-4147-A177-3AD203B41FA5}">
                      <a16:colId xmlns:a16="http://schemas.microsoft.com/office/drawing/2014/main" val="20001"/>
                    </a:ext>
                  </a:extLst>
                </a:gridCol>
                <a:gridCol w="847027">
                  <a:extLst>
                    <a:ext uri="{9D8B030D-6E8A-4147-A177-3AD203B41FA5}">
                      <a16:colId xmlns:a16="http://schemas.microsoft.com/office/drawing/2014/main" val="3704342013"/>
                    </a:ext>
                  </a:extLst>
                </a:gridCol>
                <a:gridCol w="618243">
                  <a:extLst>
                    <a:ext uri="{9D8B030D-6E8A-4147-A177-3AD203B41FA5}">
                      <a16:colId xmlns:a16="http://schemas.microsoft.com/office/drawing/2014/main" val="2518756320"/>
                    </a:ext>
                  </a:extLst>
                </a:gridCol>
              </a:tblGrid>
              <a:tr h="377830">
                <a:tc>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endParaRPr lang="fr-CA" sz="1000" b="0" i="0" u="none" strike="noStrike" dirty="0">
                        <a:solidFill>
                          <a:srgbClr val="000000"/>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 À l’aise / confiant</a:t>
                      </a:r>
                    </a:p>
                  </a:txBody>
                  <a:tcPr marL="0" marR="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 Inquiet / anxieux</a:t>
                      </a:r>
                    </a:p>
                  </a:txBody>
                  <a:tcPr marL="0" marR="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830">
                <a:tc>
                  <a:txBody>
                    <a:bodyPr/>
                    <a:lstStyle/>
                    <a:p>
                      <a:pPr algn="r" fontAlgn="b"/>
                      <a:r>
                        <a:rPr lang="fr-CA" sz="900" b="0" i="0" u="none" strike="noStrike" dirty="0">
                          <a:solidFill>
                            <a:srgbClr val="000000"/>
                          </a:solidFill>
                          <a:effectLst/>
                          <a:latin typeface="+mn-lt"/>
                        </a:rPr>
                        <a:t>2024</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50 %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50 %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7830">
                <a:tc>
                  <a:txBody>
                    <a:bodyPr/>
                    <a:lstStyle/>
                    <a:p>
                      <a:pPr algn="r" fontAlgn="b"/>
                      <a:r>
                        <a:rPr lang="fr-CA" sz="900" b="0" i="0" u="none" strike="noStrike" dirty="0">
                          <a:solidFill>
                            <a:srgbClr val="000000"/>
                          </a:solidFill>
                          <a:effectLst/>
                          <a:latin typeface="+mn-lt"/>
                        </a:rPr>
                        <a:t>2025</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68 %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32 %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830">
                <a:tc>
                  <a:txBody>
                    <a:bodyPr/>
                    <a:lstStyle/>
                    <a:p>
                      <a:pPr algn="r" fontAlgn="b"/>
                      <a:r>
                        <a:rPr lang="fr-CA" sz="900" b="0" i="0" u="none" strike="noStrike" dirty="0">
                          <a:solidFill>
                            <a:srgbClr val="000000"/>
                          </a:solidFill>
                          <a:effectLst/>
                          <a:latin typeface="+mn-lt"/>
                        </a:rPr>
                        <a:t>2026</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57 %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43 %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 name="Titre 1">
            <a:extLst>
              <a:ext uri="{FF2B5EF4-FFF2-40B4-BE49-F238E27FC236}">
                <a16:creationId xmlns:a16="http://schemas.microsoft.com/office/drawing/2014/main" id="{EA2512CA-9101-4D70-BF9B-1BC051EB0FA2}"/>
              </a:ext>
            </a:extLst>
          </p:cNvPr>
          <p:cNvSpPr>
            <a:spLocks noGrp="1"/>
          </p:cNvSpPr>
          <p:nvPr>
            <p:ph type="title"/>
            <p:custDataLst>
              <p:tags r:id="rId2"/>
            </p:custDataLst>
          </p:nvPr>
        </p:nvSpPr>
        <p:spPr/>
        <p:txBody>
          <a:bodyPr/>
          <a:lstStyle/>
          <a:p>
            <a:r>
              <a:rPr lang="fr-CA" dirty="0">
                <a:solidFill>
                  <a:schemeClr val="tx1"/>
                </a:solidFill>
              </a:rPr>
              <a:t>Projet de rénovation (suite)</a:t>
            </a:r>
          </a:p>
        </p:txBody>
      </p:sp>
      <p:sp>
        <p:nvSpPr>
          <p:cNvPr id="3" name="Espace réservé du numéro de diapositive 2">
            <a:extLst>
              <a:ext uri="{FF2B5EF4-FFF2-40B4-BE49-F238E27FC236}">
                <a16:creationId xmlns:a16="http://schemas.microsoft.com/office/drawing/2014/main" id="{E75DEE0D-FE28-4B7B-B5CC-37558C0B1DCA}"/>
              </a:ext>
            </a:extLst>
          </p:cNvPr>
          <p:cNvSpPr>
            <a:spLocks noGrp="1"/>
          </p:cNvSpPr>
          <p:nvPr>
            <p:ph type="sldNum" sz="quarter" idx="12"/>
            <p:custDataLst>
              <p:tags r:id="rId3"/>
            </p:custDataLst>
          </p:nvPr>
        </p:nvSpPr>
        <p:spPr/>
        <p:txBody>
          <a:bodyPr/>
          <a:lstStyle/>
          <a:p>
            <a:fld id="{B57D92B5-7ECE-49C8-85BA-9F8FD163C6E7}" type="slidenum">
              <a:rPr lang="en-CA" smtClean="0"/>
              <a:pPr/>
              <a:t>20</a:t>
            </a:fld>
            <a:endParaRPr lang="en-CA"/>
          </a:p>
        </p:txBody>
      </p:sp>
      <p:sp>
        <p:nvSpPr>
          <p:cNvPr id="6" name="Espace réservé du texte 5">
            <a:extLst>
              <a:ext uri="{FF2B5EF4-FFF2-40B4-BE49-F238E27FC236}">
                <a16:creationId xmlns:a16="http://schemas.microsoft.com/office/drawing/2014/main" id="{6E032474-8216-4430-B2EC-122BFD0E961A}"/>
              </a:ext>
            </a:extLst>
          </p:cNvPr>
          <p:cNvSpPr>
            <a:spLocks noGrp="1"/>
          </p:cNvSpPr>
          <p:nvPr>
            <p:ph type="body" sz="quarter" idx="13"/>
            <p:custDataLst>
              <p:tags r:id="rId4"/>
            </p:custDataLst>
          </p:nvPr>
        </p:nvSpPr>
        <p:spPr>
          <a:xfrm>
            <a:off x="220800" y="1148468"/>
            <a:ext cx="11750400" cy="549894"/>
          </a:xfrm>
        </p:spPr>
        <p:txBody>
          <a:bodyPr/>
          <a:lstStyle/>
          <a:p>
            <a:pPr marL="0"/>
            <a:r>
              <a:rPr lang="fr-CA" dirty="0"/>
              <a:t>Après de nombreuses baisses en 2024 et 2025, la Banque du Canada devrait maintenir son taux directeur à 2,25 % en 2026. Toutefois, le conflit commercial avec les États-Unis pèse lourdement sur certains secteurs de l’économie québécoise.</a:t>
            </a:r>
          </a:p>
          <a:p>
            <a:pPr marL="0"/>
            <a:r>
              <a:rPr lang="fr-CA" dirty="0"/>
              <a:t>QG1) </a:t>
            </a:r>
            <a:r>
              <a:rPr lang="fr-CA" b="1" dirty="0"/>
              <a:t>Lorsque vous pensez à votre projet de rénovation, comment</a:t>
            </a:r>
            <a:r>
              <a:rPr lang="fr-CA" dirty="0"/>
              <a:t> vous sentez-vous face à la conjoncture actuelle?</a:t>
            </a:r>
          </a:p>
          <a:p>
            <a:r>
              <a:rPr lang="fr-CA" dirty="0"/>
              <a:t>QG4X) Dans quelle mesure êtes-vous plus ou moins enclin à réaliser des travaux de rénovation depuis la stabilisation des taux d’intérêt? Vous êtes…</a:t>
            </a:r>
          </a:p>
        </p:txBody>
      </p:sp>
      <p:sp>
        <p:nvSpPr>
          <p:cNvPr id="90" name="ZoneTexte 89">
            <a:extLst>
              <a:ext uri="{FF2B5EF4-FFF2-40B4-BE49-F238E27FC236}">
                <a16:creationId xmlns:a16="http://schemas.microsoft.com/office/drawing/2014/main" id="{7F9E90D5-3B52-46CF-9F62-85A860CB40A2}"/>
              </a:ext>
            </a:extLst>
          </p:cNvPr>
          <p:cNvSpPr txBox="1"/>
          <p:nvPr>
            <p:custDataLst>
              <p:tags r:id="rId5"/>
            </p:custDataLst>
          </p:nvPr>
        </p:nvSpPr>
        <p:spPr>
          <a:xfrm>
            <a:off x="1440138" y="2377111"/>
            <a:ext cx="4028778" cy="292388"/>
          </a:xfrm>
          <a:prstGeom prst="rect">
            <a:avLst/>
          </a:prstGeom>
          <a:noFill/>
        </p:spPr>
        <p:txBody>
          <a:bodyPr wrap="square" rtlCol="0">
            <a:spAutoFit/>
          </a:bodyPr>
          <a:lstStyle/>
          <a:p>
            <a:r>
              <a:rPr lang="fr-CA" sz="1300" b="1" dirty="0">
                <a:solidFill>
                  <a:srgbClr val="F16725"/>
                </a:solidFill>
              </a:rPr>
              <a:t>Sur le sentiment de sécurité / d’aisance </a:t>
            </a:r>
          </a:p>
        </p:txBody>
      </p:sp>
      <p:cxnSp>
        <p:nvCxnSpPr>
          <p:cNvPr id="98" name="Connecteur droit 97">
            <a:extLst>
              <a:ext uri="{FF2B5EF4-FFF2-40B4-BE49-F238E27FC236}">
                <a16:creationId xmlns:a16="http://schemas.microsoft.com/office/drawing/2014/main" id="{9A45952A-BD27-48D6-A0E9-93071D41546C}"/>
              </a:ext>
            </a:extLst>
          </p:cNvPr>
          <p:cNvCxnSpPr/>
          <p:nvPr>
            <p:custDataLst>
              <p:tags r:id="rId6"/>
            </p:custDataLst>
          </p:nvPr>
        </p:nvCxnSpPr>
        <p:spPr>
          <a:xfrm>
            <a:off x="16089" y="5841808"/>
            <a:ext cx="12072663" cy="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pic>
        <p:nvPicPr>
          <p:cNvPr id="13" name="Graphique 12">
            <a:extLst>
              <a:ext uri="{FF2B5EF4-FFF2-40B4-BE49-F238E27FC236}">
                <a16:creationId xmlns:a16="http://schemas.microsoft.com/office/drawing/2014/main" id="{E4B0B353-6A4C-45D3-A7C8-C50A42020BFF}"/>
              </a:ext>
            </a:extLst>
          </p:cNvPr>
          <p:cNvPicPr>
            <a:picLocks noChangeAspect="1"/>
          </p:cNvPicPr>
          <p:nvPr>
            <p:custDataLst>
              <p:tags r:id="rId7"/>
            </p:custDataLst>
          </p:nvPr>
        </p:nvPicPr>
        <p:blipFill>
          <a:blip>
            <a:extLst>
              <a:ext uri="{96DAC541-7B7A-43D3-8B79-37D633B846F1}">
                <asvg:svgBlip xmlns:asvg="http://schemas.microsoft.com/office/drawing/2016/SVG/main" r:embed="rId22"/>
              </a:ext>
            </a:extLst>
          </a:blip>
          <a:stretch>
            <a:fillRect/>
          </a:stretch>
        </p:blipFill>
        <p:spPr>
          <a:xfrm>
            <a:off x="4553270" y="2409874"/>
            <a:ext cx="599095" cy="599095"/>
          </a:xfrm>
          <a:prstGeom prst="rect">
            <a:avLst/>
          </a:prstGeom>
        </p:spPr>
      </p:pic>
      <p:sp>
        <p:nvSpPr>
          <p:cNvPr id="4" name="Rectangle 3">
            <a:extLst>
              <a:ext uri="{FF2B5EF4-FFF2-40B4-BE49-F238E27FC236}">
                <a16:creationId xmlns:a16="http://schemas.microsoft.com/office/drawing/2014/main" id="{83210D5C-3B1F-4979-AE90-90564A221882}"/>
              </a:ext>
            </a:extLst>
          </p:cNvPr>
          <p:cNvSpPr/>
          <p:nvPr>
            <p:custDataLst>
              <p:tags r:id="rId8"/>
            </p:custDataLst>
          </p:nvPr>
        </p:nvSpPr>
        <p:spPr>
          <a:xfrm>
            <a:off x="119337" y="1927777"/>
            <a:ext cx="4690708" cy="338554"/>
          </a:xfrm>
          <a:prstGeom prst="rect">
            <a:avLst/>
          </a:prstGeom>
        </p:spPr>
        <p:txBody>
          <a:bodyPr wrap="none">
            <a:spAutoFit/>
          </a:bodyPr>
          <a:lstStyle/>
          <a:p>
            <a:r>
              <a:rPr lang="fr-CA" sz="1600" b="1" dirty="0"/>
              <a:t>Impact de la conjoncture économique actuelle</a:t>
            </a:r>
          </a:p>
        </p:txBody>
      </p:sp>
      <p:cxnSp>
        <p:nvCxnSpPr>
          <p:cNvPr id="35" name="Connecteur droit 34">
            <a:extLst>
              <a:ext uri="{FF2B5EF4-FFF2-40B4-BE49-F238E27FC236}">
                <a16:creationId xmlns:a16="http://schemas.microsoft.com/office/drawing/2014/main" id="{E1740476-BE20-47E0-BE98-7CB1E52A6890}"/>
              </a:ext>
            </a:extLst>
          </p:cNvPr>
          <p:cNvCxnSpPr/>
          <p:nvPr>
            <p:custDataLst>
              <p:tags r:id="rId9"/>
            </p:custDataLst>
          </p:nvPr>
        </p:nvCxnSpPr>
        <p:spPr>
          <a:xfrm>
            <a:off x="16089" y="2330339"/>
            <a:ext cx="12072663" cy="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50491DF8-9B09-41D4-BBE1-52C79029BF3E}"/>
              </a:ext>
            </a:extLst>
          </p:cNvPr>
          <p:cNvSpPr txBox="1"/>
          <p:nvPr>
            <p:custDataLst>
              <p:tags r:id="rId10"/>
            </p:custDataLst>
          </p:nvPr>
        </p:nvSpPr>
        <p:spPr>
          <a:xfrm>
            <a:off x="6715118" y="2377111"/>
            <a:ext cx="4028778" cy="292388"/>
          </a:xfrm>
          <a:prstGeom prst="rect">
            <a:avLst/>
          </a:prstGeom>
          <a:noFill/>
        </p:spPr>
        <p:txBody>
          <a:bodyPr wrap="square" rtlCol="0">
            <a:spAutoFit/>
          </a:bodyPr>
          <a:lstStyle/>
          <a:p>
            <a:r>
              <a:rPr lang="fr-CA" sz="1300" b="1" dirty="0">
                <a:solidFill>
                  <a:srgbClr val="F16725"/>
                </a:solidFill>
              </a:rPr>
              <a:t>Propension à réaliser des travaux de rénovation</a:t>
            </a:r>
          </a:p>
        </p:txBody>
      </p:sp>
      <p:graphicFrame>
        <p:nvGraphicFramePr>
          <p:cNvPr id="38" name="Graphique 37">
            <a:extLst>
              <a:ext uri="{FF2B5EF4-FFF2-40B4-BE49-F238E27FC236}">
                <a16:creationId xmlns:a16="http://schemas.microsoft.com/office/drawing/2014/main" id="{02B8F3B4-547E-4E38-8763-5F39D06B07EC}"/>
              </a:ext>
            </a:extLst>
          </p:cNvPr>
          <p:cNvGraphicFramePr/>
          <p:nvPr>
            <p:custDataLst>
              <p:tags r:id="rId11"/>
            </p:custDataLst>
            <p:extLst>
              <p:ext uri="{D42A27DB-BD31-4B8C-83A1-F6EECF244321}">
                <p14:modId xmlns:p14="http://schemas.microsoft.com/office/powerpoint/2010/main" val="2839474462"/>
              </p:ext>
            </p:extLst>
          </p:nvPr>
        </p:nvGraphicFramePr>
        <p:xfrm>
          <a:off x="893619" y="2786186"/>
          <a:ext cx="3491346" cy="1933514"/>
        </p:xfrm>
        <a:graphic>
          <a:graphicData uri="http://schemas.openxmlformats.org/drawingml/2006/chart">
            <c:chart xmlns:c="http://schemas.openxmlformats.org/drawingml/2006/chart" xmlns:r="http://schemas.openxmlformats.org/officeDocument/2006/relationships" r:id="rId23"/>
          </a:graphicData>
        </a:graphic>
      </p:graphicFrame>
      <p:sp>
        <p:nvSpPr>
          <p:cNvPr id="39" name="ZoneTexte 38">
            <a:extLst>
              <a:ext uri="{FF2B5EF4-FFF2-40B4-BE49-F238E27FC236}">
                <a16:creationId xmlns:a16="http://schemas.microsoft.com/office/drawing/2014/main" id="{D79D7BF0-A6A8-4861-BECD-4EF0FD1C0790}"/>
              </a:ext>
            </a:extLst>
          </p:cNvPr>
          <p:cNvSpPr txBox="1"/>
          <p:nvPr>
            <p:custDataLst>
              <p:tags r:id="rId12"/>
            </p:custDataLst>
          </p:nvPr>
        </p:nvSpPr>
        <p:spPr>
          <a:xfrm rot="10800000">
            <a:off x="5664446" y="4345870"/>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41" name="ZoneTexte 40">
            <a:extLst>
              <a:ext uri="{FF2B5EF4-FFF2-40B4-BE49-F238E27FC236}">
                <a16:creationId xmlns:a16="http://schemas.microsoft.com/office/drawing/2014/main" id="{CCF42BBF-0A2B-46DB-B959-0E646DE7479B}"/>
              </a:ext>
            </a:extLst>
          </p:cNvPr>
          <p:cNvSpPr txBox="1"/>
          <p:nvPr>
            <p:custDataLst>
              <p:tags r:id="rId13"/>
            </p:custDataLst>
          </p:nvPr>
        </p:nvSpPr>
        <p:spPr>
          <a:xfrm>
            <a:off x="4927976" y="4345870"/>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cxnSp>
        <p:nvCxnSpPr>
          <p:cNvPr id="17" name="Connecteur droit 16">
            <a:extLst>
              <a:ext uri="{FF2B5EF4-FFF2-40B4-BE49-F238E27FC236}">
                <a16:creationId xmlns:a16="http://schemas.microsoft.com/office/drawing/2014/main" id="{5F63C03A-D11C-4CD1-B496-B38A7F3E03DD}"/>
              </a:ext>
            </a:extLst>
          </p:cNvPr>
          <p:cNvCxnSpPr/>
          <p:nvPr>
            <p:custDataLst>
              <p:tags r:id="rId14"/>
            </p:custDataLst>
          </p:nvPr>
        </p:nvCxnSpPr>
        <p:spPr>
          <a:xfrm>
            <a:off x="6096000" y="2330116"/>
            <a:ext cx="0" cy="3511692"/>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85F78AEF-88A2-411B-A651-CB3BB824A989}"/>
              </a:ext>
            </a:extLst>
          </p:cNvPr>
          <p:cNvSpPr txBox="1"/>
          <p:nvPr>
            <p:custDataLst>
              <p:tags r:id="rId15"/>
            </p:custDataLst>
          </p:nvPr>
        </p:nvSpPr>
        <p:spPr>
          <a:xfrm>
            <a:off x="5668795" y="3984457"/>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22" name="ZoneTexte 21">
            <a:extLst>
              <a:ext uri="{FF2B5EF4-FFF2-40B4-BE49-F238E27FC236}">
                <a16:creationId xmlns:a16="http://schemas.microsoft.com/office/drawing/2014/main" id="{18287F88-9571-4038-A8FA-CF689343926E}"/>
              </a:ext>
            </a:extLst>
          </p:cNvPr>
          <p:cNvSpPr txBox="1"/>
          <p:nvPr>
            <p:custDataLst>
              <p:tags r:id="rId16"/>
            </p:custDataLst>
          </p:nvPr>
        </p:nvSpPr>
        <p:spPr>
          <a:xfrm rot="10800000">
            <a:off x="4932325" y="3984457"/>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graphicFrame>
        <p:nvGraphicFramePr>
          <p:cNvPr id="23" name="Tableau 22">
            <a:extLst>
              <a:ext uri="{FF2B5EF4-FFF2-40B4-BE49-F238E27FC236}">
                <a16:creationId xmlns:a16="http://schemas.microsoft.com/office/drawing/2014/main" id="{9E764D47-AA69-42E2-8A7E-C062495FA6D6}"/>
              </a:ext>
            </a:extLst>
          </p:cNvPr>
          <p:cNvGraphicFramePr>
            <a:graphicFrameLocks noGrp="1"/>
          </p:cNvGraphicFramePr>
          <p:nvPr>
            <p:custDataLst>
              <p:tags r:id="rId17"/>
            </p:custDataLst>
            <p:extLst>
              <p:ext uri="{D42A27DB-BD31-4B8C-83A1-F6EECF244321}">
                <p14:modId xmlns:p14="http://schemas.microsoft.com/office/powerpoint/2010/main" val="3534605026"/>
              </p:ext>
            </p:extLst>
          </p:nvPr>
        </p:nvGraphicFramePr>
        <p:xfrm>
          <a:off x="6294618" y="3143869"/>
          <a:ext cx="5678790" cy="755660"/>
        </p:xfrm>
        <a:graphic>
          <a:graphicData uri="http://schemas.openxmlformats.org/drawingml/2006/table">
            <a:tbl>
              <a:tblPr bandRow="1">
                <a:tableStyleId>{5C22544A-7EE6-4342-B048-85BDC9FD1C3A}</a:tableStyleId>
              </a:tblPr>
              <a:tblGrid>
                <a:gridCol w="774089">
                  <a:extLst>
                    <a:ext uri="{9D8B030D-6E8A-4147-A177-3AD203B41FA5}">
                      <a16:colId xmlns:a16="http://schemas.microsoft.com/office/drawing/2014/main" val="2548598228"/>
                    </a:ext>
                  </a:extLst>
                </a:gridCol>
                <a:gridCol w="3463563">
                  <a:extLst>
                    <a:ext uri="{9D8B030D-6E8A-4147-A177-3AD203B41FA5}">
                      <a16:colId xmlns:a16="http://schemas.microsoft.com/office/drawing/2014/main" val="20001"/>
                    </a:ext>
                  </a:extLst>
                </a:gridCol>
                <a:gridCol w="720569">
                  <a:extLst>
                    <a:ext uri="{9D8B030D-6E8A-4147-A177-3AD203B41FA5}">
                      <a16:colId xmlns:a16="http://schemas.microsoft.com/office/drawing/2014/main" val="3704342013"/>
                    </a:ext>
                  </a:extLst>
                </a:gridCol>
                <a:gridCol w="720569">
                  <a:extLst>
                    <a:ext uri="{9D8B030D-6E8A-4147-A177-3AD203B41FA5}">
                      <a16:colId xmlns:a16="http://schemas.microsoft.com/office/drawing/2014/main" val="2518756320"/>
                    </a:ext>
                  </a:extLst>
                </a:gridCol>
              </a:tblGrid>
              <a:tr h="377830">
                <a:tc>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endParaRPr lang="fr-CA" sz="1000" b="0" i="0" u="none" strike="noStrike" dirty="0">
                        <a:solidFill>
                          <a:srgbClr val="000000"/>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 Plus enclin</a:t>
                      </a:r>
                    </a:p>
                  </a:txBody>
                  <a:tcPr marL="0" marR="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 Moins enclin</a:t>
                      </a:r>
                    </a:p>
                  </a:txBody>
                  <a:tcPr marL="0" marR="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830">
                <a:tc>
                  <a:txBody>
                    <a:bodyPr/>
                    <a:lstStyle/>
                    <a:p>
                      <a:pPr algn="r" fontAlgn="b"/>
                      <a:r>
                        <a:rPr lang="fr-CA" sz="900" b="0" i="0" u="none" strike="noStrike" dirty="0">
                          <a:solidFill>
                            <a:srgbClr val="000000"/>
                          </a:solidFill>
                          <a:effectLst/>
                          <a:latin typeface="+mn-lt"/>
                        </a:rPr>
                        <a:t>2026</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29 %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13 %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24" name="Graphique 23">
            <a:extLst>
              <a:ext uri="{FF2B5EF4-FFF2-40B4-BE49-F238E27FC236}">
                <a16:creationId xmlns:a16="http://schemas.microsoft.com/office/drawing/2014/main" id="{CDB47A63-098D-4A4C-AE58-6CA3D17A371C}"/>
              </a:ext>
            </a:extLst>
          </p:cNvPr>
          <p:cNvGraphicFramePr/>
          <p:nvPr>
            <p:custDataLst>
              <p:tags r:id="rId18"/>
            </p:custDataLst>
            <p:extLst>
              <p:ext uri="{D42A27DB-BD31-4B8C-83A1-F6EECF244321}">
                <p14:modId xmlns:p14="http://schemas.microsoft.com/office/powerpoint/2010/main" val="1004765772"/>
              </p:ext>
            </p:extLst>
          </p:nvPr>
        </p:nvGraphicFramePr>
        <p:xfrm>
          <a:off x="7068899" y="2841426"/>
          <a:ext cx="3491346" cy="1856496"/>
        </p:xfrm>
        <a:graphic>
          <a:graphicData uri="http://schemas.openxmlformats.org/drawingml/2006/chart">
            <c:chart xmlns:c="http://schemas.openxmlformats.org/drawingml/2006/chart" xmlns:r="http://schemas.openxmlformats.org/officeDocument/2006/relationships" r:id="rId24"/>
          </a:graphicData>
        </a:graphic>
      </p:graphicFrame>
      <p:sp>
        <p:nvSpPr>
          <p:cNvPr id="5" name="ZoneTexte 4">
            <a:extLst>
              <a:ext uri="{FF2B5EF4-FFF2-40B4-BE49-F238E27FC236}">
                <a16:creationId xmlns:a16="http://schemas.microsoft.com/office/drawing/2014/main" id="{70C6389E-C790-4061-BFFB-DD730005F026}"/>
              </a:ext>
            </a:extLst>
          </p:cNvPr>
          <p:cNvSpPr txBox="1"/>
          <p:nvPr/>
        </p:nvSpPr>
        <p:spPr>
          <a:xfrm>
            <a:off x="6847840" y="5464035"/>
            <a:ext cx="5240905" cy="369332"/>
          </a:xfrm>
          <a:prstGeom prst="rect">
            <a:avLst/>
          </a:prstGeom>
          <a:noFill/>
        </p:spPr>
        <p:txBody>
          <a:bodyPr wrap="square" rtlCol="0">
            <a:spAutoFit/>
          </a:bodyPr>
          <a:lstStyle/>
          <a:p>
            <a:r>
              <a:rPr lang="fr-CA" sz="900" i="1" dirty="0"/>
              <a:t>Note : La formulation de cette question ayant changé en 2026, les résultats présentés ne sont pas comparables à ceux des années précédentes.</a:t>
            </a:r>
          </a:p>
        </p:txBody>
      </p:sp>
      <p:sp>
        <p:nvSpPr>
          <p:cNvPr id="25" name="Espace réservé du texte 3">
            <a:extLst>
              <a:ext uri="{FF2B5EF4-FFF2-40B4-BE49-F238E27FC236}">
                <a16:creationId xmlns:a16="http://schemas.microsoft.com/office/drawing/2014/main" id="{AAF7DB2F-08DE-4DFE-A343-C0BD10213D1A}"/>
              </a:ext>
            </a:extLst>
          </p:cNvPr>
          <p:cNvSpPr txBox="1">
            <a:spLocks/>
          </p:cNvSpPr>
          <p:nvPr>
            <p:custDataLst>
              <p:tags r:id="rId19"/>
            </p:custDataLst>
          </p:nvPr>
        </p:nvSpPr>
        <p:spPr>
          <a:xfrm>
            <a:off x="220800" y="6125567"/>
            <a:ext cx="4707176" cy="110800"/>
          </a:xfrm>
          <a:prstGeom prst="rect">
            <a:avLst/>
          </a:prstGeom>
        </p:spPr>
        <p:txBody>
          <a:bodyPr vert="horz" wrap="square" lIns="0" tIns="0" rIns="0" bIns="0" rtlCol="0" anchor="b">
            <a:spAutoFit/>
          </a:bodyPr>
          <a:lstStyle>
            <a:lvl1pPr marL="319088" indent="-319088" algn="l" defTabSz="914400" rtl="0" eaLnBrk="1" latinLnBrk="0" hangingPunct="1">
              <a:lnSpc>
                <a:spcPct val="90000"/>
              </a:lnSpc>
              <a:spcBef>
                <a:spcPts val="200"/>
              </a:spcBef>
              <a:spcAft>
                <a:spcPts val="0"/>
              </a:spcAft>
              <a:buFont typeface="Arial" panose="020B0604020202020204" pitchFamily="34" charset="0"/>
              <a:buNone/>
              <a:defRPr sz="800" i="1"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Base QG1 / QG4X : ensemble des répondants ayant complété le sondage (n = 1 500)  </a:t>
            </a:r>
          </a:p>
        </p:txBody>
      </p:sp>
    </p:spTree>
    <p:extLst>
      <p:ext uri="{BB962C8B-B14F-4D97-AF65-F5344CB8AC3E}">
        <p14:creationId xmlns:p14="http://schemas.microsoft.com/office/powerpoint/2010/main" val="309668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2512CA-9101-4D70-BF9B-1BC051EB0FA2}"/>
              </a:ext>
            </a:extLst>
          </p:cNvPr>
          <p:cNvSpPr>
            <a:spLocks noGrp="1"/>
          </p:cNvSpPr>
          <p:nvPr>
            <p:ph type="title"/>
            <p:custDataLst>
              <p:tags r:id="rId1"/>
            </p:custDataLst>
          </p:nvPr>
        </p:nvSpPr>
        <p:spPr/>
        <p:txBody>
          <a:bodyPr/>
          <a:lstStyle/>
          <a:p>
            <a:r>
              <a:rPr lang="fr-CA" dirty="0">
                <a:solidFill>
                  <a:schemeClr val="tx1"/>
                </a:solidFill>
              </a:rPr>
              <a:t>Projet de rénovation (suite)</a:t>
            </a:r>
          </a:p>
        </p:txBody>
      </p:sp>
      <p:sp>
        <p:nvSpPr>
          <p:cNvPr id="3" name="Espace réservé du numéro de diapositive 2">
            <a:extLst>
              <a:ext uri="{FF2B5EF4-FFF2-40B4-BE49-F238E27FC236}">
                <a16:creationId xmlns:a16="http://schemas.microsoft.com/office/drawing/2014/main" id="{E75DEE0D-FE28-4B7B-B5CC-37558C0B1DCA}"/>
              </a:ext>
            </a:extLst>
          </p:cNvPr>
          <p:cNvSpPr>
            <a:spLocks noGrp="1"/>
          </p:cNvSpPr>
          <p:nvPr>
            <p:ph type="sldNum" sz="quarter" idx="12"/>
            <p:custDataLst>
              <p:tags r:id="rId2"/>
            </p:custDataLst>
          </p:nvPr>
        </p:nvSpPr>
        <p:spPr/>
        <p:txBody>
          <a:bodyPr/>
          <a:lstStyle/>
          <a:p>
            <a:fld id="{B57D92B5-7ECE-49C8-85BA-9F8FD163C6E7}" type="slidenum">
              <a:rPr lang="en-CA" smtClean="0"/>
              <a:pPr/>
              <a:t>21</a:t>
            </a:fld>
            <a:endParaRPr lang="en-CA"/>
          </a:p>
        </p:txBody>
      </p:sp>
      <p:sp>
        <p:nvSpPr>
          <p:cNvPr id="6" name="Espace réservé du texte 5">
            <a:extLst>
              <a:ext uri="{FF2B5EF4-FFF2-40B4-BE49-F238E27FC236}">
                <a16:creationId xmlns:a16="http://schemas.microsoft.com/office/drawing/2014/main" id="{6E032474-8216-4430-B2EC-122BFD0E961A}"/>
              </a:ext>
            </a:extLst>
          </p:cNvPr>
          <p:cNvSpPr>
            <a:spLocks noGrp="1"/>
          </p:cNvSpPr>
          <p:nvPr>
            <p:ph type="body" sz="quarter" idx="13"/>
            <p:custDataLst>
              <p:tags r:id="rId3"/>
            </p:custDataLst>
          </p:nvPr>
        </p:nvSpPr>
        <p:spPr>
          <a:xfrm>
            <a:off x="220980" y="1149096"/>
            <a:ext cx="11750400" cy="274947"/>
          </a:xfrm>
        </p:spPr>
        <p:txBody>
          <a:bodyPr/>
          <a:lstStyle/>
          <a:p>
            <a:r>
              <a:rPr lang="fr-CA" dirty="0"/>
              <a:t>QG2) Quel est </a:t>
            </a:r>
            <a:r>
              <a:rPr lang="fr-CA" b="1" dirty="0"/>
              <a:t>l’impact</a:t>
            </a:r>
            <a:r>
              <a:rPr lang="fr-CA" dirty="0"/>
              <a:t> de la conjoncture économique/immobilière actuelle </a:t>
            </a:r>
            <a:r>
              <a:rPr lang="fr-CA" b="1" u="sng" dirty="0"/>
              <a:t>sur l’échéancier</a:t>
            </a:r>
            <a:r>
              <a:rPr lang="fr-CA" dirty="0"/>
              <a:t> de votre projet de rénovation? Cette conjoncture vous amène-t-elle à vouloir… </a:t>
            </a:r>
          </a:p>
          <a:p>
            <a:r>
              <a:rPr lang="fr-CA" dirty="0"/>
              <a:t>QG3) Quel est </a:t>
            </a:r>
            <a:r>
              <a:rPr lang="fr-CA" b="1" dirty="0"/>
              <a:t>l’impact</a:t>
            </a:r>
            <a:r>
              <a:rPr lang="fr-CA" dirty="0"/>
              <a:t> de la conjoncture économique/immobilière actuelle </a:t>
            </a:r>
            <a:r>
              <a:rPr lang="fr-CA" b="1" u="sng" dirty="0"/>
              <a:t>sur l’envergure</a:t>
            </a:r>
            <a:r>
              <a:rPr lang="fr-CA" b="1" dirty="0"/>
              <a:t> ($$) </a:t>
            </a:r>
            <a:r>
              <a:rPr lang="fr-CA" dirty="0"/>
              <a:t>de votre projet de rénovation? Cette conjoncture vous amène-t-elle à vouloir… </a:t>
            </a:r>
          </a:p>
        </p:txBody>
      </p:sp>
      <p:sp>
        <p:nvSpPr>
          <p:cNvPr id="92" name="ZoneTexte 91">
            <a:extLst>
              <a:ext uri="{FF2B5EF4-FFF2-40B4-BE49-F238E27FC236}">
                <a16:creationId xmlns:a16="http://schemas.microsoft.com/office/drawing/2014/main" id="{84C91480-0C45-4754-A1D3-2C0DCC9A3D68}"/>
              </a:ext>
            </a:extLst>
          </p:cNvPr>
          <p:cNvSpPr txBox="1"/>
          <p:nvPr>
            <p:custDataLst>
              <p:tags r:id="rId4"/>
            </p:custDataLst>
          </p:nvPr>
        </p:nvSpPr>
        <p:spPr>
          <a:xfrm>
            <a:off x="1507773" y="2377111"/>
            <a:ext cx="3780762" cy="292388"/>
          </a:xfrm>
          <a:prstGeom prst="rect">
            <a:avLst/>
          </a:prstGeom>
          <a:noFill/>
        </p:spPr>
        <p:txBody>
          <a:bodyPr wrap="square" rtlCol="0">
            <a:spAutoFit/>
          </a:bodyPr>
          <a:lstStyle/>
          <a:p>
            <a:r>
              <a:rPr lang="fr-CA" sz="1300" b="1" dirty="0">
                <a:solidFill>
                  <a:srgbClr val="F16725"/>
                </a:solidFill>
              </a:rPr>
              <a:t>Sur l’échéancier du projet</a:t>
            </a:r>
          </a:p>
        </p:txBody>
      </p:sp>
      <p:sp>
        <p:nvSpPr>
          <p:cNvPr id="93" name="ZoneTexte 92">
            <a:extLst>
              <a:ext uri="{FF2B5EF4-FFF2-40B4-BE49-F238E27FC236}">
                <a16:creationId xmlns:a16="http://schemas.microsoft.com/office/drawing/2014/main" id="{D0C11294-8C0E-4E02-AF98-ED90B7361E85}"/>
              </a:ext>
            </a:extLst>
          </p:cNvPr>
          <p:cNvSpPr txBox="1"/>
          <p:nvPr>
            <p:custDataLst>
              <p:tags r:id="rId5"/>
            </p:custDataLst>
          </p:nvPr>
        </p:nvSpPr>
        <p:spPr>
          <a:xfrm>
            <a:off x="7124079" y="2377111"/>
            <a:ext cx="3524681" cy="292388"/>
          </a:xfrm>
          <a:prstGeom prst="rect">
            <a:avLst/>
          </a:prstGeom>
          <a:noFill/>
        </p:spPr>
        <p:txBody>
          <a:bodyPr wrap="square" rtlCol="0">
            <a:spAutoFit/>
          </a:bodyPr>
          <a:lstStyle/>
          <a:p>
            <a:r>
              <a:rPr lang="fr-CA" sz="1300" b="1" dirty="0">
                <a:solidFill>
                  <a:srgbClr val="F16725"/>
                </a:solidFill>
              </a:rPr>
              <a:t>Sur l’envergure ($$) du projet</a:t>
            </a:r>
          </a:p>
        </p:txBody>
      </p:sp>
      <p:cxnSp>
        <p:nvCxnSpPr>
          <p:cNvPr id="98" name="Connecteur droit 97">
            <a:extLst>
              <a:ext uri="{FF2B5EF4-FFF2-40B4-BE49-F238E27FC236}">
                <a16:creationId xmlns:a16="http://schemas.microsoft.com/office/drawing/2014/main" id="{9A45952A-BD27-48D6-A0E9-93071D41546C}"/>
              </a:ext>
            </a:extLst>
          </p:cNvPr>
          <p:cNvCxnSpPr/>
          <p:nvPr>
            <p:custDataLst>
              <p:tags r:id="rId6"/>
            </p:custDataLst>
          </p:nvPr>
        </p:nvCxnSpPr>
        <p:spPr>
          <a:xfrm>
            <a:off x="16089" y="5841808"/>
            <a:ext cx="12072663" cy="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pic>
        <p:nvPicPr>
          <p:cNvPr id="99" name="Graphique 98">
            <a:extLst>
              <a:ext uri="{FF2B5EF4-FFF2-40B4-BE49-F238E27FC236}">
                <a16:creationId xmlns:a16="http://schemas.microsoft.com/office/drawing/2014/main" id="{CBC926EE-C335-4185-B3A9-0AB008E0B2EC}"/>
              </a:ext>
            </a:extLst>
          </p:cNvPr>
          <p:cNvPicPr>
            <a:picLocks noChangeAspect="1"/>
          </p:cNvPicPr>
          <p:nvPr>
            <p:custDataLst>
              <p:tags r:id="rId7"/>
            </p:custDataLst>
          </p:nvPr>
        </p:nvPicPr>
        <p:blipFill>
          <a:blip>
            <a:extLst>
              <a:ext uri="{96DAC541-7B7A-43D3-8B79-37D633B846F1}">
                <asvg:svgBlip xmlns:asvg="http://schemas.microsoft.com/office/drawing/2016/SVG/main" r:embed="rId28"/>
              </a:ext>
            </a:extLst>
          </a:blip>
          <a:stretch>
            <a:fillRect/>
          </a:stretch>
        </p:blipFill>
        <p:spPr>
          <a:xfrm>
            <a:off x="3736697" y="2428571"/>
            <a:ext cx="409190" cy="409190"/>
          </a:xfrm>
          <a:prstGeom prst="rect">
            <a:avLst/>
          </a:prstGeom>
        </p:spPr>
      </p:pic>
      <p:pic>
        <p:nvPicPr>
          <p:cNvPr id="16" name="Graphique 15">
            <a:extLst>
              <a:ext uri="{FF2B5EF4-FFF2-40B4-BE49-F238E27FC236}">
                <a16:creationId xmlns:a16="http://schemas.microsoft.com/office/drawing/2014/main" id="{F6238F53-D19B-4ECA-AB81-510D7365D5F5}"/>
              </a:ext>
            </a:extLst>
          </p:cNvPr>
          <p:cNvPicPr>
            <a:picLocks noChangeAspect="1"/>
          </p:cNvPicPr>
          <p:nvPr>
            <p:custDataLst>
              <p:tags r:id="rId8"/>
            </p:custDataLst>
          </p:nvPr>
        </p:nvPicPr>
        <p:blipFill>
          <a:blip>
            <a:extLst>
              <a:ext uri="{96DAC541-7B7A-43D3-8B79-37D633B846F1}">
                <asvg:svgBlip xmlns:asvg="http://schemas.microsoft.com/office/drawing/2016/SVG/main" r:embed="rId29"/>
              </a:ext>
            </a:extLst>
          </a:blip>
          <a:stretch>
            <a:fillRect/>
          </a:stretch>
        </p:blipFill>
        <p:spPr>
          <a:xfrm>
            <a:off x="9541386" y="2430960"/>
            <a:ext cx="495120" cy="495120"/>
          </a:xfrm>
          <a:prstGeom prst="rect">
            <a:avLst/>
          </a:prstGeom>
        </p:spPr>
      </p:pic>
      <p:sp>
        <p:nvSpPr>
          <p:cNvPr id="4" name="Rectangle 3">
            <a:extLst>
              <a:ext uri="{FF2B5EF4-FFF2-40B4-BE49-F238E27FC236}">
                <a16:creationId xmlns:a16="http://schemas.microsoft.com/office/drawing/2014/main" id="{83210D5C-3B1F-4979-AE90-90564A221882}"/>
              </a:ext>
            </a:extLst>
          </p:cNvPr>
          <p:cNvSpPr/>
          <p:nvPr>
            <p:custDataLst>
              <p:tags r:id="rId9"/>
            </p:custDataLst>
          </p:nvPr>
        </p:nvSpPr>
        <p:spPr>
          <a:xfrm>
            <a:off x="119337" y="1927777"/>
            <a:ext cx="4690708" cy="338554"/>
          </a:xfrm>
          <a:prstGeom prst="rect">
            <a:avLst/>
          </a:prstGeom>
        </p:spPr>
        <p:txBody>
          <a:bodyPr wrap="none">
            <a:spAutoFit/>
          </a:bodyPr>
          <a:lstStyle/>
          <a:p>
            <a:r>
              <a:rPr lang="fr-CA" sz="1600" b="1" dirty="0"/>
              <a:t>Impact de la conjoncture économique actuelle</a:t>
            </a:r>
          </a:p>
        </p:txBody>
      </p:sp>
      <p:cxnSp>
        <p:nvCxnSpPr>
          <p:cNvPr id="35" name="Connecteur droit 34">
            <a:extLst>
              <a:ext uri="{FF2B5EF4-FFF2-40B4-BE49-F238E27FC236}">
                <a16:creationId xmlns:a16="http://schemas.microsoft.com/office/drawing/2014/main" id="{E1740476-BE20-47E0-BE98-7CB1E52A6890}"/>
              </a:ext>
            </a:extLst>
          </p:cNvPr>
          <p:cNvCxnSpPr/>
          <p:nvPr>
            <p:custDataLst>
              <p:tags r:id="rId10"/>
            </p:custDataLst>
          </p:nvPr>
        </p:nvCxnSpPr>
        <p:spPr>
          <a:xfrm>
            <a:off x="16089" y="2330339"/>
            <a:ext cx="12072663" cy="0"/>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graphicFrame>
        <p:nvGraphicFramePr>
          <p:cNvPr id="47" name="Tableau 46">
            <a:extLst>
              <a:ext uri="{FF2B5EF4-FFF2-40B4-BE49-F238E27FC236}">
                <a16:creationId xmlns:a16="http://schemas.microsoft.com/office/drawing/2014/main" id="{A06CA47D-48B7-444A-A7ED-65243DC977FD}"/>
              </a:ext>
            </a:extLst>
          </p:cNvPr>
          <p:cNvGraphicFramePr>
            <a:graphicFrameLocks noGrp="1"/>
          </p:cNvGraphicFramePr>
          <p:nvPr>
            <p:custDataLst>
              <p:tags r:id="rId11"/>
            </p:custDataLst>
            <p:extLst>
              <p:ext uri="{D42A27DB-BD31-4B8C-83A1-F6EECF244321}">
                <p14:modId xmlns:p14="http://schemas.microsoft.com/office/powerpoint/2010/main" val="1755709044"/>
              </p:ext>
            </p:extLst>
          </p:nvPr>
        </p:nvGraphicFramePr>
        <p:xfrm>
          <a:off x="119338" y="3302418"/>
          <a:ext cx="5678790" cy="1511320"/>
        </p:xfrm>
        <a:graphic>
          <a:graphicData uri="http://schemas.openxmlformats.org/drawingml/2006/table">
            <a:tbl>
              <a:tblPr bandRow="1">
                <a:tableStyleId>{5C22544A-7EE6-4342-B048-85BDC9FD1C3A}</a:tableStyleId>
              </a:tblPr>
              <a:tblGrid>
                <a:gridCol w="774089">
                  <a:extLst>
                    <a:ext uri="{9D8B030D-6E8A-4147-A177-3AD203B41FA5}">
                      <a16:colId xmlns:a16="http://schemas.microsoft.com/office/drawing/2014/main" val="2548598228"/>
                    </a:ext>
                  </a:extLst>
                </a:gridCol>
                <a:gridCol w="3463563">
                  <a:extLst>
                    <a:ext uri="{9D8B030D-6E8A-4147-A177-3AD203B41FA5}">
                      <a16:colId xmlns:a16="http://schemas.microsoft.com/office/drawing/2014/main" val="20001"/>
                    </a:ext>
                  </a:extLst>
                </a:gridCol>
                <a:gridCol w="720569">
                  <a:extLst>
                    <a:ext uri="{9D8B030D-6E8A-4147-A177-3AD203B41FA5}">
                      <a16:colId xmlns:a16="http://schemas.microsoft.com/office/drawing/2014/main" val="3704342013"/>
                    </a:ext>
                  </a:extLst>
                </a:gridCol>
                <a:gridCol w="720569">
                  <a:extLst>
                    <a:ext uri="{9D8B030D-6E8A-4147-A177-3AD203B41FA5}">
                      <a16:colId xmlns:a16="http://schemas.microsoft.com/office/drawing/2014/main" val="2518756320"/>
                    </a:ext>
                  </a:extLst>
                </a:gridCol>
              </a:tblGrid>
              <a:tr h="377830">
                <a:tc>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endParaRPr lang="fr-CA" sz="1000" b="0" i="0" u="none" strike="noStrike" dirty="0">
                        <a:solidFill>
                          <a:srgbClr val="000000"/>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 Devancer</a:t>
                      </a:r>
                    </a:p>
                  </a:txBody>
                  <a:tcPr marL="0" marR="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 Repousser</a:t>
                      </a:r>
                    </a:p>
                  </a:txBody>
                  <a:tcPr marL="0" marR="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830">
                <a:tc>
                  <a:txBody>
                    <a:bodyPr/>
                    <a:lstStyle/>
                    <a:p>
                      <a:pPr algn="r" fontAlgn="b"/>
                      <a:r>
                        <a:rPr lang="fr-CA" sz="900" b="0" i="0" u="none" strike="noStrike" dirty="0">
                          <a:solidFill>
                            <a:srgbClr val="000000"/>
                          </a:solidFill>
                          <a:effectLst/>
                          <a:latin typeface="+mn-lt"/>
                        </a:rPr>
                        <a:t>2024</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7 %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53 %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7830">
                <a:tc>
                  <a:txBody>
                    <a:bodyPr/>
                    <a:lstStyle/>
                    <a:p>
                      <a:pPr algn="r" fontAlgn="b"/>
                      <a:r>
                        <a:rPr lang="fr-CA" sz="900" b="0" i="0" u="none" strike="noStrike" dirty="0">
                          <a:solidFill>
                            <a:srgbClr val="000000"/>
                          </a:solidFill>
                          <a:effectLst/>
                          <a:latin typeface="+mn-lt"/>
                        </a:rPr>
                        <a:t>2025</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11 %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24 %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830">
                <a:tc>
                  <a:txBody>
                    <a:bodyPr/>
                    <a:lstStyle/>
                    <a:p>
                      <a:pPr algn="r" fontAlgn="b"/>
                      <a:r>
                        <a:rPr lang="fr-CA" sz="900" b="0" i="0" u="none" strike="noStrike" dirty="0">
                          <a:solidFill>
                            <a:srgbClr val="000000"/>
                          </a:solidFill>
                          <a:effectLst/>
                          <a:latin typeface="+mn-lt"/>
                        </a:rPr>
                        <a:t>2026</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10 %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28 %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48" name="Graphique 47">
            <a:extLst>
              <a:ext uri="{FF2B5EF4-FFF2-40B4-BE49-F238E27FC236}">
                <a16:creationId xmlns:a16="http://schemas.microsoft.com/office/drawing/2014/main" id="{D515BF29-76AB-433D-837E-531CD19DE786}"/>
              </a:ext>
            </a:extLst>
          </p:cNvPr>
          <p:cNvGraphicFramePr/>
          <p:nvPr>
            <p:custDataLst>
              <p:tags r:id="rId12"/>
            </p:custDataLst>
            <p:extLst>
              <p:ext uri="{D42A27DB-BD31-4B8C-83A1-F6EECF244321}">
                <p14:modId xmlns:p14="http://schemas.microsoft.com/office/powerpoint/2010/main" val="872269787"/>
              </p:ext>
            </p:extLst>
          </p:nvPr>
        </p:nvGraphicFramePr>
        <p:xfrm>
          <a:off x="893619" y="2915138"/>
          <a:ext cx="3491346" cy="1962965"/>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52" name="Tableau 51">
            <a:extLst>
              <a:ext uri="{FF2B5EF4-FFF2-40B4-BE49-F238E27FC236}">
                <a16:creationId xmlns:a16="http://schemas.microsoft.com/office/drawing/2014/main" id="{1D3F42A3-8171-4C9D-BCF9-1CF1131CF632}"/>
              </a:ext>
            </a:extLst>
          </p:cNvPr>
          <p:cNvGraphicFramePr>
            <a:graphicFrameLocks noGrp="1"/>
          </p:cNvGraphicFramePr>
          <p:nvPr>
            <p:custDataLst>
              <p:tags r:id="rId13"/>
            </p:custDataLst>
            <p:extLst>
              <p:ext uri="{D42A27DB-BD31-4B8C-83A1-F6EECF244321}">
                <p14:modId xmlns:p14="http://schemas.microsoft.com/office/powerpoint/2010/main" val="1993715145"/>
              </p:ext>
            </p:extLst>
          </p:nvPr>
        </p:nvGraphicFramePr>
        <p:xfrm>
          <a:off x="6282247" y="3297621"/>
          <a:ext cx="5678790" cy="1534470"/>
        </p:xfrm>
        <a:graphic>
          <a:graphicData uri="http://schemas.openxmlformats.org/drawingml/2006/table">
            <a:tbl>
              <a:tblPr bandRow="1">
                <a:tableStyleId>{5C22544A-7EE6-4342-B048-85BDC9FD1C3A}</a:tableStyleId>
              </a:tblPr>
              <a:tblGrid>
                <a:gridCol w="774089">
                  <a:extLst>
                    <a:ext uri="{9D8B030D-6E8A-4147-A177-3AD203B41FA5}">
                      <a16:colId xmlns:a16="http://schemas.microsoft.com/office/drawing/2014/main" val="2548598228"/>
                    </a:ext>
                  </a:extLst>
                </a:gridCol>
                <a:gridCol w="3463563">
                  <a:extLst>
                    <a:ext uri="{9D8B030D-6E8A-4147-A177-3AD203B41FA5}">
                      <a16:colId xmlns:a16="http://schemas.microsoft.com/office/drawing/2014/main" val="20001"/>
                    </a:ext>
                  </a:extLst>
                </a:gridCol>
                <a:gridCol w="720569">
                  <a:extLst>
                    <a:ext uri="{9D8B030D-6E8A-4147-A177-3AD203B41FA5}">
                      <a16:colId xmlns:a16="http://schemas.microsoft.com/office/drawing/2014/main" val="3704342013"/>
                    </a:ext>
                  </a:extLst>
                </a:gridCol>
                <a:gridCol w="720569">
                  <a:extLst>
                    <a:ext uri="{9D8B030D-6E8A-4147-A177-3AD203B41FA5}">
                      <a16:colId xmlns:a16="http://schemas.microsoft.com/office/drawing/2014/main" val="2518756320"/>
                    </a:ext>
                  </a:extLst>
                </a:gridCol>
              </a:tblGrid>
              <a:tr h="407669">
                <a:tc>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endParaRPr lang="fr-CA" sz="1000" b="0" i="0" u="none" strike="noStrike" dirty="0">
                        <a:solidFill>
                          <a:srgbClr val="000000"/>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 Augmenter l’envergure</a:t>
                      </a: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 </a:t>
                      </a:r>
                      <a:br>
                        <a:rPr lang="fr-CA" sz="900" b="0" i="0" u="none" strike="noStrike" dirty="0">
                          <a:solidFill>
                            <a:schemeClr val="tx1">
                              <a:lumMod val="65000"/>
                              <a:lumOff val="35000"/>
                            </a:schemeClr>
                          </a:solidFill>
                          <a:effectLst/>
                          <a:latin typeface="+mn-lt"/>
                        </a:rPr>
                      </a:br>
                      <a:r>
                        <a:rPr lang="fr-CA" sz="900" b="0" i="0" u="none" strike="noStrike" dirty="0">
                          <a:solidFill>
                            <a:schemeClr val="tx1">
                              <a:lumMod val="65000"/>
                              <a:lumOff val="35000"/>
                            </a:schemeClr>
                          </a:solidFill>
                          <a:effectLst/>
                          <a:latin typeface="+mn-lt"/>
                        </a:rPr>
                        <a:t>Réduire l’envergure</a:t>
                      </a: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4330">
                <a:tc>
                  <a:txBody>
                    <a:bodyPr/>
                    <a:lstStyle/>
                    <a:p>
                      <a:pPr algn="r" fontAlgn="b"/>
                      <a:r>
                        <a:rPr lang="fr-CA" sz="900" b="0" i="0" u="none" strike="noStrike" dirty="0">
                          <a:solidFill>
                            <a:srgbClr val="000000"/>
                          </a:solidFill>
                          <a:effectLst/>
                          <a:latin typeface="+mn-lt"/>
                        </a:rPr>
                        <a:t>2024</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11 %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42 %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330">
                <a:tc>
                  <a:txBody>
                    <a:bodyPr/>
                    <a:lstStyle/>
                    <a:p>
                      <a:pPr algn="r" fontAlgn="b"/>
                      <a:r>
                        <a:rPr lang="fr-CA" sz="900" b="0" i="0" u="none" strike="noStrike" dirty="0">
                          <a:solidFill>
                            <a:srgbClr val="000000"/>
                          </a:solidFill>
                          <a:effectLst/>
                          <a:latin typeface="+mn-lt"/>
                        </a:rPr>
                        <a:t>2025</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fr-CA" sz="900" b="0" i="0" u="none" strike="noStrike" dirty="0">
                        <a:solidFill>
                          <a:schemeClr val="tx1">
                            <a:lumMod val="65000"/>
                            <a:lumOff val="35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11 %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21 %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4330">
                <a:tc>
                  <a:txBody>
                    <a:bodyPr/>
                    <a:lstStyle/>
                    <a:p>
                      <a:pPr algn="r" fontAlgn="b"/>
                      <a:r>
                        <a:rPr lang="fr-CA" sz="900" b="0" i="0" u="none" strike="noStrike" dirty="0">
                          <a:solidFill>
                            <a:srgbClr val="000000"/>
                          </a:solidFill>
                          <a:effectLst/>
                          <a:latin typeface="+mn-lt"/>
                        </a:rPr>
                        <a:t>2026</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t"/>
                      <a:endParaRPr lang="fr-CA" sz="900" b="0" i="0" u="none" strike="noStrike" dirty="0">
                        <a:solidFill>
                          <a:schemeClr val="tx1">
                            <a:lumMod val="65000"/>
                            <a:lumOff val="35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1" i="0" u="none" strike="noStrike" dirty="0">
                          <a:solidFill>
                            <a:schemeClr val="tx1">
                              <a:lumMod val="65000"/>
                              <a:lumOff val="35000"/>
                            </a:schemeClr>
                          </a:solidFill>
                          <a:effectLst/>
                          <a:latin typeface="+mn-lt"/>
                        </a:rPr>
                        <a:t>11 %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t"/>
                      <a:r>
                        <a:rPr lang="fr-CA" sz="900" b="0" i="0" u="none" strike="noStrike" dirty="0">
                          <a:solidFill>
                            <a:schemeClr val="tx1">
                              <a:lumMod val="65000"/>
                              <a:lumOff val="35000"/>
                            </a:schemeClr>
                          </a:solidFill>
                          <a:effectLst/>
                          <a:latin typeface="+mn-lt"/>
                        </a:rPr>
                        <a:t>26 %</a:t>
                      </a:r>
                    </a:p>
                  </a:txBody>
                  <a:tcPr marL="0" marR="0"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57" name="Graphique 56">
            <a:extLst>
              <a:ext uri="{FF2B5EF4-FFF2-40B4-BE49-F238E27FC236}">
                <a16:creationId xmlns:a16="http://schemas.microsoft.com/office/drawing/2014/main" id="{DF261DED-513A-4492-A963-C84D2A1133D4}"/>
              </a:ext>
            </a:extLst>
          </p:cNvPr>
          <p:cNvGraphicFramePr/>
          <p:nvPr>
            <p:custDataLst>
              <p:tags r:id="rId14"/>
            </p:custDataLst>
            <p:extLst>
              <p:ext uri="{D42A27DB-BD31-4B8C-83A1-F6EECF244321}">
                <p14:modId xmlns:p14="http://schemas.microsoft.com/office/powerpoint/2010/main" val="4017439874"/>
              </p:ext>
            </p:extLst>
          </p:nvPr>
        </p:nvGraphicFramePr>
        <p:xfrm>
          <a:off x="7037806" y="2915138"/>
          <a:ext cx="3491346" cy="1962965"/>
        </p:xfrm>
        <a:graphic>
          <a:graphicData uri="http://schemas.openxmlformats.org/drawingml/2006/chart">
            <c:chart xmlns:c="http://schemas.openxmlformats.org/drawingml/2006/chart" xmlns:r="http://schemas.openxmlformats.org/officeDocument/2006/relationships" r:id="rId31"/>
          </a:graphicData>
        </a:graphic>
      </p:graphicFrame>
      <p:sp>
        <p:nvSpPr>
          <p:cNvPr id="61" name="ZoneTexte 60">
            <a:extLst>
              <a:ext uri="{FF2B5EF4-FFF2-40B4-BE49-F238E27FC236}">
                <a16:creationId xmlns:a16="http://schemas.microsoft.com/office/drawing/2014/main" id="{B29D1C37-2F0E-461B-BE84-AF52EC020F61}"/>
              </a:ext>
            </a:extLst>
          </p:cNvPr>
          <p:cNvSpPr txBox="1"/>
          <p:nvPr>
            <p:custDataLst>
              <p:tags r:id="rId15"/>
            </p:custDataLst>
          </p:nvPr>
        </p:nvSpPr>
        <p:spPr>
          <a:xfrm>
            <a:off x="5512441" y="4115918"/>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62" name="ZoneTexte 61">
            <a:extLst>
              <a:ext uri="{FF2B5EF4-FFF2-40B4-BE49-F238E27FC236}">
                <a16:creationId xmlns:a16="http://schemas.microsoft.com/office/drawing/2014/main" id="{6368B554-B311-4E33-BABC-D956A029DBD7}"/>
              </a:ext>
            </a:extLst>
          </p:cNvPr>
          <p:cNvSpPr txBox="1"/>
          <p:nvPr>
            <p:custDataLst>
              <p:tags r:id="rId16"/>
            </p:custDataLst>
          </p:nvPr>
        </p:nvSpPr>
        <p:spPr>
          <a:xfrm rot="10800000">
            <a:off x="4785467" y="4107451"/>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64" name="ZoneTexte 63">
            <a:extLst>
              <a:ext uri="{FF2B5EF4-FFF2-40B4-BE49-F238E27FC236}">
                <a16:creationId xmlns:a16="http://schemas.microsoft.com/office/drawing/2014/main" id="{B4BAB73F-84E7-4225-9D67-094BCEDA5D00}"/>
              </a:ext>
            </a:extLst>
          </p:cNvPr>
          <p:cNvSpPr txBox="1"/>
          <p:nvPr>
            <p:custDataLst>
              <p:tags r:id="rId17"/>
            </p:custDataLst>
          </p:nvPr>
        </p:nvSpPr>
        <p:spPr>
          <a:xfrm>
            <a:off x="11692668" y="4132856"/>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21" name="ZoneTexte 20">
            <a:extLst>
              <a:ext uri="{FF2B5EF4-FFF2-40B4-BE49-F238E27FC236}">
                <a16:creationId xmlns:a16="http://schemas.microsoft.com/office/drawing/2014/main" id="{EFBA37E8-7FF1-4C6B-BD71-30591C46B1E6}"/>
              </a:ext>
            </a:extLst>
          </p:cNvPr>
          <p:cNvSpPr txBox="1"/>
          <p:nvPr>
            <p:custDataLst>
              <p:tags r:id="rId18"/>
            </p:custDataLst>
          </p:nvPr>
        </p:nvSpPr>
        <p:spPr>
          <a:xfrm rot="10800000">
            <a:off x="2512791" y="4126115"/>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23" name="ZoneTexte 22">
            <a:extLst>
              <a:ext uri="{FF2B5EF4-FFF2-40B4-BE49-F238E27FC236}">
                <a16:creationId xmlns:a16="http://schemas.microsoft.com/office/drawing/2014/main" id="{D0AA5FF7-006A-479D-9BBD-BEB32045975F}"/>
              </a:ext>
            </a:extLst>
          </p:cNvPr>
          <p:cNvSpPr txBox="1"/>
          <p:nvPr>
            <p:custDataLst>
              <p:tags r:id="rId19"/>
            </p:custDataLst>
          </p:nvPr>
        </p:nvSpPr>
        <p:spPr>
          <a:xfrm rot="10800000">
            <a:off x="8702875" y="4144863"/>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cxnSp>
        <p:nvCxnSpPr>
          <p:cNvPr id="7" name="Connecteur droit 6">
            <a:extLst>
              <a:ext uri="{FF2B5EF4-FFF2-40B4-BE49-F238E27FC236}">
                <a16:creationId xmlns:a16="http://schemas.microsoft.com/office/drawing/2014/main" id="{9B40CDCA-7DAE-4E62-BBBA-923C284FA217}"/>
              </a:ext>
            </a:extLst>
          </p:cNvPr>
          <p:cNvCxnSpPr/>
          <p:nvPr>
            <p:custDataLst>
              <p:tags r:id="rId20"/>
            </p:custDataLst>
          </p:nvPr>
        </p:nvCxnSpPr>
        <p:spPr>
          <a:xfrm>
            <a:off x="6096000" y="2330116"/>
            <a:ext cx="0" cy="3511692"/>
          </a:xfrm>
          <a:prstGeom prst="line">
            <a:avLst/>
          </a:prstGeom>
          <a:ln w="28575">
            <a:solidFill>
              <a:srgbClr val="F6F5F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39FC56B5-52CF-4FD0-BC5D-E3ACCA06B933}"/>
              </a:ext>
            </a:extLst>
          </p:cNvPr>
          <p:cNvSpPr txBox="1"/>
          <p:nvPr>
            <p:custDataLst>
              <p:tags r:id="rId21"/>
            </p:custDataLst>
          </p:nvPr>
        </p:nvSpPr>
        <p:spPr>
          <a:xfrm rot="10800000">
            <a:off x="5522480" y="4494231"/>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29" name="ZoneTexte 28">
            <a:extLst>
              <a:ext uri="{FF2B5EF4-FFF2-40B4-BE49-F238E27FC236}">
                <a16:creationId xmlns:a16="http://schemas.microsoft.com/office/drawing/2014/main" id="{F444FBDE-CC64-47EB-8E45-CCE9A12E770A}"/>
              </a:ext>
            </a:extLst>
          </p:cNvPr>
          <p:cNvSpPr txBox="1"/>
          <p:nvPr>
            <p:custDataLst>
              <p:tags r:id="rId22"/>
            </p:custDataLst>
          </p:nvPr>
        </p:nvSpPr>
        <p:spPr>
          <a:xfrm rot="10800000">
            <a:off x="2416232" y="4501329"/>
            <a:ext cx="246888" cy="261610"/>
          </a:xfrm>
          <a:prstGeom prst="rect">
            <a:avLst/>
          </a:prstGeom>
          <a:noFill/>
        </p:spPr>
        <p:txBody>
          <a:bodyPr wrap="square" rtlCol="0">
            <a:spAutoFit/>
          </a:bodyPr>
          <a:lstStyle/>
          <a:p>
            <a:pPr algn="ctr"/>
            <a:r>
              <a:rPr lang="fr-CA" sz="1100" dirty="0">
                <a:ln>
                  <a:solidFill>
                    <a:schemeClr val="bg1"/>
                  </a:solidFill>
                </a:ln>
                <a:solidFill>
                  <a:srgbClr val="BC4811"/>
                </a:solidFill>
                <a:latin typeface="Wingdings 3" panose="05040102010807070707" pitchFamily="18" charset="2"/>
              </a:rPr>
              <a:t>p</a:t>
            </a:r>
          </a:p>
        </p:txBody>
      </p:sp>
      <p:sp>
        <p:nvSpPr>
          <p:cNvPr id="30" name="ZoneTexte 29">
            <a:extLst>
              <a:ext uri="{FF2B5EF4-FFF2-40B4-BE49-F238E27FC236}">
                <a16:creationId xmlns:a16="http://schemas.microsoft.com/office/drawing/2014/main" id="{97ABEBAE-7543-4C90-AE1E-960076BB4CD1}"/>
              </a:ext>
            </a:extLst>
          </p:cNvPr>
          <p:cNvSpPr txBox="1"/>
          <p:nvPr>
            <p:custDataLst>
              <p:tags r:id="rId23"/>
            </p:custDataLst>
          </p:nvPr>
        </p:nvSpPr>
        <p:spPr>
          <a:xfrm rot="10800000">
            <a:off x="11692668" y="4529904"/>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36" name="ZoneTexte 35">
            <a:extLst>
              <a:ext uri="{FF2B5EF4-FFF2-40B4-BE49-F238E27FC236}">
                <a16:creationId xmlns:a16="http://schemas.microsoft.com/office/drawing/2014/main" id="{8FF1C577-306C-4C25-A305-CFB5CDAF89FB}"/>
              </a:ext>
            </a:extLst>
          </p:cNvPr>
          <p:cNvSpPr txBox="1"/>
          <p:nvPr>
            <p:custDataLst>
              <p:tags r:id="rId24"/>
            </p:custDataLst>
          </p:nvPr>
        </p:nvSpPr>
        <p:spPr>
          <a:xfrm rot="10800000">
            <a:off x="8588432" y="4510854"/>
            <a:ext cx="246888" cy="261610"/>
          </a:xfrm>
          <a:prstGeom prst="rect">
            <a:avLst/>
          </a:prstGeom>
          <a:noFill/>
        </p:spPr>
        <p:txBody>
          <a:bodyPr wrap="square" rtlCol="0">
            <a:spAutoFit/>
          </a:bodyPr>
          <a:lstStyle/>
          <a:p>
            <a:pPr algn="ctr"/>
            <a:r>
              <a:rPr lang="fr-CA" sz="1100" dirty="0">
                <a:ln>
                  <a:solidFill>
                    <a:schemeClr val="bg1"/>
                  </a:solidFill>
                </a:ln>
                <a:solidFill>
                  <a:srgbClr val="BC4811"/>
                </a:solidFill>
                <a:latin typeface="Wingdings 3" panose="05040102010807070707" pitchFamily="18" charset="2"/>
              </a:rPr>
              <a:t>p</a:t>
            </a:r>
          </a:p>
        </p:txBody>
      </p:sp>
      <p:sp>
        <p:nvSpPr>
          <p:cNvPr id="26" name="Espace réservé du texte 3">
            <a:extLst>
              <a:ext uri="{FF2B5EF4-FFF2-40B4-BE49-F238E27FC236}">
                <a16:creationId xmlns:a16="http://schemas.microsoft.com/office/drawing/2014/main" id="{64AEB0BB-6FA9-46D3-A3AD-9E9746CBC84F}"/>
              </a:ext>
            </a:extLst>
          </p:cNvPr>
          <p:cNvSpPr txBox="1">
            <a:spLocks/>
          </p:cNvSpPr>
          <p:nvPr>
            <p:custDataLst>
              <p:tags r:id="rId25"/>
            </p:custDataLst>
          </p:nvPr>
        </p:nvSpPr>
        <p:spPr>
          <a:xfrm>
            <a:off x="220800" y="6125567"/>
            <a:ext cx="4707176" cy="110800"/>
          </a:xfrm>
          <a:prstGeom prst="rect">
            <a:avLst/>
          </a:prstGeom>
        </p:spPr>
        <p:txBody>
          <a:bodyPr vert="horz" wrap="square" lIns="0" tIns="0" rIns="0" bIns="0" rtlCol="0" anchor="b">
            <a:spAutoFit/>
          </a:bodyPr>
          <a:lstStyle>
            <a:lvl1pPr marL="319088" indent="-319088" algn="l" defTabSz="914400" rtl="0" eaLnBrk="1" latinLnBrk="0" hangingPunct="1">
              <a:lnSpc>
                <a:spcPct val="90000"/>
              </a:lnSpc>
              <a:spcBef>
                <a:spcPts val="200"/>
              </a:spcBef>
              <a:spcAft>
                <a:spcPts val="0"/>
              </a:spcAft>
              <a:buFont typeface="Arial" panose="020B0604020202020204" pitchFamily="34" charset="0"/>
              <a:buNone/>
              <a:defRPr sz="800" i="1"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Base QG2 / QG3 : ensemble des répondants ayant complété le sondage (n = 1 500)  </a:t>
            </a:r>
          </a:p>
        </p:txBody>
      </p:sp>
    </p:spTree>
    <p:extLst>
      <p:ext uri="{BB962C8B-B14F-4D97-AF65-F5344CB8AC3E}">
        <p14:creationId xmlns:p14="http://schemas.microsoft.com/office/powerpoint/2010/main" val="2324070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7BA67E1-DF49-4FC6-8AE0-B6163379AD1D}"/>
              </a:ext>
            </a:extLst>
          </p:cNvPr>
          <p:cNvSpPr>
            <a:spLocks noGrp="1"/>
          </p:cNvSpPr>
          <p:nvPr>
            <p:ph type="title"/>
            <p:custDataLst>
              <p:tags r:id="rId1"/>
            </p:custDataLst>
          </p:nvPr>
        </p:nvSpPr>
        <p:spPr/>
        <p:txBody>
          <a:bodyPr/>
          <a:lstStyle/>
          <a:p>
            <a:r>
              <a:rPr lang="fr-CA" dirty="0"/>
              <a:t>Les résultats détaillés</a:t>
            </a:r>
          </a:p>
        </p:txBody>
      </p:sp>
    </p:spTree>
    <p:extLst>
      <p:ext uri="{BB962C8B-B14F-4D97-AF65-F5344CB8AC3E}">
        <p14:creationId xmlns:p14="http://schemas.microsoft.com/office/powerpoint/2010/main" val="65820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C646C6-327E-40E7-82C1-CD2AA623EF77}"/>
              </a:ext>
            </a:extLst>
          </p:cNvPr>
          <p:cNvSpPr>
            <a:spLocks noGrp="1"/>
          </p:cNvSpPr>
          <p:nvPr>
            <p:ph type="title"/>
            <p:custDataLst>
              <p:tags r:id="rId1"/>
            </p:custDataLst>
          </p:nvPr>
        </p:nvSpPr>
        <p:spPr/>
        <p:txBody>
          <a:bodyPr/>
          <a:lstStyle/>
          <a:p>
            <a:r>
              <a:rPr lang="fr-CA" dirty="0"/>
              <a:t>Le projet de rénovation</a:t>
            </a:r>
          </a:p>
        </p:txBody>
      </p:sp>
      <p:sp>
        <p:nvSpPr>
          <p:cNvPr id="3" name="Espace réservé du texte 2">
            <a:extLst>
              <a:ext uri="{FF2B5EF4-FFF2-40B4-BE49-F238E27FC236}">
                <a16:creationId xmlns:a16="http://schemas.microsoft.com/office/drawing/2014/main" id="{66292153-65CF-4083-8DEE-702263D966F7}"/>
              </a:ext>
            </a:extLst>
          </p:cNvPr>
          <p:cNvSpPr>
            <a:spLocks noGrp="1"/>
          </p:cNvSpPr>
          <p:nvPr>
            <p:ph type="body" idx="1"/>
            <p:custDataLst>
              <p:tags r:id="rId2"/>
            </p:custDataLst>
          </p:nvPr>
        </p:nvSpPr>
        <p:spPr>
          <a:xfrm>
            <a:off x="220980" y="3469534"/>
            <a:ext cx="4200737" cy="581698"/>
          </a:xfrm>
        </p:spPr>
        <p:txBody>
          <a:bodyPr/>
          <a:lstStyle/>
          <a:p>
            <a:r>
              <a:rPr lang="fr-CA" dirty="0"/>
              <a:t>Les résultats de la prochaine section sont sur la base de l’ensemble des propriétaires sondés avant d’exclure ceux n’ayant pas l’intention de rénover. </a:t>
            </a:r>
          </a:p>
        </p:txBody>
      </p:sp>
    </p:spTree>
    <p:extLst>
      <p:ext uri="{BB962C8B-B14F-4D97-AF65-F5344CB8AC3E}">
        <p14:creationId xmlns:p14="http://schemas.microsoft.com/office/powerpoint/2010/main" val="304039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L’expérience de vente ou d'achat de biens immobiliers </a:t>
            </a:r>
            <a:br>
              <a:rPr lang="fr-CA" dirty="0"/>
            </a:br>
            <a:r>
              <a:rPr lang="fr-CA" dirty="0"/>
              <a:t>(5 dernières années et 5 prochaines années)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274947"/>
          </a:xfrm>
        </p:spPr>
        <p:txBody>
          <a:bodyPr/>
          <a:lstStyle/>
          <a:p>
            <a:r>
              <a:rPr lang="fr-CA" dirty="0"/>
              <a:t>QS1	Au cours des cinq prochaines années, prévoyez-vous… ?
QS2	Au cours des cinq dernières années, avez-vous… ?</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3"/>
            </p:custDataLst>
          </p:nvPr>
        </p:nvSpPr>
        <p:spPr>
          <a:xfrm>
            <a:off x="220980" y="6258033"/>
            <a:ext cx="11750400" cy="110800"/>
          </a:xfrm>
        </p:spPr>
        <p:txBody>
          <a:bodyPr/>
          <a:lstStyle/>
          <a:p>
            <a:r>
              <a:rPr lang="fr-CA" dirty="0"/>
              <a:t>Base :	ensemble des propriétaires ayant débuté le sondage (n = 2 530)</a:t>
            </a:r>
          </a:p>
        </p:txBody>
      </p:sp>
      <p:sp>
        <p:nvSpPr>
          <p:cNvPr id="2" name="Espace réservé du numéro de diapositive 1">
            <a:extLst>
              <a:ext uri="{FF2B5EF4-FFF2-40B4-BE49-F238E27FC236}">
                <a16:creationId xmlns:a16="http://schemas.microsoft.com/office/drawing/2014/main" id="{C38A5F38-7015-4557-A34B-BBB894DC15FF}"/>
              </a:ext>
            </a:extLst>
          </p:cNvPr>
          <p:cNvSpPr>
            <a:spLocks noGrp="1"/>
          </p:cNvSpPr>
          <p:nvPr>
            <p:ph type="sldNum" sz="quarter" idx="12"/>
            <p:custDataLst>
              <p:tags r:id="rId4"/>
            </p:custDataLst>
          </p:nvPr>
        </p:nvSpPr>
        <p:spPr/>
        <p:txBody>
          <a:bodyPr/>
          <a:lstStyle/>
          <a:p>
            <a:fld id="{B57D92B5-7ECE-49C8-85BA-9F8FD163C6E7}" type="slidenum">
              <a:rPr lang="en-CA" smtClean="0"/>
              <a:t>24</a:t>
            </a:fld>
            <a:endParaRPr lang="en-CA"/>
          </a:p>
        </p:txBody>
      </p:sp>
      <p:graphicFrame>
        <p:nvGraphicFramePr>
          <p:cNvPr id="27" name="Tableau 26">
            <a:extLst>
              <a:ext uri="{FF2B5EF4-FFF2-40B4-BE49-F238E27FC236}">
                <a16:creationId xmlns:a16="http://schemas.microsoft.com/office/drawing/2014/main" id="{BD59D7FA-6F88-49F5-A51A-21ED42E9A7BA}"/>
              </a:ext>
            </a:extLst>
          </p:cNvPr>
          <p:cNvGraphicFramePr>
            <a:graphicFrameLocks noGrp="1"/>
          </p:cNvGraphicFramePr>
          <p:nvPr>
            <p:custDataLst>
              <p:tags r:id="rId5"/>
            </p:custDataLst>
            <p:extLst>
              <p:ext uri="{D42A27DB-BD31-4B8C-83A1-F6EECF244321}">
                <p14:modId xmlns:p14="http://schemas.microsoft.com/office/powerpoint/2010/main" val="580515427"/>
              </p:ext>
            </p:extLst>
          </p:nvPr>
        </p:nvGraphicFramePr>
        <p:xfrm>
          <a:off x="674400" y="1986284"/>
          <a:ext cx="10843200" cy="3826840"/>
        </p:xfrm>
        <a:graphic>
          <a:graphicData uri="http://schemas.openxmlformats.org/drawingml/2006/table">
            <a:tbl>
              <a:tblPr firstRow="1">
                <a:tableStyleId>{00A15C55-8517-42AA-B614-E9B94910E393}</a:tableStyleId>
              </a:tblPr>
              <a:tblGrid>
                <a:gridCol w="864000">
                  <a:extLst>
                    <a:ext uri="{9D8B030D-6E8A-4147-A177-3AD203B41FA5}">
                      <a16:colId xmlns:a16="http://schemas.microsoft.com/office/drawing/2014/main" val="1535348465"/>
                    </a:ext>
                  </a:extLst>
                </a:gridCol>
                <a:gridCol w="3326400">
                  <a:extLst>
                    <a:ext uri="{9D8B030D-6E8A-4147-A177-3AD203B41FA5}">
                      <a16:colId xmlns:a16="http://schemas.microsoft.com/office/drawing/2014/main" val="4106443131"/>
                    </a:ext>
                  </a:extLst>
                </a:gridCol>
                <a:gridCol w="3326400">
                  <a:extLst>
                    <a:ext uri="{9D8B030D-6E8A-4147-A177-3AD203B41FA5}">
                      <a16:colId xmlns:a16="http://schemas.microsoft.com/office/drawing/2014/main" val="921592639"/>
                    </a:ext>
                  </a:extLst>
                </a:gridCol>
                <a:gridCol w="3326400">
                  <a:extLst>
                    <a:ext uri="{9D8B030D-6E8A-4147-A177-3AD203B41FA5}">
                      <a16:colId xmlns:a16="http://schemas.microsoft.com/office/drawing/2014/main" val="3355648373"/>
                    </a:ext>
                  </a:extLst>
                </a:gridCol>
              </a:tblGrid>
              <a:tr h="370840">
                <a:tc>
                  <a:txBody>
                    <a:bodyPr/>
                    <a:lstStyle/>
                    <a:p>
                      <a:endParaRPr lang="fr-CA" sz="1000" noProof="0">
                        <a:solidFill>
                          <a:schemeClr val="bg1"/>
                        </a:solidFill>
                      </a:endParaRPr>
                    </a:p>
                  </a:txBody>
                  <a:tcPr anchor="ctr">
                    <a:lnR w="12700" cap="flat" cmpd="sng" algn="ctr">
                      <a:solidFill>
                        <a:schemeClr val="accent1"/>
                      </a:solidFill>
                      <a:prstDash val="solid"/>
                      <a:round/>
                      <a:headEnd type="none" w="med" len="med"/>
                      <a:tailEnd type="none" w="med" len="med"/>
                    </a:lnR>
                    <a:solidFill>
                      <a:schemeClr val="tx2"/>
                    </a:solidFill>
                  </a:tcPr>
                </a:tc>
                <a:tc>
                  <a:txBody>
                    <a:bodyPr/>
                    <a:lstStyle/>
                    <a:p>
                      <a:pPr algn="ctr"/>
                      <a:r>
                        <a:rPr lang="fr-CA" sz="1000" noProof="0">
                          <a:solidFill>
                            <a:schemeClr val="bg1"/>
                          </a:solidFill>
                        </a:rPr>
                        <a:t>5 dernières années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tx2"/>
                    </a:solidFill>
                  </a:tcPr>
                </a:tc>
                <a:tc>
                  <a:txBody>
                    <a:bodyPr/>
                    <a:lstStyle/>
                    <a:p>
                      <a:pPr algn="ctr"/>
                      <a:r>
                        <a:rPr lang="fr-CA" sz="1000" noProof="0" dirty="0">
                          <a:solidFill>
                            <a:schemeClr val="bg1"/>
                          </a:solidFill>
                        </a:rPr>
                        <a:t>5 prochaines années</a:t>
                      </a:r>
                    </a:p>
                  </a:txBody>
                  <a:tcPr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algn="ctr"/>
                      <a:r>
                        <a:rPr lang="fr-CA" sz="1000" noProof="0">
                          <a:solidFill>
                            <a:schemeClr val="bg1"/>
                          </a:solidFill>
                        </a:rPr>
                        <a:t>Prévoit vendre ou acheter dans les 5 prochaines</a:t>
                      </a:r>
                    </a:p>
                  </a:txBody>
                  <a:tcPr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4225836452"/>
                  </a:ext>
                </a:extLst>
              </a:tr>
              <a:tr h="1728000">
                <a:tc>
                  <a:txBody>
                    <a:bodyPr/>
                    <a:lstStyle/>
                    <a:p>
                      <a:r>
                        <a:rPr lang="fr-CA" sz="1000" b="1" noProof="0" dirty="0">
                          <a:latin typeface="+mj-lt"/>
                        </a:rPr>
                        <a:t>Expérience de vente  </a:t>
                      </a:r>
                      <a:r>
                        <a:rPr lang="fr-CA" sz="1000" b="0" noProof="0" dirty="0">
                          <a:latin typeface="+mj-lt"/>
                        </a:rPr>
                        <a:t>(vendre une propriété)</a:t>
                      </a:r>
                    </a:p>
                  </a:txBody>
                  <a:tcPr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1"/>
                    </a:solidFill>
                  </a:tcPr>
                </a:tc>
                <a:tc>
                  <a:txBody>
                    <a:bodyPr/>
                    <a:lstStyle/>
                    <a:p>
                      <a:endParaRPr lang="fr-CA" sz="1000" noProof="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1"/>
                    </a:solidFill>
                  </a:tcPr>
                </a:tc>
                <a:tc>
                  <a:txBody>
                    <a:bodyPr/>
                    <a:lstStyle/>
                    <a:p>
                      <a:endParaRPr lang="fr-CA" sz="1000" noProof="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1"/>
                    </a:solidFill>
                  </a:tcPr>
                </a:tc>
                <a:tc>
                  <a:txBody>
                    <a:bodyPr/>
                    <a:lstStyle/>
                    <a:p>
                      <a:endParaRPr lang="fr-CA" sz="1000" noProof="0" dirty="0"/>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327798948"/>
                  </a:ext>
                </a:extLst>
              </a:tr>
              <a:tr h="1728000">
                <a:tc>
                  <a:txBody>
                    <a:bodyPr/>
                    <a:lstStyle/>
                    <a:p>
                      <a:r>
                        <a:rPr lang="fr-CA" sz="1000" b="1" noProof="0" dirty="0">
                          <a:latin typeface="+mj-lt"/>
                        </a:rPr>
                        <a:t>Expérience d’achat </a:t>
                      </a:r>
                      <a:br>
                        <a:rPr lang="fr-CA" sz="1000" noProof="0" dirty="0">
                          <a:latin typeface="+mj-lt"/>
                        </a:rPr>
                      </a:br>
                      <a:r>
                        <a:rPr lang="fr-CA" sz="1000" b="0" noProof="0" dirty="0">
                          <a:latin typeface="+mj-lt"/>
                        </a:rPr>
                        <a:t>(acheter une propriété)</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endParaRPr lang="fr-CA" sz="1000" noProof="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endParaRPr lang="fr-CA" sz="1000" noProof="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tc>
                  <a:txBody>
                    <a:bodyPr/>
                    <a:lstStyle/>
                    <a:p>
                      <a:endParaRPr lang="fr-CA" sz="1000" noProof="0" dirty="0"/>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3877730066"/>
                  </a:ext>
                </a:extLst>
              </a:tr>
            </a:tbl>
          </a:graphicData>
        </a:graphic>
      </p:graphicFrame>
      <p:graphicFrame>
        <p:nvGraphicFramePr>
          <p:cNvPr id="28" name="Graphique 27">
            <a:extLst>
              <a:ext uri="{FF2B5EF4-FFF2-40B4-BE49-F238E27FC236}">
                <a16:creationId xmlns:a16="http://schemas.microsoft.com/office/drawing/2014/main" id="{6BC164B7-5559-41DD-975C-7ED0AC1BD706}"/>
              </a:ext>
            </a:extLst>
          </p:cNvPr>
          <p:cNvGraphicFramePr/>
          <p:nvPr>
            <p:custDataLst>
              <p:tags r:id="rId6"/>
            </p:custDataLst>
            <p:extLst>
              <p:ext uri="{D42A27DB-BD31-4B8C-83A1-F6EECF244321}">
                <p14:modId xmlns:p14="http://schemas.microsoft.com/office/powerpoint/2010/main" val="3799810347"/>
              </p:ext>
            </p:extLst>
          </p:nvPr>
        </p:nvGraphicFramePr>
        <p:xfrm>
          <a:off x="1591365" y="2397771"/>
          <a:ext cx="3217332" cy="1605280"/>
        </p:xfrm>
        <a:graphic>
          <a:graphicData uri="http://schemas.openxmlformats.org/drawingml/2006/chart">
            <c:chart xmlns:c="http://schemas.openxmlformats.org/drawingml/2006/chart" xmlns:r="http://schemas.openxmlformats.org/officeDocument/2006/relationships" r:id="rId26"/>
          </a:graphicData>
        </a:graphic>
      </p:graphicFrame>
      <p:sp>
        <p:nvSpPr>
          <p:cNvPr id="29" name="Rectangle 28">
            <a:extLst>
              <a:ext uri="{FF2B5EF4-FFF2-40B4-BE49-F238E27FC236}">
                <a16:creationId xmlns:a16="http://schemas.microsoft.com/office/drawing/2014/main" id="{4D20FDE7-9E9D-4F16-99D8-1DAC67DCF642}"/>
              </a:ext>
            </a:extLst>
          </p:cNvPr>
          <p:cNvSpPr/>
          <p:nvPr>
            <p:custDataLst>
              <p:tags r:id="rId7"/>
            </p:custDataLst>
          </p:nvPr>
        </p:nvSpPr>
        <p:spPr>
          <a:xfrm>
            <a:off x="3671390" y="2673639"/>
            <a:ext cx="1184940" cy="374461"/>
          </a:xfrm>
          <a:prstGeom prst="rect">
            <a:avLst/>
          </a:prstGeom>
        </p:spPr>
        <p:txBody>
          <a:bodyPr wrap="none">
            <a:spAutoFit/>
          </a:bodyPr>
          <a:lstStyle/>
          <a:p>
            <a:r>
              <a:rPr lang="en-CA" sz="1100" dirty="0">
                <a:solidFill>
                  <a:schemeClr val="accent2"/>
                </a:solidFill>
              </a:rPr>
              <a:t>16 %</a:t>
            </a:r>
          </a:p>
          <a:p>
            <a:r>
              <a:rPr lang="fr-CA" sz="1100" baseline="-2000" dirty="0">
                <a:solidFill>
                  <a:schemeClr val="accent2"/>
                </a:solidFill>
              </a:rPr>
              <a:t>ont vendu une propriété</a:t>
            </a:r>
          </a:p>
        </p:txBody>
      </p:sp>
      <p:graphicFrame>
        <p:nvGraphicFramePr>
          <p:cNvPr id="31" name="Graphique 30">
            <a:extLst>
              <a:ext uri="{FF2B5EF4-FFF2-40B4-BE49-F238E27FC236}">
                <a16:creationId xmlns:a16="http://schemas.microsoft.com/office/drawing/2014/main" id="{86768781-D483-46A9-B05D-26D9D6227313}"/>
              </a:ext>
            </a:extLst>
          </p:cNvPr>
          <p:cNvGraphicFramePr/>
          <p:nvPr>
            <p:custDataLst>
              <p:tags r:id="rId8"/>
            </p:custDataLst>
            <p:extLst>
              <p:ext uri="{D42A27DB-BD31-4B8C-83A1-F6EECF244321}">
                <p14:modId xmlns:p14="http://schemas.microsoft.com/office/powerpoint/2010/main" val="2010198722"/>
              </p:ext>
            </p:extLst>
          </p:nvPr>
        </p:nvGraphicFramePr>
        <p:xfrm>
          <a:off x="1591365" y="4167659"/>
          <a:ext cx="3217332" cy="1605280"/>
        </p:xfrm>
        <a:graphic>
          <a:graphicData uri="http://schemas.openxmlformats.org/drawingml/2006/chart">
            <c:chart xmlns:c="http://schemas.openxmlformats.org/drawingml/2006/chart" xmlns:r="http://schemas.openxmlformats.org/officeDocument/2006/relationships" r:id="rId27"/>
          </a:graphicData>
        </a:graphic>
      </p:graphicFrame>
      <p:sp>
        <p:nvSpPr>
          <p:cNvPr id="32" name="Rectangle 31">
            <a:extLst>
              <a:ext uri="{FF2B5EF4-FFF2-40B4-BE49-F238E27FC236}">
                <a16:creationId xmlns:a16="http://schemas.microsoft.com/office/drawing/2014/main" id="{9DEA305E-464C-44E6-9D04-C7EB4B0C5105}"/>
              </a:ext>
            </a:extLst>
          </p:cNvPr>
          <p:cNvSpPr/>
          <p:nvPr>
            <p:custDataLst>
              <p:tags r:id="rId9"/>
            </p:custDataLst>
          </p:nvPr>
        </p:nvSpPr>
        <p:spPr>
          <a:xfrm>
            <a:off x="3671390" y="4443527"/>
            <a:ext cx="1210588" cy="374461"/>
          </a:xfrm>
          <a:prstGeom prst="rect">
            <a:avLst/>
          </a:prstGeom>
        </p:spPr>
        <p:txBody>
          <a:bodyPr wrap="none">
            <a:spAutoFit/>
          </a:bodyPr>
          <a:lstStyle/>
          <a:p>
            <a:r>
              <a:rPr lang="en-CA" sz="1100" dirty="0">
                <a:solidFill>
                  <a:schemeClr val="accent2"/>
                </a:solidFill>
              </a:rPr>
              <a:t>25 %</a:t>
            </a:r>
          </a:p>
          <a:p>
            <a:r>
              <a:rPr lang="fr-CA" sz="1100" baseline="-2000" dirty="0">
                <a:solidFill>
                  <a:schemeClr val="accent2"/>
                </a:solidFill>
              </a:rPr>
              <a:t>ont acheté une propriété</a:t>
            </a:r>
          </a:p>
        </p:txBody>
      </p:sp>
      <p:graphicFrame>
        <p:nvGraphicFramePr>
          <p:cNvPr id="35" name="Graphique 34">
            <a:extLst>
              <a:ext uri="{FF2B5EF4-FFF2-40B4-BE49-F238E27FC236}">
                <a16:creationId xmlns:a16="http://schemas.microsoft.com/office/drawing/2014/main" id="{9494D941-711B-4905-BD8B-2CF8708B33EB}"/>
              </a:ext>
            </a:extLst>
          </p:cNvPr>
          <p:cNvGraphicFramePr/>
          <p:nvPr>
            <p:custDataLst>
              <p:tags r:id="rId10"/>
            </p:custDataLst>
            <p:extLst>
              <p:ext uri="{D42A27DB-BD31-4B8C-83A1-F6EECF244321}">
                <p14:modId xmlns:p14="http://schemas.microsoft.com/office/powerpoint/2010/main" val="3645074388"/>
              </p:ext>
            </p:extLst>
          </p:nvPr>
        </p:nvGraphicFramePr>
        <p:xfrm>
          <a:off x="4911937" y="2397771"/>
          <a:ext cx="3217332" cy="1605280"/>
        </p:xfrm>
        <a:graphic>
          <a:graphicData uri="http://schemas.openxmlformats.org/drawingml/2006/chart">
            <c:chart xmlns:c="http://schemas.openxmlformats.org/drawingml/2006/chart" xmlns:r="http://schemas.openxmlformats.org/officeDocument/2006/relationships" r:id="rId28"/>
          </a:graphicData>
        </a:graphic>
      </p:graphicFrame>
      <p:sp>
        <p:nvSpPr>
          <p:cNvPr id="36" name="Rectangle 35">
            <a:extLst>
              <a:ext uri="{FF2B5EF4-FFF2-40B4-BE49-F238E27FC236}">
                <a16:creationId xmlns:a16="http://schemas.microsoft.com/office/drawing/2014/main" id="{C99C54DB-4E6B-4709-94B6-9A71C683160F}"/>
              </a:ext>
            </a:extLst>
          </p:cNvPr>
          <p:cNvSpPr/>
          <p:nvPr>
            <p:custDataLst>
              <p:tags r:id="rId11"/>
            </p:custDataLst>
          </p:nvPr>
        </p:nvSpPr>
        <p:spPr>
          <a:xfrm>
            <a:off x="7074273" y="2673639"/>
            <a:ext cx="889987" cy="487313"/>
          </a:xfrm>
          <a:prstGeom prst="rect">
            <a:avLst/>
          </a:prstGeom>
        </p:spPr>
        <p:txBody>
          <a:bodyPr wrap="none">
            <a:spAutoFit/>
          </a:bodyPr>
          <a:lstStyle/>
          <a:p>
            <a:r>
              <a:rPr lang="en-CA" sz="1100" dirty="0">
                <a:solidFill>
                  <a:schemeClr val="accent2"/>
                </a:solidFill>
              </a:rPr>
              <a:t>29 %</a:t>
            </a:r>
          </a:p>
          <a:p>
            <a:r>
              <a:rPr lang="fr-CA" sz="1100" baseline="-2000" dirty="0">
                <a:solidFill>
                  <a:schemeClr val="accent2"/>
                </a:solidFill>
              </a:rPr>
              <a:t>prévoient vendre</a:t>
            </a:r>
            <a:br>
              <a:rPr lang="fr-CA" sz="1100" baseline="-2000" dirty="0">
                <a:solidFill>
                  <a:schemeClr val="accent2"/>
                </a:solidFill>
              </a:rPr>
            </a:br>
            <a:r>
              <a:rPr lang="fr-CA" sz="1100" baseline="-2000" dirty="0">
                <a:solidFill>
                  <a:schemeClr val="accent2"/>
                </a:solidFill>
              </a:rPr>
              <a:t>une propriété</a:t>
            </a:r>
          </a:p>
        </p:txBody>
      </p:sp>
      <p:graphicFrame>
        <p:nvGraphicFramePr>
          <p:cNvPr id="38" name="Graphique 37">
            <a:extLst>
              <a:ext uri="{FF2B5EF4-FFF2-40B4-BE49-F238E27FC236}">
                <a16:creationId xmlns:a16="http://schemas.microsoft.com/office/drawing/2014/main" id="{C1C31085-647E-4C78-B86A-8873732E0BEC}"/>
              </a:ext>
            </a:extLst>
          </p:cNvPr>
          <p:cNvGraphicFramePr/>
          <p:nvPr>
            <p:custDataLst>
              <p:tags r:id="rId12"/>
            </p:custDataLst>
            <p:extLst>
              <p:ext uri="{D42A27DB-BD31-4B8C-83A1-F6EECF244321}">
                <p14:modId xmlns:p14="http://schemas.microsoft.com/office/powerpoint/2010/main" val="3966447566"/>
              </p:ext>
            </p:extLst>
          </p:nvPr>
        </p:nvGraphicFramePr>
        <p:xfrm>
          <a:off x="4911937" y="4167659"/>
          <a:ext cx="3217332" cy="1605280"/>
        </p:xfrm>
        <a:graphic>
          <a:graphicData uri="http://schemas.openxmlformats.org/drawingml/2006/chart">
            <c:chart xmlns:c="http://schemas.openxmlformats.org/drawingml/2006/chart" xmlns:r="http://schemas.openxmlformats.org/officeDocument/2006/relationships" r:id="rId29"/>
          </a:graphicData>
        </a:graphic>
      </p:graphicFrame>
      <p:sp>
        <p:nvSpPr>
          <p:cNvPr id="39" name="Rectangle 38">
            <a:extLst>
              <a:ext uri="{FF2B5EF4-FFF2-40B4-BE49-F238E27FC236}">
                <a16:creationId xmlns:a16="http://schemas.microsoft.com/office/drawing/2014/main" id="{B66BE8FC-1CFF-4CFA-BB5C-9AF3568901AE}"/>
              </a:ext>
            </a:extLst>
          </p:cNvPr>
          <p:cNvSpPr/>
          <p:nvPr>
            <p:custDataLst>
              <p:tags r:id="rId13"/>
            </p:custDataLst>
          </p:nvPr>
        </p:nvSpPr>
        <p:spPr>
          <a:xfrm>
            <a:off x="7128458" y="4443527"/>
            <a:ext cx="915635" cy="487313"/>
          </a:xfrm>
          <a:prstGeom prst="rect">
            <a:avLst/>
          </a:prstGeom>
        </p:spPr>
        <p:txBody>
          <a:bodyPr wrap="none">
            <a:spAutoFit/>
          </a:bodyPr>
          <a:lstStyle/>
          <a:p>
            <a:r>
              <a:rPr lang="en-CA" sz="1100" dirty="0">
                <a:solidFill>
                  <a:schemeClr val="accent2"/>
                </a:solidFill>
              </a:rPr>
              <a:t>24 %</a:t>
            </a:r>
            <a:endParaRPr lang="fr-CA" sz="1100" dirty="0">
              <a:solidFill>
                <a:schemeClr val="accent2"/>
              </a:solidFill>
            </a:endParaRPr>
          </a:p>
          <a:p>
            <a:r>
              <a:rPr lang="fr-CA" sz="1100" baseline="-2000" dirty="0">
                <a:solidFill>
                  <a:schemeClr val="accent2"/>
                </a:solidFill>
              </a:rPr>
              <a:t>prévoient acheter</a:t>
            </a:r>
          </a:p>
          <a:p>
            <a:r>
              <a:rPr lang="fr-CA" sz="1100" baseline="-2000" dirty="0">
                <a:solidFill>
                  <a:schemeClr val="accent2"/>
                </a:solidFill>
              </a:rPr>
              <a:t>une propriété</a:t>
            </a:r>
          </a:p>
        </p:txBody>
      </p:sp>
      <p:graphicFrame>
        <p:nvGraphicFramePr>
          <p:cNvPr id="41" name="Graphique 40">
            <a:extLst>
              <a:ext uri="{FF2B5EF4-FFF2-40B4-BE49-F238E27FC236}">
                <a16:creationId xmlns:a16="http://schemas.microsoft.com/office/drawing/2014/main" id="{BCA24CA5-E059-416B-A728-8600938B70B6}"/>
              </a:ext>
            </a:extLst>
          </p:cNvPr>
          <p:cNvGraphicFramePr/>
          <p:nvPr>
            <p:custDataLst>
              <p:tags r:id="rId14"/>
            </p:custDataLst>
            <p:extLst>
              <p:ext uri="{D42A27DB-BD31-4B8C-83A1-F6EECF244321}">
                <p14:modId xmlns:p14="http://schemas.microsoft.com/office/powerpoint/2010/main" val="745005081"/>
              </p:ext>
            </p:extLst>
          </p:nvPr>
        </p:nvGraphicFramePr>
        <p:xfrm>
          <a:off x="8310509" y="4207843"/>
          <a:ext cx="3163148" cy="1605280"/>
        </p:xfrm>
        <a:graphic>
          <a:graphicData uri="http://schemas.openxmlformats.org/drawingml/2006/chart">
            <c:chart xmlns:c="http://schemas.openxmlformats.org/drawingml/2006/chart" xmlns:r="http://schemas.openxmlformats.org/officeDocument/2006/relationships" r:id="rId30"/>
          </a:graphicData>
        </a:graphic>
      </p:graphicFrame>
      <p:sp>
        <p:nvSpPr>
          <p:cNvPr id="43" name="Rectangle 42">
            <a:extLst>
              <a:ext uri="{FF2B5EF4-FFF2-40B4-BE49-F238E27FC236}">
                <a16:creationId xmlns:a16="http://schemas.microsoft.com/office/drawing/2014/main" id="{C69FFCB0-E667-481A-8F14-4D58228CF0BE}"/>
              </a:ext>
            </a:extLst>
          </p:cNvPr>
          <p:cNvSpPr/>
          <p:nvPr>
            <p:custDataLst>
              <p:tags r:id="rId15"/>
            </p:custDataLst>
          </p:nvPr>
        </p:nvSpPr>
        <p:spPr>
          <a:xfrm>
            <a:off x="8492056" y="4200666"/>
            <a:ext cx="1981376" cy="451406"/>
          </a:xfrm>
          <a:prstGeom prst="rect">
            <a:avLst/>
          </a:prstGeom>
        </p:spPr>
        <p:txBody>
          <a:bodyPr wrap="none">
            <a:spAutoFit/>
          </a:bodyPr>
          <a:lstStyle/>
          <a:p>
            <a:pPr marL="406400" indent="-406400"/>
            <a:r>
              <a:rPr lang="en-CA" sz="1400" dirty="0">
                <a:solidFill>
                  <a:schemeClr val="accent2"/>
                </a:solidFill>
              </a:rPr>
              <a:t>40 % </a:t>
            </a:r>
            <a:r>
              <a:rPr lang="fr-CA" sz="1400" baseline="-2000" dirty="0">
                <a:solidFill>
                  <a:schemeClr val="accent2"/>
                </a:solidFill>
              </a:rPr>
              <a:t>Acheteurs 5 dernières ou</a:t>
            </a:r>
            <a:br>
              <a:rPr lang="fr-CA" sz="1400" baseline="-2000" dirty="0">
                <a:solidFill>
                  <a:schemeClr val="accent2"/>
                </a:solidFill>
              </a:rPr>
            </a:br>
            <a:r>
              <a:rPr lang="fr-CA" sz="1400" baseline="-2000" dirty="0">
                <a:solidFill>
                  <a:schemeClr val="accent2"/>
                </a:solidFill>
              </a:rPr>
              <a:t>5 prochaines années</a:t>
            </a:r>
            <a:endParaRPr lang="en-CA" sz="1400" baseline="-2000" dirty="0">
              <a:solidFill>
                <a:schemeClr val="accent2"/>
              </a:solidFill>
            </a:endParaRPr>
          </a:p>
        </p:txBody>
      </p:sp>
      <p:graphicFrame>
        <p:nvGraphicFramePr>
          <p:cNvPr id="23" name="Graphique 22">
            <a:extLst>
              <a:ext uri="{FF2B5EF4-FFF2-40B4-BE49-F238E27FC236}">
                <a16:creationId xmlns:a16="http://schemas.microsoft.com/office/drawing/2014/main" id="{3A89F6B2-9ABE-41EC-BB90-F8647BED0508}"/>
              </a:ext>
            </a:extLst>
          </p:cNvPr>
          <p:cNvGraphicFramePr/>
          <p:nvPr>
            <p:custDataLst>
              <p:tags r:id="rId16"/>
            </p:custDataLst>
            <p:extLst>
              <p:ext uri="{D42A27DB-BD31-4B8C-83A1-F6EECF244321}">
                <p14:modId xmlns:p14="http://schemas.microsoft.com/office/powerpoint/2010/main" val="1359925531"/>
              </p:ext>
            </p:extLst>
          </p:nvPr>
        </p:nvGraphicFramePr>
        <p:xfrm>
          <a:off x="8310509" y="2397771"/>
          <a:ext cx="3163148" cy="1605280"/>
        </p:xfrm>
        <a:graphic>
          <a:graphicData uri="http://schemas.openxmlformats.org/drawingml/2006/chart">
            <c:chart xmlns:c="http://schemas.openxmlformats.org/drawingml/2006/chart" xmlns:r="http://schemas.openxmlformats.org/officeDocument/2006/relationships" r:id="rId31"/>
          </a:graphicData>
        </a:graphic>
      </p:graphicFrame>
      <p:sp>
        <p:nvSpPr>
          <p:cNvPr id="24" name="Rectangle 23">
            <a:extLst>
              <a:ext uri="{FF2B5EF4-FFF2-40B4-BE49-F238E27FC236}">
                <a16:creationId xmlns:a16="http://schemas.microsoft.com/office/drawing/2014/main" id="{0836903A-72F4-408A-9A3C-A36EF5EABB23}"/>
              </a:ext>
            </a:extLst>
          </p:cNvPr>
          <p:cNvSpPr/>
          <p:nvPr>
            <p:custDataLst>
              <p:tags r:id="rId17"/>
            </p:custDataLst>
          </p:nvPr>
        </p:nvSpPr>
        <p:spPr>
          <a:xfrm>
            <a:off x="8492056" y="2431089"/>
            <a:ext cx="1960601" cy="451406"/>
          </a:xfrm>
          <a:prstGeom prst="rect">
            <a:avLst/>
          </a:prstGeom>
        </p:spPr>
        <p:txBody>
          <a:bodyPr wrap="none">
            <a:spAutoFit/>
          </a:bodyPr>
          <a:lstStyle/>
          <a:p>
            <a:pPr marL="406400" indent="-406400"/>
            <a:r>
              <a:rPr lang="en-CA" sz="1400" dirty="0">
                <a:solidFill>
                  <a:schemeClr val="accent2"/>
                </a:solidFill>
              </a:rPr>
              <a:t>38 %	 </a:t>
            </a:r>
            <a:r>
              <a:rPr lang="fr-CA" sz="1400" baseline="-2000" dirty="0">
                <a:solidFill>
                  <a:schemeClr val="accent2"/>
                </a:solidFill>
              </a:rPr>
              <a:t>Vendeurs 5 dernières ou</a:t>
            </a:r>
            <a:br>
              <a:rPr lang="fr-CA" sz="1400" baseline="-2000" dirty="0">
                <a:solidFill>
                  <a:schemeClr val="accent2"/>
                </a:solidFill>
              </a:rPr>
            </a:br>
            <a:r>
              <a:rPr lang="fr-CA" sz="1400" baseline="-2000" dirty="0">
                <a:solidFill>
                  <a:schemeClr val="accent2"/>
                </a:solidFill>
              </a:rPr>
              <a:t> 5 prochaines années</a:t>
            </a:r>
            <a:endParaRPr lang="en-CA" sz="1400" baseline="-2000" dirty="0">
              <a:solidFill>
                <a:schemeClr val="accent2"/>
              </a:solidFill>
            </a:endParaRPr>
          </a:p>
        </p:txBody>
      </p:sp>
      <p:sp>
        <p:nvSpPr>
          <p:cNvPr id="33" name="ZoneTexte 32">
            <a:extLst>
              <a:ext uri="{FF2B5EF4-FFF2-40B4-BE49-F238E27FC236}">
                <a16:creationId xmlns:a16="http://schemas.microsoft.com/office/drawing/2014/main" id="{28F520BD-23CE-41C2-BF25-A1CE96B6CFA7}"/>
              </a:ext>
            </a:extLst>
          </p:cNvPr>
          <p:cNvSpPr txBox="1"/>
          <p:nvPr>
            <p:custDataLst>
              <p:tags r:id="rId18"/>
            </p:custDataLst>
          </p:nvPr>
        </p:nvSpPr>
        <p:spPr>
          <a:xfrm>
            <a:off x="6401829" y="2899342"/>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37" name="ZoneTexte 36">
            <a:extLst>
              <a:ext uri="{FF2B5EF4-FFF2-40B4-BE49-F238E27FC236}">
                <a16:creationId xmlns:a16="http://schemas.microsoft.com/office/drawing/2014/main" id="{BB8606AD-60A5-4251-9147-54A0B5B43E01}"/>
              </a:ext>
            </a:extLst>
          </p:cNvPr>
          <p:cNvSpPr txBox="1"/>
          <p:nvPr>
            <p:custDataLst>
              <p:tags r:id="rId19"/>
            </p:custDataLst>
          </p:nvPr>
        </p:nvSpPr>
        <p:spPr>
          <a:xfrm rot="10800000">
            <a:off x="6428111" y="4669840"/>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45" name="ZoneTexte 44">
            <a:extLst>
              <a:ext uri="{FF2B5EF4-FFF2-40B4-BE49-F238E27FC236}">
                <a16:creationId xmlns:a16="http://schemas.microsoft.com/office/drawing/2014/main" id="{DE4E5C08-FE4E-4AD8-97D2-C0B96068CB3D}"/>
              </a:ext>
            </a:extLst>
          </p:cNvPr>
          <p:cNvSpPr txBox="1"/>
          <p:nvPr>
            <p:custDataLst>
              <p:tags r:id="rId20"/>
            </p:custDataLst>
          </p:nvPr>
        </p:nvSpPr>
        <p:spPr>
          <a:xfrm>
            <a:off x="9545079" y="3013642"/>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25" name="ZoneTexte 24">
            <a:extLst>
              <a:ext uri="{FF2B5EF4-FFF2-40B4-BE49-F238E27FC236}">
                <a16:creationId xmlns:a16="http://schemas.microsoft.com/office/drawing/2014/main" id="{56D4F099-E6D1-4725-B1FD-9B15166C0FB9}"/>
              </a:ext>
            </a:extLst>
          </p:cNvPr>
          <p:cNvSpPr txBox="1"/>
          <p:nvPr>
            <p:custDataLst>
              <p:tags r:id="rId21"/>
            </p:custDataLst>
          </p:nvPr>
        </p:nvSpPr>
        <p:spPr>
          <a:xfrm>
            <a:off x="3640910" y="5013533"/>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26" name="ZoneTexte 25">
            <a:extLst>
              <a:ext uri="{FF2B5EF4-FFF2-40B4-BE49-F238E27FC236}">
                <a16:creationId xmlns:a16="http://schemas.microsoft.com/office/drawing/2014/main" id="{59E6D30A-BB8C-44BC-913D-6BC878681B89}"/>
              </a:ext>
            </a:extLst>
          </p:cNvPr>
          <p:cNvSpPr txBox="1"/>
          <p:nvPr>
            <p:custDataLst>
              <p:tags r:id="rId22"/>
            </p:custDataLst>
          </p:nvPr>
        </p:nvSpPr>
        <p:spPr>
          <a:xfrm rot="10800000">
            <a:off x="11027992" y="2567218"/>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30" name="ZoneTexte 29">
            <a:extLst>
              <a:ext uri="{FF2B5EF4-FFF2-40B4-BE49-F238E27FC236}">
                <a16:creationId xmlns:a16="http://schemas.microsoft.com/office/drawing/2014/main" id="{A34FED66-5FE3-42FA-9797-D3F685E2AE5B}"/>
              </a:ext>
            </a:extLst>
          </p:cNvPr>
          <p:cNvSpPr txBox="1"/>
          <p:nvPr>
            <p:custDataLst>
              <p:tags r:id="rId23"/>
            </p:custDataLst>
          </p:nvPr>
        </p:nvSpPr>
        <p:spPr>
          <a:xfrm>
            <a:off x="8636775" y="2599259"/>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Tree>
    <p:extLst>
      <p:ext uri="{BB962C8B-B14F-4D97-AF65-F5344CB8AC3E}">
        <p14:creationId xmlns:p14="http://schemas.microsoft.com/office/powerpoint/2010/main" val="960787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L'intention de rénover et le délai prévu pour la réalisation des travaux</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575542"/>
          </a:xfrm>
        </p:spPr>
        <p:txBody>
          <a:bodyPr/>
          <a:lstStyle/>
          <a:p>
            <a:r>
              <a:rPr lang="fr-CA" dirty="0"/>
              <a:t>QA1	Au cours des trois prochaines années, dans quelle mesure est-il probable que vous effectuiez des travaux de rénovation ou d'entretien sur l’une de vos propriétés pour une valeur d’au moins 5 000 $? Est-ce… ?
QA2	Dans combien de temps prévoyez-vous que ces travaux de rénovation ou d'entretien commenceront?
QA3	Pourquoi prévoyez-vous attendre 12 mois ou plus avant de réaliser les travaux de rénovation ou d’entretien que vous prévoyez faire?	 
</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3"/>
            </p:custDataLst>
          </p:nvPr>
        </p:nvSpPr>
        <p:spPr>
          <a:xfrm>
            <a:off x="579120" y="6295405"/>
            <a:ext cx="11750400" cy="520142"/>
          </a:xfrm>
        </p:spPr>
        <p:txBody>
          <a:bodyPr/>
          <a:lstStyle/>
          <a:p>
            <a:r>
              <a:rPr lang="fr-CA" dirty="0"/>
              <a:t>Bases :</a:t>
            </a:r>
          </a:p>
          <a:p>
            <a:r>
              <a:rPr lang="fr-CA" dirty="0"/>
              <a:t>QA0/QA1: ensemble des propriétaires ayant débuté le sondage</a:t>
            </a:r>
          </a:p>
          <a:p>
            <a:r>
              <a:rPr lang="fr-CA" dirty="0"/>
              <a:t>QA2 : répondants ayant l'intention de rénover leur propriété </a:t>
            </a:r>
          </a:p>
          <a:p>
            <a:r>
              <a:rPr lang="fr-CA" dirty="0"/>
              <a:t>QA3 : répondants prévoyant d’attendre plus de 12 mois avant de démarrer leurs rénovations</a:t>
            </a:r>
          </a:p>
        </p:txBody>
      </p:sp>
      <p:graphicFrame>
        <p:nvGraphicFramePr>
          <p:cNvPr id="7" name="Graphique 6">
            <a:extLst>
              <a:ext uri="{FF2B5EF4-FFF2-40B4-BE49-F238E27FC236}">
                <a16:creationId xmlns:a16="http://schemas.microsoft.com/office/drawing/2014/main" id="{FA1BEF7C-DA86-4F35-A5C7-BCA9417FB258}"/>
              </a:ext>
            </a:extLst>
          </p:cNvPr>
          <p:cNvGraphicFramePr/>
          <p:nvPr>
            <p:custDataLst>
              <p:tags r:id="rId4"/>
            </p:custDataLst>
            <p:extLst>
              <p:ext uri="{D42A27DB-BD31-4B8C-83A1-F6EECF244321}">
                <p14:modId xmlns:p14="http://schemas.microsoft.com/office/powerpoint/2010/main" val="2966122443"/>
              </p:ext>
            </p:extLst>
          </p:nvPr>
        </p:nvGraphicFramePr>
        <p:xfrm>
          <a:off x="-193555" y="2214475"/>
          <a:ext cx="5029595" cy="2357170"/>
        </p:xfrm>
        <a:graphic>
          <a:graphicData uri="http://schemas.openxmlformats.org/drawingml/2006/chart">
            <c:chart xmlns:c="http://schemas.openxmlformats.org/drawingml/2006/chart" xmlns:r="http://schemas.openxmlformats.org/officeDocument/2006/relationships" r:id="rId38"/>
          </a:graphicData>
        </a:graphic>
      </p:graphicFrame>
      <p:sp>
        <p:nvSpPr>
          <p:cNvPr id="8" name="Arc plein 7">
            <a:extLst>
              <a:ext uri="{FF2B5EF4-FFF2-40B4-BE49-F238E27FC236}">
                <a16:creationId xmlns:a16="http://schemas.microsoft.com/office/drawing/2014/main" id="{ABDE85BE-CC9C-4F6B-82F5-387C88FA309E}"/>
              </a:ext>
            </a:extLst>
          </p:cNvPr>
          <p:cNvSpPr>
            <a:spLocks noChangeAspect="1"/>
          </p:cNvSpPr>
          <p:nvPr>
            <p:custDataLst>
              <p:tags r:id="rId5"/>
            </p:custDataLst>
          </p:nvPr>
        </p:nvSpPr>
        <p:spPr>
          <a:xfrm>
            <a:off x="1723200" y="2393465"/>
            <a:ext cx="2006563" cy="2006260"/>
          </a:xfrm>
          <a:prstGeom prst="blockArc">
            <a:avLst>
              <a:gd name="adj1" fmla="val 16200335"/>
              <a:gd name="adj2" fmla="val 8365076"/>
              <a:gd name="adj3" fmla="val 28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9" name="ZoneTexte 8">
            <a:extLst>
              <a:ext uri="{FF2B5EF4-FFF2-40B4-BE49-F238E27FC236}">
                <a16:creationId xmlns:a16="http://schemas.microsoft.com/office/drawing/2014/main" id="{D2667585-662F-429E-BF9A-808CD1880247}"/>
              </a:ext>
            </a:extLst>
          </p:cNvPr>
          <p:cNvSpPr txBox="1"/>
          <p:nvPr>
            <p:custDataLst>
              <p:tags r:id="rId6"/>
            </p:custDataLst>
          </p:nvPr>
        </p:nvSpPr>
        <p:spPr>
          <a:xfrm>
            <a:off x="3915475" y="3215582"/>
            <a:ext cx="843501" cy="584775"/>
          </a:xfrm>
          <a:prstGeom prst="rect">
            <a:avLst/>
          </a:prstGeom>
          <a:noFill/>
        </p:spPr>
        <p:txBody>
          <a:bodyPr wrap="none" rtlCol="0" anchor="ctr" anchorCtr="1">
            <a:spAutoFit/>
          </a:bodyPr>
          <a:lstStyle/>
          <a:p>
            <a:r>
              <a:rPr lang="fr-CA" sz="2000" b="1" dirty="0">
                <a:solidFill>
                  <a:schemeClr val="tx2"/>
                </a:solidFill>
              </a:rPr>
              <a:t>64 %</a:t>
            </a:r>
          </a:p>
          <a:p>
            <a:r>
              <a:rPr lang="fr-CA" sz="1200" b="1" dirty="0">
                <a:solidFill>
                  <a:schemeClr val="tx2"/>
                </a:solidFill>
              </a:rPr>
              <a:t>Probable</a:t>
            </a:r>
          </a:p>
        </p:txBody>
      </p:sp>
      <p:sp>
        <p:nvSpPr>
          <p:cNvPr id="3" name="Flèche : droite 2">
            <a:extLst>
              <a:ext uri="{FF2B5EF4-FFF2-40B4-BE49-F238E27FC236}">
                <a16:creationId xmlns:a16="http://schemas.microsoft.com/office/drawing/2014/main" id="{6727224E-C4AF-4CFA-98A9-6BF6BD62B2C7}"/>
              </a:ext>
            </a:extLst>
          </p:cNvPr>
          <p:cNvSpPr/>
          <p:nvPr>
            <p:custDataLst>
              <p:tags r:id="rId7"/>
            </p:custDataLst>
          </p:nvPr>
        </p:nvSpPr>
        <p:spPr>
          <a:xfrm>
            <a:off x="4758357" y="3268140"/>
            <a:ext cx="430637" cy="479658"/>
          </a:xfrm>
          <a:prstGeom prst="rightArrow">
            <a:avLst>
              <a:gd name="adj1" fmla="val 49674"/>
              <a:gd name="adj2" fmla="val 497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Rectangle 9">
            <a:extLst>
              <a:ext uri="{FF2B5EF4-FFF2-40B4-BE49-F238E27FC236}">
                <a16:creationId xmlns:a16="http://schemas.microsoft.com/office/drawing/2014/main" id="{40A7BA2C-FA5F-4F5C-B57D-75DC84B209B5}"/>
              </a:ext>
            </a:extLst>
          </p:cNvPr>
          <p:cNvSpPr/>
          <p:nvPr>
            <p:custDataLst>
              <p:tags r:id="rId8"/>
            </p:custDataLst>
          </p:nvPr>
        </p:nvSpPr>
        <p:spPr>
          <a:xfrm>
            <a:off x="138529" y="2090180"/>
            <a:ext cx="4801314" cy="307777"/>
          </a:xfrm>
          <a:prstGeom prst="rect">
            <a:avLst/>
          </a:prstGeom>
        </p:spPr>
        <p:txBody>
          <a:bodyPr wrap="none">
            <a:spAutoFit/>
          </a:bodyPr>
          <a:lstStyle/>
          <a:p>
            <a:pPr>
              <a:tabLst>
                <a:tab pos="4487863" algn="r"/>
                <a:tab pos="5113338" algn="l"/>
              </a:tabLst>
            </a:pPr>
            <a:r>
              <a:rPr lang="fr-CA" sz="1400" dirty="0"/>
              <a:t>Probabilité d’effectuer des travaux 	 </a:t>
            </a:r>
            <a:r>
              <a:rPr lang="fr-CA" sz="900" dirty="0">
                <a:solidFill>
                  <a:prstClr val="black"/>
                </a:solidFill>
              </a:rPr>
              <a:t>n = 2 530</a:t>
            </a:r>
            <a:endParaRPr lang="fr-CA" sz="1400" dirty="0"/>
          </a:p>
        </p:txBody>
      </p:sp>
      <p:sp>
        <p:nvSpPr>
          <p:cNvPr id="11" name="Rectangle 10">
            <a:extLst>
              <a:ext uri="{FF2B5EF4-FFF2-40B4-BE49-F238E27FC236}">
                <a16:creationId xmlns:a16="http://schemas.microsoft.com/office/drawing/2014/main" id="{9D9CA60A-A6E6-456D-891E-1F607EE8EE83}"/>
              </a:ext>
            </a:extLst>
          </p:cNvPr>
          <p:cNvSpPr/>
          <p:nvPr>
            <p:custDataLst>
              <p:tags r:id="rId9"/>
            </p:custDataLst>
          </p:nvPr>
        </p:nvSpPr>
        <p:spPr>
          <a:xfrm>
            <a:off x="5477174" y="2539844"/>
            <a:ext cx="5518373" cy="307777"/>
          </a:xfrm>
          <a:prstGeom prst="rect">
            <a:avLst/>
          </a:prstGeom>
        </p:spPr>
        <p:txBody>
          <a:bodyPr wrap="square">
            <a:spAutoFit/>
          </a:bodyPr>
          <a:lstStyle/>
          <a:p>
            <a:pPr>
              <a:tabLst>
                <a:tab pos="3676650" algn="r"/>
              </a:tabLst>
            </a:pPr>
            <a:r>
              <a:rPr lang="fr-CA" sz="1400" dirty="0"/>
              <a:t>Début des travaux prévu…	</a:t>
            </a:r>
            <a:r>
              <a:rPr lang="fr-CA" sz="900" dirty="0"/>
              <a:t>n = 1 603</a:t>
            </a:r>
          </a:p>
        </p:txBody>
      </p:sp>
      <p:graphicFrame>
        <p:nvGraphicFramePr>
          <p:cNvPr id="14" name="Graphique 13">
            <a:extLst>
              <a:ext uri="{FF2B5EF4-FFF2-40B4-BE49-F238E27FC236}">
                <a16:creationId xmlns:a16="http://schemas.microsoft.com/office/drawing/2014/main" id="{3F93B3C3-7900-4337-9532-C3E9AEB68DB9}"/>
              </a:ext>
            </a:extLst>
          </p:cNvPr>
          <p:cNvGraphicFramePr/>
          <p:nvPr>
            <p:custDataLst>
              <p:tags r:id="rId10"/>
            </p:custDataLst>
            <p:extLst>
              <p:ext uri="{D42A27DB-BD31-4B8C-83A1-F6EECF244321}">
                <p14:modId xmlns:p14="http://schemas.microsoft.com/office/powerpoint/2010/main" val="1945309392"/>
              </p:ext>
            </p:extLst>
          </p:nvPr>
        </p:nvGraphicFramePr>
        <p:xfrm>
          <a:off x="5477174" y="2798016"/>
          <a:ext cx="5622704" cy="1384995"/>
        </p:xfrm>
        <a:graphic>
          <a:graphicData uri="http://schemas.openxmlformats.org/drawingml/2006/chart">
            <c:chart xmlns:c="http://schemas.openxmlformats.org/drawingml/2006/chart" xmlns:r="http://schemas.openxmlformats.org/officeDocument/2006/relationships" r:id="rId39"/>
          </a:graphicData>
        </a:graphic>
      </p:graphicFrame>
      <p:sp>
        <p:nvSpPr>
          <p:cNvPr id="15" name="Légende : flèche vers le bas 14">
            <a:extLst>
              <a:ext uri="{FF2B5EF4-FFF2-40B4-BE49-F238E27FC236}">
                <a16:creationId xmlns:a16="http://schemas.microsoft.com/office/drawing/2014/main" id="{529FFC26-2659-4E1C-83AB-CE1C7D439467}"/>
              </a:ext>
            </a:extLst>
          </p:cNvPr>
          <p:cNvSpPr/>
          <p:nvPr>
            <p:custDataLst>
              <p:tags r:id="rId11"/>
            </p:custDataLst>
          </p:nvPr>
        </p:nvSpPr>
        <p:spPr>
          <a:xfrm>
            <a:off x="9172918" y="3370375"/>
            <a:ext cx="934720" cy="948866"/>
          </a:xfrm>
          <a:prstGeom prst="downArrowCallout">
            <a:avLst>
              <a:gd name="adj1" fmla="val 0"/>
              <a:gd name="adj2" fmla="val 50000"/>
              <a:gd name="adj3" fmla="val 29512"/>
              <a:gd name="adj4" fmla="val 673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CA" sz="1200" b="1" dirty="0"/>
              <a:t>65 %</a:t>
            </a:r>
          </a:p>
          <a:p>
            <a:pPr algn="ctr"/>
            <a:r>
              <a:rPr lang="fr-CA" sz="900" dirty="0"/>
              <a:t>Plus de 12 mois</a:t>
            </a:r>
          </a:p>
        </p:txBody>
      </p:sp>
      <p:cxnSp>
        <p:nvCxnSpPr>
          <p:cNvPr id="17" name="Connecteur droit 16">
            <a:extLst>
              <a:ext uri="{FF2B5EF4-FFF2-40B4-BE49-F238E27FC236}">
                <a16:creationId xmlns:a16="http://schemas.microsoft.com/office/drawing/2014/main" id="{9BF325F4-0E21-418B-BD44-AA62FEE7EC40}"/>
              </a:ext>
            </a:extLst>
          </p:cNvPr>
          <p:cNvCxnSpPr>
            <a:cxnSpLocks/>
          </p:cNvCxnSpPr>
          <p:nvPr>
            <p:custDataLst>
              <p:tags r:id="rId12"/>
            </p:custDataLst>
          </p:nvPr>
        </p:nvCxnSpPr>
        <p:spPr>
          <a:xfrm>
            <a:off x="5558097" y="4360972"/>
            <a:ext cx="63339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C38A5F38-7015-4557-A34B-BBB894DC15FF}"/>
              </a:ext>
            </a:extLst>
          </p:cNvPr>
          <p:cNvSpPr>
            <a:spLocks noGrp="1"/>
          </p:cNvSpPr>
          <p:nvPr>
            <p:ph type="sldNum" sz="quarter" idx="12"/>
            <p:custDataLst>
              <p:tags r:id="rId13"/>
            </p:custDataLst>
          </p:nvPr>
        </p:nvSpPr>
        <p:spPr/>
        <p:txBody>
          <a:bodyPr/>
          <a:lstStyle/>
          <a:p>
            <a:fld id="{B57D92B5-7ECE-49C8-85BA-9F8FD163C6E7}" type="slidenum">
              <a:rPr lang="en-CA" smtClean="0"/>
              <a:t>25</a:t>
            </a:fld>
            <a:endParaRPr lang="en-CA"/>
          </a:p>
        </p:txBody>
      </p:sp>
      <p:sp>
        <p:nvSpPr>
          <p:cNvPr id="13" name="Rectangle : coins arrondis 12">
            <a:extLst>
              <a:ext uri="{FF2B5EF4-FFF2-40B4-BE49-F238E27FC236}">
                <a16:creationId xmlns:a16="http://schemas.microsoft.com/office/drawing/2014/main" id="{42CDA0AD-C00A-4258-87F1-708229956394}"/>
              </a:ext>
            </a:extLst>
          </p:cNvPr>
          <p:cNvSpPr/>
          <p:nvPr>
            <p:custDataLst>
              <p:tags r:id="rId14"/>
            </p:custDataLst>
          </p:nvPr>
        </p:nvSpPr>
        <p:spPr>
          <a:xfrm>
            <a:off x="4002480" y="3824085"/>
            <a:ext cx="1035216" cy="40111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66 %</a:t>
            </a:r>
          </a:p>
          <a:p>
            <a:pPr algn="ctr"/>
            <a:r>
              <a:rPr lang="fr-CA" sz="900" i="1" dirty="0">
                <a:solidFill>
                  <a:schemeClr val="bg1">
                    <a:lumMod val="50000"/>
                  </a:schemeClr>
                </a:solidFill>
              </a:rPr>
              <a:t>2025 </a:t>
            </a:r>
            <a:r>
              <a:rPr lang="fr-CA" sz="900" b="1" i="1" dirty="0">
                <a:solidFill>
                  <a:schemeClr val="bg1">
                    <a:lumMod val="50000"/>
                  </a:schemeClr>
                </a:solidFill>
              </a:rPr>
              <a:t>65 %</a:t>
            </a:r>
          </a:p>
        </p:txBody>
      </p:sp>
      <p:sp>
        <p:nvSpPr>
          <p:cNvPr id="20" name="Rectangle : coins arrondis 19">
            <a:extLst>
              <a:ext uri="{FF2B5EF4-FFF2-40B4-BE49-F238E27FC236}">
                <a16:creationId xmlns:a16="http://schemas.microsoft.com/office/drawing/2014/main" id="{C564FB5F-D9B2-40FC-82FE-C52D1A3B9E68}"/>
              </a:ext>
            </a:extLst>
          </p:cNvPr>
          <p:cNvSpPr/>
          <p:nvPr>
            <p:custDataLst>
              <p:tags r:id="rId15"/>
            </p:custDataLst>
          </p:nvPr>
        </p:nvSpPr>
        <p:spPr>
          <a:xfrm>
            <a:off x="8163061" y="3946789"/>
            <a:ext cx="1029228" cy="40111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67 %</a:t>
            </a:r>
          </a:p>
          <a:p>
            <a:pPr algn="ctr"/>
            <a:r>
              <a:rPr lang="fr-CA" sz="900" i="1" dirty="0">
                <a:solidFill>
                  <a:schemeClr val="bg1">
                    <a:lumMod val="50000"/>
                  </a:schemeClr>
                </a:solidFill>
              </a:rPr>
              <a:t>2025 </a:t>
            </a:r>
            <a:r>
              <a:rPr lang="fr-CA" sz="900" b="1" i="1" dirty="0">
                <a:solidFill>
                  <a:schemeClr val="bg1">
                    <a:lumMod val="50000"/>
                  </a:schemeClr>
                </a:solidFill>
              </a:rPr>
              <a:t>68 %</a:t>
            </a:r>
          </a:p>
        </p:txBody>
      </p:sp>
      <p:graphicFrame>
        <p:nvGraphicFramePr>
          <p:cNvPr id="19" name="Tableau 18">
            <a:extLst>
              <a:ext uri="{FF2B5EF4-FFF2-40B4-BE49-F238E27FC236}">
                <a16:creationId xmlns:a16="http://schemas.microsoft.com/office/drawing/2014/main" id="{EF92F778-D4C8-4CCB-8F71-1931D1905D74}"/>
              </a:ext>
            </a:extLst>
          </p:cNvPr>
          <p:cNvGraphicFramePr>
            <a:graphicFrameLocks noGrp="1"/>
          </p:cNvGraphicFramePr>
          <p:nvPr>
            <p:custDataLst>
              <p:tags r:id="rId16"/>
            </p:custDataLst>
            <p:extLst>
              <p:ext uri="{D42A27DB-BD31-4B8C-83A1-F6EECF244321}">
                <p14:modId xmlns:p14="http://schemas.microsoft.com/office/powerpoint/2010/main" val="501641604"/>
              </p:ext>
            </p:extLst>
          </p:nvPr>
        </p:nvGraphicFramePr>
        <p:xfrm>
          <a:off x="10604151" y="2594817"/>
          <a:ext cx="1311033" cy="1445336"/>
        </p:xfrm>
        <a:graphic>
          <a:graphicData uri="http://schemas.openxmlformats.org/drawingml/2006/table">
            <a:tbl>
              <a:tblPr>
                <a:tableStyleId>{5C22544A-7EE6-4342-B048-85BDC9FD1C3A}</a:tableStyleId>
              </a:tblPr>
              <a:tblGrid>
                <a:gridCol w="437011">
                  <a:extLst>
                    <a:ext uri="{9D8B030D-6E8A-4147-A177-3AD203B41FA5}">
                      <a16:colId xmlns:a16="http://schemas.microsoft.com/office/drawing/2014/main" val="2059716891"/>
                    </a:ext>
                  </a:extLst>
                </a:gridCol>
                <a:gridCol w="437011">
                  <a:extLst>
                    <a:ext uri="{9D8B030D-6E8A-4147-A177-3AD203B41FA5}">
                      <a16:colId xmlns:a16="http://schemas.microsoft.com/office/drawing/2014/main" val="4031247591"/>
                    </a:ext>
                  </a:extLst>
                </a:gridCol>
                <a:gridCol w="437011">
                  <a:extLst>
                    <a:ext uri="{9D8B030D-6E8A-4147-A177-3AD203B41FA5}">
                      <a16:colId xmlns:a16="http://schemas.microsoft.com/office/drawing/2014/main" val="4017154275"/>
                    </a:ext>
                  </a:extLst>
                </a:gridCol>
              </a:tblGrid>
              <a:tr h="361334">
                <a:tc>
                  <a:txBody>
                    <a:bodyPr/>
                    <a:lstStyle/>
                    <a:p>
                      <a:pPr algn="ctr" fontAlgn="b"/>
                      <a:r>
                        <a:rPr lang="fr-CA" sz="900" b="0" i="1" u="none" strike="noStrike" dirty="0">
                          <a:solidFill>
                            <a:schemeClr val="bg1">
                              <a:lumMod val="50000"/>
                            </a:schemeClr>
                          </a:solidFill>
                          <a:effectLst/>
                          <a:latin typeface="+mn-lt"/>
                        </a:rPr>
                        <a:t>2024</a:t>
                      </a: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2025</a:t>
                      </a:r>
                    </a:p>
                  </a:txBody>
                  <a:tcPr marL="9525" marR="9525" marT="9525" marB="0" anchor="b">
                    <a:noFill/>
                  </a:tcPr>
                </a:tc>
                <a:tc>
                  <a:txBody>
                    <a:bodyPr/>
                    <a:lstStyle/>
                    <a:p>
                      <a:pPr algn="ctr" fontAlgn="b"/>
                      <a:r>
                        <a:rPr lang="fr-CA" sz="900" b="1" i="0" u="none" strike="noStrike" dirty="0">
                          <a:solidFill>
                            <a:schemeClr val="tx1"/>
                          </a:solidFill>
                          <a:effectLst/>
                          <a:latin typeface="+mn-lt"/>
                        </a:rPr>
                        <a:t>2026</a:t>
                      </a:r>
                    </a:p>
                  </a:txBody>
                  <a:tcPr marL="9525" marR="9525" marT="9525" marB="0" anchor="b">
                    <a:noFill/>
                  </a:tcPr>
                </a:tc>
                <a:extLst>
                  <a:ext uri="{0D108BD9-81ED-4DB2-BD59-A6C34878D82A}">
                    <a16:rowId xmlns:a16="http://schemas.microsoft.com/office/drawing/2014/main" val="3938592307"/>
                  </a:ext>
                </a:extLst>
              </a:tr>
              <a:tr h="361334">
                <a:tc>
                  <a:txBody>
                    <a:bodyPr/>
                    <a:lstStyle/>
                    <a:p>
                      <a:pPr algn="ctr" fontAlgn="b"/>
                      <a:r>
                        <a:rPr lang="fr-CA" sz="900" b="0" i="1" u="none" strike="noStrike" dirty="0">
                          <a:solidFill>
                            <a:schemeClr val="bg1">
                              <a:lumMod val="50000"/>
                            </a:schemeClr>
                          </a:solidFill>
                          <a:effectLst/>
                          <a:latin typeface="+mn-lt"/>
                        </a:rPr>
                        <a:t>33 %</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32 %</a:t>
                      </a:r>
                    </a:p>
                  </a:txBody>
                  <a:tcPr marL="9525" marR="9525" marT="9525" marB="0" anchor="ctr">
                    <a:noFill/>
                  </a:tcPr>
                </a:tc>
                <a:tc>
                  <a:txBody>
                    <a:bodyPr/>
                    <a:lstStyle/>
                    <a:p>
                      <a:pPr algn="ctr" fontAlgn="b"/>
                      <a:r>
                        <a:rPr lang="fr-CA" sz="900" b="1" i="0" u="none" strike="noStrike" dirty="0">
                          <a:solidFill>
                            <a:schemeClr val="tx1"/>
                          </a:solidFill>
                          <a:effectLst/>
                          <a:latin typeface="+mn-lt"/>
                        </a:rPr>
                        <a:t>35 %</a:t>
                      </a:r>
                    </a:p>
                  </a:txBody>
                  <a:tcPr marL="9525" marR="9525" marT="9525" marB="0" anchor="ctr">
                    <a:noFill/>
                  </a:tcPr>
                </a:tc>
                <a:extLst>
                  <a:ext uri="{0D108BD9-81ED-4DB2-BD59-A6C34878D82A}">
                    <a16:rowId xmlns:a16="http://schemas.microsoft.com/office/drawing/2014/main" val="2408066203"/>
                  </a:ext>
                </a:extLst>
              </a:tr>
              <a:tr h="361334">
                <a:tc>
                  <a:txBody>
                    <a:bodyPr/>
                    <a:lstStyle/>
                    <a:p>
                      <a:pPr algn="ctr" fontAlgn="b"/>
                      <a:r>
                        <a:rPr lang="fr-CA" sz="900" b="0" i="1" u="none" strike="noStrike" dirty="0">
                          <a:solidFill>
                            <a:schemeClr val="bg1">
                              <a:lumMod val="50000"/>
                            </a:schemeClr>
                          </a:solidFill>
                          <a:effectLst/>
                          <a:latin typeface="+mn-lt"/>
                        </a:rPr>
                        <a:t>44 %</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37 %</a:t>
                      </a:r>
                    </a:p>
                  </a:txBody>
                  <a:tcPr marL="9525" marR="9525" marT="9525" marB="0" anchor="ctr">
                    <a:noFill/>
                  </a:tcPr>
                </a:tc>
                <a:tc>
                  <a:txBody>
                    <a:bodyPr/>
                    <a:lstStyle/>
                    <a:p>
                      <a:pPr algn="ctr" fontAlgn="b"/>
                      <a:r>
                        <a:rPr lang="fr-CA" sz="900" b="1" i="0" u="none" strike="noStrike" dirty="0">
                          <a:solidFill>
                            <a:schemeClr val="accent4"/>
                          </a:solidFill>
                          <a:effectLst/>
                          <a:latin typeface="+mn-lt"/>
                        </a:rPr>
                        <a:t>38 %</a:t>
                      </a:r>
                    </a:p>
                  </a:txBody>
                  <a:tcPr marL="9525" marR="9525" marT="9525" marB="0" anchor="ctr">
                    <a:noFill/>
                  </a:tcPr>
                </a:tc>
                <a:extLst>
                  <a:ext uri="{0D108BD9-81ED-4DB2-BD59-A6C34878D82A}">
                    <a16:rowId xmlns:a16="http://schemas.microsoft.com/office/drawing/2014/main" val="2333377327"/>
                  </a:ext>
                </a:extLst>
              </a:tr>
              <a:tr h="361334">
                <a:tc>
                  <a:txBody>
                    <a:bodyPr/>
                    <a:lstStyle/>
                    <a:p>
                      <a:pPr algn="ctr" fontAlgn="b"/>
                      <a:r>
                        <a:rPr lang="fr-CA" sz="900" b="0" i="1" u="none" strike="noStrike" dirty="0">
                          <a:solidFill>
                            <a:schemeClr val="bg1">
                              <a:lumMod val="50000"/>
                            </a:schemeClr>
                          </a:solidFill>
                          <a:effectLst/>
                          <a:latin typeface="+mn-lt"/>
                        </a:rPr>
                        <a:t>23 %</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31 %</a:t>
                      </a:r>
                    </a:p>
                  </a:txBody>
                  <a:tcPr marL="9525" marR="9525" marT="9525" marB="0" anchor="ctr">
                    <a:noFill/>
                  </a:tcPr>
                </a:tc>
                <a:tc>
                  <a:txBody>
                    <a:bodyPr/>
                    <a:lstStyle/>
                    <a:p>
                      <a:pPr algn="ctr" fontAlgn="b"/>
                      <a:r>
                        <a:rPr lang="fr-CA" sz="900" b="1" i="0" u="none" strike="noStrike" dirty="0">
                          <a:solidFill>
                            <a:schemeClr val="accent4"/>
                          </a:solidFill>
                          <a:effectLst/>
                          <a:latin typeface="+mn-lt"/>
                        </a:rPr>
                        <a:t>27 %</a:t>
                      </a:r>
                    </a:p>
                  </a:txBody>
                  <a:tcPr marL="9525" marR="9525" marT="9525" marB="0" anchor="ctr">
                    <a:noFill/>
                  </a:tcPr>
                </a:tc>
                <a:extLst>
                  <a:ext uri="{0D108BD9-81ED-4DB2-BD59-A6C34878D82A}">
                    <a16:rowId xmlns:a16="http://schemas.microsoft.com/office/drawing/2014/main" val="902890250"/>
                  </a:ext>
                </a:extLst>
              </a:tr>
            </a:tbl>
          </a:graphicData>
        </a:graphic>
      </p:graphicFrame>
      <p:graphicFrame>
        <p:nvGraphicFramePr>
          <p:cNvPr id="21" name="Tableau 20">
            <a:extLst>
              <a:ext uri="{FF2B5EF4-FFF2-40B4-BE49-F238E27FC236}">
                <a16:creationId xmlns:a16="http://schemas.microsoft.com/office/drawing/2014/main" id="{1B7B0812-2B39-4D56-A772-E0A7072C0EC8}"/>
              </a:ext>
            </a:extLst>
          </p:cNvPr>
          <p:cNvGraphicFramePr>
            <a:graphicFrameLocks noGrp="1"/>
          </p:cNvGraphicFramePr>
          <p:nvPr>
            <p:custDataLst>
              <p:tags r:id="rId17"/>
            </p:custDataLst>
            <p:extLst>
              <p:ext uri="{D42A27DB-BD31-4B8C-83A1-F6EECF244321}">
                <p14:modId xmlns:p14="http://schemas.microsoft.com/office/powerpoint/2010/main" val="1103533359"/>
              </p:ext>
            </p:extLst>
          </p:nvPr>
        </p:nvGraphicFramePr>
        <p:xfrm>
          <a:off x="5546505" y="4386210"/>
          <a:ext cx="6357086" cy="1884840"/>
        </p:xfrm>
        <a:graphic>
          <a:graphicData uri="http://schemas.openxmlformats.org/drawingml/2006/table">
            <a:tbl>
              <a:tblPr firstRow="1" bandRow="1">
                <a:tableStyleId>{5C22544A-7EE6-4342-B048-85BDC9FD1C3A}</a:tableStyleId>
              </a:tblPr>
              <a:tblGrid>
                <a:gridCol w="4333127">
                  <a:extLst>
                    <a:ext uri="{9D8B030D-6E8A-4147-A177-3AD203B41FA5}">
                      <a16:colId xmlns:a16="http://schemas.microsoft.com/office/drawing/2014/main" val="2311575970"/>
                    </a:ext>
                  </a:extLst>
                </a:gridCol>
                <a:gridCol w="591807">
                  <a:extLst>
                    <a:ext uri="{9D8B030D-6E8A-4147-A177-3AD203B41FA5}">
                      <a16:colId xmlns:a16="http://schemas.microsoft.com/office/drawing/2014/main" val="3437768499"/>
                    </a:ext>
                  </a:extLst>
                </a:gridCol>
                <a:gridCol w="716076">
                  <a:extLst>
                    <a:ext uri="{9D8B030D-6E8A-4147-A177-3AD203B41FA5}">
                      <a16:colId xmlns:a16="http://schemas.microsoft.com/office/drawing/2014/main" val="3132403558"/>
                    </a:ext>
                  </a:extLst>
                </a:gridCol>
                <a:gridCol w="716076">
                  <a:extLst>
                    <a:ext uri="{9D8B030D-6E8A-4147-A177-3AD203B41FA5}">
                      <a16:colId xmlns:a16="http://schemas.microsoft.com/office/drawing/2014/main" val="1165272091"/>
                    </a:ext>
                  </a:extLst>
                </a:gridCol>
              </a:tblGrid>
              <a:tr h="324000">
                <a:tc>
                  <a:txBody>
                    <a:bodyPr/>
                    <a:lstStyle/>
                    <a:p>
                      <a:r>
                        <a:rPr lang="fr-CA" sz="1200" b="0" dirty="0">
                          <a:solidFill>
                            <a:schemeClr val="tx1"/>
                          </a:solidFill>
                        </a:rPr>
                        <a:t>Pourquoi prévoyez-vous attendre 12 mois ou plus?</a:t>
                      </a:r>
                    </a:p>
                  </a:txBody>
                  <a:tcPr anchor="ctr">
                    <a:lnB w="38100" cmpd="sng">
                      <a:noFill/>
                    </a:lnB>
                    <a:noFill/>
                  </a:tcPr>
                </a:tc>
                <a:tc>
                  <a:txBody>
                    <a:bodyPr/>
                    <a:lstStyle/>
                    <a:p>
                      <a:pPr algn="ctr"/>
                      <a:r>
                        <a:rPr lang="fr-CA" sz="800" b="0" dirty="0">
                          <a:solidFill>
                            <a:schemeClr val="bg1">
                              <a:lumMod val="50000"/>
                            </a:schemeClr>
                          </a:solidFill>
                        </a:rPr>
                        <a:t>2024</a:t>
                      </a:r>
                    </a:p>
                    <a:p>
                      <a:pPr algn="ctr"/>
                      <a:r>
                        <a:rPr lang="fr-CA" sz="800" b="0" dirty="0">
                          <a:solidFill>
                            <a:schemeClr val="bg1">
                              <a:lumMod val="50000"/>
                            </a:schemeClr>
                          </a:solidFill>
                        </a:rPr>
                        <a:t>n = 756</a:t>
                      </a:r>
                    </a:p>
                  </a:txBody>
                  <a:tcPr anchor="ctr">
                    <a:lnB w="38100" cmpd="sng">
                      <a:noFill/>
                    </a:lnB>
                    <a:noFill/>
                  </a:tcPr>
                </a:tc>
                <a:tc>
                  <a:txBody>
                    <a:bodyPr/>
                    <a:lstStyle/>
                    <a:p>
                      <a:pPr marL="0" algn="ctr" defTabSz="914400" rtl="0" eaLnBrk="1" latinLnBrk="0" hangingPunct="1"/>
                      <a:r>
                        <a:rPr lang="fr-CA" sz="800" b="0" kern="1200" dirty="0">
                          <a:solidFill>
                            <a:schemeClr val="bg1">
                              <a:lumMod val="50000"/>
                            </a:schemeClr>
                          </a:solidFill>
                          <a:latin typeface="+mn-lt"/>
                          <a:ea typeface="+mn-ea"/>
                          <a:cs typeface="+mn-cs"/>
                        </a:rPr>
                        <a:t>2025</a:t>
                      </a:r>
                    </a:p>
                    <a:p>
                      <a:pPr marL="0" algn="ctr" defTabSz="914400" rtl="0" eaLnBrk="1" latinLnBrk="0" hangingPunct="1"/>
                      <a:r>
                        <a:rPr lang="fr-CA" sz="800" b="0" kern="1200" dirty="0">
                          <a:solidFill>
                            <a:schemeClr val="bg1">
                              <a:lumMod val="50000"/>
                            </a:schemeClr>
                          </a:solidFill>
                          <a:latin typeface="+mn-lt"/>
                          <a:ea typeface="+mn-ea"/>
                          <a:cs typeface="+mn-cs"/>
                        </a:rPr>
                        <a:t>n = 1 182 </a:t>
                      </a:r>
                    </a:p>
                  </a:txBody>
                  <a:tcPr marL="72000" marR="72000" anchor="ctr">
                    <a:lnB w="38100" cmpd="sng">
                      <a:noFill/>
                    </a:lnB>
                    <a:noFill/>
                  </a:tcPr>
                </a:tc>
                <a:tc>
                  <a:txBody>
                    <a:bodyPr/>
                    <a:lstStyle/>
                    <a:p>
                      <a:pPr algn="ctr"/>
                      <a:r>
                        <a:rPr lang="fr-CA" sz="900" b="0" dirty="0">
                          <a:solidFill>
                            <a:schemeClr val="accent4"/>
                          </a:solidFill>
                        </a:rPr>
                        <a:t>2026</a:t>
                      </a:r>
                    </a:p>
                    <a:p>
                      <a:pPr algn="ctr"/>
                      <a:r>
                        <a:rPr lang="fr-CA" sz="800" b="0" dirty="0">
                          <a:solidFill>
                            <a:schemeClr val="accent4"/>
                          </a:solidFill>
                        </a:rPr>
                        <a:t>n =  1 018</a:t>
                      </a:r>
                    </a:p>
                  </a:txBody>
                  <a:tcPr marL="72000" marR="72000" anchor="ctr">
                    <a:lnB w="38100" cmpd="sng">
                      <a:noFill/>
                    </a:lnB>
                    <a:noFill/>
                  </a:tcPr>
                </a:tc>
                <a:extLst>
                  <a:ext uri="{0D108BD9-81ED-4DB2-BD59-A6C34878D82A}">
                    <a16:rowId xmlns:a16="http://schemas.microsoft.com/office/drawing/2014/main" val="3647152838"/>
                  </a:ext>
                </a:extLst>
              </a:tr>
              <a:tr h="180000">
                <a:tc>
                  <a:txBody>
                    <a:bodyPr/>
                    <a:lstStyle/>
                    <a:p>
                      <a:pPr algn="l" fontAlgn="b"/>
                      <a:r>
                        <a:rPr lang="fr-CA" sz="900" b="0" i="0" u="none" strike="noStrike" dirty="0">
                          <a:solidFill>
                            <a:srgbClr val="000000"/>
                          </a:solidFill>
                          <a:effectLst/>
                          <a:latin typeface="Arial" panose="020B0604020202020204" pitchFamily="34" charset="0"/>
                        </a:rPr>
                        <a:t>Je n'ai pas le budget suffisant pour l'instant/je veux amasser de l’argent</a:t>
                      </a:r>
                    </a:p>
                  </a:txBody>
                  <a:tcPr marL="9000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53 %      </a:t>
                      </a:r>
                    </a:p>
                  </a:txBody>
                  <a:tcPr marL="0" marR="10800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50 %</a:t>
                      </a:r>
                    </a:p>
                  </a:txBody>
                  <a:tcPr marL="72000" marR="7200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49 %</a:t>
                      </a:r>
                    </a:p>
                  </a:txBody>
                  <a:tcPr marL="72000" marR="72000"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4694566"/>
                  </a:ext>
                </a:extLst>
              </a:tr>
              <a:tr h="180000">
                <a:tc>
                  <a:txBody>
                    <a:bodyPr/>
                    <a:lstStyle/>
                    <a:p>
                      <a:pPr algn="l" fontAlgn="b"/>
                      <a:r>
                        <a:rPr lang="fr-CA" sz="900" b="0" i="0" u="none" strike="noStrike" dirty="0">
                          <a:solidFill>
                            <a:srgbClr val="000000"/>
                          </a:solidFill>
                          <a:effectLst/>
                          <a:latin typeface="Arial" panose="020B0604020202020204" pitchFamily="34" charset="0"/>
                        </a:rPr>
                        <a:t>Le prix des matériaux est trop cher</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37 %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28 %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27 %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91689936"/>
                  </a:ext>
                </a:extLst>
              </a:tr>
              <a:tr h="180000">
                <a:tc>
                  <a:txBody>
                    <a:bodyPr/>
                    <a:lstStyle/>
                    <a:p>
                      <a:pPr algn="l" fontAlgn="b"/>
                      <a:r>
                        <a:rPr lang="fr-CA" sz="900" b="0" i="0" u="none" strike="noStrike" dirty="0">
                          <a:solidFill>
                            <a:srgbClr val="000000"/>
                          </a:solidFill>
                          <a:effectLst/>
                          <a:latin typeface="Arial" panose="020B0604020202020204" pitchFamily="34" charset="0"/>
                        </a:rPr>
                        <a:t>J'attends de voir la situation économique/comment va évoluer le marché immobilier</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33 %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25 %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26 %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2843289"/>
                  </a:ext>
                </a:extLst>
              </a:tr>
              <a:tr h="180000">
                <a:tc>
                  <a:txBody>
                    <a:bodyPr/>
                    <a:lstStyle/>
                    <a:p>
                      <a:pPr algn="l" fontAlgn="b"/>
                      <a:r>
                        <a:rPr lang="fr-CA" sz="900" b="0" i="0" u="none" strike="noStrike" dirty="0">
                          <a:solidFill>
                            <a:srgbClr val="000000"/>
                          </a:solidFill>
                          <a:effectLst/>
                          <a:latin typeface="Arial" panose="020B0604020202020204" pitchFamily="34" charset="0"/>
                        </a:rPr>
                        <a:t>Je manque de temps</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21 %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24 %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25 %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9000236"/>
                  </a:ext>
                </a:extLst>
              </a:tr>
              <a:tr h="180000">
                <a:tc>
                  <a:txBody>
                    <a:bodyPr/>
                    <a:lstStyle/>
                    <a:p>
                      <a:pPr algn="l" fontAlgn="b"/>
                      <a:r>
                        <a:rPr lang="fr-CA" sz="900" b="0" i="0" u="none" strike="noStrike" dirty="0">
                          <a:solidFill>
                            <a:srgbClr val="000000"/>
                          </a:solidFill>
                          <a:effectLst/>
                          <a:latin typeface="Arial" panose="020B0604020202020204" pitchFamily="34" charset="0"/>
                        </a:rPr>
                        <a:t>J'attends de voir l’évolution des taux d’intérêt</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26 %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16 %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12 %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2398784"/>
                  </a:ext>
                </a:extLst>
              </a:tr>
              <a:tr h="180000">
                <a:tc>
                  <a:txBody>
                    <a:bodyPr/>
                    <a:lstStyle/>
                    <a:p>
                      <a:pPr algn="l" fontAlgn="b"/>
                      <a:r>
                        <a:rPr lang="fr-CA" sz="900" b="0" i="0" u="none" strike="noStrike" dirty="0">
                          <a:solidFill>
                            <a:srgbClr val="000000"/>
                          </a:solidFill>
                          <a:effectLst/>
                          <a:latin typeface="Arial" panose="020B0604020202020204" pitchFamily="34" charset="0"/>
                        </a:rPr>
                        <a:t>Je ne trouve pas d'entrepreneur/professionnel de la construction pour réaliser les travaux</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10 %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11 %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9 %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0953229"/>
                  </a:ext>
                </a:extLst>
              </a:tr>
              <a:tr h="180000">
                <a:tc>
                  <a:txBody>
                    <a:bodyPr/>
                    <a:lstStyle/>
                    <a:p>
                      <a:pPr algn="l" fontAlgn="b"/>
                      <a:r>
                        <a:rPr lang="fr-CA" sz="900" b="0" i="0" u="none" strike="noStrike" dirty="0">
                          <a:solidFill>
                            <a:srgbClr val="000000"/>
                          </a:solidFill>
                          <a:effectLst/>
                          <a:latin typeface="Arial" panose="020B0604020202020204" pitchFamily="34" charset="0"/>
                        </a:rPr>
                        <a:t>J'ai peur de me faire avoir</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7 %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6 %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6 %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586239"/>
                  </a:ext>
                </a:extLst>
              </a:tr>
              <a:tr h="180000">
                <a:tc>
                  <a:txBody>
                    <a:bodyPr/>
                    <a:lstStyle/>
                    <a:p>
                      <a:pPr algn="l" fontAlgn="b"/>
                      <a:r>
                        <a:rPr lang="fr-CA" sz="900" b="0" i="0" u="none" strike="noStrike" dirty="0">
                          <a:solidFill>
                            <a:srgbClr val="000000"/>
                          </a:solidFill>
                          <a:effectLst/>
                          <a:latin typeface="Arial" panose="020B0604020202020204" pitchFamily="34" charset="0"/>
                        </a:rPr>
                        <a:t>Autres </a:t>
                      </a:r>
                    </a:p>
                  </a:txBody>
                  <a:tcPr marL="9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fr-CA" sz="800" b="0" i="0" u="none" strike="noStrike" dirty="0">
                          <a:solidFill>
                            <a:schemeClr val="bg1">
                              <a:lumMod val="50000"/>
                            </a:schemeClr>
                          </a:solidFill>
                          <a:effectLst/>
                          <a:latin typeface="Arial" panose="020B0604020202020204" pitchFamily="34" charset="0"/>
                        </a:rPr>
                        <a:t>7 %      </a:t>
                      </a:r>
                    </a:p>
                  </a:txBody>
                  <a:tcPr marL="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fr-CA" sz="800" b="0" kern="1200" dirty="0">
                          <a:solidFill>
                            <a:schemeClr val="bg1">
                              <a:lumMod val="50000"/>
                            </a:schemeClr>
                          </a:solidFill>
                          <a:latin typeface="+mn-lt"/>
                          <a:ea typeface="+mn-ea"/>
                          <a:cs typeface="+mn-cs"/>
                        </a:rPr>
                        <a:t>13 %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900" b="0" i="0" u="none" strike="noStrike" dirty="0">
                          <a:solidFill>
                            <a:schemeClr val="accent4"/>
                          </a:solidFill>
                          <a:effectLst/>
                          <a:latin typeface="+mn-lt"/>
                        </a:rPr>
                        <a:t>13 %</a:t>
                      </a:r>
                    </a:p>
                  </a:txBody>
                  <a:tcPr marL="72000" marR="7200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7781826"/>
                  </a:ext>
                </a:extLst>
              </a:tr>
            </a:tbl>
          </a:graphicData>
        </a:graphic>
      </p:graphicFrame>
      <p:sp>
        <p:nvSpPr>
          <p:cNvPr id="16" name="Rectangle 15">
            <a:extLst>
              <a:ext uri="{FF2B5EF4-FFF2-40B4-BE49-F238E27FC236}">
                <a16:creationId xmlns:a16="http://schemas.microsoft.com/office/drawing/2014/main" id="{522A05CC-19DF-4BFD-9599-8BC6DD9D4EB8}"/>
              </a:ext>
            </a:extLst>
          </p:cNvPr>
          <p:cNvSpPr/>
          <p:nvPr>
            <p:custDataLst>
              <p:tags r:id="rId18"/>
            </p:custDataLst>
          </p:nvPr>
        </p:nvSpPr>
        <p:spPr>
          <a:xfrm>
            <a:off x="152832" y="4578715"/>
            <a:ext cx="5264131" cy="165573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BDF2E90C-AACB-4858-B12C-32061999899E}"/>
              </a:ext>
            </a:extLst>
          </p:cNvPr>
          <p:cNvSpPr/>
          <p:nvPr>
            <p:custDataLst>
              <p:tags r:id="rId19"/>
            </p:custDataLst>
          </p:nvPr>
        </p:nvSpPr>
        <p:spPr>
          <a:xfrm>
            <a:off x="220621" y="4873792"/>
            <a:ext cx="1302430" cy="784830"/>
          </a:xfrm>
          <a:prstGeom prst="rect">
            <a:avLst/>
          </a:prstGeom>
        </p:spPr>
        <p:txBody>
          <a:bodyPr wrap="square">
            <a:spAutoFit/>
          </a:bodyPr>
          <a:lstStyle/>
          <a:p>
            <a:r>
              <a:rPr lang="fr-CA" sz="900" dirty="0">
                <a:solidFill>
                  <a:schemeClr val="tx1">
                    <a:lumMod val="65000"/>
                    <a:lumOff val="35000"/>
                  </a:schemeClr>
                </a:solidFill>
              </a:rPr>
              <a:t>QA0) Afin de répondre à vos besoins en habitation, seriez-vous plus enclin à…?</a:t>
            </a:r>
          </a:p>
        </p:txBody>
      </p:sp>
      <p:graphicFrame>
        <p:nvGraphicFramePr>
          <p:cNvPr id="28" name="Graphique 27">
            <a:extLst>
              <a:ext uri="{FF2B5EF4-FFF2-40B4-BE49-F238E27FC236}">
                <a16:creationId xmlns:a16="http://schemas.microsoft.com/office/drawing/2014/main" id="{5E62CC38-F593-4A27-A0B3-0E3E33077450}"/>
              </a:ext>
            </a:extLst>
          </p:cNvPr>
          <p:cNvGraphicFramePr/>
          <p:nvPr>
            <p:custDataLst>
              <p:tags r:id="rId20"/>
            </p:custDataLst>
            <p:extLst>
              <p:ext uri="{D42A27DB-BD31-4B8C-83A1-F6EECF244321}">
                <p14:modId xmlns:p14="http://schemas.microsoft.com/office/powerpoint/2010/main" val="2672104972"/>
              </p:ext>
            </p:extLst>
          </p:nvPr>
        </p:nvGraphicFramePr>
        <p:xfrm>
          <a:off x="2893594" y="4618723"/>
          <a:ext cx="1152826" cy="1197254"/>
        </p:xfrm>
        <a:graphic>
          <a:graphicData uri="http://schemas.openxmlformats.org/drawingml/2006/chart">
            <c:chart xmlns:c="http://schemas.openxmlformats.org/drawingml/2006/chart" xmlns:r="http://schemas.openxmlformats.org/officeDocument/2006/relationships" r:id="rId40"/>
          </a:graphicData>
        </a:graphic>
      </p:graphicFrame>
      <p:sp>
        <p:nvSpPr>
          <p:cNvPr id="30" name="Rectangle 29">
            <a:extLst>
              <a:ext uri="{FF2B5EF4-FFF2-40B4-BE49-F238E27FC236}">
                <a16:creationId xmlns:a16="http://schemas.microsoft.com/office/drawing/2014/main" id="{78C9A30D-1E79-4A41-8E1A-E5B31EB0E915}"/>
              </a:ext>
            </a:extLst>
          </p:cNvPr>
          <p:cNvSpPr/>
          <p:nvPr>
            <p:custDataLst>
              <p:tags r:id="rId21"/>
            </p:custDataLst>
          </p:nvPr>
        </p:nvSpPr>
        <p:spPr>
          <a:xfrm>
            <a:off x="4046420" y="4888834"/>
            <a:ext cx="1409836" cy="692497"/>
          </a:xfrm>
          <a:prstGeom prst="rect">
            <a:avLst/>
          </a:prstGeom>
        </p:spPr>
        <p:txBody>
          <a:bodyPr wrap="square">
            <a:spAutoFit/>
          </a:bodyPr>
          <a:lstStyle/>
          <a:p>
            <a:pPr fontAlgn="b"/>
            <a:r>
              <a:rPr lang="fr-CA" b="1" dirty="0">
                <a:solidFill>
                  <a:schemeClr val="accent5"/>
                </a:solidFill>
              </a:rPr>
              <a:t>30 %</a:t>
            </a:r>
          </a:p>
          <a:p>
            <a:pPr fontAlgn="b"/>
            <a:r>
              <a:rPr lang="fr-CA" sz="1050" dirty="0">
                <a:solidFill>
                  <a:schemeClr val="accent5"/>
                </a:solidFill>
              </a:rPr>
              <a:t>Acheter une nouvelle propriété</a:t>
            </a:r>
            <a:endParaRPr lang="fr-CA" sz="1050" dirty="0">
              <a:solidFill>
                <a:schemeClr val="accent5"/>
              </a:solidFill>
              <a:latin typeface="Calibri" panose="020F0502020204030204" pitchFamily="34" charset="0"/>
            </a:endParaRPr>
          </a:p>
        </p:txBody>
      </p:sp>
      <p:sp>
        <p:nvSpPr>
          <p:cNvPr id="31" name="Rectangle 30">
            <a:extLst>
              <a:ext uri="{FF2B5EF4-FFF2-40B4-BE49-F238E27FC236}">
                <a16:creationId xmlns:a16="http://schemas.microsoft.com/office/drawing/2014/main" id="{1CC39D3B-B749-48ED-B845-4046721DE391}"/>
              </a:ext>
            </a:extLst>
          </p:cNvPr>
          <p:cNvSpPr/>
          <p:nvPr>
            <p:custDataLst>
              <p:tags r:id="rId22"/>
            </p:custDataLst>
          </p:nvPr>
        </p:nvSpPr>
        <p:spPr>
          <a:xfrm>
            <a:off x="1244600" y="4888834"/>
            <a:ext cx="1654800" cy="692497"/>
          </a:xfrm>
          <a:prstGeom prst="rect">
            <a:avLst/>
          </a:prstGeom>
        </p:spPr>
        <p:txBody>
          <a:bodyPr wrap="square">
            <a:spAutoFit/>
          </a:bodyPr>
          <a:lstStyle/>
          <a:p>
            <a:pPr algn="r" fontAlgn="b"/>
            <a:r>
              <a:rPr lang="fr-CA" b="1" dirty="0">
                <a:solidFill>
                  <a:schemeClr val="accent6"/>
                </a:solidFill>
              </a:rPr>
              <a:t>70 %</a:t>
            </a:r>
          </a:p>
          <a:p>
            <a:pPr algn="r" fontAlgn="b"/>
            <a:r>
              <a:rPr lang="fr-CA" sz="1050" dirty="0">
                <a:solidFill>
                  <a:schemeClr val="accent6"/>
                </a:solidFill>
              </a:rPr>
              <a:t>Entreprendre les rénovations nécessaires</a:t>
            </a:r>
          </a:p>
        </p:txBody>
      </p:sp>
      <p:sp>
        <p:nvSpPr>
          <p:cNvPr id="29" name="ZoneTexte 28">
            <a:extLst>
              <a:ext uri="{FF2B5EF4-FFF2-40B4-BE49-F238E27FC236}">
                <a16:creationId xmlns:a16="http://schemas.microsoft.com/office/drawing/2014/main" id="{BF4608A0-88BD-4B57-BBE2-88AEDBE08D92}"/>
              </a:ext>
            </a:extLst>
          </p:cNvPr>
          <p:cNvSpPr txBox="1"/>
          <p:nvPr>
            <p:custDataLst>
              <p:tags r:id="rId23"/>
            </p:custDataLst>
          </p:nvPr>
        </p:nvSpPr>
        <p:spPr>
          <a:xfrm rot="10800000">
            <a:off x="11320298" y="3406572"/>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33" name="ZoneTexte 32">
            <a:extLst>
              <a:ext uri="{FF2B5EF4-FFF2-40B4-BE49-F238E27FC236}">
                <a16:creationId xmlns:a16="http://schemas.microsoft.com/office/drawing/2014/main" id="{1AF09145-955F-412A-BBC2-C11E8D111342}"/>
              </a:ext>
            </a:extLst>
          </p:cNvPr>
          <p:cNvSpPr txBox="1"/>
          <p:nvPr>
            <p:custDataLst>
              <p:tags r:id="rId24"/>
            </p:custDataLst>
          </p:nvPr>
        </p:nvSpPr>
        <p:spPr>
          <a:xfrm>
            <a:off x="11316700" y="3763731"/>
            <a:ext cx="272832" cy="200055"/>
          </a:xfrm>
          <a:prstGeom prst="rect">
            <a:avLst/>
          </a:prstGeom>
          <a:noFill/>
        </p:spPr>
        <p:txBody>
          <a:bodyPr wrap="none" rtlCol="0">
            <a:spAutoFit/>
          </a:bodyPr>
          <a:lstStyle/>
          <a:p>
            <a:pPr algn="ctr"/>
            <a:r>
              <a:rPr lang="fr-CA" sz="700" dirty="0">
                <a:solidFill>
                  <a:srgbClr val="669900"/>
                </a:solidFill>
                <a:latin typeface="Wingdings 3" panose="05040102010807070707" pitchFamily="18" charset="2"/>
              </a:rPr>
              <a:t>p</a:t>
            </a:r>
          </a:p>
        </p:txBody>
      </p:sp>
      <p:sp>
        <p:nvSpPr>
          <p:cNvPr id="36" name="ZoneTexte 35">
            <a:extLst>
              <a:ext uri="{FF2B5EF4-FFF2-40B4-BE49-F238E27FC236}">
                <a16:creationId xmlns:a16="http://schemas.microsoft.com/office/drawing/2014/main" id="{F21FAC5A-63E0-48E6-859C-C915F3084180}"/>
              </a:ext>
            </a:extLst>
          </p:cNvPr>
          <p:cNvSpPr txBox="1"/>
          <p:nvPr>
            <p:custDataLst>
              <p:tags r:id="rId25"/>
            </p:custDataLst>
          </p:nvPr>
        </p:nvSpPr>
        <p:spPr>
          <a:xfrm rot="10800000">
            <a:off x="10889366" y="4898991"/>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37" name="ZoneTexte 36">
            <a:extLst>
              <a:ext uri="{FF2B5EF4-FFF2-40B4-BE49-F238E27FC236}">
                <a16:creationId xmlns:a16="http://schemas.microsoft.com/office/drawing/2014/main" id="{02F6F298-16EE-49CB-B8D3-8A2B4ECF28B2}"/>
              </a:ext>
            </a:extLst>
          </p:cNvPr>
          <p:cNvSpPr txBox="1"/>
          <p:nvPr>
            <p:custDataLst>
              <p:tags r:id="rId26"/>
            </p:custDataLst>
          </p:nvPr>
        </p:nvSpPr>
        <p:spPr>
          <a:xfrm rot="10800000">
            <a:off x="10889366" y="5289785"/>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38" name="ZoneTexte 37">
            <a:extLst>
              <a:ext uri="{FF2B5EF4-FFF2-40B4-BE49-F238E27FC236}">
                <a16:creationId xmlns:a16="http://schemas.microsoft.com/office/drawing/2014/main" id="{30429B99-0F9E-4000-B763-1E94236CEBE7}"/>
              </a:ext>
            </a:extLst>
          </p:cNvPr>
          <p:cNvSpPr txBox="1"/>
          <p:nvPr>
            <p:custDataLst>
              <p:tags r:id="rId27"/>
            </p:custDataLst>
          </p:nvPr>
        </p:nvSpPr>
        <p:spPr>
          <a:xfrm rot="10800000">
            <a:off x="10889366" y="5443202"/>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34" name="Rectangle : coins arrondis 33">
            <a:extLst>
              <a:ext uri="{FF2B5EF4-FFF2-40B4-BE49-F238E27FC236}">
                <a16:creationId xmlns:a16="http://schemas.microsoft.com/office/drawing/2014/main" id="{3F74C48A-7DD4-45CC-BB02-862642942103}"/>
              </a:ext>
            </a:extLst>
          </p:cNvPr>
          <p:cNvSpPr/>
          <p:nvPr>
            <p:custDataLst>
              <p:tags r:id="rId28"/>
            </p:custDataLst>
          </p:nvPr>
        </p:nvSpPr>
        <p:spPr>
          <a:xfrm>
            <a:off x="3619808" y="2510950"/>
            <a:ext cx="843501" cy="40111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29 %</a:t>
            </a:r>
          </a:p>
          <a:p>
            <a:pPr algn="ctr"/>
            <a:r>
              <a:rPr lang="fr-CA" sz="900" i="1" dirty="0">
                <a:solidFill>
                  <a:schemeClr val="bg1">
                    <a:lumMod val="50000"/>
                  </a:schemeClr>
                </a:solidFill>
              </a:rPr>
              <a:t>2025 </a:t>
            </a:r>
            <a:r>
              <a:rPr lang="fr-CA" sz="900" b="1" i="1" dirty="0">
                <a:solidFill>
                  <a:schemeClr val="bg1">
                    <a:lumMod val="50000"/>
                  </a:schemeClr>
                </a:solidFill>
              </a:rPr>
              <a:t>26 %</a:t>
            </a:r>
          </a:p>
        </p:txBody>
      </p:sp>
      <p:sp>
        <p:nvSpPr>
          <p:cNvPr id="40" name="Rectangle : coins arrondis 39">
            <a:extLst>
              <a:ext uri="{FF2B5EF4-FFF2-40B4-BE49-F238E27FC236}">
                <a16:creationId xmlns:a16="http://schemas.microsoft.com/office/drawing/2014/main" id="{54C5C344-4C12-4592-991F-12424AA19658}"/>
              </a:ext>
            </a:extLst>
          </p:cNvPr>
          <p:cNvSpPr/>
          <p:nvPr>
            <p:custDataLst>
              <p:tags r:id="rId29"/>
            </p:custDataLst>
          </p:nvPr>
        </p:nvSpPr>
        <p:spPr>
          <a:xfrm>
            <a:off x="1713877" y="5581331"/>
            <a:ext cx="1035216" cy="37812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76 %</a:t>
            </a:r>
          </a:p>
          <a:p>
            <a:pPr algn="ctr"/>
            <a:r>
              <a:rPr lang="fr-CA" sz="900" i="1" dirty="0">
                <a:solidFill>
                  <a:schemeClr val="bg1">
                    <a:lumMod val="50000"/>
                  </a:schemeClr>
                </a:solidFill>
              </a:rPr>
              <a:t>2025 </a:t>
            </a:r>
            <a:r>
              <a:rPr lang="fr-CA" sz="900" b="1" i="1" dirty="0">
                <a:solidFill>
                  <a:schemeClr val="bg1">
                    <a:lumMod val="50000"/>
                  </a:schemeClr>
                </a:solidFill>
              </a:rPr>
              <a:t>68 %</a:t>
            </a:r>
          </a:p>
        </p:txBody>
      </p:sp>
      <p:sp>
        <p:nvSpPr>
          <p:cNvPr id="42" name="Rectangle : coins arrondis 41">
            <a:extLst>
              <a:ext uri="{FF2B5EF4-FFF2-40B4-BE49-F238E27FC236}">
                <a16:creationId xmlns:a16="http://schemas.microsoft.com/office/drawing/2014/main" id="{B69EA48C-D899-4575-9408-DCD6C65B0A12}"/>
              </a:ext>
            </a:extLst>
          </p:cNvPr>
          <p:cNvSpPr/>
          <p:nvPr>
            <p:custDataLst>
              <p:tags r:id="rId30"/>
            </p:custDataLst>
          </p:nvPr>
        </p:nvSpPr>
        <p:spPr>
          <a:xfrm>
            <a:off x="4099711" y="5574286"/>
            <a:ext cx="1035216" cy="38517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24 %</a:t>
            </a:r>
          </a:p>
          <a:p>
            <a:pPr algn="ctr"/>
            <a:r>
              <a:rPr lang="fr-CA" sz="900" i="1" dirty="0">
                <a:solidFill>
                  <a:schemeClr val="bg1">
                    <a:lumMod val="50000"/>
                  </a:schemeClr>
                </a:solidFill>
              </a:rPr>
              <a:t>2025 </a:t>
            </a:r>
            <a:r>
              <a:rPr lang="fr-CA" sz="900" b="1" i="1" dirty="0">
                <a:solidFill>
                  <a:schemeClr val="bg1">
                    <a:lumMod val="50000"/>
                  </a:schemeClr>
                </a:solidFill>
              </a:rPr>
              <a:t>32 %</a:t>
            </a:r>
          </a:p>
        </p:txBody>
      </p:sp>
      <p:sp>
        <p:nvSpPr>
          <p:cNvPr id="43" name="ZoneTexte 42">
            <a:extLst>
              <a:ext uri="{FF2B5EF4-FFF2-40B4-BE49-F238E27FC236}">
                <a16:creationId xmlns:a16="http://schemas.microsoft.com/office/drawing/2014/main" id="{4ABBACE7-2396-45BA-B5B7-101A51299B17}"/>
              </a:ext>
            </a:extLst>
          </p:cNvPr>
          <p:cNvSpPr txBox="1"/>
          <p:nvPr>
            <p:custDataLst>
              <p:tags r:id="rId31"/>
            </p:custDataLst>
          </p:nvPr>
        </p:nvSpPr>
        <p:spPr>
          <a:xfrm rot="10800000">
            <a:off x="11758466" y="3774236"/>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46" name="ZoneTexte 45">
            <a:extLst>
              <a:ext uri="{FF2B5EF4-FFF2-40B4-BE49-F238E27FC236}">
                <a16:creationId xmlns:a16="http://schemas.microsoft.com/office/drawing/2014/main" id="{2965497C-0401-4D2A-9C5C-76ADFCBF4DB1}"/>
              </a:ext>
            </a:extLst>
          </p:cNvPr>
          <p:cNvSpPr txBox="1"/>
          <p:nvPr>
            <p:custDataLst>
              <p:tags r:id="rId32"/>
            </p:custDataLst>
          </p:nvPr>
        </p:nvSpPr>
        <p:spPr>
          <a:xfrm>
            <a:off x="11767175" y="3050443"/>
            <a:ext cx="272832" cy="200055"/>
          </a:xfrm>
          <a:prstGeom prst="rect">
            <a:avLst/>
          </a:prstGeom>
          <a:noFill/>
        </p:spPr>
        <p:txBody>
          <a:bodyPr wrap="none" rtlCol="0">
            <a:spAutoFit/>
          </a:bodyPr>
          <a:lstStyle/>
          <a:p>
            <a:pPr algn="ctr"/>
            <a:r>
              <a:rPr lang="fr-CA" sz="700" dirty="0">
                <a:solidFill>
                  <a:srgbClr val="669900"/>
                </a:solidFill>
                <a:latin typeface="Wingdings 3" panose="05040102010807070707" pitchFamily="18" charset="2"/>
              </a:rPr>
              <a:t>p</a:t>
            </a:r>
          </a:p>
        </p:txBody>
      </p:sp>
      <p:sp>
        <p:nvSpPr>
          <p:cNvPr id="47" name="ZoneTexte 46">
            <a:extLst>
              <a:ext uri="{FF2B5EF4-FFF2-40B4-BE49-F238E27FC236}">
                <a16:creationId xmlns:a16="http://schemas.microsoft.com/office/drawing/2014/main" id="{D59E7571-43D8-4CF8-9608-AB946D69C95A}"/>
              </a:ext>
            </a:extLst>
          </p:cNvPr>
          <p:cNvSpPr txBox="1"/>
          <p:nvPr>
            <p:custDataLst>
              <p:tags r:id="rId33"/>
            </p:custDataLst>
          </p:nvPr>
        </p:nvSpPr>
        <p:spPr>
          <a:xfrm rot="10800000">
            <a:off x="11590406" y="5456263"/>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39" name="ZoneTexte 38">
            <a:extLst>
              <a:ext uri="{FF2B5EF4-FFF2-40B4-BE49-F238E27FC236}">
                <a16:creationId xmlns:a16="http://schemas.microsoft.com/office/drawing/2014/main" id="{95454CA1-07B0-4652-B6F8-E1F965C39A2B}"/>
              </a:ext>
            </a:extLst>
          </p:cNvPr>
          <p:cNvSpPr txBox="1"/>
          <p:nvPr>
            <p:custDataLst>
              <p:tags r:id="rId34"/>
            </p:custDataLst>
          </p:nvPr>
        </p:nvSpPr>
        <p:spPr>
          <a:xfrm rot="10800000">
            <a:off x="2424021" y="5713330"/>
            <a:ext cx="322524" cy="261610"/>
          </a:xfrm>
          <a:prstGeom prst="rect">
            <a:avLst/>
          </a:prstGeom>
          <a:noFill/>
        </p:spPr>
        <p:txBody>
          <a:bodyPr wrap="none" rtlCol="0">
            <a:spAutoFit/>
          </a:bodyPr>
          <a:lstStyle/>
          <a:p>
            <a:pPr algn="ctr"/>
            <a:r>
              <a:rPr lang="fr-CA" sz="1100" dirty="0">
                <a:solidFill>
                  <a:srgbClr val="BC4811"/>
                </a:solidFill>
                <a:latin typeface="Wingdings 3" panose="05040102010807070707" pitchFamily="18" charset="2"/>
              </a:rPr>
              <a:t>p</a:t>
            </a:r>
          </a:p>
        </p:txBody>
      </p:sp>
      <p:sp>
        <p:nvSpPr>
          <p:cNvPr id="41" name="ZoneTexte 40">
            <a:extLst>
              <a:ext uri="{FF2B5EF4-FFF2-40B4-BE49-F238E27FC236}">
                <a16:creationId xmlns:a16="http://schemas.microsoft.com/office/drawing/2014/main" id="{41526AFC-D9CE-4E2D-A97D-2FDE8832E293}"/>
              </a:ext>
            </a:extLst>
          </p:cNvPr>
          <p:cNvSpPr txBox="1"/>
          <p:nvPr>
            <p:custDataLst>
              <p:tags r:id="rId35"/>
            </p:custDataLst>
          </p:nvPr>
        </p:nvSpPr>
        <p:spPr>
          <a:xfrm>
            <a:off x="4819299" y="5725582"/>
            <a:ext cx="322524" cy="261610"/>
          </a:xfrm>
          <a:prstGeom prst="rect">
            <a:avLst/>
          </a:prstGeom>
          <a:noFill/>
        </p:spPr>
        <p:txBody>
          <a:bodyPr wrap="none" rtlCol="0">
            <a:spAutoFit/>
          </a:bodyPr>
          <a:lstStyle/>
          <a:p>
            <a:pPr algn="ctr"/>
            <a:r>
              <a:rPr lang="fr-CA" sz="1100" dirty="0">
                <a:solidFill>
                  <a:srgbClr val="669900"/>
                </a:solidFill>
                <a:latin typeface="Wingdings 3" panose="05040102010807070707" pitchFamily="18" charset="2"/>
              </a:rPr>
              <a:t>p</a:t>
            </a:r>
          </a:p>
        </p:txBody>
      </p:sp>
      <p:sp>
        <p:nvSpPr>
          <p:cNvPr id="12" name="Rectangle 11">
            <a:extLst>
              <a:ext uri="{FF2B5EF4-FFF2-40B4-BE49-F238E27FC236}">
                <a16:creationId xmlns:a16="http://schemas.microsoft.com/office/drawing/2014/main" id="{D678E756-B587-4033-AB72-3ACC054C7F13}"/>
              </a:ext>
            </a:extLst>
          </p:cNvPr>
          <p:cNvSpPr/>
          <p:nvPr/>
        </p:nvSpPr>
        <p:spPr>
          <a:xfrm>
            <a:off x="148722" y="5667610"/>
            <a:ext cx="668773" cy="230832"/>
          </a:xfrm>
          <a:prstGeom prst="rect">
            <a:avLst/>
          </a:prstGeom>
        </p:spPr>
        <p:txBody>
          <a:bodyPr wrap="none">
            <a:spAutoFit/>
          </a:bodyPr>
          <a:lstStyle/>
          <a:p>
            <a:r>
              <a:rPr lang="fr-CA" sz="900" dirty="0">
                <a:solidFill>
                  <a:prstClr val="black"/>
                </a:solidFill>
              </a:rPr>
              <a:t>n = 2 530</a:t>
            </a:r>
            <a:endParaRPr lang="en-CA" sz="900" dirty="0"/>
          </a:p>
        </p:txBody>
      </p:sp>
    </p:spTree>
    <p:extLst>
      <p:ext uri="{BB962C8B-B14F-4D97-AF65-F5344CB8AC3E}">
        <p14:creationId xmlns:p14="http://schemas.microsoft.com/office/powerpoint/2010/main" val="2949592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L’ouverture à la réalisation de rénovations majeures et les préférences d’achat</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274947"/>
          </a:xfrm>
        </p:spPr>
        <p:txBody>
          <a:bodyPr/>
          <a:lstStyle/>
          <a:p>
            <a:r>
              <a:rPr lang="fr-CA" dirty="0"/>
              <a:t>QA0X	Dans quelle mesure seriez-vous ouvert à acheter une propriété nécessitant des rénovations majeures au moment de l’achat?  
QA0Y	Quelle situation résume le mieux </a:t>
            </a:r>
            <a:r>
              <a:rPr lang="fr-CA" b="1" dirty="0"/>
              <a:t>vos préférences</a:t>
            </a:r>
            <a:r>
              <a:rPr lang="fr-CA" dirty="0"/>
              <a:t> pour l’</a:t>
            </a:r>
            <a:r>
              <a:rPr lang="fr-CA" b="1" dirty="0"/>
              <a:t>achat d’une propriété</a:t>
            </a:r>
            <a:r>
              <a:rPr lang="fr-CA" dirty="0"/>
              <a:t>? Vous préférez…</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3"/>
            </p:custDataLst>
          </p:nvPr>
        </p:nvSpPr>
        <p:spPr>
          <a:xfrm>
            <a:off x="220980" y="6021388"/>
            <a:ext cx="11750400" cy="110800"/>
          </a:xfrm>
        </p:spPr>
        <p:txBody>
          <a:bodyPr/>
          <a:lstStyle/>
          <a:p>
            <a:r>
              <a:rPr lang="fr-CA" dirty="0"/>
              <a:t>Base :	ensemble des propriétaires ayant débuté le sondage</a:t>
            </a:r>
          </a:p>
        </p:txBody>
      </p:sp>
      <p:sp>
        <p:nvSpPr>
          <p:cNvPr id="2" name="Espace réservé du numéro de diapositive 1">
            <a:extLst>
              <a:ext uri="{FF2B5EF4-FFF2-40B4-BE49-F238E27FC236}">
                <a16:creationId xmlns:a16="http://schemas.microsoft.com/office/drawing/2014/main" id="{C38A5F38-7015-4557-A34B-BBB894DC15FF}"/>
              </a:ext>
            </a:extLst>
          </p:cNvPr>
          <p:cNvSpPr>
            <a:spLocks noGrp="1"/>
          </p:cNvSpPr>
          <p:nvPr>
            <p:ph type="sldNum" sz="quarter" idx="12"/>
            <p:custDataLst>
              <p:tags r:id="rId4"/>
            </p:custDataLst>
          </p:nvPr>
        </p:nvSpPr>
        <p:spPr/>
        <p:txBody>
          <a:bodyPr/>
          <a:lstStyle/>
          <a:p>
            <a:fld id="{B57D92B5-7ECE-49C8-85BA-9F8FD163C6E7}" type="slidenum">
              <a:rPr lang="en-CA" smtClean="0"/>
              <a:t>26</a:t>
            </a:fld>
            <a:endParaRPr lang="en-CA"/>
          </a:p>
        </p:txBody>
      </p:sp>
      <p:graphicFrame>
        <p:nvGraphicFramePr>
          <p:cNvPr id="7" name="Graphique 6">
            <a:extLst>
              <a:ext uri="{FF2B5EF4-FFF2-40B4-BE49-F238E27FC236}">
                <a16:creationId xmlns:a16="http://schemas.microsoft.com/office/drawing/2014/main" id="{B52FE5B9-D517-4297-AD42-A3BA3C536AEA}"/>
              </a:ext>
            </a:extLst>
          </p:cNvPr>
          <p:cNvGraphicFramePr/>
          <p:nvPr>
            <p:custDataLst>
              <p:tags r:id="rId5"/>
            </p:custDataLst>
            <p:extLst>
              <p:ext uri="{D42A27DB-BD31-4B8C-83A1-F6EECF244321}">
                <p14:modId xmlns:p14="http://schemas.microsoft.com/office/powerpoint/2010/main" val="1416630310"/>
              </p:ext>
            </p:extLst>
          </p:nvPr>
        </p:nvGraphicFramePr>
        <p:xfrm>
          <a:off x="-75018" y="2409202"/>
          <a:ext cx="5029595" cy="2357170"/>
        </p:xfrm>
        <a:graphic>
          <a:graphicData uri="http://schemas.openxmlformats.org/drawingml/2006/chart">
            <c:chart xmlns:c="http://schemas.openxmlformats.org/drawingml/2006/chart" xmlns:r="http://schemas.openxmlformats.org/officeDocument/2006/relationships" r:id="rId16"/>
          </a:graphicData>
        </a:graphic>
      </p:graphicFrame>
      <p:sp>
        <p:nvSpPr>
          <p:cNvPr id="8" name="Arc plein 7">
            <a:extLst>
              <a:ext uri="{FF2B5EF4-FFF2-40B4-BE49-F238E27FC236}">
                <a16:creationId xmlns:a16="http://schemas.microsoft.com/office/drawing/2014/main" id="{C801B5F8-34FA-4075-942D-42A6BAA2BFB5}"/>
              </a:ext>
            </a:extLst>
          </p:cNvPr>
          <p:cNvSpPr>
            <a:spLocks noChangeAspect="1"/>
          </p:cNvSpPr>
          <p:nvPr>
            <p:custDataLst>
              <p:tags r:id="rId6"/>
            </p:custDataLst>
          </p:nvPr>
        </p:nvSpPr>
        <p:spPr>
          <a:xfrm>
            <a:off x="1841737" y="2588192"/>
            <a:ext cx="2006563" cy="2006260"/>
          </a:xfrm>
          <a:prstGeom prst="blockArc">
            <a:avLst>
              <a:gd name="adj1" fmla="val 16200335"/>
              <a:gd name="adj2" fmla="val 347813"/>
              <a:gd name="adj3" fmla="val 30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9" name="ZoneTexte 8">
            <a:extLst>
              <a:ext uri="{FF2B5EF4-FFF2-40B4-BE49-F238E27FC236}">
                <a16:creationId xmlns:a16="http://schemas.microsoft.com/office/drawing/2014/main" id="{0549F418-27FC-4D34-96DA-6C702E4E5CCA}"/>
              </a:ext>
            </a:extLst>
          </p:cNvPr>
          <p:cNvSpPr txBox="1"/>
          <p:nvPr>
            <p:custDataLst>
              <p:tags r:id="rId7"/>
            </p:custDataLst>
          </p:nvPr>
        </p:nvSpPr>
        <p:spPr>
          <a:xfrm>
            <a:off x="4034012" y="3410309"/>
            <a:ext cx="768159" cy="584775"/>
          </a:xfrm>
          <a:prstGeom prst="rect">
            <a:avLst/>
          </a:prstGeom>
          <a:noFill/>
        </p:spPr>
        <p:txBody>
          <a:bodyPr wrap="none" rtlCol="0" anchor="ctr" anchorCtr="1">
            <a:spAutoFit/>
          </a:bodyPr>
          <a:lstStyle/>
          <a:p>
            <a:r>
              <a:rPr lang="fr-CA" sz="2000" b="1" dirty="0">
                <a:solidFill>
                  <a:schemeClr val="tx2"/>
                </a:solidFill>
              </a:rPr>
              <a:t>27 %</a:t>
            </a:r>
          </a:p>
          <a:p>
            <a:r>
              <a:rPr lang="fr-CA" sz="1200" b="1" dirty="0">
                <a:solidFill>
                  <a:schemeClr val="tx2"/>
                </a:solidFill>
              </a:rPr>
              <a:t>Ouvert</a:t>
            </a:r>
          </a:p>
        </p:txBody>
      </p:sp>
      <p:sp>
        <p:nvSpPr>
          <p:cNvPr id="10" name="Rectangle 9">
            <a:extLst>
              <a:ext uri="{FF2B5EF4-FFF2-40B4-BE49-F238E27FC236}">
                <a16:creationId xmlns:a16="http://schemas.microsoft.com/office/drawing/2014/main" id="{AB5110ED-40DC-4706-89DE-73408CBFBA37}"/>
              </a:ext>
            </a:extLst>
          </p:cNvPr>
          <p:cNvSpPr/>
          <p:nvPr>
            <p:custDataLst>
              <p:tags r:id="rId8"/>
            </p:custDataLst>
          </p:nvPr>
        </p:nvSpPr>
        <p:spPr>
          <a:xfrm>
            <a:off x="257066" y="1937775"/>
            <a:ext cx="4716676" cy="523220"/>
          </a:xfrm>
          <a:prstGeom prst="rect">
            <a:avLst/>
          </a:prstGeom>
        </p:spPr>
        <p:txBody>
          <a:bodyPr wrap="none">
            <a:spAutoFit/>
          </a:bodyPr>
          <a:lstStyle/>
          <a:p>
            <a:pPr>
              <a:tabLst>
                <a:tab pos="4487863" algn="r"/>
                <a:tab pos="5113338" algn="l"/>
              </a:tabLst>
            </a:pPr>
            <a:r>
              <a:rPr lang="fr-CA" sz="1400" dirty="0"/>
              <a:t>Ouverture à l’achat d’une propriété </a:t>
            </a:r>
            <a:br>
              <a:rPr lang="fr-CA" sz="1400" dirty="0"/>
            </a:br>
            <a:r>
              <a:rPr lang="fr-CA" sz="1400" dirty="0"/>
              <a:t>nécessitant des rénovations majeures	 </a:t>
            </a:r>
            <a:r>
              <a:rPr lang="fr-CA" sz="900" dirty="0">
                <a:solidFill>
                  <a:prstClr val="black"/>
                </a:solidFill>
              </a:rPr>
              <a:t>n = 2 530</a:t>
            </a:r>
            <a:endParaRPr lang="fr-CA" sz="1400" dirty="0"/>
          </a:p>
        </p:txBody>
      </p:sp>
      <p:graphicFrame>
        <p:nvGraphicFramePr>
          <p:cNvPr id="12" name="Graphique 11">
            <a:extLst>
              <a:ext uri="{FF2B5EF4-FFF2-40B4-BE49-F238E27FC236}">
                <a16:creationId xmlns:a16="http://schemas.microsoft.com/office/drawing/2014/main" id="{4945DFA8-B7CF-468F-A13F-F4A659A76E12}"/>
              </a:ext>
            </a:extLst>
          </p:cNvPr>
          <p:cNvGraphicFramePr/>
          <p:nvPr>
            <p:custDataLst>
              <p:tags r:id="rId9"/>
            </p:custDataLst>
            <p:extLst>
              <p:ext uri="{D42A27DB-BD31-4B8C-83A1-F6EECF244321}">
                <p14:modId xmlns:p14="http://schemas.microsoft.com/office/powerpoint/2010/main" val="1338180192"/>
              </p:ext>
            </p:extLst>
          </p:nvPr>
        </p:nvGraphicFramePr>
        <p:xfrm>
          <a:off x="5782855" y="1986329"/>
          <a:ext cx="5875020" cy="3705279"/>
        </p:xfrm>
        <a:graphic>
          <a:graphicData uri="http://schemas.openxmlformats.org/drawingml/2006/chart">
            <c:chart xmlns:c="http://schemas.openxmlformats.org/drawingml/2006/chart" xmlns:r="http://schemas.openxmlformats.org/officeDocument/2006/relationships" r:id="rId17"/>
          </a:graphicData>
        </a:graphic>
      </p:graphicFrame>
      <p:sp>
        <p:nvSpPr>
          <p:cNvPr id="14" name="Rectangle : coins arrondis 13">
            <a:extLst>
              <a:ext uri="{FF2B5EF4-FFF2-40B4-BE49-F238E27FC236}">
                <a16:creationId xmlns:a16="http://schemas.microsoft.com/office/drawing/2014/main" id="{82741D87-2778-441A-99B4-21B080E75385}"/>
              </a:ext>
            </a:extLst>
          </p:cNvPr>
          <p:cNvSpPr/>
          <p:nvPr>
            <p:custDataLst>
              <p:tags r:id="rId10"/>
            </p:custDataLst>
          </p:nvPr>
        </p:nvSpPr>
        <p:spPr>
          <a:xfrm>
            <a:off x="4034012" y="4044831"/>
            <a:ext cx="1035216" cy="27494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2025 </a:t>
            </a:r>
            <a:r>
              <a:rPr lang="fr-CA" sz="900" b="1" i="1" dirty="0">
                <a:solidFill>
                  <a:schemeClr val="bg1">
                    <a:lumMod val="50000"/>
                  </a:schemeClr>
                </a:solidFill>
              </a:rPr>
              <a:t>26 %</a:t>
            </a:r>
          </a:p>
        </p:txBody>
      </p:sp>
      <p:sp>
        <p:nvSpPr>
          <p:cNvPr id="15" name="Rectangle : coins arrondis 14">
            <a:extLst>
              <a:ext uri="{FF2B5EF4-FFF2-40B4-BE49-F238E27FC236}">
                <a16:creationId xmlns:a16="http://schemas.microsoft.com/office/drawing/2014/main" id="{1A69ADC2-9ED1-474C-B692-511134A689B4}"/>
              </a:ext>
            </a:extLst>
          </p:cNvPr>
          <p:cNvSpPr/>
          <p:nvPr>
            <p:custDataLst>
              <p:tags r:id="rId11"/>
            </p:custDataLst>
          </p:nvPr>
        </p:nvSpPr>
        <p:spPr>
          <a:xfrm>
            <a:off x="7225703" y="3272835"/>
            <a:ext cx="1035216" cy="27494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2025 </a:t>
            </a:r>
            <a:r>
              <a:rPr lang="fr-CA" sz="900" b="1" i="1" dirty="0">
                <a:solidFill>
                  <a:schemeClr val="bg1">
                    <a:lumMod val="50000"/>
                  </a:schemeClr>
                </a:solidFill>
              </a:rPr>
              <a:t>48 %</a:t>
            </a:r>
          </a:p>
        </p:txBody>
      </p:sp>
      <p:sp>
        <p:nvSpPr>
          <p:cNvPr id="16" name="Rectangle : coins arrondis 15">
            <a:extLst>
              <a:ext uri="{FF2B5EF4-FFF2-40B4-BE49-F238E27FC236}">
                <a16:creationId xmlns:a16="http://schemas.microsoft.com/office/drawing/2014/main" id="{97F231F0-93C7-4EEF-9B6A-678062FF3560}"/>
              </a:ext>
            </a:extLst>
          </p:cNvPr>
          <p:cNvSpPr/>
          <p:nvPr>
            <p:custDataLst>
              <p:tags r:id="rId12"/>
            </p:custDataLst>
          </p:nvPr>
        </p:nvSpPr>
        <p:spPr>
          <a:xfrm>
            <a:off x="9089197" y="3272834"/>
            <a:ext cx="1035216" cy="27494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2025 </a:t>
            </a:r>
            <a:r>
              <a:rPr lang="fr-CA" sz="900" b="1" i="1" dirty="0">
                <a:solidFill>
                  <a:schemeClr val="bg1">
                    <a:lumMod val="50000"/>
                  </a:schemeClr>
                </a:solidFill>
              </a:rPr>
              <a:t>25 %</a:t>
            </a:r>
          </a:p>
        </p:txBody>
      </p:sp>
      <p:sp>
        <p:nvSpPr>
          <p:cNvPr id="17" name="Rectangle : coins arrondis 16">
            <a:extLst>
              <a:ext uri="{FF2B5EF4-FFF2-40B4-BE49-F238E27FC236}">
                <a16:creationId xmlns:a16="http://schemas.microsoft.com/office/drawing/2014/main" id="{FCFCB710-2CF1-45C7-9B6A-80C27FD92AF0}"/>
              </a:ext>
            </a:extLst>
          </p:cNvPr>
          <p:cNvSpPr/>
          <p:nvPr>
            <p:custDataLst>
              <p:tags r:id="rId13"/>
            </p:custDataLst>
          </p:nvPr>
        </p:nvSpPr>
        <p:spPr>
          <a:xfrm>
            <a:off x="10952691" y="3267851"/>
            <a:ext cx="1035216" cy="27494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2025 </a:t>
            </a:r>
            <a:r>
              <a:rPr lang="fr-CA" sz="900" b="1" i="1" dirty="0">
                <a:solidFill>
                  <a:schemeClr val="bg1">
                    <a:lumMod val="50000"/>
                  </a:schemeClr>
                </a:solidFill>
              </a:rPr>
              <a:t>27 %</a:t>
            </a:r>
          </a:p>
        </p:txBody>
      </p:sp>
    </p:spTree>
    <p:extLst>
      <p:ext uri="{BB962C8B-B14F-4D97-AF65-F5344CB8AC3E}">
        <p14:creationId xmlns:p14="http://schemas.microsoft.com/office/powerpoint/2010/main" val="1384028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E6335DAF-3356-44DB-A598-8D72F97464AE}"/>
              </a:ext>
            </a:extLst>
          </p:cNvPr>
          <p:cNvGraphicFramePr>
            <a:graphicFrameLocks noGrp="1"/>
          </p:cNvGraphicFramePr>
          <p:nvPr>
            <p:custDataLst>
              <p:tags r:id="rId1"/>
            </p:custDataLst>
            <p:extLst>
              <p:ext uri="{D42A27DB-BD31-4B8C-83A1-F6EECF244321}">
                <p14:modId xmlns:p14="http://schemas.microsoft.com/office/powerpoint/2010/main" val="4271743530"/>
              </p:ext>
            </p:extLst>
          </p:nvPr>
        </p:nvGraphicFramePr>
        <p:xfrm>
          <a:off x="878606" y="1475930"/>
          <a:ext cx="9895506" cy="3411030"/>
        </p:xfrm>
        <a:graphic>
          <a:graphicData uri="http://schemas.openxmlformats.org/drawingml/2006/table">
            <a:tbl>
              <a:tblPr>
                <a:tableStyleId>{5C22544A-7EE6-4342-B048-85BDC9FD1C3A}</a:tableStyleId>
              </a:tblPr>
              <a:tblGrid>
                <a:gridCol w="8281646">
                  <a:extLst>
                    <a:ext uri="{9D8B030D-6E8A-4147-A177-3AD203B41FA5}">
                      <a16:colId xmlns:a16="http://schemas.microsoft.com/office/drawing/2014/main" val="1919878683"/>
                    </a:ext>
                  </a:extLst>
                </a:gridCol>
                <a:gridCol w="540000">
                  <a:extLst>
                    <a:ext uri="{9D8B030D-6E8A-4147-A177-3AD203B41FA5}">
                      <a16:colId xmlns:a16="http://schemas.microsoft.com/office/drawing/2014/main" val="2912826374"/>
                    </a:ext>
                  </a:extLst>
                </a:gridCol>
                <a:gridCol w="360000">
                  <a:extLst>
                    <a:ext uri="{9D8B030D-6E8A-4147-A177-3AD203B41FA5}">
                      <a16:colId xmlns:a16="http://schemas.microsoft.com/office/drawing/2014/main" val="3243148409"/>
                    </a:ext>
                  </a:extLst>
                </a:gridCol>
                <a:gridCol w="180000">
                  <a:extLst>
                    <a:ext uri="{9D8B030D-6E8A-4147-A177-3AD203B41FA5}">
                      <a16:colId xmlns:a16="http://schemas.microsoft.com/office/drawing/2014/main" val="3058987774"/>
                    </a:ext>
                  </a:extLst>
                </a:gridCol>
                <a:gridCol w="360000">
                  <a:extLst>
                    <a:ext uri="{9D8B030D-6E8A-4147-A177-3AD203B41FA5}">
                      <a16:colId xmlns:a16="http://schemas.microsoft.com/office/drawing/2014/main" val="1882683767"/>
                    </a:ext>
                  </a:extLst>
                </a:gridCol>
                <a:gridCol w="173860">
                  <a:extLst>
                    <a:ext uri="{9D8B030D-6E8A-4147-A177-3AD203B41FA5}">
                      <a16:colId xmlns:a16="http://schemas.microsoft.com/office/drawing/2014/main" val="2368426480"/>
                    </a:ext>
                  </a:extLst>
                </a:gridCol>
              </a:tblGrid>
              <a:tr h="341103">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9525" marR="9525" marT="9525" marB="0" anchor="ctr">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noFill/>
                  </a:tcPr>
                </a:tc>
                <a:tc>
                  <a:txBody>
                    <a:bodyPr/>
                    <a:lstStyle/>
                    <a:p>
                      <a:pPr algn="ctr" fontAlgn="b"/>
                      <a:r>
                        <a:rPr lang="fr-CA" sz="1000" b="1" i="1" u="none" strike="noStrike" dirty="0">
                          <a:solidFill>
                            <a:srgbClr val="E64823"/>
                          </a:solidFill>
                          <a:effectLst/>
                          <a:latin typeface="+mn-lt"/>
                        </a:rPr>
                        <a:t>2026</a:t>
                      </a:r>
                    </a:p>
                  </a:txBody>
                  <a:tcPr marL="9525" marR="9525" marT="9525" marB="0" anchor="ctr">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noFill/>
                  </a:tcPr>
                </a:tc>
                <a:extLst>
                  <a:ext uri="{0D108BD9-81ED-4DB2-BD59-A6C34878D82A}">
                    <a16:rowId xmlns:a16="http://schemas.microsoft.com/office/drawing/2014/main" val="242182755"/>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41 %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34 %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noFill/>
                  </a:tcPr>
                </a:tc>
                <a:tc>
                  <a:txBody>
                    <a:bodyPr/>
                    <a:lstStyle/>
                    <a:p>
                      <a:pPr algn="ctr" fontAlgn="b"/>
                      <a:r>
                        <a:rPr lang="fr-CA" sz="1000" b="1" i="1" u="none" strike="noStrike" dirty="0">
                          <a:solidFill>
                            <a:srgbClr val="E64823"/>
                          </a:solidFill>
                          <a:effectLst/>
                          <a:latin typeface="+mn-lt"/>
                        </a:rPr>
                        <a:t> 39 %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noFill/>
                  </a:tcPr>
                </a:tc>
                <a:extLst>
                  <a:ext uri="{0D108BD9-81ED-4DB2-BD59-A6C34878D82A}">
                    <a16:rowId xmlns:a16="http://schemas.microsoft.com/office/drawing/2014/main" val="2581101260"/>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29 %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20 %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00" b="1" dirty="0">
                          <a:solidFill>
                            <a:srgbClr val="C00000"/>
                          </a:solidFill>
                          <a:latin typeface="Wingdings 3" panose="05040102010807070707" pitchFamily="18" charset="2"/>
                        </a:rPr>
                        <a:t>q</a:t>
                      </a:r>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1000" b="1" i="1" u="none" strike="noStrike" dirty="0">
                          <a:solidFill>
                            <a:srgbClr val="E64823"/>
                          </a:solidFill>
                          <a:effectLst/>
                          <a:latin typeface="+mn-lt"/>
                        </a:rPr>
                        <a:t>28 %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245619635"/>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15 %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17 %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1000" b="1" i="1" u="none" strike="noStrike" dirty="0">
                          <a:solidFill>
                            <a:srgbClr val="E64823"/>
                          </a:solidFill>
                          <a:effectLst/>
                          <a:latin typeface="+mn-lt"/>
                        </a:rPr>
                        <a:t>22 %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782595"/>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23 %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15 %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00" b="1" dirty="0">
                          <a:solidFill>
                            <a:srgbClr val="C00000"/>
                          </a:solidFill>
                          <a:latin typeface="Wingdings 3" panose="05040102010807070707" pitchFamily="18" charset="2"/>
                        </a:rPr>
                        <a:t>q</a:t>
                      </a:r>
                      <a:r>
                        <a:rPr lang="fr-CA" sz="1000" b="1" i="1" u="none" strike="noStrike" dirty="0">
                          <a:solidFill>
                            <a:srgbClr val="E64823"/>
                          </a:solidFill>
                          <a:effectLst/>
                          <a:latin typeface="+mn-lt"/>
                        </a:rPr>
                        <a:t>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1000" b="1" i="1" u="none" strike="noStrike" dirty="0">
                          <a:solidFill>
                            <a:srgbClr val="E64823"/>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00" b="1" i="1" u="none" strike="noStrike" dirty="0">
                          <a:solidFill>
                            <a:srgbClr val="E64823"/>
                          </a:solidFill>
                          <a:effectLst/>
                          <a:latin typeface="+mn-lt"/>
                        </a:rPr>
                        <a:t>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035402693"/>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9 %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11 %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1000" b="1" i="1" u="none" strike="noStrike" dirty="0">
                          <a:solidFill>
                            <a:srgbClr val="E64823"/>
                          </a:solidFill>
                          <a:effectLst/>
                          <a:latin typeface="+mn-lt"/>
                        </a:rPr>
                        <a:t>9 %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494120218"/>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15 %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9 %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1000" b="1" i="1" u="none" strike="noStrike" dirty="0">
                          <a:solidFill>
                            <a:srgbClr val="E64823"/>
                          </a:solidFill>
                          <a:effectLst/>
                          <a:latin typeface="+mn-lt"/>
                        </a:rPr>
                        <a:t>8 %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478558542"/>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6 %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1000" b="1" i="1" u="none" strike="noStrike" dirty="0">
                          <a:solidFill>
                            <a:srgbClr val="E64823"/>
                          </a:solidFill>
                          <a:effectLst/>
                          <a:latin typeface="+mn-lt"/>
                        </a:rPr>
                        <a:t>7 %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92398989"/>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6 %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1000" b="1" i="1" u="none" strike="noStrike" dirty="0">
                          <a:solidFill>
                            <a:srgbClr val="E64823"/>
                          </a:solidFill>
                          <a:effectLst/>
                          <a:latin typeface="+mn-lt"/>
                        </a:rPr>
                        <a:t>5 %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14792922"/>
                  </a:ext>
                </a:extLst>
              </a:tr>
              <a:tr h="341103">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1000" b="1" i="1" u="none" strike="noStrike" dirty="0">
                          <a:solidFill>
                            <a:srgbClr val="E64823"/>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fr-CA" sz="1000" b="1" dirty="0">
                          <a:solidFill>
                            <a:srgbClr val="C00000"/>
                          </a:solidFill>
                          <a:latin typeface="Wingdings 3" panose="05040102010807070707" pitchFamily="18" charset="2"/>
                        </a:rPr>
                        <a:t>q</a:t>
                      </a:r>
                      <a:endParaRPr lang="fr-CA" sz="1000" b="1" i="1" u="none" strike="noStrike" dirty="0">
                        <a:solidFill>
                          <a:srgbClr val="E64823"/>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76788898"/>
                  </a:ext>
                </a:extLst>
              </a:tr>
            </a:tbl>
          </a:graphicData>
        </a:graphic>
      </p:graphicFrame>
      <p:graphicFrame>
        <p:nvGraphicFramePr>
          <p:cNvPr id="7" name="Graphique 6">
            <a:extLst>
              <a:ext uri="{FF2B5EF4-FFF2-40B4-BE49-F238E27FC236}">
                <a16:creationId xmlns:a16="http://schemas.microsoft.com/office/drawing/2014/main" id="{1F06D8D5-9F2E-43FE-9B7C-C5C2F36E13FC}"/>
              </a:ext>
            </a:extLst>
          </p:cNvPr>
          <p:cNvGraphicFramePr/>
          <p:nvPr>
            <p:custDataLst>
              <p:tags r:id="rId2"/>
            </p:custDataLst>
            <p:extLst>
              <p:ext uri="{D42A27DB-BD31-4B8C-83A1-F6EECF244321}">
                <p14:modId xmlns:p14="http://schemas.microsoft.com/office/powerpoint/2010/main" val="3466852902"/>
              </p:ext>
            </p:extLst>
          </p:nvPr>
        </p:nvGraphicFramePr>
        <p:xfrm>
          <a:off x="878606" y="1662462"/>
          <a:ext cx="8741643" cy="3377747"/>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raisons de ne pas vouloir rénover</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QA5	Pour quelles raisons n'avez-vous pas l'intention de rénover?</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5"/>
            </p:custDataLst>
          </p:nvPr>
        </p:nvSpPr>
        <p:spPr>
          <a:xfrm>
            <a:off x="220980" y="6021388"/>
            <a:ext cx="9072000" cy="110800"/>
          </a:xfrm>
        </p:spPr>
        <p:txBody>
          <a:bodyPr/>
          <a:lstStyle/>
          <a:p>
            <a:r>
              <a:rPr lang="fr-CA" dirty="0"/>
              <a:t>Base :	répondants n'ayant pas l'intention de rénover leur propriété, mais en ayant besoin (2026 : n = 388; 2025 : n = 376; 2024 n = 259)</a:t>
            </a:r>
          </a:p>
        </p:txBody>
      </p:sp>
      <p:sp>
        <p:nvSpPr>
          <p:cNvPr id="2" name="Espace réservé du numéro de diapositive 1">
            <a:extLst>
              <a:ext uri="{FF2B5EF4-FFF2-40B4-BE49-F238E27FC236}">
                <a16:creationId xmlns:a16="http://schemas.microsoft.com/office/drawing/2014/main" id="{C4B4B6BF-FE02-46D7-BE15-149CFCADB90C}"/>
              </a:ext>
            </a:extLst>
          </p:cNvPr>
          <p:cNvSpPr>
            <a:spLocks noGrp="1"/>
          </p:cNvSpPr>
          <p:nvPr>
            <p:ph type="sldNum" sz="quarter" idx="12"/>
            <p:custDataLst>
              <p:tags r:id="rId6"/>
            </p:custDataLst>
          </p:nvPr>
        </p:nvSpPr>
        <p:spPr/>
        <p:txBody>
          <a:bodyPr/>
          <a:lstStyle/>
          <a:p>
            <a:fld id="{B57D92B5-7ECE-49C8-85BA-9F8FD163C6E7}" type="slidenum">
              <a:rPr lang="en-CA" smtClean="0"/>
              <a:t>27</a:t>
            </a:fld>
            <a:endParaRPr lang="en-CA"/>
          </a:p>
        </p:txBody>
      </p:sp>
    </p:spTree>
    <p:extLst>
      <p:ext uri="{BB962C8B-B14F-4D97-AF65-F5344CB8AC3E}">
        <p14:creationId xmlns:p14="http://schemas.microsoft.com/office/powerpoint/2010/main" val="2225417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Les types de travaux de rénovation prévus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274947"/>
          </a:xfrm>
        </p:spPr>
        <p:txBody>
          <a:bodyPr/>
          <a:lstStyle/>
          <a:p>
            <a:r>
              <a:rPr lang="fr-CA" dirty="0"/>
              <a:t>QA4	Plus concrètement, quels types de travaux de rénovation ou d'entretien prévoyez-vous réaliser au cours des trois prochaines années?	 
</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3"/>
            </p:custDataLst>
          </p:nvPr>
        </p:nvSpPr>
        <p:spPr>
          <a:xfrm>
            <a:off x="220980" y="6021388"/>
            <a:ext cx="11750400" cy="110800"/>
          </a:xfrm>
        </p:spPr>
        <p:txBody>
          <a:bodyPr/>
          <a:lstStyle/>
          <a:p>
            <a:r>
              <a:rPr lang="fr-CA" dirty="0"/>
              <a:t>Base :	répondants ayant l'intention de rénover et ayant complété le sondage (2026 n = 1 500; 2025 n = 1 525; 2024 n = 1 016)</a:t>
            </a:r>
          </a:p>
        </p:txBody>
      </p:sp>
      <p:graphicFrame>
        <p:nvGraphicFramePr>
          <p:cNvPr id="7" name="Graphique 6">
            <a:extLst>
              <a:ext uri="{FF2B5EF4-FFF2-40B4-BE49-F238E27FC236}">
                <a16:creationId xmlns:a16="http://schemas.microsoft.com/office/drawing/2014/main" id="{D42A5D1A-4AEC-4B4E-88F5-CD9B37A98D1D}"/>
              </a:ext>
            </a:extLst>
          </p:cNvPr>
          <p:cNvGraphicFramePr/>
          <p:nvPr>
            <p:custDataLst>
              <p:tags r:id="rId4"/>
            </p:custDataLst>
            <p:extLst>
              <p:ext uri="{D42A27DB-BD31-4B8C-83A1-F6EECF244321}">
                <p14:modId xmlns:p14="http://schemas.microsoft.com/office/powerpoint/2010/main" val="3584023387"/>
              </p:ext>
            </p:extLst>
          </p:nvPr>
        </p:nvGraphicFramePr>
        <p:xfrm>
          <a:off x="1188720" y="1871233"/>
          <a:ext cx="9814560" cy="2269067"/>
        </p:xfrm>
        <a:graphic>
          <a:graphicData uri="http://schemas.openxmlformats.org/drawingml/2006/chart">
            <c:chart xmlns:c="http://schemas.openxmlformats.org/drawingml/2006/chart" xmlns:r="http://schemas.openxmlformats.org/officeDocument/2006/relationships" r:id="rId9"/>
          </a:graphicData>
        </a:graphic>
      </p:graphicFrame>
      <p:sp>
        <p:nvSpPr>
          <p:cNvPr id="2" name="Espace réservé du numéro de diapositive 1">
            <a:extLst>
              <a:ext uri="{FF2B5EF4-FFF2-40B4-BE49-F238E27FC236}">
                <a16:creationId xmlns:a16="http://schemas.microsoft.com/office/drawing/2014/main" id="{1D666419-3FC0-47AD-9326-64A7AABCBE77}"/>
              </a:ext>
            </a:extLst>
          </p:cNvPr>
          <p:cNvSpPr>
            <a:spLocks noGrp="1"/>
          </p:cNvSpPr>
          <p:nvPr>
            <p:ph type="sldNum" sz="quarter" idx="12"/>
            <p:custDataLst>
              <p:tags r:id="rId5"/>
            </p:custDataLst>
          </p:nvPr>
        </p:nvSpPr>
        <p:spPr/>
        <p:txBody>
          <a:bodyPr/>
          <a:lstStyle/>
          <a:p>
            <a:fld id="{B57D92B5-7ECE-49C8-85BA-9F8FD163C6E7}" type="slidenum">
              <a:rPr lang="en-CA" smtClean="0"/>
              <a:t>28</a:t>
            </a:fld>
            <a:endParaRPr lang="en-CA"/>
          </a:p>
        </p:txBody>
      </p:sp>
      <p:graphicFrame>
        <p:nvGraphicFramePr>
          <p:cNvPr id="3" name="Tableau 2">
            <a:extLst>
              <a:ext uri="{FF2B5EF4-FFF2-40B4-BE49-F238E27FC236}">
                <a16:creationId xmlns:a16="http://schemas.microsoft.com/office/drawing/2014/main" id="{715F6CF3-C33C-4950-A243-BF4ED63832A3}"/>
              </a:ext>
            </a:extLst>
          </p:cNvPr>
          <p:cNvGraphicFramePr>
            <a:graphicFrameLocks noGrp="1"/>
          </p:cNvGraphicFramePr>
          <p:nvPr>
            <p:custDataLst>
              <p:tags r:id="rId6"/>
            </p:custDataLst>
            <p:extLst>
              <p:ext uri="{D42A27DB-BD31-4B8C-83A1-F6EECF244321}">
                <p14:modId xmlns:p14="http://schemas.microsoft.com/office/powerpoint/2010/main" val="2825679761"/>
              </p:ext>
            </p:extLst>
          </p:nvPr>
        </p:nvGraphicFramePr>
        <p:xfrm>
          <a:off x="10296523" y="1704975"/>
          <a:ext cx="1314453" cy="2305350"/>
        </p:xfrm>
        <a:graphic>
          <a:graphicData uri="http://schemas.openxmlformats.org/drawingml/2006/table">
            <a:tbl>
              <a:tblPr>
                <a:tableStyleId>{5C22544A-7EE6-4342-B048-85BDC9FD1C3A}</a:tableStyleId>
              </a:tblPr>
              <a:tblGrid>
                <a:gridCol w="438151">
                  <a:extLst>
                    <a:ext uri="{9D8B030D-6E8A-4147-A177-3AD203B41FA5}">
                      <a16:colId xmlns:a16="http://schemas.microsoft.com/office/drawing/2014/main" val="3586074082"/>
                    </a:ext>
                  </a:extLst>
                </a:gridCol>
                <a:gridCol w="438151">
                  <a:extLst>
                    <a:ext uri="{9D8B030D-6E8A-4147-A177-3AD203B41FA5}">
                      <a16:colId xmlns:a16="http://schemas.microsoft.com/office/drawing/2014/main" val="1869936537"/>
                    </a:ext>
                  </a:extLst>
                </a:gridCol>
                <a:gridCol w="438151">
                  <a:extLst>
                    <a:ext uri="{9D8B030D-6E8A-4147-A177-3AD203B41FA5}">
                      <a16:colId xmlns:a16="http://schemas.microsoft.com/office/drawing/2014/main" val="3348933000"/>
                    </a:ext>
                  </a:extLst>
                </a:gridCol>
              </a:tblGrid>
              <a:tr h="381000">
                <a:tc>
                  <a:txBody>
                    <a:bodyPr/>
                    <a:lstStyle/>
                    <a:p>
                      <a:pPr algn="ctr" fontAlgn="b"/>
                      <a:r>
                        <a:rPr lang="fr-CA" sz="900" b="0" i="1" u="none" strike="noStrike" dirty="0">
                          <a:solidFill>
                            <a:schemeClr val="bg1">
                              <a:lumMod val="50000"/>
                            </a:schemeClr>
                          </a:solidFill>
                          <a:effectLst/>
                          <a:latin typeface="+mn-lt"/>
                        </a:rPr>
                        <a:t>2024</a:t>
                      </a:r>
                    </a:p>
                  </a:txBody>
                  <a:tcPr marL="9525" marR="9525" marT="9525" marB="0" anchor="b">
                    <a:noFill/>
                  </a:tcPr>
                </a:tc>
                <a:tc>
                  <a:txBody>
                    <a:bodyPr/>
                    <a:lstStyle/>
                    <a:p>
                      <a:pPr algn="ctr" fontAlgn="b"/>
                      <a:r>
                        <a:rPr lang="fr-CA" sz="900" i="1" u="none" strike="noStrike" dirty="0">
                          <a:solidFill>
                            <a:schemeClr val="bg1">
                              <a:lumMod val="50000"/>
                            </a:schemeClr>
                          </a:solidFill>
                          <a:effectLst/>
                          <a:latin typeface="+mn-lt"/>
                        </a:rPr>
                        <a:t>2025</a:t>
                      </a:r>
                      <a:endParaRPr lang="fr-CA" sz="9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1" i="1" u="none" strike="noStrike" kern="1200" dirty="0">
                          <a:solidFill>
                            <a:schemeClr val="tx1"/>
                          </a:solidFill>
                          <a:effectLst/>
                          <a:latin typeface="+mn-lt"/>
                          <a:ea typeface="+mn-ea"/>
                          <a:cs typeface="+mn-cs"/>
                        </a:rPr>
                        <a:t>2026</a:t>
                      </a:r>
                    </a:p>
                  </a:txBody>
                  <a:tcPr marL="9525" marR="9525" marT="9525" marB="0" anchor="b">
                    <a:noFill/>
                  </a:tcPr>
                </a:tc>
                <a:extLst>
                  <a:ext uri="{0D108BD9-81ED-4DB2-BD59-A6C34878D82A}">
                    <a16:rowId xmlns:a16="http://schemas.microsoft.com/office/drawing/2014/main" val="2545949678"/>
                  </a:ext>
                </a:extLst>
              </a:tr>
              <a:tr h="504000">
                <a:tc>
                  <a:txBody>
                    <a:bodyPr/>
                    <a:lstStyle/>
                    <a:p>
                      <a:pPr algn="ctr" fontAlgn="b"/>
                      <a:r>
                        <a:rPr lang="fr-CA" sz="900" b="0" i="1" u="none" strike="noStrike" dirty="0">
                          <a:solidFill>
                            <a:schemeClr val="bg1">
                              <a:lumMod val="50000"/>
                            </a:schemeClr>
                          </a:solidFill>
                          <a:effectLst/>
                          <a:latin typeface="+mn-lt"/>
                        </a:rPr>
                        <a:t>75 %      </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75 %      </a:t>
                      </a:r>
                    </a:p>
                  </a:txBody>
                  <a:tcPr marL="9525" marR="9525" marT="9525" marB="0" anchor="ctr">
                    <a:noFill/>
                  </a:tcPr>
                </a:tc>
                <a:tc>
                  <a:txBody>
                    <a:bodyPr/>
                    <a:lstStyle/>
                    <a:p>
                      <a:pPr algn="ctr" fontAlgn="b"/>
                      <a:r>
                        <a:rPr lang="fr-CA" sz="900" b="1" i="1" u="none" strike="noStrike" kern="1200" dirty="0">
                          <a:solidFill>
                            <a:schemeClr val="tx1"/>
                          </a:solidFill>
                          <a:effectLst/>
                          <a:latin typeface="+mn-lt"/>
                          <a:ea typeface="+mn-ea"/>
                          <a:cs typeface="+mn-cs"/>
                        </a:rPr>
                        <a:t>75 %</a:t>
                      </a:r>
                    </a:p>
                  </a:txBody>
                  <a:tcPr marL="9525" marR="9525" marT="9525" marB="0" anchor="ctr">
                    <a:noFill/>
                  </a:tcPr>
                </a:tc>
                <a:extLst>
                  <a:ext uri="{0D108BD9-81ED-4DB2-BD59-A6C34878D82A}">
                    <a16:rowId xmlns:a16="http://schemas.microsoft.com/office/drawing/2014/main" val="3751891397"/>
                  </a:ext>
                </a:extLst>
              </a:tr>
              <a:tr h="772350">
                <a:tc>
                  <a:txBody>
                    <a:bodyPr/>
                    <a:lstStyle/>
                    <a:p>
                      <a:pPr algn="ctr" fontAlgn="b"/>
                      <a:r>
                        <a:rPr lang="fr-CA" sz="900" b="0" i="1" u="none" strike="noStrike" dirty="0">
                          <a:solidFill>
                            <a:schemeClr val="bg1">
                              <a:lumMod val="50000"/>
                            </a:schemeClr>
                          </a:solidFill>
                          <a:effectLst/>
                          <a:latin typeface="+mn-lt"/>
                        </a:rPr>
                        <a:t>46 %      </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46 %      </a:t>
                      </a:r>
                    </a:p>
                  </a:txBody>
                  <a:tcPr marL="9525" marR="9525" marT="9525" marB="0" anchor="ctr">
                    <a:noFill/>
                  </a:tcPr>
                </a:tc>
                <a:tc>
                  <a:txBody>
                    <a:bodyPr/>
                    <a:lstStyle/>
                    <a:p>
                      <a:pPr algn="ctr" fontAlgn="b"/>
                      <a:r>
                        <a:rPr lang="fr-CA" sz="900" b="1" i="1" u="none" strike="noStrike" kern="1200" dirty="0">
                          <a:solidFill>
                            <a:schemeClr val="tx1"/>
                          </a:solidFill>
                          <a:effectLst/>
                          <a:latin typeface="+mn-lt"/>
                          <a:ea typeface="+mn-ea"/>
                          <a:cs typeface="+mn-cs"/>
                        </a:rPr>
                        <a:t>48 %</a:t>
                      </a:r>
                    </a:p>
                  </a:txBody>
                  <a:tcPr marL="9525" marR="9525" marT="9525" marB="0" anchor="ctr">
                    <a:noFill/>
                  </a:tcPr>
                </a:tc>
                <a:extLst>
                  <a:ext uri="{0D108BD9-81ED-4DB2-BD59-A6C34878D82A}">
                    <a16:rowId xmlns:a16="http://schemas.microsoft.com/office/drawing/2014/main" val="1393092961"/>
                  </a:ext>
                </a:extLst>
              </a:tr>
              <a:tr h="648000">
                <a:tc>
                  <a:txBody>
                    <a:bodyPr/>
                    <a:lstStyle/>
                    <a:p>
                      <a:pPr algn="ctr" fontAlgn="b"/>
                      <a:r>
                        <a:rPr lang="fr-CA" sz="900" b="0" i="1" u="none" strike="noStrike" dirty="0">
                          <a:solidFill>
                            <a:schemeClr val="bg1">
                              <a:lumMod val="50000"/>
                            </a:schemeClr>
                          </a:solidFill>
                          <a:effectLst/>
                          <a:latin typeface="+mn-lt"/>
                        </a:rPr>
                        <a:t>8 %      </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9%      </a:t>
                      </a:r>
                    </a:p>
                  </a:txBody>
                  <a:tcPr marL="9525" marR="9525" marT="9525" marB="0" anchor="ctr">
                    <a:noFill/>
                  </a:tcPr>
                </a:tc>
                <a:tc>
                  <a:txBody>
                    <a:bodyPr/>
                    <a:lstStyle/>
                    <a:p>
                      <a:pPr algn="ctr" fontAlgn="b"/>
                      <a:r>
                        <a:rPr lang="fr-CA" sz="900" b="1" i="1" u="none" strike="noStrike" kern="1200" dirty="0">
                          <a:solidFill>
                            <a:schemeClr val="tx1"/>
                          </a:solidFill>
                          <a:effectLst/>
                          <a:latin typeface="+mn-lt"/>
                          <a:ea typeface="+mn-ea"/>
                          <a:cs typeface="+mn-cs"/>
                        </a:rPr>
                        <a:t>8 %</a:t>
                      </a:r>
                    </a:p>
                  </a:txBody>
                  <a:tcPr marL="9525" marR="9525" marT="9525" marB="0" anchor="ctr">
                    <a:noFill/>
                  </a:tcPr>
                </a:tc>
                <a:extLst>
                  <a:ext uri="{0D108BD9-81ED-4DB2-BD59-A6C34878D82A}">
                    <a16:rowId xmlns:a16="http://schemas.microsoft.com/office/drawing/2014/main" val="3519847404"/>
                  </a:ext>
                </a:extLst>
              </a:tr>
            </a:tbl>
          </a:graphicData>
        </a:graphic>
      </p:graphicFrame>
    </p:spTree>
    <p:extLst>
      <p:ext uri="{BB962C8B-B14F-4D97-AF65-F5344CB8AC3E}">
        <p14:creationId xmlns:p14="http://schemas.microsoft.com/office/powerpoint/2010/main" val="208767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71F7FBB-E767-414F-92B5-37EAE0490D39}"/>
              </a:ext>
            </a:extLst>
          </p:cNvPr>
          <p:cNvGraphicFramePr>
            <a:graphicFrameLocks noChangeAspect="1"/>
          </p:cNvGraphicFramePr>
          <p:nvPr>
            <p:extLst>
              <p:ext uri="{D42A27DB-BD31-4B8C-83A1-F6EECF244321}">
                <p14:modId xmlns:p14="http://schemas.microsoft.com/office/powerpoint/2010/main" val="3778363870"/>
              </p:ext>
            </p:extLst>
          </p:nvPr>
        </p:nvGraphicFramePr>
        <p:xfrm>
          <a:off x="1668429" y="1019273"/>
          <a:ext cx="8956888" cy="5682327"/>
        </p:xfrm>
        <a:graphic>
          <a:graphicData uri="http://schemas.openxmlformats.org/presentationml/2006/ole">
            <mc:AlternateContent xmlns:mc="http://schemas.openxmlformats.org/markup-compatibility/2006">
              <mc:Choice xmlns:v="urn:schemas-microsoft-com:vml" Requires="v">
                <p:oleObj name="Worksheet" r:id="rId8" imgW="12039458" imgH="7635193" progId="Excel.Sheet.12">
                  <p:link updateAutomatic="1"/>
                </p:oleObj>
              </mc:Choice>
              <mc:Fallback>
                <p:oleObj name="Worksheet" r:id="rId8" imgW="12039458" imgH="7635193" progId="Excel.Sheet.12">
                  <p:link updateAutomatic="1"/>
                  <p:pic>
                    <p:nvPicPr>
                      <p:cNvPr id="4" name="Objet 3">
                        <a:extLst>
                          <a:ext uri="{FF2B5EF4-FFF2-40B4-BE49-F238E27FC236}">
                            <a16:creationId xmlns:a16="http://schemas.microsoft.com/office/drawing/2014/main" id="{371F7FBB-E767-414F-92B5-37EAE0490D39}"/>
                          </a:ext>
                        </a:extLst>
                      </p:cNvPr>
                      <p:cNvPicPr/>
                      <p:nvPr/>
                    </p:nvPicPr>
                    <p:blipFill>
                      <a:blip r:embed="rId9"/>
                      <a:stretch>
                        <a:fillRect/>
                      </a:stretch>
                    </p:blipFill>
                    <p:spPr>
                      <a:xfrm>
                        <a:off x="1668429" y="1019273"/>
                        <a:ext cx="8956888" cy="5682327"/>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67706E0D-831D-4CFE-ABD9-E602F39B8322}"/>
              </a:ext>
            </a:extLst>
          </p:cNvPr>
          <p:cNvSpPr>
            <a:spLocks noGrp="1"/>
          </p:cNvSpPr>
          <p:nvPr>
            <p:ph type="title"/>
            <p:custDataLst>
              <p:tags r:id="rId1"/>
            </p:custDataLst>
          </p:nvPr>
        </p:nvSpPr>
        <p:spPr>
          <a:xfrm>
            <a:off x="220980" y="393511"/>
            <a:ext cx="8956887" cy="249299"/>
          </a:xfrm>
        </p:spPr>
        <p:txBody>
          <a:bodyPr/>
          <a:lstStyle/>
          <a:p>
            <a:r>
              <a:rPr lang="fr-CA" dirty="0"/>
              <a:t>Les intentions de rénover - selon les sous-groupes</a:t>
            </a:r>
          </a:p>
        </p:txBody>
      </p:sp>
      <p:sp>
        <p:nvSpPr>
          <p:cNvPr id="3" name="Espace réservé du numéro de diapositive 2">
            <a:extLst>
              <a:ext uri="{FF2B5EF4-FFF2-40B4-BE49-F238E27FC236}">
                <a16:creationId xmlns:a16="http://schemas.microsoft.com/office/drawing/2014/main" id="{58E7EE06-2D4F-4871-8CAB-8A86D2A3CCFB}"/>
              </a:ext>
            </a:extLst>
          </p:cNvPr>
          <p:cNvSpPr>
            <a:spLocks noGrp="1"/>
          </p:cNvSpPr>
          <p:nvPr>
            <p:ph type="sldNum" sz="quarter" idx="12"/>
            <p:custDataLst>
              <p:tags r:id="rId2"/>
            </p:custDataLst>
          </p:nvPr>
        </p:nvSpPr>
        <p:spPr>
          <a:xfrm>
            <a:off x="10872926" y="6506041"/>
            <a:ext cx="213200" cy="153888"/>
          </a:xfrm>
        </p:spPr>
        <p:txBody>
          <a:bodyPr/>
          <a:lstStyle/>
          <a:p>
            <a:fld id="{B57D92B5-7ECE-49C8-85BA-9F8FD163C6E7}" type="slidenum">
              <a:rPr lang="en-CA" smtClean="0"/>
              <a:t>29</a:t>
            </a:fld>
            <a:endParaRPr lang="en-CA" dirty="0"/>
          </a:p>
        </p:txBody>
      </p:sp>
      <p:sp>
        <p:nvSpPr>
          <p:cNvPr id="6" name="Espace réservé du texte 2">
            <a:extLst>
              <a:ext uri="{FF2B5EF4-FFF2-40B4-BE49-F238E27FC236}">
                <a16:creationId xmlns:a16="http://schemas.microsoft.com/office/drawing/2014/main" id="{488B2ADE-C1E7-4D08-8262-4596582893D1}"/>
              </a:ext>
            </a:extLst>
          </p:cNvPr>
          <p:cNvSpPr>
            <a:spLocks noGrp="1"/>
          </p:cNvSpPr>
          <p:nvPr>
            <p:ph type="body" sz="quarter" idx="13"/>
            <p:custDataLst>
              <p:tags r:id="rId3"/>
            </p:custDataLst>
          </p:nvPr>
        </p:nvSpPr>
        <p:spPr>
          <a:xfrm>
            <a:off x="33604" y="1208494"/>
            <a:ext cx="1372206" cy="5337872"/>
          </a:xfrm>
        </p:spPr>
        <p:txBody>
          <a:bodyPr/>
          <a:lstStyle/>
          <a:p>
            <a:r>
              <a:rPr lang="fr-CA" dirty="0"/>
              <a:t>QA1	Au cours des trois prochaines années, dans quelle mesure est-il probable que vous effectuiez des travaux de rénovation ou d'entretien sur l’une de vos propriétés pour une valeur d’au moins 5 000 $? Est-ce… ?
QA2	Dans combien de temps prévoyez-vous que ces travaux de rénovation ou d'entretien commenceront?
QA3	Pourquoi prévoyez-vous attendre 12 mois ou plus avant de réaliser les travaux de rénovation ou d’entretien que vous prévoyez faire?	</a:t>
            </a:r>
          </a:p>
          <a:p>
            <a:r>
              <a:rPr lang="fr-CA" dirty="0"/>
              <a:t>QA4	Plus concrètement, quels types de travaux de rénovation ou d'entretien prévoyez-vous réaliser au cours des trois prochaines années?	 </a:t>
            </a:r>
          </a:p>
          <a:p>
            <a:r>
              <a:rPr lang="fr-CA" dirty="0"/>
              <a:t>QA5	Pour quelles raisons n'avez-vous pas l'intention de rénover?</a:t>
            </a:r>
          </a:p>
        </p:txBody>
      </p:sp>
      <p:sp>
        <p:nvSpPr>
          <p:cNvPr id="8" name="Forme libre : forme 7">
            <a:extLst>
              <a:ext uri="{FF2B5EF4-FFF2-40B4-BE49-F238E27FC236}">
                <a16:creationId xmlns:a16="http://schemas.microsoft.com/office/drawing/2014/main" id="{5940DC19-2705-4BC2-A9FD-87A78B4E48E9}"/>
              </a:ext>
            </a:extLst>
          </p:cNvPr>
          <p:cNvSpPr/>
          <p:nvPr>
            <p:custDataLst>
              <p:tags r:id="rId4"/>
            </p:custDataLst>
          </p:nvPr>
        </p:nvSpPr>
        <p:spPr>
          <a:xfrm>
            <a:off x="1517784" y="1819074"/>
            <a:ext cx="167009" cy="424700"/>
          </a:xfrm>
          <a:custGeom>
            <a:avLst/>
            <a:gdLst>
              <a:gd name="connsiteX0" fmla="*/ 189653 w 189653"/>
              <a:gd name="connsiteY0" fmla="*/ 0 h 453813"/>
              <a:gd name="connsiteX1" fmla="*/ 0 w 189653"/>
              <a:gd name="connsiteY1" fmla="*/ 0 h 453813"/>
              <a:gd name="connsiteX2" fmla="*/ 0 w 189653"/>
              <a:gd name="connsiteY2" fmla="*/ 453813 h 453813"/>
              <a:gd name="connsiteX3" fmla="*/ 189653 w 189653"/>
              <a:gd name="connsiteY3" fmla="*/ 453813 h 453813"/>
            </a:gdLst>
            <a:ahLst/>
            <a:cxnLst>
              <a:cxn ang="0">
                <a:pos x="connsiteX0" y="connsiteY0"/>
              </a:cxn>
              <a:cxn ang="0">
                <a:pos x="connsiteX1" y="connsiteY1"/>
              </a:cxn>
              <a:cxn ang="0">
                <a:pos x="connsiteX2" y="connsiteY2"/>
              </a:cxn>
              <a:cxn ang="0">
                <a:pos x="connsiteX3" y="connsiteY3"/>
              </a:cxn>
            </a:cxnLst>
            <a:rect l="l" t="t" r="r" b="b"/>
            <a:pathLst>
              <a:path w="189653" h="453813">
                <a:moveTo>
                  <a:pt x="189653" y="0"/>
                </a:moveTo>
                <a:lnTo>
                  <a:pt x="0" y="0"/>
                </a:lnTo>
                <a:lnTo>
                  <a:pt x="0" y="453813"/>
                </a:lnTo>
                <a:lnTo>
                  <a:pt x="189653" y="453813"/>
                </a:lnTo>
              </a:path>
            </a:pathLst>
          </a:custGeom>
          <a:noFill/>
          <a:ln>
            <a:headEnd type="oval" w="sm" len="sm"/>
            <a:tailEnd type="triangl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1E269200-CC3C-4A9D-B605-CD4DBA331927}"/>
              </a:ext>
            </a:extLst>
          </p:cNvPr>
          <p:cNvGrpSpPr/>
          <p:nvPr>
            <p:custDataLst>
              <p:tags r:id="rId5"/>
            </p:custDataLst>
          </p:nvPr>
        </p:nvGrpSpPr>
        <p:grpSpPr>
          <a:xfrm>
            <a:off x="1465530" y="2635826"/>
            <a:ext cx="213199" cy="271768"/>
            <a:chOff x="3339043" y="2427395"/>
            <a:chExt cx="166158" cy="877780"/>
          </a:xfrm>
        </p:grpSpPr>
        <p:sp>
          <p:nvSpPr>
            <p:cNvPr id="9" name="Forme libre : forme 8">
              <a:extLst>
                <a:ext uri="{FF2B5EF4-FFF2-40B4-BE49-F238E27FC236}">
                  <a16:creationId xmlns:a16="http://schemas.microsoft.com/office/drawing/2014/main" id="{B8844A10-2F09-472A-87D3-195237000F21}"/>
                </a:ext>
              </a:extLst>
            </p:cNvPr>
            <p:cNvSpPr/>
            <p:nvPr/>
          </p:nvSpPr>
          <p:spPr>
            <a:xfrm>
              <a:off x="3339043" y="2427395"/>
              <a:ext cx="166158" cy="877780"/>
            </a:xfrm>
            <a:custGeom>
              <a:avLst/>
              <a:gdLst>
                <a:gd name="connsiteX0" fmla="*/ 189653 w 189653"/>
                <a:gd name="connsiteY0" fmla="*/ 0 h 453813"/>
                <a:gd name="connsiteX1" fmla="*/ 0 w 189653"/>
                <a:gd name="connsiteY1" fmla="*/ 0 h 453813"/>
                <a:gd name="connsiteX2" fmla="*/ 0 w 189653"/>
                <a:gd name="connsiteY2" fmla="*/ 453813 h 453813"/>
                <a:gd name="connsiteX3" fmla="*/ 189653 w 189653"/>
                <a:gd name="connsiteY3" fmla="*/ 453813 h 453813"/>
              </a:gdLst>
              <a:ahLst/>
              <a:cxnLst>
                <a:cxn ang="0">
                  <a:pos x="connsiteX0" y="connsiteY0"/>
                </a:cxn>
                <a:cxn ang="0">
                  <a:pos x="connsiteX1" y="connsiteY1"/>
                </a:cxn>
                <a:cxn ang="0">
                  <a:pos x="connsiteX2" y="connsiteY2"/>
                </a:cxn>
                <a:cxn ang="0">
                  <a:pos x="connsiteX3" y="connsiteY3"/>
                </a:cxn>
              </a:cxnLst>
              <a:rect l="l" t="t" r="r" b="b"/>
              <a:pathLst>
                <a:path w="189653" h="453813">
                  <a:moveTo>
                    <a:pt x="189653" y="0"/>
                  </a:moveTo>
                  <a:lnTo>
                    <a:pt x="0" y="0"/>
                  </a:lnTo>
                  <a:lnTo>
                    <a:pt x="0" y="453813"/>
                  </a:lnTo>
                  <a:lnTo>
                    <a:pt x="189653" y="453813"/>
                  </a:lnTo>
                </a:path>
              </a:pathLst>
            </a:custGeom>
            <a:noFill/>
            <a:ln>
              <a:solidFill>
                <a:schemeClr val="accent4"/>
              </a:solidFill>
              <a:headEnd type="oval" w="sm" len="sm"/>
              <a:tailEnd type="triangl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0" name="Connecteur droit 9">
              <a:extLst>
                <a:ext uri="{FF2B5EF4-FFF2-40B4-BE49-F238E27FC236}">
                  <a16:creationId xmlns:a16="http://schemas.microsoft.com/office/drawing/2014/main" id="{553BA603-794C-44D3-8769-6E7EECE2F29C}"/>
                </a:ext>
              </a:extLst>
            </p:cNvPr>
            <p:cNvCxnSpPr>
              <a:cxnSpLocks/>
            </p:cNvCxnSpPr>
            <p:nvPr/>
          </p:nvCxnSpPr>
          <p:spPr>
            <a:xfrm flipH="1">
              <a:off x="3339043" y="2856873"/>
              <a:ext cx="162000" cy="0"/>
            </a:xfrm>
            <a:prstGeom prst="line">
              <a:avLst/>
            </a:prstGeom>
            <a:noFill/>
            <a:ln>
              <a:solidFill>
                <a:schemeClr val="accent4"/>
              </a:solidFill>
              <a:headEnd type="oval" w="sm" len="sm"/>
              <a:tailEnd type="none" w="lg" len="sm"/>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935912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3DADF66-3F1C-4F4D-A7E4-F2EC64735EE9}"/>
              </a:ext>
            </a:extLst>
          </p:cNvPr>
          <p:cNvSpPr>
            <a:spLocks noGrp="1"/>
          </p:cNvSpPr>
          <p:nvPr>
            <p:ph type="title"/>
            <p:custDataLst>
              <p:tags r:id="rId1"/>
            </p:custDataLst>
          </p:nvPr>
        </p:nvSpPr>
        <p:spPr>
          <a:xfrm>
            <a:off x="220980" y="2777749"/>
            <a:ext cx="4200737" cy="664797"/>
          </a:xfrm>
        </p:spPr>
        <p:txBody>
          <a:bodyPr/>
          <a:lstStyle/>
          <a:p>
            <a:r>
              <a:rPr lang="fr-CA" dirty="0"/>
              <a:t>Le contexte, les objectifs </a:t>
            </a:r>
            <a:br>
              <a:rPr lang="fr-CA" dirty="0"/>
            </a:br>
            <a:r>
              <a:rPr lang="fr-CA" dirty="0"/>
              <a:t>et la méthodologie</a:t>
            </a:r>
          </a:p>
        </p:txBody>
      </p:sp>
    </p:spTree>
    <p:extLst>
      <p:ext uri="{BB962C8B-B14F-4D97-AF65-F5344CB8AC3E}">
        <p14:creationId xmlns:p14="http://schemas.microsoft.com/office/powerpoint/2010/main" val="3038532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8E0A39FF-4748-4107-A796-04553D948FFB}"/>
              </a:ext>
            </a:extLst>
          </p:cNvPr>
          <p:cNvGraphicFramePr>
            <a:graphicFrameLocks noChangeAspect="1"/>
          </p:cNvGraphicFramePr>
          <p:nvPr>
            <p:extLst>
              <p:ext uri="{D42A27DB-BD31-4B8C-83A1-F6EECF244321}">
                <p14:modId xmlns:p14="http://schemas.microsoft.com/office/powerpoint/2010/main" val="791603781"/>
              </p:ext>
            </p:extLst>
          </p:nvPr>
        </p:nvGraphicFramePr>
        <p:xfrm>
          <a:off x="1611085" y="1049795"/>
          <a:ext cx="9993824" cy="5461724"/>
        </p:xfrm>
        <a:graphic>
          <a:graphicData uri="http://schemas.openxmlformats.org/presentationml/2006/ole">
            <mc:AlternateContent xmlns:mc="http://schemas.openxmlformats.org/markup-compatibility/2006">
              <mc:Choice xmlns:v="urn:schemas-microsoft-com:vml" Requires="v">
                <p:oleObj name="Worksheet" r:id="rId6" imgW="11544406" imgH="6309502" progId="Excel.Sheet.12">
                  <p:link updateAutomatic="1"/>
                </p:oleObj>
              </mc:Choice>
              <mc:Fallback>
                <p:oleObj name="Worksheet" r:id="rId6" imgW="11544406" imgH="6309502" progId="Excel.Sheet.12">
                  <p:link updateAutomatic="1"/>
                  <p:pic>
                    <p:nvPicPr>
                      <p:cNvPr id="5" name="Objet 4">
                        <a:extLst>
                          <a:ext uri="{FF2B5EF4-FFF2-40B4-BE49-F238E27FC236}">
                            <a16:creationId xmlns:a16="http://schemas.microsoft.com/office/drawing/2014/main" id="{8E0A39FF-4748-4107-A796-04553D948FFB}"/>
                          </a:ext>
                        </a:extLst>
                      </p:cNvPr>
                      <p:cNvPicPr/>
                      <p:nvPr/>
                    </p:nvPicPr>
                    <p:blipFill>
                      <a:blip r:embed="rId7"/>
                      <a:stretch>
                        <a:fillRect/>
                      </a:stretch>
                    </p:blipFill>
                    <p:spPr>
                      <a:xfrm>
                        <a:off x="1611085" y="1049795"/>
                        <a:ext cx="9993824" cy="5461724"/>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67706E0D-831D-4CFE-ABD9-E602F39B8322}"/>
              </a:ext>
            </a:extLst>
          </p:cNvPr>
          <p:cNvSpPr>
            <a:spLocks noGrp="1"/>
          </p:cNvSpPr>
          <p:nvPr>
            <p:ph type="title"/>
            <p:custDataLst>
              <p:tags r:id="rId1"/>
            </p:custDataLst>
          </p:nvPr>
        </p:nvSpPr>
        <p:spPr>
          <a:xfrm>
            <a:off x="220980" y="393511"/>
            <a:ext cx="8956887" cy="249299"/>
          </a:xfrm>
        </p:spPr>
        <p:txBody>
          <a:bodyPr/>
          <a:lstStyle/>
          <a:p>
            <a:r>
              <a:rPr lang="fr-CA" dirty="0"/>
              <a:t>Les intentions d’achat et de vente de propriété - selon les sous-groupes</a:t>
            </a:r>
          </a:p>
        </p:txBody>
      </p:sp>
      <p:sp>
        <p:nvSpPr>
          <p:cNvPr id="3" name="Espace réservé du numéro de diapositive 2">
            <a:extLst>
              <a:ext uri="{FF2B5EF4-FFF2-40B4-BE49-F238E27FC236}">
                <a16:creationId xmlns:a16="http://schemas.microsoft.com/office/drawing/2014/main" id="{58E7EE06-2D4F-4871-8CAB-8A86D2A3CCFB}"/>
              </a:ext>
            </a:extLst>
          </p:cNvPr>
          <p:cNvSpPr>
            <a:spLocks noGrp="1"/>
          </p:cNvSpPr>
          <p:nvPr>
            <p:ph type="sldNum" sz="quarter" idx="12"/>
            <p:custDataLst>
              <p:tags r:id="rId2"/>
            </p:custDataLst>
          </p:nvPr>
        </p:nvSpPr>
        <p:spPr>
          <a:xfrm>
            <a:off x="10889877" y="6511519"/>
            <a:ext cx="213200" cy="153888"/>
          </a:xfrm>
        </p:spPr>
        <p:txBody>
          <a:bodyPr/>
          <a:lstStyle/>
          <a:p>
            <a:fld id="{B57D92B5-7ECE-49C8-85BA-9F8FD163C6E7}" type="slidenum">
              <a:rPr lang="en-CA" smtClean="0"/>
              <a:t>30</a:t>
            </a:fld>
            <a:endParaRPr lang="en-CA"/>
          </a:p>
        </p:txBody>
      </p:sp>
      <p:sp>
        <p:nvSpPr>
          <p:cNvPr id="6" name="Espace réservé du texte 2">
            <a:extLst>
              <a:ext uri="{FF2B5EF4-FFF2-40B4-BE49-F238E27FC236}">
                <a16:creationId xmlns:a16="http://schemas.microsoft.com/office/drawing/2014/main" id="{488B2ADE-C1E7-4D08-8262-4596582893D1}"/>
              </a:ext>
            </a:extLst>
          </p:cNvPr>
          <p:cNvSpPr>
            <a:spLocks noGrp="1"/>
          </p:cNvSpPr>
          <p:nvPr>
            <p:ph type="body" sz="quarter" idx="13"/>
            <p:custDataLst>
              <p:tags r:id="rId3"/>
            </p:custDataLst>
          </p:nvPr>
        </p:nvSpPr>
        <p:spPr>
          <a:xfrm>
            <a:off x="33604" y="1208494"/>
            <a:ext cx="1372206" cy="3468129"/>
          </a:xfrm>
        </p:spPr>
        <p:txBody>
          <a:bodyPr/>
          <a:lstStyle/>
          <a:p>
            <a:r>
              <a:rPr lang="fr-CA" dirty="0"/>
              <a:t>QS1	Au cours des </a:t>
            </a:r>
            <a:r>
              <a:rPr lang="fr-CA" b="1" dirty="0"/>
              <a:t>cinq </a:t>
            </a:r>
            <a:r>
              <a:rPr lang="fr-CA" b="1" u="sng" dirty="0"/>
              <a:t>prochaines années</a:t>
            </a:r>
            <a:r>
              <a:rPr lang="fr-CA" dirty="0"/>
              <a:t>, </a:t>
            </a:r>
            <a:r>
              <a:rPr lang="fr-CA" b="1" dirty="0"/>
              <a:t>prévoyez-vous</a:t>
            </a:r>
            <a:r>
              <a:rPr lang="fr-CA" dirty="0"/>
              <a:t>… ?
QS2	Au cours des </a:t>
            </a:r>
            <a:r>
              <a:rPr lang="fr-CA" b="1" dirty="0"/>
              <a:t>cinq </a:t>
            </a:r>
            <a:r>
              <a:rPr lang="fr-CA" b="1" u="sng" dirty="0"/>
              <a:t>dernières années</a:t>
            </a:r>
            <a:r>
              <a:rPr lang="fr-CA" dirty="0"/>
              <a:t>, </a:t>
            </a:r>
            <a:r>
              <a:rPr lang="fr-CA" b="1" dirty="0"/>
              <a:t>avez-vous</a:t>
            </a:r>
            <a:r>
              <a:rPr lang="fr-CA" dirty="0"/>
              <a:t>… ?
QA0	Afin de répondre à vos besoins en habitation, seriez-vous </a:t>
            </a:r>
            <a:r>
              <a:rPr lang="fr-CA" b="1" dirty="0"/>
              <a:t>plus enclin</a:t>
            </a:r>
            <a:r>
              <a:rPr lang="fr-CA" dirty="0"/>
              <a:t> à… ?	</a:t>
            </a:r>
          </a:p>
          <a:p>
            <a:r>
              <a:rPr lang="fr-CA" dirty="0"/>
              <a:t>QA0X	</a:t>
            </a:r>
            <a:r>
              <a:rPr lang="fr-CA" b="1" dirty="0"/>
              <a:t>Dans quelle mesure</a:t>
            </a:r>
            <a:r>
              <a:rPr lang="fr-CA" dirty="0"/>
              <a:t> seriez-vous ouvert à </a:t>
            </a:r>
            <a:r>
              <a:rPr lang="fr-CA" b="1" dirty="0"/>
              <a:t>acheter une propriété </a:t>
            </a:r>
            <a:r>
              <a:rPr lang="fr-CA" dirty="0"/>
              <a:t>nécessitant des</a:t>
            </a:r>
            <a:r>
              <a:rPr lang="fr-CA" b="1" dirty="0"/>
              <a:t> </a:t>
            </a:r>
            <a:r>
              <a:rPr lang="fr-CA" b="1" u="sng" dirty="0"/>
              <a:t>rénovations majeures</a:t>
            </a:r>
            <a:r>
              <a:rPr lang="fr-CA" dirty="0"/>
              <a:t> au moment de l’achat?	 </a:t>
            </a:r>
          </a:p>
          <a:p>
            <a:r>
              <a:rPr lang="fr-CA" dirty="0"/>
              <a:t>QA0Y	Quelle situation résume le mieux </a:t>
            </a:r>
            <a:r>
              <a:rPr lang="fr-CA" b="1" dirty="0"/>
              <a:t>vos préférences</a:t>
            </a:r>
            <a:r>
              <a:rPr lang="fr-CA" dirty="0"/>
              <a:t> pour l’</a:t>
            </a:r>
            <a:r>
              <a:rPr lang="fr-CA" b="1" dirty="0"/>
              <a:t>achat d’une propriété</a:t>
            </a:r>
            <a:r>
              <a:rPr lang="fr-CA" dirty="0"/>
              <a:t>?</a:t>
            </a:r>
          </a:p>
        </p:txBody>
      </p:sp>
    </p:spTree>
    <p:extLst>
      <p:ext uri="{BB962C8B-B14F-4D97-AF65-F5344CB8AC3E}">
        <p14:creationId xmlns:p14="http://schemas.microsoft.com/office/powerpoint/2010/main" val="2398839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652E8E-4E65-444F-85EC-977C39BAAB65}"/>
              </a:ext>
            </a:extLst>
          </p:cNvPr>
          <p:cNvSpPr>
            <a:spLocks noGrp="1"/>
          </p:cNvSpPr>
          <p:nvPr>
            <p:ph type="title"/>
            <p:custDataLst>
              <p:tags r:id="rId1"/>
            </p:custDataLst>
          </p:nvPr>
        </p:nvSpPr>
        <p:spPr>
          <a:xfrm>
            <a:off x="220980" y="2777749"/>
            <a:ext cx="4200737" cy="664797"/>
          </a:xfrm>
        </p:spPr>
        <p:txBody>
          <a:bodyPr/>
          <a:lstStyle/>
          <a:p>
            <a:r>
              <a:rPr lang="fr-CA" dirty="0"/>
              <a:t>Les travaux de rénovation intérieurs</a:t>
            </a:r>
          </a:p>
        </p:txBody>
      </p:sp>
      <p:sp>
        <p:nvSpPr>
          <p:cNvPr id="3" name="Espace réservé du texte 2">
            <a:extLst>
              <a:ext uri="{FF2B5EF4-FFF2-40B4-BE49-F238E27FC236}">
                <a16:creationId xmlns:a16="http://schemas.microsoft.com/office/drawing/2014/main" id="{1D1AE43A-EBCE-468D-B52B-EBC2A2C64BC6}"/>
              </a:ext>
            </a:extLst>
          </p:cNvPr>
          <p:cNvSpPr>
            <a:spLocks noGrp="1"/>
          </p:cNvSpPr>
          <p:nvPr>
            <p:ph type="body" idx="1"/>
            <p:custDataLst>
              <p:tags r:id="rId2"/>
            </p:custDataLst>
          </p:nvPr>
        </p:nvSpPr>
        <p:spPr>
          <a:xfrm>
            <a:off x="220980" y="3469534"/>
            <a:ext cx="4200737" cy="387798"/>
          </a:xfrm>
        </p:spPr>
        <p:txBody>
          <a:bodyPr/>
          <a:lstStyle/>
          <a:p>
            <a:r>
              <a:rPr lang="fr-CA" dirty="0"/>
              <a:t>Base : propriétaires prévoyant ce type de travaux </a:t>
            </a:r>
            <a:r>
              <a:rPr lang="fr-CA" dirty="0">
                <a:solidFill>
                  <a:srgbClr val="898989"/>
                </a:solidFill>
              </a:rPr>
              <a:t>(2026 n = 1 129; 2025 n = 1 146; 2024 n = 775)</a:t>
            </a:r>
          </a:p>
        </p:txBody>
      </p:sp>
    </p:spTree>
    <p:extLst>
      <p:ext uri="{BB962C8B-B14F-4D97-AF65-F5344CB8AC3E}">
        <p14:creationId xmlns:p14="http://schemas.microsoft.com/office/powerpoint/2010/main" val="299162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Les caractéristiques des propriétés où sont prévus des travaux de rénovation intérieurs</a:t>
            </a:r>
          </a:p>
        </p:txBody>
      </p:sp>
      <p:graphicFrame>
        <p:nvGraphicFramePr>
          <p:cNvPr id="8" name="Tableau 7">
            <a:extLst>
              <a:ext uri="{FF2B5EF4-FFF2-40B4-BE49-F238E27FC236}">
                <a16:creationId xmlns:a16="http://schemas.microsoft.com/office/drawing/2014/main" id="{39F0CB6A-273E-4285-831B-DD0BFE6677D7}"/>
              </a:ext>
            </a:extLst>
          </p:cNvPr>
          <p:cNvGraphicFramePr>
            <a:graphicFrameLocks noGrp="1"/>
          </p:cNvGraphicFramePr>
          <p:nvPr>
            <p:custDataLst>
              <p:tags r:id="rId2"/>
            </p:custDataLst>
            <p:extLst>
              <p:ext uri="{D42A27DB-BD31-4B8C-83A1-F6EECF244321}">
                <p14:modId xmlns:p14="http://schemas.microsoft.com/office/powerpoint/2010/main" val="2758113196"/>
              </p:ext>
            </p:extLst>
          </p:nvPr>
        </p:nvGraphicFramePr>
        <p:xfrm>
          <a:off x="216492" y="1200841"/>
          <a:ext cx="11759017" cy="4473384"/>
        </p:xfrm>
        <a:graphic>
          <a:graphicData uri="http://schemas.openxmlformats.org/drawingml/2006/table">
            <a:tbl>
              <a:tblPr>
                <a:tableStyleId>{5C22544A-7EE6-4342-B048-85BDC9FD1C3A}</a:tableStyleId>
              </a:tblPr>
              <a:tblGrid>
                <a:gridCol w="1807913">
                  <a:extLst>
                    <a:ext uri="{9D8B030D-6E8A-4147-A177-3AD203B41FA5}">
                      <a16:colId xmlns:a16="http://schemas.microsoft.com/office/drawing/2014/main" val="2934615986"/>
                    </a:ext>
                  </a:extLst>
                </a:gridCol>
                <a:gridCol w="387410">
                  <a:extLst>
                    <a:ext uri="{9D8B030D-6E8A-4147-A177-3AD203B41FA5}">
                      <a16:colId xmlns:a16="http://schemas.microsoft.com/office/drawing/2014/main" val="3570106144"/>
                    </a:ext>
                  </a:extLst>
                </a:gridCol>
                <a:gridCol w="1980000">
                  <a:extLst>
                    <a:ext uri="{9D8B030D-6E8A-4147-A177-3AD203B41FA5}">
                      <a16:colId xmlns:a16="http://schemas.microsoft.com/office/drawing/2014/main" val="3237896024"/>
                    </a:ext>
                  </a:extLst>
                </a:gridCol>
                <a:gridCol w="936000">
                  <a:extLst>
                    <a:ext uri="{9D8B030D-6E8A-4147-A177-3AD203B41FA5}">
                      <a16:colId xmlns:a16="http://schemas.microsoft.com/office/drawing/2014/main" val="2310963365"/>
                    </a:ext>
                  </a:extLst>
                </a:gridCol>
                <a:gridCol w="419694">
                  <a:extLst>
                    <a:ext uri="{9D8B030D-6E8A-4147-A177-3AD203B41FA5}">
                      <a16:colId xmlns:a16="http://schemas.microsoft.com/office/drawing/2014/main" val="347326079"/>
                    </a:ext>
                  </a:extLst>
                </a:gridCol>
                <a:gridCol w="2024891">
                  <a:extLst>
                    <a:ext uri="{9D8B030D-6E8A-4147-A177-3AD203B41FA5}">
                      <a16:colId xmlns:a16="http://schemas.microsoft.com/office/drawing/2014/main" val="658750298"/>
                    </a:ext>
                  </a:extLst>
                </a:gridCol>
                <a:gridCol w="1755109">
                  <a:extLst>
                    <a:ext uri="{9D8B030D-6E8A-4147-A177-3AD203B41FA5}">
                      <a16:colId xmlns:a16="http://schemas.microsoft.com/office/drawing/2014/main" val="793706194"/>
                    </a:ext>
                  </a:extLst>
                </a:gridCol>
                <a:gridCol w="468000">
                  <a:extLst>
                    <a:ext uri="{9D8B030D-6E8A-4147-A177-3AD203B41FA5}">
                      <a16:colId xmlns:a16="http://schemas.microsoft.com/office/drawing/2014/main" val="3137519838"/>
                    </a:ext>
                  </a:extLst>
                </a:gridCol>
                <a:gridCol w="1980000">
                  <a:extLst>
                    <a:ext uri="{9D8B030D-6E8A-4147-A177-3AD203B41FA5}">
                      <a16:colId xmlns:a16="http://schemas.microsoft.com/office/drawing/2014/main" val="282012222"/>
                    </a:ext>
                  </a:extLst>
                </a:gridCol>
              </a:tblGrid>
              <a:tr h="371956">
                <a:tc gridSpan="3">
                  <a:txBody>
                    <a:bodyPr/>
                    <a:lstStyle/>
                    <a:p>
                      <a:pPr algn="ctr"/>
                      <a:r>
                        <a:rPr lang="fr-CA" sz="1100" dirty="0">
                          <a:solidFill>
                            <a:schemeClr val="tx1"/>
                          </a:solidFill>
                          <a:latin typeface="+mj-lt"/>
                        </a:rPr>
                        <a:t>Type de propriété </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tc gridSpan="3">
                  <a:txBody>
                    <a:bodyPr/>
                    <a:lstStyle/>
                    <a:p>
                      <a:pPr algn="ctr"/>
                      <a:r>
                        <a:rPr lang="fr-CA" sz="1100" dirty="0">
                          <a:solidFill>
                            <a:schemeClr val="tx1"/>
                          </a:solidFill>
                          <a:latin typeface="+mj-lt"/>
                        </a:rPr>
                        <a:t>Année de construction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tc gridSpan="3">
                  <a:txBody>
                    <a:bodyPr/>
                    <a:lstStyle/>
                    <a:p>
                      <a:pPr algn="ctr"/>
                      <a:r>
                        <a:rPr lang="fr-CA" sz="1100" dirty="0">
                          <a:solidFill>
                            <a:schemeClr val="tx1"/>
                          </a:solidFill>
                          <a:latin typeface="+mj-lt"/>
                        </a:rPr>
                        <a:t>Localisation des propriétés </a:t>
                      </a: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660624470"/>
                  </a:ext>
                </a:extLst>
              </a:tr>
              <a:tr h="1842020">
                <a:tc>
                  <a:txBody>
                    <a:bodyPr/>
                    <a:lstStyle/>
                    <a:p>
                      <a:pPr>
                        <a:lnSpc>
                          <a:spcPct val="120000"/>
                        </a:lnSpc>
                        <a:tabLst>
                          <a:tab pos="2513013" algn="r"/>
                        </a:tabLst>
                      </a:pPr>
                      <a:r>
                        <a:rPr lang="fr-CA" sz="1000" b="1" dirty="0"/>
                        <a:t>Maison	</a:t>
                      </a:r>
                    </a:p>
                    <a:p>
                      <a:pPr marL="87313" indent="0">
                        <a:lnSpc>
                          <a:spcPct val="120000"/>
                        </a:lnSpc>
                        <a:tabLst>
                          <a:tab pos="2513013" algn="r"/>
                        </a:tabLst>
                      </a:pPr>
                      <a:r>
                        <a:rPr lang="fr-CA" sz="1000" dirty="0"/>
                        <a:t>Maison individuelle 	</a:t>
                      </a:r>
                    </a:p>
                    <a:p>
                      <a:pPr marL="87313" indent="0">
                        <a:lnSpc>
                          <a:spcPct val="120000"/>
                        </a:lnSpc>
                        <a:tabLst>
                          <a:tab pos="2513013" algn="r"/>
                        </a:tabLst>
                      </a:pPr>
                      <a:r>
                        <a:rPr lang="fr-CA" sz="1000" dirty="0"/>
                        <a:t>Maison jumelée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lang="fr-CA" sz="1000" b="1" dirty="0"/>
                        <a:t>Immeuble à revenus</a:t>
                      </a:r>
                    </a:p>
                    <a:p>
                      <a:pPr marL="87313" indent="0">
                        <a:lnSpc>
                          <a:spcPct val="120000"/>
                        </a:lnSpc>
                        <a:tabLst>
                          <a:tab pos="2513013" algn="r"/>
                        </a:tabLst>
                      </a:pPr>
                      <a:r>
                        <a:rPr lang="fr-CA" sz="1000" dirty="0"/>
                        <a:t>Multiplex (2 à 5 logements)</a:t>
                      </a:r>
                    </a:p>
                    <a:p>
                      <a:pPr marL="87313" indent="0">
                        <a:lnSpc>
                          <a:spcPct val="120000"/>
                        </a:lnSpc>
                        <a:tabLst>
                          <a:tab pos="2513013" algn="r"/>
                        </a:tabLst>
                      </a:pPr>
                      <a:r>
                        <a:rPr lang="fr-CA" sz="1000" dirty="0"/>
                        <a:t>Immeuble commercial</a:t>
                      </a:r>
                    </a:p>
                    <a:p>
                      <a:pPr>
                        <a:lnSpc>
                          <a:spcPct val="120000"/>
                        </a:lnSpc>
                        <a:tabLst>
                          <a:tab pos="2513013" algn="r"/>
                        </a:tabLst>
                      </a:pPr>
                      <a:r>
                        <a:rPr lang="fr-CA" sz="1000" dirty="0"/>
                        <a:t>Appartement en copropriété </a:t>
                      </a:r>
                      <a:br>
                        <a:rPr lang="fr-CA" sz="1000" dirty="0"/>
                      </a:br>
                      <a:r>
                        <a:rPr lang="fr-CA" sz="1000" dirty="0"/>
                        <a:t>Chalet</a:t>
                      </a:r>
                    </a:p>
                    <a:p>
                      <a:pPr>
                        <a:lnSpc>
                          <a:spcPct val="120000"/>
                        </a:lnSpc>
                        <a:tabLst>
                          <a:tab pos="2513013" algn="r"/>
                        </a:tabLst>
                      </a:pPr>
                      <a:r>
                        <a:rPr lang="fr-CA" sz="1000" dirty="0"/>
                        <a:t>Autre</a:t>
                      </a:r>
                    </a:p>
                  </a:txBody>
                  <a:tcPr marR="36000" marB="108000">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20000"/>
                        </a:lnSpc>
                        <a:tabLst>
                          <a:tab pos="2513013" algn="r"/>
                        </a:tabLst>
                      </a:pPr>
                      <a:endParaRPr lang="fr-CA" sz="1000" dirty="0"/>
                    </a:p>
                  </a:txBody>
                  <a:tcPr marL="36000" marR="36000">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tabLst>
                          <a:tab pos="2513013" algn="r"/>
                        </a:tabLst>
                      </a:pPr>
                      <a:endParaRPr lang="fr-CA" sz="1000" dirty="0"/>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Avant 1950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Avant 1900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1900-1910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1911-1920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1921-1930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1931-1940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1941-1950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1951 à 1980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1951-1960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1961-1970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1971-1980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1981 à 2000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1981-1990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1991-2000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Après 2000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2001-2010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2011-2020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Après 2020</a:t>
                      </a:r>
                    </a:p>
                  </a:txBody>
                  <a:tcPr marR="36000">
                    <a:lnL w="12700"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r" defTabSz="914400" rtl="0" eaLnBrk="1" fontAlgn="auto" latinLnBrk="0" hangingPunct="1">
                        <a:lnSpc>
                          <a:spcPct val="120000"/>
                        </a:lnSpc>
                        <a:spcBef>
                          <a:spcPts val="200"/>
                        </a:spcBef>
                        <a:spcAft>
                          <a:spcPts val="0"/>
                        </a:spcAft>
                        <a:buClrTx/>
                        <a:buSzTx/>
                        <a:buFontTx/>
                        <a:buNone/>
                        <a:tabLst>
                          <a:tab pos="1436688" algn="r"/>
                        </a:tabLst>
                        <a:defRPr/>
                      </a:pPr>
                      <a:endParaRPr kumimoji="0" lang="fr-CA" sz="1000" b="0"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00000"/>
                        </a:lnSpc>
                        <a:spcBef>
                          <a:spcPts val="200"/>
                        </a:spcBef>
                        <a:spcAft>
                          <a:spcPts val="0"/>
                        </a:spcAft>
                        <a:buClrTx/>
                        <a:buSzTx/>
                        <a:buFontTx/>
                        <a:buNone/>
                        <a:tabLst>
                          <a:tab pos="1436688" algn="r"/>
                        </a:tabLst>
                        <a:defRPr/>
                      </a:pPr>
                      <a:endParaRPr kumimoji="0" lang="fr-CA" sz="1000" b="0"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Grande région de Montréal</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Laval	</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Montréal</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Lanaudière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Laurentides</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Montérégie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Grande région de 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Capitale-Nationale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Chaudière-Appalaches</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Mauricie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Estrie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Outaouais</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Ailleurs au 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Abitibi-Témiscamingue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Bas-Saint-Laurent</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Centre-du-Québec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Côte-Nord</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Nord-du-Québec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Gaspésie–Îles-de-la-Mad.</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Saguenay–Lac-Saint-Jean</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Hors Québec</a:t>
                      </a:r>
                    </a:p>
                  </a:txBody>
                  <a:tcPr marR="36000">
                    <a:lnL w="12700"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r" defTabSz="914400" rtl="0" eaLnBrk="1" fontAlgn="auto" latinLnBrk="0" hangingPunct="1">
                        <a:lnSpc>
                          <a:spcPct val="120000"/>
                        </a:lnSpc>
                        <a:spcBef>
                          <a:spcPts val="0"/>
                        </a:spcBef>
                        <a:spcAft>
                          <a:spcPts val="0"/>
                        </a:spcAft>
                        <a:buClrTx/>
                        <a:buSzTx/>
                        <a:buFontTx/>
                        <a:buNone/>
                        <a:tabLst>
                          <a:tab pos="2513013" algn="r"/>
                        </a:tabLst>
                        <a:defRPr/>
                      </a:pPr>
                      <a:endParaRPr kumimoji="0" lang="fr-CA" sz="1000" b="1"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endParaRPr kumimoji="0" lang="fr-CA" sz="1000" b="1"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7834545"/>
                  </a:ext>
                </a:extLst>
              </a:tr>
              <a:tr h="32400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chemeClr val="tx1"/>
                          </a:solidFill>
                          <a:effectLst/>
                          <a:uLnTx/>
                          <a:uFillTx/>
                          <a:latin typeface="Franklin Gothic Demi"/>
                          <a:ea typeface="+mn-ea"/>
                          <a:cs typeface="+mn-cs"/>
                        </a:rPr>
                        <a:t>Période de possession</a:t>
                      </a:r>
                    </a:p>
                  </a:txBody>
                  <a:tcPr marR="36000">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r">
                        <a:tabLst>
                          <a:tab pos="2513013" algn="r"/>
                        </a:tabLst>
                      </a:pPr>
                      <a:endParaRPr lang="fr-CA" sz="1000" dirty="0"/>
                    </a:p>
                  </a:txBody>
                  <a:tcPr marL="36000" marR="36000"/>
                </a:tc>
                <a:tc hMerge="1">
                  <a:txBody>
                    <a:bodyPr/>
                    <a:lstStyle/>
                    <a:p>
                      <a:pPr>
                        <a:tabLst>
                          <a:tab pos="2513013" algn="r"/>
                        </a:tabLst>
                      </a:pPr>
                      <a:endParaRPr lang="fr-CA" sz="1000" dirty="0"/>
                    </a:p>
                  </a:txBody>
                  <a:tcPr marR="3600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840581951"/>
                  </a:ext>
                </a:extLst>
              </a:tr>
              <a:tr h="1935408">
                <a:tc>
                  <a:txBody>
                    <a:bodyPr/>
                    <a:lstStyle/>
                    <a:p>
                      <a:pPr>
                        <a:lnSpc>
                          <a:spcPct val="120000"/>
                        </a:lnSpc>
                        <a:tabLst>
                          <a:tab pos="2513013" algn="r"/>
                        </a:tabLst>
                      </a:pPr>
                      <a:r>
                        <a:rPr lang="fr-CA" sz="1000" b="1" dirty="0"/>
                        <a:t>Moins de 5 ans</a:t>
                      </a:r>
                    </a:p>
                    <a:p>
                      <a:pPr marL="87313" indent="0">
                        <a:lnSpc>
                          <a:spcPct val="120000"/>
                        </a:lnSpc>
                        <a:tabLst>
                          <a:tab pos="2513013" algn="r"/>
                        </a:tabLst>
                      </a:pPr>
                      <a:r>
                        <a:rPr lang="fr-CA" sz="1000" dirty="0"/>
                        <a:t>Moins de 2 ans</a:t>
                      </a:r>
                    </a:p>
                    <a:p>
                      <a:pPr marL="87313" indent="0">
                        <a:lnSpc>
                          <a:spcPct val="120000"/>
                        </a:lnSpc>
                        <a:tabLst>
                          <a:tab pos="2513013" algn="r"/>
                        </a:tabLst>
                      </a:pPr>
                      <a:r>
                        <a:rPr lang="fr-CA" sz="1000" dirty="0"/>
                        <a:t>2 à 5 ans</a:t>
                      </a:r>
                    </a:p>
                    <a:p>
                      <a:pPr>
                        <a:lnSpc>
                          <a:spcPct val="120000"/>
                        </a:lnSpc>
                        <a:tabLst>
                          <a:tab pos="2513013" algn="r"/>
                        </a:tabLst>
                      </a:pPr>
                      <a:r>
                        <a:rPr lang="fr-CA" sz="1000" b="1" dirty="0"/>
                        <a:t>6 à 15 ans</a:t>
                      </a:r>
                    </a:p>
                    <a:p>
                      <a:pPr marL="87313" indent="0">
                        <a:lnSpc>
                          <a:spcPct val="120000"/>
                        </a:lnSpc>
                        <a:tabLst>
                          <a:tab pos="2513013" algn="r"/>
                        </a:tabLst>
                      </a:pPr>
                      <a:r>
                        <a:rPr lang="fr-CA" sz="1000" dirty="0"/>
                        <a:t>6 à 10 ans</a:t>
                      </a:r>
                    </a:p>
                    <a:p>
                      <a:pPr marL="87313" indent="0">
                        <a:lnSpc>
                          <a:spcPct val="120000"/>
                        </a:lnSpc>
                        <a:tabLst>
                          <a:tab pos="2513013" algn="r"/>
                        </a:tabLst>
                      </a:pPr>
                      <a:r>
                        <a:rPr lang="fr-CA" sz="1000" dirty="0"/>
                        <a:t>11 à 15 ans</a:t>
                      </a:r>
                    </a:p>
                    <a:p>
                      <a:pPr>
                        <a:lnSpc>
                          <a:spcPct val="120000"/>
                        </a:lnSpc>
                        <a:tabLst>
                          <a:tab pos="2513013" algn="r"/>
                        </a:tabLst>
                      </a:pPr>
                      <a:r>
                        <a:rPr lang="fr-CA" sz="1000" b="1" dirty="0"/>
                        <a:t>Plus de 15 ans</a:t>
                      </a:r>
                    </a:p>
                    <a:p>
                      <a:pPr marL="87313" indent="0">
                        <a:lnSpc>
                          <a:spcPct val="120000"/>
                        </a:lnSpc>
                        <a:tabLst>
                          <a:tab pos="2513013" algn="r"/>
                        </a:tabLst>
                      </a:pPr>
                      <a:r>
                        <a:rPr lang="fr-CA" sz="1000" dirty="0"/>
                        <a:t>16 à 20 ans</a:t>
                      </a:r>
                    </a:p>
                    <a:p>
                      <a:pPr marL="87313" indent="0">
                        <a:lnSpc>
                          <a:spcPct val="120000"/>
                        </a:lnSpc>
                        <a:tabLst>
                          <a:tab pos="2513013" algn="r"/>
                        </a:tabLst>
                      </a:pPr>
                      <a:r>
                        <a:rPr lang="fr-CA" sz="1000" dirty="0"/>
                        <a:t>Plus de 20 ans</a:t>
                      </a: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lnSpc>
                          <a:spcPct val="120000"/>
                        </a:lnSpc>
                        <a:tabLst>
                          <a:tab pos="2513013" algn="r"/>
                        </a:tabLst>
                      </a:pPr>
                      <a:endParaRPr lang="fr-CA" sz="1000" b="0" dirty="0"/>
                    </a:p>
                  </a:txBody>
                  <a:tcPr marL="36000"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tabLst>
                          <a:tab pos="2513013" algn="r"/>
                        </a:tabLst>
                      </a:pPr>
                      <a:endParaRPr lang="fr-CA" sz="1000" dirty="0"/>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4217631145"/>
                  </a:ext>
                </a:extLst>
              </a:tr>
            </a:tbl>
          </a:graphicData>
        </a:graphic>
      </p:graphicFrame>
      <p:graphicFrame>
        <p:nvGraphicFramePr>
          <p:cNvPr id="9" name="Graphique 8">
            <a:extLst>
              <a:ext uri="{FF2B5EF4-FFF2-40B4-BE49-F238E27FC236}">
                <a16:creationId xmlns:a16="http://schemas.microsoft.com/office/drawing/2014/main" id="{C1A47E40-80C3-49D0-A793-7FB543620FD2}"/>
              </a:ext>
            </a:extLst>
          </p:cNvPr>
          <p:cNvGraphicFramePr/>
          <p:nvPr>
            <p:custDataLst>
              <p:tags r:id="rId3"/>
            </p:custDataLst>
            <p:extLst>
              <p:ext uri="{D42A27DB-BD31-4B8C-83A1-F6EECF244321}">
                <p14:modId xmlns:p14="http://schemas.microsoft.com/office/powerpoint/2010/main" val="1818877179"/>
              </p:ext>
            </p:extLst>
          </p:nvPr>
        </p:nvGraphicFramePr>
        <p:xfrm>
          <a:off x="9367141" y="1471756"/>
          <a:ext cx="1662047" cy="4118187"/>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 name="Graphique 9">
            <a:extLst>
              <a:ext uri="{FF2B5EF4-FFF2-40B4-BE49-F238E27FC236}">
                <a16:creationId xmlns:a16="http://schemas.microsoft.com/office/drawing/2014/main" id="{5180F0C7-C3B5-4D25-951A-1DEF8D33C777}"/>
              </a:ext>
            </a:extLst>
          </p:cNvPr>
          <p:cNvGraphicFramePr/>
          <p:nvPr>
            <p:custDataLst>
              <p:tags r:id="rId4"/>
            </p:custDataLst>
            <p:extLst>
              <p:ext uri="{D42A27DB-BD31-4B8C-83A1-F6EECF244321}">
                <p14:modId xmlns:p14="http://schemas.microsoft.com/office/powerpoint/2010/main" val="2178079203"/>
              </p:ext>
            </p:extLst>
          </p:nvPr>
        </p:nvGraphicFramePr>
        <p:xfrm>
          <a:off x="5165514" y="1475103"/>
          <a:ext cx="1644830" cy="4014484"/>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1" name="Graphique 10">
            <a:extLst>
              <a:ext uri="{FF2B5EF4-FFF2-40B4-BE49-F238E27FC236}">
                <a16:creationId xmlns:a16="http://schemas.microsoft.com/office/drawing/2014/main" id="{9129E560-B383-4AB1-922C-45732E196684}"/>
              </a:ext>
            </a:extLst>
          </p:cNvPr>
          <p:cNvGraphicFramePr/>
          <p:nvPr>
            <p:custDataLst>
              <p:tags r:id="rId5"/>
            </p:custDataLst>
            <p:extLst>
              <p:ext uri="{D42A27DB-BD31-4B8C-83A1-F6EECF244321}">
                <p14:modId xmlns:p14="http://schemas.microsoft.com/office/powerpoint/2010/main" val="464096994"/>
              </p:ext>
            </p:extLst>
          </p:nvPr>
        </p:nvGraphicFramePr>
        <p:xfrm>
          <a:off x="1813740" y="1485344"/>
          <a:ext cx="1644830" cy="195749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12" name="Graphique 11">
            <a:extLst>
              <a:ext uri="{FF2B5EF4-FFF2-40B4-BE49-F238E27FC236}">
                <a16:creationId xmlns:a16="http://schemas.microsoft.com/office/drawing/2014/main" id="{6CBA942C-3BFF-415E-B8E2-3364583F33E8}"/>
              </a:ext>
            </a:extLst>
          </p:cNvPr>
          <p:cNvGraphicFramePr/>
          <p:nvPr>
            <p:custDataLst>
              <p:tags r:id="rId6"/>
            </p:custDataLst>
            <p:extLst>
              <p:ext uri="{D42A27DB-BD31-4B8C-83A1-F6EECF244321}">
                <p14:modId xmlns:p14="http://schemas.microsoft.com/office/powerpoint/2010/main" val="3889794806"/>
              </p:ext>
            </p:extLst>
          </p:nvPr>
        </p:nvGraphicFramePr>
        <p:xfrm>
          <a:off x="1826261" y="3636618"/>
          <a:ext cx="1644830" cy="1924715"/>
        </p:xfrm>
        <a:graphic>
          <a:graphicData uri="http://schemas.openxmlformats.org/drawingml/2006/chart">
            <c:chart xmlns:c="http://schemas.openxmlformats.org/drawingml/2006/chart" xmlns:r="http://schemas.openxmlformats.org/officeDocument/2006/relationships" r:id="rId24"/>
          </a:graphicData>
        </a:graphic>
      </p:graphicFrame>
      <p:sp>
        <p:nvSpPr>
          <p:cNvPr id="3" name="Espace réservé du numéro de diapositive 2">
            <a:extLst>
              <a:ext uri="{FF2B5EF4-FFF2-40B4-BE49-F238E27FC236}">
                <a16:creationId xmlns:a16="http://schemas.microsoft.com/office/drawing/2014/main" id="{47CE75C2-9F2B-4B00-B854-17DA597286FB}"/>
              </a:ext>
            </a:extLst>
          </p:cNvPr>
          <p:cNvSpPr>
            <a:spLocks noGrp="1"/>
          </p:cNvSpPr>
          <p:nvPr>
            <p:ph type="sldNum" sz="quarter" idx="12"/>
            <p:custDataLst>
              <p:tags r:id="rId7"/>
            </p:custDataLst>
          </p:nvPr>
        </p:nvSpPr>
        <p:spPr/>
        <p:txBody>
          <a:bodyPr/>
          <a:lstStyle/>
          <a:p>
            <a:fld id="{B57D92B5-7ECE-49C8-85BA-9F8FD163C6E7}" type="slidenum">
              <a:rPr lang="en-CA" smtClean="0"/>
              <a:t>32</a:t>
            </a:fld>
            <a:endParaRPr lang="en-CA"/>
          </a:p>
        </p:txBody>
      </p:sp>
      <p:graphicFrame>
        <p:nvGraphicFramePr>
          <p:cNvPr id="21" name="Tableau 20">
            <a:extLst>
              <a:ext uri="{FF2B5EF4-FFF2-40B4-BE49-F238E27FC236}">
                <a16:creationId xmlns:a16="http://schemas.microsoft.com/office/drawing/2014/main" id="{1A2ECFE5-6BF3-4CBB-8C1F-E5657121248E}"/>
              </a:ext>
            </a:extLst>
          </p:cNvPr>
          <p:cNvGraphicFramePr>
            <a:graphicFrameLocks noGrp="1"/>
          </p:cNvGraphicFramePr>
          <p:nvPr>
            <p:custDataLst>
              <p:tags r:id="rId8"/>
            </p:custDataLst>
            <p:extLst>
              <p:ext uri="{D42A27DB-BD31-4B8C-83A1-F6EECF244321}">
                <p14:modId xmlns:p14="http://schemas.microsoft.com/office/powerpoint/2010/main" val="3382972919"/>
              </p:ext>
            </p:extLst>
          </p:nvPr>
        </p:nvGraphicFramePr>
        <p:xfrm>
          <a:off x="3302643" y="1449556"/>
          <a:ext cx="1082604" cy="187347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7347">
                <a:tc>
                  <a:txBody>
                    <a:bodyPr/>
                    <a:lstStyle/>
                    <a:p>
                      <a:pPr algn="ctr"/>
                      <a:r>
                        <a:rPr lang="fr-CA" sz="900" b="0" i="1" kern="1200" dirty="0">
                          <a:solidFill>
                            <a:schemeClr val="bg1">
                              <a:lumMod val="50000"/>
                            </a:schemeClr>
                          </a:solidFill>
                          <a:latin typeface="+mn-lt"/>
                          <a:ea typeface="+mn-ea"/>
                          <a:cs typeface="+mn-cs"/>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0" kern="1200" dirty="0">
                          <a:solidFill>
                            <a:schemeClr val="tx1"/>
                          </a:solidFill>
                          <a:latin typeface="+mn-lt"/>
                          <a:ea typeface="+mn-ea"/>
                          <a:cs typeface="+mn-cs"/>
                        </a:rPr>
                        <a:t>2026</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7347">
                <a:tc>
                  <a:txBody>
                    <a:bodyPr/>
                    <a:lstStyle/>
                    <a:p>
                      <a:pPr algn="ctr" fontAlgn="b"/>
                      <a:r>
                        <a:rPr lang="fr-CA" sz="800" b="0" i="1" u="none" strike="noStrike" dirty="0">
                          <a:solidFill>
                            <a:schemeClr val="bg1">
                              <a:lumMod val="50000"/>
                            </a:schemeClr>
                          </a:solidFill>
                          <a:effectLst/>
                          <a:latin typeface="+mn-lt"/>
                        </a:rPr>
                        <a:t>83 %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85 %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kern="1200" dirty="0">
                          <a:solidFill>
                            <a:srgbClr val="F8931D"/>
                          </a:solidFill>
                          <a:effectLst/>
                          <a:latin typeface="+mn-lt"/>
                          <a:ea typeface="+mn-ea"/>
                          <a:cs typeface="+mn-cs"/>
                        </a:rPr>
                        <a:t>83 %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7347">
                <a:tc>
                  <a:txBody>
                    <a:bodyPr/>
                    <a:lstStyle/>
                    <a:p>
                      <a:pPr algn="ctr" fontAlgn="b"/>
                      <a:r>
                        <a:rPr lang="fr-CA" sz="800" b="0" i="1" u="none" strike="noStrike" dirty="0">
                          <a:solidFill>
                            <a:schemeClr val="bg1">
                              <a:lumMod val="50000"/>
                            </a:schemeClr>
                          </a:solidFill>
                          <a:effectLst/>
                          <a:latin typeface="+mn-lt"/>
                        </a:rPr>
                        <a:t>71 %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75 %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BC98E"/>
                          </a:solidFill>
                          <a:effectLst/>
                          <a:latin typeface="+mn-lt"/>
                          <a:ea typeface="+mn-ea"/>
                          <a:cs typeface="+mn-cs"/>
                        </a:rPr>
                        <a:t>74 %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7347">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BC98E"/>
                          </a:solidFill>
                          <a:effectLst/>
                          <a:latin typeface="+mn-lt"/>
                          <a:ea typeface="+mn-ea"/>
                          <a:cs typeface="+mn-cs"/>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7347">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kern="1200" dirty="0">
                          <a:solidFill>
                            <a:srgbClr val="F8931D"/>
                          </a:solidFill>
                          <a:effectLst/>
                          <a:latin typeface="+mn-lt"/>
                          <a:ea typeface="+mn-ea"/>
                          <a:cs typeface="+mn-cs"/>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7347">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BC98E"/>
                          </a:solidFill>
                          <a:effectLst/>
                          <a:latin typeface="+mn-lt"/>
                          <a:ea typeface="+mn-ea"/>
                          <a:cs typeface="+mn-cs"/>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734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BC98E"/>
                          </a:solidFill>
                          <a:effectLst/>
                          <a:latin typeface="+mn-lt"/>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7347">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8931D"/>
                          </a:solidFill>
                          <a:effectLst/>
                          <a:latin typeface="+mn-lt"/>
                          <a:ea typeface="+mn-ea"/>
                          <a:cs typeface="+mn-cs"/>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734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8931D"/>
                          </a:solidFill>
                          <a:effectLst/>
                          <a:latin typeface="+mn-lt"/>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734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kern="1200" dirty="0">
                          <a:solidFill>
                            <a:srgbClr val="F8931D"/>
                          </a:solidFill>
                          <a:effectLst/>
                          <a:latin typeface="+mn-lt"/>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bl>
          </a:graphicData>
        </a:graphic>
      </p:graphicFrame>
      <p:graphicFrame>
        <p:nvGraphicFramePr>
          <p:cNvPr id="22" name="Tableau 21">
            <a:extLst>
              <a:ext uri="{FF2B5EF4-FFF2-40B4-BE49-F238E27FC236}">
                <a16:creationId xmlns:a16="http://schemas.microsoft.com/office/drawing/2014/main" id="{1D53E425-EBD3-41AD-BDF8-B7AAEBBDA870}"/>
              </a:ext>
            </a:extLst>
          </p:cNvPr>
          <p:cNvGraphicFramePr>
            <a:graphicFrameLocks noGrp="1"/>
          </p:cNvGraphicFramePr>
          <p:nvPr>
            <p:custDataLst>
              <p:tags r:id="rId9"/>
            </p:custDataLst>
            <p:extLst>
              <p:ext uri="{D42A27DB-BD31-4B8C-83A1-F6EECF244321}">
                <p14:modId xmlns:p14="http://schemas.microsoft.com/office/powerpoint/2010/main" val="836941125"/>
              </p:ext>
            </p:extLst>
          </p:nvPr>
        </p:nvGraphicFramePr>
        <p:xfrm>
          <a:off x="3302643" y="3570780"/>
          <a:ext cx="1082604" cy="185138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5138">
                <a:tc>
                  <a:txBody>
                    <a:bodyPr/>
                    <a:lstStyle/>
                    <a:p>
                      <a:pPr algn="ctr"/>
                      <a:r>
                        <a:rPr lang="fr-CA" sz="900" i="1" dirty="0">
                          <a:solidFill>
                            <a:schemeClr val="bg1">
                              <a:lumMod val="50000"/>
                            </a:schemeClr>
                          </a:solidFill>
                          <a:latin typeface="+mn-lt"/>
                        </a:rPr>
                        <a:t>2024</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0" kern="1200" dirty="0">
                          <a:solidFill>
                            <a:schemeClr val="tx1"/>
                          </a:solidFill>
                          <a:latin typeface="+mn-lt"/>
                          <a:ea typeface="+mn-ea"/>
                          <a:cs typeface="+mn-cs"/>
                        </a:rPr>
                        <a:t>2026</a:t>
                      </a:r>
                      <a:endParaRPr lang="fr-CA" sz="900" i="1" dirty="0">
                        <a:solidFill>
                          <a:schemeClr val="bg1">
                            <a:lumMod val="50000"/>
                          </a:schemeClr>
                        </a:solidFill>
                        <a:latin typeface="+mn-lt"/>
                      </a:endParaRP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5138">
                <a:tc>
                  <a:txBody>
                    <a:bodyPr/>
                    <a:lstStyle/>
                    <a:p>
                      <a:pPr algn="ctr" fontAlgn="b"/>
                      <a:r>
                        <a:rPr lang="fr-CA" sz="800" b="0" i="1" u="none" strike="noStrike" dirty="0">
                          <a:solidFill>
                            <a:schemeClr val="bg1">
                              <a:lumMod val="50000"/>
                            </a:schemeClr>
                          </a:solidFill>
                          <a:effectLst/>
                          <a:latin typeface="+mn-lt"/>
                        </a:rPr>
                        <a:t>30 %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29 %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29 %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5138">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5138">
                <a:tc>
                  <a:txBody>
                    <a:bodyPr/>
                    <a:lstStyle/>
                    <a:p>
                      <a:pPr algn="ctr" fontAlgn="b"/>
                      <a:r>
                        <a:rPr lang="fr-CA" sz="800" b="0" i="1" u="none" strike="noStrike" dirty="0">
                          <a:solidFill>
                            <a:schemeClr val="bg1">
                              <a:lumMod val="50000"/>
                            </a:schemeClr>
                          </a:solidFill>
                          <a:effectLst/>
                          <a:latin typeface="+mn-lt"/>
                        </a:rPr>
                        <a:t>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5138">
                <a:tc>
                  <a:txBody>
                    <a:bodyPr/>
                    <a:lstStyle/>
                    <a:p>
                      <a:pPr algn="ctr" fontAlgn="b"/>
                      <a:r>
                        <a:rPr lang="fr-CA" sz="800" b="0" i="1" u="none" strike="noStrike" dirty="0">
                          <a:solidFill>
                            <a:schemeClr val="bg1">
                              <a:lumMod val="50000"/>
                            </a:schemeClr>
                          </a:solidFill>
                          <a:effectLst/>
                          <a:latin typeface="+mn-lt"/>
                        </a:rPr>
                        <a:t>31 %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31 %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33 %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5138">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5138">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5138">
                <a:tc>
                  <a:txBody>
                    <a:bodyPr/>
                    <a:lstStyle/>
                    <a:p>
                      <a:pPr algn="ctr" fontAlgn="b"/>
                      <a:r>
                        <a:rPr lang="fr-CA" sz="800" b="0" i="1" u="none" strike="noStrike" dirty="0">
                          <a:solidFill>
                            <a:schemeClr val="bg1">
                              <a:lumMod val="50000"/>
                            </a:schemeClr>
                          </a:solidFill>
                          <a:effectLst/>
                          <a:latin typeface="+mn-lt"/>
                        </a:rPr>
                        <a:t>41 %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42 %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41 %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5138">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5138">
                <a:tc>
                  <a:txBody>
                    <a:bodyPr/>
                    <a:lstStyle/>
                    <a:p>
                      <a:pPr algn="ctr" fontAlgn="b"/>
                      <a:r>
                        <a:rPr lang="fr-CA" sz="800" b="0" i="1" u="none" strike="noStrike" dirty="0">
                          <a:solidFill>
                            <a:schemeClr val="bg1">
                              <a:lumMod val="50000"/>
                            </a:schemeClr>
                          </a:solidFill>
                          <a:effectLst/>
                          <a:latin typeface="+mn-lt"/>
                        </a:rPr>
                        <a:t>30 %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30 %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bl>
          </a:graphicData>
        </a:graphic>
      </p:graphicFrame>
      <p:graphicFrame>
        <p:nvGraphicFramePr>
          <p:cNvPr id="23" name="Tableau 22">
            <a:extLst>
              <a:ext uri="{FF2B5EF4-FFF2-40B4-BE49-F238E27FC236}">
                <a16:creationId xmlns:a16="http://schemas.microsoft.com/office/drawing/2014/main" id="{99D2893B-B606-4ADE-AC12-3341B4C1ED6E}"/>
              </a:ext>
            </a:extLst>
          </p:cNvPr>
          <p:cNvGraphicFramePr>
            <a:graphicFrameLocks noGrp="1"/>
          </p:cNvGraphicFramePr>
          <p:nvPr>
            <p:custDataLst>
              <p:tags r:id="rId10"/>
            </p:custDataLst>
            <p:extLst>
              <p:ext uri="{D42A27DB-BD31-4B8C-83A1-F6EECF244321}">
                <p14:modId xmlns:p14="http://schemas.microsoft.com/office/powerpoint/2010/main" val="3749905214"/>
              </p:ext>
            </p:extLst>
          </p:nvPr>
        </p:nvGraphicFramePr>
        <p:xfrm>
          <a:off x="6648695" y="1409700"/>
          <a:ext cx="1082604" cy="398145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209550">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0" kern="1200" dirty="0">
                          <a:solidFill>
                            <a:schemeClr val="tx1"/>
                          </a:solidFill>
                          <a:latin typeface="+mn-lt"/>
                          <a:ea typeface="+mn-ea"/>
                          <a:cs typeface="+mn-cs"/>
                        </a:rPr>
                        <a:t>2026</a:t>
                      </a:r>
                      <a:endParaRPr lang="fr-CA" sz="900" i="1" dirty="0">
                        <a:solidFill>
                          <a:schemeClr val="bg1">
                            <a:lumMod val="50000"/>
                          </a:schemeClr>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209550">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209550">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209550">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209550">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209550">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209550">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209550">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209550">
                <a:tc>
                  <a:txBody>
                    <a:bodyPr/>
                    <a:lstStyle/>
                    <a:p>
                      <a:pPr algn="ctr" fontAlgn="b"/>
                      <a:r>
                        <a:rPr lang="fr-CA" sz="800" b="0" i="1" u="none" strike="noStrike" dirty="0">
                          <a:solidFill>
                            <a:schemeClr val="bg1">
                              <a:lumMod val="50000"/>
                            </a:schemeClr>
                          </a:solidFill>
                          <a:effectLst/>
                          <a:latin typeface="+mn-lt"/>
                        </a:rPr>
                        <a:t>34 %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32 %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39 %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209550">
                <a:tc>
                  <a:txBody>
                    <a:bodyPr/>
                    <a:lstStyle/>
                    <a:p>
                      <a:pPr algn="ctr" fontAlgn="b"/>
                      <a:r>
                        <a:rPr lang="fr-CA" sz="800" b="0" i="1" u="none" strike="noStrike" dirty="0">
                          <a:solidFill>
                            <a:schemeClr val="bg1">
                              <a:lumMod val="50000"/>
                            </a:schemeClr>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r h="209550">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027483"/>
                  </a:ext>
                </a:extLst>
              </a:tr>
              <a:tr h="209550">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9182781"/>
                  </a:ext>
                </a:extLst>
              </a:tr>
              <a:tr h="209550">
                <a:tc>
                  <a:txBody>
                    <a:bodyPr/>
                    <a:lstStyle/>
                    <a:p>
                      <a:pPr algn="ctr" fontAlgn="b"/>
                      <a:r>
                        <a:rPr lang="fr-CA" sz="800" b="0" i="1" u="none" strike="noStrike" dirty="0">
                          <a:solidFill>
                            <a:schemeClr val="bg1">
                              <a:lumMod val="50000"/>
                            </a:schemeClr>
                          </a:solidFill>
                          <a:effectLst/>
                          <a:latin typeface="+mn-lt"/>
                        </a:rPr>
                        <a:t>28 %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32 %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62115"/>
                  </a:ext>
                </a:extLst>
              </a:tr>
              <a:tr h="209550">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2433041"/>
                  </a:ext>
                </a:extLst>
              </a:tr>
              <a:tr h="209550">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7645653"/>
                  </a:ext>
                </a:extLst>
              </a:tr>
              <a:tr h="209550">
                <a:tc>
                  <a:txBody>
                    <a:bodyPr/>
                    <a:lstStyle/>
                    <a:p>
                      <a:pPr algn="ctr" fontAlgn="b"/>
                      <a:r>
                        <a:rPr lang="fr-CA" sz="800" b="0" i="1" u="none" strike="noStrike" dirty="0">
                          <a:solidFill>
                            <a:schemeClr val="bg1">
                              <a:lumMod val="50000"/>
                            </a:schemeClr>
                          </a:solidFill>
                          <a:effectLst/>
                          <a:latin typeface="+mn-lt"/>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26 %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8931D"/>
                          </a:solidFill>
                          <a:effectLst/>
                          <a:uLnTx/>
                          <a:uFillTx/>
                          <a:latin typeface="Arial"/>
                          <a:ea typeface="+mn-ea"/>
                          <a:cs typeface="+mn-cs"/>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2256584"/>
                  </a:ext>
                </a:extLst>
              </a:tr>
              <a:tr h="209550">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931878"/>
                  </a:ext>
                </a:extLst>
              </a:tr>
              <a:tr h="209550">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8292768"/>
                  </a:ext>
                </a:extLst>
              </a:tr>
              <a:tr h="209550">
                <a:tc>
                  <a:txBody>
                    <a:bodyPr/>
                    <a:lstStyle/>
                    <a:p>
                      <a:pPr algn="ctr" fontAlgn="b"/>
                      <a:r>
                        <a:rPr lang="fr-CA" sz="800" b="0" i="1" u="none" strike="noStrike" dirty="0">
                          <a:solidFill>
                            <a:schemeClr val="bg1">
                              <a:lumMod val="50000"/>
                            </a:schemeClr>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2436302"/>
                  </a:ext>
                </a:extLst>
              </a:tr>
            </a:tbl>
          </a:graphicData>
        </a:graphic>
      </p:graphicFrame>
      <p:graphicFrame>
        <p:nvGraphicFramePr>
          <p:cNvPr id="25" name="Tableau 24">
            <a:extLst>
              <a:ext uri="{FF2B5EF4-FFF2-40B4-BE49-F238E27FC236}">
                <a16:creationId xmlns:a16="http://schemas.microsoft.com/office/drawing/2014/main" id="{0931FF1D-0B78-486A-9AAB-1BBAAEAC26B6}"/>
              </a:ext>
            </a:extLst>
          </p:cNvPr>
          <p:cNvGraphicFramePr>
            <a:graphicFrameLocks noGrp="1"/>
          </p:cNvGraphicFramePr>
          <p:nvPr>
            <p:custDataLst>
              <p:tags r:id="rId11"/>
            </p:custDataLst>
            <p:extLst>
              <p:ext uri="{D42A27DB-BD31-4B8C-83A1-F6EECF244321}">
                <p14:modId xmlns:p14="http://schemas.microsoft.com/office/powerpoint/2010/main" val="2250816012"/>
              </p:ext>
            </p:extLst>
          </p:nvPr>
        </p:nvGraphicFramePr>
        <p:xfrm>
          <a:off x="10882384" y="1409700"/>
          <a:ext cx="1082604" cy="4051674"/>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4167">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0" kern="1200" dirty="0">
                          <a:solidFill>
                            <a:schemeClr val="tx1"/>
                          </a:solidFill>
                          <a:latin typeface="+mn-lt"/>
                          <a:ea typeface="+mn-ea"/>
                          <a:cs typeface="+mn-cs"/>
                        </a:rPr>
                        <a:t>2026</a:t>
                      </a:r>
                      <a:endParaRPr lang="fr-CA" sz="900" i="1" dirty="0">
                        <a:solidFill>
                          <a:schemeClr val="bg1">
                            <a:lumMod val="50000"/>
                          </a:schemeClr>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4167">
                <a:tc>
                  <a:txBody>
                    <a:bodyPr/>
                    <a:lstStyle/>
                    <a:p>
                      <a:pPr algn="ctr" fontAlgn="b"/>
                      <a:r>
                        <a:rPr lang="fr-CA" sz="800" b="0" i="1" u="none" strike="noStrike" dirty="0">
                          <a:solidFill>
                            <a:schemeClr val="bg1">
                              <a:lumMod val="50000"/>
                            </a:schemeClr>
                          </a:solidFill>
                          <a:effectLst/>
                          <a:latin typeface="+mn-lt"/>
                        </a:rPr>
                        <a:t>58 %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58 %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55 %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4167">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4167">
                <a:tc>
                  <a:txBody>
                    <a:bodyPr/>
                    <a:lstStyle/>
                    <a:p>
                      <a:pPr algn="ctr" fontAlgn="b"/>
                      <a:r>
                        <a:rPr lang="fr-CA" sz="800" b="0" i="1" u="none" strike="noStrike" dirty="0">
                          <a:solidFill>
                            <a:schemeClr val="bg1">
                              <a:lumMod val="50000"/>
                            </a:schemeClr>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4167">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4167">
                <a:tc>
                  <a:txBody>
                    <a:bodyPr/>
                    <a:lstStyle/>
                    <a:p>
                      <a:pPr algn="ctr" fontAlgn="b"/>
                      <a:r>
                        <a:rPr lang="fr-CA" sz="800" b="0" i="1" u="none" strike="noStrike" dirty="0">
                          <a:solidFill>
                            <a:schemeClr val="bg1">
                              <a:lumMod val="50000"/>
                            </a:schemeClr>
                          </a:solidFill>
                          <a:effectLst/>
                          <a:latin typeface="+mn-lt"/>
                        </a:rPr>
                        <a:t>20 %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4167">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4167">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027483"/>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800" b="1"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9182781"/>
                  </a:ext>
                </a:extLst>
              </a:tr>
              <a:tr h="184167">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62115"/>
                  </a:ext>
                </a:extLst>
              </a:tr>
              <a:tr h="184167">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2433041"/>
                  </a:ext>
                </a:extLst>
              </a:tr>
              <a:tr h="1841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7645653"/>
                  </a:ext>
                </a:extLst>
              </a:tr>
              <a:tr h="18416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2256584"/>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931878"/>
                  </a:ext>
                </a:extLst>
              </a:tr>
              <a:tr h="1841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8292768"/>
                  </a:ext>
                </a:extLst>
              </a:tr>
              <a:tr h="18416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127511"/>
                  </a:ext>
                </a:extLst>
              </a:tr>
              <a:tr h="18416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7984956"/>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BC98E"/>
                          </a:solidFill>
                          <a:effectLst/>
                          <a:uLnTx/>
                          <a:uFillTx/>
                          <a:latin typeface="Arial"/>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8745504"/>
                  </a:ext>
                </a:extLst>
              </a:tr>
              <a:tr h="18416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8931D"/>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405840"/>
                  </a:ext>
                </a:extLst>
              </a:tr>
            </a:tbl>
          </a:graphicData>
        </a:graphic>
      </p:graphicFrame>
      <p:sp>
        <p:nvSpPr>
          <p:cNvPr id="15" name="ZoneTexte 14">
            <a:extLst>
              <a:ext uri="{FF2B5EF4-FFF2-40B4-BE49-F238E27FC236}">
                <a16:creationId xmlns:a16="http://schemas.microsoft.com/office/drawing/2014/main" id="{4F3F226C-6FF4-4E8A-822A-0D4EA12B0E08}"/>
              </a:ext>
            </a:extLst>
          </p:cNvPr>
          <p:cNvSpPr txBox="1"/>
          <p:nvPr>
            <p:custDataLst>
              <p:tags r:id="rId12"/>
            </p:custDataLst>
          </p:nvPr>
        </p:nvSpPr>
        <p:spPr>
          <a:xfrm>
            <a:off x="5772934" y="5694350"/>
            <a:ext cx="5807105" cy="461665"/>
          </a:xfrm>
          <a:prstGeom prst="rect">
            <a:avLst/>
          </a:prstGeom>
          <a:noFill/>
        </p:spPr>
        <p:txBody>
          <a:bodyPr wrap="square" rtlCol="0">
            <a:spAutoFit/>
          </a:bodyPr>
          <a:lstStyle/>
          <a:p>
            <a:r>
              <a:rPr lang="fr-CA" sz="800" dirty="0"/>
              <a:t>L’intention de rénovation intérieure de maisons individuelles est plus élevée pour celles localisées ailleurs au Québec (84 % c. Montréal : 69 %). A contrario, la rénovation intérieure est plus élevée à Montréal pour les condos (13 % c. ailleurs au Québec : 2 %).</a:t>
            </a:r>
          </a:p>
        </p:txBody>
      </p:sp>
      <p:sp>
        <p:nvSpPr>
          <p:cNvPr id="16" name="ZoneTexte 15">
            <a:extLst>
              <a:ext uri="{FF2B5EF4-FFF2-40B4-BE49-F238E27FC236}">
                <a16:creationId xmlns:a16="http://schemas.microsoft.com/office/drawing/2014/main" id="{3E0C8FD0-30E5-499C-A015-8DDCCCF85ABF}"/>
              </a:ext>
            </a:extLst>
          </p:cNvPr>
          <p:cNvSpPr txBox="1"/>
          <p:nvPr>
            <p:custDataLst>
              <p:tags r:id="rId13"/>
            </p:custDataLst>
          </p:nvPr>
        </p:nvSpPr>
        <p:spPr>
          <a:xfrm>
            <a:off x="7580448" y="1638288"/>
            <a:ext cx="275648" cy="200055"/>
          </a:xfrm>
          <a:prstGeom prst="rect">
            <a:avLst/>
          </a:prstGeom>
          <a:noFill/>
        </p:spPr>
        <p:txBody>
          <a:bodyPr wrap="square" rtlCol="0">
            <a:spAutoFit/>
          </a:bodyPr>
          <a:lstStyle/>
          <a:p>
            <a:pPr algn="ctr"/>
            <a:r>
              <a:rPr lang="fr-CA" sz="700" dirty="0">
                <a:ln>
                  <a:solidFill>
                    <a:schemeClr val="bg1"/>
                  </a:solidFill>
                </a:ln>
                <a:solidFill>
                  <a:srgbClr val="C00000"/>
                </a:solidFill>
                <a:latin typeface="Wingdings 3" panose="05040102010807070707" pitchFamily="18" charset="2"/>
              </a:rPr>
              <a:t>q</a:t>
            </a:r>
          </a:p>
        </p:txBody>
      </p:sp>
      <p:sp>
        <p:nvSpPr>
          <p:cNvPr id="17" name="ZoneTexte 16">
            <a:extLst>
              <a:ext uri="{FF2B5EF4-FFF2-40B4-BE49-F238E27FC236}">
                <a16:creationId xmlns:a16="http://schemas.microsoft.com/office/drawing/2014/main" id="{74AE661E-18AE-48FE-A45C-060FC820F503}"/>
              </a:ext>
            </a:extLst>
          </p:cNvPr>
          <p:cNvSpPr txBox="1"/>
          <p:nvPr>
            <p:custDataLst>
              <p:tags r:id="rId14"/>
            </p:custDataLst>
          </p:nvPr>
        </p:nvSpPr>
        <p:spPr>
          <a:xfrm rot="10800000">
            <a:off x="7580448" y="3085715"/>
            <a:ext cx="275648" cy="200055"/>
          </a:xfrm>
          <a:prstGeom prst="rect">
            <a:avLst/>
          </a:prstGeom>
          <a:noFill/>
        </p:spPr>
        <p:txBody>
          <a:bodyPr wrap="square" rtlCol="0">
            <a:spAutoFit/>
          </a:bodyPr>
          <a:lstStyle/>
          <a:p>
            <a:pPr algn="ctr"/>
            <a:r>
              <a:rPr lang="fr-CA" sz="700" dirty="0">
                <a:ln>
                  <a:solidFill>
                    <a:schemeClr val="bg1"/>
                  </a:solidFill>
                </a:ln>
                <a:solidFill>
                  <a:srgbClr val="669900"/>
                </a:solidFill>
                <a:latin typeface="Wingdings 3" panose="05040102010807070707" pitchFamily="18" charset="2"/>
              </a:rPr>
              <a:t>q</a:t>
            </a:r>
          </a:p>
        </p:txBody>
      </p:sp>
      <p:sp>
        <p:nvSpPr>
          <p:cNvPr id="18" name="ZoneTexte 17">
            <a:extLst>
              <a:ext uri="{FF2B5EF4-FFF2-40B4-BE49-F238E27FC236}">
                <a16:creationId xmlns:a16="http://schemas.microsoft.com/office/drawing/2014/main" id="{D20DDA7A-4234-4246-8C9E-710139562611}"/>
              </a:ext>
            </a:extLst>
          </p:cNvPr>
          <p:cNvSpPr txBox="1"/>
          <p:nvPr>
            <p:custDataLst>
              <p:tags r:id="rId15"/>
            </p:custDataLst>
          </p:nvPr>
        </p:nvSpPr>
        <p:spPr>
          <a:xfrm>
            <a:off x="7580448" y="3938652"/>
            <a:ext cx="275648" cy="200055"/>
          </a:xfrm>
          <a:prstGeom prst="rect">
            <a:avLst/>
          </a:prstGeom>
          <a:noFill/>
        </p:spPr>
        <p:txBody>
          <a:bodyPr wrap="square" rtlCol="0">
            <a:spAutoFit/>
          </a:bodyPr>
          <a:lstStyle/>
          <a:p>
            <a:pPr algn="ctr"/>
            <a:r>
              <a:rPr lang="fr-CA" sz="700" dirty="0">
                <a:ln>
                  <a:solidFill>
                    <a:schemeClr val="bg1"/>
                  </a:solidFill>
                </a:ln>
                <a:solidFill>
                  <a:srgbClr val="C00000"/>
                </a:solidFill>
                <a:latin typeface="Wingdings 3" panose="05040102010807070707" pitchFamily="18" charset="2"/>
              </a:rPr>
              <a:t>q</a:t>
            </a:r>
          </a:p>
        </p:txBody>
      </p:sp>
      <p:sp>
        <p:nvSpPr>
          <p:cNvPr id="19" name="ZoneTexte 18">
            <a:extLst>
              <a:ext uri="{FF2B5EF4-FFF2-40B4-BE49-F238E27FC236}">
                <a16:creationId xmlns:a16="http://schemas.microsoft.com/office/drawing/2014/main" id="{29D16F4A-3DA3-49F8-8B5E-18A408356F63}"/>
              </a:ext>
            </a:extLst>
          </p:cNvPr>
          <p:cNvSpPr txBox="1"/>
          <p:nvPr>
            <p:custDataLst>
              <p:tags r:id="rId16"/>
            </p:custDataLst>
          </p:nvPr>
        </p:nvSpPr>
        <p:spPr>
          <a:xfrm>
            <a:off x="7580448" y="4353180"/>
            <a:ext cx="275648" cy="200055"/>
          </a:xfrm>
          <a:prstGeom prst="rect">
            <a:avLst/>
          </a:prstGeom>
          <a:noFill/>
        </p:spPr>
        <p:txBody>
          <a:bodyPr wrap="square" rtlCol="0">
            <a:spAutoFit/>
          </a:bodyPr>
          <a:lstStyle/>
          <a:p>
            <a:pPr algn="ctr"/>
            <a:r>
              <a:rPr lang="fr-CA" sz="700" dirty="0">
                <a:ln>
                  <a:solidFill>
                    <a:schemeClr val="bg1"/>
                  </a:solidFill>
                </a:ln>
                <a:solidFill>
                  <a:srgbClr val="C00000"/>
                </a:solidFill>
                <a:latin typeface="Wingdings 3" panose="05040102010807070707" pitchFamily="18" charset="2"/>
              </a:rPr>
              <a:t>q</a:t>
            </a:r>
          </a:p>
        </p:txBody>
      </p:sp>
      <p:sp>
        <p:nvSpPr>
          <p:cNvPr id="20" name="ZoneTexte 19">
            <a:extLst>
              <a:ext uri="{FF2B5EF4-FFF2-40B4-BE49-F238E27FC236}">
                <a16:creationId xmlns:a16="http://schemas.microsoft.com/office/drawing/2014/main" id="{85AA1ABA-4FB6-413E-B6E7-C8B337375ADE}"/>
              </a:ext>
            </a:extLst>
          </p:cNvPr>
          <p:cNvSpPr txBox="1"/>
          <p:nvPr>
            <p:custDataLst>
              <p:tags r:id="rId17"/>
            </p:custDataLst>
          </p:nvPr>
        </p:nvSpPr>
        <p:spPr>
          <a:xfrm>
            <a:off x="7580448" y="4987164"/>
            <a:ext cx="275648" cy="200055"/>
          </a:xfrm>
          <a:prstGeom prst="rect">
            <a:avLst/>
          </a:prstGeom>
          <a:noFill/>
        </p:spPr>
        <p:txBody>
          <a:bodyPr wrap="square" rtlCol="0">
            <a:spAutoFit/>
          </a:bodyPr>
          <a:lstStyle/>
          <a:p>
            <a:pPr algn="ctr"/>
            <a:r>
              <a:rPr lang="fr-CA" sz="700" dirty="0">
                <a:ln>
                  <a:solidFill>
                    <a:schemeClr val="bg1"/>
                  </a:solidFill>
                </a:ln>
                <a:solidFill>
                  <a:srgbClr val="C00000"/>
                </a:solidFill>
                <a:latin typeface="Wingdings 3" panose="05040102010807070707" pitchFamily="18" charset="2"/>
              </a:rPr>
              <a:t>q</a:t>
            </a:r>
          </a:p>
        </p:txBody>
      </p:sp>
      <p:sp>
        <p:nvSpPr>
          <p:cNvPr id="26" name="ZoneTexte 25">
            <a:extLst>
              <a:ext uri="{FF2B5EF4-FFF2-40B4-BE49-F238E27FC236}">
                <a16:creationId xmlns:a16="http://schemas.microsoft.com/office/drawing/2014/main" id="{38CEFE4A-7CC4-4E2F-84A6-446CE43451F5}"/>
              </a:ext>
            </a:extLst>
          </p:cNvPr>
          <p:cNvSpPr txBox="1"/>
          <p:nvPr>
            <p:custDataLst>
              <p:tags r:id="rId18"/>
            </p:custDataLst>
          </p:nvPr>
        </p:nvSpPr>
        <p:spPr>
          <a:xfrm>
            <a:off x="135596" y="5925936"/>
            <a:ext cx="4840441" cy="461665"/>
          </a:xfrm>
          <a:prstGeom prst="rect">
            <a:avLst/>
          </a:prstGeom>
          <a:noFill/>
        </p:spPr>
        <p:txBody>
          <a:bodyPr wrap="square" rtlCol="0">
            <a:spAutoFit/>
          </a:bodyPr>
          <a:lstStyle/>
          <a:p>
            <a:r>
              <a:rPr lang="fr-CA" sz="800" dirty="0">
                <a:solidFill>
                  <a:schemeClr val="bg1">
                    <a:lumMod val="50000"/>
                  </a:schemeClr>
                </a:solidFill>
              </a:rPr>
              <a:t>Note : les triangles rouges et verts sont utilisés pour illustrer les différences significatives avec les résultats de l’année précédente (2026 c. 2025 et 2025 c. 2024).</a:t>
            </a:r>
          </a:p>
          <a:p>
            <a:r>
              <a:rPr lang="fr-CA" sz="800" dirty="0">
                <a:solidFill>
                  <a:schemeClr val="bg1">
                    <a:lumMod val="50000"/>
                  </a:schemeClr>
                </a:solidFill>
              </a:rPr>
              <a:t>Base : répondants prévoyant des rénovations intérieures (n = 1 129)</a:t>
            </a:r>
          </a:p>
        </p:txBody>
      </p:sp>
    </p:spTree>
    <p:extLst>
      <p:ext uri="{BB962C8B-B14F-4D97-AF65-F5344CB8AC3E}">
        <p14:creationId xmlns:p14="http://schemas.microsoft.com/office/powerpoint/2010/main" val="1748620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EF48FCD5-83BD-4B60-A926-7787EA36D3A3}"/>
              </a:ext>
            </a:extLst>
          </p:cNvPr>
          <p:cNvGraphicFramePr>
            <a:graphicFrameLocks noGrp="1"/>
          </p:cNvGraphicFramePr>
          <p:nvPr>
            <p:custDataLst>
              <p:tags r:id="rId1"/>
            </p:custDataLst>
            <p:extLst>
              <p:ext uri="{D42A27DB-BD31-4B8C-83A1-F6EECF244321}">
                <p14:modId xmlns:p14="http://schemas.microsoft.com/office/powerpoint/2010/main" val="3353278473"/>
              </p:ext>
            </p:extLst>
          </p:nvPr>
        </p:nvGraphicFramePr>
        <p:xfrm>
          <a:off x="542925" y="1465767"/>
          <a:ext cx="11262637" cy="4050575"/>
        </p:xfrm>
        <a:graphic>
          <a:graphicData uri="http://schemas.openxmlformats.org/drawingml/2006/table">
            <a:tbl>
              <a:tblPr>
                <a:tableStyleId>{5C22544A-7EE6-4342-B048-85BDC9FD1C3A}</a:tableStyleId>
              </a:tblPr>
              <a:tblGrid>
                <a:gridCol w="8146531">
                  <a:extLst>
                    <a:ext uri="{9D8B030D-6E8A-4147-A177-3AD203B41FA5}">
                      <a16:colId xmlns:a16="http://schemas.microsoft.com/office/drawing/2014/main" val="1919878683"/>
                    </a:ext>
                  </a:extLst>
                </a:gridCol>
                <a:gridCol w="445158">
                  <a:extLst>
                    <a:ext uri="{9D8B030D-6E8A-4147-A177-3AD203B41FA5}">
                      <a16:colId xmlns:a16="http://schemas.microsoft.com/office/drawing/2014/main" val="657365579"/>
                    </a:ext>
                  </a:extLst>
                </a:gridCol>
                <a:gridCol w="445158">
                  <a:extLst>
                    <a:ext uri="{9D8B030D-6E8A-4147-A177-3AD203B41FA5}">
                      <a16:colId xmlns:a16="http://schemas.microsoft.com/office/drawing/2014/main" val="2912826374"/>
                    </a:ext>
                  </a:extLst>
                </a:gridCol>
                <a:gridCol w="445158">
                  <a:extLst>
                    <a:ext uri="{9D8B030D-6E8A-4147-A177-3AD203B41FA5}">
                      <a16:colId xmlns:a16="http://schemas.microsoft.com/office/drawing/2014/main" val="578636583"/>
                    </a:ext>
                  </a:extLst>
                </a:gridCol>
                <a:gridCol w="445158">
                  <a:extLst>
                    <a:ext uri="{9D8B030D-6E8A-4147-A177-3AD203B41FA5}">
                      <a16:colId xmlns:a16="http://schemas.microsoft.com/office/drawing/2014/main" val="3994243159"/>
                    </a:ext>
                  </a:extLst>
                </a:gridCol>
                <a:gridCol w="445158">
                  <a:extLst>
                    <a:ext uri="{9D8B030D-6E8A-4147-A177-3AD203B41FA5}">
                      <a16:colId xmlns:a16="http://schemas.microsoft.com/office/drawing/2014/main" val="3243148409"/>
                    </a:ext>
                  </a:extLst>
                </a:gridCol>
                <a:gridCol w="445158">
                  <a:extLst>
                    <a:ext uri="{9D8B030D-6E8A-4147-A177-3AD203B41FA5}">
                      <a16:colId xmlns:a16="http://schemas.microsoft.com/office/drawing/2014/main" val="3322062800"/>
                    </a:ext>
                  </a:extLst>
                </a:gridCol>
                <a:gridCol w="445158">
                  <a:extLst>
                    <a:ext uri="{9D8B030D-6E8A-4147-A177-3AD203B41FA5}">
                      <a16:colId xmlns:a16="http://schemas.microsoft.com/office/drawing/2014/main" val="489125105"/>
                    </a:ext>
                  </a:extLst>
                </a:gridCol>
              </a:tblGrid>
              <a:tr h="238834">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b">
                    <a:noFill/>
                  </a:tcPr>
                </a:tc>
                <a:tc>
                  <a:txBody>
                    <a:bodyPr/>
                    <a:lstStyle/>
                    <a:p>
                      <a:pPr algn="r" fontAlgn="b"/>
                      <a:r>
                        <a:rPr lang="fr-CA" sz="900" b="1" i="1" u="none" strike="noStrike" dirty="0">
                          <a:solidFill>
                            <a:schemeClr val="bg1">
                              <a:lumMod val="50000"/>
                            </a:schemeClr>
                          </a:solidFill>
                          <a:effectLst/>
                          <a:latin typeface="+mn-lt"/>
                        </a:rPr>
                        <a:t>2024</a:t>
                      </a:r>
                    </a:p>
                  </a:txBody>
                  <a:tcPr marL="9525" marR="9525" marT="9525" marB="0" anchor="ctr">
                    <a:noFill/>
                  </a:tcPr>
                </a:tc>
                <a:tc>
                  <a:txBody>
                    <a:bodyPr/>
                    <a:lstStyle/>
                    <a:p>
                      <a:pPr algn="ctr" fontAlgn="b"/>
                      <a:endParaRPr lang="fr-CA" sz="900" b="1" i="1" u="none" strike="noStrike" dirty="0">
                        <a:solidFill>
                          <a:schemeClr val="bg1">
                            <a:lumMod val="50000"/>
                          </a:schemeClr>
                        </a:solidFill>
                        <a:effectLst/>
                        <a:latin typeface="+mn-lt"/>
                      </a:endParaRPr>
                    </a:p>
                  </a:txBody>
                  <a:tcPr marL="9525" marR="9525" marT="9525" marB="0" anchor="ctr">
                    <a:noFill/>
                  </a:tcPr>
                </a:tc>
                <a:tc>
                  <a:txBody>
                    <a:bodyPr/>
                    <a:lstStyle/>
                    <a:p>
                      <a:pPr algn="r" fontAlgn="b"/>
                      <a:r>
                        <a:rPr lang="fr-CA" sz="900" b="1" i="1" u="none" strike="noStrike" dirty="0">
                          <a:solidFill>
                            <a:schemeClr val="bg1">
                              <a:lumMod val="50000"/>
                            </a:schemeClr>
                          </a:solidFill>
                          <a:effectLst/>
                          <a:latin typeface="+mn-lt"/>
                        </a:rPr>
                        <a:t>2025</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noFill/>
                  </a:tcPr>
                </a:tc>
                <a:tc>
                  <a:txBody>
                    <a:bodyPr/>
                    <a:lstStyle/>
                    <a:p>
                      <a:pPr algn="ctr" fontAlgn="b"/>
                      <a:r>
                        <a:rPr lang="fr-CA" sz="900" b="1" i="1" u="none" strike="noStrike" dirty="0">
                          <a:solidFill>
                            <a:srgbClr val="F8931D"/>
                          </a:solidFill>
                          <a:effectLst/>
                          <a:latin typeface="+mn-lt"/>
                        </a:rPr>
                        <a:t>2026</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noFill/>
                  </a:tcPr>
                </a:tc>
                <a:extLst>
                  <a:ext uri="{0D108BD9-81ED-4DB2-BD59-A6C34878D82A}">
                    <a16:rowId xmlns:a16="http://schemas.microsoft.com/office/drawing/2014/main" val="242182755"/>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48 %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45 %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45 %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953937789"/>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37 %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39 %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 38 %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81101260"/>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28 %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30 %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 33 %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245619635"/>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24 %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 23 %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782595"/>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 16 %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035402693"/>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14 %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494120218"/>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14 %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13 %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r-CA" sz="900" dirty="0">
                        <a:solidFill>
                          <a:srgbClr val="669900"/>
                        </a:solidFill>
                        <a:latin typeface="Wingdings 3" panose="05040102010807070707" pitchFamily="18" charset="2"/>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478558542"/>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13 %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92398989"/>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14792922"/>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32756927"/>
                  </a:ext>
                </a:extLst>
              </a:tr>
              <a:tr h="229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917562118"/>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60232251"/>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441592707"/>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84401604"/>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r" fontAlgn="b"/>
                      <a:r>
                        <a:rPr lang="fr-CA" sz="900" b="0" i="1" u="none" strike="noStrike" dirty="0">
                          <a:solidFill>
                            <a:srgbClr val="F8931D"/>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99074736"/>
                  </a:ext>
                </a:extLst>
              </a:tr>
              <a:tr h="238834">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r>
                        <a:rPr lang="fr-CA" sz="900" b="0" i="1" u="none" strike="noStrike" dirty="0">
                          <a:solidFill>
                            <a:srgbClr val="F8931D"/>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70157491"/>
                  </a:ext>
                </a:extLst>
              </a:tr>
            </a:tbl>
          </a:graphicData>
        </a:graphic>
      </p:graphicFrame>
      <p:graphicFrame>
        <p:nvGraphicFramePr>
          <p:cNvPr id="7" name="Graphique 6">
            <a:extLst>
              <a:ext uri="{FF2B5EF4-FFF2-40B4-BE49-F238E27FC236}">
                <a16:creationId xmlns:a16="http://schemas.microsoft.com/office/drawing/2014/main" id="{1CEB9932-2DC9-4C7E-A301-8CE76204D798}"/>
              </a:ext>
            </a:extLst>
          </p:cNvPr>
          <p:cNvGraphicFramePr/>
          <p:nvPr>
            <p:custDataLst>
              <p:tags r:id="rId2"/>
            </p:custDataLst>
            <p:extLst>
              <p:ext uri="{D42A27DB-BD31-4B8C-83A1-F6EECF244321}">
                <p14:modId xmlns:p14="http://schemas.microsoft.com/office/powerpoint/2010/main" val="3758856102"/>
              </p:ext>
            </p:extLst>
          </p:nvPr>
        </p:nvGraphicFramePr>
        <p:xfrm>
          <a:off x="542925" y="1465767"/>
          <a:ext cx="9196162" cy="4882798"/>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a:t>La nature des travaux de rénovation intérieurs</a:t>
            </a:r>
            <a:endParaRPr lang="fr-CA" dirty="0"/>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QD1	Quels travaux de rénovation intérieurs prévoyez-vous réaliser sur cette propriété?</a:t>
            </a:r>
          </a:p>
        </p:txBody>
      </p:sp>
      <p:sp>
        <p:nvSpPr>
          <p:cNvPr id="2" name="Espace réservé du numéro de diapositive 1">
            <a:extLst>
              <a:ext uri="{FF2B5EF4-FFF2-40B4-BE49-F238E27FC236}">
                <a16:creationId xmlns:a16="http://schemas.microsoft.com/office/drawing/2014/main" id="{EE3A2834-A879-4E3C-B24C-E5F0C85773D9}"/>
              </a:ext>
            </a:extLst>
          </p:cNvPr>
          <p:cNvSpPr>
            <a:spLocks noGrp="1"/>
          </p:cNvSpPr>
          <p:nvPr>
            <p:ph type="sldNum" sz="quarter" idx="12"/>
            <p:custDataLst>
              <p:tags r:id="rId5"/>
            </p:custDataLst>
          </p:nvPr>
        </p:nvSpPr>
        <p:spPr/>
        <p:txBody>
          <a:bodyPr/>
          <a:lstStyle/>
          <a:p>
            <a:fld id="{B57D92B5-7ECE-49C8-85BA-9F8FD163C6E7}" type="slidenum">
              <a:rPr lang="en-CA" smtClean="0"/>
              <a:t>33</a:t>
            </a:fld>
            <a:endParaRPr lang="en-CA"/>
          </a:p>
        </p:txBody>
      </p:sp>
      <p:sp>
        <p:nvSpPr>
          <p:cNvPr id="9" name="Espace réservé du texte 3">
            <a:extLst>
              <a:ext uri="{FF2B5EF4-FFF2-40B4-BE49-F238E27FC236}">
                <a16:creationId xmlns:a16="http://schemas.microsoft.com/office/drawing/2014/main" id="{96CB12B0-C87C-4313-964A-41CB6DBD0A61}"/>
              </a:ext>
            </a:extLst>
          </p:cNvPr>
          <p:cNvSpPr>
            <a:spLocks noGrp="1"/>
          </p:cNvSpPr>
          <p:nvPr>
            <p:ph type="body" sz="quarter" idx="14"/>
            <p:custDataLst>
              <p:tags r:id="rId6"/>
            </p:custDataLst>
          </p:nvPr>
        </p:nvSpPr>
        <p:spPr>
          <a:xfrm>
            <a:off x="220980" y="6021388"/>
            <a:ext cx="9072000" cy="110800"/>
          </a:xfrm>
        </p:spPr>
        <p:txBody>
          <a:bodyPr/>
          <a:lstStyle/>
          <a:p>
            <a:r>
              <a:rPr lang="fr-CA" dirty="0"/>
              <a:t>Base : répondants prévoyant des rénovations intérieures (n = 1 129)</a:t>
            </a:r>
          </a:p>
        </p:txBody>
      </p:sp>
    </p:spTree>
    <p:extLst>
      <p:ext uri="{BB962C8B-B14F-4D97-AF65-F5344CB8AC3E}">
        <p14:creationId xmlns:p14="http://schemas.microsoft.com/office/powerpoint/2010/main" val="398266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nature des travaux de rénovation intérieurs selon les principaux sous-groupes </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QD1	Quels travaux de rénovation intérieurs prévoyez-vous réaliser sur cette propriété?</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3"/>
            </p:custDataLst>
          </p:nvPr>
        </p:nvSpPr>
        <p:spPr>
          <a:xfrm>
            <a:off x="220980" y="6021388"/>
            <a:ext cx="9072000" cy="110800"/>
          </a:xfrm>
        </p:spPr>
        <p:txBody>
          <a:bodyPr/>
          <a:lstStyle/>
          <a:p>
            <a:r>
              <a:rPr lang="fr-CA" dirty="0"/>
              <a:t>Base : répondants prévoyant des rénovations intérieures</a:t>
            </a:r>
          </a:p>
        </p:txBody>
      </p:sp>
      <p:sp>
        <p:nvSpPr>
          <p:cNvPr id="2" name="Espace réservé du numéro de diapositive 1">
            <a:extLst>
              <a:ext uri="{FF2B5EF4-FFF2-40B4-BE49-F238E27FC236}">
                <a16:creationId xmlns:a16="http://schemas.microsoft.com/office/drawing/2014/main" id="{C4B4B6BF-FE02-46D7-BE15-149CFCADB90C}"/>
              </a:ext>
            </a:extLst>
          </p:cNvPr>
          <p:cNvSpPr>
            <a:spLocks noGrp="1"/>
          </p:cNvSpPr>
          <p:nvPr>
            <p:ph type="sldNum" sz="quarter" idx="12"/>
            <p:custDataLst>
              <p:tags r:id="rId4"/>
            </p:custDataLst>
          </p:nvPr>
        </p:nvSpPr>
        <p:spPr/>
        <p:txBody>
          <a:bodyPr/>
          <a:lstStyle/>
          <a:p>
            <a:fld id="{B57D92B5-7ECE-49C8-85BA-9F8FD163C6E7}" type="slidenum">
              <a:rPr lang="en-CA" smtClean="0"/>
              <a:t>34</a:t>
            </a:fld>
            <a:endParaRPr lang="en-CA"/>
          </a:p>
        </p:txBody>
      </p:sp>
      <p:graphicFrame>
        <p:nvGraphicFramePr>
          <p:cNvPr id="3" name="Objet 2">
            <a:extLst>
              <a:ext uri="{FF2B5EF4-FFF2-40B4-BE49-F238E27FC236}">
                <a16:creationId xmlns:a16="http://schemas.microsoft.com/office/drawing/2014/main" id="{9F081B70-59F0-47DA-9986-09573EE2639F}"/>
              </a:ext>
            </a:extLst>
          </p:cNvPr>
          <p:cNvGraphicFramePr>
            <a:graphicFrameLocks noChangeAspect="1"/>
          </p:cNvGraphicFramePr>
          <p:nvPr>
            <p:extLst>
              <p:ext uri="{D42A27DB-BD31-4B8C-83A1-F6EECF244321}">
                <p14:modId xmlns:p14="http://schemas.microsoft.com/office/powerpoint/2010/main" val="105390706"/>
              </p:ext>
            </p:extLst>
          </p:nvPr>
        </p:nvGraphicFramePr>
        <p:xfrm>
          <a:off x="195263" y="1727200"/>
          <a:ext cx="10610850" cy="3752850"/>
        </p:xfrm>
        <a:graphic>
          <a:graphicData uri="http://schemas.openxmlformats.org/presentationml/2006/ole">
            <mc:AlternateContent xmlns:mc="http://schemas.openxmlformats.org/markup-compatibility/2006">
              <mc:Choice xmlns:v="urn:schemas-microsoft-com:vml" Requires="v">
                <p:oleObj name="Worksheet" r:id="rId7" imgW="12725471" imgH="4496005" progId="Excel.Sheet.12">
                  <p:link updateAutomatic="1"/>
                </p:oleObj>
              </mc:Choice>
              <mc:Fallback>
                <p:oleObj name="Worksheet" r:id="rId7" imgW="12725471" imgH="4496005" progId="Excel.Sheet.12">
                  <p:link updateAutomatic="1"/>
                  <p:pic>
                    <p:nvPicPr>
                      <p:cNvPr id="3" name="Objet 2">
                        <a:extLst>
                          <a:ext uri="{FF2B5EF4-FFF2-40B4-BE49-F238E27FC236}">
                            <a16:creationId xmlns:a16="http://schemas.microsoft.com/office/drawing/2014/main" id="{9F081B70-59F0-47DA-9986-09573EE2639F}"/>
                          </a:ext>
                        </a:extLst>
                      </p:cNvPr>
                      <p:cNvPicPr/>
                      <p:nvPr/>
                    </p:nvPicPr>
                    <p:blipFill>
                      <a:blip r:embed="rId8"/>
                      <a:stretch>
                        <a:fillRect/>
                      </a:stretch>
                    </p:blipFill>
                    <p:spPr>
                      <a:xfrm>
                        <a:off x="195263" y="1727200"/>
                        <a:ext cx="10610850" cy="3752850"/>
                      </a:xfrm>
                      <a:prstGeom prst="rect">
                        <a:avLst/>
                      </a:prstGeom>
                    </p:spPr>
                  </p:pic>
                </p:oleObj>
              </mc:Fallback>
            </mc:AlternateContent>
          </a:graphicData>
        </a:graphic>
      </p:graphicFrame>
    </p:spTree>
    <p:extLst>
      <p:ext uri="{BB962C8B-B14F-4D97-AF65-F5344CB8AC3E}">
        <p14:creationId xmlns:p14="http://schemas.microsoft.com/office/powerpoint/2010/main" val="398393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 montant prévu pour les travaux de rénovation intérieurs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QD4	Environ combien prévoyez-vous dépenser pour ces travaux de rénovation intérieurs que vous désirez réaliser sur cette propriété?</a:t>
            </a:r>
          </a:p>
        </p:txBody>
      </p:sp>
      <p:graphicFrame>
        <p:nvGraphicFramePr>
          <p:cNvPr id="7" name="Graphique 6">
            <a:extLst>
              <a:ext uri="{FF2B5EF4-FFF2-40B4-BE49-F238E27FC236}">
                <a16:creationId xmlns:a16="http://schemas.microsoft.com/office/drawing/2014/main" id="{E4F68316-0996-40C4-B22D-846FCC6738FB}"/>
              </a:ext>
            </a:extLst>
          </p:cNvPr>
          <p:cNvGraphicFramePr/>
          <p:nvPr>
            <p:custDataLst>
              <p:tags r:id="rId3"/>
            </p:custDataLst>
            <p:extLst>
              <p:ext uri="{D42A27DB-BD31-4B8C-83A1-F6EECF244321}">
                <p14:modId xmlns:p14="http://schemas.microsoft.com/office/powerpoint/2010/main" val="3528139267"/>
              </p:ext>
            </p:extLst>
          </p:nvPr>
        </p:nvGraphicFramePr>
        <p:xfrm>
          <a:off x="3981190" y="1980930"/>
          <a:ext cx="4133264" cy="3248084"/>
        </p:xfrm>
        <a:graphic>
          <a:graphicData uri="http://schemas.openxmlformats.org/drawingml/2006/chart">
            <c:chart xmlns:c="http://schemas.openxmlformats.org/drawingml/2006/chart" xmlns:r="http://schemas.openxmlformats.org/officeDocument/2006/relationships" r:id="rId18"/>
          </a:graphicData>
        </a:graphic>
      </p:graphicFrame>
      <p:sp>
        <p:nvSpPr>
          <p:cNvPr id="8" name="Rectangle 7">
            <a:extLst>
              <a:ext uri="{FF2B5EF4-FFF2-40B4-BE49-F238E27FC236}">
                <a16:creationId xmlns:a16="http://schemas.microsoft.com/office/drawing/2014/main" id="{601EFC7A-E726-41FE-B72F-BAAC2F03133D}"/>
              </a:ext>
            </a:extLst>
          </p:cNvPr>
          <p:cNvSpPr/>
          <p:nvPr>
            <p:custDataLst>
              <p:tags r:id="rId4"/>
            </p:custDataLst>
          </p:nvPr>
        </p:nvSpPr>
        <p:spPr>
          <a:xfrm>
            <a:off x="7441542" y="2263428"/>
            <a:ext cx="1231427" cy="246221"/>
          </a:xfrm>
          <a:prstGeom prst="rect">
            <a:avLst/>
          </a:prstGeom>
        </p:spPr>
        <p:txBody>
          <a:bodyPr wrap="none">
            <a:spAutoFit/>
          </a:bodyPr>
          <a:lstStyle/>
          <a:p>
            <a:r>
              <a:rPr lang="fr-CA" sz="1000" dirty="0"/>
              <a:t>Moins de 15 000 $</a:t>
            </a:r>
          </a:p>
        </p:txBody>
      </p:sp>
      <p:sp>
        <p:nvSpPr>
          <p:cNvPr id="9" name="Forme libre 4">
            <a:extLst>
              <a:ext uri="{FF2B5EF4-FFF2-40B4-BE49-F238E27FC236}">
                <a16:creationId xmlns:a16="http://schemas.microsoft.com/office/drawing/2014/main" id="{14EF3FDE-8BFB-4582-A179-ABCB61E51EE4}"/>
              </a:ext>
            </a:extLst>
          </p:cNvPr>
          <p:cNvSpPr/>
          <p:nvPr>
            <p:custDataLst>
              <p:tags r:id="rId5"/>
            </p:custDataLst>
          </p:nvPr>
        </p:nvSpPr>
        <p:spPr>
          <a:xfrm>
            <a:off x="7137236" y="2503673"/>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0" name="Forme libre 4">
            <a:extLst>
              <a:ext uri="{FF2B5EF4-FFF2-40B4-BE49-F238E27FC236}">
                <a16:creationId xmlns:a16="http://schemas.microsoft.com/office/drawing/2014/main" id="{155DB7D5-F558-456D-8293-6E6EAAFEC13B}"/>
              </a:ext>
            </a:extLst>
          </p:cNvPr>
          <p:cNvSpPr/>
          <p:nvPr>
            <p:custDataLst>
              <p:tags r:id="rId6"/>
            </p:custDataLst>
          </p:nvPr>
        </p:nvSpPr>
        <p:spPr>
          <a:xfrm flipH="1" flipV="1">
            <a:off x="3229120" y="4169233"/>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1" name="Rectangle 10">
            <a:extLst>
              <a:ext uri="{FF2B5EF4-FFF2-40B4-BE49-F238E27FC236}">
                <a16:creationId xmlns:a16="http://schemas.microsoft.com/office/drawing/2014/main" id="{6F41874A-DAB1-449B-95B3-1A6F549D34E7}"/>
              </a:ext>
            </a:extLst>
          </p:cNvPr>
          <p:cNvSpPr/>
          <p:nvPr>
            <p:custDataLst>
              <p:tags r:id="rId7"/>
            </p:custDataLst>
          </p:nvPr>
        </p:nvSpPr>
        <p:spPr>
          <a:xfrm>
            <a:off x="3172059" y="4156532"/>
            <a:ext cx="1313180" cy="246221"/>
          </a:xfrm>
          <a:prstGeom prst="rect">
            <a:avLst/>
          </a:prstGeom>
        </p:spPr>
        <p:txBody>
          <a:bodyPr wrap="none">
            <a:spAutoFit/>
          </a:bodyPr>
          <a:lstStyle/>
          <a:p>
            <a:r>
              <a:rPr lang="fr-CA" sz="1000" dirty="0"/>
              <a:t>15 000 $ à 49 999 $</a:t>
            </a:r>
          </a:p>
        </p:txBody>
      </p:sp>
      <p:sp>
        <p:nvSpPr>
          <p:cNvPr id="12" name="Forme libre 4">
            <a:extLst>
              <a:ext uri="{FF2B5EF4-FFF2-40B4-BE49-F238E27FC236}">
                <a16:creationId xmlns:a16="http://schemas.microsoft.com/office/drawing/2014/main" id="{0EC56A68-5698-49EC-A34A-68EE025AD90F}"/>
              </a:ext>
            </a:extLst>
          </p:cNvPr>
          <p:cNvSpPr/>
          <p:nvPr>
            <p:custDataLst>
              <p:tags r:id="rId8"/>
            </p:custDataLst>
          </p:nvPr>
        </p:nvSpPr>
        <p:spPr>
          <a:xfrm flipH="1">
            <a:off x="3757530" y="2184475"/>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3" name="Rectangle 12">
            <a:extLst>
              <a:ext uri="{FF2B5EF4-FFF2-40B4-BE49-F238E27FC236}">
                <a16:creationId xmlns:a16="http://schemas.microsoft.com/office/drawing/2014/main" id="{DF753EDE-3CF1-473E-8B70-42FCC43C082D}"/>
              </a:ext>
            </a:extLst>
          </p:cNvPr>
          <p:cNvSpPr/>
          <p:nvPr>
            <p:custDataLst>
              <p:tags r:id="rId9"/>
            </p:custDataLst>
          </p:nvPr>
        </p:nvSpPr>
        <p:spPr>
          <a:xfrm>
            <a:off x="3707246" y="1961803"/>
            <a:ext cx="1313180" cy="246221"/>
          </a:xfrm>
          <a:prstGeom prst="rect">
            <a:avLst/>
          </a:prstGeom>
        </p:spPr>
        <p:txBody>
          <a:bodyPr wrap="none">
            <a:spAutoFit/>
          </a:bodyPr>
          <a:lstStyle/>
          <a:p>
            <a:r>
              <a:rPr lang="fr-CA" sz="1000" dirty="0"/>
              <a:t>50 000 $ à 99 999 $</a:t>
            </a:r>
          </a:p>
        </p:txBody>
      </p:sp>
      <p:sp>
        <p:nvSpPr>
          <p:cNvPr id="14" name="Rectangle 13">
            <a:extLst>
              <a:ext uri="{FF2B5EF4-FFF2-40B4-BE49-F238E27FC236}">
                <a16:creationId xmlns:a16="http://schemas.microsoft.com/office/drawing/2014/main" id="{0A004169-F3A1-4EEC-AA90-E48FEDADA04C}"/>
              </a:ext>
            </a:extLst>
          </p:cNvPr>
          <p:cNvSpPr/>
          <p:nvPr>
            <p:custDataLst>
              <p:tags r:id="rId10"/>
            </p:custDataLst>
          </p:nvPr>
        </p:nvSpPr>
        <p:spPr>
          <a:xfrm>
            <a:off x="4485239" y="1741295"/>
            <a:ext cx="1159292" cy="246221"/>
          </a:xfrm>
          <a:prstGeom prst="rect">
            <a:avLst/>
          </a:prstGeom>
        </p:spPr>
        <p:txBody>
          <a:bodyPr wrap="none">
            <a:spAutoFit/>
          </a:bodyPr>
          <a:lstStyle/>
          <a:p>
            <a:r>
              <a:rPr lang="fr-CA" sz="1000" dirty="0"/>
              <a:t>100 000 $ et plus</a:t>
            </a:r>
          </a:p>
        </p:txBody>
      </p:sp>
      <p:sp>
        <p:nvSpPr>
          <p:cNvPr id="15" name="Forme libre 4">
            <a:extLst>
              <a:ext uri="{FF2B5EF4-FFF2-40B4-BE49-F238E27FC236}">
                <a16:creationId xmlns:a16="http://schemas.microsoft.com/office/drawing/2014/main" id="{16330C98-212B-422C-AD56-0E05C269BB3B}"/>
              </a:ext>
            </a:extLst>
          </p:cNvPr>
          <p:cNvSpPr/>
          <p:nvPr>
            <p:custDataLst>
              <p:tags r:id="rId11"/>
            </p:custDataLst>
          </p:nvPr>
        </p:nvSpPr>
        <p:spPr>
          <a:xfrm flipH="1">
            <a:off x="4490389" y="1962885"/>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6" name="Rectangle 15">
            <a:extLst>
              <a:ext uri="{FF2B5EF4-FFF2-40B4-BE49-F238E27FC236}">
                <a16:creationId xmlns:a16="http://schemas.microsoft.com/office/drawing/2014/main" id="{D28957B2-0178-49E4-95B0-3A5B02D494B4}"/>
              </a:ext>
            </a:extLst>
          </p:cNvPr>
          <p:cNvSpPr/>
          <p:nvPr>
            <p:custDataLst>
              <p:tags r:id="rId12"/>
            </p:custDataLst>
          </p:nvPr>
        </p:nvSpPr>
        <p:spPr>
          <a:xfrm>
            <a:off x="5564464" y="3296958"/>
            <a:ext cx="1082349" cy="553998"/>
          </a:xfrm>
          <a:prstGeom prst="rect">
            <a:avLst/>
          </a:prstGeom>
        </p:spPr>
        <p:txBody>
          <a:bodyPr wrap="none">
            <a:spAutoFit/>
          </a:bodyPr>
          <a:lstStyle/>
          <a:p>
            <a:pPr algn="ctr"/>
            <a:r>
              <a:rPr lang="fr-CA" b="1" dirty="0"/>
              <a:t>23 961 $</a:t>
            </a:r>
          </a:p>
          <a:p>
            <a:pPr algn="ctr"/>
            <a:r>
              <a:rPr lang="fr-CA" b="1" baseline="-5000" dirty="0"/>
              <a:t>Moyenne</a:t>
            </a:r>
          </a:p>
        </p:txBody>
      </p:sp>
      <p:sp>
        <p:nvSpPr>
          <p:cNvPr id="2" name="Espace réservé du numéro de diapositive 1">
            <a:extLst>
              <a:ext uri="{FF2B5EF4-FFF2-40B4-BE49-F238E27FC236}">
                <a16:creationId xmlns:a16="http://schemas.microsoft.com/office/drawing/2014/main" id="{799EE78B-BD3C-4BB7-8B40-DECAA627371C}"/>
              </a:ext>
            </a:extLst>
          </p:cNvPr>
          <p:cNvSpPr>
            <a:spLocks noGrp="1"/>
          </p:cNvSpPr>
          <p:nvPr>
            <p:ph type="sldNum" sz="quarter" idx="12"/>
            <p:custDataLst>
              <p:tags r:id="rId13"/>
            </p:custDataLst>
          </p:nvPr>
        </p:nvSpPr>
        <p:spPr/>
        <p:txBody>
          <a:bodyPr/>
          <a:lstStyle/>
          <a:p>
            <a:fld id="{B57D92B5-7ECE-49C8-85BA-9F8FD163C6E7}" type="slidenum">
              <a:rPr lang="en-CA" smtClean="0"/>
              <a:t>35</a:t>
            </a:fld>
            <a:endParaRPr lang="en-CA"/>
          </a:p>
        </p:txBody>
      </p:sp>
      <p:sp>
        <p:nvSpPr>
          <p:cNvPr id="17" name="Espace réservé du texte 3">
            <a:extLst>
              <a:ext uri="{FF2B5EF4-FFF2-40B4-BE49-F238E27FC236}">
                <a16:creationId xmlns:a16="http://schemas.microsoft.com/office/drawing/2014/main" id="{CB24904B-FD23-4571-9D31-4DFF88B1BE88}"/>
              </a:ext>
            </a:extLst>
          </p:cNvPr>
          <p:cNvSpPr>
            <a:spLocks noGrp="1"/>
          </p:cNvSpPr>
          <p:nvPr>
            <p:ph type="body" sz="quarter" idx="14"/>
            <p:custDataLst>
              <p:tags r:id="rId14"/>
            </p:custDataLst>
          </p:nvPr>
        </p:nvSpPr>
        <p:spPr>
          <a:xfrm>
            <a:off x="220980" y="5884941"/>
            <a:ext cx="9072000" cy="247247"/>
          </a:xfrm>
        </p:spPr>
        <p:txBody>
          <a:bodyPr/>
          <a:lstStyle/>
          <a:p>
            <a:r>
              <a:rPr lang="fr-CA" dirty="0"/>
              <a:t>Note : l’historique pour cette question n’est pas présenté dans le graphique en raison d’un changement de méthode de calcul de la moyenne en 2025.</a:t>
            </a:r>
          </a:p>
          <a:p>
            <a:r>
              <a:rPr lang="fr-CA" dirty="0"/>
              <a:t>Base : répondants prévoyant des rénovations intérieures (n = 1 129)</a:t>
            </a:r>
          </a:p>
        </p:txBody>
      </p:sp>
      <p:sp>
        <p:nvSpPr>
          <p:cNvPr id="20" name="Rectangle : coins arrondis 19">
            <a:extLst>
              <a:ext uri="{FF2B5EF4-FFF2-40B4-BE49-F238E27FC236}">
                <a16:creationId xmlns:a16="http://schemas.microsoft.com/office/drawing/2014/main" id="{CA69D823-2E44-4721-A2CD-646FDB88C853}"/>
              </a:ext>
            </a:extLst>
          </p:cNvPr>
          <p:cNvSpPr/>
          <p:nvPr>
            <p:custDataLst>
              <p:tags r:id="rId15"/>
            </p:custDataLst>
          </p:nvPr>
        </p:nvSpPr>
        <p:spPr>
          <a:xfrm>
            <a:off x="7905102" y="3387266"/>
            <a:ext cx="1359282" cy="24622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tx1"/>
                </a:solidFill>
              </a:rPr>
              <a:t>2025 </a:t>
            </a:r>
            <a:r>
              <a:rPr lang="fr-CA" sz="900" b="1" i="1" dirty="0">
                <a:solidFill>
                  <a:schemeClr val="tx1"/>
                </a:solidFill>
              </a:rPr>
              <a:t>22 229 $</a:t>
            </a:r>
          </a:p>
        </p:txBody>
      </p:sp>
    </p:spTree>
    <p:extLst>
      <p:ext uri="{BB962C8B-B14F-4D97-AF65-F5344CB8AC3E}">
        <p14:creationId xmlns:p14="http://schemas.microsoft.com/office/powerpoint/2010/main" val="369022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0500E5F6-04D1-41BB-BFCE-E095C59FECB9}"/>
              </a:ext>
            </a:extLst>
          </p:cNvPr>
          <p:cNvGraphicFramePr>
            <a:graphicFrameLocks noGrp="1"/>
          </p:cNvGraphicFramePr>
          <p:nvPr>
            <p:custDataLst>
              <p:tags r:id="rId1"/>
            </p:custDataLst>
            <p:extLst>
              <p:ext uri="{D42A27DB-BD31-4B8C-83A1-F6EECF244321}">
                <p14:modId xmlns:p14="http://schemas.microsoft.com/office/powerpoint/2010/main" val="765740301"/>
              </p:ext>
            </p:extLst>
          </p:nvPr>
        </p:nvGraphicFramePr>
        <p:xfrm>
          <a:off x="522004" y="1403445"/>
          <a:ext cx="11449017" cy="3547984"/>
        </p:xfrm>
        <a:graphic>
          <a:graphicData uri="http://schemas.openxmlformats.org/drawingml/2006/table">
            <a:tbl>
              <a:tblPr>
                <a:tableStyleId>{5C22544A-7EE6-4342-B048-85BDC9FD1C3A}</a:tableStyleId>
              </a:tblPr>
              <a:tblGrid>
                <a:gridCol w="9190125">
                  <a:extLst>
                    <a:ext uri="{9D8B030D-6E8A-4147-A177-3AD203B41FA5}">
                      <a16:colId xmlns:a16="http://schemas.microsoft.com/office/drawing/2014/main" val="3388550760"/>
                    </a:ext>
                  </a:extLst>
                </a:gridCol>
                <a:gridCol w="376482">
                  <a:extLst>
                    <a:ext uri="{9D8B030D-6E8A-4147-A177-3AD203B41FA5}">
                      <a16:colId xmlns:a16="http://schemas.microsoft.com/office/drawing/2014/main" val="2912826374"/>
                    </a:ext>
                  </a:extLst>
                </a:gridCol>
                <a:gridCol w="376482">
                  <a:extLst>
                    <a:ext uri="{9D8B030D-6E8A-4147-A177-3AD203B41FA5}">
                      <a16:colId xmlns:a16="http://schemas.microsoft.com/office/drawing/2014/main" val="313451940"/>
                    </a:ext>
                  </a:extLst>
                </a:gridCol>
                <a:gridCol w="376482">
                  <a:extLst>
                    <a:ext uri="{9D8B030D-6E8A-4147-A177-3AD203B41FA5}">
                      <a16:colId xmlns:a16="http://schemas.microsoft.com/office/drawing/2014/main" val="195011797"/>
                    </a:ext>
                  </a:extLst>
                </a:gridCol>
                <a:gridCol w="376482">
                  <a:extLst>
                    <a:ext uri="{9D8B030D-6E8A-4147-A177-3AD203B41FA5}">
                      <a16:colId xmlns:a16="http://schemas.microsoft.com/office/drawing/2014/main" val="3352157922"/>
                    </a:ext>
                  </a:extLst>
                </a:gridCol>
                <a:gridCol w="376482">
                  <a:extLst>
                    <a:ext uri="{9D8B030D-6E8A-4147-A177-3AD203B41FA5}">
                      <a16:colId xmlns:a16="http://schemas.microsoft.com/office/drawing/2014/main" val="2474301821"/>
                    </a:ext>
                  </a:extLst>
                </a:gridCol>
                <a:gridCol w="376482">
                  <a:extLst>
                    <a:ext uri="{9D8B030D-6E8A-4147-A177-3AD203B41FA5}">
                      <a16:colId xmlns:a16="http://schemas.microsoft.com/office/drawing/2014/main" val="2848336563"/>
                    </a:ext>
                  </a:extLst>
                </a:gridCol>
              </a:tblGrid>
              <a:tr h="443498">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1" i="1" u="none" strike="noStrike" dirty="0">
                          <a:solidFill>
                            <a:srgbClr val="F8931D"/>
                          </a:solidFill>
                          <a:effectLst/>
                          <a:latin typeface="+mn-lt"/>
                        </a:rPr>
                        <a:t>2026</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39 %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39 %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rgbClr val="F8931D"/>
                          </a:solidFill>
                          <a:effectLst/>
                          <a:latin typeface="+mn-lt"/>
                        </a:rPr>
                        <a:t>38 %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953937789"/>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rgbClr val="F8931D"/>
                          </a:solidFill>
                          <a:effectLst/>
                          <a:latin typeface="+mn-lt"/>
                        </a:rPr>
                        <a:t> 21 %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581101260"/>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24 %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rgbClr val="F8931D"/>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24561963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rgbClr val="F8931D"/>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rgbClr val="F8931D"/>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035402693"/>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rgbClr val="F8931D"/>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rgbClr val="F8931D"/>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2052155152"/>
                  </a:ext>
                </a:extLst>
              </a:tr>
            </a:tbl>
          </a:graphicData>
        </a:graphic>
      </p:graphicFrame>
      <p:graphicFrame>
        <p:nvGraphicFramePr>
          <p:cNvPr id="8" name="Graphique 7">
            <a:extLst>
              <a:ext uri="{FF2B5EF4-FFF2-40B4-BE49-F238E27FC236}">
                <a16:creationId xmlns:a16="http://schemas.microsoft.com/office/drawing/2014/main" id="{4E4B1F04-588E-4341-A79A-FC7DDA7130E2}"/>
              </a:ext>
            </a:extLst>
          </p:cNvPr>
          <p:cNvGraphicFramePr/>
          <p:nvPr>
            <p:custDataLst>
              <p:tags r:id="rId2"/>
            </p:custDataLst>
            <p:extLst>
              <p:ext uri="{D42A27DB-BD31-4B8C-83A1-F6EECF244321}">
                <p14:modId xmlns:p14="http://schemas.microsoft.com/office/powerpoint/2010/main" val="1852318338"/>
              </p:ext>
            </p:extLst>
          </p:nvPr>
        </p:nvGraphicFramePr>
        <p:xfrm>
          <a:off x="1803380" y="1657771"/>
          <a:ext cx="10698480" cy="3766303"/>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 principal élément déclencheur des travaux de rénovation intérieurs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QD2	Quel a été le principal élément déclencheur qui vous a motivé à effectuer ces travaux de rénovation intérieurs que vous prévoyez réaliser sur cette propriété?	</a:t>
            </a:r>
          </a:p>
        </p:txBody>
      </p:sp>
      <p:sp>
        <p:nvSpPr>
          <p:cNvPr id="2" name="Espace réservé du numéro de diapositive 1">
            <a:extLst>
              <a:ext uri="{FF2B5EF4-FFF2-40B4-BE49-F238E27FC236}">
                <a16:creationId xmlns:a16="http://schemas.microsoft.com/office/drawing/2014/main" id="{C6F2C143-EF8D-4313-8F32-40A27CD34D78}"/>
              </a:ext>
            </a:extLst>
          </p:cNvPr>
          <p:cNvSpPr>
            <a:spLocks noGrp="1"/>
          </p:cNvSpPr>
          <p:nvPr>
            <p:ph type="sldNum" sz="quarter" idx="12"/>
            <p:custDataLst>
              <p:tags r:id="rId5"/>
            </p:custDataLst>
          </p:nvPr>
        </p:nvSpPr>
        <p:spPr/>
        <p:txBody>
          <a:bodyPr/>
          <a:lstStyle/>
          <a:p>
            <a:fld id="{B57D92B5-7ECE-49C8-85BA-9F8FD163C6E7}" type="slidenum">
              <a:rPr lang="en-CA" smtClean="0"/>
              <a:t>36</a:t>
            </a:fld>
            <a:endParaRPr lang="en-CA"/>
          </a:p>
        </p:txBody>
      </p:sp>
      <p:sp>
        <p:nvSpPr>
          <p:cNvPr id="10" name="Espace réservé du texte 3">
            <a:extLst>
              <a:ext uri="{FF2B5EF4-FFF2-40B4-BE49-F238E27FC236}">
                <a16:creationId xmlns:a16="http://schemas.microsoft.com/office/drawing/2014/main" id="{1CC1E2EE-F487-4C6C-8530-B7B99C66D4B5}"/>
              </a:ext>
            </a:extLst>
          </p:cNvPr>
          <p:cNvSpPr>
            <a:spLocks noGrp="1"/>
          </p:cNvSpPr>
          <p:nvPr>
            <p:ph type="body" sz="quarter" idx="14"/>
            <p:custDataLst>
              <p:tags r:id="rId6"/>
            </p:custDataLst>
          </p:nvPr>
        </p:nvSpPr>
        <p:spPr>
          <a:xfrm>
            <a:off x="220980" y="6021388"/>
            <a:ext cx="9072000" cy="110800"/>
          </a:xfrm>
        </p:spPr>
        <p:txBody>
          <a:bodyPr/>
          <a:lstStyle/>
          <a:p>
            <a:r>
              <a:rPr lang="fr-CA" dirty="0"/>
              <a:t>Base : répondants prévoyant des rénovations intérieures (n = 1 129)</a:t>
            </a:r>
          </a:p>
        </p:txBody>
      </p:sp>
    </p:spTree>
    <p:extLst>
      <p:ext uri="{BB962C8B-B14F-4D97-AF65-F5344CB8AC3E}">
        <p14:creationId xmlns:p14="http://schemas.microsoft.com/office/powerpoint/2010/main" val="300552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245F52A-8B19-4445-B65D-EEAD540BB006}"/>
              </a:ext>
            </a:extLst>
          </p:cNvPr>
          <p:cNvGraphicFramePr>
            <a:graphicFrameLocks noGrp="1"/>
          </p:cNvGraphicFramePr>
          <p:nvPr>
            <p:custDataLst>
              <p:tags r:id="rId1"/>
            </p:custDataLst>
            <p:extLst>
              <p:ext uri="{D42A27DB-BD31-4B8C-83A1-F6EECF244321}">
                <p14:modId xmlns:p14="http://schemas.microsoft.com/office/powerpoint/2010/main" val="2178135772"/>
              </p:ext>
            </p:extLst>
          </p:nvPr>
        </p:nvGraphicFramePr>
        <p:xfrm>
          <a:off x="552866" y="1639222"/>
          <a:ext cx="10823551" cy="3688500"/>
        </p:xfrm>
        <a:graphic>
          <a:graphicData uri="http://schemas.openxmlformats.org/drawingml/2006/table">
            <a:tbl>
              <a:tblPr bandRow="1">
                <a:tableStyleId>{5C22544A-7EE6-4342-B048-85BDC9FD1C3A}</a:tableStyleId>
              </a:tblPr>
              <a:tblGrid>
                <a:gridCol w="3073252">
                  <a:extLst>
                    <a:ext uri="{9D8B030D-6E8A-4147-A177-3AD203B41FA5}">
                      <a16:colId xmlns:a16="http://schemas.microsoft.com/office/drawing/2014/main" val="2548598228"/>
                    </a:ext>
                  </a:extLst>
                </a:gridCol>
                <a:gridCol w="5620590">
                  <a:extLst>
                    <a:ext uri="{9D8B030D-6E8A-4147-A177-3AD203B41FA5}">
                      <a16:colId xmlns:a16="http://schemas.microsoft.com/office/drawing/2014/main" val="20001"/>
                    </a:ext>
                  </a:extLst>
                </a:gridCol>
                <a:gridCol w="212478">
                  <a:extLst>
                    <a:ext uri="{9D8B030D-6E8A-4147-A177-3AD203B41FA5}">
                      <a16:colId xmlns:a16="http://schemas.microsoft.com/office/drawing/2014/main" val="2735564098"/>
                    </a:ext>
                  </a:extLst>
                </a:gridCol>
                <a:gridCol w="639077">
                  <a:extLst>
                    <a:ext uri="{9D8B030D-6E8A-4147-A177-3AD203B41FA5}">
                      <a16:colId xmlns:a16="http://schemas.microsoft.com/office/drawing/2014/main" val="1660333189"/>
                    </a:ext>
                  </a:extLst>
                </a:gridCol>
                <a:gridCol w="639077">
                  <a:extLst>
                    <a:ext uri="{9D8B030D-6E8A-4147-A177-3AD203B41FA5}">
                      <a16:colId xmlns:a16="http://schemas.microsoft.com/office/drawing/2014/main" val="2029807821"/>
                    </a:ext>
                  </a:extLst>
                </a:gridCol>
                <a:gridCol w="639077">
                  <a:extLst>
                    <a:ext uri="{9D8B030D-6E8A-4147-A177-3AD203B41FA5}">
                      <a16:colId xmlns:a16="http://schemas.microsoft.com/office/drawing/2014/main" val="2518287435"/>
                    </a:ext>
                  </a:extLst>
                </a:gridCol>
              </a:tblGrid>
              <a:tr h="182100">
                <a:tc rowSpan="2">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2">
                  <a:txBody>
                    <a:bodyPr/>
                    <a:lstStyle/>
                    <a:p>
                      <a:pPr algn="l" rtl="0" fontAlgn="t"/>
                      <a:endParaRPr lang="fr-CA" sz="1000" b="0" i="0" u="none" strike="noStrike" dirty="0">
                        <a:solidFill>
                          <a:srgbClr val="000000"/>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l" rtl="0" fontAlgn="t"/>
                      <a:endParaRPr lang="fr-CA" sz="1000" b="0" i="0" u="none" strike="noStrike" dirty="0">
                        <a:solidFill>
                          <a:srgbClr val="000000"/>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100">
                <a:tc vMerge="1">
                  <a:txBody>
                    <a:bodyPr/>
                    <a:lstStyle/>
                    <a:p>
                      <a:endParaRPr lang="fr-CA"/>
                    </a:p>
                  </a:txBody>
                  <a:tcPr/>
                </a:tc>
                <a:tc vMerge="1">
                  <a:txBody>
                    <a:bodyPr/>
                    <a:lstStyle/>
                    <a:p>
                      <a:endParaRPr lang="fr-CA"/>
                    </a:p>
                  </a:txBody>
                  <a:tcPr/>
                </a:tc>
                <a:tc>
                  <a:txBody>
                    <a:bodyPr/>
                    <a:lstStyle/>
                    <a:p>
                      <a:pPr algn="ctr" fontAlgn="b"/>
                      <a:endParaRPr lang="fr-CA" sz="900" b="1" i="0" u="none" strike="noStrike" dirty="0">
                        <a:solidFill>
                          <a:srgbClr val="000000"/>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1" i="0" u="none" strike="noStrike" dirty="0">
                          <a:solidFill>
                            <a:srgbClr val="000000"/>
                          </a:solidFill>
                          <a:effectLst/>
                          <a:latin typeface="+mn-lt"/>
                        </a:rPr>
                        <a:t>2024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1" i="0" u="none" strike="noStrike" dirty="0">
                          <a:solidFill>
                            <a:srgbClr val="000000"/>
                          </a:solidFill>
                          <a:effectLst/>
                          <a:latin typeface="+mn-lt"/>
                        </a:rPr>
                        <a:t>2025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1" i="0" u="none" strike="noStrike" dirty="0">
                          <a:solidFill>
                            <a:schemeClr val="accent4">
                              <a:lumMod val="50000"/>
                            </a:schemeClr>
                          </a:solidFill>
                          <a:effectLst/>
                          <a:latin typeface="+mn-lt"/>
                        </a:rPr>
                        <a:t>2026</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899426"/>
                  </a:ext>
                </a:extLst>
              </a:tr>
              <a:tr h="364200">
                <a:tc>
                  <a:txBody>
                    <a:bodyPr/>
                    <a:lstStyle/>
                    <a:p>
                      <a:pPr algn="r" fontAlgn="b"/>
                      <a:r>
                        <a:rPr lang="fr-CA" sz="900" b="0" i="0" u="none" strike="noStrike" dirty="0">
                          <a:solidFill>
                            <a:srgbClr val="000000"/>
                          </a:solidFill>
                          <a:effectLst/>
                          <a:latin typeface="+mn-lt"/>
                        </a:rPr>
                        <a:t>Raisons esthétiques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accent4">
                              <a:lumMod val="50000"/>
                            </a:schemeClr>
                          </a:solidFill>
                          <a:effectLst/>
                          <a:latin typeface="+mn-lt"/>
                        </a:rPr>
                        <a:t>65 %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2"/>
                  </a:ext>
                </a:extLst>
              </a:tr>
              <a:tr h="364200">
                <a:tc>
                  <a:txBody>
                    <a:bodyPr/>
                    <a:lstStyle/>
                    <a:p>
                      <a:pPr algn="r" fontAlgn="b"/>
                      <a:r>
                        <a:rPr lang="fr-CA" sz="900" b="0" i="0" u="none" strike="noStrike" dirty="0">
                          <a:solidFill>
                            <a:srgbClr val="000000"/>
                          </a:solidFill>
                          <a:effectLst/>
                          <a:latin typeface="+mn-lt"/>
                        </a:rPr>
                        <a:t>Rendre l'habitation plus fonctionnelle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50 %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accent4">
                              <a:lumMod val="50000"/>
                            </a:schemeClr>
                          </a:solidFill>
                          <a:effectLst/>
                          <a:latin typeface="+mn-lt"/>
                        </a:rPr>
                        <a:t>44 %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3"/>
                  </a:ext>
                </a:extLst>
              </a:tr>
              <a:tr h="364200">
                <a:tc>
                  <a:txBody>
                    <a:bodyPr/>
                    <a:lstStyle/>
                    <a:p>
                      <a:pPr algn="r" fontAlgn="b"/>
                      <a:r>
                        <a:rPr lang="fr-CA" sz="900" b="0" i="0" u="none" strike="noStrike" dirty="0">
                          <a:solidFill>
                            <a:srgbClr val="000000"/>
                          </a:solidFill>
                          <a:effectLst/>
                          <a:latin typeface="+mn-lt"/>
                        </a:rPr>
                        <a:t>Augmenter la valeur de la propriété</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accent4">
                              <a:lumMod val="50000"/>
                            </a:schemeClr>
                          </a:solidFill>
                          <a:effectLst/>
                          <a:latin typeface="+mn-lt"/>
                        </a:rPr>
                        <a:t>44 %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5"/>
                  </a:ext>
                </a:extLst>
              </a:tr>
              <a:tr h="364200">
                <a:tc>
                  <a:txBody>
                    <a:bodyPr/>
                    <a:lstStyle/>
                    <a:p>
                      <a:pPr algn="r" fontAlgn="b"/>
                      <a:r>
                        <a:rPr lang="fr-CA" sz="900" b="0" i="0" u="none" strike="noStrike" dirty="0">
                          <a:solidFill>
                            <a:srgbClr val="000000"/>
                          </a:solidFill>
                          <a:effectLst/>
                          <a:latin typeface="+mn-lt"/>
                        </a:rPr>
                        <a:t>Entretien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36 %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37 %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accent4">
                              <a:lumMod val="50000"/>
                            </a:schemeClr>
                          </a:solidFill>
                          <a:effectLst/>
                          <a:latin typeface="+mn-lt"/>
                        </a:rPr>
                        <a:t>39 %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6"/>
                  </a:ext>
                </a:extLst>
              </a:tr>
              <a:tr h="364200">
                <a:tc>
                  <a:txBody>
                    <a:bodyPr/>
                    <a:lstStyle/>
                    <a:p>
                      <a:pPr algn="r" fontAlgn="b"/>
                      <a:r>
                        <a:rPr lang="fr-CA" sz="900" b="0" i="0" u="none" strike="noStrike" dirty="0">
                          <a:solidFill>
                            <a:srgbClr val="000000"/>
                          </a:solidFill>
                          <a:effectLst/>
                          <a:latin typeface="+mn-lt"/>
                        </a:rPr>
                        <a:t>Réparation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28 %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29 %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accent4">
                              <a:lumMod val="50000"/>
                            </a:schemeClr>
                          </a:solidFill>
                          <a:effectLst/>
                          <a:latin typeface="+mn-lt"/>
                        </a:rPr>
                        <a:t>28 %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8"/>
                  </a:ext>
                </a:extLst>
              </a:tr>
              <a:tr h="364200">
                <a:tc>
                  <a:txBody>
                    <a:bodyPr/>
                    <a:lstStyle/>
                    <a:p>
                      <a:pPr algn="r" fontAlgn="b"/>
                      <a:r>
                        <a:rPr lang="fr-CA" sz="900" b="0" i="0" u="none" strike="noStrike" dirty="0">
                          <a:solidFill>
                            <a:srgbClr val="000000"/>
                          </a:solidFill>
                          <a:effectLst/>
                          <a:latin typeface="+mn-lt"/>
                        </a:rPr>
                        <a:t>Améliorer l'efficacité énergétique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accent4">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136120282"/>
                  </a:ext>
                </a:extLst>
              </a:tr>
              <a:tr h="364200">
                <a:tc>
                  <a:txBody>
                    <a:bodyPr/>
                    <a:lstStyle/>
                    <a:p>
                      <a:pPr algn="r" fontAlgn="b"/>
                      <a:r>
                        <a:rPr lang="fr-CA" sz="900" b="0" i="0" u="none" strike="noStrike" dirty="0">
                          <a:solidFill>
                            <a:srgbClr val="000000"/>
                          </a:solidFill>
                          <a:effectLst/>
                          <a:latin typeface="+mn-lt"/>
                        </a:rPr>
                        <a:t>Changer la fonction d'une pièce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accent4">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466453476"/>
                  </a:ext>
                </a:extLst>
              </a:tr>
              <a:tr h="364200">
                <a:tc>
                  <a:txBody>
                    <a:bodyPr/>
                    <a:lstStyle/>
                    <a:p>
                      <a:pPr algn="r" fontAlgn="b"/>
                      <a:r>
                        <a:rPr lang="fr-CA" sz="900" b="0" i="0" u="none" strike="noStrike" dirty="0">
                          <a:solidFill>
                            <a:srgbClr val="000000"/>
                          </a:solidFill>
                          <a:effectLst/>
                          <a:latin typeface="+mn-lt"/>
                        </a:rPr>
                        <a:t>Améliorer la qualité de l'air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accent4">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3950394493"/>
                  </a:ext>
                </a:extLst>
              </a:tr>
              <a:tr h="364200">
                <a:tc>
                  <a:txBody>
                    <a:bodyPr/>
                    <a:lstStyle/>
                    <a:p>
                      <a:pPr algn="r" fontAlgn="b"/>
                      <a:r>
                        <a:rPr lang="fr-CA" sz="900" b="0" i="0" u="none" strike="noStrike" dirty="0">
                          <a:solidFill>
                            <a:srgbClr val="000000"/>
                          </a:solidFill>
                          <a:effectLst/>
                          <a:latin typeface="+mn-lt"/>
                        </a:rPr>
                        <a:t>Adapter l'habitation pour une personne vieillissante ou en situation de handicap</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accent4">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301514417"/>
                  </a:ext>
                </a:extLst>
              </a:tr>
            </a:tbl>
          </a:graphicData>
        </a:graphic>
      </p:graphicFrame>
      <p:graphicFrame>
        <p:nvGraphicFramePr>
          <p:cNvPr id="8" name="Graphique 7">
            <a:extLst>
              <a:ext uri="{FF2B5EF4-FFF2-40B4-BE49-F238E27FC236}">
                <a16:creationId xmlns:a16="http://schemas.microsoft.com/office/drawing/2014/main" id="{2AAF79E6-734F-42EF-AF0E-8EC7E4DBD477}"/>
              </a:ext>
            </a:extLst>
          </p:cNvPr>
          <p:cNvGraphicFramePr/>
          <p:nvPr>
            <p:custDataLst>
              <p:tags r:id="rId2"/>
            </p:custDataLst>
            <p:extLst>
              <p:ext uri="{D42A27DB-BD31-4B8C-83A1-F6EECF244321}">
                <p14:modId xmlns:p14="http://schemas.microsoft.com/office/powerpoint/2010/main" val="3584885253"/>
              </p:ext>
            </p:extLst>
          </p:nvPr>
        </p:nvGraphicFramePr>
        <p:xfrm>
          <a:off x="3805518" y="1639222"/>
          <a:ext cx="7247964" cy="3854026"/>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motivations à faire des rénovations intérieures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QD3	Pour quelles raisons désirez-vous effectuer ces travaux de rénovation intérieurs sur cette propriété?</a:t>
            </a:r>
          </a:p>
        </p:txBody>
      </p:sp>
      <p:sp>
        <p:nvSpPr>
          <p:cNvPr id="2" name="Espace réservé du numéro de diapositive 1">
            <a:extLst>
              <a:ext uri="{FF2B5EF4-FFF2-40B4-BE49-F238E27FC236}">
                <a16:creationId xmlns:a16="http://schemas.microsoft.com/office/drawing/2014/main" id="{C777DDE6-ADEF-4E36-B5DA-EBA92D7610DB}"/>
              </a:ext>
            </a:extLst>
          </p:cNvPr>
          <p:cNvSpPr>
            <a:spLocks noGrp="1"/>
          </p:cNvSpPr>
          <p:nvPr>
            <p:ph type="sldNum" sz="quarter" idx="12"/>
            <p:custDataLst>
              <p:tags r:id="rId5"/>
            </p:custDataLst>
          </p:nvPr>
        </p:nvSpPr>
        <p:spPr/>
        <p:txBody>
          <a:bodyPr/>
          <a:lstStyle/>
          <a:p>
            <a:fld id="{B57D92B5-7ECE-49C8-85BA-9F8FD163C6E7}" type="slidenum">
              <a:rPr lang="en-CA" smtClean="0"/>
              <a:t>37</a:t>
            </a:fld>
            <a:endParaRPr lang="en-CA"/>
          </a:p>
        </p:txBody>
      </p:sp>
      <p:sp>
        <p:nvSpPr>
          <p:cNvPr id="9" name="Espace réservé du texte 3">
            <a:extLst>
              <a:ext uri="{FF2B5EF4-FFF2-40B4-BE49-F238E27FC236}">
                <a16:creationId xmlns:a16="http://schemas.microsoft.com/office/drawing/2014/main" id="{746CD25A-761B-464B-A48C-6B49E8BD5AD7}"/>
              </a:ext>
            </a:extLst>
          </p:cNvPr>
          <p:cNvSpPr>
            <a:spLocks noGrp="1"/>
          </p:cNvSpPr>
          <p:nvPr>
            <p:ph type="body" sz="quarter" idx="14"/>
            <p:custDataLst>
              <p:tags r:id="rId6"/>
            </p:custDataLst>
          </p:nvPr>
        </p:nvSpPr>
        <p:spPr>
          <a:xfrm>
            <a:off x="220980" y="6021388"/>
            <a:ext cx="9072000" cy="110800"/>
          </a:xfrm>
        </p:spPr>
        <p:txBody>
          <a:bodyPr/>
          <a:lstStyle/>
          <a:p>
            <a:r>
              <a:rPr lang="fr-CA" dirty="0"/>
              <a:t>Base : répondants prévoyant des rénovations intérieures (n = 1 129)</a:t>
            </a:r>
          </a:p>
        </p:txBody>
      </p:sp>
    </p:spTree>
    <p:extLst>
      <p:ext uri="{BB962C8B-B14F-4D97-AF65-F5344CB8AC3E}">
        <p14:creationId xmlns:p14="http://schemas.microsoft.com/office/powerpoint/2010/main" val="1955994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ressource prévue pour la réalisation des travaux de rénovation intérieurs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QD5	QUI effectuera ces travaux de rénovation intérieurs que vous désirez réaliser sur cette propriété? Est-ce… ?</a:t>
            </a:r>
          </a:p>
        </p:txBody>
      </p:sp>
      <p:graphicFrame>
        <p:nvGraphicFramePr>
          <p:cNvPr id="7" name="Graphique 6">
            <a:extLst>
              <a:ext uri="{FF2B5EF4-FFF2-40B4-BE49-F238E27FC236}">
                <a16:creationId xmlns:a16="http://schemas.microsoft.com/office/drawing/2014/main" id="{70268712-0901-4925-B1D5-5C8ABCF9EAE3}"/>
              </a:ext>
            </a:extLst>
          </p:cNvPr>
          <p:cNvGraphicFramePr/>
          <p:nvPr>
            <p:custDataLst>
              <p:tags r:id="rId3"/>
            </p:custDataLst>
            <p:extLst>
              <p:ext uri="{D42A27DB-BD31-4B8C-83A1-F6EECF244321}">
                <p14:modId xmlns:p14="http://schemas.microsoft.com/office/powerpoint/2010/main" val="1510215227"/>
              </p:ext>
            </p:extLst>
          </p:nvPr>
        </p:nvGraphicFramePr>
        <p:xfrm>
          <a:off x="2148114" y="1635760"/>
          <a:ext cx="7866743" cy="3586480"/>
        </p:xfrm>
        <a:graphic>
          <a:graphicData uri="http://schemas.openxmlformats.org/drawingml/2006/chart">
            <c:chart xmlns:c="http://schemas.openxmlformats.org/drawingml/2006/chart" xmlns:r="http://schemas.openxmlformats.org/officeDocument/2006/relationships" r:id="rId9"/>
          </a:graphicData>
        </a:graphic>
      </p:graphicFrame>
      <p:sp>
        <p:nvSpPr>
          <p:cNvPr id="2" name="Espace réservé du numéro de diapositive 1">
            <a:extLst>
              <a:ext uri="{FF2B5EF4-FFF2-40B4-BE49-F238E27FC236}">
                <a16:creationId xmlns:a16="http://schemas.microsoft.com/office/drawing/2014/main" id="{8BE7C960-8AAD-45AE-870B-ED1B56A54F4F}"/>
              </a:ext>
            </a:extLst>
          </p:cNvPr>
          <p:cNvSpPr>
            <a:spLocks noGrp="1"/>
          </p:cNvSpPr>
          <p:nvPr>
            <p:ph type="sldNum" sz="quarter" idx="12"/>
            <p:custDataLst>
              <p:tags r:id="rId4"/>
            </p:custDataLst>
          </p:nvPr>
        </p:nvSpPr>
        <p:spPr/>
        <p:txBody>
          <a:bodyPr/>
          <a:lstStyle/>
          <a:p>
            <a:fld id="{B57D92B5-7ECE-49C8-85BA-9F8FD163C6E7}" type="slidenum">
              <a:rPr lang="en-CA" smtClean="0"/>
              <a:t>38</a:t>
            </a:fld>
            <a:endParaRPr lang="en-CA"/>
          </a:p>
        </p:txBody>
      </p:sp>
      <p:sp>
        <p:nvSpPr>
          <p:cNvPr id="6" name="ZoneTexte 5">
            <a:extLst>
              <a:ext uri="{FF2B5EF4-FFF2-40B4-BE49-F238E27FC236}">
                <a16:creationId xmlns:a16="http://schemas.microsoft.com/office/drawing/2014/main" id="{89849E98-0715-4B27-BBCE-C741FD1A4817}"/>
              </a:ext>
            </a:extLst>
          </p:cNvPr>
          <p:cNvSpPr txBox="1"/>
          <p:nvPr>
            <p:custDataLst>
              <p:tags r:id="rId5"/>
            </p:custDataLst>
          </p:nvPr>
        </p:nvSpPr>
        <p:spPr>
          <a:xfrm rot="10800000">
            <a:off x="9205198" y="4242520"/>
            <a:ext cx="246888" cy="261610"/>
          </a:xfrm>
          <a:prstGeom prst="rect">
            <a:avLst/>
          </a:prstGeom>
          <a:noFill/>
        </p:spPr>
        <p:txBody>
          <a:bodyPr wrap="square" rtlCol="0">
            <a:spAutoFit/>
          </a:bodyPr>
          <a:lstStyle/>
          <a:p>
            <a:pPr algn="ctr"/>
            <a:r>
              <a:rPr lang="fr-CA" sz="1100" dirty="0">
                <a:ln>
                  <a:solidFill>
                    <a:schemeClr val="bg1"/>
                  </a:solidFill>
                </a:ln>
                <a:solidFill>
                  <a:srgbClr val="BC4811"/>
                </a:solidFill>
                <a:latin typeface="Wingdings 3" panose="05040102010807070707" pitchFamily="18" charset="2"/>
              </a:rPr>
              <a:t>p</a:t>
            </a:r>
          </a:p>
        </p:txBody>
      </p:sp>
      <p:sp>
        <p:nvSpPr>
          <p:cNvPr id="8" name="Espace réservé du texte 3">
            <a:extLst>
              <a:ext uri="{FF2B5EF4-FFF2-40B4-BE49-F238E27FC236}">
                <a16:creationId xmlns:a16="http://schemas.microsoft.com/office/drawing/2014/main" id="{E7BB9E71-9F77-4038-A0B3-25F626499CCF}"/>
              </a:ext>
            </a:extLst>
          </p:cNvPr>
          <p:cNvSpPr>
            <a:spLocks noGrp="1"/>
          </p:cNvSpPr>
          <p:nvPr>
            <p:ph type="body" sz="quarter" idx="14"/>
            <p:custDataLst>
              <p:tags r:id="rId6"/>
            </p:custDataLst>
          </p:nvPr>
        </p:nvSpPr>
        <p:spPr>
          <a:xfrm>
            <a:off x="220980" y="6021388"/>
            <a:ext cx="9072000" cy="110800"/>
          </a:xfrm>
        </p:spPr>
        <p:txBody>
          <a:bodyPr/>
          <a:lstStyle/>
          <a:p>
            <a:r>
              <a:rPr lang="fr-CA" dirty="0"/>
              <a:t>Base : répondants prévoyant des rénovations intérieures (n = 1 129)</a:t>
            </a:r>
          </a:p>
        </p:txBody>
      </p:sp>
    </p:spTree>
    <p:extLst>
      <p:ext uri="{BB962C8B-B14F-4D97-AF65-F5344CB8AC3E}">
        <p14:creationId xmlns:p14="http://schemas.microsoft.com/office/powerpoint/2010/main" val="3455747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La ressource prévue pour la réalisation des travaux de rénovation intérieurs</a:t>
            </a:r>
            <a:br>
              <a:rPr lang="fr-CA" dirty="0"/>
            </a:br>
            <a:r>
              <a:rPr lang="fr-CA" dirty="0"/>
              <a:t>selon les sous-groupes</a:t>
            </a:r>
          </a:p>
        </p:txBody>
      </p:sp>
      <p:sp>
        <p:nvSpPr>
          <p:cNvPr id="2" name="Espace réservé du numéro de diapositive 1">
            <a:extLst>
              <a:ext uri="{FF2B5EF4-FFF2-40B4-BE49-F238E27FC236}">
                <a16:creationId xmlns:a16="http://schemas.microsoft.com/office/drawing/2014/main" id="{8BE7C960-8AAD-45AE-870B-ED1B56A54F4F}"/>
              </a:ext>
            </a:extLst>
          </p:cNvPr>
          <p:cNvSpPr>
            <a:spLocks noGrp="1"/>
          </p:cNvSpPr>
          <p:nvPr>
            <p:ph type="sldNum" sz="quarter" idx="12"/>
            <p:custDataLst>
              <p:tags r:id="rId2"/>
            </p:custDataLst>
          </p:nvPr>
        </p:nvSpPr>
        <p:spPr/>
        <p:txBody>
          <a:bodyPr/>
          <a:lstStyle/>
          <a:p>
            <a:fld id="{B57D92B5-7ECE-49C8-85BA-9F8FD163C6E7}" type="slidenum">
              <a:rPr lang="en-CA" smtClean="0"/>
              <a:pPr/>
              <a:t>39</a:t>
            </a:fld>
            <a:endParaRPr lang="en-CA"/>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p:txBody>
          <a:bodyPr/>
          <a:lstStyle/>
          <a:p>
            <a:r>
              <a:rPr lang="fr-CA" dirty="0"/>
              <a:t>QD5	QUI effectuera ces travaux de rénovation intérieurs que vous désirez réaliser sur cette propriété? Est-ce… ?</a:t>
            </a:r>
          </a:p>
        </p:txBody>
      </p:sp>
      <p:graphicFrame>
        <p:nvGraphicFramePr>
          <p:cNvPr id="8" name="Objet 7">
            <a:extLst>
              <a:ext uri="{FF2B5EF4-FFF2-40B4-BE49-F238E27FC236}">
                <a16:creationId xmlns:a16="http://schemas.microsoft.com/office/drawing/2014/main" id="{AAFB51D0-B57E-4806-A930-DE6407CEBC0A}"/>
              </a:ext>
            </a:extLst>
          </p:cNvPr>
          <p:cNvGraphicFramePr>
            <a:graphicFrameLocks noChangeAspect="1"/>
          </p:cNvGraphicFramePr>
          <p:nvPr>
            <p:extLst>
              <p:ext uri="{D42A27DB-BD31-4B8C-83A1-F6EECF244321}">
                <p14:modId xmlns:p14="http://schemas.microsoft.com/office/powerpoint/2010/main" val="733405004"/>
              </p:ext>
            </p:extLst>
          </p:nvPr>
        </p:nvGraphicFramePr>
        <p:xfrm>
          <a:off x="220980" y="1703072"/>
          <a:ext cx="10874375" cy="1812925"/>
        </p:xfrm>
        <a:graphic>
          <a:graphicData uri="http://schemas.openxmlformats.org/presentationml/2006/ole">
            <mc:AlternateContent xmlns:mc="http://schemas.openxmlformats.org/markup-compatibility/2006">
              <mc:Choice xmlns:v="urn:schemas-microsoft-com:vml" Requires="v">
                <p:oleObj name="Worksheet" r:id="rId5" imgW="10873705" imgH="1813497" progId="Excel.Sheet.12">
                  <p:link updateAutomatic="1"/>
                </p:oleObj>
              </mc:Choice>
              <mc:Fallback>
                <p:oleObj name="Worksheet" r:id="rId5" imgW="10873705" imgH="1813497" progId="Excel.Sheet.12">
                  <p:link updateAutomatic="1"/>
                  <p:pic>
                    <p:nvPicPr>
                      <p:cNvPr id="8" name="Objet 7">
                        <a:extLst>
                          <a:ext uri="{FF2B5EF4-FFF2-40B4-BE49-F238E27FC236}">
                            <a16:creationId xmlns:a16="http://schemas.microsoft.com/office/drawing/2014/main" id="{AAFB51D0-B57E-4806-A930-DE6407CEBC0A}"/>
                          </a:ext>
                        </a:extLst>
                      </p:cNvPr>
                      <p:cNvPicPr/>
                      <p:nvPr/>
                    </p:nvPicPr>
                    <p:blipFill>
                      <a:blip r:embed="rId6"/>
                      <a:stretch>
                        <a:fillRect/>
                      </a:stretch>
                    </p:blipFill>
                    <p:spPr>
                      <a:xfrm>
                        <a:off x="220980" y="1703072"/>
                        <a:ext cx="10874375" cy="1812925"/>
                      </a:xfrm>
                      <a:prstGeom prst="rect">
                        <a:avLst/>
                      </a:prstGeom>
                    </p:spPr>
                  </p:pic>
                </p:oleObj>
              </mc:Fallback>
            </mc:AlternateContent>
          </a:graphicData>
        </a:graphic>
      </p:graphicFrame>
      <p:graphicFrame>
        <p:nvGraphicFramePr>
          <p:cNvPr id="9" name="Objet 8">
            <a:extLst>
              <a:ext uri="{FF2B5EF4-FFF2-40B4-BE49-F238E27FC236}">
                <a16:creationId xmlns:a16="http://schemas.microsoft.com/office/drawing/2014/main" id="{0EDEA5AE-F4A0-465E-8AFE-5B5450E09028}"/>
              </a:ext>
            </a:extLst>
          </p:cNvPr>
          <p:cNvGraphicFramePr>
            <a:graphicFrameLocks noChangeAspect="1"/>
          </p:cNvGraphicFramePr>
          <p:nvPr>
            <p:extLst>
              <p:ext uri="{D42A27DB-BD31-4B8C-83A1-F6EECF244321}">
                <p14:modId xmlns:p14="http://schemas.microsoft.com/office/powerpoint/2010/main" val="861622181"/>
              </p:ext>
            </p:extLst>
          </p:nvPr>
        </p:nvGraphicFramePr>
        <p:xfrm>
          <a:off x="220980" y="3703955"/>
          <a:ext cx="7331075" cy="1812925"/>
        </p:xfrm>
        <a:graphic>
          <a:graphicData uri="http://schemas.openxmlformats.org/presentationml/2006/ole">
            <mc:AlternateContent xmlns:mc="http://schemas.openxmlformats.org/markup-compatibility/2006">
              <mc:Choice xmlns:v="urn:schemas-microsoft-com:vml" Requires="v">
                <p:oleObj name="Worksheet" r:id="rId7" imgW="7330511" imgH="1813497" progId="Excel.Sheet.12">
                  <p:link updateAutomatic="1"/>
                </p:oleObj>
              </mc:Choice>
              <mc:Fallback>
                <p:oleObj name="Worksheet" r:id="rId7" imgW="7330511" imgH="1813497" progId="Excel.Sheet.12">
                  <p:link updateAutomatic="1"/>
                  <p:pic>
                    <p:nvPicPr>
                      <p:cNvPr id="9" name="Objet 8">
                        <a:extLst>
                          <a:ext uri="{FF2B5EF4-FFF2-40B4-BE49-F238E27FC236}">
                            <a16:creationId xmlns:a16="http://schemas.microsoft.com/office/drawing/2014/main" id="{0EDEA5AE-F4A0-465E-8AFE-5B5450E09028}"/>
                          </a:ext>
                        </a:extLst>
                      </p:cNvPr>
                      <p:cNvPicPr/>
                      <p:nvPr/>
                    </p:nvPicPr>
                    <p:blipFill>
                      <a:blip r:embed="rId8"/>
                      <a:stretch>
                        <a:fillRect/>
                      </a:stretch>
                    </p:blipFill>
                    <p:spPr>
                      <a:xfrm>
                        <a:off x="220980" y="3703955"/>
                        <a:ext cx="7331075" cy="1812925"/>
                      </a:xfrm>
                      <a:prstGeom prst="rect">
                        <a:avLst/>
                      </a:prstGeom>
                    </p:spPr>
                  </p:pic>
                </p:oleObj>
              </mc:Fallback>
            </mc:AlternateContent>
          </a:graphicData>
        </a:graphic>
      </p:graphicFrame>
    </p:spTree>
    <p:extLst>
      <p:ext uri="{BB962C8B-B14F-4D97-AF65-F5344CB8AC3E}">
        <p14:creationId xmlns:p14="http://schemas.microsoft.com/office/powerpoint/2010/main" val="221769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30E9639-6AF9-40FE-BD73-0E0A6AA91D9F}"/>
              </a:ext>
            </a:extLst>
          </p:cNvPr>
          <p:cNvSpPr>
            <a:spLocks noGrp="1"/>
          </p:cNvSpPr>
          <p:nvPr>
            <p:ph type="title"/>
            <p:custDataLst>
              <p:tags r:id="rId1"/>
            </p:custDataLst>
          </p:nvPr>
        </p:nvSpPr>
        <p:spPr/>
        <p:txBody>
          <a:bodyPr/>
          <a:lstStyle/>
          <a:p>
            <a:r>
              <a:rPr lang="fr-CA" dirty="0"/>
              <a:t>Le contexte, les objectifs et la méthodologie</a:t>
            </a:r>
          </a:p>
        </p:txBody>
      </p:sp>
      <p:graphicFrame>
        <p:nvGraphicFramePr>
          <p:cNvPr id="6" name="Tableau 5">
            <a:extLst>
              <a:ext uri="{FF2B5EF4-FFF2-40B4-BE49-F238E27FC236}">
                <a16:creationId xmlns:a16="http://schemas.microsoft.com/office/drawing/2014/main" id="{19E68A11-0261-48C3-BBE7-419037A4EAE4}"/>
              </a:ext>
            </a:extLst>
          </p:cNvPr>
          <p:cNvGraphicFramePr>
            <a:graphicFrameLocks noGrp="1"/>
          </p:cNvGraphicFramePr>
          <p:nvPr>
            <p:custDataLst>
              <p:tags r:id="rId2"/>
            </p:custDataLst>
            <p:extLst>
              <p:ext uri="{D42A27DB-BD31-4B8C-83A1-F6EECF244321}">
                <p14:modId xmlns:p14="http://schemas.microsoft.com/office/powerpoint/2010/main" val="1708182181"/>
              </p:ext>
            </p:extLst>
          </p:nvPr>
        </p:nvGraphicFramePr>
        <p:xfrm>
          <a:off x="97789" y="1016422"/>
          <a:ext cx="11467645" cy="5638800"/>
        </p:xfrm>
        <a:graphic>
          <a:graphicData uri="http://schemas.openxmlformats.org/drawingml/2006/table">
            <a:tbl>
              <a:tblPr>
                <a:tableStyleId>{5C22544A-7EE6-4342-B048-85BDC9FD1C3A}</a:tableStyleId>
              </a:tblPr>
              <a:tblGrid>
                <a:gridCol w="2074548">
                  <a:extLst>
                    <a:ext uri="{9D8B030D-6E8A-4147-A177-3AD203B41FA5}">
                      <a16:colId xmlns:a16="http://schemas.microsoft.com/office/drawing/2014/main" val="20000"/>
                    </a:ext>
                  </a:extLst>
                </a:gridCol>
                <a:gridCol w="1741468">
                  <a:extLst>
                    <a:ext uri="{9D8B030D-6E8A-4147-A177-3AD203B41FA5}">
                      <a16:colId xmlns:a16="http://schemas.microsoft.com/office/drawing/2014/main" val="20001"/>
                    </a:ext>
                  </a:extLst>
                </a:gridCol>
                <a:gridCol w="7651629">
                  <a:extLst>
                    <a:ext uri="{9D8B030D-6E8A-4147-A177-3AD203B41FA5}">
                      <a16:colId xmlns:a16="http://schemas.microsoft.com/office/drawing/2014/main" val="20002"/>
                    </a:ext>
                  </a:extLst>
                </a:gridCol>
              </a:tblGrid>
              <a:tr h="936104">
                <a:tc>
                  <a:txBody>
                    <a:bodyPr/>
                    <a:lstStyle/>
                    <a:p>
                      <a:pPr>
                        <a:spcBef>
                          <a:spcPts val="200"/>
                        </a:spcBef>
                        <a:spcAft>
                          <a:spcPts val="0"/>
                        </a:spcAft>
                      </a:pPr>
                      <a:r>
                        <a:rPr lang="fr-CA" sz="1100" b="1" cap="small" spc="100" baseline="0" dirty="0">
                          <a:solidFill>
                            <a:schemeClr val="bg1"/>
                          </a:solidFill>
                          <a:latin typeface="+mn-lt"/>
                        </a:rPr>
                        <a:t>Le contexte et </a:t>
                      </a:r>
                      <a:br>
                        <a:rPr lang="fr-CA" sz="1100" b="1" cap="small" spc="100" baseline="0" dirty="0">
                          <a:solidFill>
                            <a:schemeClr val="bg1"/>
                          </a:solidFill>
                          <a:latin typeface="+mn-lt"/>
                        </a:rPr>
                      </a:br>
                      <a:r>
                        <a:rPr lang="fr-CA" sz="1100" b="1" cap="small" spc="100" baseline="0" dirty="0">
                          <a:solidFill>
                            <a:schemeClr val="bg1"/>
                          </a:solidFill>
                          <a:latin typeface="+mn-lt"/>
                        </a:rPr>
                        <a:t>les objectifs</a:t>
                      </a:r>
                    </a:p>
                  </a:txBody>
                  <a:tcPr>
                    <a:lnL w="19050" cap="flat" cmpd="sng" algn="ctr">
                      <a:solidFill>
                        <a:schemeClr val="bg1">
                          <a:lumMod val="95000"/>
                        </a:schemeClr>
                      </a:solidFill>
                      <a:prstDash val="solid"/>
                      <a:round/>
                      <a:headEnd type="none" w="med" len="med"/>
                      <a:tailEnd type="none" w="med" len="med"/>
                    </a:lnL>
                    <a:lnR w="12700" cmpd="sng">
                      <a:noFill/>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spcBef>
                          <a:spcPts val="600"/>
                        </a:spcBef>
                      </a:pPr>
                      <a:r>
                        <a:rPr lang="fr-CA" sz="1100" i="0" kern="1200" baseline="0" dirty="0">
                          <a:solidFill>
                            <a:schemeClr val="tx1"/>
                          </a:solidFill>
                          <a:latin typeface="+mn-lt"/>
                          <a:ea typeface="+mn-ea"/>
                          <a:cs typeface="Arial" panose="020B0604020202020204" pitchFamily="34" charset="0"/>
                        </a:rPr>
                        <a:t>En 2022, </a:t>
                      </a:r>
                      <a:r>
                        <a:rPr lang="fr-CA" sz="1100" i="0" kern="1200" baseline="0" dirty="0" err="1">
                          <a:solidFill>
                            <a:schemeClr val="tx1"/>
                          </a:solidFill>
                          <a:latin typeface="+mn-lt"/>
                          <a:ea typeface="+mn-ea"/>
                          <a:cs typeface="Arial" panose="020B0604020202020204" pitchFamily="34" charset="0"/>
                        </a:rPr>
                        <a:t>RénoAssistance</a:t>
                      </a:r>
                      <a:r>
                        <a:rPr lang="fr-CA" sz="1100" i="0" kern="1200" baseline="0" dirty="0">
                          <a:solidFill>
                            <a:schemeClr val="tx1"/>
                          </a:solidFill>
                          <a:latin typeface="+mn-lt"/>
                          <a:ea typeface="+mn-ea"/>
                          <a:cs typeface="Arial" panose="020B0604020202020204" pitchFamily="34" charset="0"/>
                        </a:rPr>
                        <a:t> (</a:t>
                      </a:r>
                      <a:r>
                        <a:rPr lang="fr-CA" sz="1100" i="0" kern="1200" baseline="0" dirty="0" err="1">
                          <a:solidFill>
                            <a:schemeClr val="tx1"/>
                          </a:solidFill>
                          <a:latin typeface="+mn-lt"/>
                          <a:ea typeface="+mn-ea"/>
                          <a:cs typeface="Arial" panose="020B0604020202020204" pitchFamily="34" charset="0"/>
                        </a:rPr>
                        <a:t>EspaceProprio</a:t>
                      </a:r>
                      <a:r>
                        <a:rPr lang="fr-CA" sz="1100" i="0" kern="1200" baseline="0" dirty="0">
                          <a:solidFill>
                            <a:schemeClr val="tx1"/>
                          </a:solidFill>
                          <a:latin typeface="+mn-lt"/>
                          <a:ea typeface="+mn-ea"/>
                          <a:cs typeface="Arial" panose="020B0604020202020204" pitchFamily="34" charset="0"/>
                        </a:rPr>
                        <a:t>) et l’APCHQ ont mandaté Ad hoc recherche pour mettre sur pied une étude de type </a:t>
                      </a:r>
                      <a:r>
                        <a:rPr lang="fr-CA" sz="1100" b="1" i="0" kern="1200" baseline="0" dirty="0">
                          <a:solidFill>
                            <a:schemeClr val="tx1"/>
                          </a:solidFill>
                          <a:latin typeface="+mn-lt"/>
                          <a:ea typeface="+mn-ea"/>
                          <a:cs typeface="Arial" panose="020B0604020202020204" pitchFamily="34" charset="0"/>
                        </a:rPr>
                        <a:t>« </a:t>
                      </a:r>
                      <a:r>
                        <a:rPr lang="fr-CA" sz="1100" b="1" i="0" kern="1200" baseline="0" dirty="0" err="1">
                          <a:solidFill>
                            <a:schemeClr val="tx1"/>
                          </a:solidFill>
                          <a:latin typeface="+mn-lt"/>
                          <a:ea typeface="+mn-ea"/>
                          <a:cs typeface="Arial" panose="020B0604020202020204" pitchFamily="34" charset="0"/>
                        </a:rPr>
                        <a:t>tracking</a:t>
                      </a:r>
                      <a:r>
                        <a:rPr lang="fr-CA" sz="1100" b="1" i="0" kern="1200" baseline="0" dirty="0">
                          <a:solidFill>
                            <a:schemeClr val="tx1"/>
                          </a:solidFill>
                          <a:latin typeface="+mn-lt"/>
                          <a:ea typeface="+mn-ea"/>
                          <a:cs typeface="Arial" panose="020B0604020202020204" pitchFamily="34" charset="0"/>
                        </a:rPr>
                        <a:t> » annuel </a:t>
                      </a:r>
                      <a:r>
                        <a:rPr lang="fr-CA" sz="1100" i="0" kern="1200" baseline="0" dirty="0">
                          <a:solidFill>
                            <a:schemeClr val="tx1"/>
                          </a:solidFill>
                          <a:latin typeface="+mn-lt"/>
                          <a:ea typeface="+mn-ea"/>
                          <a:cs typeface="Arial" panose="020B0604020202020204" pitchFamily="34" charset="0"/>
                        </a:rPr>
                        <a:t>visant à </a:t>
                      </a:r>
                      <a:r>
                        <a:rPr lang="fr-CA" sz="1100" b="1" i="0" kern="1200" baseline="0" dirty="0">
                          <a:solidFill>
                            <a:schemeClr val="tx1"/>
                          </a:solidFill>
                          <a:latin typeface="+mn-lt"/>
                          <a:ea typeface="+mn-ea"/>
                          <a:cs typeface="Arial" panose="020B0604020202020204" pitchFamily="34" charset="0"/>
                        </a:rPr>
                        <a:t>mesurer les intentions de rénovation </a:t>
                      </a:r>
                      <a:r>
                        <a:rPr lang="fr-CA" sz="1100" i="0" kern="1200" baseline="0" dirty="0">
                          <a:solidFill>
                            <a:schemeClr val="tx1"/>
                          </a:solidFill>
                          <a:latin typeface="+mn-lt"/>
                          <a:ea typeface="+mn-ea"/>
                          <a:cs typeface="Arial" panose="020B0604020202020204" pitchFamily="34" charset="0"/>
                        </a:rPr>
                        <a:t>des propriétaires québécois. En 2026, avec l’accord de </a:t>
                      </a:r>
                      <a:r>
                        <a:rPr lang="fr-CA" sz="1100" i="0" kern="1200" baseline="0" dirty="0" err="1">
                          <a:solidFill>
                            <a:schemeClr val="tx1"/>
                          </a:solidFill>
                          <a:latin typeface="+mn-lt"/>
                          <a:ea typeface="+mn-ea"/>
                          <a:cs typeface="Arial" panose="020B0604020202020204" pitchFamily="34" charset="0"/>
                        </a:rPr>
                        <a:t>RénoAssistance</a:t>
                      </a:r>
                      <a:r>
                        <a:rPr lang="fr-CA" sz="1100" i="0" kern="1200" baseline="0" dirty="0">
                          <a:solidFill>
                            <a:schemeClr val="tx1"/>
                          </a:solidFill>
                          <a:latin typeface="+mn-lt"/>
                          <a:ea typeface="+mn-ea"/>
                          <a:cs typeface="Arial" panose="020B0604020202020204" pitchFamily="34" charset="0"/>
                        </a:rPr>
                        <a:t>, l’</a:t>
                      </a:r>
                      <a:r>
                        <a:rPr lang="fr-CA" sz="1100" b="1" i="0" kern="1200" baseline="0" dirty="0">
                          <a:solidFill>
                            <a:schemeClr val="tx1"/>
                          </a:solidFill>
                          <a:latin typeface="+mn-lt"/>
                          <a:ea typeface="+mn-ea"/>
                          <a:cs typeface="Arial" panose="020B0604020202020204" pitchFamily="34" charset="0"/>
                        </a:rPr>
                        <a:t>APCHQ</a:t>
                      </a:r>
                      <a:r>
                        <a:rPr lang="fr-CA" sz="1100" i="0" kern="1200" baseline="0" dirty="0">
                          <a:solidFill>
                            <a:schemeClr val="tx1"/>
                          </a:solidFill>
                          <a:latin typeface="+mn-lt"/>
                          <a:ea typeface="+mn-ea"/>
                          <a:cs typeface="Arial" panose="020B0604020202020204" pitchFamily="34" charset="0"/>
                        </a:rPr>
                        <a:t> a poursuivi seule le mandat d’Ad hoc recherche pour une cinquième édition. </a:t>
                      </a:r>
                    </a:p>
                    <a:p>
                      <a:pPr>
                        <a:spcBef>
                          <a:spcPts val="600"/>
                        </a:spcBef>
                      </a:pPr>
                      <a:r>
                        <a:rPr lang="fr-CA" sz="1100" i="0" kern="1200" baseline="0" dirty="0">
                          <a:solidFill>
                            <a:schemeClr val="tx1"/>
                          </a:solidFill>
                          <a:latin typeface="+mn-lt"/>
                          <a:ea typeface="+mn-ea"/>
                          <a:cs typeface="Arial" panose="020B0604020202020204" pitchFamily="34" charset="0"/>
                        </a:rPr>
                        <a:t>Plus concrètement, cette étude poursuit les </a:t>
                      </a:r>
                      <a:r>
                        <a:rPr lang="fr-CA" sz="1100" b="1" i="0" u="sng" kern="1200" baseline="0" dirty="0">
                          <a:solidFill>
                            <a:schemeClr val="tx1"/>
                          </a:solidFill>
                          <a:latin typeface="+mn-lt"/>
                          <a:ea typeface="+mn-ea"/>
                          <a:cs typeface="Arial" panose="020B0604020202020204" pitchFamily="34" charset="0"/>
                        </a:rPr>
                        <a:t>objectifs</a:t>
                      </a:r>
                      <a:r>
                        <a:rPr lang="fr-CA" sz="1100" i="0" kern="1200" baseline="0" dirty="0">
                          <a:solidFill>
                            <a:schemeClr val="tx1"/>
                          </a:solidFill>
                          <a:latin typeface="+mn-lt"/>
                          <a:ea typeface="+mn-ea"/>
                          <a:cs typeface="Arial" panose="020B0604020202020204" pitchFamily="34" charset="0"/>
                        </a:rPr>
                        <a:t> suivants : </a:t>
                      </a:r>
                    </a:p>
                    <a:p>
                      <a:pPr marL="171450" indent="-171450">
                        <a:spcBef>
                          <a:spcPts val="600"/>
                        </a:spcBef>
                        <a:buFont typeface="Arial" panose="020B0604020202020204" pitchFamily="34" charset="0"/>
                        <a:buChar char="•"/>
                      </a:pPr>
                      <a:r>
                        <a:rPr lang="fr-CA" sz="1100" i="0" kern="1200" baseline="0" dirty="0">
                          <a:solidFill>
                            <a:schemeClr val="tx1"/>
                          </a:solidFill>
                          <a:latin typeface="+mn-lt"/>
                          <a:ea typeface="+mn-ea"/>
                          <a:cs typeface="Arial" panose="020B0604020202020204" pitchFamily="34" charset="0"/>
                        </a:rPr>
                        <a:t>Mesurer </a:t>
                      </a:r>
                      <a:r>
                        <a:rPr lang="fr-CA" sz="1100" b="1" i="0" kern="1200" baseline="0" dirty="0">
                          <a:solidFill>
                            <a:schemeClr val="tx1"/>
                          </a:solidFill>
                          <a:latin typeface="+mn-lt"/>
                          <a:ea typeface="+mn-ea"/>
                          <a:cs typeface="Arial" panose="020B0604020202020204" pitchFamily="34" charset="0"/>
                        </a:rPr>
                        <a:t>l’intention de rénover </a:t>
                      </a:r>
                      <a:r>
                        <a:rPr lang="fr-CA" sz="1100" i="0" kern="1200" baseline="0" dirty="0">
                          <a:solidFill>
                            <a:schemeClr val="tx1"/>
                          </a:solidFill>
                          <a:latin typeface="+mn-lt"/>
                          <a:ea typeface="+mn-ea"/>
                          <a:cs typeface="Arial" panose="020B0604020202020204" pitchFamily="34" charset="0"/>
                        </a:rPr>
                        <a:t>de même que les </a:t>
                      </a:r>
                      <a:r>
                        <a:rPr lang="fr-CA" sz="1100" b="1" i="0" kern="1200" baseline="0" dirty="0">
                          <a:solidFill>
                            <a:schemeClr val="tx1"/>
                          </a:solidFill>
                          <a:latin typeface="+mn-lt"/>
                          <a:ea typeface="+mn-ea"/>
                          <a:cs typeface="Arial" panose="020B0604020202020204" pitchFamily="34" charset="0"/>
                        </a:rPr>
                        <a:t>motivations </a:t>
                      </a:r>
                      <a:r>
                        <a:rPr lang="fr-CA" sz="1100" i="0" kern="1200" baseline="0" dirty="0">
                          <a:solidFill>
                            <a:schemeClr val="tx1"/>
                          </a:solidFill>
                          <a:latin typeface="+mn-lt"/>
                          <a:ea typeface="+mn-ea"/>
                          <a:cs typeface="Arial" panose="020B0604020202020204" pitchFamily="34" charset="0"/>
                        </a:rPr>
                        <a:t>et les </a:t>
                      </a:r>
                      <a:r>
                        <a:rPr lang="fr-CA" sz="1100" b="1" i="0" kern="1200" baseline="0" dirty="0">
                          <a:solidFill>
                            <a:schemeClr val="tx1"/>
                          </a:solidFill>
                          <a:latin typeface="+mn-lt"/>
                          <a:ea typeface="+mn-ea"/>
                          <a:cs typeface="Arial" panose="020B0604020202020204" pitchFamily="34" charset="0"/>
                        </a:rPr>
                        <a:t>freins</a:t>
                      </a:r>
                      <a:r>
                        <a:rPr lang="fr-CA" sz="1100" i="0" kern="1200" baseline="0" dirty="0">
                          <a:solidFill>
                            <a:schemeClr val="tx1"/>
                          </a:solidFill>
                          <a:latin typeface="+mn-lt"/>
                          <a:ea typeface="+mn-ea"/>
                          <a:cs typeface="Arial" panose="020B0604020202020204" pitchFamily="34" charset="0"/>
                        </a:rPr>
                        <a:t> aux projets de rénovation ou d’entretien;</a:t>
                      </a:r>
                    </a:p>
                    <a:p>
                      <a:pPr marL="171450" indent="-171450">
                        <a:spcBef>
                          <a:spcPts val="600"/>
                        </a:spcBef>
                        <a:buFont typeface="Arial" panose="020B0604020202020204" pitchFamily="34" charset="0"/>
                        <a:buChar char="•"/>
                      </a:pPr>
                      <a:r>
                        <a:rPr lang="fr-CA" sz="1100" i="0" kern="1200" baseline="0" dirty="0">
                          <a:solidFill>
                            <a:schemeClr val="tx1"/>
                          </a:solidFill>
                          <a:latin typeface="+mn-lt"/>
                          <a:ea typeface="+mn-ea"/>
                          <a:cs typeface="Arial" panose="020B0604020202020204" pitchFamily="34" charset="0"/>
                        </a:rPr>
                        <a:t>Cerner la </a:t>
                      </a:r>
                      <a:r>
                        <a:rPr lang="fr-CA" sz="1100" b="1" i="0" kern="1200" baseline="0" dirty="0">
                          <a:solidFill>
                            <a:schemeClr val="tx1"/>
                          </a:solidFill>
                          <a:latin typeface="+mn-lt"/>
                          <a:ea typeface="+mn-ea"/>
                          <a:cs typeface="Arial" panose="020B0604020202020204" pitchFamily="34" charset="0"/>
                        </a:rPr>
                        <a:t>nature des projets</a:t>
                      </a:r>
                      <a:r>
                        <a:rPr lang="fr-CA" sz="1100" i="0" kern="1200" baseline="0" dirty="0">
                          <a:solidFill>
                            <a:schemeClr val="tx1"/>
                          </a:solidFill>
                          <a:latin typeface="+mn-lt"/>
                          <a:ea typeface="+mn-ea"/>
                          <a:cs typeface="Arial" panose="020B0604020202020204" pitchFamily="34" charset="0"/>
                        </a:rPr>
                        <a:t> de rénovation (agrandissement/conversion, intérieurs, extérieurs) de même que le </a:t>
                      </a:r>
                      <a:r>
                        <a:rPr lang="fr-CA" sz="1100" b="1" i="0" kern="1200" baseline="0" dirty="0">
                          <a:solidFill>
                            <a:schemeClr val="tx1"/>
                          </a:solidFill>
                          <a:latin typeface="+mn-lt"/>
                          <a:ea typeface="+mn-ea"/>
                          <a:cs typeface="Arial" panose="020B0604020202020204" pitchFamily="34" charset="0"/>
                        </a:rPr>
                        <a:t>budget prévu</a:t>
                      </a:r>
                      <a:r>
                        <a:rPr lang="fr-CA" sz="1100" i="0" kern="1200" baseline="0" dirty="0">
                          <a:solidFill>
                            <a:schemeClr val="tx1"/>
                          </a:solidFill>
                          <a:latin typeface="+mn-lt"/>
                          <a:ea typeface="+mn-ea"/>
                          <a:cs typeface="Arial" panose="020B0604020202020204" pitchFamily="34" charset="0"/>
                        </a:rPr>
                        <a:t>;</a:t>
                      </a:r>
                    </a:p>
                    <a:p>
                      <a:pPr marL="171450" indent="-171450">
                        <a:spcBef>
                          <a:spcPts val="600"/>
                        </a:spcBef>
                        <a:buFont typeface="Arial" panose="020B0604020202020204" pitchFamily="34" charset="0"/>
                        <a:buChar char="•"/>
                      </a:pPr>
                      <a:r>
                        <a:rPr lang="fr-CA" sz="1100" i="0" kern="1200" baseline="0" dirty="0">
                          <a:solidFill>
                            <a:schemeClr val="tx1"/>
                          </a:solidFill>
                          <a:latin typeface="+mn-lt"/>
                          <a:ea typeface="+mn-ea"/>
                          <a:cs typeface="Arial" panose="020B0604020202020204" pitchFamily="34" charset="0"/>
                        </a:rPr>
                        <a:t>Déterminer les </a:t>
                      </a:r>
                      <a:r>
                        <a:rPr lang="fr-CA" sz="1100" b="1" i="0" kern="1200" baseline="0" dirty="0">
                          <a:solidFill>
                            <a:schemeClr val="tx1"/>
                          </a:solidFill>
                          <a:latin typeface="+mn-lt"/>
                          <a:ea typeface="+mn-ea"/>
                          <a:cs typeface="Arial" panose="020B0604020202020204" pitchFamily="34" charset="0"/>
                        </a:rPr>
                        <a:t>caractéristiques des propriétés </a:t>
                      </a:r>
                      <a:r>
                        <a:rPr lang="fr-CA" sz="1100" i="0" kern="1200" baseline="0" dirty="0">
                          <a:solidFill>
                            <a:schemeClr val="tx1"/>
                          </a:solidFill>
                          <a:latin typeface="+mn-lt"/>
                          <a:ea typeface="+mn-ea"/>
                          <a:cs typeface="Arial" panose="020B0604020202020204" pitchFamily="34" charset="0"/>
                        </a:rPr>
                        <a:t>à rénover; </a:t>
                      </a:r>
                    </a:p>
                    <a:p>
                      <a:pPr marL="171450" indent="-171450">
                        <a:spcBef>
                          <a:spcPts val="600"/>
                        </a:spcBef>
                        <a:buFont typeface="Arial" panose="020B0604020202020204" pitchFamily="34" charset="0"/>
                        <a:buChar char="•"/>
                      </a:pPr>
                      <a:r>
                        <a:rPr lang="fr-CA" sz="1100" i="0" kern="1200" baseline="0" dirty="0">
                          <a:solidFill>
                            <a:schemeClr val="tx1"/>
                          </a:solidFill>
                          <a:latin typeface="+mn-lt"/>
                          <a:ea typeface="+mn-ea"/>
                          <a:cs typeface="Arial" panose="020B0604020202020204" pitchFamily="34" charset="0"/>
                        </a:rPr>
                        <a:t>Identifier </a:t>
                      </a:r>
                      <a:r>
                        <a:rPr lang="fr-CA" sz="1100" b="1" i="0" kern="1200" baseline="0" dirty="0">
                          <a:solidFill>
                            <a:schemeClr val="tx1"/>
                          </a:solidFill>
                          <a:latin typeface="+mn-lt"/>
                          <a:ea typeface="+mn-ea"/>
                          <a:cs typeface="Arial" panose="020B0604020202020204" pitchFamily="34" charset="0"/>
                        </a:rPr>
                        <a:t>l’élément déclencheur </a:t>
                      </a:r>
                      <a:r>
                        <a:rPr lang="fr-CA" sz="1100" i="0" kern="1200" baseline="0" dirty="0">
                          <a:solidFill>
                            <a:schemeClr val="tx1"/>
                          </a:solidFill>
                          <a:latin typeface="+mn-lt"/>
                          <a:ea typeface="+mn-ea"/>
                          <a:cs typeface="Arial" panose="020B0604020202020204" pitchFamily="34" charset="0"/>
                        </a:rPr>
                        <a:t>des différents projets de rénovation de même que les </a:t>
                      </a:r>
                      <a:r>
                        <a:rPr lang="fr-CA" sz="1100" b="1" i="0" kern="1200" baseline="0" dirty="0">
                          <a:solidFill>
                            <a:schemeClr val="tx1"/>
                          </a:solidFill>
                          <a:latin typeface="+mn-lt"/>
                          <a:ea typeface="+mn-ea"/>
                          <a:cs typeface="Arial" panose="020B0604020202020204" pitchFamily="34" charset="0"/>
                        </a:rPr>
                        <a:t>motivations</a:t>
                      </a:r>
                      <a:r>
                        <a:rPr lang="fr-CA" sz="1100" i="0" kern="1200" baseline="0" dirty="0">
                          <a:solidFill>
                            <a:schemeClr val="tx1"/>
                          </a:solidFill>
                          <a:latin typeface="+mn-lt"/>
                          <a:ea typeface="+mn-ea"/>
                          <a:cs typeface="Arial" panose="020B0604020202020204" pitchFamily="34" charset="0"/>
                        </a:rPr>
                        <a:t> à réaliser chacun des types de travaux;</a:t>
                      </a:r>
                    </a:p>
                    <a:p>
                      <a:pPr marL="171450" indent="-171450">
                        <a:spcBef>
                          <a:spcPts val="600"/>
                        </a:spcBef>
                        <a:buFont typeface="Arial" panose="020B0604020202020204" pitchFamily="34" charset="0"/>
                        <a:buChar char="•"/>
                      </a:pPr>
                      <a:r>
                        <a:rPr lang="fr-CA" sz="1100" i="0" kern="1200" baseline="0" dirty="0">
                          <a:solidFill>
                            <a:schemeClr val="tx1"/>
                          </a:solidFill>
                          <a:latin typeface="+mn-lt"/>
                          <a:ea typeface="+mn-ea"/>
                          <a:cs typeface="Arial" panose="020B0604020202020204" pitchFamily="34" charset="0"/>
                        </a:rPr>
                        <a:t>Déterminer l’intention de recourir aux services d’un </a:t>
                      </a:r>
                      <a:r>
                        <a:rPr lang="fr-CA" sz="1100" b="1" i="0" kern="1200" baseline="0" dirty="0">
                          <a:solidFill>
                            <a:schemeClr val="tx1"/>
                          </a:solidFill>
                          <a:latin typeface="+mn-lt"/>
                          <a:ea typeface="+mn-ea"/>
                          <a:cs typeface="Arial" panose="020B0604020202020204" pitchFamily="34" charset="0"/>
                        </a:rPr>
                        <a:t>entrepreneur licencié</a:t>
                      </a:r>
                      <a:r>
                        <a:rPr lang="fr-CA" sz="1100" i="0" kern="1200" baseline="0" dirty="0">
                          <a:solidFill>
                            <a:schemeClr val="tx1"/>
                          </a:solidFill>
                          <a:latin typeface="+mn-lt"/>
                          <a:ea typeface="+mn-ea"/>
                          <a:cs typeface="Arial" panose="020B0604020202020204" pitchFamily="34" charset="0"/>
                        </a:rPr>
                        <a:t> et les </a:t>
                      </a:r>
                      <a:r>
                        <a:rPr lang="fr-CA" sz="1100" b="1" i="0" kern="1200" baseline="0" dirty="0">
                          <a:solidFill>
                            <a:schemeClr val="tx1"/>
                          </a:solidFill>
                          <a:latin typeface="+mn-lt"/>
                          <a:ea typeface="+mn-ea"/>
                          <a:cs typeface="Arial" panose="020B0604020202020204" pitchFamily="34" charset="0"/>
                        </a:rPr>
                        <a:t>critères de choix</a:t>
                      </a:r>
                      <a:r>
                        <a:rPr lang="fr-CA" sz="1100" i="0" kern="1200" baseline="0" dirty="0">
                          <a:solidFill>
                            <a:schemeClr val="tx1"/>
                          </a:solidFill>
                          <a:latin typeface="+mn-lt"/>
                          <a:ea typeface="+mn-ea"/>
                          <a:cs typeface="Arial" panose="020B0604020202020204" pitchFamily="34" charset="0"/>
                        </a:rPr>
                        <a:t>;</a:t>
                      </a:r>
                    </a:p>
                    <a:p>
                      <a:pPr marL="171450" indent="-171450">
                        <a:spcBef>
                          <a:spcPts val="600"/>
                        </a:spcBef>
                        <a:buFont typeface="Arial" panose="020B0604020202020204" pitchFamily="34" charset="0"/>
                        <a:buChar char="•"/>
                      </a:pPr>
                      <a:r>
                        <a:rPr lang="fr-CA" sz="1100" i="0" kern="1200" baseline="0" dirty="0">
                          <a:solidFill>
                            <a:schemeClr val="tx1"/>
                          </a:solidFill>
                          <a:latin typeface="+mn-lt"/>
                          <a:ea typeface="+mn-ea"/>
                          <a:cs typeface="Arial" panose="020B0604020202020204" pitchFamily="34" charset="0"/>
                        </a:rPr>
                        <a:t>Évaluer l’importance de la</a:t>
                      </a:r>
                      <a:r>
                        <a:rPr lang="fr-CA" sz="1100" b="1" i="0" kern="1200" baseline="0" dirty="0">
                          <a:solidFill>
                            <a:schemeClr val="tx1"/>
                          </a:solidFill>
                          <a:latin typeface="+mn-lt"/>
                          <a:ea typeface="+mn-ea"/>
                          <a:cs typeface="Arial" panose="020B0604020202020204" pitchFamily="34" charset="0"/>
                        </a:rPr>
                        <a:t> garantie </a:t>
                      </a:r>
                      <a:r>
                        <a:rPr lang="fr-CA" sz="1100" i="0" kern="1200" baseline="0" dirty="0">
                          <a:solidFill>
                            <a:schemeClr val="tx1"/>
                          </a:solidFill>
                          <a:latin typeface="+mn-lt"/>
                          <a:ea typeface="+mn-ea"/>
                          <a:cs typeface="Arial" panose="020B0604020202020204" pitchFamily="34" charset="0"/>
                        </a:rPr>
                        <a:t>associée aux travaux et le </a:t>
                      </a:r>
                      <a:r>
                        <a:rPr lang="fr-CA" sz="1100" b="1" i="0" kern="1200" baseline="0" dirty="0">
                          <a:solidFill>
                            <a:schemeClr val="tx1"/>
                          </a:solidFill>
                          <a:latin typeface="+mn-lt"/>
                          <a:ea typeface="+mn-ea"/>
                          <a:cs typeface="Arial" panose="020B0604020202020204" pitchFamily="34" charset="0"/>
                        </a:rPr>
                        <a:t>mode de financement</a:t>
                      </a:r>
                      <a:r>
                        <a:rPr lang="fr-CA" sz="1100" i="0" kern="1200" baseline="0" dirty="0">
                          <a:solidFill>
                            <a:schemeClr val="tx1"/>
                          </a:solidFill>
                          <a:latin typeface="+mn-lt"/>
                          <a:ea typeface="+mn-ea"/>
                          <a:cs typeface="Arial" panose="020B0604020202020204" pitchFamily="34" charset="0"/>
                        </a:rPr>
                        <a:t> des travaux; </a:t>
                      </a:r>
                    </a:p>
                    <a:p>
                      <a:pPr marL="171450" indent="-171450">
                        <a:spcBef>
                          <a:spcPts val="600"/>
                        </a:spcBef>
                        <a:buFont typeface="Arial" panose="020B0604020202020204" pitchFamily="34" charset="0"/>
                        <a:buChar char="•"/>
                      </a:pPr>
                      <a:r>
                        <a:rPr lang="fr-CA" sz="1100" b="1" i="0" kern="1200" baseline="0" dirty="0">
                          <a:solidFill>
                            <a:schemeClr val="tx1"/>
                          </a:solidFill>
                          <a:latin typeface="+mn-lt"/>
                          <a:ea typeface="+mn-ea"/>
                          <a:cs typeface="Arial" panose="020B0604020202020204" pitchFamily="34" charset="0"/>
                        </a:rPr>
                        <a:t>Comparer</a:t>
                      </a:r>
                      <a:r>
                        <a:rPr lang="fr-CA" sz="1100" i="0" kern="1200" baseline="0" dirty="0">
                          <a:solidFill>
                            <a:schemeClr val="tx1"/>
                          </a:solidFill>
                          <a:latin typeface="+mn-lt"/>
                          <a:ea typeface="+mn-ea"/>
                          <a:cs typeface="Arial" panose="020B0604020202020204" pitchFamily="34" charset="0"/>
                        </a:rPr>
                        <a:t> les résultats avec ceux des </a:t>
                      </a:r>
                      <a:r>
                        <a:rPr lang="fr-CA" sz="1100" b="1" i="0" kern="1200" baseline="0" dirty="0">
                          <a:solidFill>
                            <a:schemeClr val="tx1"/>
                          </a:solidFill>
                          <a:latin typeface="+mn-lt"/>
                          <a:ea typeface="+mn-ea"/>
                          <a:cs typeface="Arial" panose="020B0604020202020204" pitchFamily="34" charset="0"/>
                        </a:rPr>
                        <a:t>deux</a:t>
                      </a:r>
                      <a:r>
                        <a:rPr lang="fr-CA" sz="1100" i="0" kern="1200" baseline="0" dirty="0">
                          <a:solidFill>
                            <a:schemeClr val="tx1"/>
                          </a:solidFill>
                          <a:latin typeface="+mn-lt"/>
                          <a:ea typeface="+mn-ea"/>
                          <a:cs typeface="Arial" panose="020B0604020202020204" pitchFamily="34" charset="0"/>
                        </a:rPr>
                        <a:t> </a:t>
                      </a:r>
                      <a:r>
                        <a:rPr lang="fr-CA" sz="1100" b="1" i="0" kern="1200" baseline="0" dirty="0">
                          <a:solidFill>
                            <a:schemeClr val="tx1"/>
                          </a:solidFill>
                          <a:latin typeface="+mn-lt"/>
                          <a:ea typeface="+mn-ea"/>
                          <a:cs typeface="Arial" panose="020B0604020202020204" pitchFamily="34" charset="0"/>
                        </a:rPr>
                        <a:t>précédentes vagues </a:t>
                      </a:r>
                      <a:r>
                        <a:rPr lang="fr-CA" sz="1100" b="0" i="0" kern="1200" baseline="0" dirty="0">
                          <a:solidFill>
                            <a:schemeClr val="tx1"/>
                          </a:solidFill>
                          <a:latin typeface="+mn-lt"/>
                          <a:ea typeface="+mn-ea"/>
                          <a:cs typeface="Arial" panose="020B0604020202020204" pitchFamily="34" charset="0"/>
                        </a:rPr>
                        <a:t>de </a:t>
                      </a:r>
                      <a:r>
                        <a:rPr lang="fr-CA" sz="1100" i="0" kern="1200" baseline="0" dirty="0">
                          <a:solidFill>
                            <a:schemeClr val="tx1"/>
                          </a:solidFill>
                          <a:latin typeface="+mn-lt"/>
                          <a:ea typeface="+mn-ea"/>
                          <a:cs typeface="Arial" panose="020B0604020202020204" pitchFamily="34" charset="0"/>
                        </a:rPr>
                        <a:t>2024 et 2025.</a:t>
                      </a:r>
                    </a:p>
                    <a:p>
                      <a:pPr marL="0" indent="0">
                        <a:spcBef>
                          <a:spcPts val="600"/>
                        </a:spcBef>
                        <a:buFont typeface="Arial" panose="020B0604020202020204" pitchFamily="34" charset="0"/>
                        <a:buNone/>
                      </a:pPr>
                      <a:endParaRPr lang="fr-CA" sz="500" i="0" kern="1200" baseline="0" dirty="0">
                        <a:solidFill>
                          <a:schemeClr val="tx1"/>
                        </a:solidFill>
                        <a:latin typeface="+mn-lt"/>
                        <a:ea typeface="+mn-ea"/>
                        <a:cs typeface="Arial" panose="020B0604020202020204" pitchFamily="34" charset="0"/>
                      </a:endParaRPr>
                    </a:p>
                  </a:txBody>
                  <a:tcPr anchor="ctr">
                    <a:lnL w="12700" cmpd="sng">
                      <a:noFill/>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tc>
                <a:extLst>
                  <a:ext uri="{0D108BD9-81ED-4DB2-BD59-A6C34878D82A}">
                    <a16:rowId xmlns:a16="http://schemas.microsoft.com/office/drawing/2014/main" val="10000"/>
                  </a:ext>
                </a:extLst>
              </a:tr>
              <a:tr h="251460">
                <a:tc rowSpan="5">
                  <a:txBody>
                    <a:bodyPr/>
                    <a:lstStyle/>
                    <a:p>
                      <a:pPr>
                        <a:spcBef>
                          <a:spcPts val="200"/>
                        </a:spcBef>
                        <a:spcAft>
                          <a:spcPts val="0"/>
                        </a:spcAft>
                      </a:pPr>
                      <a:r>
                        <a:rPr lang="fr-CA" sz="1100" b="1" cap="small" spc="100" baseline="0" dirty="0">
                          <a:solidFill>
                            <a:schemeClr val="bg1"/>
                          </a:solidFill>
                          <a:latin typeface="+mn-lt"/>
                        </a:rPr>
                        <a:t>La méthodologie</a:t>
                      </a:r>
                    </a:p>
                  </a:txBody>
                  <a:tcPr>
                    <a:lnL w="19050" cap="flat" cmpd="sng" algn="ctr">
                      <a:solidFill>
                        <a:schemeClr val="bg1">
                          <a:lumMod val="95000"/>
                        </a:schemeClr>
                      </a:solidFill>
                      <a:prstDash val="solid"/>
                      <a:round/>
                      <a:headEnd type="none" w="med" len="med"/>
                      <a:tailEnd type="none" w="med" len="med"/>
                    </a:lnL>
                    <a:lnR w="12700" cmpd="sng">
                      <a:noFill/>
                    </a:lnR>
                    <a:lnT w="19050" cap="flat" cmpd="sng" algn="ctr">
                      <a:solidFill>
                        <a:schemeClr val="bg1">
                          <a:lumMod val="9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indent="0">
                        <a:spcBef>
                          <a:spcPts val="600"/>
                        </a:spcBef>
                        <a:spcAft>
                          <a:spcPts val="0"/>
                        </a:spcAft>
                        <a:buClr>
                          <a:schemeClr val="accent2"/>
                        </a:buClr>
                        <a:buFont typeface="Arial" panose="020B0604020202020204" pitchFamily="34" charset="0"/>
                        <a:buNone/>
                      </a:pPr>
                      <a:r>
                        <a:rPr lang="fr-CA" sz="1100" b="1" dirty="0">
                          <a:solidFill>
                            <a:schemeClr val="tx1"/>
                          </a:solidFill>
                          <a:latin typeface="+mn-lt"/>
                          <a:cs typeface="Arial" panose="020B0604020202020204" pitchFamily="34" charset="0"/>
                        </a:rPr>
                        <a:t>Méthode de collecte</a:t>
                      </a:r>
                    </a:p>
                  </a:txBody>
                  <a:tcPr anchor="ctr">
                    <a:lnL w="12700" cmpd="sng">
                      <a:noFill/>
                    </a:lnL>
                    <a:lnR w="12700" cmpd="sng">
                      <a:noFill/>
                    </a:lnR>
                    <a:lnT w="190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fr-CA" sz="1100" dirty="0">
                          <a:latin typeface="+mn-lt"/>
                          <a:cs typeface="Arial" panose="020B0604020202020204" pitchFamily="34" charset="0"/>
                        </a:rPr>
                        <a:t>Sondage Web d’une durée de 15 minutes en moyenne.</a:t>
                      </a:r>
                    </a:p>
                  </a:txBody>
                  <a:tcPr anchor="ctr">
                    <a:lnL w="12700" cmpd="sng">
                      <a:noFill/>
                    </a:lnL>
                    <a:lnR w="1270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1460">
                <a:tc vMerge="1">
                  <a:txBody>
                    <a:bodyPr/>
                    <a:lstStyle/>
                    <a:p>
                      <a:pPr>
                        <a:spcBef>
                          <a:spcPts val="200"/>
                        </a:spcBef>
                        <a:spcAft>
                          <a:spcPts val="0"/>
                        </a:spcAft>
                      </a:pPr>
                      <a:endParaRPr lang="fr-CA" sz="1000" b="1" cap="small" spc="100" baseline="0" dirty="0">
                        <a:solidFill>
                          <a:schemeClr val="accent1"/>
                        </a:solidFill>
                      </a:endParaRPr>
                    </a:p>
                  </a:txBody>
                  <a:tcP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spcBef>
                          <a:spcPts val="600"/>
                        </a:spcBef>
                        <a:spcAft>
                          <a:spcPts val="0"/>
                        </a:spcAft>
                        <a:buClr>
                          <a:schemeClr val="accent2"/>
                        </a:buClr>
                        <a:buFont typeface="Arial" panose="020B0604020202020204" pitchFamily="34" charset="0"/>
                        <a:buNone/>
                      </a:pPr>
                      <a:r>
                        <a:rPr lang="fr-CA" sz="1100" b="1" dirty="0">
                          <a:solidFill>
                            <a:schemeClr val="tx1"/>
                          </a:solidFill>
                          <a:latin typeface="+mn-lt"/>
                          <a:cs typeface="Arial" panose="020B0604020202020204" pitchFamily="34" charset="0"/>
                        </a:rPr>
                        <a:t>Population à l’étude</a:t>
                      </a:r>
                    </a:p>
                  </a:txBody>
                  <a:tcPr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Bef>
                          <a:spcPts val="600"/>
                        </a:spcBef>
                      </a:pPr>
                      <a:r>
                        <a:rPr lang="fr-CA" sz="1100" dirty="0">
                          <a:latin typeface="+mn-lt"/>
                          <a:cs typeface="Arial" panose="020B0604020202020204" pitchFamily="34" charset="0"/>
                        </a:rPr>
                        <a:t>Québécois âgés de 18 ans et plus;</a:t>
                      </a:r>
                    </a:p>
                    <a:p>
                      <a:pPr>
                        <a:spcBef>
                          <a:spcPts val="600"/>
                        </a:spcBef>
                      </a:pPr>
                      <a:r>
                        <a:rPr lang="fr-CA" sz="1100" dirty="0">
                          <a:latin typeface="+mn-lt"/>
                          <a:cs typeface="Arial" panose="020B0604020202020204" pitchFamily="34" charset="0"/>
                        </a:rPr>
                        <a:t>Propriétaires d’au moins un immeuble;</a:t>
                      </a:r>
                    </a:p>
                    <a:p>
                      <a:pPr>
                        <a:spcBef>
                          <a:spcPts val="600"/>
                        </a:spcBef>
                      </a:pPr>
                      <a:r>
                        <a:rPr lang="fr-CA" sz="1100" dirty="0">
                          <a:latin typeface="+mn-lt"/>
                          <a:cs typeface="Arial" panose="020B0604020202020204" pitchFamily="34" charset="0"/>
                        </a:rPr>
                        <a:t>Ayant l’intention de réaliser des travaux de rénovation ou d’entretien d’une valeur d’au moins 5 000 $ </a:t>
                      </a:r>
                      <a:br>
                        <a:rPr lang="fr-CA" sz="1100" dirty="0">
                          <a:latin typeface="+mn-lt"/>
                          <a:cs typeface="Arial" panose="020B0604020202020204" pitchFamily="34" charset="0"/>
                        </a:rPr>
                      </a:br>
                      <a:r>
                        <a:rPr lang="fr-CA" sz="1100" dirty="0">
                          <a:latin typeface="+mn-lt"/>
                          <a:cs typeface="Arial" panose="020B0604020202020204" pitchFamily="34" charset="0"/>
                        </a:rPr>
                        <a:t>au cours des trois prochaines années. </a:t>
                      </a:r>
                      <a:endParaRPr lang="fr-CA" sz="900" dirty="0">
                        <a:latin typeface="+mn-lt"/>
                        <a:cs typeface="Arial" panose="020B0604020202020204" pitchFamily="34"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1460">
                <a:tc vMerge="1">
                  <a:txBody>
                    <a:bodyPr/>
                    <a:lstStyle/>
                    <a:p>
                      <a:endParaRPr lang="fr-FR"/>
                    </a:p>
                  </a:txBody>
                  <a:tcPr/>
                </a:tc>
                <a:tc>
                  <a:txBody>
                    <a:bodyPr/>
                    <a:lstStyle/>
                    <a:p>
                      <a:pPr marL="0" indent="0">
                        <a:spcBef>
                          <a:spcPts val="600"/>
                        </a:spcBef>
                        <a:spcAft>
                          <a:spcPts val="0"/>
                        </a:spcAft>
                        <a:buClr>
                          <a:schemeClr val="accent2"/>
                        </a:buClr>
                        <a:buFont typeface="Arial" panose="020B0604020202020204" pitchFamily="34" charset="0"/>
                        <a:buNone/>
                      </a:pPr>
                      <a:r>
                        <a:rPr lang="fr-CA" sz="1100" b="1" dirty="0">
                          <a:solidFill>
                            <a:schemeClr val="tx1"/>
                          </a:solidFill>
                          <a:latin typeface="+mn-lt"/>
                          <a:cs typeface="Arial" panose="020B0604020202020204" pitchFamily="34" charset="0"/>
                        </a:rPr>
                        <a:t>Date du sondage</a:t>
                      </a:r>
                    </a:p>
                  </a:txBody>
                  <a:tcPr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spcBef>
                          <a:spcPts val="600"/>
                        </a:spcBef>
                        <a:spcAft>
                          <a:spcPts val="0"/>
                        </a:spcAft>
                        <a:buClr>
                          <a:schemeClr val="accent1"/>
                        </a:buClr>
                        <a:buFont typeface="Arial" panose="020B0604020202020204" pitchFamily="34" charset="0"/>
                        <a:buNone/>
                      </a:pPr>
                      <a:r>
                        <a:rPr lang="fr-CA" sz="1100" dirty="0">
                          <a:latin typeface="+mn-lt"/>
                          <a:cs typeface="Arial" panose="020B0604020202020204" pitchFamily="34" charset="0"/>
                        </a:rPr>
                        <a:t>18 février au 3 mars 2026.</a:t>
                      </a:r>
                    </a:p>
                  </a:txBody>
                  <a:tcPr anchor="ctr">
                    <a:lnL w="12700" cmpd="sng">
                      <a:noFill/>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vMerge="1">
                  <a:txBody>
                    <a:bodyPr/>
                    <a:lstStyle/>
                    <a:p>
                      <a:endParaRPr lang="fr-FR"/>
                    </a:p>
                  </a:txBody>
                  <a:tcPr>
                    <a:lnT w="19050" cap="flat" cmpd="sng" algn="ctr">
                      <a:solidFill>
                        <a:schemeClr val="bg1">
                          <a:lumMod val="95000"/>
                        </a:schemeClr>
                      </a:solidFill>
                      <a:prstDash val="solid"/>
                      <a:round/>
                      <a:headEnd type="none" w="med" len="med"/>
                      <a:tailEnd type="none" w="med" len="med"/>
                    </a:lnT>
                  </a:tcPr>
                </a:tc>
                <a:tc>
                  <a:txBody>
                    <a:bodyPr/>
                    <a:lstStyle/>
                    <a:p>
                      <a:pPr marL="0" indent="0">
                        <a:spcBef>
                          <a:spcPts val="600"/>
                        </a:spcBef>
                        <a:spcAft>
                          <a:spcPts val="0"/>
                        </a:spcAft>
                        <a:buClr>
                          <a:schemeClr val="accent2"/>
                        </a:buClr>
                        <a:buFont typeface="Arial" panose="020B0604020202020204" pitchFamily="34" charset="0"/>
                        <a:buNone/>
                      </a:pPr>
                      <a:r>
                        <a:rPr lang="fr-CA" sz="1100" b="1" dirty="0">
                          <a:solidFill>
                            <a:schemeClr val="tx1"/>
                          </a:solidFill>
                          <a:latin typeface="+mn-lt"/>
                          <a:cs typeface="Arial" panose="020B0604020202020204" pitchFamily="34" charset="0"/>
                        </a:rPr>
                        <a:t>Pondération </a:t>
                      </a:r>
                    </a:p>
                  </a:txBody>
                  <a:tcPr anchor="ctr">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fr-CA" sz="1100" dirty="0">
                          <a:latin typeface="+mn-lt"/>
                          <a:cs typeface="Arial" panose="020B0604020202020204" pitchFamily="34" charset="0"/>
                        </a:rPr>
                        <a:t>Les données ont été pondérées selon la région, l’âge, la langue et le sexe de manière à représenter le mieux possible la population à l’étude. </a:t>
                      </a:r>
                    </a:p>
                  </a:txBody>
                  <a:tcPr anchor="ctr">
                    <a:lnL w="12700" cmpd="sng">
                      <a:noFill/>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vMerge="1">
                  <a:txBody>
                    <a:bodyPr/>
                    <a:lstStyle/>
                    <a:p>
                      <a:pPr>
                        <a:spcBef>
                          <a:spcPts val="200"/>
                        </a:spcBef>
                        <a:spcAft>
                          <a:spcPts val="0"/>
                        </a:spcAft>
                      </a:pPr>
                      <a:endParaRPr lang="fr-CA" sz="1100" b="1" cap="small" spc="100" baseline="0" dirty="0">
                        <a:solidFill>
                          <a:schemeClr val="bg1"/>
                        </a:solidFill>
                        <a:latin typeface="+mn-lt"/>
                      </a:endParaRPr>
                    </a:p>
                  </a:txBody>
                  <a:tcPr>
                    <a:lnL w="1905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marL="0" marR="0" lvl="0" indent="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None/>
                        <a:tabLst/>
                        <a:defRPr/>
                      </a:pPr>
                      <a:r>
                        <a:rPr lang="fr-CA" sz="9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Comme l’échantillon de ce sondage provient d’un panel Web, il ne peut être considéré comme étant probabiliste, puisqu’il est constitué de personnes s’étant portées volontaires à répondre à des sondages en ligne. Les bonnes pratiques en recherche marketing préconisent de ne pas calculer de marge d’erreur lorsqu’un échantillonnage n’est pas probabiliste. C’est pourquoi, dans ce document, les différences significatives ne sont présentées qu’à titre indicatif seulement. </a:t>
                      </a:r>
                    </a:p>
                    <a:p>
                      <a:pPr marL="0" marR="0" lvl="0" indent="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None/>
                        <a:tabLst/>
                        <a:defRPr/>
                      </a:pPr>
                      <a:r>
                        <a:rPr lang="fr-CA" sz="900" i="1" dirty="0">
                          <a:solidFill>
                            <a:schemeClr val="tx1"/>
                          </a:solidFill>
                          <a:latin typeface="Calibri" panose="020F0502020204030204" pitchFamily="34" charset="0"/>
                          <a:ea typeface="Times New Roman" panose="02020603050405020304" pitchFamily="18" charset="0"/>
                        </a:rPr>
                        <a:t>À titre d’exemple, un échantillon probabiliste de 1 500 répondants aurait une marge d’erreur maximale de </a:t>
                      </a:r>
                      <a:r>
                        <a:rPr lang="fr-CA" sz="900" i="1" dirty="0">
                          <a:solidFill>
                            <a:schemeClr val="tx1"/>
                          </a:solidFill>
                          <a:latin typeface="Symbol" panose="05050102010706020507" pitchFamily="18" charset="2"/>
                          <a:ea typeface="Times New Roman" panose="02020603050405020304" pitchFamily="18" charset="0"/>
                          <a:cs typeface="Calibri" panose="020F0502020204030204" pitchFamily="34" charset="0"/>
                        </a:rPr>
                        <a:t>±</a:t>
                      </a:r>
                      <a:r>
                        <a:rPr lang="fr-CA" sz="900" i="1" dirty="0">
                          <a:solidFill>
                            <a:schemeClr val="tx1"/>
                          </a:solidFill>
                          <a:latin typeface="Calibri" panose="020F0502020204030204" pitchFamily="34" charset="0"/>
                          <a:ea typeface="Times New Roman" panose="02020603050405020304" pitchFamily="18" charset="0"/>
                        </a:rPr>
                        <a:t> 2,5 % à un niveau de confiance de 95 % ou plus. </a:t>
                      </a:r>
                      <a:br>
                        <a:rPr lang="fr-CA" sz="900" i="1" dirty="0">
                          <a:solidFill>
                            <a:schemeClr val="tx1"/>
                          </a:solidFill>
                          <a:latin typeface="Calibri" panose="020F0502020204030204" pitchFamily="34" charset="0"/>
                          <a:ea typeface="Times New Roman" panose="02020603050405020304" pitchFamily="18" charset="0"/>
                        </a:rPr>
                      </a:br>
                      <a:r>
                        <a:rPr lang="fr-CA" sz="900" i="1" dirty="0">
                          <a:solidFill>
                            <a:schemeClr val="tx1"/>
                          </a:solidFill>
                          <a:latin typeface="Calibri" panose="020F0502020204030204" pitchFamily="34" charset="0"/>
                          <a:ea typeface="Times New Roman" panose="02020603050405020304" pitchFamily="18" charset="0"/>
                        </a:rPr>
                        <a:t>La marge d’erreur serait supérieure dans les sous-échantillons.</a:t>
                      </a:r>
                      <a:endParaRPr lang="fr-CA" sz="9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600"/>
                        </a:spcBef>
                        <a:spcAft>
                          <a:spcPts val="0"/>
                        </a:spcAft>
                        <a:buClr>
                          <a:schemeClr val="accent2"/>
                        </a:buClr>
                        <a:buFont typeface="Arial" panose="020B0604020202020204" pitchFamily="34" charset="0"/>
                        <a:buNone/>
                      </a:pPr>
                      <a:endParaRPr lang="fr-CA" sz="1000" b="1" dirty="0">
                        <a:solidFill>
                          <a:schemeClr val="tx1"/>
                        </a:solidFill>
                        <a:latin typeface="+mn-lt"/>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spcBef>
                          <a:spcPts val="600"/>
                        </a:spcBef>
                      </a:pPr>
                      <a:endParaRPr lang="fr-CA" sz="1100" dirty="0">
                        <a:latin typeface="+mn-lt"/>
                        <a:cs typeface="Arial" panose="020B0604020202020204" pitchFamily="34"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795524"/>
                  </a:ext>
                </a:extLst>
              </a:tr>
            </a:tbl>
          </a:graphicData>
        </a:graphic>
      </p:graphicFrame>
      <p:pic>
        <p:nvPicPr>
          <p:cNvPr id="7" name="Graphique 6">
            <a:extLst>
              <a:ext uri="{FF2B5EF4-FFF2-40B4-BE49-F238E27FC236}">
                <a16:creationId xmlns:a16="http://schemas.microsoft.com/office/drawing/2014/main" id="{1FEFAD43-4009-4587-9A6F-B587E061F9C4}"/>
              </a:ext>
            </a:extLst>
          </p:cNvPr>
          <p:cNvPicPr>
            <a:picLocks noChangeAspect="1"/>
          </p:cNvPicPr>
          <p:nvPr>
            <p:custDataLst>
              <p:tags r:id="rId3"/>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5925" y="1579065"/>
            <a:ext cx="505534" cy="505534"/>
          </a:xfrm>
          <a:prstGeom prst="rect">
            <a:avLst/>
          </a:prstGeom>
        </p:spPr>
      </p:pic>
      <p:pic>
        <p:nvPicPr>
          <p:cNvPr id="8" name="Graphique 7">
            <a:extLst>
              <a:ext uri="{FF2B5EF4-FFF2-40B4-BE49-F238E27FC236}">
                <a16:creationId xmlns:a16="http://schemas.microsoft.com/office/drawing/2014/main" id="{618257C4-9A91-438B-B839-591A8791108E}"/>
              </a:ext>
            </a:extLst>
          </p:cNvPr>
          <p:cNvPicPr>
            <a:picLocks noChangeAspect="1"/>
          </p:cNvPicPr>
          <p:nvPr>
            <p:custDataLst>
              <p:tags r:id="rId4"/>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893" y="4121491"/>
            <a:ext cx="843599" cy="843599"/>
          </a:xfrm>
          <a:prstGeom prst="rect">
            <a:avLst/>
          </a:prstGeom>
        </p:spPr>
      </p:pic>
      <p:sp>
        <p:nvSpPr>
          <p:cNvPr id="2" name="Espace réservé du numéro de diapositive 1">
            <a:extLst>
              <a:ext uri="{FF2B5EF4-FFF2-40B4-BE49-F238E27FC236}">
                <a16:creationId xmlns:a16="http://schemas.microsoft.com/office/drawing/2014/main" id="{F9821B14-A637-4A71-95F7-509B15609C64}"/>
              </a:ext>
            </a:extLst>
          </p:cNvPr>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19803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1025AA67-2CBC-419D-B55D-32FCF96054C3}"/>
              </a:ext>
            </a:extLst>
          </p:cNvPr>
          <p:cNvGraphicFramePr>
            <a:graphicFrameLocks noGrp="1"/>
          </p:cNvGraphicFramePr>
          <p:nvPr>
            <p:custDataLst>
              <p:tags r:id="rId1"/>
            </p:custDataLst>
            <p:extLst>
              <p:ext uri="{D42A27DB-BD31-4B8C-83A1-F6EECF244321}">
                <p14:modId xmlns:p14="http://schemas.microsoft.com/office/powerpoint/2010/main" val="1629366285"/>
              </p:ext>
            </p:extLst>
          </p:nvPr>
        </p:nvGraphicFramePr>
        <p:xfrm>
          <a:off x="220620" y="1621114"/>
          <a:ext cx="11736000" cy="3260647"/>
        </p:xfrm>
        <a:graphic>
          <a:graphicData uri="http://schemas.openxmlformats.org/drawingml/2006/table">
            <a:tbl>
              <a:tblPr firstRow="1" bandRow="1">
                <a:tableStyleId>{0E3FDE45-AF77-4B5C-9715-49D594BDF05E}</a:tableStyleId>
              </a:tblPr>
              <a:tblGrid>
                <a:gridCol w="1512000">
                  <a:extLst>
                    <a:ext uri="{9D8B030D-6E8A-4147-A177-3AD203B41FA5}">
                      <a16:colId xmlns:a16="http://schemas.microsoft.com/office/drawing/2014/main" val="2556805418"/>
                    </a:ext>
                  </a:extLst>
                </a:gridCol>
                <a:gridCol w="1476000">
                  <a:extLst>
                    <a:ext uri="{9D8B030D-6E8A-4147-A177-3AD203B41FA5}">
                      <a16:colId xmlns:a16="http://schemas.microsoft.com/office/drawing/2014/main" val="1987406416"/>
                    </a:ext>
                  </a:extLst>
                </a:gridCol>
                <a:gridCol w="360000">
                  <a:extLst>
                    <a:ext uri="{9D8B030D-6E8A-4147-A177-3AD203B41FA5}">
                      <a16:colId xmlns:a16="http://schemas.microsoft.com/office/drawing/2014/main" val="2341612726"/>
                    </a:ext>
                  </a:extLst>
                </a:gridCol>
                <a:gridCol w="360000">
                  <a:extLst>
                    <a:ext uri="{9D8B030D-6E8A-4147-A177-3AD203B41FA5}">
                      <a16:colId xmlns:a16="http://schemas.microsoft.com/office/drawing/2014/main" val="2461597015"/>
                    </a:ext>
                  </a:extLst>
                </a:gridCol>
                <a:gridCol w="360000">
                  <a:extLst>
                    <a:ext uri="{9D8B030D-6E8A-4147-A177-3AD203B41FA5}">
                      <a16:colId xmlns:a16="http://schemas.microsoft.com/office/drawing/2014/main" val="3963954823"/>
                    </a:ext>
                  </a:extLst>
                </a:gridCol>
                <a:gridCol w="1476000">
                  <a:extLst>
                    <a:ext uri="{9D8B030D-6E8A-4147-A177-3AD203B41FA5}">
                      <a16:colId xmlns:a16="http://schemas.microsoft.com/office/drawing/2014/main" val="2272502017"/>
                    </a:ext>
                  </a:extLst>
                </a:gridCol>
                <a:gridCol w="360000">
                  <a:extLst>
                    <a:ext uri="{9D8B030D-6E8A-4147-A177-3AD203B41FA5}">
                      <a16:colId xmlns:a16="http://schemas.microsoft.com/office/drawing/2014/main" val="2544682263"/>
                    </a:ext>
                  </a:extLst>
                </a:gridCol>
                <a:gridCol w="360000">
                  <a:extLst>
                    <a:ext uri="{9D8B030D-6E8A-4147-A177-3AD203B41FA5}">
                      <a16:colId xmlns:a16="http://schemas.microsoft.com/office/drawing/2014/main" val="2670015899"/>
                    </a:ext>
                  </a:extLst>
                </a:gridCol>
                <a:gridCol w="360000">
                  <a:extLst>
                    <a:ext uri="{9D8B030D-6E8A-4147-A177-3AD203B41FA5}">
                      <a16:colId xmlns:a16="http://schemas.microsoft.com/office/drawing/2014/main" val="2987236048"/>
                    </a:ext>
                  </a:extLst>
                </a:gridCol>
                <a:gridCol w="1476000">
                  <a:extLst>
                    <a:ext uri="{9D8B030D-6E8A-4147-A177-3AD203B41FA5}">
                      <a16:colId xmlns:a16="http://schemas.microsoft.com/office/drawing/2014/main" val="4065786517"/>
                    </a:ext>
                  </a:extLst>
                </a:gridCol>
                <a:gridCol w="360000">
                  <a:extLst>
                    <a:ext uri="{9D8B030D-6E8A-4147-A177-3AD203B41FA5}">
                      <a16:colId xmlns:a16="http://schemas.microsoft.com/office/drawing/2014/main" val="2181604804"/>
                    </a:ext>
                  </a:extLst>
                </a:gridCol>
                <a:gridCol w="360000">
                  <a:extLst>
                    <a:ext uri="{9D8B030D-6E8A-4147-A177-3AD203B41FA5}">
                      <a16:colId xmlns:a16="http://schemas.microsoft.com/office/drawing/2014/main" val="3284454484"/>
                    </a:ext>
                  </a:extLst>
                </a:gridCol>
                <a:gridCol w="360000">
                  <a:extLst>
                    <a:ext uri="{9D8B030D-6E8A-4147-A177-3AD203B41FA5}">
                      <a16:colId xmlns:a16="http://schemas.microsoft.com/office/drawing/2014/main" val="253028619"/>
                    </a:ext>
                  </a:extLst>
                </a:gridCol>
                <a:gridCol w="1476000">
                  <a:extLst>
                    <a:ext uri="{9D8B030D-6E8A-4147-A177-3AD203B41FA5}">
                      <a16:colId xmlns:a16="http://schemas.microsoft.com/office/drawing/2014/main" val="1395384848"/>
                    </a:ext>
                  </a:extLst>
                </a:gridCol>
                <a:gridCol w="360000">
                  <a:extLst>
                    <a:ext uri="{9D8B030D-6E8A-4147-A177-3AD203B41FA5}">
                      <a16:colId xmlns:a16="http://schemas.microsoft.com/office/drawing/2014/main" val="3026115774"/>
                    </a:ext>
                  </a:extLst>
                </a:gridCol>
                <a:gridCol w="360000">
                  <a:extLst>
                    <a:ext uri="{9D8B030D-6E8A-4147-A177-3AD203B41FA5}">
                      <a16:colId xmlns:a16="http://schemas.microsoft.com/office/drawing/2014/main" val="2504148637"/>
                    </a:ext>
                  </a:extLst>
                </a:gridCol>
                <a:gridCol w="360000">
                  <a:extLst>
                    <a:ext uri="{9D8B030D-6E8A-4147-A177-3AD203B41FA5}">
                      <a16:colId xmlns:a16="http://schemas.microsoft.com/office/drawing/2014/main" val="3810804006"/>
                    </a:ext>
                  </a:extLst>
                </a:gridCol>
              </a:tblGrid>
              <a:tr h="486980">
                <a:tc>
                  <a:txBody>
                    <a:bodyPr/>
                    <a:lstStyle/>
                    <a:p>
                      <a:r>
                        <a:rPr lang="fr-CA" sz="1100" b="0" dirty="0">
                          <a:latin typeface="+mj-lt"/>
                        </a:rPr>
                        <a:t>Raisons de réaliser les travaux…</a:t>
                      </a: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4">
                  <a:txBody>
                    <a:bodyPr/>
                    <a:lstStyle/>
                    <a:p>
                      <a:pPr algn="ctr"/>
                      <a:r>
                        <a:rPr lang="fr-CA" sz="1200" b="0" dirty="0">
                          <a:latin typeface="+mj-lt"/>
                        </a:rPr>
                        <a:t>Par moi-même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gridSpan="4">
                  <a:txBody>
                    <a:bodyPr/>
                    <a:lstStyle/>
                    <a:p>
                      <a:pPr algn="ctr"/>
                      <a:r>
                        <a:rPr lang="fr-CA" sz="1200" b="0" dirty="0">
                          <a:latin typeface="+mj-lt"/>
                        </a:rPr>
                        <a:t>Par un ami, membre de la famille ou une connaissance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a:p>
                  </a:txBody>
                  <a:tcPr/>
                </a:tc>
                <a:tc gridSpan="4">
                  <a:txBody>
                    <a:bodyPr/>
                    <a:lstStyle/>
                    <a:p>
                      <a:pPr algn="ctr"/>
                      <a:r>
                        <a:rPr lang="fr-CA" sz="1200" b="0" dirty="0">
                          <a:latin typeface="+mj-lt"/>
                        </a:rPr>
                        <a:t>Par un homme à tout faire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gridSpan="4">
                  <a:txBody>
                    <a:bodyPr/>
                    <a:lstStyle/>
                    <a:p>
                      <a:pPr algn="ctr"/>
                      <a:r>
                        <a:rPr lang="fr-CA" sz="1200" b="0" dirty="0">
                          <a:latin typeface="+mj-lt"/>
                        </a:rPr>
                        <a:t>Par un entrepreneur licencié</a:t>
                      </a:r>
                    </a:p>
                  </a:txBody>
                  <a:tcPr marL="36000" marR="36000">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T w="12700" cap="flat" cmpd="sng" algn="ctr">
                      <a:noFill/>
                      <a:prstDash val="solid"/>
                      <a:round/>
                      <a:headEnd type="none" w="med" len="med"/>
                      <a:tailEnd type="none" w="med" len="med"/>
                    </a:lnT>
                  </a:tcPr>
                </a:tc>
                <a:tc hMerge="1">
                  <a:txBody>
                    <a:bodyPr/>
                    <a:lstStyle/>
                    <a:p>
                      <a:endParaRPr lang="fr-CA" sz="1200" dirty="0"/>
                    </a:p>
                  </a:txBody>
                  <a:tcPr marL="36000" marR="36000">
                    <a:lnT w="12700" cap="flat" cmpd="sng" algn="ctr">
                      <a:noFill/>
                      <a:prstDash val="solid"/>
                      <a:round/>
                      <a:headEnd type="none" w="med" len="med"/>
                      <a:tailEnd type="none" w="med" len="med"/>
                    </a:lnT>
                  </a:tcPr>
                </a:tc>
                <a:extLst>
                  <a:ext uri="{0D108BD9-81ED-4DB2-BD59-A6C34878D82A}">
                    <a16:rowId xmlns:a16="http://schemas.microsoft.com/office/drawing/2014/main" val="1276537027"/>
                  </a:ext>
                </a:extLst>
              </a:tr>
              <a:tr h="268414">
                <a:tc>
                  <a:txBody>
                    <a:bodyPr/>
                    <a:lstStyle/>
                    <a:p>
                      <a:endParaRPr lang="fr-CA" sz="1100" b="0" dirty="0">
                        <a:latin typeface="+mj-lt"/>
                      </a:endParaRPr>
                    </a:p>
                  </a:txBody>
                  <a:tcPr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solidFill>
                            <a:schemeClr val="bg1">
                              <a:lumMod val="50000"/>
                            </a:schemeClr>
                          </a:solidFill>
                        </a:rPr>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solidFill>
                            <a:schemeClr val="bg1">
                              <a:lumMod val="50000"/>
                            </a:schemeClr>
                          </a:solidFill>
                        </a:rPr>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CA6F06"/>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bg1">
                              <a:lumMod val="50000"/>
                            </a:schemeClr>
                          </a:solidFill>
                        </a:rPr>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bg1">
                              <a:lumMod val="50000"/>
                            </a:schemeClr>
                          </a:solidFill>
                        </a:rPr>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F8931D"/>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bg1">
                              <a:lumMod val="50000"/>
                            </a:schemeClr>
                          </a:solidFill>
                        </a:rPr>
                        <a:t>2024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bg1">
                              <a:lumMod val="50000"/>
                            </a:schemeClr>
                          </a:solidFill>
                        </a:rPr>
                        <a:t>2025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FBBE77"/>
                          </a:solidFill>
                        </a:rPr>
                        <a:t>2026</a:t>
                      </a:r>
                    </a:p>
                  </a:txBody>
                  <a:tcPr marL="36000" marR="3600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bg1">
                              <a:lumMod val="50000"/>
                            </a:schemeClr>
                          </a:solidFill>
                        </a:rPr>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bg1">
                              <a:lumMod val="50000"/>
                            </a:schemeClr>
                          </a:solidFill>
                        </a:rPr>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FCD5A6"/>
                          </a:solidFill>
                        </a:rPr>
                        <a:t>2026</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36957458"/>
                  </a:ext>
                </a:extLst>
              </a:tr>
              <a:tr h="153380">
                <a:tc>
                  <a:txBody>
                    <a:bodyPr/>
                    <a:lstStyle/>
                    <a:p>
                      <a:pPr algn="r"/>
                      <a:r>
                        <a:rPr lang="fr-CA" sz="800" b="0" dirty="0">
                          <a:solidFill>
                            <a:schemeClr val="bg1">
                              <a:lumMod val="50000"/>
                            </a:schemeClr>
                          </a:solidFill>
                          <a:latin typeface="+mn-lt"/>
                        </a:rPr>
                        <a:t>Taille de l’échantillon (n =)</a:t>
                      </a:r>
                    </a:p>
                  </a:txBody>
                  <a:tcPr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a:endParaRPr lang="fr-CA" sz="800" dirty="0">
                        <a:solidFill>
                          <a:schemeClr val="tx1"/>
                        </a:solidFill>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328</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443</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480</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a:endParaRPr lang="fr-CA" sz="700" i="1" dirty="0">
                        <a:solidFill>
                          <a:schemeClr val="bg1">
                            <a:lumMod val="50000"/>
                          </a:schemeClr>
                        </a:solidFill>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192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273</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261</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a:endParaRPr lang="fr-CA" sz="700" i="1" dirty="0">
                        <a:solidFill>
                          <a:schemeClr val="bg1">
                            <a:lumMod val="50000"/>
                          </a:schemeClr>
                        </a:solidFill>
                      </a:endParaRPr>
                    </a:p>
                  </a:txBody>
                  <a:tcPr marT="0"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115</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179</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141</a:t>
                      </a:r>
                    </a:p>
                  </a:txBody>
                  <a:tcPr marL="36000" marR="36000" marT="0" marB="0">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a:endParaRPr lang="fr-CA" sz="700" i="1" dirty="0">
                        <a:solidFill>
                          <a:schemeClr val="bg1">
                            <a:lumMod val="50000"/>
                          </a:schemeClr>
                        </a:solidFill>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353</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547</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i="1" dirty="0">
                          <a:solidFill>
                            <a:schemeClr val="bg1">
                              <a:lumMod val="50000"/>
                            </a:schemeClr>
                          </a:solidFill>
                        </a:rPr>
                        <a:t>557</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782149594"/>
                  </a:ext>
                </a:extLst>
              </a:tr>
              <a:tr h="448427">
                <a:tc>
                  <a:txBody>
                    <a:bodyPr/>
                    <a:lstStyle/>
                    <a:p>
                      <a:pPr algn="l" fontAlgn="b"/>
                      <a:r>
                        <a:rPr lang="fr-CA" sz="900" b="0" i="0" u="none" strike="noStrike" dirty="0">
                          <a:solidFill>
                            <a:srgbClr val="000000"/>
                          </a:solidFill>
                          <a:effectLst/>
                          <a:latin typeface="+mn-lt"/>
                        </a:rPr>
                        <a:t>Pour des raisons économiques </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80 %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kern="1200" dirty="0">
                          <a:solidFill>
                            <a:schemeClr val="bg1">
                              <a:lumMod val="50000"/>
                            </a:schemeClr>
                          </a:solidFill>
                          <a:effectLst/>
                          <a:latin typeface="+mn-lt"/>
                          <a:ea typeface="+mn-ea"/>
                          <a:cs typeface="+mn-cs"/>
                        </a:rPr>
                        <a:t>85 %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1" i="0" u="none" strike="noStrike" kern="1200" dirty="0">
                          <a:solidFill>
                            <a:srgbClr val="CA6F06"/>
                          </a:solidFill>
                          <a:effectLst/>
                          <a:latin typeface="+mn-lt"/>
                          <a:ea typeface="+mn-ea"/>
                          <a:cs typeface="+mn-cs"/>
                        </a:rPr>
                        <a:t>82 %</a:t>
                      </a:r>
                    </a:p>
                  </a:txBody>
                  <a:tcPr marL="36000" marR="36000" marT="9525"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lang="fr-CA" sz="900" i="1" dirty="0">
                          <a:solidFill>
                            <a:schemeClr val="bg1">
                              <a:lumMod val="50000"/>
                            </a:schemeClr>
                          </a:solidFill>
                          <a:latin typeface="+mn-lt"/>
                        </a:rPr>
                        <a:t>77 %</a:t>
                      </a:r>
                    </a:p>
                  </a:txBody>
                  <a:tcPr marL="36000" marR="3600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i="1" kern="1200" dirty="0">
                          <a:solidFill>
                            <a:schemeClr val="bg1">
                              <a:lumMod val="50000"/>
                            </a:schemeClr>
                          </a:solidFill>
                          <a:latin typeface="+mn-lt"/>
                          <a:ea typeface="+mn-ea"/>
                          <a:cs typeface="+mn-cs"/>
                        </a:rPr>
                        <a:t>82 %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marL="0" algn="ctr" defTabSz="914400" rtl="0" eaLnBrk="1" fontAlgn="b" latinLnBrk="0" hangingPunct="1"/>
                      <a:r>
                        <a:rPr lang="fr-CA" sz="900" b="1" i="0" u="none" strike="noStrike" kern="1200" dirty="0">
                          <a:solidFill>
                            <a:srgbClr val="F8931D"/>
                          </a:solidFill>
                          <a:effectLst/>
                          <a:latin typeface="+mn-lt"/>
                          <a:ea typeface="+mn-ea"/>
                          <a:cs typeface="+mn-cs"/>
                        </a:rPr>
                        <a:t>76 %</a:t>
                      </a:r>
                    </a:p>
                  </a:txBody>
                  <a:tcPr marL="36000" marR="36000" marT="9525"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lang="fr-CA" sz="900" i="1" dirty="0">
                          <a:solidFill>
                            <a:schemeClr val="bg1">
                              <a:lumMod val="50000"/>
                            </a:schemeClr>
                          </a:solidFill>
                          <a:latin typeface="+mn-lt"/>
                        </a:rPr>
                        <a:t>53 %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i="1" kern="1200" dirty="0">
                          <a:solidFill>
                            <a:schemeClr val="bg1">
                              <a:lumMod val="50000"/>
                            </a:schemeClr>
                          </a:solidFill>
                          <a:latin typeface="+mn-lt"/>
                          <a:ea typeface="+mn-ea"/>
                          <a:cs typeface="+mn-cs"/>
                        </a:rPr>
                        <a:t>61 %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marL="0" algn="ctr" defTabSz="914400" rtl="0" eaLnBrk="1" fontAlgn="b" latinLnBrk="0" hangingPunct="1"/>
                      <a:r>
                        <a:rPr lang="fr-CA" sz="900" b="1" i="0" u="none" strike="noStrike" kern="1200" dirty="0">
                          <a:solidFill>
                            <a:srgbClr val="FBBE77"/>
                          </a:solidFill>
                          <a:effectLst/>
                          <a:latin typeface="+mn-lt"/>
                          <a:ea typeface="+mn-ea"/>
                          <a:cs typeface="+mn-cs"/>
                        </a:rPr>
                        <a:t>58 %</a:t>
                      </a: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2 %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marL="0" algn="ctr" defTabSz="914400" rtl="0" eaLnBrk="1" fontAlgn="b" latinLnBrk="0" hangingPunct="1"/>
                      <a:r>
                        <a:rPr lang="fr-CA" sz="900" b="1" i="0" u="none" strike="noStrike" kern="1200" dirty="0">
                          <a:solidFill>
                            <a:srgbClr val="FCD19E"/>
                          </a:solidFill>
                          <a:effectLst/>
                          <a:latin typeface="+mn-lt"/>
                          <a:ea typeface="+mn-ea"/>
                          <a:cs typeface="+mn-cs"/>
                        </a:rPr>
                        <a:t>2 %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extLst>
                  <a:ext uri="{0D108BD9-81ED-4DB2-BD59-A6C34878D82A}">
                    <a16:rowId xmlns:a16="http://schemas.microsoft.com/office/drawing/2014/main" val="1188165120"/>
                  </a:ext>
                </a:extLst>
              </a:tr>
              <a:tr h="448427">
                <a:tc>
                  <a:txBody>
                    <a:bodyPr/>
                    <a:lstStyle/>
                    <a:p>
                      <a:pPr algn="l" fontAlgn="b"/>
                      <a:r>
                        <a:rPr lang="fr-CA" sz="900" b="0" i="0" u="none" strike="noStrike" dirty="0">
                          <a:solidFill>
                            <a:srgbClr val="000000"/>
                          </a:solidFill>
                          <a:effectLst/>
                          <a:latin typeface="+mn-lt"/>
                        </a:rPr>
                        <a:t>Pour la garantie d’un </a:t>
                      </a:r>
                    </a:p>
                    <a:p>
                      <a:pPr algn="l" fontAlgn="b"/>
                      <a:r>
                        <a:rPr lang="fr-CA" sz="900" b="0" i="0" u="none" strike="noStrike" dirty="0">
                          <a:solidFill>
                            <a:srgbClr val="000000"/>
                          </a:solidFill>
                          <a:effectLst/>
                          <a:latin typeface="+mn-lt"/>
                        </a:rPr>
                        <a:t>travail de qualité </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17 %      </a:t>
                      </a:r>
                    </a:p>
                  </a:txBody>
                  <a:tcPr marL="36000" marR="36000" marT="9525" marB="0" anchor="ctr">
                    <a:noFill/>
                  </a:tcPr>
                </a:tc>
                <a:tc>
                  <a:txBody>
                    <a:bodyPr/>
                    <a:lstStyle/>
                    <a:p>
                      <a:pPr algn="ctr" fontAlgn="b"/>
                      <a:r>
                        <a:rPr lang="fr-CA" sz="900" b="0" i="1" u="none" strike="noStrike" kern="1200" dirty="0">
                          <a:solidFill>
                            <a:schemeClr val="bg1">
                              <a:lumMod val="50000"/>
                            </a:schemeClr>
                          </a:solidFill>
                          <a:effectLst/>
                          <a:latin typeface="+mn-lt"/>
                          <a:ea typeface="+mn-ea"/>
                          <a:cs typeface="+mn-cs"/>
                        </a:rPr>
                        <a:t>19 %</a:t>
                      </a:r>
                    </a:p>
                  </a:txBody>
                  <a:tcPr marL="9525" marR="9525" marT="9525" marB="0" anchor="ctr">
                    <a:noFill/>
                  </a:tcPr>
                </a:tc>
                <a:tc>
                  <a:txBody>
                    <a:bodyPr/>
                    <a:lstStyle/>
                    <a:p>
                      <a:pPr algn="ctr" fontAlgn="b"/>
                      <a:r>
                        <a:rPr lang="fr-CA" sz="900" b="1" i="0" u="none" strike="noStrike" kern="1200" dirty="0">
                          <a:solidFill>
                            <a:srgbClr val="CA6F06"/>
                          </a:solidFill>
                          <a:effectLst/>
                          <a:latin typeface="+mn-lt"/>
                          <a:ea typeface="+mn-ea"/>
                          <a:cs typeface="+mn-cs"/>
                        </a:rPr>
                        <a:t>19 %</a:t>
                      </a: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bg1">
                              <a:lumMod val="50000"/>
                            </a:schemeClr>
                          </a:solidFill>
                          <a:latin typeface="+mn-lt"/>
                        </a:rPr>
                        <a:t>20 %</a:t>
                      </a:r>
                    </a:p>
                  </a:txBody>
                  <a:tcPr marL="36000" marR="36000" anchor="ctr">
                    <a:noFill/>
                  </a:tcPr>
                </a:tc>
                <a:tc>
                  <a:txBody>
                    <a:bodyPr/>
                    <a:lstStyle/>
                    <a:p>
                      <a:pPr algn="ctr" fontAlgn="b"/>
                      <a:r>
                        <a:rPr lang="fr-CA" sz="900" i="1" kern="1200" dirty="0">
                          <a:solidFill>
                            <a:schemeClr val="bg1">
                              <a:lumMod val="50000"/>
                            </a:schemeClr>
                          </a:solidFill>
                          <a:latin typeface="+mn-lt"/>
                          <a:ea typeface="+mn-ea"/>
                          <a:cs typeface="+mn-cs"/>
                        </a:rPr>
                        <a:t>22 %</a:t>
                      </a:r>
                    </a:p>
                  </a:txBody>
                  <a:tcPr marL="9525" marR="9525" marT="9525" marB="0" anchor="ctr">
                    <a:noFill/>
                  </a:tcPr>
                </a:tc>
                <a:tc>
                  <a:txBody>
                    <a:bodyPr/>
                    <a:lstStyle/>
                    <a:p>
                      <a:pPr marL="0" algn="ctr" defTabSz="914400" rtl="0" eaLnBrk="1" fontAlgn="b" latinLnBrk="0" hangingPunct="1"/>
                      <a:r>
                        <a:rPr lang="fr-CA" sz="900" b="1" i="0" u="none" strike="noStrike" kern="1200" dirty="0">
                          <a:solidFill>
                            <a:srgbClr val="F8931D"/>
                          </a:solidFill>
                          <a:effectLst/>
                          <a:latin typeface="+mn-lt"/>
                          <a:ea typeface="+mn-ea"/>
                          <a:cs typeface="+mn-cs"/>
                        </a:rPr>
                        <a:t>24 %</a:t>
                      </a: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bg1">
                              <a:lumMod val="50000"/>
                            </a:schemeClr>
                          </a:solidFill>
                          <a:latin typeface="+mn-lt"/>
                        </a:rPr>
                        <a:t>29 %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i="1" kern="1200" dirty="0">
                          <a:solidFill>
                            <a:schemeClr val="bg1">
                              <a:lumMod val="50000"/>
                            </a:schemeClr>
                          </a:solidFill>
                          <a:latin typeface="+mn-lt"/>
                          <a:ea typeface="+mn-ea"/>
                          <a:cs typeface="+mn-cs"/>
                        </a:rPr>
                        <a:t>24 %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marL="0" algn="ctr" defTabSz="914400" rtl="0" eaLnBrk="1" fontAlgn="b" latinLnBrk="0" hangingPunct="1"/>
                      <a:r>
                        <a:rPr lang="fr-CA" sz="900" b="1" i="0" u="none" strike="noStrike" kern="1200" dirty="0">
                          <a:solidFill>
                            <a:srgbClr val="FBBE77"/>
                          </a:solidFill>
                          <a:effectLst/>
                          <a:latin typeface="+mn-lt"/>
                          <a:ea typeface="+mn-ea"/>
                          <a:cs typeface="+mn-cs"/>
                        </a:rPr>
                        <a:t>25 %</a:t>
                      </a: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72 %      </a:t>
                      </a:r>
                    </a:p>
                  </a:txBody>
                  <a:tcPr marL="36000" marR="36000" marT="9525" marB="0" anchor="ctr">
                    <a:noFill/>
                  </a:tcPr>
                </a:tc>
                <a:tc>
                  <a:txBody>
                    <a:bodyPr/>
                    <a:lstStyle/>
                    <a:p>
                      <a:pPr algn="ctr" fontAlgn="b"/>
                      <a:r>
                        <a:rPr lang="fr-CA" sz="900" b="0" i="1" u="none" strike="noStrike" kern="1200" dirty="0">
                          <a:solidFill>
                            <a:schemeClr val="bg1">
                              <a:lumMod val="50000"/>
                            </a:schemeClr>
                          </a:solidFill>
                          <a:effectLst/>
                          <a:latin typeface="+mn-lt"/>
                          <a:ea typeface="+mn-ea"/>
                          <a:cs typeface="+mn-cs"/>
                        </a:rPr>
                        <a:t>80 %</a:t>
                      </a:r>
                    </a:p>
                  </a:txBody>
                  <a:tcPr marL="9525" marR="9525" marT="9525" marB="0" anchor="ctr">
                    <a:noFill/>
                  </a:tcPr>
                </a:tc>
                <a:tc>
                  <a:txBody>
                    <a:bodyPr/>
                    <a:lstStyle/>
                    <a:p>
                      <a:pPr marL="0" algn="ctr" defTabSz="914400" rtl="0" eaLnBrk="1" fontAlgn="b" latinLnBrk="0" hangingPunct="1"/>
                      <a:r>
                        <a:rPr lang="fr-CA" sz="900" b="1" i="0" u="none" strike="noStrike" kern="1200" dirty="0">
                          <a:solidFill>
                            <a:srgbClr val="FCD19E"/>
                          </a:solidFill>
                          <a:effectLst/>
                          <a:latin typeface="+mn-lt"/>
                          <a:ea typeface="+mn-ea"/>
                          <a:cs typeface="+mn-cs"/>
                        </a:rPr>
                        <a:t>76 %</a:t>
                      </a:r>
                    </a:p>
                  </a:txBody>
                  <a:tcPr marL="36000" marR="36000" marT="9525" marB="0" anchor="ctr">
                    <a:noFill/>
                  </a:tcPr>
                </a:tc>
                <a:extLst>
                  <a:ext uri="{0D108BD9-81ED-4DB2-BD59-A6C34878D82A}">
                    <a16:rowId xmlns:a16="http://schemas.microsoft.com/office/drawing/2014/main" val="3404543066"/>
                  </a:ext>
                </a:extLst>
              </a:tr>
              <a:tr h="448427">
                <a:tc>
                  <a:txBody>
                    <a:bodyPr/>
                    <a:lstStyle/>
                    <a:p>
                      <a:pPr algn="l" fontAlgn="b"/>
                      <a:r>
                        <a:rPr lang="fr-CA" sz="900" b="0" i="0" u="none" strike="noStrike" dirty="0">
                          <a:solidFill>
                            <a:srgbClr val="000000"/>
                          </a:solidFill>
                          <a:effectLst/>
                          <a:latin typeface="+mn-lt"/>
                        </a:rPr>
                        <a:t>Facilité / moins de choses à gérer</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21 %      </a:t>
                      </a:r>
                    </a:p>
                  </a:txBody>
                  <a:tcPr marL="36000" marR="36000" marT="9525" marB="0" anchor="ctr">
                    <a:solidFill>
                      <a:srgbClr val="F5F5F5"/>
                    </a:solidFill>
                  </a:tcPr>
                </a:tc>
                <a:tc>
                  <a:txBody>
                    <a:bodyPr/>
                    <a:lstStyle/>
                    <a:p>
                      <a:pPr algn="ctr" fontAlgn="b"/>
                      <a:r>
                        <a:rPr lang="fr-CA" sz="900" b="0" i="1" u="none" strike="noStrike" kern="1200" dirty="0">
                          <a:solidFill>
                            <a:schemeClr val="bg1">
                              <a:lumMod val="50000"/>
                            </a:schemeClr>
                          </a:solidFill>
                          <a:effectLst/>
                          <a:latin typeface="+mn-lt"/>
                          <a:ea typeface="+mn-ea"/>
                          <a:cs typeface="+mn-cs"/>
                        </a:rPr>
                        <a:t>22 %</a:t>
                      </a:r>
                    </a:p>
                  </a:txBody>
                  <a:tcPr marL="9525" marR="9525" marT="9525" marB="0" anchor="ctr">
                    <a:solidFill>
                      <a:srgbClr val="F5F5F5"/>
                    </a:solidFill>
                  </a:tcPr>
                </a:tc>
                <a:tc>
                  <a:txBody>
                    <a:bodyPr/>
                    <a:lstStyle/>
                    <a:p>
                      <a:pPr algn="ctr" fontAlgn="b"/>
                      <a:r>
                        <a:rPr lang="fr-CA" sz="900" b="1" i="0" u="none" strike="noStrike" kern="1200" dirty="0">
                          <a:solidFill>
                            <a:srgbClr val="CA6F06"/>
                          </a:solidFill>
                          <a:effectLst/>
                          <a:latin typeface="+mn-lt"/>
                          <a:ea typeface="+mn-ea"/>
                          <a:cs typeface="+mn-cs"/>
                        </a:rPr>
                        <a:t>21 %</a:t>
                      </a: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bg1">
                              <a:lumMod val="50000"/>
                            </a:schemeClr>
                          </a:solidFill>
                          <a:latin typeface="+mn-lt"/>
                        </a:rPr>
                        <a:t>29 %</a:t>
                      </a:r>
                    </a:p>
                  </a:txBody>
                  <a:tcPr marL="36000" marR="36000" anchor="ctr">
                    <a:solidFill>
                      <a:srgbClr val="F5F5F5"/>
                    </a:solidFill>
                  </a:tcPr>
                </a:tc>
                <a:tc>
                  <a:txBody>
                    <a:bodyPr/>
                    <a:lstStyle/>
                    <a:p>
                      <a:pPr algn="ctr" fontAlgn="b"/>
                      <a:r>
                        <a:rPr lang="fr-CA" sz="900" i="1" kern="1200" dirty="0">
                          <a:solidFill>
                            <a:schemeClr val="bg1">
                              <a:lumMod val="50000"/>
                            </a:schemeClr>
                          </a:solidFill>
                          <a:latin typeface="+mn-lt"/>
                          <a:ea typeface="+mn-ea"/>
                          <a:cs typeface="+mn-cs"/>
                        </a:rPr>
                        <a:t>23 %</a:t>
                      </a:r>
                    </a:p>
                  </a:txBody>
                  <a:tcPr marL="9525" marR="9525" marT="9525" marB="0" anchor="ctr">
                    <a:solidFill>
                      <a:srgbClr val="F5F5F5"/>
                    </a:solidFill>
                  </a:tcPr>
                </a:tc>
                <a:tc>
                  <a:txBody>
                    <a:bodyPr/>
                    <a:lstStyle/>
                    <a:p>
                      <a:pPr marL="0" algn="ctr" defTabSz="914400" rtl="0" eaLnBrk="1" fontAlgn="b" latinLnBrk="0" hangingPunct="1"/>
                      <a:r>
                        <a:rPr lang="fr-CA" sz="900" b="1" i="0" u="none" strike="noStrike" kern="1200" dirty="0">
                          <a:solidFill>
                            <a:srgbClr val="F8931D"/>
                          </a:solidFill>
                          <a:effectLst/>
                          <a:latin typeface="+mn-lt"/>
                          <a:ea typeface="+mn-ea"/>
                          <a:cs typeface="+mn-cs"/>
                        </a:rPr>
                        <a:t>19 %</a:t>
                      </a: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bg1">
                              <a:lumMod val="50000"/>
                            </a:schemeClr>
                          </a:solidFill>
                          <a:latin typeface="+mn-lt"/>
                        </a:rPr>
                        <a:t>27 %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i="1" kern="1200" dirty="0">
                          <a:solidFill>
                            <a:schemeClr val="bg1">
                              <a:lumMod val="50000"/>
                            </a:schemeClr>
                          </a:solidFill>
                          <a:latin typeface="+mn-lt"/>
                          <a:ea typeface="+mn-ea"/>
                          <a:cs typeface="+mn-cs"/>
                        </a:rPr>
                        <a:t>22 %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marL="0" algn="ctr" defTabSz="914400" rtl="0" eaLnBrk="1" fontAlgn="b" latinLnBrk="0" hangingPunct="1"/>
                      <a:r>
                        <a:rPr lang="fr-CA" sz="900" b="1" i="0" u="none" strike="noStrike" kern="1200" dirty="0">
                          <a:solidFill>
                            <a:srgbClr val="FBBE77"/>
                          </a:solidFill>
                          <a:effectLst/>
                          <a:latin typeface="+mn-lt"/>
                          <a:ea typeface="+mn-ea"/>
                          <a:cs typeface="+mn-cs"/>
                        </a:rPr>
                        <a:t>23 %</a:t>
                      </a: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30 %      </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27 %</a:t>
                      </a:r>
                    </a:p>
                  </a:txBody>
                  <a:tcPr marL="9525" marR="9525" marT="9525" marB="0" anchor="ctr">
                    <a:solidFill>
                      <a:srgbClr val="F5F5F5"/>
                    </a:solidFill>
                  </a:tcPr>
                </a:tc>
                <a:tc>
                  <a:txBody>
                    <a:bodyPr/>
                    <a:lstStyle/>
                    <a:p>
                      <a:pPr marL="0" algn="ctr" defTabSz="914400" rtl="0" eaLnBrk="1" fontAlgn="b" latinLnBrk="0" hangingPunct="1"/>
                      <a:r>
                        <a:rPr lang="fr-CA" sz="900" b="1" i="0" u="none" strike="noStrike" kern="1200" dirty="0">
                          <a:solidFill>
                            <a:srgbClr val="FCD19E"/>
                          </a:solidFill>
                          <a:effectLst/>
                          <a:latin typeface="+mn-lt"/>
                          <a:ea typeface="+mn-ea"/>
                          <a:cs typeface="+mn-cs"/>
                        </a:rPr>
                        <a:t>33 %</a:t>
                      </a:r>
                    </a:p>
                  </a:txBody>
                  <a:tcPr marL="36000" marR="36000" marT="9525" marB="0" anchor="ctr">
                    <a:solidFill>
                      <a:srgbClr val="F5F5F5"/>
                    </a:solidFill>
                  </a:tcPr>
                </a:tc>
                <a:extLst>
                  <a:ext uri="{0D108BD9-81ED-4DB2-BD59-A6C34878D82A}">
                    <a16:rowId xmlns:a16="http://schemas.microsoft.com/office/drawing/2014/main" val="2109099740"/>
                  </a:ext>
                </a:extLst>
              </a:tr>
              <a:tr h="448427">
                <a:tc>
                  <a:txBody>
                    <a:bodyPr/>
                    <a:lstStyle/>
                    <a:p>
                      <a:pPr algn="l" fontAlgn="b"/>
                      <a:r>
                        <a:rPr lang="fr-CA" sz="900" b="0" i="0" u="none" strike="noStrike" dirty="0">
                          <a:solidFill>
                            <a:srgbClr val="000000"/>
                          </a:solidFill>
                          <a:effectLst/>
                          <a:latin typeface="+mn-lt"/>
                        </a:rPr>
                        <a:t>J’ai les compétences pour faire les travaux</a:t>
                      </a: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44 %</a:t>
                      </a:r>
                    </a:p>
                  </a:txBody>
                  <a:tcPr marL="36000" marR="36000" marT="9525" marB="0" anchor="ctr">
                    <a:noFill/>
                  </a:tcPr>
                </a:tc>
                <a:tc>
                  <a:txBody>
                    <a:bodyPr/>
                    <a:lstStyle/>
                    <a:p>
                      <a:pPr algn="ctr" fontAlgn="b"/>
                      <a:r>
                        <a:rPr lang="fr-CA" sz="900" b="0" i="1" u="none" strike="noStrike" kern="1200" dirty="0">
                          <a:solidFill>
                            <a:schemeClr val="bg1">
                              <a:lumMod val="50000"/>
                            </a:schemeClr>
                          </a:solidFill>
                          <a:effectLst/>
                          <a:latin typeface="+mn-lt"/>
                          <a:ea typeface="+mn-ea"/>
                          <a:cs typeface="+mn-cs"/>
                        </a:rPr>
                        <a:t>46 %</a:t>
                      </a:r>
                    </a:p>
                  </a:txBody>
                  <a:tcPr marL="9525" marR="9525" marT="9525" marB="0" anchor="ctr">
                    <a:noFill/>
                  </a:tcPr>
                </a:tc>
                <a:tc>
                  <a:txBody>
                    <a:bodyPr/>
                    <a:lstStyle/>
                    <a:p>
                      <a:pPr algn="ctr" fontAlgn="b"/>
                      <a:r>
                        <a:rPr lang="fr-CA" sz="900" b="1" i="0" u="none" strike="noStrike" kern="1200" dirty="0">
                          <a:solidFill>
                            <a:srgbClr val="CA6F06"/>
                          </a:solidFill>
                          <a:effectLst/>
                          <a:latin typeface="+mn-lt"/>
                          <a:ea typeface="+mn-ea"/>
                          <a:cs typeface="+mn-cs"/>
                        </a:rPr>
                        <a:t>44 %</a:t>
                      </a: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bg1">
                              <a:lumMod val="50000"/>
                            </a:schemeClr>
                          </a:solidFill>
                          <a:latin typeface="+mn-lt"/>
                        </a:rPr>
                        <a:t>-</a:t>
                      </a:r>
                    </a:p>
                  </a:txBody>
                  <a:tcPr marL="36000" marR="36000" anchor="ctr">
                    <a:noFill/>
                  </a:tcPr>
                </a:tc>
                <a:tc>
                  <a:txBody>
                    <a:bodyPr/>
                    <a:lstStyle/>
                    <a:p>
                      <a:pPr algn="ctr" fontAlgn="b"/>
                      <a:r>
                        <a:rPr lang="fr-CA" sz="900" i="1" kern="1200" dirty="0">
                          <a:solidFill>
                            <a:schemeClr val="bg1">
                              <a:lumMod val="50000"/>
                            </a:schemeClr>
                          </a:solidFill>
                          <a:latin typeface="+mn-lt"/>
                          <a:ea typeface="+mn-ea"/>
                          <a:cs typeface="+mn-cs"/>
                        </a:rPr>
                        <a: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i="1" kern="1200" dirty="0">
                          <a:solidFill>
                            <a:schemeClr val="bg1">
                              <a:lumMod val="50000"/>
                            </a:schemeClr>
                          </a:solidFill>
                          <a:latin typeface="+mn-lt"/>
                          <a:ea typeface="+mn-ea"/>
                          <a:cs typeface="+mn-cs"/>
                        </a:rPr>
                        <a:t>-</a:t>
                      </a: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bg1">
                              <a:lumMod val="50000"/>
                            </a:schemeClr>
                          </a:solidFill>
                          <a:latin typeface="+mn-lt"/>
                        </a:rPr>
                        <a:t>-</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i="1" kern="1200" dirty="0">
                          <a:solidFill>
                            <a:schemeClr val="bg1">
                              <a:lumMod val="50000"/>
                            </a:schemeClr>
                          </a:solidFill>
                          <a:latin typeface="+mn-lt"/>
                          <a:ea typeface="+mn-ea"/>
                          <a:cs typeface="+mn-cs"/>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i="1" kern="1200" dirty="0">
                          <a:solidFill>
                            <a:schemeClr val="bg1">
                              <a:lumMod val="50000"/>
                            </a:schemeClr>
                          </a:solidFill>
                          <a:latin typeface="+mn-lt"/>
                          <a:ea typeface="+mn-ea"/>
                          <a:cs typeface="+mn-cs"/>
                        </a:rPr>
                        <a:t>-</a:t>
                      </a: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bg1">
                              <a:lumMod val="50000"/>
                            </a:schemeClr>
                          </a:solidFill>
                          <a:latin typeface="+mn-lt"/>
                        </a:rPr>
                        <a:t>-</a:t>
                      </a:r>
                    </a:p>
                  </a:txBody>
                  <a:tcPr marL="36000" marR="36000" anchor="ctr">
                    <a:no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i="1" kern="1200" dirty="0">
                          <a:solidFill>
                            <a:schemeClr val="bg1">
                              <a:lumMod val="50000"/>
                            </a:schemeClr>
                          </a:solidFill>
                          <a:latin typeface="+mn-lt"/>
                          <a:ea typeface="+mn-ea"/>
                          <a:cs typeface="+mn-cs"/>
                        </a:rPr>
                        <a:t>-</a:t>
                      </a:r>
                    </a:p>
                  </a:txBody>
                  <a:tcPr marL="36000" marR="36000" marT="9525" marB="0" anchor="ctr">
                    <a:noFill/>
                  </a:tcPr>
                </a:tc>
                <a:extLst>
                  <a:ext uri="{0D108BD9-81ED-4DB2-BD59-A6C34878D82A}">
                    <a16:rowId xmlns:a16="http://schemas.microsoft.com/office/drawing/2014/main" val="1871075441"/>
                  </a:ext>
                </a:extLst>
              </a:tr>
              <a:tr h="448427">
                <a:tc>
                  <a:txBody>
                    <a:bodyPr/>
                    <a:lstStyle/>
                    <a:p>
                      <a:pPr marL="0" algn="l" defTabSz="914400" rtl="0" eaLnBrk="1" fontAlgn="b" latinLnBrk="0" hangingPunct="1"/>
                      <a:r>
                        <a:rPr lang="fr-CA" sz="900" b="0" i="0" u="none" strike="noStrike" kern="1200" dirty="0">
                          <a:solidFill>
                            <a:srgbClr val="000000"/>
                          </a:solidFill>
                          <a:effectLst/>
                          <a:latin typeface="+mn-lt"/>
                          <a:ea typeface="+mn-ea"/>
                          <a:cs typeface="+mn-cs"/>
                        </a:rPr>
                        <a:t>Je n’ai pas les compétences</a:t>
                      </a:r>
                    </a:p>
                    <a:p>
                      <a:pPr marL="0" algn="l" defTabSz="914400" rtl="0" eaLnBrk="1" fontAlgn="b" latinLnBrk="0" hangingPunct="1"/>
                      <a:r>
                        <a:rPr lang="fr-CA" sz="900" b="0" i="0" u="none" strike="noStrike" kern="1200" dirty="0">
                          <a:solidFill>
                            <a:srgbClr val="000000"/>
                          </a:solidFill>
                          <a:effectLst/>
                          <a:latin typeface="+mn-lt"/>
                          <a:ea typeface="+mn-ea"/>
                          <a:cs typeface="+mn-cs"/>
                        </a:rPr>
                        <a:t>pour faire les travaux</a:t>
                      </a:r>
                    </a:p>
                    <a:p>
                      <a:pPr marL="0" algn="l" defTabSz="914400" rtl="0" eaLnBrk="1" fontAlgn="b" latinLnBrk="0" hangingPunct="1"/>
                      <a:endParaRPr lang="fr-CA" sz="900" b="0" i="0" u="none" strike="noStrike" kern="1200" dirty="0">
                        <a:solidFill>
                          <a:srgbClr val="000000"/>
                        </a:solidFill>
                        <a:effectLst/>
                        <a:latin typeface="+mn-lt"/>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bg1">
                              <a:lumMod val="50000"/>
                            </a:schemeClr>
                          </a:solidFill>
                          <a:latin typeface="+mn-lt"/>
                        </a:rPr>
                        <a:t>35 %</a:t>
                      </a:r>
                    </a:p>
                  </a:txBody>
                  <a:tcPr marL="36000" marR="36000" anchor="ctr">
                    <a:solidFill>
                      <a:srgbClr val="F5F5F5"/>
                    </a:solidFill>
                  </a:tcPr>
                </a:tc>
                <a:tc>
                  <a:txBody>
                    <a:bodyPr/>
                    <a:lstStyle/>
                    <a:p>
                      <a:pPr algn="ctr" fontAlgn="b"/>
                      <a:r>
                        <a:rPr lang="fr-CA" sz="900" i="1" kern="1200" dirty="0">
                          <a:solidFill>
                            <a:schemeClr val="bg1">
                              <a:lumMod val="50000"/>
                            </a:schemeClr>
                          </a:solidFill>
                          <a:latin typeface="+mn-lt"/>
                          <a:ea typeface="+mn-ea"/>
                          <a:cs typeface="+mn-cs"/>
                        </a:rPr>
                        <a:t>32 %</a:t>
                      </a:r>
                    </a:p>
                  </a:txBody>
                  <a:tcPr marL="9525" marR="9525" marT="9525" marB="0" anchor="ctr">
                    <a:solidFill>
                      <a:srgbClr val="F5F5F5"/>
                    </a:solidFill>
                  </a:tcPr>
                </a:tc>
                <a:tc>
                  <a:txBody>
                    <a:bodyPr/>
                    <a:lstStyle/>
                    <a:p>
                      <a:pPr marL="0" algn="ctr" defTabSz="914400" rtl="0" eaLnBrk="1" fontAlgn="b" latinLnBrk="0" hangingPunct="1"/>
                      <a:r>
                        <a:rPr lang="fr-CA" sz="900" b="1" i="0" u="none" strike="noStrike" kern="1200" dirty="0">
                          <a:solidFill>
                            <a:srgbClr val="F8931D"/>
                          </a:solidFill>
                          <a:effectLst/>
                          <a:latin typeface="+mn-lt"/>
                          <a:ea typeface="+mn-ea"/>
                          <a:cs typeface="+mn-cs"/>
                        </a:rPr>
                        <a:t>30 %</a:t>
                      </a: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bg1">
                              <a:lumMod val="50000"/>
                            </a:schemeClr>
                          </a:solidFill>
                          <a:latin typeface="+mn-lt"/>
                        </a:rPr>
                        <a:t>48 %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i="1" kern="1200" dirty="0">
                          <a:solidFill>
                            <a:schemeClr val="bg1">
                              <a:lumMod val="50000"/>
                            </a:schemeClr>
                          </a:solidFill>
                          <a:latin typeface="+mn-lt"/>
                          <a:ea typeface="+mn-ea"/>
                          <a:cs typeface="+mn-cs"/>
                        </a:rPr>
                        <a:t>48 %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marL="0" algn="ctr" defTabSz="914400" rtl="0" eaLnBrk="1" fontAlgn="b" latinLnBrk="0" hangingPunct="1"/>
                      <a:r>
                        <a:rPr lang="fr-CA" sz="900" b="1" i="0" u="none" strike="noStrike" kern="1200" dirty="0">
                          <a:solidFill>
                            <a:srgbClr val="FBBE77"/>
                          </a:solidFill>
                          <a:effectLst/>
                          <a:latin typeface="+mn-lt"/>
                          <a:ea typeface="+mn-ea"/>
                          <a:cs typeface="+mn-cs"/>
                        </a:rPr>
                        <a:t>54 %</a:t>
                      </a: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67 %      </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60 %</a:t>
                      </a:r>
                    </a:p>
                  </a:txBody>
                  <a:tcPr marL="9525" marR="9525" marT="9525" marB="0" anchor="ctr">
                    <a:solidFill>
                      <a:srgbClr val="F5F5F5"/>
                    </a:solidFill>
                  </a:tcPr>
                </a:tc>
                <a:tc>
                  <a:txBody>
                    <a:bodyPr/>
                    <a:lstStyle/>
                    <a:p>
                      <a:pPr marL="0" algn="ctr" defTabSz="914400" rtl="0" eaLnBrk="1" fontAlgn="b" latinLnBrk="0" hangingPunct="1"/>
                      <a:r>
                        <a:rPr lang="fr-CA" sz="900" b="1" i="0" u="none" strike="noStrike" kern="1200" dirty="0">
                          <a:solidFill>
                            <a:srgbClr val="FCD5A6"/>
                          </a:solidFill>
                          <a:effectLst/>
                          <a:latin typeface="+mn-lt"/>
                          <a:ea typeface="+mn-ea"/>
                          <a:cs typeface="+mn-cs"/>
                        </a:rPr>
                        <a:t>63 %</a:t>
                      </a:r>
                    </a:p>
                  </a:txBody>
                  <a:tcPr marL="36000" marR="36000" marT="9525" marB="0" anchor="ctr">
                    <a:solidFill>
                      <a:srgbClr val="F5F5F5"/>
                    </a:solidFill>
                  </a:tcPr>
                </a:tc>
                <a:extLst>
                  <a:ext uri="{0D108BD9-81ED-4DB2-BD59-A6C34878D82A}">
                    <a16:rowId xmlns:a16="http://schemas.microsoft.com/office/drawing/2014/main" val="1091879854"/>
                  </a:ext>
                </a:extLst>
              </a:tr>
            </a:tbl>
          </a:graphicData>
        </a:graphic>
      </p:graphicFrame>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2"/>
            </p:custDataLst>
          </p:nvPr>
        </p:nvSpPr>
        <p:spPr>
          <a:xfrm>
            <a:off x="220980" y="268862"/>
            <a:ext cx="8956887" cy="498598"/>
          </a:xfrm>
        </p:spPr>
        <p:txBody>
          <a:bodyPr/>
          <a:lstStyle/>
          <a:p>
            <a:r>
              <a:rPr lang="fr-CA" dirty="0"/>
              <a:t>Les raisons derrière le choix des ressources prévues pour la réalisation des travaux de rénovation intérieurs </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3"/>
            </p:custDataLst>
          </p:nvPr>
        </p:nvSpPr>
        <p:spPr/>
        <p:txBody>
          <a:bodyPr/>
          <a:lstStyle/>
          <a:p>
            <a:fld id="{B57D92B5-7ECE-49C8-85BA-9F8FD163C6E7}" type="slidenum">
              <a:rPr lang="en-CA" smtClean="0"/>
              <a:pPr/>
              <a:t>40</a:t>
            </a:fld>
            <a:endParaRPr lang="en-CA"/>
          </a:p>
        </p:txBody>
      </p:sp>
      <p:sp>
        <p:nvSpPr>
          <p:cNvPr id="29" name="Espace réservé du texte 28">
            <a:extLst>
              <a:ext uri="{FF2B5EF4-FFF2-40B4-BE49-F238E27FC236}">
                <a16:creationId xmlns:a16="http://schemas.microsoft.com/office/drawing/2014/main" id="{77F30B93-F772-4B00-B575-86D6AA9CCCD1}"/>
              </a:ext>
            </a:extLst>
          </p:cNvPr>
          <p:cNvSpPr>
            <a:spLocks noGrp="1"/>
          </p:cNvSpPr>
          <p:nvPr>
            <p:ph type="body" sz="quarter" idx="14"/>
            <p:custDataLst>
              <p:tags r:id="rId4"/>
            </p:custDataLst>
          </p:nvPr>
        </p:nvSpPr>
        <p:spPr>
          <a:xfrm>
            <a:off x="220980" y="6021388"/>
            <a:ext cx="11750400" cy="110800"/>
          </a:xfrm>
        </p:spPr>
        <p:txBody>
          <a:bodyPr/>
          <a:lstStyle/>
          <a:p>
            <a:r>
              <a:rPr lang="fr-CA" dirty="0"/>
              <a:t>Base : répondants qui prévoient faire leurs travaux avec cette ressource</a:t>
            </a:r>
          </a:p>
        </p:txBody>
      </p:sp>
      <p:graphicFrame>
        <p:nvGraphicFramePr>
          <p:cNvPr id="9" name="Graphique 8">
            <a:extLst>
              <a:ext uri="{FF2B5EF4-FFF2-40B4-BE49-F238E27FC236}">
                <a16:creationId xmlns:a16="http://schemas.microsoft.com/office/drawing/2014/main" id="{F87788DE-2013-46C7-9B9E-979E0ECF6BC5}"/>
              </a:ext>
            </a:extLst>
          </p:cNvPr>
          <p:cNvGraphicFramePr/>
          <p:nvPr>
            <p:custDataLst>
              <p:tags r:id="rId5"/>
            </p:custDataLst>
            <p:extLst>
              <p:ext uri="{D42A27DB-BD31-4B8C-83A1-F6EECF244321}">
                <p14:modId xmlns:p14="http://schemas.microsoft.com/office/powerpoint/2010/main" val="1114592142"/>
              </p:ext>
            </p:extLst>
          </p:nvPr>
        </p:nvGraphicFramePr>
        <p:xfrm>
          <a:off x="1651815" y="2333625"/>
          <a:ext cx="1548585" cy="259268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0" name="Graphique 9">
            <a:extLst>
              <a:ext uri="{FF2B5EF4-FFF2-40B4-BE49-F238E27FC236}">
                <a16:creationId xmlns:a16="http://schemas.microsoft.com/office/drawing/2014/main" id="{C205C305-2CB4-4071-9FDA-CC4BE1AAECDE}"/>
              </a:ext>
            </a:extLst>
          </p:cNvPr>
          <p:cNvGraphicFramePr/>
          <p:nvPr>
            <p:custDataLst>
              <p:tags r:id="rId6"/>
            </p:custDataLst>
            <p:extLst>
              <p:ext uri="{D42A27DB-BD31-4B8C-83A1-F6EECF244321}">
                <p14:modId xmlns:p14="http://schemas.microsoft.com/office/powerpoint/2010/main" val="2198040735"/>
              </p:ext>
            </p:extLst>
          </p:nvPr>
        </p:nvGraphicFramePr>
        <p:xfrm>
          <a:off x="4223565" y="2333625"/>
          <a:ext cx="1548585" cy="311467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1" name="Graphique 10">
            <a:extLst>
              <a:ext uri="{FF2B5EF4-FFF2-40B4-BE49-F238E27FC236}">
                <a16:creationId xmlns:a16="http://schemas.microsoft.com/office/drawing/2014/main" id="{7DE6A77D-4A55-4FC5-A9FF-0F7FCB73AF15}"/>
              </a:ext>
            </a:extLst>
          </p:cNvPr>
          <p:cNvGraphicFramePr/>
          <p:nvPr>
            <p:custDataLst>
              <p:tags r:id="rId7"/>
            </p:custDataLst>
            <p:extLst>
              <p:ext uri="{D42A27DB-BD31-4B8C-83A1-F6EECF244321}">
                <p14:modId xmlns:p14="http://schemas.microsoft.com/office/powerpoint/2010/main" val="313488812"/>
              </p:ext>
            </p:extLst>
          </p:nvPr>
        </p:nvGraphicFramePr>
        <p:xfrm>
          <a:off x="6814365" y="2371726"/>
          <a:ext cx="1548585" cy="2592679"/>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2" name="Graphique 11">
            <a:extLst>
              <a:ext uri="{FF2B5EF4-FFF2-40B4-BE49-F238E27FC236}">
                <a16:creationId xmlns:a16="http://schemas.microsoft.com/office/drawing/2014/main" id="{E836A74B-2458-4A4D-A5DB-3285E2A47DB8}"/>
              </a:ext>
            </a:extLst>
          </p:cNvPr>
          <p:cNvGraphicFramePr/>
          <p:nvPr>
            <p:custDataLst>
              <p:tags r:id="rId8"/>
            </p:custDataLst>
            <p:extLst>
              <p:ext uri="{D42A27DB-BD31-4B8C-83A1-F6EECF244321}">
                <p14:modId xmlns:p14="http://schemas.microsoft.com/office/powerpoint/2010/main" val="423358669"/>
              </p:ext>
            </p:extLst>
          </p:nvPr>
        </p:nvGraphicFramePr>
        <p:xfrm>
          <a:off x="9405165" y="2333626"/>
          <a:ext cx="1548585" cy="2630779"/>
        </p:xfrm>
        <a:graphic>
          <a:graphicData uri="http://schemas.openxmlformats.org/drawingml/2006/chart">
            <c:chart xmlns:c="http://schemas.openxmlformats.org/drawingml/2006/chart" xmlns:r="http://schemas.openxmlformats.org/officeDocument/2006/relationships" r:id="rId20"/>
          </a:graphicData>
        </a:graphic>
      </p:graphicFrame>
      <p:sp>
        <p:nvSpPr>
          <p:cNvPr id="18" name="ZoneTexte 17">
            <a:extLst>
              <a:ext uri="{FF2B5EF4-FFF2-40B4-BE49-F238E27FC236}">
                <a16:creationId xmlns:a16="http://schemas.microsoft.com/office/drawing/2014/main" id="{D72AAD93-C24D-4622-8C84-CCFD13C3085B}"/>
              </a:ext>
            </a:extLst>
          </p:cNvPr>
          <p:cNvSpPr txBox="1"/>
          <p:nvPr>
            <p:custDataLst>
              <p:tags r:id="rId9"/>
            </p:custDataLst>
          </p:nvPr>
        </p:nvSpPr>
        <p:spPr>
          <a:xfrm>
            <a:off x="1808723" y="4460572"/>
            <a:ext cx="607859" cy="200055"/>
          </a:xfrm>
          <a:prstGeom prst="rect">
            <a:avLst/>
          </a:prstGeom>
          <a:noFill/>
        </p:spPr>
        <p:txBody>
          <a:bodyPr wrap="none" rtlCol="0">
            <a:spAutoFit/>
          </a:bodyPr>
          <a:lstStyle/>
          <a:p>
            <a:r>
              <a:rPr lang="fr-CA" sz="700" dirty="0"/>
              <a:t>Sans objet</a:t>
            </a:r>
          </a:p>
        </p:txBody>
      </p:sp>
      <p:sp>
        <p:nvSpPr>
          <p:cNvPr id="16" name="Espace réservé du texte 2">
            <a:extLst>
              <a:ext uri="{FF2B5EF4-FFF2-40B4-BE49-F238E27FC236}">
                <a16:creationId xmlns:a16="http://schemas.microsoft.com/office/drawing/2014/main" id="{8443B50D-8BED-4DB4-B8B6-1694D84D5AC8}"/>
              </a:ext>
            </a:extLst>
          </p:cNvPr>
          <p:cNvSpPr>
            <a:spLocks noGrp="1"/>
          </p:cNvSpPr>
          <p:nvPr>
            <p:ph type="body" sz="quarter" idx="13"/>
            <p:custDataLst>
              <p:tags r:id="rId10"/>
            </p:custDataLst>
          </p:nvPr>
        </p:nvSpPr>
        <p:spPr>
          <a:xfrm>
            <a:off x="220980" y="1341120"/>
            <a:ext cx="11750400" cy="124650"/>
          </a:xfrm>
        </p:spPr>
        <p:txBody>
          <a:bodyPr/>
          <a:lstStyle/>
          <a:p>
            <a:r>
              <a:rPr lang="fr-CA" dirty="0"/>
              <a:t>QD6	Pourquoi faites-vous le choix de réaliser ces travaux de rénovation intérieurs par… ?</a:t>
            </a:r>
          </a:p>
        </p:txBody>
      </p:sp>
      <p:sp>
        <p:nvSpPr>
          <p:cNvPr id="21" name="ZoneTexte 20">
            <a:extLst>
              <a:ext uri="{FF2B5EF4-FFF2-40B4-BE49-F238E27FC236}">
                <a16:creationId xmlns:a16="http://schemas.microsoft.com/office/drawing/2014/main" id="{8B6CB224-E6CC-4EB8-8C4B-A85988B7258B}"/>
              </a:ext>
            </a:extLst>
          </p:cNvPr>
          <p:cNvSpPr txBox="1"/>
          <p:nvPr>
            <p:custDataLst>
              <p:tags r:id="rId11"/>
            </p:custDataLst>
          </p:nvPr>
        </p:nvSpPr>
        <p:spPr>
          <a:xfrm>
            <a:off x="4356240" y="4017091"/>
            <a:ext cx="607859" cy="200055"/>
          </a:xfrm>
          <a:prstGeom prst="rect">
            <a:avLst/>
          </a:prstGeom>
          <a:noFill/>
        </p:spPr>
        <p:txBody>
          <a:bodyPr wrap="none" rtlCol="0">
            <a:spAutoFit/>
          </a:bodyPr>
          <a:lstStyle/>
          <a:p>
            <a:r>
              <a:rPr lang="fr-CA" sz="700" dirty="0"/>
              <a:t>Sans objet</a:t>
            </a:r>
          </a:p>
        </p:txBody>
      </p:sp>
      <p:sp>
        <p:nvSpPr>
          <p:cNvPr id="22" name="ZoneTexte 21">
            <a:extLst>
              <a:ext uri="{FF2B5EF4-FFF2-40B4-BE49-F238E27FC236}">
                <a16:creationId xmlns:a16="http://schemas.microsoft.com/office/drawing/2014/main" id="{DB9C1DB3-1993-4AC5-A5C0-9E64604A0780}"/>
              </a:ext>
            </a:extLst>
          </p:cNvPr>
          <p:cNvSpPr txBox="1"/>
          <p:nvPr>
            <p:custDataLst>
              <p:tags r:id="rId12"/>
            </p:custDataLst>
          </p:nvPr>
        </p:nvSpPr>
        <p:spPr>
          <a:xfrm>
            <a:off x="6980798" y="4029488"/>
            <a:ext cx="607859" cy="200055"/>
          </a:xfrm>
          <a:prstGeom prst="rect">
            <a:avLst/>
          </a:prstGeom>
          <a:noFill/>
        </p:spPr>
        <p:txBody>
          <a:bodyPr wrap="none" rtlCol="0">
            <a:spAutoFit/>
          </a:bodyPr>
          <a:lstStyle/>
          <a:p>
            <a:r>
              <a:rPr lang="fr-CA" sz="700" dirty="0"/>
              <a:t>Sans objet</a:t>
            </a:r>
          </a:p>
        </p:txBody>
      </p:sp>
      <p:sp>
        <p:nvSpPr>
          <p:cNvPr id="25" name="ZoneTexte 24">
            <a:extLst>
              <a:ext uri="{FF2B5EF4-FFF2-40B4-BE49-F238E27FC236}">
                <a16:creationId xmlns:a16="http://schemas.microsoft.com/office/drawing/2014/main" id="{EB0842C9-B806-4096-9883-C7ED44F6B29B}"/>
              </a:ext>
            </a:extLst>
          </p:cNvPr>
          <p:cNvSpPr txBox="1"/>
          <p:nvPr>
            <p:custDataLst>
              <p:tags r:id="rId13"/>
            </p:custDataLst>
          </p:nvPr>
        </p:nvSpPr>
        <p:spPr>
          <a:xfrm>
            <a:off x="9504300" y="4029488"/>
            <a:ext cx="607859" cy="200055"/>
          </a:xfrm>
          <a:prstGeom prst="rect">
            <a:avLst/>
          </a:prstGeom>
          <a:noFill/>
        </p:spPr>
        <p:txBody>
          <a:bodyPr wrap="none" rtlCol="0">
            <a:spAutoFit/>
          </a:bodyPr>
          <a:lstStyle/>
          <a:p>
            <a:r>
              <a:rPr lang="fr-CA" sz="700" dirty="0"/>
              <a:t>Sans objet</a:t>
            </a:r>
          </a:p>
        </p:txBody>
      </p:sp>
      <p:sp>
        <p:nvSpPr>
          <p:cNvPr id="17" name="ZoneTexte 16">
            <a:extLst>
              <a:ext uri="{FF2B5EF4-FFF2-40B4-BE49-F238E27FC236}">
                <a16:creationId xmlns:a16="http://schemas.microsoft.com/office/drawing/2014/main" id="{31ED3BE8-C642-4370-AFD8-DE4BAEF7674C}"/>
              </a:ext>
            </a:extLst>
          </p:cNvPr>
          <p:cNvSpPr txBox="1"/>
          <p:nvPr>
            <p:custDataLst>
              <p:tags r:id="rId14"/>
            </p:custDataLst>
          </p:nvPr>
        </p:nvSpPr>
        <p:spPr>
          <a:xfrm rot="10800000">
            <a:off x="11598148" y="3659477"/>
            <a:ext cx="275648" cy="200055"/>
          </a:xfrm>
          <a:prstGeom prst="rect">
            <a:avLst/>
          </a:prstGeom>
          <a:noFill/>
        </p:spPr>
        <p:txBody>
          <a:bodyPr wrap="square" rtlCol="0">
            <a:spAutoFit/>
          </a:bodyPr>
          <a:lstStyle/>
          <a:p>
            <a:pPr algn="ctr"/>
            <a:r>
              <a:rPr lang="fr-CA" sz="700" dirty="0">
                <a:ln>
                  <a:solidFill>
                    <a:schemeClr val="bg1"/>
                  </a:solidFill>
                </a:ln>
                <a:solidFill>
                  <a:srgbClr val="669900"/>
                </a:solidFill>
                <a:latin typeface="Wingdings 3" panose="05040102010807070707" pitchFamily="18" charset="2"/>
              </a:rPr>
              <a:t>q</a:t>
            </a:r>
          </a:p>
        </p:txBody>
      </p:sp>
      <p:sp>
        <p:nvSpPr>
          <p:cNvPr id="19" name="ZoneTexte 18">
            <a:extLst>
              <a:ext uri="{FF2B5EF4-FFF2-40B4-BE49-F238E27FC236}">
                <a16:creationId xmlns:a16="http://schemas.microsoft.com/office/drawing/2014/main" id="{1E99B202-2861-4E6A-86DA-22865EECE536}"/>
              </a:ext>
            </a:extLst>
          </p:cNvPr>
          <p:cNvSpPr txBox="1"/>
          <p:nvPr>
            <p:custDataLst>
              <p:tags r:id="rId15"/>
            </p:custDataLst>
          </p:nvPr>
        </p:nvSpPr>
        <p:spPr>
          <a:xfrm rot="10800000">
            <a:off x="11239676" y="3224474"/>
            <a:ext cx="275648" cy="200055"/>
          </a:xfrm>
          <a:prstGeom prst="rect">
            <a:avLst/>
          </a:prstGeom>
          <a:noFill/>
        </p:spPr>
        <p:txBody>
          <a:bodyPr wrap="square" rtlCol="0">
            <a:spAutoFit/>
          </a:bodyPr>
          <a:lstStyle/>
          <a:p>
            <a:pPr algn="ctr"/>
            <a:r>
              <a:rPr lang="fr-CA" sz="700" dirty="0">
                <a:ln>
                  <a:solidFill>
                    <a:schemeClr val="bg1"/>
                  </a:solidFill>
                </a:ln>
                <a:solidFill>
                  <a:srgbClr val="669900"/>
                </a:solidFill>
                <a:latin typeface="Wingdings 3" panose="05040102010807070707" pitchFamily="18" charset="2"/>
              </a:rPr>
              <a:t>q</a:t>
            </a:r>
          </a:p>
        </p:txBody>
      </p:sp>
    </p:spTree>
    <p:extLst>
      <p:ext uri="{BB962C8B-B14F-4D97-AF65-F5344CB8AC3E}">
        <p14:creationId xmlns:p14="http://schemas.microsoft.com/office/powerpoint/2010/main" val="1752088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79795-22A8-409C-9794-4512D0C943BD}"/>
              </a:ext>
            </a:extLst>
          </p:cNvPr>
          <p:cNvSpPr>
            <a:spLocks noGrp="1"/>
          </p:cNvSpPr>
          <p:nvPr>
            <p:ph type="title"/>
            <p:custDataLst>
              <p:tags r:id="rId1"/>
            </p:custDataLst>
          </p:nvPr>
        </p:nvSpPr>
        <p:spPr>
          <a:xfrm>
            <a:off x="220980" y="2777749"/>
            <a:ext cx="4200737" cy="664797"/>
          </a:xfrm>
        </p:spPr>
        <p:txBody>
          <a:bodyPr/>
          <a:lstStyle/>
          <a:p>
            <a:r>
              <a:rPr lang="fr-CA" dirty="0"/>
              <a:t>Les travaux de rénovation extérieurs</a:t>
            </a:r>
          </a:p>
        </p:txBody>
      </p:sp>
      <p:sp>
        <p:nvSpPr>
          <p:cNvPr id="3" name="Espace réservé du texte 2">
            <a:extLst>
              <a:ext uri="{FF2B5EF4-FFF2-40B4-BE49-F238E27FC236}">
                <a16:creationId xmlns:a16="http://schemas.microsoft.com/office/drawing/2014/main" id="{377742B3-FDB9-4F12-88B7-48692D03E648}"/>
              </a:ext>
            </a:extLst>
          </p:cNvPr>
          <p:cNvSpPr>
            <a:spLocks noGrp="1"/>
          </p:cNvSpPr>
          <p:nvPr>
            <p:ph type="body" idx="1"/>
            <p:custDataLst>
              <p:tags r:id="rId2"/>
            </p:custDataLst>
          </p:nvPr>
        </p:nvSpPr>
        <p:spPr>
          <a:xfrm>
            <a:off x="220980" y="3469534"/>
            <a:ext cx="4200737" cy="387798"/>
          </a:xfrm>
        </p:spPr>
        <p:txBody>
          <a:bodyPr/>
          <a:lstStyle/>
          <a:p>
            <a:r>
              <a:rPr lang="fr-CA" dirty="0"/>
              <a:t>Base : propriétaires prévoyant ce type de travaux (2026 n = 712; </a:t>
            </a:r>
            <a:r>
              <a:rPr lang="fr-CA" dirty="0">
                <a:solidFill>
                  <a:srgbClr val="898989"/>
                </a:solidFill>
              </a:rPr>
              <a:t>2025 n = 707; 2024 n = 445)</a:t>
            </a:r>
          </a:p>
        </p:txBody>
      </p:sp>
    </p:spTree>
    <p:extLst>
      <p:ext uri="{BB962C8B-B14F-4D97-AF65-F5344CB8AC3E}">
        <p14:creationId xmlns:p14="http://schemas.microsoft.com/office/powerpoint/2010/main" val="219260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au 23">
            <a:extLst>
              <a:ext uri="{FF2B5EF4-FFF2-40B4-BE49-F238E27FC236}">
                <a16:creationId xmlns:a16="http://schemas.microsoft.com/office/drawing/2014/main" id="{DCAA7E74-9B9A-458A-BB43-6BCBA78E04D1}"/>
              </a:ext>
            </a:extLst>
          </p:cNvPr>
          <p:cNvGraphicFramePr>
            <a:graphicFrameLocks noGrp="1"/>
          </p:cNvGraphicFramePr>
          <p:nvPr>
            <p:custDataLst>
              <p:tags r:id="rId1"/>
            </p:custDataLst>
            <p:extLst>
              <p:ext uri="{D42A27DB-BD31-4B8C-83A1-F6EECF244321}">
                <p14:modId xmlns:p14="http://schemas.microsoft.com/office/powerpoint/2010/main" val="247871488"/>
              </p:ext>
            </p:extLst>
          </p:nvPr>
        </p:nvGraphicFramePr>
        <p:xfrm>
          <a:off x="216492" y="1200841"/>
          <a:ext cx="11759017" cy="4417068"/>
        </p:xfrm>
        <a:graphic>
          <a:graphicData uri="http://schemas.openxmlformats.org/drawingml/2006/table">
            <a:tbl>
              <a:tblPr>
                <a:tableStyleId>{5C22544A-7EE6-4342-B048-85BDC9FD1C3A}</a:tableStyleId>
              </a:tblPr>
              <a:tblGrid>
                <a:gridCol w="1807913">
                  <a:extLst>
                    <a:ext uri="{9D8B030D-6E8A-4147-A177-3AD203B41FA5}">
                      <a16:colId xmlns:a16="http://schemas.microsoft.com/office/drawing/2014/main" val="2934615986"/>
                    </a:ext>
                  </a:extLst>
                </a:gridCol>
                <a:gridCol w="387410">
                  <a:extLst>
                    <a:ext uri="{9D8B030D-6E8A-4147-A177-3AD203B41FA5}">
                      <a16:colId xmlns:a16="http://schemas.microsoft.com/office/drawing/2014/main" val="3570106144"/>
                    </a:ext>
                  </a:extLst>
                </a:gridCol>
                <a:gridCol w="2011098">
                  <a:extLst>
                    <a:ext uri="{9D8B030D-6E8A-4147-A177-3AD203B41FA5}">
                      <a16:colId xmlns:a16="http://schemas.microsoft.com/office/drawing/2014/main" val="3237896024"/>
                    </a:ext>
                  </a:extLst>
                </a:gridCol>
                <a:gridCol w="904902">
                  <a:extLst>
                    <a:ext uri="{9D8B030D-6E8A-4147-A177-3AD203B41FA5}">
                      <a16:colId xmlns:a16="http://schemas.microsoft.com/office/drawing/2014/main" val="2310963365"/>
                    </a:ext>
                  </a:extLst>
                </a:gridCol>
                <a:gridCol w="419694">
                  <a:extLst>
                    <a:ext uri="{9D8B030D-6E8A-4147-A177-3AD203B41FA5}">
                      <a16:colId xmlns:a16="http://schemas.microsoft.com/office/drawing/2014/main" val="347326079"/>
                    </a:ext>
                  </a:extLst>
                </a:gridCol>
                <a:gridCol w="1980000">
                  <a:extLst>
                    <a:ext uri="{9D8B030D-6E8A-4147-A177-3AD203B41FA5}">
                      <a16:colId xmlns:a16="http://schemas.microsoft.com/office/drawing/2014/main" val="658750298"/>
                    </a:ext>
                  </a:extLst>
                </a:gridCol>
                <a:gridCol w="1800000">
                  <a:extLst>
                    <a:ext uri="{9D8B030D-6E8A-4147-A177-3AD203B41FA5}">
                      <a16:colId xmlns:a16="http://schemas.microsoft.com/office/drawing/2014/main" val="793706194"/>
                    </a:ext>
                  </a:extLst>
                </a:gridCol>
                <a:gridCol w="468000">
                  <a:extLst>
                    <a:ext uri="{9D8B030D-6E8A-4147-A177-3AD203B41FA5}">
                      <a16:colId xmlns:a16="http://schemas.microsoft.com/office/drawing/2014/main" val="3137519838"/>
                    </a:ext>
                  </a:extLst>
                </a:gridCol>
                <a:gridCol w="1980000">
                  <a:extLst>
                    <a:ext uri="{9D8B030D-6E8A-4147-A177-3AD203B41FA5}">
                      <a16:colId xmlns:a16="http://schemas.microsoft.com/office/drawing/2014/main" val="282012222"/>
                    </a:ext>
                  </a:extLst>
                </a:gridCol>
              </a:tblGrid>
              <a:tr h="371956">
                <a:tc gridSpan="3">
                  <a:txBody>
                    <a:bodyPr/>
                    <a:lstStyle/>
                    <a:p>
                      <a:pPr algn="ctr"/>
                      <a:r>
                        <a:rPr lang="fr-CA" sz="1100" dirty="0">
                          <a:solidFill>
                            <a:schemeClr val="tx1"/>
                          </a:solidFill>
                          <a:latin typeface="+mj-lt"/>
                        </a:rPr>
                        <a:t>Type de propriété </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tc gridSpan="3">
                  <a:txBody>
                    <a:bodyPr/>
                    <a:lstStyle/>
                    <a:p>
                      <a:pPr algn="ctr"/>
                      <a:r>
                        <a:rPr lang="fr-CA" sz="1100" dirty="0">
                          <a:solidFill>
                            <a:schemeClr val="tx1"/>
                          </a:solidFill>
                          <a:latin typeface="+mj-lt"/>
                        </a:rPr>
                        <a:t>Année de construction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tc gridSpan="3">
                  <a:txBody>
                    <a:bodyPr/>
                    <a:lstStyle/>
                    <a:p>
                      <a:pPr algn="ctr"/>
                      <a:r>
                        <a:rPr lang="fr-CA" sz="1100" dirty="0">
                          <a:solidFill>
                            <a:schemeClr val="tx1"/>
                          </a:solidFill>
                          <a:latin typeface="+mj-lt"/>
                        </a:rPr>
                        <a:t>Localisation des propriétés </a:t>
                      </a: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660624470"/>
                  </a:ext>
                </a:extLst>
              </a:tr>
              <a:tr h="1842020">
                <a:tc>
                  <a:txBody>
                    <a:bodyPr/>
                    <a:lstStyle/>
                    <a:p>
                      <a:pPr>
                        <a:lnSpc>
                          <a:spcPct val="120000"/>
                        </a:lnSpc>
                        <a:tabLst>
                          <a:tab pos="2513013" algn="r"/>
                        </a:tabLst>
                      </a:pPr>
                      <a:r>
                        <a:rPr lang="fr-CA" sz="1000" b="1" dirty="0"/>
                        <a:t>Maison	</a:t>
                      </a:r>
                    </a:p>
                    <a:p>
                      <a:pPr marL="87313" indent="0">
                        <a:lnSpc>
                          <a:spcPct val="120000"/>
                        </a:lnSpc>
                        <a:tabLst>
                          <a:tab pos="2513013" algn="r"/>
                        </a:tabLst>
                      </a:pPr>
                      <a:r>
                        <a:rPr lang="fr-CA" sz="1000" dirty="0"/>
                        <a:t>Maison individuelle 	</a:t>
                      </a:r>
                    </a:p>
                    <a:p>
                      <a:pPr marL="87313" indent="0">
                        <a:lnSpc>
                          <a:spcPct val="120000"/>
                        </a:lnSpc>
                        <a:tabLst>
                          <a:tab pos="2513013" algn="r"/>
                        </a:tabLst>
                      </a:pPr>
                      <a:r>
                        <a:rPr lang="fr-CA" sz="1000" dirty="0"/>
                        <a:t>Maison jumelée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lang="fr-CA" sz="1000" b="1" dirty="0"/>
                        <a:t>Immeuble à revenus</a:t>
                      </a:r>
                    </a:p>
                    <a:p>
                      <a:pPr marL="87313" indent="0">
                        <a:lnSpc>
                          <a:spcPct val="120000"/>
                        </a:lnSpc>
                        <a:tabLst>
                          <a:tab pos="2513013" algn="r"/>
                        </a:tabLst>
                      </a:pPr>
                      <a:r>
                        <a:rPr lang="fr-CA" sz="1000" dirty="0"/>
                        <a:t>Multiplex (2 à 5 logements)</a:t>
                      </a:r>
                    </a:p>
                    <a:p>
                      <a:pPr marL="87313" indent="0">
                        <a:lnSpc>
                          <a:spcPct val="120000"/>
                        </a:lnSpc>
                        <a:tabLst>
                          <a:tab pos="2513013" algn="r"/>
                        </a:tabLst>
                      </a:pPr>
                      <a:r>
                        <a:rPr lang="fr-CA" sz="1000" dirty="0"/>
                        <a:t>Immeuble commercial</a:t>
                      </a:r>
                    </a:p>
                    <a:p>
                      <a:pPr>
                        <a:lnSpc>
                          <a:spcPct val="120000"/>
                        </a:lnSpc>
                        <a:tabLst>
                          <a:tab pos="2513013" algn="r"/>
                        </a:tabLst>
                      </a:pPr>
                      <a:r>
                        <a:rPr lang="fr-CA" sz="1000" dirty="0"/>
                        <a:t>Appartement en copropriété </a:t>
                      </a:r>
                      <a:br>
                        <a:rPr lang="fr-CA" sz="1000" dirty="0"/>
                      </a:br>
                      <a:r>
                        <a:rPr lang="fr-CA" sz="1000" dirty="0"/>
                        <a:t>Chalet</a:t>
                      </a:r>
                    </a:p>
                    <a:p>
                      <a:pPr>
                        <a:lnSpc>
                          <a:spcPct val="120000"/>
                        </a:lnSpc>
                        <a:tabLst>
                          <a:tab pos="2513013" algn="r"/>
                        </a:tabLst>
                      </a:pPr>
                      <a:r>
                        <a:rPr lang="fr-CA" sz="1000" dirty="0"/>
                        <a:t>Autre</a:t>
                      </a:r>
                    </a:p>
                  </a:txBody>
                  <a:tcPr marR="36000" marB="108000">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20000"/>
                        </a:lnSpc>
                        <a:tabLst>
                          <a:tab pos="2513013" algn="r"/>
                        </a:tabLst>
                      </a:pPr>
                      <a:endParaRPr lang="fr-CA" sz="1000" dirty="0"/>
                    </a:p>
                  </a:txBody>
                  <a:tcPr marL="36000" marR="36000">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tabLst>
                          <a:tab pos="2513013" algn="r"/>
                        </a:tabLst>
                      </a:pPr>
                      <a:endParaRPr lang="fr-CA" sz="1000" dirty="0"/>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Avant 1950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Avant 1900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1900-1910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1911-1920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1921-1930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1931-1940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1941-1950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1951 à 1980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1951-1960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1961-1970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1971-1980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1981 à 2000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1981-1990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1991-2000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Après 2000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2001-2010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2011-2020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Après 2020</a:t>
                      </a:r>
                    </a:p>
                  </a:txBody>
                  <a:tcPr marR="36000">
                    <a:lnL w="12700"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r" defTabSz="914400" rtl="0" eaLnBrk="1" fontAlgn="auto" latinLnBrk="0" hangingPunct="1">
                        <a:lnSpc>
                          <a:spcPct val="120000"/>
                        </a:lnSpc>
                        <a:spcBef>
                          <a:spcPts val="200"/>
                        </a:spcBef>
                        <a:spcAft>
                          <a:spcPts val="0"/>
                        </a:spcAft>
                        <a:buClrTx/>
                        <a:buSzTx/>
                        <a:buFontTx/>
                        <a:buNone/>
                        <a:tabLst>
                          <a:tab pos="1436688" algn="r"/>
                        </a:tabLst>
                        <a:defRPr/>
                      </a:pPr>
                      <a:endParaRPr kumimoji="0" lang="fr-CA" sz="1000" b="0"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00000"/>
                        </a:lnSpc>
                        <a:spcBef>
                          <a:spcPts val="200"/>
                        </a:spcBef>
                        <a:spcAft>
                          <a:spcPts val="0"/>
                        </a:spcAft>
                        <a:buClrTx/>
                        <a:buSzTx/>
                        <a:buFontTx/>
                        <a:buNone/>
                        <a:tabLst>
                          <a:tab pos="1436688" algn="r"/>
                        </a:tabLst>
                        <a:defRPr/>
                      </a:pPr>
                      <a:endParaRPr kumimoji="0" lang="fr-CA" sz="1000" b="0"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Grande région de Montréal</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Laval	</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Montréal</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Lanaudière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Laurentides</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Montérégie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Grande région de 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Capitale-Nationale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Chaudière-Appalaches</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Mauricie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Estrie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Outaouais</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Ailleurs au 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Abitibi-Témiscamingue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Bas-Saint-Laurent</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Centre-du-Québec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Côte-Nord</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Nord-du-Québec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Gaspésie–Îles-de-la-Mad.</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Saguenay–Lac-Saint-Jean</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Hors Québec</a:t>
                      </a:r>
                    </a:p>
                  </a:txBody>
                  <a:tcPr marR="36000">
                    <a:lnL w="12700"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r" defTabSz="914400" rtl="0" eaLnBrk="1" fontAlgn="auto" latinLnBrk="0" hangingPunct="1">
                        <a:lnSpc>
                          <a:spcPct val="120000"/>
                        </a:lnSpc>
                        <a:spcBef>
                          <a:spcPts val="0"/>
                        </a:spcBef>
                        <a:spcAft>
                          <a:spcPts val="0"/>
                        </a:spcAft>
                        <a:buClrTx/>
                        <a:buSzTx/>
                        <a:buFontTx/>
                        <a:buNone/>
                        <a:tabLst>
                          <a:tab pos="2513013" algn="r"/>
                        </a:tabLst>
                        <a:defRPr/>
                      </a:pPr>
                      <a:endParaRPr kumimoji="0" lang="fr-CA" sz="1000" b="1"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endParaRPr kumimoji="0" lang="fr-CA" sz="1000" b="1"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7834545"/>
                  </a:ext>
                </a:extLst>
              </a:tr>
              <a:tr h="26768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100" b="0" i="0" u="none" strike="noStrike" kern="1200" cap="none" spc="0" normalizeH="0" baseline="0" noProof="0" dirty="0">
                        <a:ln>
                          <a:noFill/>
                        </a:ln>
                        <a:solidFill>
                          <a:schemeClr val="tx1"/>
                        </a:solidFill>
                        <a:effectLst/>
                        <a:uLnTx/>
                        <a:uFillTx/>
                        <a:latin typeface="Franklin Gothic Demi"/>
                        <a:ea typeface="+mn-ea"/>
                        <a:cs typeface="+mn-cs"/>
                      </a:endParaRPr>
                    </a:p>
                  </a:txBody>
                  <a:tcPr marR="36000">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r">
                        <a:tabLst>
                          <a:tab pos="2513013" algn="r"/>
                        </a:tabLst>
                      </a:pPr>
                      <a:endParaRPr lang="fr-CA" sz="1000" dirty="0"/>
                    </a:p>
                  </a:txBody>
                  <a:tcPr marL="36000" marR="36000"/>
                </a:tc>
                <a:tc hMerge="1">
                  <a:txBody>
                    <a:bodyPr/>
                    <a:lstStyle/>
                    <a:p>
                      <a:pPr>
                        <a:tabLst>
                          <a:tab pos="2513013" algn="r"/>
                        </a:tabLst>
                      </a:pPr>
                      <a:endParaRPr lang="fr-CA" sz="1000" dirty="0"/>
                    </a:p>
                  </a:txBody>
                  <a:tcPr marR="3600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840581951"/>
                  </a:ext>
                </a:extLst>
              </a:tr>
              <a:tr h="1935408">
                <a:tc>
                  <a:txBody>
                    <a:bodyPr/>
                    <a:lstStyle/>
                    <a:p>
                      <a:pPr>
                        <a:lnSpc>
                          <a:spcPct val="120000"/>
                        </a:lnSpc>
                        <a:tabLst>
                          <a:tab pos="2513013" algn="r"/>
                        </a:tabLst>
                      </a:pPr>
                      <a:r>
                        <a:rPr lang="fr-CA" sz="1000" b="1" dirty="0"/>
                        <a:t>Moins de 5 ans</a:t>
                      </a:r>
                    </a:p>
                    <a:p>
                      <a:pPr marL="87313" indent="0">
                        <a:lnSpc>
                          <a:spcPct val="120000"/>
                        </a:lnSpc>
                        <a:tabLst>
                          <a:tab pos="2513013" algn="r"/>
                        </a:tabLst>
                      </a:pPr>
                      <a:r>
                        <a:rPr lang="fr-CA" sz="1000" dirty="0"/>
                        <a:t>Moins de 2 ans</a:t>
                      </a:r>
                    </a:p>
                    <a:p>
                      <a:pPr marL="87313" indent="0">
                        <a:lnSpc>
                          <a:spcPct val="120000"/>
                        </a:lnSpc>
                        <a:tabLst>
                          <a:tab pos="2513013" algn="r"/>
                        </a:tabLst>
                      </a:pPr>
                      <a:r>
                        <a:rPr lang="fr-CA" sz="1000" dirty="0"/>
                        <a:t>2 à 5 ans</a:t>
                      </a:r>
                    </a:p>
                    <a:p>
                      <a:pPr>
                        <a:lnSpc>
                          <a:spcPct val="120000"/>
                        </a:lnSpc>
                        <a:tabLst>
                          <a:tab pos="2513013" algn="r"/>
                        </a:tabLst>
                      </a:pPr>
                      <a:r>
                        <a:rPr lang="fr-CA" sz="1000" b="1" dirty="0"/>
                        <a:t>6 à 15 ans</a:t>
                      </a:r>
                    </a:p>
                    <a:p>
                      <a:pPr marL="87313" indent="0">
                        <a:lnSpc>
                          <a:spcPct val="120000"/>
                        </a:lnSpc>
                        <a:tabLst>
                          <a:tab pos="2513013" algn="r"/>
                        </a:tabLst>
                      </a:pPr>
                      <a:r>
                        <a:rPr lang="fr-CA" sz="1000" dirty="0"/>
                        <a:t>6 à 10 ans</a:t>
                      </a:r>
                    </a:p>
                    <a:p>
                      <a:pPr marL="87313" indent="0">
                        <a:lnSpc>
                          <a:spcPct val="120000"/>
                        </a:lnSpc>
                        <a:tabLst>
                          <a:tab pos="2513013" algn="r"/>
                        </a:tabLst>
                      </a:pPr>
                      <a:r>
                        <a:rPr lang="fr-CA" sz="1000" dirty="0"/>
                        <a:t>11 à 15 ans</a:t>
                      </a:r>
                    </a:p>
                    <a:p>
                      <a:pPr>
                        <a:lnSpc>
                          <a:spcPct val="120000"/>
                        </a:lnSpc>
                        <a:tabLst>
                          <a:tab pos="2513013" algn="r"/>
                        </a:tabLst>
                      </a:pPr>
                      <a:r>
                        <a:rPr lang="fr-CA" sz="1000" b="1" dirty="0"/>
                        <a:t>Plus de 15 ans</a:t>
                      </a:r>
                    </a:p>
                    <a:p>
                      <a:pPr marL="87313" indent="0">
                        <a:lnSpc>
                          <a:spcPct val="120000"/>
                        </a:lnSpc>
                        <a:tabLst>
                          <a:tab pos="2513013" algn="r"/>
                        </a:tabLst>
                      </a:pPr>
                      <a:r>
                        <a:rPr lang="fr-CA" sz="1000" dirty="0"/>
                        <a:t>16 à 20 ans</a:t>
                      </a:r>
                    </a:p>
                    <a:p>
                      <a:pPr marL="87313" indent="0">
                        <a:lnSpc>
                          <a:spcPct val="120000"/>
                        </a:lnSpc>
                        <a:tabLst>
                          <a:tab pos="2513013" algn="r"/>
                        </a:tabLst>
                      </a:pPr>
                      <a:r>
                        <a:rPr lang="fr-CA" sz="1000" dirty="0"/>
                        <a:t>Plus de 20 ans</a:t>
                      </a: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lnSpc>
                          <a:spcPct val="120000"/>
                        </a:lnSpc>
                        <a:tabLst>
                          <a:tab pos="2513013" algn="r"/>
                        </a:tabLst>
                      </a:pPr>
                      <a:endParaRPr lang="fr-CA" sz="1000" b="0" dirty="0"/>
                    </a:p>
                  </a:txBody>
                  <a:tcPr marL="36000"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tabLst>
                          <a:tab pos="2513013" algn="r"/>
                        </a:tabLst>
                      </a:pPr>
                      <a:endParaRPr lang="fr-CA" sz="1000" dirty="0"/>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4217631145"/>
                  </a:ext>
                </a:extLst>
              </a:tr>
            </a:tbl>
          </a:graphicData>
        </a:graphic>
      </p:graphicFrame>
      <p:graphicFrame>
        <p:nvGraphicFramePr>
          <p:cNvPr id="19" name="Tableau 18">
            <a:extLst>
              <a:ext uri="{FF2B5EF4-FFF2-40B4-BE49-F238E27FC236}">
                <a16:creationId xmlns:a16="http://schemas.microsoft.com/office/drawing/2014/main" id="{C0604714-952C-4625-8292-7ED663F0D65E}"/>
              </a:ext>
            </a:extLst>
          </p:cNvPr>
          <p:cNvGraphicFramePr>
            <a:graphicFrameLocks noGrp="1"/>
          </p:cNvGraphicFramePr>
          <p:nvPr>
            <p:custDataLst>
              <p:tags r:id="rId2"/>
            </p:custDataLst>
            <p:extLst>
              <p:ext uri="{D42A27DB-BD31-4B8C-83A1-F6EECF244321}">
                <p14:modId xmlns:p14="http://schemas.microsoft.com/office/powerpoint/2010/main" val="3839140096"/>
              </p:ext>
            </p:extLst>
          </p:nvPr>
        </p:nvGraphicFramePr>
        <p:xfrm>
          <a:off x="3302643" y="1449556"/>
          <a:ext cx="1082604" cy="187347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7347">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chemeClr val="tx1"/>
                          </a:solidFill>
                          <a:latin typeface="+mn-lt"/>
                        </a:rPr>
                        <a:t>2026</a:t>
                      </a:r>
                      <a:endParaRPr lang="fr-CA" sz="900" b="1" i="1" dirty="0">
                        <a:solidFill>
                          <a:schemeClr val="bg1">
                            <a:lumMod val="50000"/>
                          </a:schemeClr>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7347">
                <a:tc>
                  <a:txBody>
                    <a:bodyPr/>
                    <a:lstStyle/>
                    <a:p>
                      <a:pPr algn="ctr" fontAlgn="b"/>
                      <a:r>
                        <a:rPr lang="fr-CA" sz="800" b="0" i="1" u="none" strike="noStrike" dirty="0">
                          <a:solidFill>
                            <a:schemeClr val="bg1">
                              <a:lumMod val="50000"/>
                            </a:schemeClr>
                          </a:solidFill>
                          <a:effectLst/>
                          <a:latin typeface="+mn-lt"/>
                        </a:rPr>
                        <a:t>89 %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89 %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CE8D3E"/>
                          </a:solidFill>
                          <a:effectLst/>
                          <a:latin typeface="+mn-lt"/>
                        </a:rPr>
                        <a:t>87 %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7347">
                <a:tc>
                  <a:txBody>
                    <a:bodyPr/>
                    <a:lstStyle/>
                    <a:p>
                      <a:pPr algn="ctr" fontAlgn="b"/>
                      <a:r>
                        <a:rPr lang="fr-CA" sz="800" b="0" i="1" u="none" strike="noStrike" dirty="0">
                          <a:solidFill>
                            <a:schemeClr val="bg1">
                              <a:lumMod val="50000"/>
                            </a:schemeClr>
                          </a:solidFill>
                          <a:effectLst/>
                          <a:latin typeface="+mn-lt"/>
                        </a:rPr>
                        <a:t>78 %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79 %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77 %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7347">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7347">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CE8D3E"/>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7347">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734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734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CE8D3E"/>
                          </a:solidFill>
                          <a:effectLst/>
                          <a:latin typeface="+mn-lt"/>
                        </a:rPr>
                        <a:t> 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734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CE8D3E"/>
                          </a:solidFill>
                          <a:effectLst/>
                          <a:latin typeface="+mn-lt"/>
                        </a:rPr>
                        <a:t> 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734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800" b="0" i="0" u="none" strike="noStrike" dirty="0">
                          <a:solidFill>
                            <a:srgbClr val="CE8D3E"/>
                          </a:solidFill>
                          <a:effectLst/>
                          <a:latin typeface="+mn-lt"/>
                        </a:rPr>
                        <a:t> 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bl>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caractéristiques des propriétés où sont prévus des travaux de rénovation extérieurs</a:t>
            </a:r>
          </a:p>
        </p:txBody>
      </p:sp>
      <p:graphicFrame>
        <p:nvGraphicFramePr>
          <p:cNvPr id="9" name="Graphique 8">
            <a:extLst>
              <a:ext uri="{FF2B5EF4-FFF2-40B4-BE49-F238E27FC236}">
                <a16:creationId xmlns:a16="http://schemas.microsoft.com/office/drawing/2014/main" id="{9298DC12-2E38-44C2-BC23-DE33E4698A54}"/>
              </a:ext>
            </a:extLst>
          </p:cNvPr>
          <p:cNvGraphicFramePr/>
          <p:nvPr>
            <p:custDataLst>
              <p:tags r:id="rId4"/>
            </p:custDataLst>
            <p:extLst>
              <p:ext uri="{D42A27DB-BD31-4B8C-83A1-F6EECF244321}">
                <p14:modId xmlns:p14="http://schemas.microsoft.com/office/powerpoint/2010/main" val="901244251"/>
              </p:ext>
            </p:extLst>
          </p:nvPr>
        </p:nvGraphicFramePr>
        <p:xfrm>
          <a:off x="9317144" y="1483801"/>
          <a:ext cx="1674706" cy="4118187"/>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0" name="Graphique 9">
            <a:extLst>
              <a:ext uri="{FF2B5EF4-FFF2-40B4-BE49-F238E27FC236}">
                <a16:creationId xmlns:a16="http://schemas.microsoft.com/office/drawing/2014/main" id="{B39CF650-BEA8-4683-A2E1-28B40CE357AE}"/>
              </a:ext>
            </a:extLst>
          </p:cNvPr>
          <p:cNvGraphicFramePr/>
          <p:nvPr>
            <p:custDataLst>
              <p:tags r:id="rId5"/>
            </p:custDataLst>
            <p:extLst>
              <p:ext uri="{D42A27DB-BD31-4B8C-83A1-F6EECF244321}">
                <p14:modId xmlns:p14="http://schemas.microsoft.com/office/powerpoint/2010/main" val="2705522895"/>
              </p:ext>
            </p:extLst>
          </p:nvPr>
        </p:nvGraphicFramePr>
        <p:xfrm>
          <a:off x="5155989" y="1471749"/>
          <a:ext cx="1651359" cy="4014651"/>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1" name="Graphique 10">
            <a:extLst>
              <a:ext uri="{FF2B5EF4-FFF2-40B4-BE49-F238E27FC236}">
                <a16:creationId xmlns:a16="http://schemas.microsoft.com/office/drawing/2014/main" id="{16AB1CCE-63C7-4F84-A76C-046C6499B2F3}"/>
              </a:ext>
            </a:extLst>
          </p:cNvPr>
          <p:cNvGraphicFramePr/>
          <p:nvPr>
            <p:custDataLst>
              <p:tags r:id="rId6"/>
            </p:custDataLst>
            <p:extLst>
              <p:ext uri="{D42A27DB-BD31-4B8C-83A1-F6EECF244321}">
                <p14:modId xmlns:p14="http://schemas.microsoft.com/office/powerpoint/2010/main" val="2525277090"/>
              </p:ext>
            </p:extLst>
          </p:nvPr>
        </p:nvGraphicFramePr>
        <p:xfrm>
          <a:off x="1816736" y="1503678"/>
          <a:ext cx="1651359" cy="1957495"/>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2" name="Graphique 11">
            <a:extLst>
              <a:ext uri="{FF2B5EF4-FFF2-40B4-BE49-F238E27FC236}">
                <a16:creationId xmlns:a16="http://schemas.microsoft.com/office/drawing/2014/main" id="{25EC192D-3ABB-46BB-822D-B50A001D1526}"/>
              </a:ext>
            </a:extLst>
          </p:cNvPr>
          <p:cNvGraphicFramePr/>
          <p:nvPr>
            <p:custDataLst>
              <p:tags r:id="rId7"/>
            </p:custDataLst>
            <p:extLst>
              <p:ext uri="{D42A27DB-BD31-4B8C-83A1-F6EECF244321}">
                <p14:modId xmlns:p14="http://schemas.microsoft.com/office/powerpoint/2010/main" val="312297027"/>
              </p:ext>
            </p:extLst>
          </p:nvPr>
        </p:nvGraphicFramePr>
        <p:xfrm>
          <a:off x="1816736" y="3597619"/>
          <a:ext cx="1651359" cy="1924715"/>
        </p:xfrm>
        <a:graphic>
          <a:graphicData uri="http://schemas.openxmlformats.org/drawingml/2006/chart">
            <c:chart xmlns:c="http://schemas.openxmlformats.org/drawingml/2006/chart" xmlns:r="http://schemas.openxmlformats.org/officeDocument/2006/relationships" r:id="rId23"/>
          </a:graphicData>
        </a:graphic>
      </p:graphicFrame>
      <p:sp>
        <p:nvSpPr>
          <p:cNvPr id="2" name="Espace réservé du numéro de diapositive 1">
            <a:extLst>
              <a:ext uri="{FF2B5EF4-FFF2-40B4-BE49-F238E27FC236}">
                <a16:creationId xmlns:a16="http://schemas.microsoft.com/office/drawing/2014/main" id="{51E9CC50-84F2-45CF-B5EE-9AB9E3591AA1}"/>
              </a:ext>
            </a:extLst>
          </p:cNvPr>
          <p:cNvSpPr>
            <a:spLocks noGrp="1"/>
          </p:cNvSpPr>
          <p:nvPr>
            <p:ph type="sldNum" sz="quarter" idx="12"/>
            <p:custDataLst>
              <p:tags r:id="rId8"/>
            </p:custDataLst>
          </p:nvPr>
        </p:nvSpPr>
        <p:spPr/>
        <p:txBody>
          <a:bodyPr/>
          <a:lstStyle/>
          <a:p>
            <a:fld id="{B57D92B5-7ECE-49C8-85BA-9F8FD163C6E7}" type="slidenum">
              <a:rPr lang="en-CA" smtClean="0"/>
              <a:t>42</a:t>
            </a:fld>
            <a:endParaRPr lang="en-CA"/>
          </a:p>
        </p:txBody>
      </p:sp>
      <p:graphicFrame>
        <p:nvGraphicFramePr>
          <p:cNvPr id="22" name="Tableau 21">
            <a:extLst>
              <a:ext uri="{FF2B5EF4-FFF2-40B4-BE49-F238E27FC236}">
                <a16:creationId xmlns:a16="http://schemas.microsoft.com/office/drawing/2014/main" id="{B108E8F9-AAE8-4335-9F22-97F7033356B9}"/>
              </a:ext>
            </a:extLst>
          </p:cNvPr>
          <p:cNvGraphicFramePr>
            <a:graphicFrameLocks noGrp="1"/>
          </p:cNvGraphicFramePr>
          <p:nvPr>
            <p:custDataLst>
              <p:tags r:id="rId9"/>
            </p:custDataLst>
            <p:extLst>
              <p:ext uri="{D42A27DB-BD31-4B8C-83A1-F6EECF244321}">
                <p14:modId xmlns:p14="http://schemas.microsoft.com/office/powerpoint/2010/main" val="326618518"/>
              </p:ext>
            </p:extLst>
          </p:nvPr>
        </p:nvGraphicFramePr>
        <p:xfrm>
          <a:off x="3302643" y="3526330"/>
          <a:ext cx="1082604" cy="185138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5138">
                <a:tc>
                  <a:txBody>
                    <a:bodyPr/>
                    <a:lstStyle/>
                    <a:p>
                      <a:pPr algn="ctr"/>
                      <a:r>
                        <a:rPr lang="fr-CA" sz="900" i="1" dirty="0">
                          <a:solidFill>
                            <a:schemeClr val="bg1">
                              <a:lumMod val="50000"/>
                            </a:schemeClr>
                          </a:solidFill>
                          <a:latin typeface="+mn-lt"/>
                        </a:rPr>
                        <a:t>2024</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chemeClr val="tx1"/>
                          </a:solidFill>
                          <a:latin typeface="+mn-lt"/>
                        </a:rPr>
                        <a:t>2026</a:t>
                      </a:r>
                      <a:endParaRPr lang="fr-CA" sz="900" b="1" i="1" dirty="0">
                        <a:solidFill>
                          <a:schemeClr val="bg1">
                            <a:lumMod val="50000"/>
                          </a:schemeClr>
                        </a:solidFill>
                        <a:latin typeface="+mn-lt"/>
                      </a:endParaRP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5138">
                <a:tc>
                  <a:txBody>
                    <a:bodyPr/>
                    <a:lstStyle/>
                    <a:p>
                      <a:pPr algn="ctr" fontAlgn="b"/>
                      <a:r>
                        <a:rPr lang="fr-CA" sz="800" b="0" i="1" u="none" strike="noStrike" dirty="0">
                          <a:solidFill>
                            <a:schemeClr val="bg1">
                              <a:lumMod val="50000"/>
                            </a:schemeClr>
                          </a:solidFill>
                          <a:effectLst/>
                          <a:latin typeface="+mn-lt"/>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CE8D3E"/>
                          </a:solidFill>
                          <a:effectLst/>
                          <a:latin typeface="+mn-lt"/>
                        </a:rPr>
                        <a:t>30 %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5138">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5138">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5138">
                <a:tc>
                  <a:txBody>
                    <a:bodyPr/>
                    <a:lstStyle/>
                    <a:p>
                      <a:pPr algn="ctr" fontAlgn="b"/>
                      <a:r>
                        <a:rPr lang="fr-CA" sz="800" b="0" i="1" u="none" strike="noStrike" dirty="0">
                          <a:solidFill>
                            <a:schemeClr val="bg1">
                              <a:lumMod val="50000"/>
                            </a:schemeClr>
                          </a:solidFill>
                          <a:effectLst/>
                          <a:latin typeface="+mn-lt"/>
                        </a:rPr>
                        <a:t>29 %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CE8D3E"/>
                          </a:solidFill>
                          <a:effectLst/>
                          <a:latin typeface="+mn-lt"/>
                        </a:rPr>
                        <a:t>33 %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5138">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5138">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5138">
                <a:tc>
                  <a:txBody>
                    <a:bodyPr/>
                    <a:lstStyle/>
                    <a:p>
                      <a:pPr algn="ctr" fontAlgn="b"/>
                      <a:r>
                        <a:rPr lang="fr-CA" sz="800" b="0" i="1" u="none" strike="noStrike" dirty="0">
                          <a:solidFill>
                            <a:schemeClr val="bg1">
                              <a:lumMod val="50000"/>
                            </a:schemeClr>
                          </a:solidFill>
                          <a:effectLst/>
                          <a:latin typeface="+mn-lt"/>
                        </a:rPr>
                        <a:t>45 %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CE8D3E"/>
                          </a:solidFill>
                          <a:effectLst/>
                          <a:latin typeface="+mn-lt"/>
                        </a:rPr>
                        <a:t>39 </a:t>
                      </a:r>
                      <a:r>
                        <a:rPr lang="fr-CA" sz="800" b="1" i="0" u="none" strike="noStrike" dirty="0">
                          <a:solidFill>
                            <a:srgbClr val="CE8D3E"/>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5138">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5138">
                <a:tc>
                  <a:txBody>
                    <a:bodyPr/>
                    <a:lstStyle/>
                    <a:p>
                      <a:pPr algn="ctr" fontAlgn="b"/>
                      <a:r>
                        <a:rPr lang="fr-CA" sz="800" b="0" i="1" u="none" strike="noStrike" dirty="0">
                          <a:solidFill>
                            <a:schemeClr val="bg1">
                              <a:lumMod val="50000"/>
                            </a:schemeClr>
                          </a:solidFill>
                          <a:effectLst/>
                          <a:latin typeface="+mn-lt"/>
                        </a:rPr>
                        <a:t>36 %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800" b="0" i="0" u="none" strike="noStrike" dirty="0">
                          <a:solidFill>
                            <a:srgbClr val="E6C69E"/>
                          </a:solidFill>
                          <a:effectLst/>
                          <a:latin typeface="+mn-lt"/>
                        </a:rPr>
                        <a:t> 29 %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bl>
          </a:graphicData>
        </a:graphic>
      </p:graphicFrame>
      <p:graphicFrame>
        <p:nvGraphicFramePr>
          <p:cNvPr id="23" name="Tableau 22">
            <a:extLst>
              <a:ext uri="{FF2B5EF4-FFF2-40B4-BE49-F238E27FC236}">
                <a16:creationId xmlns:a16="http://schemas.microsoft.com/office/drawing/2014/main" id="{CF67A670-9B09-4670-86A1-9266CF8BA2FD}"/>
              </a:ext>
            </a:extLst>
          </p:cNvPr>
          <p:cNvGraphicFramePr>
            <a:graphicFrameLocks noGrp="1"/>
          </p:cNvGraphicFramePr>
          <p:nvPr>
            <p:custDataLst>
              <p:tags r:id="rId10"/>
            </p:custDataLst>
            <p:extLst>
              <p:ext uri="{D42A27DB-BD31-4B8C-83A1-F6EECF244321}">
                <p14:modId xmlns:p14="http://schemas.microsoft.com/office/powerpoint/2010/main" val="1201276877"/>
              </p:ext>
            </p:extLst>
          </p:nvPr>
        </p:nvGraphicFramePr>
        <p:xfrm>
          <a:off x="6648695" y="1409700"/>
          <a:ext cx="1082604" cy="398145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209550">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chemeClr val="tx1"/>
                          </a:solidFill>
                          <a:latin typeface="+mn-lt"/>
                        </a:rPr>
                        <a:t>2026</a:t>
                      </a:r>
                      <a:endParaRPr lang="fr-CA" sz="900" b="1" i="1" dirty="0">
                        <a:solidFill>
                          <a:schemeClr val="bg1">
                            <a:lumMod val="50000"/>
                          </a:schemeClr>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209550">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CE8D3E"/>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209550">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209550">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209550">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209550">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209550">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209550">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 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209550">
                <a:tc>
                  <a:txBody>
                    <a:bodyPr/>
                    <a:lstStyle/>
                    <a:p>
                      <a:pPr algn="ctr" fontAlgn="b"/>
                      <a:r>
                        <a:rPr lang="fr-CA" sz="800" b="0" i="1" u="none" strike="noStrike" dirty="0">
                          <a:solidFill>
                            <a:schemeClr val="bg1">
                              <a:lumMod val="50000"/>
                            </a:schemeClr>
                          </a:solidFill>
                          <a:effectLst/>
                          <a:latin typeface="+mn-lt"/>
                        </a:rPr>
                        <a:t>41 %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35 %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CE8D3E"/>
                          </a:solidFill>
                          <a:effectLst/>
                          <a:latin typeface="+mn-lt"/>
                        </a:rPr>
                        <a:t> 38 %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209550">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800" b="0" i="0" u="none" strike="noStrike" dirty="0">
                          <a:solidFill>
                            <a:srgbClr val="E6C69E"/>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r h="209550">
                <a:tc>
                  <a:txBody>
                    <a:bodyPr/>
                    <a:lstStyle/>
                    <a:p>
                      <a:pPr algn="ctr" fontAlgn="b"/>
                      <a:r>
                        <a:rPr lang="fr-CA" sz="800" b="0" i="1" u="none" strike="noStrike" dirty="0">
                          <a:solidFill>
                            <a:schemeClr val="bg1">
                              <a:lumMod val="50000"/>
                            </a:schemeClr>
                          </a:solidFill>
                          <a:effectLst/>
                          <a:latin typeface="+mn-lt"/>
                        </a:rPr>
                        <a:t>24 %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10 %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027483"/>
                  </a:ext>
                </a:extLst>
              </a:tr>
              <a:tr h="209550">
                <a:tc>
                  <a:txBody>
                    <a:bodyPr/>
                    <a:lstStyle/>
                    <a:p>
                      <a:pPr algn="ctr" fontAlgn="b"/>
                      <a:r>
                        <a:rPr lang="fr-CA" sz="800" b="0" i="1" u="none" strike="noStrike" dirty="0">
                          <a:solidFill>
                            <a:schemeClr val="bg1">
                              <a:lumMod val="50000"/>
                            </a:schemeClr>
                          </a:solidFill>
                          <a:effectLst/>
                          <a:latin typeface="+mn-lt"/>
                        </a:rPr>
                        <a:t>19 %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17 %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9182781"/>
                  </a:ext>
                </a:extLst>
              </a:tr>
              <a:tr h="209550">
                <a:tc>
                  <a:txBody>
                    <a:bodyPr/>
                    <a:lstStyle/>
                    <a:p>
                      <a:pPr algn="ctr" fontAlgn="b"/>
                      <a:r>
                        <a:rPr lang="fr-CA" sz="800" b="0" i="1" u="none" strike="noStrike" dirty="0">
                          <a:solidFill>
                            <a:schemeClr val="bg1">
                              <a:lumMod val="50000"/>
                            </a:schemeClr>
                          </a:solidFill>
                          <a:effectLst/>
                          <a:latin typeface="+mn-lt"/>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30 %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29 %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62115"/>
                  </a:ext>
                </a:extLst>
              </a:tr>
              <a:tr h="209550">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19 %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2433041"/>
                  </a:ext>
                </a:extLst>
              </a:tr>
              <a:tr h="209550">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11 %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7645653"/>
                  </a:ext>
                </a:extLst>
              </a:tr>
              <a:tr h="209550">
                <a:tc>
                  <a:txBody>
                    <a:bodyPr/>
                    <a:lstStyle/>
                    <a:p>
                      <a:pPr algn="ctr" fontAlgn="b"/>
                      <a:r>
                        <a:rPr lang="fr-CA" sz="800" b="0" i="1" u="none" strike="noStrike" dirty="0">
                          <a:solidFill>
                            <a:schemeClr val="bg1">
                              <a:lumMod val="50000"/>
                            </a:schemeClr>
                          </a:solidFill>
                          <a:effectLst/>
                          <a:latin typeface="+mn-lt"/>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21 %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2256584"/>
                  </a:ext>
                </a:extLst>
              </a:tr>
              <a:tr h="209550">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12 %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931878"/>
                  </a:ext>
                </a:extLst>
              </a:tr>
              <a:tr h="209550">
                <a:tc>
                  <a:txBody>
                    <a:bodyPr/>
                    <a:lstStyle/>
                    <a:p>
                      <a:pPr algn="ctr" fontAlgn="b"/>
                      <a:r>
                        <a:rPr lang="fr-CA" sz="800" b="0" i="1" u="none" strike="noStrike" dirty="0">
                          <a:solidFill>
                            <a:schemeClr val="bg1">
                              <a:lumMod val="50000"/>
                            </a:schemeClr>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6 %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8292768"/>
                  </a:ext>
                </a:extLst>
              </a:tr>
              <a:tr h="209550">
                <a:tc>
                  <a:txBody>
                    <a:bodyPr/>
                    <a:lstStyle/>
                    <a:p>
                      <a:pPr algn="ctr" fontAlgn="b"/>
                      <a:r>
                        <a:rPr lang="fr-CA" sz="800" b="0" i="1" u="none" strike="noStrike" dirty="0">
                          <a:solidFill>
                            <a:schemeClr val="bg1">
                              <a:lumMod val="50000"/>
                            </a:schemeClr>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0" u="none" strike="noStrike" dirty="0">
                          <a:solidFill>
                            <a:srgbClr val="E6C69E"/>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9385540"/>
                  </a:ext>
                </a:extLst>
              </a:tr>
            </a:tbl>
          </a:graphicData>
        </a:graphic>
      </p:graphicFrame>
      <p:graphicFrame>
        <p:nvGraphicFramePr>
          <p:cNvPr id="25" name="Tableau 24">
            <a:extLst>
              <a:ext uri="{FF2B5EF4-FFF2-40B4-BE49-F238E27FC236}">
                <a16:creationId xmlns:a16="http://schemas.microsoft.com/office/drawing/2014/main" id="{E40D844D-5E26-4282-950D-74D6B107E747}"/>
              </a:ext>
            </a:extLst>
          </p:cNvPr>
          <p:cNvGraphicFramePr>
            <a:graphicFrameLocks noGrp="1"/>
          </p:cNvGraphicFramePr>
          <p:nvPr>
            <p:custDataLst>
              <p:tags r:id="rId11"/>
            </p:custDataLst>
            <p:extLst>
              <p:ext uri="{D42A27DB-BD31-4B8C-83A1-F6EECF244321}">
                <p14:modId xmlns:p14="http://schemas.microsoft.com/office/powerpoint/2010/main" val="3616576179"/>
              </p:ext>
            </p:extLst>
          </p:nvPr>
        </p:nvGraphicFramePr>
        <p:xfrm>
          <a:off x="10882384" y="1409700"/>
          <a:ext cx="1082604" cy="4051674"/>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4167">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chemeClr val="tx1"/>
                          </a:solidFill>
                          <a:latin typeface="+mn-lt"/>
                        </a:rPr>
                        <a:t>2026</a:t>
                      </a:r>
                      <a:endParaRPr lang="fr-CA" sz="900" b="1" i="1" dirty="0">
                        <a:solidFill>
                          <a:schemeClr val="bg1">
                            <a:lumMod val="50000"/>
                          </a:schemeClr>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4167">
                <a:tc>
                  <a:txBody>
                    <a:bodyPr/>
                    <a:lstStyle/>
                    <a:p>
                      <a:pPr algn="ctr" fontAlgn="b"/>
                      <a:r>
                        <a:rPr lang="fr-CA" sz="800" b="0" i="1" u="none" strike="noStrike" dirty="0">
                          <a:solidFill>
                            <a:schemeClr val="bg1">
                              <a:lumMod val="50000"/>
                            </a:schemeClr>
                          </a:solidFill>
                          <a:effectLst/>
                          <a:latin typeface="+mn-lt"/>
                        </a:rPr>
                        <a:t>56 %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50 %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 47 %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4 %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4167">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11 %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4167">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7 %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4167">
                <a:tc>
                  <a:txBody>
                    <a:bodyPr/>
                    <a:lstStyle/>
                    <a:p>
                      <a:pPr algn="ctr" fontAlgn="b"/>
                      <a:r>
                        <a:rPr lang="fr-CA" sz="800" b="0" i="1" u="none" strike="noStrike" dirty="0">
                          <a:solidFill>
                            <a:schemeClr val="bg1">
                              <a:lumMod val="50000"/>
                            </a:schemeClr>
                          </a:solidFill>
                          <a:effectLst/>
                          <a:latin typeface="+mn-lt"/>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10 %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4167">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15 %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4167">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17 %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4167">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11 %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4167">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6 %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r h="18416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5 %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027483"/>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6 %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9182781"/>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5 %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62115"/>
                  </a:ext>
                </a:extLst>
              </a:tr>
              <a:tr h="184167">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20 %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2433041"/>
                  </a:ext>
                </a:extLst>
              </a:tr>
              <a:tr h="1841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2 %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7645653"/>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4 %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2256584"/>
                  </a:ext>
                </a:extLst>
              </a:tr>
              <a:tr h="18416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5 %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931878"/>
                  </a:ext>
                </a:extLst>
              </a:tr>
              <a:tr h="18416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3 %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8292768"/>
                  </a:ext>
                </a:extLst>
              </a:tr>
              <a:tr h="18416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1 %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127511"/>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2 %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7984956"/>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0" i="0" u="none" strike="noStrike" kern="1200" cap="none" spc="0" normalizeH="0" baseline="0" noProof="0" dirty="0">
                          <a:ln>
                            <a:noFill/>
                          </a:ln>
                          <a:solidFill>
                            <a:srgbClr val="E6C69E"/>
                          </a:solidFill>
                          <a:effectLst/>
                          <a:uLnTx/>
                          <a:uFillTx/>
                          <a:latin typeface="Arial"/>
                          <a:ea typeface="+mn-ea"/>
                          <a:cs typeface="+mn-cs"/>
                        </a:rPr>
                        <a:t>4 %</a:t>
                      </a:r>
                      <a:endParaRPr lang="fr-CA" sz="800" b="0" i="1" u="none" strike="noStrike" dirty="0">
                        <a:solidFill>
                          <a:srgbClr val="E6C69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8745504"/>
                  </a:ext>
                </a:extLst>
              </a:tr>
              <a:tr h="184167">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kumimoji="0" lang="fr-CA" sz="800" b="1" i="0" u="none" strike="noStrike" kern="1200" cap="none" spc="0" normalizeH="0" baseline="0" noProof="0" dirty="0">
                          <a:ln>
                            <a:noFill/>
                          </a:ln>
                          <a:solidFill>
                            <a:srgbClr val="CE8D3E"/>
                          </a:solidFill>
                          <a:effectLst/>
                          <a:uLnTx/>
                          <a:uFillTx/>
                          <a:latin typeface="Arial"/>
                          <a:ea typeface="+mn-ea"/>
                          <a:cs typeface="+mn-cs"/>
                        </a:rPr>
                        <a:t>1 %</a:t>
                      </a:r>
                      <a:endParaRPr lang="fr-CA" sz="800" b="1" i="1" u="none" strike="noStrike" dirty="0">
                        <a:solidFill>
                          <a:srgbClr val="CE8D3E"/>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405840"/>
                  </a:ext>
                </a:extLst>
              </a:tr>
            </a:tbl>
          </a:graphicData>
        </a:graphic>
      </p:graphicFrame>
      <p:sp>
        <p:nvSpPr>
          <p:cNvPr id="14" name="ZoneTexte 13">
            <a:extLst>
              <a:ext uri="{FF2B5EF4-FFF2-40B4-BE49-F238E27FC236}">
                <a16:creationId xmlns:a16="http://schemas.microsoft.com/office/drawing/2014/main" id="{B28BCCB7-836A-48D5-B1EE-7CDCA5A361A2}"/>
              </a:ext>
            </a:extLst>
          </p:cNvPr>
          <p:cNvSpPr txBox="1"/>
          <p:nvPr>
            <p:custDataLst>
              <p:tags r:id="rId12"/>
            </p:custDataLst>
          </p:nvPr>
        </p:nvSpPr>
        <p:spPr>
          <a:xfrm>
            <a:off x="5414211" y="5641185"/>
            <a:ext cx="6280485" cy="461665"/>
          </a:xfrm>
          <a:prstGeom prst="rect">
            <a:avLst/>
          </a:prstGeom>
          <a:noFill/>
        </p:spPr>
        <p:txBody>
          <a:bodyPr wrap="square" rtlCol="0">
            <a:spAutoFit/>
          </a:bodyPr>
          <a:lstStyle/>
          <a:p>
            <a:r>
              <a:rPr lang="fr-CA" sz="800" dirty="0"/>
              <a:t>La rénovation extérieure des maisons individuelles est globalement plus faible à Montréal (71 % c. ailleurs au Québec : 86 %). Cependant, les rénovations extérieures de maisons jumelées sont quant à elles plus élevées à Montréal (13 % c. ailleurs au Québec : 6 %).</a:t>
            </a:r>
          </a:p>
        </p:txBody>
      </p:sp>
      <p:sp>
        <p:nvSpPr>
          <p:cNvPr id="17" name="ZoneTexte 16">
            <a:extLst>
              <a:ext uri="{FF2B5EF4-FFF2-40B4-BE49-F238E27FC236}">
                <a16:creationId xmlns:a16="http://schemas.microsoft.com/office/drawing/2014/main" id="{4C1A2486-24B5-4D90-9819-C4E4BD74C7E8}"/>
              </a:ext>
            </a:extLst>
          </p:cNvPr>
          <p:cNvSpPr txBox="1"/>
          <p:nvPr>
            <p:custDataLst>
              <p:tags r:id="rId13"/>
            </p:custDataLst>
          </p:nvPr>
        </p:nvSpPr>
        <p:spPr>
          <a:xfrm rot="10800000">
            <a:off x="11441974" y="1584517"/>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20" name="ZoneTexte 19">
            <a:extLst>
              <a:ext uri="{FF2B5EF4-FFF2-40B4-BE49-F238E27FC236}">
                <a16:creationId xmlns:a16="http://schemas.microsoft.com/office/drawing/2014/main" id="{F25F7BDB-5982-4362-950C-58A86AA64D09}"/>
              </a:ext>
            </a:extLst>
          </p:cNvPr>
          <p:cNvSpPr txBox="1"/>
          <p:nvPr>
            <p:custDataLst>
              <p:tags r:id="rId14"/>
            </p:custDataLst>
          </p:nvPr>
        </p:nvSpPr>
        <p:spPr>
          <a:xfrm rot="10800000">
            <a:off x="7224850" y="3731692"/>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21" name="ZoneTexte 20">
            <a:extLst>
              <a:ext uri="{FF2B5EF4-FFF2-40B4-BE49-F238E27FC236}">
                <a16:creationId xmlns:a16="http://schemas.microsoft.com/office/drawing/2014/main" id="{3456F3DF-240A-41E7-A51F-D6E49587F4EC}"/>
              </a:ext>
            </a:extLst>
          </p:cNvPr>
          <p:cNvSpPr txBox="1"/>
          <p:nvPr>
            <p:custDataLst>
              <p:tags r:id="rId15"/>
            </p:custDataLst>
          </p:nvPr>
        </p:nvSpPr>
        <p:spPr>
          <a:xfrm rot="10800000">
            <a:off x="7224849" y="3101292"/>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26" name="ZoneTexte 25">
            <a:extLst>
              <a:ext uri="{FF2B5EF4-FFF2-40B4-BE49-F238E27FC236}">
                <a16:creationId xmlns:a16="http://schemas.microsoft.com/office/drawing/2014/main" id="{A8F200F2-01AC-4C48-9109-F0182E6CC5E1}"/>
              </a:ext>
            </a:extLst>
          </p:cNvPr>
          <p:cNvSpPr txBox="1"/>
          <p:nvPr>
            <p:custDataLst>
              <p:tags r:id="rId16"/>
            </p:custDataLst>
          </p:nvPr>
        </p:nvSpPr>
        <p:spPr>
          <a:xfrm>
            <a:off x="11441974" y="3243248"/>
            <a:ext cx="272832" cy="200055"/>
          </a:xfrm>
          <a:prstGeom prst="rect">
            <a:avLst/>
          </a:prstGeom>
          <a:noFill/>
        </p:spPr>
        <p:txBody>
          <a:bodyPr wrap="none" rtlCol="0">
            <a:spAutoFit/>
          </a:bodyPr>
          <a:lstStyle/>
          <a:p>
            <a:pPr algn="ctr"/>
            <a:r>
              <a:rPr lang="fr-CA" sz="700" dirty="0">
                <a:solidFill>
                  <a:srgbClr val="669900"/>
                </a:solidFill>
                <a:latin typeface="Wingdings 3" panose="05040102010807070707" pitchFamily="18" charset="2"/>
              </a:rPr>
              <a:t>p</a:t>
            </a:r>
          </a:p>
        </p:txBody>
      </p:sp>
      <p:sp>
        <p:nvSpPr>
          <p:cNvPr id="27" name="ZoneTexte 26">
            <a:extLst>
              <a:ext uri="{FF2B5EF4-FFF2-40B4-BE49-F238E27FC236}">
                <a16:creationId xmlns:a16="http://schemas.microsoft.com/office/drawing/2014/main" id="{1D6F930F-8AA3-43E0-8FC2-9AF2779F6E0D}"/>
              </a:ext>
            </a:extLst>
          </p:cNvPr>
          <p:cNvSpPr txBox="1"/>
          <p:nvPr>
            <p:custDataLst>
              <p:tags r:id="rId17"/>
            </p:custDataLst>
          </p:nvPr>
        </p:nvSpPr>
        <p:spPr>
          <a:xfrm rot="10800000">
            <a:off x="4215380" y="4260723"/>
            <a:ext cx="275648" cy="215444"/>
          </a:xfrm>
          <a:prstGeom prst="rect">
            <a:avLst/>
          </a:prstGeom>
          <a:noFill/>
        </p:spPr>
        <p:txBody>
          <a:bodyPr wrap="square" rtlCol="0">
            <a:spAutoFit/>
          </a:bodyPr>
          <a:lstStyle/>
          <a:p>
            <a:pPr algn="ctr"/>
            <a:r>
              <a:rPr lang="fr-CA" sz="800" dirty="0">
                <a:ln>
                  <a:solidFill>
                    <a:schemeClr val="bg1"/>
                  </a:solidFill>
                </a:ln>
                <a:solidFill>
                  <a:srgbClr val="669900"/>
                </a:solidFill>
                <a:latin typeface="Wingdings 3" panose="05040102010807070707" pitchFamily="18" charset="2"/>
              </a:rPr>
              <a:t>q</a:t>
            </a:r>
          </a:p>
        </p:txBody>
      </p:sp>
      <p:sp>
        <p:nvSpPr>
          <p:cNvPr id="28" name="ZoneTexte 27">
            <a:extLst>
              <a:ext uri="{FF2B5EF4-FFF2-40B4-BE49-F238E27FC236}">
                <a16:creationId xmlns:a16="http://schemas.microsoft.com/office/drawing/2014/main" id="{0DB77DF1-3E42-4FD7-9F6C-CF5423C8120D}"/>
              </a:ext>
            </a:extLst>
          </p:cNvPr>
          <p:cNvSpPr txBox="1"/>
          <p:nvPr>
            <p:custDataLst>
              <p:tags r:id="rId18"/>
            </p:custDataLst>
          </p:nvPr>
        </p:nvSpPr>
        <p:spPr>
          <a:xfrm>
            <a:off x="135596" y="5925936"/>
            <a:ext cx="4840441" cy="461665"/>
          </a:xfrm>
          <a:prstGeom prst="rect">
            <a:avLst/>
          </a:prstGeom>
          <a:noFill/>
        </p:spPr>
        <p:txBody>
          <a:bodyPr wrap="square" rtlCol="0">
            <a:spAutoFit/>
          </a:bodyPr>
          <a:lstStyle/>
          <a:p>
            <a:r>
              <a:rPr lang="fr-CA" sz="800" dirty="0">
                <a:solidFill>
                  <a:schemeClr val="bg1">
                    <a:lumMod val="50000"/>
                  </a:schemeClr>
                </a:solidFill>
              </a:rPr>
              <a:t>Note : les triangles rouges et verts sont utilisés pour illustrer les différences significatives avec les résultats de l’année précédente (2026 c. 2025 et 2025 c. 2024).</a:t>
            </a:r>
          </a:p>
          <a:p>
            <a:r>
              <a:rPr lang="fr-CA" sz="800" dirty="0">
                <a:solidFill>
                  <a:schemeClr val="bg1">
                    <a:lumMod val="50000"/>
                  </a:schemeClr>
                </a:solidFill>
              </a:rPr>
              <a:t>Base : répondants prévoyant des rénovations extérieures (n = 712)</a:t>
            </a:r>
          </a:p>
        </p:txBody>
      </p:sp>
    </p:spTree>
    <p:extLst>
      <p:ext uri="{BB962C8B-B14F-4D97-AF65-F5344CB8AC3E}">
        <p14:creationId xmlns:p14="http://schemas.microsoft.com/office/powerpoint/2010/main" val="255203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0A7E4EC3-D46A-4E1A-A5DA-8BD69FCE9D17}"/>
              </a:ext>
            </a:extLst>
          </p:cNvPr>
          <p:cNvGraphicFramePr>
            <a:graphicFrameLocks noGrp="1"/>
          </p:cNvGraphicFramePr>
          <p:nvPr>
            <p:custDataLst>
              <p:tags r:id="rId1"/>
            </p:custDataLst>
            <p:extLst>
              <p:ext uri="{D42A27DB-BD31-4B8C-83A1-F6EECF244321}">
                <p14:modId xmlns:p14="http://schemas.microsoft.com/office/powerpoint/2010/main" val="1329326797"/>
              </p:ext>
            </p:extLst>
          </p:nvPr>
        </p:nvGraphicFramePr>
        <p:xfrm>
          <a:off x="542925" y="1465767"/>
          <a:ext cx="10861675" cy="4548127"/>
        </p:xfrm>
        <a:graphic>
          <a:graphicData uri="http://schemas.openxmlformats.org/drawingml/2006/table">
            <a:tbl>
              <a:tblPr>
                <a:tableStyleId>{5C22544A-7EE6-4342-B048-85BDC9FD1C3A}</a:tableStyleId>
              </a:tblPr>
              <a:tblGrid>
                <a:gridCol w="9191509">
                  <a:extLst>
                    <a:ext uri="{9D8B030D-6E8A-4147-A177-3AD203B41FA5}">
                      <a16:colId xmlns:a16="http://schemas.microsoft.com/office/drawing/2014/main" val="752186205"/>
                    </a:ext>
                  </a:extLst>
                </a:gridCol>
                <a:gridCol w="556722">
                  <a:extLst>
                    <a:ext uri="{9D8B030D-6E8A-4147-A177-3AD203B41FA5}">
                      <a16:colId xmlns:a16="http://schemas.microsoft.com/office/drawing/2014/main" val="1919878683"/>
                    </a:ext>
                  </a:extLst>
                </a:gridCol>
                <a:gridCol w="556722">
                  <a:extLst>
                    <a:ext uri="{9D8B030D-6E8A-4147-A177-3AD203B41FA5}">
                      <a16:colId xmlns:a16="http://schemas.microsoft.com/office/drawing/2014/main" val="2912826374"/>
                    </a:ext>
                  </a:extLst>
                </a:gridCol>
                <a:gridCol w="556722">
                  <a:extLst>
                    <a:ext uri="{9D8B030D-6E8A-4147-A177-3AD203B41FA5}">
                      <a16:colId xmlns:a16="http://schemas.microsoft.com/office/drawing/2014/main" val="2880930082"/>
                    </a:ext>
                  </a:extLst>
                </a:gridCol>
              </a:tblGrid>
              <a:tr h="267022">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9525" marR="9525"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9525" marR="9525" marT="9525" marB="0" anchor="ctr">
                    <a:noFill/>
                  </a:tcPr>
                </a:tc>
                <a:tc>
                  <a:txBody>
                    <a:bodyPr/>
                    <a:lstStyle/>
                    <a:p>
                      <a:pPr algn="ctr" fontAlgn="b"/>
                      <a:r>
                        <a:rPr lang="fr-CA" sz="900" b="1" i="0" u="none" strike="noStrike" dirty="0">
                          <a:solidFill>
                            <a:srgbClr val="CE8D3E"/>
                          </a:solidFill>
                          <a:effectLst/>
                          <a:latin typeface="+mn-lt"/>
                        </a:rPr>
                        <a:t>2026</a:t>
                      </a:r>
                    </a:p>
                  </a:txBody>
                  <a:tcPr marL="9525" marR="9525" marT="9525" marB="0" anchor="ctr">
                    <a:noFill/>
                  </a:tcPr>
                </a:tc>
                <a:extLst>
                  <a:ext uri="{0D108BD9-81ED-4DB2-BD59-A6C34878D82A}">
                    <a16:rowId xmlns:a16="http://schemas.microsoft.com/office/drawing/2014/main" val="242182755"/>
                  </a:ext>
                </a:extLst>
              </a:tr>
              <a:tr h="286511">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37 %</a:t>
                      </a:r>
                    </a:p>
                  </a:txBody>
                  <a:tcPr marL="9525" marR="9525" marT="9525" marB="0" anchor="ctr">
                    <a:lnL w="12700" cmpd="sng">
                      <a:noFill/>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37 %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40 %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953937789"/>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23 %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25 %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81101260"/>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24 %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24 %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245619635"/>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21 %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24 %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782595"/>
                  </a:ext>
                </a:extLst>
              </a:tr>
              <a:tr h="267022">
                <a:tc>
                  <a:txBody>
                    <a:bodyPr/>
                    <a:lstStyle/>
                    <a:p>
                      <a:pPr algn="r" fontAlgn="b"/>
                      <a:endParaRPr lang="fr-CA" sz="900" b="0" i="0" u="none" strike="noStrike">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21 %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035402693"/>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18 %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494120218"/>
                  </a:ext>
                </a:extLst>
              </a:tr>
              <a:tr h="267022">
                <a:tc>
                  <a:txBody>
                    <a:bodyPr/>
                    <a:lstStyle/>
                    <a:p>
                      <a:pPr algn="r" fontAlgn="b"/>
                      <a:endParaRPr lang="fr-CA" sz="900" b="0" i="0" u="none" strike="noStrike">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16 %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478558542"/>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15 %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92398989"/>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12 %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14792922"/>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6 %</a:t>
                      </a:r>
                      <a:endParaRPr lang="fr-CA" sz="900" b="0" i="1" u="none" strike="noStrike" dirty="0">
                        <a:solidFill>
                          <a:srgbClr val="A50021"/>
                        </a:solidFill>
                        <a:effectLst/>
                        <a:latin typeface="+mn-lt"/>
                      </a:endParaRP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32756927"/>
                  </a:ext>
                </a:extLst>
              </a:tr>
              <a:tr h="256286">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917562118"/>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8 %</a:t>
                      </a:r>
                      <a:endParaRPr lang="fr-CA" sz="900" b="0" i="1" u="none" strike="noStrike" dirty="0">
                        <a:solidFill>
                          <a:srgbClr val="A50021"/>
                        </a:solidFill>
                        <a:effectLst/>
                        <a:latin typeface="+mn-lt"/>
                      </a:endParaRP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60232251"/>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441592707"/>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84401604"/>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1 %</a:t>
                      </a:r>
                    </a:p>
                  </a:txBody>
                  <a:tcPr marL="36000" marR="36000"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2 %</a:t>
                      </a: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99074736"/>
                  </a:ext>
                </a:extLst>
              </a:tr>
              <a:tr h="267022">
                <a:tc>
                  <a:txBody>
                    <a:bodyPr/>
                    <a:lstStyle/>
                    <a:p>
                      <a:pPr algn="r" fontAlgn="b"/>
                      <a:endParaRPr lang="fr-CA" sz="900" b="0" i="0" u="none" strike="noStrike" dirty="0">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36000" marR="36000"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CE8D3E"/>
                          </a:solidFill>
                          <a:effectLst/>
                          <a:uLnTx/>
                          <a:uFillTx/>
                          <a:latin typeface="Arial"/>
                          <a:ea typeface="+mn-ea"/>
                          <a:cs typeface="+mn-cs"/>
                        </a:rPr>
                        <a:t>3 %</a:t>
                      </a:r>
                    </a:p>
                  </a:txBody>
                  <a:tcPr marL="36000" marR="36000"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60997451"/>
                  </a:ext>
                </a:extLst>
              </a:tr>
            </a:tbl>
          </a:graphicData>
        </a:graphic>
      </p:graphicFrame>
      <p:graphicFrame>
        <p:nvGraphicFramePr>
          <p:cNvPr id="7" name="Graphique 6">
            <a:extLst>
              <a:ext uri="{FF2B5EF4-FFF2-40B4-BE49-F238E27FC236}">
                <a16:creationId xmlns:a16="http://schemas.microsoft.com/office/drawing/2014/main" id="{08CA315B-D518-4321-B22E-463257C1D10D}"/>
              </a:ext>
            </a:extLst>
          </p:cNvPr>
          <p:cNvGraphicFramePr/>
          <p:nvPr>
            <p:custDataLst>
              <p:tags r:id="rId2"/>
            </p:custDataLst>
            <p:extLst>
              <p:ext uri="{D42A27DB-BD31-4B8C-83A1-F6EECF244321}">
                <p14:modId xmlns:p14="http://schemas.microsoft.com/office/powerpoint/2010/main" val="3060699617"/>
              </p:ext>
            </p:extLst>
          </p:nvPr>
        </p:nvGraphicFramePr>
        <p:xfrm>
          <a:off x="1755784" y="1341121"/>
          <a:ext cx="9353494" cy="4678680"/>
        </p:xfrm>
        <a:graphic>
          <a:graphicData uri="http://schemas.openxmlformats.org/drawingml/2006/chart">
            <c:chart xmlns:c="http://schemas.openxmlformats.org/drawingml/2006/chart" xmlns:r="http://schemas.openxmlformats.org/officeDocument/2006/relationships" r:id="rId11"/>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La nature des travaux de rénovation extérieurs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QE1	Quels travaux de rénovation extérieurs prévoyez-vous réaliser sur cette propriété?</a:t>
            </a:r>
          </a:p>
        </p:txBody>
      </p:sp>
      <p:sp>
        <p:nvSpPr>
          <p:cNvPr id="2" name="Espace réservé du numéro de diapositive 1">
            <a:extLst>
              <a:ext uri="{FF2B5EF4-FFF2-40B4-BE49-F238E27FC236}">
                <a16:creationId xmlns:a16="http://schemas.microsoft.com/office/drawing/2014/main" id="{030E9D2B-9E42-4FC1-940D-EB838F2634EE}"/>
              </a:ext>
            </a:extLst>
          </p:cNvPr>
          <p:cNvSpPr>
            <a:spLocks noGrp="1"/>
          </p:cNvSpPr>
          <p:nvPr>
            <p:ph type="sldNum" sz="quarter" idx="12"/>
            <p:custDataLst>
              <p:tags r:id="rId5"/>
            </p:custDataLst>
          </p:nvPr>
        </p:nvSpPr>
        <p:spPr/>
        <p:txBody>
          <a:bodyPr/>
          <a:lstStyle/>
          <a:p>
            <a:fld id="{B57D92B5-7ECE-49C8-85BA-9F8FD163C6E7}" type="slidenum">
              <a:rPr lang="en-CA" smtClean="0"/>
              <a:t>43</a:t>
            </a:fld>
            <a:endParaRPr lang="en-CA"/>
          </a:p>
        </p:txBody>
      </p:sp>
      <p:sp>
        <p:nvSpPr>
          <p:cNvPr id="8" name="ZoneTexte 7">
            <a:extLst>
              <a:ext uri="{FF2B5EF4-FFF2-40B4-BE49-F238E27FC236}">
                <a16:creationId xmlns:a16="http://schemas.microsoft.com/office/drawing/2014/main" id="{80DF6013-DB52-46DD-9C82-B806E6FCE3E2}"/>
              </a:ext>
            </a:extLst>
          </p:cNvPr>
          <p:cNvSpPr txBox="1"/>
          <p:nvPr>
            <p:custDataLst>
              <p:tags r:id="rId6"/>
            </p:custDataLst>
          </p:nvPr>
        </p:nvSpPr>
        <p:spPr>
          <a:xfrm rot="10800000">
            <a:off x="11192634" y="3360751"/>
            <a:ext cx="275648" cy="246221"/>
          </a:xfrm>
          <a:prstGeom prst="rect">
            <a:avLst/>
          </a:prstGeom>
          <a:noFill/>
        </p:spPr>
        <p:txBody>
          <a:bodyPr wrap="square" rtlCol="0">
            <a:spAutoFit/>
          </a:bodyPr>
          <a:lstStyle/>
          <a:p>
            <a:pPr algn="ctr"/>
            <a:r>
              <a:rPr lang="fr-CA" sz="1000" dirty="0">
                <a:ln>
                  <a:solidFill>
                    <a:schemeClr val="bg1"/>
                  </a:solidFill>
                </a:ln>
                <a:solidFill>
                  <a:srgbClr val="669900"/>
                </a:solidFill>
                <a:latin typeface="Wingdings 3" panose="05040102010807070707" pitchFamily="18" charset="2"/>
              </a:rPr>
              <a:t>q</a:t>
            </a:r>
          </a:p>
        </p:txBody>
      </p:sp>
      <p:sp>
        <p:nvSpPr>
          <p:cNvPr id="9" name="ZoneTexte 8">
            <a:extLst>
              <a:ext uri="{FF2B5EF4-FFF2-40B4-BE49-F238E27FC236}">
                <a16:creationId xmlns:a16="http://schemas.microsoft.com/office/drawing/2014/main" id="{461FA590-0D14-412D-AE38-A34D78345574}"/>
              </a:ext>
            </a:extLst>
          </p:cNvPr>
          <p:cNvSpPr txBox="1"/>
          <p:nvPr>
            <p:custDataLst>
              <p:tags r:id="rId7"/>
            </p:custDataLst>
          </p:nvPr>
        </p:nvSpPr>
        <p:spPr>
          <a:xfrm rot="10800000">
            <a:off x="11192634" y="4169136"/>
            <a:ext cx="275648" cy="246221"/>
          </a:xfrm>
          <a:prstGeom prst="rect">
            <a:avLst/>
          </a:prstGeom>
          <a:noFill/>
        </p:spPr>
        <p:txBody>
          <a:bodyPr wrap="square" rtlCol="0">
            <a:spAutoFit/>
          </a:bodyPr>
          <a:lstStyle/>
          <a:p>
            <a:pPr algn="ctr"/>
            <a:r>
              <a:rPr lang="fr-CA" sz="1000" dirty="0">
                <a:ln>
                  <a:solidFill>
                    <a:schemeClr val="bg1"/>
                  </a:solidFill>
                </a:ln>
                <a:solidFill>
                  <a:srgbClr val="669900"/>
                </a:solidFill>
                <a:latin typeface="Wingdings 3" panose="05040102010807070707" pitchFamily="18" charset="2"/>
              </a:rPr>
              <a:t>q</a:t>
            </a:r>
          </a:p>
        </p:txBody>
      </p:sp>
      <p:sp>
        <p:nvSpPr>
          <p:cNvPr id="11" name="Espace réservé du texte 3">
            <a:extLst>
              <a:ext uri="{FF2B5EF4-FFF2-40B4-BE49-F238E27FC236}">
                <a16:creationId xmlns:a16="http://schemas.microsoft.com/office/drawing/2014/main" id="{195BFF1C-BFFD-496F-829A-F3E971AC22A4}"/>
              </a:ext>
            </a:extLst>
          </p:cNvPr>
          <p:cNvSpPr>
            <a:spLocks noGrp="1"/>
          </p:cNvSpPr>
          <p:nvPr>
            <p:ph type="body" sz="quarter" idx="14"/>
            <p:custDataLst>
              <p:tags r:id="rId8"/>
            </p:custDataLst>
          </p:nvPr>
        </p:nvSpPr>
        <p:spPr>
          <a:xfrm>
            <a:off x="220980" y="6181408"/>
            <a:ext cx="9072000" cy="110800"/>
          </a:xfrm>
        </p:spPr>
        <p:txBody>
          <a:bodyPr/>
          <a:lstStyle/>
          <a:p>
            <a:r>
              <a:rPr lang="fr-CA" dirty="0"/>
              <a:t>Base : répondants prévoyant des rénovations extérieures (n = 712)</a:t>
            </a:r>
          </a:p>
        </p:txBody>
      </p:sp>
    </p:spTree>
    <p:extLst>
      <p:ext uri="{BB962C8B-B14F-4D97-AF65-F5344CB8AC3E}">
        <p14:creationId xmlns:p14="http://schemas.microsoft.com/office/powerpoint/2010/main" val="2661947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EA8D8D05-8ED7-4EED-AF98-568B28D16DDF}"/>
              </a:ext>
            </a:extLst>
          </p:cNvPr>
          <p:cNvGraphicFramePr>
            <a:graphicFrameLocks noChangeAspect="1"/>
          </p:cNvGraphicFramePr>
          <p:nvPr>
            <p:extLst>
              <p:ext uri="{D42A27DB-BD31-4B8C-83A1-F6EECF244321}">
                <p14:modId xmlns:p14="http://schemas.microsoft.com/office/powerpoint/2010/main" val="3843033401"/>
              </p:ext>
            </p:extLst>
          </p:nvPr>
        </p:nvGraphicFramePr>
        <p:xfrm>
          <a:off x="434180" y="1628134"/>
          <a:ext cx="10094912" cy="4499902"/>
        </p:xfrm>
        <a:graphic>
          <a:graphicData uri="http://schemas.openxmlformats.org/presentationml/2006/ole">
            <mc:AlternateContent xmlns:mc="http://schemas.openxmlformats.org/markup-compatibility/2006">
              <mc:Choice xmlns:v="urn:schemas-microsoft-com:vml" Requires="v">
                <p:oleObj name="Worksheet" r:id="rId6" imgW="10462437" imgH="4663582" progId="Excel.Sheet.12">
                  <p:link updateAutomatic="1"/>
                </p:oleObj>
              </mc:Choice>
              <mc:Fallback>
                <p:oleObj name="Worksheet" r:id="rId6" imgW="10462437" imgH="4663582" progId="Excel.Sheet.12">
                  <p:link updateAutomatic="1"/>
                  <p:pic>
                    <p:nvPicPr>
                      <p:cNvPr id="8" name="Objet 7">
                        <a:extLst>
                          <a:ext uri="{FF2B5EF4-FFF2-40B4-BE49-F238E27FC236}">
                            <a16:creationId xmlns:a16="http://schemas.microsoft.com/office/drawing/2014/main" id="{EA8D8D05-8ED7-4EED-AF98-568B28D16DDF}"/>
                          </a:ext>
                        </a:extLst>
                      </p:cNvPr>
                      <p:cNvPicPr/>
                      <p:nvPr/>
                    </p:nvPicPr>
                    <p:blipFill>
                      <a:blip r:embed="rId7"/>
                      <a:stretch>
                        <a:fillRect/>
                      </a:stretch>
                    </p:blipFill>
                    <p:spPr>
                      <a:xfrm>
                        <a:off x="434180" y="1628134"/>
                        <a:ext cx="10094912" cy="4499902"/>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nature des travaux de rénovation extérieurs selon les principaux sous-groupes (suite)</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QE1	Quels travaux de rénovation extérieurs prévoyez-vous réaliser sur cette propriété?</a:t>
            </a:r>
          </a:p>
        </p:txBody>
      </p:sp>
      <p:sp>
        <p:nvSpPr>
          <p:cNvPr id="2" name="Espace réservé du numéro de diapositive 1">
            <a:extLst>
              <a:ext uri="{FF2B5EF4-FFF2-40B4-BE49-F238E27FC236}">
                <a16:creationId xmlns:a16="http://schemas.microsoft.com/office/drawing/2014/main" id="{030E9D2B-9E42-4FC1-940D-EB838F2634EE}"/>
              </a:ext>
            </a:extLst>
          </p:cNvPr>
          <p:cNvSpPr>
            <a:spLocks noGrp="1"/>
          </p:cNvSpPr>
          <p:nvPr>
            <p:ph type="sldNum" sz="quarter" idx="12"/>
            <p:custDataLst>
              <p:tags r:id="rId3"/>
            </p:custDataLst>
          </p:nvPr>
        </p:nvSpPr>
        <p:spPr/>
        <p:txBody>
          <a:bodyPr/>
          <a:lstStyle/>
          <a:p>
            <a:fld id="{B57D92B5-7ECE-49C8-85BA-9F8FD163C6E7}" type="slidenum">
              <a:rPr lang="en-CA" smtClean="0"/>
              <a:t>44</a:t>
            </a:fld>
            <a:endParaRPr lang="en-CA"/>
          </a:p>
        </p:txBody>
      </p:sp>
      <p:sp>
        <p:nvSpPr>
          <p:cNvPr id="6" name="Espace réservé du texte 3">
            <a:extLst>
              <a:ext uri="{FF2B5EF4-FFF2-40B4-BE49-F238E27FC236}">
                <a16:creationId xmlns:a16="http://schemas.microsoft.com/office/drawing/2014/main" id="{4600395B-17E3-4A6C-91F8-E60F30613D41}"/>
              </a:ext>
            </a:extLst>
          </p:cNvPr>
          <p:cNvSpPr>
            <a:spLocks noGrp="1"/>
          </p:cNvSpPr>
          <p:nvPr>
            <p:ph type="body" sz="quarter" idx="14"/>
            <p:custDataLst>
              <p:tags r:id="rId4"/>
            </p:custDataLst>
          </p:nvPr>
        </p:nvSpPr>
        <p:spPr>
          <a:xfrm>
            <a:off x="220980" y="6181408"/>
            <a:ext cx="9072000" cy="110800"/>
          </a:xfrm>
        </p:spPr>
        <p:txBody>
          <a:bodyPr/>
          <a:lstStyle/>
          <a:p>
            <a:r>
              <a:rPr lang="fr-CA" dirty="0"/>
              <a:t>Base : répondants prévoyant des rénovations extérieures</a:t>
            </a:r>
          </a:p>
        </p:txBody>
      </p:sp>
    </p:spTree>
    <p:extLst>
      <p:ext uri="{BB962C8B-B14F-4D97-AF65-F5344CB8AC3E}">
        <p14:creationId xmlns:p14="http://schemas.microsoft.com/office/powerpoint/2010/main" val="3923796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1D97CFF1-358B-4A79-8D09-3DE7FD06D581}"/>
              </a:ext>
            </a:extLst>
          </p:cNvPr>
          <p:cNvGraphicFramePr>
            <a:graphicFrameLocks noChangeAspect="1"/>
          </p:cNvGraphicFramePr>
          <p:nvPr>
            <p:extLst>
              <p:ext uri="{D42A27DB-BD31-4B8C-83A1-F6EECF244321}">
                <p14:modId xmlns:p14="http://schemas.microsoft.com/office/powerpoint/2010/main" val="84217188"/>
              </p:ext>
            </p:extLst>
          </p:nvPr>
        </p:nvGraphicFramePr>
        <p:xfrm>
          <a:off x="434180" y="1572734"/>
          <a:ext cx="6865700" cy="4592766"/>
        </p:xfrm>
        <a:graphic>
          <a:graphicData uri="http://schemas.openxmlformats.org/presentationml/2006/ole">
            <mc:AlternateContent xmlns:mc="http://schemas.openxmlformats.org/markup-compatibility/2006">
              <mc:Choice xmlns:v="urn:schemas-microsoft-com:vml" Requires="v">
                <p:oleObj name="Worksheet" r:id="rId6" imgW="6972406" imgH="4663582" progId="Excel.Sheet.12">
                  <p:link updateAutomatic="1"/>
                </p:oleObj>
              </mc:Choice>
              <mc:Fallback>
                <p:oleObj name="Worksheet" r:id="rId6" imgW="6972406" imgH="4663582" progId="Excel.Sheet.12">
                  <p:link updateAutomatic="1"/>
                  <p:pic>
                    <p:nvPicPr>
                      <p:cNvPr id="8" name="Objet 7">
                        <a:extLst>
                          <a:ext uri="{FF2B5EF4-FFF2-40B4-BE49-F238E27FC236}">
                            <a16:creationId xmlns:a16="http://schemas.microsoft.com/office/drawing/2014/main" id="{1D97CFF1-358B-4A79-8D09-3DE7FD06D581}"/>
                          </a:ext>
                        </a:extLst>
                      </p:cNvPr>
                      <p:cNvPicPr/>
                      <p:nvPr/>
                    </p:nvPicPr>
                    <p:blipFill>
                      <a:blip r:embed="rId7"/>
                      <a:stretch>
                        <a:fillRect/>
                      </a:stretch>
                    </p:blipFill>
                    <p:spPr>
                      <a:xfrm>
                        <a:off x="434180" y="1572734"/>
                        <a:ext cx="6865700" cy="4592766"/>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nature des travaux de rénovation extérieurs selon les principaux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QE1	Quels travaux de rénovation extérieurs prévoyez-vous réaliser sur cette propriété?</a:t>
            </a:r>
          </a:p>
        </p:txBody>
      </p:sp>
      <p:sp>
        <p:nvSpPr>
          <p:cNvPr id="2" name="Espace réservé du numéro de diapositive 1">
            <a:extLst>
              <a:ext uri="{FF2B5EF4-FFF2-40B4-BE49-F238E27FC236}">
                <a16:creationId xmlns:a16="http://schemas.microsoft.com/office/drawing/2014/main" id="{030E9D2B-9E42-4FC1-940D-EB838F2634EE}"/>
              </a:ext>
            </a:extLst>
          </p:cNvPr>
          <p:cNvSpPr>
            <a:spLocks noGrp="1"/>
          </p:cNvSpPr>
          <p:nvPr>
            <p:ph type="sldNum" sz="quarter" idx="12"/>
            <p:custDataLst>
              <p:tags r:id="rId3"/>
            </p:custDataLst>
          </p:nvPr>
        </p:nvSpPr>
        <p:spPr/>
        <p:txBody>
          <a:bodyPr/>
          <a:lstStyle/>
          <a:p>
            <a:fld id="{B57D92B5-7ECE-49C8-85BA-9F8FD163C6E7}" type="slidenum">
              <a:rPr lang="en-CA" smtClean="0"/>
              <a:t>45</a:t>
            </a:fld>
            <a:endParaRPr lang="en-CA"/>
          </a:p>
        </p:txBody>
      </p:sp>
      <p:sp>
        <p:nvSpPr>
          <p:cNvPr id="7" name="Espace réservé du texte 3">
            <a:extLst>
              <a:ext uri="{FF2B5EF4-FFF2-40B4-BE49-F238E27FC236}">
                <a16:creationId xmlns:a16="http://schemas.microsoft.com/office/drawing/2014/main" id="{4BDAC3EE-590F-4532-A63F-75F250337B0F}"/>
              </a:ext>
            </a:extLst>
          </p:cNvPr>
          <p:cNvSpPr>
            <a:spLocks noGrp="1"/>
          </p:cNvSpPr>
          <p:nvPr>
            <p:ph type="body" sz="quarter" idx="14"/>
            <p:custDataLst>
              <p:tags r:id="rId4"/>
            </p:custDataLst>
          </p:nvPr>
        </p:nvSpPr>
        <p:spPr>
          <a:xfrm>
            <a:off x="220980" y="6181408"/>
            <a:ext cx="9072000" cy="110800"/>
          </a:xfrm>
        </p:spPr>
        <p:txBody>
          <a:bodyPr/>
          <a:lstStyle/>
          <a:p>
            <a:r>
              <a:rPr lang="fr-CA" dirty="0"/>
              <a:t>Base : répondants prévoyant des rénovations extérieures</a:t>
            </a:r>
          </a:p>
        </p:txBody>
      </p:sp>
    </p:spTree>
    <p:extLst>
      <p:ext uri="{BB962C8B-B14F-4D97-AF65-F5344CB8AC3E}">
        <p14:creationId xmlns:p14="http://schemas.microsoft.com/office/powerpoint/2010/main" val="2331584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 montant prévu pour les travaux de rénovation extérieurs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QE4	Environ combien prévoyez-vous dépenser pour ces travaux de rénovation extérieurs que vous désirez réaliser sur cette propriété?</a:t>
            </a:r>
          </a:p>
        </p:txBody>
      </p:sp>
      <p:graphicFrame>
        <p:nvGraphicFramePr>
          <p:cNvPr id="7" name="Graphique 6">
            <a:extLst>
              <a:ext uri="{FF2B5EF4-FFF2-40B4-BE49-F238E27FC236}">
                <a16:creationId xmlns:a16="http://schemas.microsoft.com/office/drawing/2014/main" id="{6F2D1039-B7AC-48BB-B676-DCA65B2B81B2}"/>
              </a:ext>
            </a:extLst>
          </p:cNvPr>
          <p:cNvGraphicFramePr/>
          <p:nvPr>
            <p:custDataLst>
              <p:tags r:id="rId3"/>
            </p:custDataLst>
            <p:extLst>
              <p:ext uri="{D42A27DB-BD31-4B8C-83A1-F6EECF244321}">
                <p14:modId xmlns:p14="http://schemas.microsoft.com/office/powerpoint/2010/main" val="513208662"/>
              </p:ext>
            </p:extLst>
          </p:nvPr>
        </p:nvGraphicFramePr>
        <p:xfrm>
          <a:off x="3971030" y="1980930"/>
          <a:ext cx="4133264" cy="3248084"/>
        </p:xfrm>
        <a:graphic>
          <a:graphicData uri="http://schemas.openxmlformats.org/drawingml/2006/chart">
            <c:chart xmlns:c="http://schemas.openxmlformats.org/drawingml/2006/chart" xmlns:r="http://schemas.openxmlformats.org/officeDocument/2006/relationships" r:id="rId18"/>
          </a:graphicData>
        </a:graphic>
      </p:graphicFrame>
      <p:sp>
        <p:nvSpPr>
          <p:cNvPr id="8" name="Rectangle 7">
            <a:extLst>
              <a:ext uri="{FF2B5EF4-FFF2-40B4-BE49-F238E27FC236}">
                <a16:creationId xmlns:a16="http://schemas.microsoft.com/office/drawing/2014/main" id="{24E74F5A-4769-447F-BBB2-6B271EAEE680}"/>
              </a:ext>
            </a:extLst>
          </p:cNvPr>
          <p:cNvSpPr/>
          <p:nvPr>
            <p:custDataLst>
              <p:tags r:id="rId4"/>
            </p:custDataLst>
          </p:nvPr>
        </p:nvSpPr>
        <p:spPr>
          <a:xfrm>
            <a:off x="7702315" y="2798520"/>
            <a:ext cx="1231427" cy="246221"/>
          </a:xfrm>
          <a:prstGeom prst="rect">
            <a:avLst/>
          </a:prstGeom>
        </p:spPr>
        <p:txBody>
          <a:bodyPr wrap="none">
            <a:spAutoFit/>
          </a:bodyPr>
          <a:lstStyle/>
          <a:p>
            <a:r>
              <a:rPr lang="fr-CA" sz="1000" dirty="0"/>
              <a:t>Moins de 15 000 $</a:t>
            </a:r>
          </a:p>
        </p:txBody>
      </p:sp>
      <p:sp>
        <p:nvSpPr>
          <p:cNvPr id="9" name="Forme libre 4">
            <a:extLst>
              <a:ext uri="{FF2B5EF4-FFF2-40B4-BE49-F238E27FC236}">
                <a16:creationId xmlns:a16="http://schemas.microsoft.com/office/drawing/2014/main" id="{9D9F7EE4-F73E-4B34-B763-2A6DACA0B235}"/>
              </a:ext>
            </a:extLst>
          </p:cNvPr>
          <p:cNvSpPr/>
          <p:nvPr>
            <p:custDataLst>
              <p:tags r:id="rId5"/>
            </p:custDataLst>
          </p:nvPr>
        </p:nvSpPr>
        <p:spPr>
          <a:xfrm>
            <a:off x="7398009" y="3038765"/>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0" name="Forme libre 4">
            <a:extLst>
              <a:ext uri="{FF2B5EF4-FFF2-40B4-BE49-F238E27FC236}">
                <a16:creationId xmlns:a16="http://schemas.microsoft.com/office/drawing/2014/main" id="{D9574ADB-76A8-4C47-8D7A-F58343F91723}"/>
              </a:ext>
            </a:extLst>
          </p:cNvPr>
          <p:cNvSpPr/>
          <p:nvPr>
            <p:custDataLst>
              <p:tags r:id="rId6"/>
            </p:custDataLst>
          </p:nvPr>
        </p:nvSpPr>
        <p:spPr>
          <a:xfrm flipH="1" flipV="1">
            <a:off x="3218960" y="4169233"/>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1" name="Rectangle 10">
            <a:extLst>
              <a:ext uri="{FF2B5EF4-FFF2-40B4-BE49-F238E27FC236}">
                <a16:creationId xmlns:a16="http://schemas.microsoft.com/office/drawing/2014/main" id="{CCCE9747-8030-482B-936D-BFBFA47BF2AA}"/>
              </a:ext>
            </a:extLst>
          </p:cNvPr>
          <p:cNvSpPr/>
          <p:nvPr>
            <p:custDataLst>
              <p:tags r:id="rId7"/>
            </p:custDataLst>
          </p:nvPr>
        </p:nvSpPr>
        <p:spPr>
          <a:xfrm>
            <a:off x="3161899" y="4156532"/>
            <a:ext cx="1313180" cy="246221"/>
          </a:xfrm>
          <a:prstGeom prst="rect">
            <a:avLst/>
          </a:prstGeom>
        </p:spPr>
        <p:txBody>
          <a:bodyPr wrap="none">
            <a:spAutoFit/>
          </a:bodyPr>
          <a:lstStyle/>
          <a:p>
            <a:r>
              <a:rPr lang="fr-CA" sz="1000" dirty="0"/>
              <a:t>15 000 $ à 49 999 $</a:t>
            </a:r>
          </a:p>
        </p:txBody>
      </p:sp>
      <p:sp>
        <p:nvSpPr>
          <p:cNvPr id="12" name="Forme libre 4">
            <a:extLst>
              <a:ext uri="{FF2B5EF4-FFF2-40B4-BE49-F238E27FC236}">
                <a16:creationId xmlns:a16="http://schemas.microsoft.com/office/drawing/2014/main" id="{4C9F6B8E-FFCD-4C04-AE72-B04E065D1B3C}"/>
              </a:ext>
            </a:extLst>
          </p:cNvPr>
          <p:cNvSpPr/>
          <p:nvPr>
            <p:custDataLst>
              <p:tags r:id="rId8"/>
            </p:custDataLst>
          </p:nvPr>
        </p:nvSpPr>
        <p:spPr>
          <a:xfrm flipH="1">
            <a:off x="3889611" y="2157383"/>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3" name="Rectangle 12">
            <a:extLst>
              <a:ext uri="{FF2B5EF4-FFF2-40B4-BE49-F238E27FC236}">
                <a16:creationId xmlns:a16="http://schemas.microsoft.com/office/drawing/2014/main" id="{83BBD14D-80F0-458A-8F8F-2CB99E2566C6}"/>
              </a:ext>
            </a:extLst>
          </p:cNvPr>
          <p:cNvSpPr/>
          <p:nvPr>
            <p:custDataLst>
              <p:tags r:id="rId9"/>
            </p:custDataLst>
          </p:nvPr>
        </p:nvSpPr>
        <p:spPr>
          <a:xfrm>
            <a:off x="3839327" y="1934711"/>
            <a:ext cx="1313180" cy="246221"/>
          </a:xfrm>
          <a:prstGeom prst="rect">
            <a:avLst/>
          </a:prstGeom>
        </p:spPr>
        <p:txBody>
          <a:bodyPr wrap="none">
            <a:spAutoFit/>
          </a:bodyPr>
          <a:lstStyle/>
          <a:p>
            <a:r>
              <a:rPr lang="fr-CA" sz="1000" dirty="0"/>
              <a:t>50 000 $ à 99 999 $</a:t>
            </a:r>
          </a:p>
        </p:txBody>
      </p:sp>
      <p:sp>
        <p:nvSpPr>
          <p:cNvPr id="14" name="Rectangle 13">
            <a:extLst>
              <a:ext uri="{FF2B5EF4-FFF2-40B4-BE49-F238E27FC236}">
                <a16:creationId xmlns:a16="http://schemas.microsoft.com/office/drawing/2014/main" id="{31B884B3-1834-43C4-9044-DC6A9525A25A}"/>
              </a:ext>
            </a:extLst>
          </p:cNvPr>
          <p:cNvSpPr/>
          <p:nvPr>
            <p:custDataLst>
              <p:tags r:id="rId10"/>
            </p:custDataLst>
          </p:nvPr>
        </p:nvSpPr>
        <p:spPr>
          <a:xfrm>
            <a:off x="4400551" y="1633509"/>
            <a:ext cx="1159292" cy="246221"/>
          </a:xfrm>
          <a:prstGeom prst="rect">
            <a:avLst/>
          </a:prstGeom>
        </p:spPr>
        <p:txBody>
          <a:bodyPr wrap="none">
            <a:spAutoFit/>
          </a:bodyPr>
          <a:lstStyle/>
          <a:p>
            <a:r>
              <a:rPr lang="fr-CA" sz="1000" dirty="0"/>
              <a:t>100 000 $ et plus</a:t>
            </a:r>
          </a:p>
        </p:txBody>
      </p:sp>
      <p:sp>
        <p:nvSpPr>
          <p:cNvPr id="15" name="Forme libre 4">
            <a:extLst>
              <a:ext uri="{FF2B5EF4-FFF2-40B4-BE49-F238E27FC236}">
                <a16:creationId xmlns:a16="http://schemas.microsoft.com/office/drawing/2014/main" id="{C790AD78-12F4-47EC-AF51-534C6DF1F2E6}"/>
              </a:ext>
            </a:extLst>
          </p:cNvPr>
          <p:cNvSpPr/>
          <p:nvPr>
            <p:custDataLst>
              <p:tags r:id="rId11"/>
            </p:custDataLst>
          </p:nvPr>
        </p:nvSpPr>
        <p:spPr>
          <a:xfrm flipH="1">
            <a:off x="4434909" y="1876213"/>
            <a:ext cx="1535733" cy="31419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6" name="Rectangle 15">
            <a:extLst>
              <a:ext uri="{FF2B5EF4-FFF2-40B4-BE49-F238E27FC236}">
                <a16:creationId xmlns:a16="http://schemas.microsoft.com/office/drawing/2014/main" id="{41AF869A-6367-4C79-BBCF-93160EF1A4C6}"/>
              </a:ext>
            </a:extLst>
          </p:cNvPr>
          <p:cNvSpPr/>
          <p:nvPr>
            <p:custDataLst>
              <p:tags r:id="rId12"/>
            </p:custDataLst>
          </p:nvPr>
        </p:nvSpPr>
        <p:spPr>
          <a:xfrm>
            <a:off x="5554301" y="3296958"/>
            <a:ext cx="1082349" cy="553998"/>
          </a:xfrm>
          <a:prstGeom prst="rect">
            <a:avLst/>
          </a:prstGeom>
        </p:spPr>
        <p:txBody>
          <a:bodyPr wrap="none">
            <a:spAutoFit/>
          </a:bodyPr>
          <a:lstStyle/>
          <a:p>
            <a:pPr algn="ctr"/>
            <a:r>
              <a:rPr lang="fr-CA" b="1" dirty="0"/>
              <a:t>18 079 $</a:t>
            </a:r>
          </a:p>
          <a:p>
            <a:pPr algn="ctr"/>
            <a:r>
              <a:rPr lang="fr-CA" b="1" baseline="-5000" dirty="0"/>
              <a:t>Moyenne</a:t>
            </a:r>
          </a:p>
        </p:txBody>
      </p:sp>
      <p:sp>
        <p:nvSpPr>
          <p:cNvPr id="2" name="Espace réservé du numéro de diapositive 1">
            <a:extLst>
              <a:ext uri="{FF2B5EF4-FFF2-40B4-BE49-F238E27FC236}">
                <a16:creationId xmlns:a16="http://schemas.microsoft.com/office/drawing/2014/main" id="{7BC61FDE-BB9C-418A-BCDE-FF67B8EC9AFA}"/>
              </a:ext>
            </a:extLst>
          </p:cNvPr>
          <p:cNvSpPr>
            <a:spLocks noGrp="1"/>
          </p:cNvSpPr>
          <p:nvPr>
            <p:ph type="sldNum" sz="quarter" idx="12"/>
            <p:custDataLst>
              <p:tags r:id="rId13"/>
            </p:custDataLst>
          </p:nvPr>
        </p:nvSpPr>
        <p:spPr/>
        <p:txBody>
          <a:bodyPr/>
          <a:lstStyle/>
          <a:p>
            <a:fld id="{B57D92B5-7ECE-49C8-85BA-9F8FD163C6E7}" type="slidenum">
              <a:rPr lang="en-CA" smtClean="0"/>
              <a:t>46</a:t>
            </a:fld>
            <a:endParaRPr lang="en-CA"/>
          </a:p>
        </p:txBody>
      </p:sp>
      <p:sp>
        <p:nvSpPr>
          <p:cNvPr id="18" name="Espace réservé du texte 3">
            <a:extLst>
              <a:ext uri="{FF2B5EF4-FFF2-40B4-BE49-F238E27FC236}">
                <a16:creationId xmlns:a16="http://schemas.microsoft.com/office/drawing/2014/main" id="{AF696CC0-E458-464C-924B-D3B7AB42E49F}"/>
              </a:ext>
            </a:extLst>
          </p:cNvPr>
          <p:cNvSpPr>
            <a:spLocks noGrp="1"/>
          </p:cNvSpPr>
          <p:nvPr>
            <p:ph type="body" sz="quarter" idx="14"/>
            <p:custDataLst>
              <p:tags r:id="rId14"/>
            </p:custDataLst>
          </p:nvPr>
        </p:nvSpPr>
        <p:spPr>
          <a:xfrm>
            <a:off x="220980" y="5884941"/>
            <a:ext cx="9072000" cy="247247"/>
          </a:xfrm>
        </p:spPr>
        <p:txBody>
          <a:bodyPr/>
          <a:lstStyle/>
          <a:p>
            <a:r>
              <a:rPr lang="fr-CA" dirty="0"/>
              <a:t>Note : l’historique pour cette question n’est pas présenté dans le graphique en raison d’un changement de méthode de calcul de la moyenne en 2025.</a:t>
            </a:r>
          </a:p>
          <a:p>
            <a:r>
              <a:rPr lang="fr-CA" dirty="0"/>
              <a:t>Base : répondants prévoyant des rénovations extérieures (n = 712)</a:t>
            </a:r>
          </a:p>
        </p:txBody>
      </p:sp>
      <p:sp>
        <p:nvSpPr>
          <p:cNvPr id="20" name="Rectangle : coins arrondis 19">
            <a:extLst>
              <a:ext uri="{FF2B5EF4-FFF2-40B4-BE49-F238E27FC236}">
                <a16:creationId xmlns:a16="http://schemas.microsoft.com/office/drawing/2014/main" id="{DBCC64A9-576B-4553-97FD-44955BFCAF29}"/>
              </a:ext>
            </a:extLst>
          </p:cNvPr>
          <p:cNvSpPr/>
          <p:nvPr>
            <p:custDataLst>
              <p:tags r:id="rId15"/>
            </p:custDataLst>
          </p:nvPr>
        </p:nvSpPr>
        <p:spPr>
          <a:xfrm>
            <a:off x="7838953" y="3557261"/>
            <a:ext cx="1338914" cy="2252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tx1"/>
                </a:solidFill>
              </a:rPr>
              <a:t>2025 </a:t>
            </a:r>
            <a:r>
              <a:rPr lang="fr-CA" sz="900" b="1" i="1" dirty="0">
                <a:solidFill>
                  <a:schemeClr val="tx1"/>
                </a:solidFill>
              </a:rPr>
              <a:t>17 636 $</a:t>
            </a:r>
          </a:p>
        </p:txBody>
      </p:sp>
    </p:spTree>
    <p:extLst>
      <p:ext uri="{BB962C8B-B14F-4D97-AF65-F5344CB8AC3E}">
        <p14:creationId xmlns:p14="http://schemas.microsoft.com/office/powerpoint/2010/main" val="998522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03CC1582-2ED2-42C0-9C21-4C460FD31E41}"/>
              </a:ext>
            </a:extLst>
          </p:cNvPr>
          <p:cNvGraphicFramePr>
            <a:graphicFrameLocks noGrp="1"/>
          </p:cNvGraphicFramePr>
          <p:nvPr>
            <p:custDataLst>
              <p:tags r:id="rId1"/>
            </p:custDataLst>
            <p:extLst>
              <p:ext uri="{D42A27DB-BD31-4B8C-83A1-F6EECF244321}">
                <p14:modId xmlns:p14="http://schemas.microsoft.com/office/powerpoint/2010/main" val="2030557258"/>
              </p:ext>
            </p:extLst>
          </p:nvPr>
        </p:nvGraphicFramePr>
        <p:xfrm>
          <a:off x="680895" y="1644554"/>
          <a:ext cx="10830213" cy="2494842"/>
        </p:xfrm>
        <a:graphic>
          <a:graphicData uri="http://schemas.openxmlformats.org/drawingml/2006/table">
            <a:tbl>
              <a:tblPr>
                <a:tableStyleId>{5C22544A-7EE6-4342-B048-85BDC9FD1C3A}</a:tableStyleId>
              </a:tblPr>
              <a:tblGrid>
                <a:gridCol w="8693409">
                  <a:extLst>
                    <a:ext uri="{9D8B030D-6E8A-4147-A177-3AD203B41FA5}">
                      <a16:colId xmlns:a16="http://schemas.microsoft.com/office/drawing/2014/main" val="3388550760"/>
                    </a:ext>
                  </a:extLst>
                </a:gridCol>
                <a:gridCol w="356134">
                  <a:extLst>
                    <a:ext uri="{9D8B030D-6E8A-4147-A177-3AD203B41FA5}">
                      <a16:colId xmlns:a16="http://schemas.microsoft.com/office/drawing/2014/main" val="2912826374"/>
                    </a:ext>
                  </a:extLst>
                </a:gridCol>
                <a:gridCol w="356134">
                  <a:extLst>
                    <a:ext uri="{9D8B030D-6E8A-4147-A177-3AD203B41FA5}">
                      <a16:colId xmlns:a16="http://schemas.microsoft.com/office/drawing/2014/main" val="1284473811"/>
                    </a:ext>
                  </a:extLst>
                </a:gridCol>
                <a:gridCol w="356134">
                  <a:extLst>
                    <a:ext uri="{9D8B030D-6E8A-4147-A177-3AD203B41FA5}">
                      <a16:colId xmlns:a16="http://schemas.microsoft.com/office/drawing/2014/main" val="2129496315"/>
                    </a:ext>
                  </a:extLst>
                </a:gridCol>
                <a:gridCol w="356134">
                  <a:extLst>
                    <a:ext uri="{9D8B030D-6E8A-4147-A177-3AD203B41FA5}">
                      <a16:colId xmlns:a16="http://schemas.microsoft.com/office/drawing/2014/main" val="3352157922"/>
                    </a:ext>
                  </a:extLst>
                </a:gridCol>
                <a:gridCol w="356134">
                  <a:extLst>
                    <a:ext uri="{9D8B030D-6E8A-4147-A177-3AD203B41FA5}">
                      <a16:colId xmlns:a16="http://schemas.microsoft.com/office/drawing/2014/main" val="2927581065"/>
                    </a:ext>
                  </a:extLst>
                </a:gridCol>
                <a:gridCol w="356134">
                  <a:extLst>
                    <a:ext uri="{9D8B030D-6E8A-4147-A177-3AD203B41FA5}">
                      <a16:colId xmlns:a16="http://schemas.microsoft.com/office/drawing/2014/main" val="363548485"/>
                    </a:ext>
                  </a:extLst>
                </a:gridCol>
              </a:tblGrid>
              <a:tr h="356406">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1" i="0" u="none" strike="noStrike" dirty="0">
                          <a:solidFill>
                            <a:srgbClr val="CE8D3E"/>
                          </a:solidFill>
                          <a:effectLst/>
                          <a:latin typeface="+mn-lt"/>
                        </a:rPr>
                        <a:t>2026</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37 %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40 %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rgbClr val="CE8D3E"/>
                          </a:solidFill>
                          <a:effectLst/>
                          <a:uLnTx/>
                          <a:uFillTx/>
                          <a:latin typeface="Arial"/>
                          <a:ea typeface="+mn-ea"/>
                          <a:cs typeface="+mn-cs"/>
                        </a:rPr>
                        <a:t>35 %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953937789"/>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34 %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33 %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1" u="none" strike="noStrike" kern="1200" cap="none" spc="0" normalizeH="0" baseline="0" noProof="0" dirty="0">
                          <a:ln>
                            <a:noFill/>
                          </a:ln>
                          <a:solidFill>
                            <a:srgbClr val="CE8D3E"/>
                          </a:solidFill>
                          <a:effectLst/>
                          <a:uLnTx/>
                          <a:uFillTx/>
                          <a:latin typeface="Arial"/>
                          <a:ea typeface="+mn-ea"/>
                          <a:cs typeface="+mn-cs"/>
                        </a:rPr>
                        <a:t>34 %</a:t>
                      </a:r>
                      <a:endParaRPr lang="fr-CA" sz="900" b="1" i="1" u="none" strike="noStrike" dirty="0">
                        <a:solidFill>
                          <a:srgbClr val="CE8D3E"/>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581101260"/>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17 %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1" i="1" u="none" strike="noStrike" kern="1200" cap="none" spc="0" normalizeH="0" baseline="0" noProof="0" dirty="0">
                          <a:ln>
                            <a:noFill/>
                          </a:ln>
                          <a:solidFill>
                            <a:srgbClr val="CE8D3E"/>
                          </a:solidFill>
                          <a:effectLst/>
                          <a:uLnTx/>
                          <a:uFillTx/>
                          <a:latin typeface="Arial"/>
                          <a:ea typeface="+mn-ea"/>
                          <a:cs typeface="+mn-cs"/>
                        </a:rPr>
                        <a:t>16 %</a:t>
                      </a:r>
                      <a:endParaRPr lang="fr-CA" sz="900" b="1" i="1" u="none" strike="noStrike" dirty="0">
                        <a:solidFill>
                          <a:srgbClr val="CE8D3E"/>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24561963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1" u="none" strike="noStrike" kern="1200" cap="none" spc="0" normalizeH="0" baseline="0" noProof="0" dirty="0">
                          <a:ln>
                            <a:noFill/>
                          </a:ln>
                          <a:solidFill>
                            <a:srgbClr val="CE8D3E"/>
                          </a:solidFill>
                          <a:effectLst/>
                          <a:uLnTx/>
                          <a:uFillTx/>
                          <a:latin typeface="Arial"/>
                          <a:ea typeface="+mn-ea"/>
                          <a:cs typeface="+mn-cs"/>
                        </a:rPr>
                        <a:t>5 %</a:t>
                      </a:r>
                      <a:endParaRPr lang="fr-CA" sz="900" b="1" i="1" u="none" strike="noStrike" dirty="0">
                        <a:solidFill>
                          <a:srgbClr val="CE8D3E"/>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0" i="1" u="none" strike="noStrike" dirty="0">
                          <a:solidFill>
                            <a:schemeClr val="bg1">
                              <a:lumMod val="50000"/>
                            </a:schemeClr>
                          </a:solidFill>
                          <a:effectLst/>
                          <a:latin typeface="+mn-lt"/>
                        </a:rPr>
                        <a:t>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1" i="1" u="none" strike="noStrike" kern="1200" cap="none" spc="0" normalizeH="0" baseline="0" noProof="0" dirty="0">
                          <a:ln>
                            <a:noFill/>
                          </a:ln>
                          <a:solidFill>
                            <a:srgbClr val="CE8D3E"/>
                          </a:solidFill>
                          <a:effectLst/>
                          <a:uLnTx/>
                          <a:uFillTx/>
                          <a:latin typeface="Arial"/>
                          <a:ea typeface="+mn-ea"/>
                          <a:cs typeface="+mn-cs"/>
                        </a:rPr>
                        <a:t>3 %</a:t>
                      </a:r>
                      <a:endParaRPr lang="fr-CA" sz="900" b="1" i="1" u="none" strike="noStrike" dirty="0">
                        <a:solidFill>
                          <a:srgbClr val="CE8D3E"/>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035402693"/>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rgbClr val="898989"/>
                          </a:solidFill>
                          <a:effectLst/>
                          <a:latin typeface="+mn-lt"/>
                        </a:rPr>
                        <a:t>3%</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1" u="none" strike="noStrike" kern="1200" cap="none" spc="0" normalizeH="0" baseline="0" noProof="0" dirty="0">
                          <a:ln>
                            <a:noFill/>
                          </a:ln>
                          <a:solidFill>
                            <a:srgbClr val="CE8D3E"/>
                          </a:solidFill>
                          <a:effectLst/>
                          <a:uLnTx/>
                          <a:uFillTx/>
                          <a:latin typeface="Arial"/>
                          <a:ea typeface="+mn-ea"/>
                          <a:cs typeface="+mn-cs"/>
                        </a:rPr>
                        <a:t>3 %</a:t>
                      </a:r>
                      <a:endParaRPr lang="fr-CA" sz="900" b="1" i="1" u="none" strike="noStrike" dirty="0">
                        <a:solidFill>
                          <a:srgbClr val="CE8D3E"/>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1475323030"/>
                  </a:ext>
                </a:extLst>
              </a:tr>
            </a:tbl>
          </a:graphicData>
        </a:graphic>
      </p:graphicFrame>
      <p:graphicFrame>
        <p:nvGraphicFramePr>
          <p:cNvPr id="7" name="Graphique 6">
            <a:extLst>
              <a:ext uri="{FF2B5EF4-FFF2-40B4-BE49-F238E27FC236}">
                <a16:creationId xmlns:a16="http://schemas.microsoft.com/office/drawing/2014/main" id="{59D50886-70A1-4CCF-A844-396699C3BC4E}"/>
              </a:ext>
            </a:extLst>
          </p:cNvPr>
          <p:cNvGraphicFramePr/>
          <p:nvPr>
            <p:custDataLst>
              <p:tags r:id="rId2"/>
            </p:custDataLst>
            <p:extLst>
              <p:ext uri="{D42A27DB-BD31-4B8C-83A1-F6EECF244321}">
                <p14:modId xmlns:p14="http://schemas.microsoft.com/office/powerpoint/2010/main" val="1625377628"/>
              </p:ext>
            </p:extLst>
          </p:nvPr>
        </p:nvGraphicFramePr>
        <p:xfrm>
          <a:off x="1087332" y="1851949"/>
          <a:ext cx="10698480" cy="3333509"/>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 principal élément déclencheur des travaux de rénovation extérieurs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QE2	Quel a été le principal élément déclencheur qui vous a motivé à effectuer ces travaux de rénovation extérieurs que vous prévoyez réaliser sur cette propriété?</a:t>
            </a:r>
          </a:p>
        </p:txBody>
      </p:sp>
      <p:sp>
        <p:nvSpPr>
          <p:cNvPr id="2" name="Espace réservé du numéro de diapositive 1">
            <a:extLst>
              <a:ext uri="{FF2B5EF4-FFF2-40B4-BE49-F238E27FC236}">
                <a16:creationId xmlns:a16="http://schemas.microsoft.com/office/drawing/2014/main" id="{FC6CA9F7-F2E9-45E5-A78F-5DCE2B2622C9}"/>
              </a:ext>
            </a:extLst>
          </p:cNvPr>
          <p:cNvSpPr>
            <a:spLocks noGrp="1"/>
          </p:cNvSpPr>
          <p:nvPr>
            <p:ph type="sldNum" sz="quarter" idx="12"/>
            <p:custDataLst>
              <p:tags r:id="rId5"/>
            </p:custDataLst>
          </p:nvPr>
        </p:nvSpPr>
        <p:spPr/>
        <p:txBody>
          <a:bodyPr/>
          <a:lstStyle/>
          <a:p>
            <a:fld id="{B57D92B5-7ECE-49C8-85BA-9F8FD163C6E7}" type="slidenum">
              <a:rPr lang="en-CA" smtClean="0"/>
              <a:t>47</a:t>
            </a:fld>
            <a:endParaRPr lang="en-CA"/>
          </a:p>
        </p:txBody>
      </p:sp>
      <p:sp>
        <p:nvSpPr>
          <p:cNvPr id="8" name="Espace réservé du texte 3">
            <a:extLst>
              <a:ext uri="{FF2B5EF4-FFF2-40B4-BE49-F238E27FC236}">
                <a16:creationId xmlns:a16="http://schemas.microsoft.com/office/drawing/2014/main" id="{49D1D9A0-AF61-47C1-A7FD-62BB1291F60F}"/>
              </a:ext>
            </a:extLst>
          </p:cNvPr>
          <p:cNvSpPr>
            <a:spLocks noGrp="1"/>
          </p:cNvSpPr>
          <p:nvPr>
            <p:ph type="body" sz="quarter" idx="14"/>
            <p:custDataLst>
              <p:tags r:id="rId6"/>
            </p:custDataLst>
          </p:nvPr>
        </p:nvSpPr>
        <p:spPr>
          <a:xfrm>
            <a:off x="220980" y="6181408"/>
            <a:ext cx="9072000" cy="110800"/>
          </a:xfrm>
        </p:spPr>
        <p:txBody>
          <a:bodyPr/>
          <a:lstStyle/>
          <a:p>
            <a:r>
              <a:rPr lang="fr-CA" dirty="0"/>
              <a:t>Base : répondants prévoyant des rénovations extérieures (n = 712)</a:t>
            </a:r>
          </a:p>
        </p:txBody>
      </p:sp>
    </p:spTree>
    <p:extLst>
      <p:ext uri="{BB962C8B-B14F-4D97-AF65-F5344CB8AC3E}">
        <p14:creationId xmlns:p14="http://schemas.microsoft.com/office/powerpoint/2010/main" val="4292416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2704513B-2E8E-455E-9675-C713C0156015}"/>
              </a:ext>
            </a:extLst>
          </p:cNvPr>
          <p:cNvGraphicFramePr>
            <a:graphicFrameLocks noGrp="1"/>
          </p:cNvGraphicFramePr>
          <p:nvPr>
            <p:custDataLst>
              <p:tags r:id="rId1"/>
            </p:custDataLst>
            <p:extLst>
              <p:ext uri="{D42A27DB-BD31-4B8C-83A1-F6EECF244321}">
                <p14:modId xmlns:p14="http://schemas.microsoft.com/office/powerpoint/2010/main" val="1867580520"/>
              </p:ext>
            </p:extLst>
          </p:nvPr>
        </p:nvGraphicFramePr>
        <p:xfrm>
          <a:off x="552866" y="1639222"/>
          <a:ext cx="10823549" cy="3324300"/>
        </p:xfrm>
        <a:graphic>
          <a:graphicData uri="http://schemas.openxmlformats.org/drawingml/2006/table">
            <a:tbl>
              <a:tblPr bandRow="1">
                <a:tableStyleId>{5C22544A-7EE6-4342-B048-85BDC9FD1C3A}</a:tableStyleId>
              </a:tblPr>
              <a:tblGrid>
                <a:gridCol w="2983423">
                  <a:extLst>
                    <a:ext uri="{9D8B030D-6E8A-4147-A177-3AD203B41FA5}">
                      <a16:colId xmlns:a16="http://schemas.microsoft.com/office/drawing/2014/main" val="2548598228"/>
                    </a:ext>
                  </a:extLst>
                </a:gridCol>
                <a:gridCol w="5276104">
                  <a:extLst>
                    <a:ext uri="{9D8B030D-6E8A-4147-A177-3AD203B41FA5}">
                      <a16:colId xmlns:a16="http://schemas.microsoft.com/office/drawing/2014/main" val="20001"/>
                    </a:ext>
                  </a:extLst>
                </a:gridCol>
                <a:gridCol w="854674">
                  <a:extLst>
                    <a:ext uri="{9D8B030D-6E8A-4147-A177-3AD203B41FA5}">
                      <a16:colId xmlns:a16="http://schemas.microsoft.com/office/drawing/2014/main" val="1660333189"/>
                    </a:ext>
                  </a:extLst>
                </a:gridCol>
                <a:gridCol w="854674">
                  <a:extLst>
                    <a:ext uri="{9D8B030D-6E8A-4147-A177-3AD203B41FA5}">
                      <a16:colId xmlns:a16="http://schemas.microsoft.com/office/drawing/2014/main" val="2029807821"/>
                    </a:ext>
                  </a:extLst>
                </a:gridCol>
                <a:gridCol w="854674">
                  <a:extLst>
                    <a:ext uri="{9D8B030D-6E8A-4147-A177-3AD203B41FA5}">
                      <a16:colId xmlns:a16="http://schemas.microsoft.com/office/drawing/2014/main" val="3778507523"/>
                    </a:ext>
                  </a:extLst>
                </a:gridCol>
              </a:tblGrid>
              <a:tr h="182100">
                <a:tc rowSpan="2">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2">
                  <a:txBody>
                    <a:bodyPr/>
                    <a:lstStyle/>
                    <a:p>
                      <a:pPr algn="l" rtl="0" fontAlgn="t"/>
                      <a:endParaRPr lang="fr-CA" sz="1000" b="0" i="0" u="none" strike="noStrike" dirty="0">
                        <a:solidFill>
                          <a:srgbClr val="000000"/>
                        </a:solidFill>
                        <a:effectLst/>
                        <a:latin typeface="+mn-lt"/>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rtl="0" fontAlgn="t"/>
                      <a:endParaRPr lang="fr-CA" sz="900" b="0" i="1" u="none" strike="noStrike" dirty="0">
                        <a:solidFill>
                          <a:schemeClr val="bg1">
                            <a:lumMod val="50000"/>
                          </a:schemeClr>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l" rtl="0" fontAlgn="t"/>
                      <a:endParaRPr lang="fr-CA" sz="1000" b="0" i="0" u="none" strike="noStrike" dirty="0">
                        <a:solidFill>
                          <a:srgbClr val="000000"/>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t"/>
                      <a:endParaRPr lang="fr-CA" sz="900" b="0" i="1" u="none" strike="noStrike" dirty="0">
                        <a:solidFill>
                          <a:schemeClr val="bg1">
                            <a:lumMod val="50000"/>
                          </a:schemeClr>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100">
                <a:tc vMerge="1">
                  <a:txBody>
                    <a:bodyPr/>
                    <a:lstStyle/>
                    <a:p>
                      <a:endParaRPr lang="fr-CA"/>
                    </a:p>
                  </a:txBody>
                  <a:tcPr/>
                </a:tc>
                <a:tc vMerge="1">
                  <a:txBody>
                    <a:bodyPr/>
                    <a:lstStyle/>
                    <a:p>
                      <a:endParaRPr lang="fr-CA"/>
                    </a:p>
                  </a:txBody>
                  <a:tcPr/>
                </a:tc>
                <a:tc>
                  <a:txBody>
                    <a:bodyPr/>
                    <a:lstStyle/>
                    <a:p>
                      <a:pPr algn="ctr" fontAlgn="b"/>
                      <a:r>
                        <a:rPr lang="fr-CA" sz="900" b="1" i="1" u="none" strike="noStrike" dirty="0">
                          <a:solidFill>
                            <a:schemeClr val="bg1">
                              <a:lumMod val="50000"/>
                            </a:schemeClr>
                          </a:solidFill>
                          <a:effectLst/>
                          <a:latin typeface="+mn-lt"/>
                        </a:rPr>
                        <a:t>2024</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1" i="1" u="none" strike="noStrike" dirty="0">
                          <a:solidFill>
                            <a:schemeClr val="bg1">
                              <a:lumMod val="50000"/>
                            </a:schemeClr>
                          </a:solidFill>
                          <a:effectLst/>
                          <a:latin typeface="+mn-lt"/>
                        </a:rPr>
                        <a:t>2025</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1" i="0" u="none" strike="noStrike" dirty="0">
                          <a:solidFill>
                            <a:schemeClr val="accent3">
                              <a:lumMod val="50000"/>
                            </a:schemeClr>
                          </a:solidFill>
                          <a:effectLst/>
                          <a:latin typeface="+mn-lt"/>
                        </a:rPr>
                        <a:t>2026</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899426"/>
                  </a:ext>
                </a:extLst>
              </a:tr>
              <a:tr h="364200">
                <a:tc>
                  <a:txBody>
                    <a:bodyPr/>
                    <a:lstStyle/>
                    <a:p>
                      <a:pPr algn="r" fontAlgn="b"/>
                      <a:r>
                        <a:rPr lang="fr-CA" sz="900" b="0" i="0" u="none" strike="noStrike" dirty="0">
                          <a:solidFill>
                            <a:srgbClr val="000000"/>
                          </a:solidFill>
                          <a:effectLst/>
                          <a:latin typeface="+mn-lt"/>
                        </a:rPr>
                        <a:t>Entretien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54 %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58 %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56 %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2"/>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Raisons esthétiques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52 %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51 %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52 %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3"/>
                  </a:ext>
                </a:extLst>
              </a:tr>
              <a:tr h="364200">
                <a:tc>
                  <a:txBody>
                    <a:bodyPr/>
                    <a:lstStyle/>
                    <a:p>
                      <a:pPr algn="r" fontAlgn="b"/>
                      <a:r>
                        <a:rPr lang="fr-CA" sz="900" b="0" i="0" u="none" strike="noStrike" dirty="0">
                          <a:solidFill>
                            <a:srgbClr val="000000"/>
                          </a:solidFill>
                          <a:effectLst/>
                          <a:latin typeface="+mn-lt"/>
                        </a:rPr>
                        <a:t>Réparation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52 %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47 %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5"/>
                  </a:ext>
                </a:extLst>
              </a:tr>
              <a:tr h="364200">
                <a:tc>
                  <a:txBody>
                    <a:bodyPr/>
                    <a:lstStyle/>
                    <a:p>
                      <a:pPr algn="r" fontAlgn="b"/>
                      <a:r>
                        <a:rPr lang="fr-CA" sz="900" b="0" i="0" u="none" strike="noStrike" dirty="0">
                          <a:solidFill>
                            <a:srgbClr val="000000"/>
                          </a:solidFill>
                          <a:effectLst/>
                          <a:latin typeface="+mn-lt"/>
                        </a:rPr>
                        <a:t>Augmenter la valeur de la propriété</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36 %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37 %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6"/>
                  </a:ext>
                </a:extLst>
              </a:tr>
              <a:tr h="364200">
                <a:tc>
                  <a:txBody>
                    <a:bodyPr/>
                    <a:lstStyle/>
                    <a:p>
                      <a:pPr algn="r" fontAlgn="b"/>
                      <a:r>
                        <a:rPr lang="fr-CA" sz="900" b="0" i="0" u="none" strike="noStrike" dirty="0">
                          <a:solidFill>
                            <a:srgbClr val="000000"/>
                          </a:solidFill>
                          <a:effectLst/>
                          <a:latin typeface="+mn-lt"/>
                        </a:rPr>
                        <a:t>Rendre l'habitation plus fonctionnelle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32 %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8"/>
                  </a:ext>
                </a:extLst>
              </a:tr>
              <a:tr h="364200">
                <a:tc>
                  <a:txBody>
                    <a:bodyPr/>
                    <a:lstStyle/>
                    <a:p>
                      <a:pPr algn="r" fontAlgn="b"/>
                      <a:r>
                        <a:rPr lang="fr-CA" sz="900" b="0" i="0" u="none" strike="noStrike" dirty="0">
                          <a:solidFill>
                            <a:srgbClr val="000000"/>
                          </a:solidFill>
                          <a:effectLst/>
                          <a:latin typeface="+mn-lt"/>
                        </a:rPr>
                        <a:t>Améliorer l'efficacité énergétique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17 %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136120282"/>
                  </a:ext>
                </a:extLst>
              </a:tr>
              <a:tr h="364200">
                <a:tc>
                  <a:txBody>
                    <a:bodyPr/>
                    <a:lstStyle/>
                    <a:p>
                      <a:pPr algn="r" fontAlgn="b"/>
                      <a:r>
                        <a:rPr lang="fr-CA" sz="900" b="0" i="0" u="none" strike="noStrike" dirty="0">
                          <a:solidFill>
                            <a:srgbClr val="000000"/>
                          </a:solidFill>
                          <a:effectLst/>
                          <a:latin typeface="+mn-lt"/>
                        </a:rPr>
                        <a:t>Adapter l'habitation pour une personne vieillissante ou en situation de handicap</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466453476"/>
                  </a:ext>
                </a:extLst>
              </a:tr>
              <a:tr h="364200">
                <a:tc>
                  <a:txBody>
                    <a:bodyPr/>
                    <a:lstStyle/>
                    <a:p>
                      <a:pPr algn="r" fontAlgn="b"/>
                      <a:r>
                        <a:rPr lang="fr-CA" sz="900" b="0" i="0" u="none" strike="noStrike" dirty="0">
                          <a:solidFill>
                            <a:srgbClr val="000000"/>
                          </a:solidFill>
                          <a:effectLst/>
                          <a:latin typeface="+mn-lt"/>
                        </a:rPr>
                        <a:t>Améliorer la qualité de l’air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3">
                              <a:lumMod val="50000"/>
                            </a:schemeClr>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3950394493"/>
                  </a:ext>
                </a:extLst>
              </a:tr>
            </a:tbl>
          </a:graphicData>
        </a:graphic>
      </p:graphicFrame>
      <p:graphicFrame>
        <p:nvGraphicFramePr>
          <p:cNvPr id="8" name="Graphique 7">
            <a:extLst>
              <a:ext uri="{FF2B5EF4-FFF2-40B4-BE49-F238E27FC236}">
                <a16:creationId xmlns:a16="http://schemas.microsoft.com/office/drawing/2014/main" id="{D9C2554A-121A-4393-84D8-AE6AE7C27849}"/>
              </a:ext>
            </a:extLst>
          </p:cNvPr>
          <p:cNvGraphicFramePr/>
          <p:nvPr>
            <p:custDataLst>
              <p:tags r:id="rId2"/>
            </p:custDataLst>
            <p:extLst>
              <p:ext uri="{D42A27DB-BD31-4B8C-83A1-F6EECF244321}">
                <p14:modId xmlns:p14="http://schemas.microsoft.com/office/powerpoint/2010/main" val="1016775916"/>
              </p:ext>
            </p:extLst>
          </p:nvPr>
        </p:nvGraphicFramePr>
        <p:xfrm>
          <a:off x="3802616" y="1676325"/>
          <a:ext cx="6403702" cy="3542453"/>
        </p:xfrm>
        <a:graphic>
          <a:graphicData uri="http://schemas.openxmlformats.org/drawingml/2006/chart">
            <c:chart xmlns:c="http://schemas.openxmlformats.org/drawingml/2006/chart" xmlns:r="http://schemas.openxmlformats.org/officeDocument/2006/relationships" r:id="rId8"/>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motivations à faire des rénovations extérieures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QE3	Pour quelles raisons désirez-vous effectuer ces travaux de rénovation extérieurs sur cette propriété?</a:t>
            </a:r>
          </a:p>
        </p:txBody>
      </p:sp>
      <p:sp>
        <p:nvSpPr>
          <p:cNvPr id="2" name="Espace réservé du numéro de diapositive 1">
            <a:extLst>
              <a:ext uri="{FF2B5EF4-FFF2-40B4-BE49-F238E27FC236}">
                <a16:creationId xmlns:a16="http://schemas.microsoft.com/office/drawing/2014/main" id="{67ED8079-7462-44E2-93C0-21A0EF358FC8}"/>
              </a:ext>
            </a:extLst>
          </p:cNvPr>
          <p:cNvSpPr>
            <a:spLocks noGrp="1"/>
          </p:cNvSpPr>
          <p:nvPr>
            <p:ph type="sldNum" sz="quarter" idx="12"/>
            <p:custDataLst>
              <p:tags r:id="rId5"/>
            </p:custDataLst>
          </p:nvPr>
        </p:nvSpPr>
        <p:spPr/>
        <p:txBody>
          <a:bodyPr/>
          <a:lstStyle/>
          <a:p>
            <a:fld id="{B57D92B5-7ECE-49C8-85BA-9F8FD163C6E7}" type="slidenum">
              <a:rPr lang="en-CA" smtClean="0"/>
              <a:t>48</a:t>
            </a:fld>
            <a:endParaRPr lang="en-CA"/>
          </a:p>
        </p:txBody>
      </p:sp>
      <p:sp>
        <p:nvSpPr>
          <p:cNvPr id="7" name="Espace réservé du texte 3">
            <a:extLst>
              <a:ext uri="{FF2B5EF4-FFF2-40B4-BE49-F238E27FC236}">
                <a16:creationId xmlns:a16="http://schemas.microsoft.com/office/drawing/2014/main" id="{235CED4E-D9AD-4B14-88B9-FC6A13048524}"/>
              </a:ext>
            </a:extLst>
          </p:cNvPr>
          <p:cNvSpPr>
            <a:spLocks noGrp="1"/>
          </p:cNvSpPr>
          <p:nvPr>
            <p:ph type="body" sz="quarter" idx="14"/>
            <p:custDataLst>
              <p:tags r:id="rId6"/>
            </p:custDataLst>
          </p:nvPr>
        </p:nvSpPr>
        <p:spPr>
          <a:xfrm>
            <a:off x="220980" y="6181408"/>
            <a:ext cx="9072000" cy="110800"/>
          </a:xfrm>
        </p:spPr>
        <p:txBody>
          <a:bodyPr/>
          <a:lstStyle/>
          <a:p>
            <a:r>
              <a:rPr lang="fr-CA" dirty="0"/>
              <a:t>Base : répondants prévoyant des rénovations extérieures (n = 712)</a:t>
            </a:r>
          </a:p>
        </p:txBody>
      </p:sp>
    </p:spTree>
    <p:extLst>
      <p:ext uri="{BB962C8B-B14F-4D97-AF65-F5344CB8AC3E}">
        <p14:creationId xmlns:p14="http://schemas.microsoft.com/office/powerpoint/2010/main" val="1215335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ressource prévue pour la réalisation des travaux de rénovation extérieurs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QE5	QUI effectuera ces travaux de rénovation extérieurs que vous désirez réaliser sur cette propriété? Est-ce… ?</a:t>
            </a:r>
          </a:p>
        </p:txBody>
      </p:sp>
      <p:graphicFrame>
        <p:nvGraphicFramePr>
          <p:cNvPr id="7" name="Graphique 6">
            <a:extLst>
              <a:ext uri="{FF2B5EF4-FFF2-40B4-BE49-F238E27FC236}">
                <a16:creationId xmlns:a16="http://schemas.microsoft.com/office/drawing/2014/main" id="{E56CC071-CC90-4326-93C4-610885BA55FA}"/>
              </a:ext>
            </a:extLst>
          </p:cNvPr>
          <p:cNvGraphicFramePr/>
          <p:nvPr>
            <p:custDataLst>
              <p:tags r:id="rId3"/>
            </p:custDataLst>
            <p:extLst>
              <p:ext uri="{D42A27DB-BD31-4B8C-83A1-F6EECF244321}">
                <p14:modId xmlns:p14="http://schemas.microsoft.com/office/powerpoint/2010/main" val="540463183"/>
              </p:ext>
            </p:extLst>
          </p:nvPr>
        </p:nvGraphicFramePr>
        <p:xfrm>
          <a:off x="2129051" y="1778000"/>
          <a:ext cx="8584442" cy="3586480"/>
        </p:xfrm>
        <a:graphic>
          <a:graphicData uri="http://schemas.openxmlformats.org/drawingml/2006/chart">
            <c:chart xmlns:c="http://schemas.openxmlformats.org/drawingml/2006/chart" xmlns:r="http://schemas.openxmlformats.org/officeDocument/2006/relationships" r:id="rId10"/>
          </a:graphicData>
        </a:graphic>
      </p:graphicFrame>
      <p:sp>
        <p:nvSpPr>
          <p:cNvPr id="2" name="Espace réservé du numéro de diapositive 1">
            <a:extLst>
              <a:ext uri="{FF2B5EF4-FFF2-40B4-BE49-F238E27FC236}">
                <a16:creationId xmlns:a16="http://schemas.microsoft.com/office/drawing/2014/main" id="{795255A9-C5DB-480D-B7ED-B3915C349A9E}"/>
              </a:ext>
            </a:extLst>
          </p:cNvPr>
          <p:cNvSpPr>
            <a:spLocks noGrp="1"/>
          </p:cNvSpPr>
          <p:nvPr>
            <p:ph type="sldNum" sz="quarter" idx="12"/>
            <p:custDataLst>
              <p:tags r:id="rId4"/>
            </p:custDataLst>
          </p:nvPr>
        </p:nvSpPr>
        <p:spPr/>
        <p:txBody>
          <a:bodyPr/>
          <a:lstStyle/>
          <a:p>
            <a:fld id="{B57D92B5-7ECE-49C8-85BA-9F8FD163C6E7}" type="slidenum">
              <a:rPr lang="en-CA" smtClean="0"/>
              <a:t>49</a:t>
            </a:fld>
            <a:endParaRPr lang="en-CA"/>
          </a:p>
        </p:txBody>
      </p:sp>
      <p:sp>
        <p:nvSpPr>
          <p:cNvPr id="6" name="ZoneTexte 5">
            <a:extLst>
              <a:ext uri="{FF2B5EF4-FFF2-40B4-BE49-F238E27FC236}">
                <a16:creationId xmlns:a16="http://schemas.microsoft.com/office/drawing/2014/main" id="{AD18D4C9-3462-4607-BBF4-9224D84B07A0}"/>
              </a:ext>
            </a:extLst>
          </p:cNvPr>
          <p:cNvSpPr txBox="1"/>
          <p:nvPr>
            <p:custDataLst>
              <p:tags r:id="rId5"/>
            </p:custDataLst>
          </p:nvPr>
        </p:nvSpPr>
        <p:spPr>
          <a:xfrm>
            <a:off x="3671030" y="3326458"/>
            <a:ext cx="275648" cy="261610"/>
          </a:xfrm>
          <a:prstGeom prst="rect">
            <a:avLst/>
          </a:prstGeom>
          <a:noFill/>
        </p:spPr>
        <p:txBody>
          <a:bodyPr wrap="square" rtlCol="0">
            <a:spAutoFit/>
          </a:bodyPr>
          <a:lstStyle/>
          <a:p>
            <a:pPr algn="ctr"/>
            <a:r>
              <a:rPr lang="fr-CA" sz="1100" dirty="0">
                <a:ln>
                  <a:solidFill>
                    <a:schemeClr val="bg1"/>
                  </a:solidFill>
                </a:ln>
                <a:solidFill>
                  <a:srgbClr val="C00000"/>
                </a:solidFill>
                <a:latin typeface="Wingdings 3" panose="05040102010807070707" pitchFamily="18" charset="2"/>
              </a:rPr>
              <a:t>q</a:t>
            </a:r>
          </a:p>
        </p:txBody>
      </p:sp>
      <p:sp>
        <p:nvSpPr>
          <p:cNvPr id="8" name="ZoneTexte 7">
            <a:extLst>
              <a:ext uri="{FF2B5EF4-FFF2-40B4-BE49-F238E27FC236}">
                <a16:creationId xmlns:a16="http://schemas.microsoft.com/office/drawing/2014/main" id="{E2D29A6D-799C-4004-912B-9FC2146481F4}"/>
              </a:ext>
            </a:extLst>
          </p:cNvPr>
          <p:cNvSpPr txBox="1"/>
          <p:nvPr>
            <p:custDataLst>
              <p:tags r:id="rId6"/>
            </p:custDataLst>
          </p:nvPr>
        </p:nvSpPr>
        <p:spPr>
          <a:xfrm rot="10800000">
            <a:off x="5707577" y="3652563"/>
            <a:ext cx="275648" cy="261610"/>
          </a:xfrm>
          <a:prstGeom prst="rect">
            <a:avLst/>
          </a:prstGeom>
          <a:noFill/>
        </p:spPr>
        <p:txBody>
          <a:bodyPr wrap="square" rtlCol="0">
            <a:spAutoFit/>
          </a:bodyPr>
          <a:lstStyle/>
          <a:p>
            <a:pPr algn="ctr"/>
            <a:r>
              <a:rPr lang="fr-CA" sz="1100" dirty="0">
                <a:ln>
                  <a:solidFill>
                    <a:schemeClr val="bg1"/>
                  </a:solidFill>
                </a:ln>
                <a:solidFill>
                  <a:srgbClr val="669900"/>
                </a:solidFill>
                <a:latin typeface="Wingdings 3" panose="05040102010807070707" pitchFamily="18" charset="2"/>
              </a:rPr>
              <a:t>q</a:t>
            </a:r>
          </a:p>
        </p:txBody>
      </p:sp>
      <p:sp>
        <p:nvSpPr>
          <p:cNvPr id="9" name="Espace réservé du texte 3">
            <a:extLst>
              <a:ext uri="{FF2B5EF4-FFF2-40B4-BE49-F238E27FC236}">
                <a16:creationId xmlns:a16="http://schemas.microsoft.com/office/drawing/2014/main" id="{17F35E02-616F-4398-9A11-6BA1367CF174}"/>
              </a:ext>
            </a:extLst>
          </p:cNvPr>
          <p:cNvSpPr>
            <a:spLocks noGrp="1"/>
          </p:cNvSpPr>
          <p:nvPr>
            <p:ph type="body" sz="quarter" idx="14"/>
            <p:custDataLst>
              <p:tags r:id="rId7"/>
            </p:custDataLst>
          </p:nvPr>
        </p:nvSpPr>
        <p:spPr>
          <a:xfrm>
            <a:off x="220980" y="6181408"/>
            <a:ext cx="9072000" cy="110800"/>
          </a:xfrm>
        </p:spPr>
        <p:txBody>
          <a:bodyPr/>
          <a:lstStyle/>
          <a:p>
            <a:r>
              <a:rPr lang="fr-CA" dirty="0"/>
              <a:t>Base : répondants prévoyant des rénovations extérieures (n = 712)</a:t>
            </a:r>
          </a:p>
        </p:txBody>
      </p:sp>
    </p:spTree>
    <p:extLst>
      <p:ext uri="{BB962C8B-B14F-4D97-AF65-F5344CB8AC3E}">
        <p14:creationId xmlns:p14="http://schemas.microsoft.com/office/powerpoint/2010/main" val="231248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30E9639-6AF9-40FE-BD73-0E0A6AA91D9F}"/>
              </a:ext>
            </a:extLst>
          </p:cNvPr>
          <p:cNvSpPr>
            <a:spLocks noGrp="1"/>
          </p:cNvSpPr>
          <p:nvPr>
            <p:ph type="title"/>
            <p:custDataLst>
              <p:tags r:id="rId1"/>
            </p:custDataLst>
          </p:nvPr>
        </p:nvSpPr>
        <p:spPr/>
        <p:txBody>
          <a:bodyPr/>
          <a:lstStyle/>
          <a:p>
            <a:r>
              <a:rPr lang="fr-CA" dirty="0"/>
              <a:t>Le contexte, les objectifs et la méthodologie</a:t>
            </a:r>
          </a:p>
        </p:txBody>
      </p:sp>
      <p:graphicFrame>
        <p:nvGraphicFramePr>
          <p:cNvPr id="6" name="Tableau 5">
            <a:extLst>
              <a:ext uri="{FF2B5EF4-FFF2-40B4-BE49-F238E27FC236}">
                <a16:creationId xmlns:a16="http://schemas.microsoft.com/office/drawing/2014/main" id="{19E68A11-0261-48C3-BBE7-419037A4EAE4}"/>
              </a:ext>
            </a:extLst>
          </p:cNvPr>
          <p:cNvGraphicFramePr>
            <a:graphicFrameLocks noGrp="1"/>
          </p:cNvGraphicFramePr>
          <p:nvPr>
            <p:custDataLst>
              <p:tags r:id="rId2"/>
            </p:custDataLst>
            <p:extLst>
              <p:ext uri="{D42A27DB-BD31-4B8C-83A1-F6EECF244321}">
                <p14:modId xmlns:p14="http://schemas.microsoft.com/office/powerpoint/2010/main" val="3563179338"/>
              </p:ext>
            </p:extLst>
          </p:nvPr>
        </p:nvGraphicFramePr>
        <p:xfrm>
          <a:off x="97789" y="1294714"/>
          <a:ext cx="11467646" cy="1751655"/>
        </p:xfrm>
        <a:graphic>
          <a:graphicData uri="http://schemas.openxmlformats.org/drawingml/2006/table">
            <a:tbl>
              <a:tblPr>
                <a:tableStyleId>{5C22544A-7EE6-4342-B048-85BDC9FD1C3A}</a:tableStyleId>
              </a:tblPr>
              <a:tblGrid>
                <a:gridCol w="2074548">
                  <a:extLst>
                    <a:ext uri="{9D8B030D-6E8A-4147-A177-3AD203B41FA5}">
                      <a16:colId xmlns:a16="http://schemas.microsoft.com/office/drawing/2014/main" val="20000"/>
                    </a:ext>
                  </a:extLst>
                </a:gridCol>
                <a:gridCol w="2190113">
                  <a:extLst>
                    <a:ext uri="{9D8B030D-6E8A-4147-A177-3AD203B41FA5}">
                      <a16:colId xmlns:a16="http://schemas.microsoft.com/office/drawing/2014/main" val="20001"/>
                    </a:ext>
                  </a:extLst>
                </a:gridCol>
                <a:gridCol w="7202985">
                  <a:extLst>
                    <a:ext uri="{9D8B030D-6E8A-4147-A177-3AD203B41FA5}">
                      <a16:colId xmlns:a16="http://schemas.microsoft.com/office/drawing/2014/main" val="2402704865"/>
                    </a:ext>
                  </a:extLst>
                </a:gridCol>
              </a:tblGrid>
              <a:tr h="312035">
                <a:tc>
                  <a:txBody>
                    <a:bodyPr/>
                    <a:lstStyle/>
                    <a:p>
                      <a:pPr>
                        <a:spcBef>
                          <a:spcPts val="200"/>
                        </a:spcBef>
                        <a:spcAft>
                          <a:spcPts val="0"/>
                        </a:spcAft>
                      </a:pPr>
                      <a:endParaRPr lang="fr-CA" sz="1100" b="1" cap="small" spc="100" baseline="0" dirty="0">
                        <a:solidFill>
                          <a:schemeClr val="bg1"/>
                        </a:solidFill>
                        <a:latin typeface="+mn-lt"/>
                      </a:endParaRPr>
                    </a:p>
                  </a:txBody>
                  <a:tcPr>
                    <a:lnL w="19050" cap="flat" cmpd="sng" algn="ctr">
                      <a:solidFill>
                        <a:schemeClr val="bg1">
                          <a:lumMod val="95000"/>
                        </a:schemeClr>
                      </a:solidFill>
                      <a:prstDash val="solid"/>
                      <a:round/>
                      <a:headEnd type="none" w="med" len="med"/>
                      <a:tailEnd type="none" w="med" len="med"/>
                    </a:lnL>
                    <a:lnR w="12700" cmpd="sng">
                      <a:noFill/>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spcBef>
                          <a:spcPts val="600"/>
                        </a:spcBef>
                      </a:pPr>
                      <a:r>
                        <a:rPr lang="fr-CA" sz="1100" b="1" i="0" kern="1200" baseline="0" dirty="0">
                          <a:solidFill>
                            <a:schemeClr val="dk1"/>
                          </a:solidFill>
                          <a:latin typeface="+mn-lt"/>
                          <a:ea typeface="+mn-ea"/>
                          <a:cs typeface="Arial" panose="020B0604020202020204" pitchFamily="34" charset="0"/>
                        </a:rPr>
                        <a:t>À moins d’indication contraire, tout au long de ce rapport…</a:t>
                      </a:r>
                    </a:p>
                  </a:txBody>
                  <a:tcPr anchor="ctr">
                    <a:lnL w="12700" cmpd="sng">
                      <a:noFill/>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spcBef>
                          <a:spcPts val="600"/>
                        </a:spcBef>
                      </a:pPr>
                      <a:endParaRPr lang="fr-CA" sz="1100" i="0" kern="1200" baseline="0" dirty="0">
                        <a:solidFill>
                          <a:schemeClr val="dk1"/>
                        </a:solidFill>
                        <a:latin typeface="+mn-lt"/>
                        <a:ea typeface="+mn-ea"/>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890191"/>
                  </a:ext>
                </a:extLst>
              </a:tr>
              <a:tr h="312035">
                <a:tc rowSpan="3">
                  <a:txBody>
                    <a:bodyPr/>
                    <a:lstStyle/>
                    <a:p>
                      <a:pPr>
                        <a:spcBef>
                          <a:spcPts val="200"/>
                        </a:spcBef>
                        <a:spcAft>
                          <a:spcPts val="0"/>
                        </a:spcAft>
                      </a:pPr>
                      <a:r>
                        <a:rPr lang="fr-CA" sz="1100" b="1" cap="small" spc="100" baseline="0" dirty="0">
                          <a:solidFill>
                            <a:schemeClr val="bg1"/>
                          </a:solidFill>
                          <a:latin typeface="+mn-lt"/>
                        </a:rPr>
                        <a:t>Notes au lecteur</a:t>
                      </a:r>
                    </a:p>
                  </a:txBody>
                  <a:tcPr>
                    <a:lnL w="19050" cap="flat" cmpd="sng" algn="ctr">
                      <a:solidFill>
                        <a:schemeClr val="bg1">
                          <a:lumMod val="95000"/>
                        </a:schemeClr>
                      </a:solidFill>
                      <a:prstDash val="solid"/>
                      <a:round/>
                      <a:headEnd type="none" w="med" len="med"/>
                      <a:tailEnd type="none" w="med" len="med"/>
                    </a:lnL>
                    <a:lnR w="12700" cmpd="sng">
                      <a:noFill/>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685891" rtl="0" eaLnBrk="1" fontAlgn="auto" latinLnBrk="0" hangingPunct="1">
                        <a:lnSpc>
                          <a:spcPct val="100000"/>
                        </a:lnSpc>
                        <a:spcBef>
                          <a:spcPts val="200"/>
                        </a:spcBef>
                        <a:spcAft>
                          <a:spcPts val="0"/>
                        </a:spcAft>
                        <a:buClrTx/>
                        <a:buSzTx/>
                        <a:buFontTx/>
                        <a:buNone/>
                        <a:tabLst/>
                        <a:defRPr/>
                      </a:pPr>
                      <a:r>
                        <a:rPr lang="fr-CA" sz="1100" b="0" kern="1200" dirty="0">
                          <a:solidFill>
                            <a:schemeClr val="tx1"/>
                          </a:solidFill>
                          <a:latin typeface="+mn-lt"/>
                          <a:ea typeface="+mn-ea"/>
                          <a:cs typeface="+mn-cs"/>
                        </a:rPr>
                        <a:t>Réponses multiples ou questions ouvertes</a:t>
                      </a:r>
                    </a:p>
                  </a:txBody>
                  <a:tcPr anchor="ctr">
                    <a:lnL w="12700" cmpd="sng">
                      <a:noFill/>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indent="-173038" algn="l" defTabSz="914400" rtl="0" eaLnBrk="1" latinLnBrk="0" hangingPunct="1">
                        <a:spcBef>
                          <a:spcPts val="100"/>
                        </a:spcBef>
                        <a:spcAft>
                          <a:spcPts val="100"/>
                        </a:spcAft>
                        <a:buClr>
                          <a:schemeClr val="tx1"/>
                        </a:buClr>
                        <a:buFont typeface="Arial" panose="020B0604020202020204" pitchFamily="34" charset="0"/>
                        <a:buChar char="•"/>
                      </a:pPr>
                      <a:r>
                        <a:rPr lang="fr-CA" sz="1100" kern="1200" dirty="0">
                          <a:solidFill>
                            <a:schemeClr val="tx1"/>
                          </a:solidFill>
                          <a:latin typeface="+mn-lt"/>
                          <a:ea typeface="+mn-ea"/>
                          <a:cs typeface="+mn-cs"/>
                        </a:rPr>
                        <a:t>La somme des proportions peut excéder 100 %, puisque les répondants pouvaient donner plus d'une réponse.</a:t>
                      </a:r>
                    </a:p>
                    <a:p>
                      <a:pPr marL="173038" indent="-173038">
                        <a:spcBef>
                          <a:spcPts val="100"/>
                        </a:spcBef>
                        <a:spcAft>
                          <a:spcPts val="100"/>
                        </a:spcAft>
                        <a:buClr>
                          <a:schemeClr val="tx1"/>
                        </a:buClr>
                        <a:buFont typeface="Arial" panose="020B0604020202020204" pitchFamily="34" charset="0"/>
                        <a:buChar char="•"/>
                      </a:pPr>
                      <a:r>
                        <a:rPr lang="fr-CA" sz="1100" dirty="0">
                          <a:solidFill>
                            <a:schemeClr val="tx1"/>
                          </a:solidFill>
                        </a:rPr>
                        <a:t>Seules les mentions de 2 % et plus sont présentées dans les tableaux / graphiques.</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2034">
                <a:tc vMerge="1">
                  <a:txBody>
                    <a:bodyPr/>
                    <a:lstStyle/>
                    <a:p>
                      <a:endParaRPr lang="fr-CA"/>
                    </a:p>
                  </a:txBody>
                  <a:tcPr/>
                </a:tc>
                <a:tc>
                  <a:txBody>
                    <a:bodyPr/>
                    <a:lstStyle/>
                    <a:p>
                      <a:pPr marL="0" indent="0"/>
                      <a:r>
                        <a:rPr lang="fr-CA" sz="1050" b="0" dirty="0">
                          <a:solidFill>
                            <a:schemeClr val="tx1"/>
                          </a:solidFill>
                          <a:latin typeface="+mn-lt"/>
                        </a:rPr>
                        <a:t>Arrondissement des résultats</a:t>
                      </a:r>
                    </a:p>
                  </a:txBody>
                  <a:tcPr marL="90000" marR="36000" marT="40500" marB="40500" anchor="ctr">
                    <a:lnL w="12700" cmpd="sng">
                      <a:noFill/>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marR="0" lvl="0" indent="-146050" algn="l" defTabSz="685800" rtl="0" eaLnBrk="1" fontAlgn="auto" latinLnBrk="0" hangingPunct="1">
                        <a:lnSpc>
                          <a:spcPct val="100000"/>
                        </a:lnSpc>
                        <a:spcBef>
                          <a:spcPts val="100"/>
                        </a:spcBef>
                        <a:spcAft>
                          <a:spcPts val="100"/>
                        </a:spcAft>
                        <a:buClr>
                          <a:schemeClr val="tx1"/>
                        </a:buClr>
                        <a:buSzTx/>
                        <a:buFont typeface="Arial" panose="020B0604020202020204" pitchFamily="34" charset="0"/>
                        <a:buChar char="•"/>
                        <a:tabLst/>
                        <a:defRPr/>
                      </a:pPr>
                      <a:r>
                        <a:rPr lang="fr-CA" sz="1050" kern="1200" dirty="0">
                          <a:solidFill>
                            <a:schemeClr val="tx1"/>
                          </a:solidFill>
                          <a:latin typeface="+mn-lt"/>
                          <a:ea typeface="+mn-ea"/>
                          <a:cs typeface="+mn-cs"/>
                        </a:rPr>
                        <a:t>En raison des arrondis, la somme des fréquences de certaines questions à réponse unique peut varier entre 99 % et 101 %.</a:t>
                      </a:r>
                    </a:p>
                  </a:txBody>
                  <a:tcPr marL="51435" marR="51435" marT="40500" marB="40500">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1170523"/>
                  </a:ext>
                </a:extLst>
              </a:tr>
              <a:tr h="312035">
                <a:tc vMerge="1">
                  <a:txBody>
                    <a:bodyPr/>
                    <a:lstStyle/>
                    <a:p>
                      <a:endParaRPr lang="fr-CA"/>
                    </a:p>
                  </a:txBody>
                  <a:tcPr/>
                </a:tc>
                <a:tc>
                  <a:txBody>
                    <a:bodyPr/>
                    <a:lstStyle/>
                    <a:p>
                      <a:pPr marL="0" indent="0"/>
                      <a:r>
                        <a:rPr lang="fr-CA" sz="1050" b="0" dirty="0">
                          <a:solidFill>
                            <a:schemeClr val="tx1"/>
                          </a:solidFill>
                          <a:latin typeface="+mn-lt"/>
                        </a:rPr>
                        <a:t>Les différences significatives</a:t>
                      </a:r>
                    </a:p>
                  </a:txBody>
                  <a:tcPr marL="90000" marR="36000" marT="40500" marB="40500">
                    <a:lnL w="12700" cmpd="sng">
                      <a:noFill/>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indent="-146050">
                        <a:spcBef>
                          <a:spcPts val="100"/>
                        </a:spcBef>
                        <a:spcAft>
                          <a:spcPts val="100"/>
                        </a:spcAft>
                        <a:buClr>
                          <a:schemeClr val="tx1"/>
                        </a:buClr>
                        <a:buFont typeface="Arial" panose="020B0604020202020204" pitchFamily="34" charset="0"/>
                        <a:buChar char="•"/>
                      </a:pPr>
                      <a:r>
                        <a:rPr lang="fr-CA" sz="1050" dirty="0"/>
                        <a:t>Les couleurs </a:t>
                      </a:r>
                      <a:r>
                        <a:rPr lang="fr-CA" sz="1050" dirty="0">
                          <a:solidFill>
                            <a:srgbClr val="669900"/>
                          </a:solidFill>
                        </a:rPr>
                        <a:t>vert</a:t>
                      </a:r>
                      <a:r>
                        <a:rPr lang="fr-CA" sz="1050" dirty="0"/>
                        <a:t> et </a:t>
                      </a:r>
                      <a:r>
                        <a:rPr lang="fr-CA" sz="1050" dirty="0">
                          <a:solidFill>
                            <a:srgbClr val="C00000"/>
                          </a:solidFill>
                        </a:rPr>
                        <a:t>rouge</a:t>
                      </a:r>
                      <a:r>
                        <a:rPr lang="fr-CA" sz="1050" dirty="0"/>
                        <a:t> indiquent les différences significatives à 95 % ou plus entre les sous-groupes. </a:t>
                      </a:r>
                    </a:p>
                    <a:p>
                      <a:pPr marL="173038" indent="-136525">
                        <a:spcBef>
                          <a:spcPts val="100"/>
                        </a:spcBef>
                        <a:spcAft>
                          <a:spcPts val="100"/>
                        </a:spcAft>
                        <a:buClr>
                          <a:schemeClr val="tx1"/>
                        </a:buClr>
                        <a:buFont typeface="Arial" panose="020B0604020202020204" pitchFamily="34" charset="0"/>
                        <a:buChar char="•"/>
                      </a:pPr>
                      <a:r>
                        <a:rPr lang="fr-CA" sz="1050" dirty="0"/>
                        <a:t>Les flèches </a:t>
                      </a:r>
                      <a:r>
                        <a:rPr lang="fr-CA" sz="1050" dirty="0" err="1">
                          <a:solidFill>
                            <a:srgbClr val="669900"/>
                          </a:solidFill>
                          <a:latin typeface="Wingdings 3" panose="05040102010807070707" pitchFamily="18" charset="2"/>
                        </a:rPr>
                        <a:t>p</a:t>
                      </a:r>
                      <a:r>
                        <a:rPr lang="fr-CA" sz="1050" dirty="0" err="1">
                          <a:solidFill>
                            <a:srgbClr val="C00000"/>
                          </a:solidFill>
                          <a:latin typeface="Wingdings 3" panose="05040102010807070707" pitchFamily="18" charset="2"/>
                        </a:rPr>
                        <a:t>q</a:t>
                      </a:r>
                      <a:r>
                        <a:rPr lang="fr-CA" sz="1050" dirty="0"/>
                        <a:t> indiquent les différences significatives à 95 % ou plus par rapport à l’historique (dernière vague).	</a:t>
                      </a:r>
                    </a:p>
                  </a:txBody>
                  <a:tcPr marL="51435" marR="51435" marT="40500" marB="40500">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7498858"/>
                  </a:ext>
                </a:extLst>
              </a:tr>
            </a:tbl>
          </a:graphicData>
        </a:graphic>
      </p:graphicFrame>
      <p:sp>
        <p:nvSpPr>
          <p:cNvPr id="2" name="Espace réservé du numéro de diapositive 1">
            <a:extLst>
              <a:ext uri="{FF2B5EF4-FFF2-40B4-BE49-F238E27FC236}">
                <a16:creationId xmlns:a16="http://schemas.microsoft.com/office/drawing/2014/main" id="{F9821B14-A637-4A71-95F7-509B15609C64}"/>
              </a:ext>
            </a:extLst>
          </p:cNvPr>
          <p:cNvSpPr>
            <a:spLocks noGrp="1"/>
          </p:cNvSpPr>
          <p:nvPr>
            <p:ph type="sldNum" sz="quarter" idx="12"/>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7" name="Graphique 6">
            <a:extLst>
              <a:ext uri="{FF2B5EF4-FFF2-40B4-BE49-F238E27FC236}">
                <a16:creationId xmlns:a16="http://schemas.microsoft.com/office/drawing/2014/main" id="{5EF870F9-7887-4619-B4C9-73BA29423D81}"/>
              </a:ext>
            </a:extLst>
          </p:cNvPr>
          <p:cNvPicPr>
            <a:picLocks noChangeAspect="1"/>
          </p:cNvPicPr>
          <p:nvPr>
            <p:custDataLst>
              <p:tags r:id="rId4"/>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4180" y="1918783"/>
            <a:ext cx="528333" cy="528333"/>
          </a:xfrm>
          <a:prstGeom prst="rect">
            <a:avLst/>
          </a:prstGeom>
        </p:spPr>
      </p:pic>
    </p:spTree>
    <p:extLst>
      <p:ext uri="{BB962C8B-B14F-4D97-AF65-F5344CB8AC3E}">
        <p14:creationId xmlns:p14="http://schemas.microsoft.com/office/powerpoint/2010/main" val="2271291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a:extLst>
              <a:ext uri="{FF2B5EF4-FFF2-40B4-BE49-F238E27FC236}">
                <a16:creationId xmlns:a16="http://schemas.microsoft.com/office/drawing/2014/main" id="{34E4E016-D257-4F8D-9221-A2D93C498C7F}"/>
              </a:ext>
            </a:extLst>
          </p:cNvPr>
          <p:cNvGraphicFramePr>
            <a:graphicFrameLocks noChangeAspect="1"/>
          </p:cNvGraphicFramePr>
          <p:nvPr>
            <p:custDataLst>
              <p:tags r:id="rId1"/>
            </p:custDataLst>
            <p:extLst>
              <p:ext uri="{D42A27DB-BD31-4B8C-83A1-F6EECF244321}">
                <p14:modId xmlns:p14="http://schemas.microsoft.com/office/powerpoint/2010/main" val="1484253076"/>
              </p:ext>
            </p:extLst>
          </p:nvPr>
        </p:nvGraphicFramePr>
        <p:xfrm>
          <a:off x="220663" y="3769518"/>
          <a:ext cx="8597900" cy="1612900"/>
        </p:xfrm>
        <a:graphic>
          <a:graphicData uri="http://schemas.openxmlformats.org/presentationml/2006/ole">
            <mc:AlternateContent xmlns:mc="http://schemas.openxmlformats.org/markup-compatibility/2006">
              <mc:Choice xmlns:v="urn:schemas-microsoft-com:vml" Requires="v">
                <p:oleObj name="Worksheet" r:id="rId8" imgW="9258406" imgH="1737170" progId="Excel.Sheet.12">
                  <p:link updateAutomatic="1"/>
                </p:oleObj>
              </mc:Choice>
              <mc:Fallback>
                <p:oleObj name="Worksheet" r:id="rId8" imgW="9258406" imgH="1737170" progId="Excel.Sheet.12">
                  <p:link updateAutomatic="1"/>
                  <p:pic>
                    <p:nvPicPr>
                      <p:cNvPr id="9" name="Objet 8">
                        <a:extLst>
                          <a:ext uri="{FF2B5EF4-FFF2-40B4-BE49-F238E27FC236}">
                            <a16:creationId xmlns:a16="http://schemas.microsoft.com/office/drawing/2014/main" id="{34E4E016-D257-4F8D-9221-A2D93C498C7F}"/>
                          </a:ext>
                        </a:extLst>
                      </p:cNvPr>
                      <p:cNvPicPr/>
                      <p:nvPr/>
                    </p:nvPicPr>
                    <p:blipFill>
                      <a:blip r:embed="rId9"/>
                      <a:stretch>
                        <a:fillRect/>
                      </a:stretch>
                    </p:blipFill>
                    <p:spPr>
                      <a:xfrm>
                        <a:off x="220663" y="3769518"/>
                        <a:ext cx="8597900" cy="1612900"/>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73B0F308-BB25-4902-A3E3-2AE63895ED5B}"/>
              </a:ext>
            </a:extLst>
          </p:cNvPr>
          <p:cNvGraphicFramePr>
            <a:graphicFrameLocks noChangeAspect="1"/>
          </p:cNvGraphicFramePr>
          <p:nvPr>
            <p:custDataLst>
              <p:tags r:id="rId2"/>
            </p:custDataLst>
            <p:extLst>
              <p:ext uri="{D42A27DB-BD31-4B8C-83A1-F6EECF244321}">
                <p14:modId xmlns:p14="http://schemas.microsoft.com/office/powerpoint/2010/main" val="3857745331"/>
              </p:ext>
            </p:extLst>
          </p:nvPr>
        </p:nvGraphicFramePr>
        <p:xfrm>
          <a:off x="220663" y="1798589"/>
          <a:ext cx="11369675" cy="1746250"/>
        </p:xfrm>
        <a:graphic>
          <a:graphicData uri="http://schemas.openxmlformats.org/presentationml/2006/ole">
            <mc:AlternateContent xmlns:mc="http://schemas.openxmlformats.org/markup-compatibility/2006">
              <mc:Choice xmlns:v="urn:schemas-microsoft-com:vml" Requires="v">
                <p:oleObj name="Worksheet" r:id="rId10" imgW="11254775" imgH="1737170" progId="Excel.Sheet.12">
                  <p:link updateAutomatic="1"/>
                </p:oleObj>
              </mc:Choice>
              <mc:Fallback>
                <p:oleObj name="Worksheet" r:id="rId10" imgW="11254775" imgH="1737170" progId="Excel.Sheet.12">
                  <p:link updateAutomatic="1"/>
                  <p:pic>
                    <p:nvPicPr>
                      <p:cNvPr id="6" name="Objet 5">
                        <a:extLst>
                          <a:ext uri="{FF2B5EF4-FFF2-40B4-BE49-F238E27FC236}">
                            <a16:creationId xmlns:a16="http://schemas.microsoft.com/office/drawing/2014/main" id="{73B0F308-BB25-4902-A3E3-2AE63895ED5B}"/>
                          </a:ext>
                        </a:extLst>
                      </p:cNvPr>
                      <p:cNvPicPr/>
                      <p:nvPr/>
                    </p:nvPicPr>
                    <p:blipFill>
                      <a:blip r:embed="rId11"/>
                      <a:stretch>
                        <a:fillRect/>
                      </a:stretch>
                    </p:blipFill>
                    <p:spPr>
                      <a:xfrm>
                        <a:off x="220663" y="1798589"/>
                        <a:ext cx="11369675" cy="1746250"/>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a:xfrm>
            <a:off x="220980" y="268862"/>
            <a:ext cx="8956887" cy="498598"/>
          </a:xfrm>
        </p:spPr>
        <p:txBody>
          <a:bodyPr/>
          <a:lstStyle/>
          <a:p>
            <a:r>
              <a:rPr lang="fr-CA" dirty="0"/>
              <a:t>La ressource prévue pour la réalisation des travaux de rénovation extérieurs</a:t>
            </a:r>
            <a:br>
              <a:rPr lang="fr-CA" dirty="0"/>
            </a:br>
            <a:r>
              <a:rPr lang="fr-CA" dirty="0"/>
              <a:t>selon les sous-groupes</a:t>
            </a:r>
          </a:p>
        </p:txBody>
      </p:sp>
      <p:sp>
        <p:nvSpPr>
          <p:cNvPr id="3" name="Espace réservé du numéro de diapositive 2">
            <a:extLst>
              <a:ext uri="{FF2B5EF4-FFF2-40B4-BE49-F238E27FC236}">
                <a16:creationId xmlns:a16="http://schemas.microsoft.com/office/drawing/2014/main" id="{A22A3E5F-1A28-4978-A97B-6C96DC94E03E}"/>
              </a:ext>
            </a:extLst>
          </p:cNvPr>
          <p:cNvSpPr>
            <a:spLocks noGrp="1"/>
          </p:cNvSpPr>
          <p:nvPr>
            <p:ph type="sldNum" sz="quarter" idx="12"/>
            <p:custDataLst>
              <p:tags r:id="rId4"/>
            </p:custDataLst>
          </p:nvPr>
        </p:nvSpPr>
        <p:spPr/>
        <p:txBody>
          <a:bodyPr/>
          <a:lstStyle/>
          <a:p>
            <a:fld id="{B57D92B5-7ECE-49C8-85BA-9F8FD163C6E7}" type="slidenum">
              <a:rPr lang="en-CA" smtClean="0"/>
              <a:pPr/>
              <a:t>50</a:t>
            </a:fld>
            <a:endParaRPr lang="en-CA"/>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5"/>
            </p:custDataLst>
          </p:nvPr>
        </p:nvSpPr>
        <p:spPr/>
        <p:txBody>
          <a:bodyPr/>
          <a:lstStyle/>
          <a:p>
            <a:r>
              <a:rPr lang="fr-CA" dirty="0"/>
              <a:t>QE5	QUI effectuera ces travaux de rénovation extérieurs que vous désirez réaliser sur cette propriété? Est-ce… ?</a:t>
            </a:r>
          </a:p>
        </p:txBody>
      </p:sp>
      <p:sp>
        <p:nvSpPr>
          <p:cNvPr id="7" name="Espace réservé du texte 3">
            <a:extLst>
              <a:ext uri="{FF2B5EF4-FFF2-40B4-BE49-F238E27FC236}">
                <a16:creationId xmlns:a16="http://schemas.microsoft.com/office/drawing/2014/main" id="{44FC97C3-940A-40FD-A963-C21AAB56686B}"/>
              </a:ext>
            </a:extLst>
          </p:cNvPr>
          <p:cNvSpPr>
            <a:spLocks noGrp="1"/>
          </p:cNvSpPr>
          <p:nvPr>
            <p:ph type="body" sz="quarter" idx="14"/>
            <p:custDataLst>
              <p:tags r:id="rId6"/>
            </p:custDataLst>
          </p:nvPr>
        </p:nvSpPr>
        <p:spPr>
          <a:xfrm>
            <a:off x="220980" y="6181408"/>
            <a:ext cx="9072000" cy="110800"/>
          </a:xfrm>
        </p:spPr>
        <p:txBody>
          <a:bodyPr/>
          <a:lstStyle/>
          <a:p>
            <a:r>
              <a:rPr lang="fr-CA" dirty="0"/>
              <a:t>Base : répondants prévoyant des rénovations extérieures</a:t>
            </a:r>
          </a:p>
        </p:txBody>
      </p:sp>
    </p:spTree>
    <p:extLst>
      <p:ext uri="{BB962C8B-B14F-4D97-AF65-F5344CB8AC3E}">
        <p14:creationId xmlns:p14="http://schemas.microsoft.com/office/powerpoint/2010/main" val="3304836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1"/>
            </p:custDataLst>
          </p:nvPr>
        </p:nvSpPr>
        <p:spPr>
          <a:xfrm>
            <a:off x="220980" y="268862"/>
            <a:ext cx="8956887" cy="498598"/>
          </a:xfrm>
        </p:spPr>
        <p:txBody>
          <a:bodyPr/>
          <a:lstStyle/>
          <a:p>
            <a:r>
              <a:rPr lang="fr-CA" dirty="0"/>
              <a:t>Les raisons derrière le choix des ressources prévues pour la réalisation des travaux de rénovation extérieurs</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2"/>
            </p:custDataLst>
          </p:nvPr>
        </p:nvSpPr>
        <p:spPr/>
        <p:txBody>
          <a:bodyPr/>
          <a:lstStyle/>
          <a:p>
            <a:fld id="{B57D92B5-7ECE-49C8-85BA-9F8FD163C6E7}" type="slidenum">
              <a:rPr lang="en-CA" smtClean="0"/>
              <a:pPr/>
              <a:t>51</a:t>
            </a:fld>
            <a:endParaRPr lang="en-CA"/>
          </a:p>
        </p:txBody>
      </p:sp>
      <p:sp>
        <p:nvSpPr>
          <p:cNvPr id="6" name="Espace réservé du texte 5">
            <a:extLst>
              <a:ext uri="{FF2B5EF4-FFF2-40B4-BE49-F238E27FC236}">
                <a16:creationId xmlns:a16="http://schemas.microsoft.com/office/drawing/2014/main" id="{8AB3CDB6-F51A-4A9F-A8B4-426296035227}"/>
              </a:ext>
            </a:extLst>
          </p:cNvPr>
          <p:cNvSpPr>
            <a:spLocks noGrp="1"/>
          </p:cNvSpPr>
          <p:nvPr>
            <p:ph type="body" sz="quarter" idx="13"/>
            <p:custDataLst>
              <p:tags r:id="rId3"/>
            </p:custDataLst>
          </p:nvPr>
        </p:nvSpPr>
        <p:spPr>
          <a:xfrm>
            <a:off x="220980" y="1341120"/>
            <a:ext cx="11750400" cy="124650"/>
          </a:xfrm>
        </p:spPr>
        <p:txBody>
          <a:bodyPr/>
          <a:lstStyle/>
          <a:p>
            <a:r>
              <a:rPr lang="fr-CA" dirty="0"/>
              <a:t>QE6	Pourquoi faites-vous le choix de réaliser ces travaux de rénovation extérieurs par… ?</a:t>
            </a:r>
          </a:p>
        </p:txBody>
      </p:sp>
      <p:sp>
        <p:nvSpPr>
          <p:cNvPr id="12" name="Espace réservé du texte 11">
            <a:extLst>
              <a:ext uri="{FF2B5EF4-FFF2-40B4-BE49-F238E27FC236}">
                <a16:creationId xmlns:a16="http://schemas.microsoft.com/office/drawing/2014/main" id="{493DDDC7-61E7-417F-9F23-D71DD893736B}"/>
              </a:ext>
            </a:extLst>
          </p:cNvPr>
          <p:cNvSpPr>
            <a:spLocks noGrp="1"/>
          </p:cNvSpPr>
          <p:nvPr>
            <p:ph type="body" sz="quarter" idx="14"/>
            <p:custDataLst>
              <p:tags r:id="rId4"/>
            </p:custDataLst>
          </p:nvPr>
        </p:nvSpPr>
        <p:spPr>
          <a:xfrm>
            <a:off x="220980" y="6021388"/>
            <a:ext cx="11750400" cy="110800"/>
          </a:xfrm>
        </p:spPr>
        <p:txBody>
          <a:bodyPr/>
          <a:lstStyle/>
          <a:p>
            <a:r>
              <a:rPr lang="fr-CA" dirty="0"/>
              <a:t>Base : ceux qui prévoient faire leurs travaux avec cette ressource</a:t>
            </a:r>
          </a:p>
        </p:txBody>
      </p:sp>
      <p:graphicFrame>
        <p:nvGraphicFramePr>
          <p:cNvPr id="7" name="Tableau 6">
            <a:extLst>
              <a:ext uri="{FF2B5EF4-FFF2-40B4-BE49-F238E27FC236}">
                <a16:creationId xmlns:a16="http://schemas.microsoft.com/office/drawing/2014/main" id="{A30B87DE-ADE5-46A5-97D6-5F8E788CBDD8}"/>
              </a:ext>
            </a:extLst>
          </p:cNvPr>
          <p:cNvGraphicFramePr>
            <a:graphicFrameLocks noGrp="1"/>
          </p:cNvGraphicFramePr>
          <p:nvPr>
            <p:custDataLst>
              <p:tags r:id="rId5"/>
            </p:custDataLst>
            <p:extLst>
              <p:ext uri="{D42A27DB-BD31-4B8C-83A1-F6EECF244321}">
                <p14:modId xmlns:p14="http://schemas.microsoft.com/office/powerpoint/2010/main" val="2686414681"/>
              </p:ext>
            </p:extLst>
          </p:nvPr>
        </p:nvGraphicFramePr>
        <p:xfrm>
          <a:off x="220620" y="1618447"/>
          <a:ext cx="11736000" cy="2702329"/>
        </p:xfrm>
        <a:graphic>
          <a:graphicData uri="http://schemas.openxmlformats.org/drawingml/2006/table">
            <a:tbl>
              <a:tblPr firstRow="1" bandRow="1">
                <a:tableStyleId>{0E3FDE45-AF77-4B5C-9715-49D594BDF05E}</a:tableStyleId>
              </a:tblPr>
              <a:tblGrid>
                <a:gridCol w="1512000">
                  <a:extLst>
                    <a:ext uri="{9D8B030D-6E8A-4147-A177-3AD203B41FA5}">
                      <a16:colId xmlns:a16="http://schemas.microsoft.com/office/drawing/2014/main" val="2556805418"/>
                    </a:ext>
                  </a:extLst>
                </a:gridCol>
                <a:gridCol w="1476000">
                  <a:extLst>
                    <a:ext uri="{9D8B030D-6E8A-4147-A177-3AD203B41FA5}">
                      <a16:colId xmlns:a16="http://schemas.microsoft.com/office/drawing/2014/main" val="1987406416"/>
                    </a:ext>
                  </a:extLst>
                </a:gridCol>
                <a:gridCol w="360000">
                  <a:extLst>
                    <a:ext uri="{9D8B030D-6E8A-4147-A177-3AD203B41FA5}">
                      <a16:colId xmlns:a16="http://schemas.microsoft.com/office/drawing/2014/main" val="2341612726"/>
                    </a:ext>
                  </a:extLst>
                </a:gridCol>
                <a:gridCol w="360000">
                  <a:extLst>
                    <a:ext uri="{9D8B030D-6E8A-4147-A177-3AD203B41FA5}">
                      <a16:colId xmlns:a16="http://schemas.microsoft.com/office/drawing/2014/main" val="2461597015"/>
                    </a:ext>
                  </a:extLst>
                </a:gridCol>
                <a:gridCol w="360000">
                  <a:extLst>
                    <a:ext uri="{9D8B030D-6E8A-4147-A177-3AD203B41FA5}">
                      <a16:colId xmlns:a16="http://schemas.microsoft.com/office/drawing/2014/main" val="3963954823"/>
                    </a:ext>
                  </a:extLst>
                </a:gridCol>
                <a:gridCol w="1476000">
                  <a:extLst>
                    <a:ext uri="{9D8B030D-6E8A-4147-A177-3AD203B41FA5}">
                      <a16:colId xmlns:a16="http://schemas.microsoft.com/office/drawing/2014/main" val="2272502017"/>
                    </a:ext>
                  </a:extLst>
                </a:gridCol>
                <a:gridCol w="360000">
                  <a:extLst>
                    <a:ext uri="{9D8B030D-6E8A-4147-A177-3AD203B41FA5}">
                      <a16:colId xmlns:a16="http://schemas.microsoft.com/office/drawing/2014/main" val="2544682263"/>
                    </a:ext>
                  </a:extLst>
                </a:gridCol>
                <a:gridCol w="360000">
                  <a:extLst>
                    <a:ext uri="{9D8B030D-6E8A-4147-A177-3AD203B41FA5}">
                      <a16:colId xmlns:a16="http://schemas.microsoft.com/office/drawing/2014/main" val="2670015899"/>
                    </a:ext>
                  </a:extLst>
                </a:gridCol>
                <a:gridCol w="360000">
                  <a:extLst>
                    <a:ext uri="{9D8B030D-6E8A-4147-A177-3AD203B41FA5}">
                      <a16:colId xmlns:a16="http://schemas.microsoft.com/office/drawing/2014/main" val="2987236048"/>
                    </a:ext>
                  </a:extLst>
                </a:gridCol>
                <a:gridCol w="1476000">
                  <a:extLst>
                    <a:ext uri="{9D8B030D-6E8A-4147-A177-3AD203B41FA5}">
                      <a16:colId xmlns:a16="http://schemas.microsoft.com/office/drawing/2014/main" val="4065786517"/>
                    </a:ext>
                  </a:extLst>
                </a:gridCol>
                <a:gridCol w="360000">
                  <a:extLst>
                    <a:ext uri="{9D8B030D-6E8A-4147-A177-3AD203B41FA5}">
                      <a16:colId xmlns:a16="http://schemas.microsoft.com/office/drawing/2014/main" val="2181604804"/>
                    </a:ext>
                  </a:extLst>
                </a:gridCol>
                <a:gridCol w="360000">
                  <a:extLst>
                    <a:ext uri="{9D8B030D-6E8A-4147-A177-3AD203B41FA5}">
                      <a16:colId xmlns:a16="http://schemas.microsoft.com/office/drawing/2014/main" val="3284454484"/>
                    </a:ext>
                  </a:extLst>
                </a:gridCol>
                <a:gridCol w="360000">
                  <a:extLst>
                    <a:ext uri="{9D8B030D-6E8A-4147-A177-3AD203B41FA5}">
                      <a16:colId xmlns:a16="http://schemas.microsoft.com/office/drawing/2014/main" val="253028619"/>
                    </a:ext>
                  </a:extLst>
                </a:gridCol>
                <a:gridCol w="1476000">
                  <a:extLst>
                    <a:ext uri="{9D8B030D-6E8A-4147-A177-3AD203B41FA5}">
                      <a16:colId xmlns:a16="http://schemas.microsoft.com/office/drawing/2014/main" val="1395384848"/>
                    </a:ext>
                  </a:extLst>
                </a:gridCol>
                <a:gridCol w="360000">
                  <a:extLst>
                    <a:ext uri="{9D8B030D-6E8A-4147-A177-3AD203B41FA5}">
                      <a16:colId xmlns:a16="http://schemas.microsoft.com/office/drawing/2014/main" val="3026115774"/>
                    </a:ext>
                  </a:extLst>
                </a:gridCol>
                <a:gridCol w="360000">
                  <a:extLst>
                    <a:ext uri="{9D8B030D-6E8A-4147-A177-3AD203B41FA5}">
                      <a16:colId xmlns:a16="http://schemas.microsoft.com/office/drawing/2014/main" val="2504148637"/>
                    </a:ext>
                  </a:extLst>
                </a:gridCol>
                <a:gridCol w="360000">
                  <a:extLst>
                    <a:ext uri="{9D8B030D-6E8A-4147-A177-3AD203B41FA5}">
                      <a16:colId xmlns:a16="http://schemas.microsoft.com/office/drawing/2014/main" val="3810804006"/>
                    </a:ext>
                  </a:extLst>
                </a:gridCol>
              </a:tblGrid>
              <a:tr h="0">
                <a:tc>
                  <a:txBody>
                    <a:bodyPr/>
                    <a:lstStyle/>
                    <a:p>
                      <a:r>
                        <a:rPr lang="fr-CA" sz="1100" b="0" dirty="0">
                          <a:latin typeface="+mj-lt"/>
                        </a:rPr>
                        <a:t>Raisons de réaliser les travaux…</a:t>
                      </a: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4">
                  <a:txBody>
                    <a:bodyPr/>
                    <a:lstStyle/>
                    <a:p>
                      <a:pPr algn="ctr"/>
                      <a:r>
                        <a:rPr lang="fr-CA" sz="1200" b="0" dirty="0">
                          <a:latin typeface="+mj-lt"/>
                        </a:rPr>
                        <a:t>Par moi-même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gridSpan="4">
                  <a:txBody>
                    <a:bodyPr/>
                    <a:lstStyle/>
                    <a:p>
                      <a:pPr algn="ctr"/>
                      <a:r>
                        <a:rPr lang="fr-CA" sz="1200" b="0" dirty="0">
                          <a:latin typeface="+mj-lt"/>
                        </a:rPr>
                        <a:t>Par un ami, membre de la famille ou une connaissance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a:p>
                  </a:txBody>
                  <a:tcPr/>
                </a:tc>
                <a:tc gridSpan="4">
                  <a:txBody>
                    <a:bodyPr/>
                    <a:lstStyle/>
                    <a:p>
                      <a:pPr algn="ctr"/>
                      <a:r>
                        <a:rPr lang="fr-CA" sz="1200" b="0" dirty="0">
                          <a:latin typeface="+mj-lt"/>
                        </a:rPr>
                        <a:t>Par un homme à tout faire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gridSpan="4">
                  <a:txBody>
                    <a:bodyPr/>
                    <a:lstStyle/>
                    <a:p>
                      <a:pPr algn="ctr"/>
                      <a:r>
                        <a:rPr lang="fr-CA" sz="1200" b="0" dirty="0">
                          <a:latin typeface="+mj-lt"/>
                        </a:rPr>
                        <a:t>Par un entrepreneur licencié</a:t>
                      </a:r>
                    </a:p>
                  </a:txBody>
                  <a:tcPr marL="36000" marR="36000">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T w="12700" cap="flat" cmpd="sng" algn="ctr">
                      <a:noFill/>
                      <a:prstDash val="solid"/>
                      <a:round/>
                      <a:headEnd type="none" w="med" len="med"/>
                      <a:tailEnd type="none" w="med" len="med"/>
                    </a:lnT>
                  </a:tcPr>
                </a:tc>
                <a:tc hMerge="1">
                  <a:txBody>
                    <a:bodyPr/>
                    <a:lstStyle/>
                    <a:p>
                      <a:endParaRPr lang="fr-CA" sz="1200" dirty="0"/>
                    </a:p>
                  </a:txBody>
                  <a:tcPr marL="36000" marR="36000">
                    <a:lnT w="12700" cap="flat" cmpd="sng" algn="ctr">
                      <a:noFill/>
                      <a:prstDash val="solid"/>
                      <a:round/>
                      <a:headEnd type="none" w="med" len="med"/>
                      <a:tailEnd type="none" w="med" len="med"/>
                    </a:lnT>
                  </a:tcPr>
                </a:tc>
                <a:extLst>
                  <a:ext uri="{0D108BD9-81ED-4DB2-BD59-A6C34878D82A}">
                    <a16:rowId xmlns:a16="http://schemas.microsoft.com/office/drawing/2014/main" val="1276537027"/>
                  </a:ext>
                </a:extLst>
              </a:tr>
              <a:tr h="246929">
                <a:tc>
                  <a:txBody>
                    <a:bodyPr/>
                    <a:lstStyle/>
                    <a:p>
                      <a:endParaRPr lang="fr-CA" sz="1100" b="0" dirty="0">
                        <a:latin typeface="+mj-lt"/>
                      </a:endParaRPr>
                    </a:p>
                  </a:txBody>
                  <a:tcPr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solidFill>
                            <a:schemeClr val="tx1">
                              <a:lumMod val="65000"/>
                              <a:lumOff val="35000"/>
                            </a:schemeClr>
                          </a:solidFill>
                        </a:rPr>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solidFill>
                            <a:schemeClr val="tx1">
                              <a:lumMod val="65000"/>
                              <a:lumOff val="35000"/>
                            </a:schemeClr>
                          </a:solidFill>
                        </a:rPr>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A06A29"/>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tx1">
                              <a:lumMod val="65000"/>
                              <a:lumOff val="35000"/>
                            </a:schemeClr>
                          </a:solidFill>
                        </a:rPr>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tx1">
                              <a:lumMod val="65000"/>
                              <a:lumOff val="35000"/>
                            </a:schemeClr>
                          </a:solidFill>
                        </a:rPr>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A06A29"/>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tx1">
                              <a:lumMod val="65000"/>
                              <a:lumOff val="35000"/>
                            </a:schemeClr>
                          </a:solidFill>
                        </a:rPr>
                        <a:t>2024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tx1">
                              <a:lumMod val="65000"/>
                              <a:lumOff val="35000"/>
                            </a:schemeClr>
                          </a:solidFill>
                        </a:rPr>
                        <a:t>2025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E2BB8B"/>
                          </a:solidFill>
                        </a:rPr>
                        <a:t>2026</a:t>
                      </a:r>
                    </a:p>
                  </a:txBody>
                  <a:tcPr marL="36000" marR="3600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tx1">
                              <a:lumMod val="65000"/>
                              <a:lumOff val="35000"/>
                            </a:schemeClr>
                          </a:solidFill>
                        </a:rPr>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solidFill>
                            <a:schemeClr val="tx1">
                              <a:lumMod val="65000"/>
                              <a:lumOff val="35000"/>
                            </a:schemeClr>
                          </a:solidFill>
                        </a:rPr>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EFD9BF"/>
                          </a:solidFill>
                        </a:rPr>
                        <a:t>2026</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36957458"/>
                  </a:ext>
                </a:extLst>
              </a:tr>
              <a:tr h="144000">
                <a:tc>
                  <a:txBody>
                    <a:bodyPr/>
                    <a:lstStyle/>
                    <a:p>
                      <a:pPr algn="r"/>
                      <a:r>
                        <a:rPr lang="fr-CA" sz="800" b="0" dirty="0">
                          <a:solidFill>
                            <a:schemeClr val="bg1">
                              <a:lumMod val="50000"/>
                            </a:schemeClr>
                          </a:solidFill>
                          <a:latin typeface="+mn-lt"/>
                        </a:rPr>
                        <a:t>Taille de l’échantillon (n =)</a:t>
                      </a:r>
                    </a:p>
                  </a:txBody>
                  <a:tcPr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800" b="0"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158</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241</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293</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85</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122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148</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52</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70</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67</a:t>
                      </a:r>
                    </a:p>
                  </a:txBody>
                  <a:tcPr marL="36000" marR="36000" marT="0" marB="0">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254</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412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371</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46417891"/>
                  </a:ext>
                </a:extLst>
              </a:tr>
              <a:tr h="370840">
                <a:tc>
                  <a:txBody>
                    <a:bodyPr/>
                    <a:lstStyle/>
                    <a:p>
                      <a:pPr algn="l" fontAlgn="b"/>
                      <a:r>
                        <a:rPr lang="fr-CA" sz="900" b="0" i="0" u="none" strike="noStrike" dirty="0">
                          <a:solidFill>
                            <a:srgbClr val="000000"/>
                          </a:solidFill>
                          <a:effectLst/>
                          <a:latin typeface="Arial" panose="020B0604020202020204" pitchFamily="34" charset="0"/>
                        </a:rPr>
                        <a:t>Pour des raisons économiques (moins cher)</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86 %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83 %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rgbClr val="A06A29"/>
                          </a:solidFill>
                          <a:effectLst/>
                          <a:uLnTx/>
                          <a:uFillTx/>
                          <a:latin typeface="Arial"/>
                          <a:ea typeface="+mn-ea"/>
                          <a:cs typeface="+mn-cs"/>
                        </a:rPr>
                        <a:t>86 %</a:t>
                      </a:r>
                      <a:endParaRPr lang="fr-CA" sz="900" b="1" i="1" u="none" strike="noStrike" dirty="0">
                        <a:solidFill>
                          <a:srgbClr val="A06A29"/>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87 %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82 %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kumimoji="0" lang="fr-CA" sz="900" b="1" i="0" u="none" strike="noStrike" kern="1200" cap="none" spc="0" normalizeH="0" baseline="0" noProof="0" dirty="0">
                          <a:ln>
                            <a:noFill/>
                          </a:ln>
                          <a:solidFill>
                            <a:srgbClr val="CE8D3E"/>
                          </a:solidFill>
                          <a:effectLst/>
                          <a:uLnTx/>
                          <a:uFillTx/>
                          <a:latin typeface="Arial"/>
                          <a:ea typeface="+mn-ea"/>
                          <a:cs typeface="+mn-cs"/>
                        </a:rPr>
                        <a:t>86 %</a:t>
                      </a:r>
                      <a:endParaRPr lang="fr-CA" sz="900" b="1" i="1" dirty="0">
                        <a:solidFill>
                          <a:srgbClr val="CE8D3E"/>
                        </a:solidFill>
                        <a:latin typeface="+mn-lt"/>
                      </a:endParaRPr>
                    </a:p>
                  </a:txBody>
                  <a:tcPr marL="36000" marR="36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68 %      </a:t>
                      </a: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kumimoji="0" lang="fr-CA" sz="900" b="1" i="0" u="none" strike="noStrike" kern="1200" cap="none" spc="0" normalizeH="0" baseline="0" noProof="0" dirty="0">
                          <a:ln>
                            <a:noFill/>
                          </a:ln>
                          <a:solidFill>
                            <a:srgbClr val="E2BB8B"/>
                          </a:solidFill>
                          <a:effectLst/>
                          <a:uLnTx/>
                          <a:uFillTx/>
                          <a:latin typeface="Arial"/>
                          <a:ea typeface="+mn-ea"/>
                          <a:cs typeface="+mn-cs"/>
                        </a:rPr>
                        <a:t>55 %</a:t>
                      </a:r>
                      <a:endParaRPr lang="fr-CA" sz="900" b="1" i="1" dirty="0">
                        <a:solidFill>
                          <a:srgbClr val="E2BB8B"/>
                        </a:solidFill>
                        <a:latin typeface="+mn-lt"/>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2 %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rgbClr val="E2BB8B"/>
                          </a:solidFill>
                          <a:effectLst/>
                          <a:uLnTx/>
                          <a:uFillTx/>
                          <a:latin typeface="Arial"/>
                          <a:ea typeface="+mn-ea"/>
                          <a:cs typeface="+mn-cs"/>
                        </a:rPr>
                        <a:t>2 %</a:t>
                      </a:r>
                      <a:endParaRPr lang="fr-CA" sz="900" b="1" i="1" u="none" strike="noStrike" dirty="0">
                        <a:solidFill>
                          <a:srgbClr val="E2BB8B"/>
                        </a:solidFill>
                        <a:effectLst/>
                        <a:latin typeface="+mn-lt"/>
                      </a:endParaRP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extLst>
                  <a:ext uri="{0D108BD9-81ED-4DB2-BD59-A6C34878D82A}">
                    <a16:rowId xmlns:a16="http://schemas.microsoft.com/office/drawing/2014/main" val="1188165120"/>
                  </a:ext>
                </a:extLst>
              </a:tr>
              <a:tr h="370840">
                <a:tc>
                  <a:txBody>
                    <a:bodyPr/>
                    <a:lstStyle/>
                    <a:p>
                      <a:pPr algn="l" fontAlgn="b"/>
                      <a:r>
                        <a:rPr lang="fr-CA" sz="900" b="0" i="0" u="none" strike="noStrike" dirty="0">
                          <a:solidFill>
                            <a:srgbClr val="000000"/>
                          </a:solidFill>
                          <a:effectLst/>
                          <a:latin typeface="Arial" panose="020B0604020202020204" pitchFamily="34" charset="0"/>
                        </a:rPr>
                        <a:t>Garantie du travail de qualité et après les travaux</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19 %      </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14 %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A06A29"/>
                          </a:solidFill>
                          <a:effectLst/>
                          <a:uLnTx/>
                          <a:uFillTx/>
                          <a:latin typeface="Arial"/>
                          <a:ea typeface="+mn-ea"/>
                          <a:cs typeface="+mn-cs"/>
                        </a:rPr>
                        <a:t>17 %</a:t>
                      </a:r>
                      <a:endParaRPr lang="fr-CA" sz="900" b="1" i="1" u="none" strike="noStrike" dirty="0">
                        <a:solidFill>
                          <a:srgbClr val="A06A29"/>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bg1">
                              <a:lumMod val="50000"/>
                            </a:schemeClr>
                          </a:solidFill>
                          <a:latin typeface="+mn-lt"/>
                        </a:rPr>
                        <a:t>19 %</a:t>
                      </a:r>
                    </a:p>
                  </a:txBody>
                  <a:tcPr marL="36000" marR="36000" anchor="ctr">
                    <a:no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noFill/>
                  </a:tcPr>
                </a:tc>
                <a:tc>
                  <a:txBody>
                    <a:bodyPr/>
                    <a:lstStyle/>
                    <a:p>
                      <a:pPr algn="ctr"/>
                      <a:r>
                        <a:rPr kumimoji="0" lang="fr-CA" sz="900" b="1" i="0" u="none" strike="noStrike" kern="1200" cap="none" spc="0" normalizeH="0" baseline="0" noProof="0" dirty="0">
                          <a:ln>
                            <a:noFill/>
                          </a:ln>
                          <a:solidFill>
                            <a:srgbClr val="CE8D3E"/>
                          </a:solidFill>
                          <a:effectLst/>
                          <a:uLnTx/>
                          <a:uFillTx/>
                          <a:latin typeface="Arial"/>
                          <a:ea typeface="+mn-ea"/>
                          <a:cs typeface="+mn-cs"/>
                        </a:rPr>
                        <a:t>23 %</a:t>
                      </a:r>
                      <a:endParaRPr lang="fr-CA" sz="900" b="1" i="1" dirty="0">
                        <a:solidFill>
                          <a:srgbClr val="CE8D3E"/>
                        </a:solidFill>
                        <a:latin typeface="+mn-lt"/>
                      </a:endParaRPr>
                    </a:p>
                  </a:txBody>
                  <a:tcPr marL="36000" marR="3600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bg1">
                              <a:lumMod val="50000"/>
                            </a:schemeClr>
                          </a:solidFill>
                          <a:latin typeface="+mn-lt"/>
                        </a:rPr>
                        <a:t>30 %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tx1">
                              <a:lumMod val="50000"/>
                              <a:lumOff val="50000"/>
                            </a:schemeClr>
                          </a:solidFill>
                          <a:effectLst/>
                          <a:latin typeface="+mn-lt"/>
                        </a:rPr>
                        <a:t>28 %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kumimoji="0" lang="fr-CA" sz="900" b="1" i="0" u="none" strike="noStrike" kern="1200" cap="none" spc="0" normalizeH="0" baseline="0" noProof="0" dirty="0">
                          <a:ln>
                            <a:noFill/>
                          </a:ln>
                          <a:solidFill>
                            <a:srgbClr val="E2BB8B"/>
                          </a:solidFill>
                          <a:effectLst/>
                          <a:uLnTx/>
                          <a:uFillTx/>
                          <a:latin typeface="Arial"/>
                          <a:ea typeface="+mn-ea"/>
                          <a:cs typeface="+mn-cs"/>
                        </a:rPr>
                        <a:t>30 %</a:t>
                      </a:r>
                      <a:endParaRPr lang="fr-CA" sz="900" b="1" i="1" dirty="0">
                        <a:solidFill>
                          <a:srgbClr val="E2BB8B"/>
                        </a:solidFill>
                        <a:latin typeface="+mn-lt"/>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73 %      </a:t>
                      </a:r>
                    </a:p>
                  </a:txBody>
                  <a:tcPr marL="36000" marR="36000" marT="9525" marB="0" anchor="ctr">
                    <a:noFill/>
                  </a:tcPr>
                </a:tc>
                <a:tc>
                  <a:txBody>
                    <a:bodyPr/>
                    <a:lstStyle/>
                    <a:p>
                      <a:pPr algn="ctr" fontAlgn="b"/>
                      <a:r>
                        <a:rPr lang="fr-CA" sz="900" b="0" i="1" u="none" strike="noStrike" kern="1200" dirty="0">
                          <a:solidFill>
                            <a:schemeClr val="bg1">
                              <a:lumMod val="50000"/>
                            </a:schemeClr>
                          </a:solidFill>
                          <a:effectLst/>
                          <a:latin typeface="+mn-lt"/>
                          <a:ea typeface="+mn-ea"/>
                          <a:cs typeface="+mn-cs"/>
                        </a:rPr>
                        <a:t>81 %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E2BB8B"/>
                          </a:solidFill>
                          <a:effectLst/>
                          <a:uLnTx/>
                          <a:uFillTx/>
                          <a:latin typeface="Arial"/>
                          <a:ea typeface="+mn-ea"/>
                          <a:cs typeface="+mn-cs"/>
                        </a:rPr>
                        <a:t>74 %</a:t>
                      </a:r>
                      <a:endParaRPr lang="fr-CA" sz="900" b="1" i="1" u="none" strike="noStrike" dirty="0">
                        <a:solidFill>
                          <a:srgbClr val="E2BB8B"/>
                        </a:solidFill>
                        <a:effectLst/>
                        <a:latin typeface="+mn-lt"/>
                      </a:endParaRPr>
                    </a:p>
                  </a:txBody>
                  <a:tcPr marL="36000" marR="36000" marT="9525" marB="0" anchor="ctr">
                    <a:noFill/>
                  </a:tcPr>
                </a:tc>
                <a:extLst>
                  <a:ext uri="{0D108BD9-81ED-4DB2-BD59-A6C34878D82A}">
                    <a16:rowId xmlns:a16="http://schemas.microsoft.com/office/drawing/2014/main" val="3404543066"/>
                  </a:ext>
                </a:extLst>
              </a:tr>
              <a:tr h="370840">
                <a:tc>
                  <a:txBody>
                    <a:bodyPr/>
                    <a:lstStyle/>
                    <a:p>
                      <a:pPr algn="l" fontAlgn="b"/>
                      <a:r>
                        <a:rPr lang="fr-CA" sz="900" b="0" i="0" u="none" strike="noStrike" dirty="0">
                          <a:solidFill>
                            <a:srgbClr val="000000"/>
                          </a:solidFill>
                          <a:effectLst/>
                          <a:latin typeface="Arial" panose="020B0604020202020204" pitchFamily="34" charset="0"/>
                        </a:rPr>
                        <a:t>Facilité/moins de choses à gérer</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16 %      </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A06A29"/>
                          </a:solidFill>
                          <a:effectLst/>
                          <a:uLnTx/>
                          <a:uFillTx/>
                          <a:latin typeface="Arial"/>
                          <a:ea typeface="+mn-ea"/>
                          <a:cs typeface="+mn-cs"/>
                        </a:rPr>
                        <a:t>17 %</a:t>
                      </a:r>
                      <a:endParaRPr lang="fr-CA" sz="900" b="1" i="1" u="none" strike="noStrike" dirty="0">
                        <a:solidFill>
                          <a:srgbClr val="A06A29"/>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bg1">
                              <a:lumMod val="50000"/>
                            </a:schemeClr>
                          </a:solidFill>
                          <a:latin typeface="+mn-lt"/>
                        </a:rPr>
                        <a:t>31 %</a:t>
                      </a:r>
                    </a:p>
                  </a:txBody>
                  <a:tcPr marL="36000" marR="3600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24 %</a:t>
                      </a:r>
                    </a:p>
                  </a:txBody>
                  <a:tcPr marL="9525" marR="9525" marT="9525" marB="0" anchor="ctr">
                    <a:solidFill>
                      <a:srgbClr val="F5F5F5"/>
                    </a:solidFill>
                  </a:tcPr>
                </a:tc>
                <a:tc>
                  <a:txBody>
                    <a:bodyPr/>
                    <a:lstStyle/>
                    <a:p>
                      <a:pPr algn="ctr"/>
                      <a:r>
                        <a:rPr kumimoji="0" lang="fr-CA" sz="900" b="1" i="0" u="none" strike="noStrike" kern="1200" cap="none" spc="0" normalizeH="0" baseline="0" noProof="0" dirty="0">
                          <a:ln>
                            <a:noFill/>
                          </a:ln>
                          <a:solidFill>
                            <a:srgbClr val="CE8D3E"/>
                          </a:solidFill>
                          <a:effectLst/>
                          <a:uLnTx/>
                          <a:uFillTx/>
                          <a:latin typeface="Arial"/>
                          <a:ea typeface="+mn-ea"/>
                          <a:cs typeface="+mn-cs"/>
                        </a:rPr>
                        <a:t>15 %</a:t>
                      </a:r>
                      <a:endParaRPr lang="fr-CA" sz="900" b="1" i="1" dirty="0">
                        <a:solidFill>
                          <a:srgbClr val="CE8D3E"/>
                        </a:solidFill>
                        <a:latin typeface="+mn-lt"/>
                      </a:endParaRPr>
                    </a:p>
                  </a:txBody>
                  <a:tcPr marL="36000" marR="3600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bg1">
                              <a:lumMod val="50000"/>
                            </a:schemeClr>
                          </a:solidFill>
                          <a:latin typeface="+mn-lt"/>
                        </a:rPr>
                        <a:t>38 %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kumimoji="0" lang="fr-CA" sz="900" b="1" i="0" u="none" strike="noStrike" kern="1200" cap="none" spc="0" normalizeH="0" baseline="0" noProof="0" dirty="0">
                          <a:ln>
                            <a:noFill/>
                          </a:ln>
                          <a:solidFill>
                            <a:srgbClr val="E2BB8B"/>
                          </a:solidFill>
                          <a:effectLst/>
                          <a:uLnTx/>
                          <a:uFillTx/>
                          <a:latin typeface="Arial"/>
                          <a:ea typeface="+mn-ea"/>
                          <a:cs typeface="+mn-cs"/>
                        </a:rPr>
                        <a:t>23 %</a:t>
                      </a:r>
                      <a:endParaRPr lang="fr-CA" sz="900" b="1" i="1" dirty="0">
                        <a:solidFill>
                          <a:srgbClr val="E2BB8B"/>
                        </a:solidFill>
                        <a:latin typeface="+mn-lt"/>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20 %      </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24 %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E2BB8B"/>
                          </a:solidFill>
                          <a:effectLst/>
                          <a:uLnTx/>
                          <a:uFillTx/>
                          <a:latin typeface="Arial"/>
                          <a:ea typeface="+mn-ea"/>
                          <a:cs typeface="+mn-cs"/>
                        </a:rPr>
                        <a:t>23 %</a:t>
                      </a:r>
                      <a:endParaRPr lang="fr-CA" sz="900" b="1" i="1" u="none" strike="noStrike" dirty="0">
                        <a:solidFill>
                          <a:srgbClr val="E2BB8B"/>
                        </a:solidFill>
                        <a:effectLst/>
                        <a:latin typeface="+mn-lt"/>
                      </a:endParaRPr>
                    </a:p>
                  </a:txBody>
                  <a:tcPr marL="36000" marR="36000" marT="9525" marB="0" anchor="ctr">
                    <a:solidFill>
                      <a:srgbClr val="F5F5F5"/>
                    </a:solidFill>
                  </a:tcPr>
                </a:tc>
                <a:extLst>
                  <a:ext uri="{0D108BD9-81ED-4DB2-BD59-A6C34878D82A}">
                    <a16:rowId xmlns:a16="http://schemas.microsoft.com/office/drawing/2014/main" val="2109099740"/>
                  </a:ext>
                </a:extLst>
              </a:tr>
              <a:tr h="370840">
                <a:tc>
                  <a:txBody>
                    <a:bodyPr/>
                    <a:lstStyle/>
                    <a:p>
                      <a:pPr algn="l" fontAlgn="b"/>
                      <a:r>
                        <a:rPr lang="fr-CA" sz="900" b="0" i="0" u="none" strike="noStrike" dirty="0">
                          <a:solidFill>
                            <a:srgbClr val="000000"/>
                          </a:solidFill>
                          <a:effectLst/>
                          <a:latin typeface="Arial" panose="020B0604020202020204" pitchFamily="34" charset="0"/>
                        </a:rPr>
                        <a:t>J’ai les compétences pour faire les travaux </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51 %      </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55 %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A06A29"/>
                          </a:solidFill>
                          <a:effectLst/>
                          <a:uLnTx/>
                          <a:uFillTx/>
                          <a:latin typeface="Arial"/>
                          <a:ea typeface="+mn-ea"/>
                          <a:cs typeface="+mn-cs"/>
                        </a:rPr>
                        <a:t>50 %</a:t>
                      </a:r>
                      <a:endParaRPr lang="fr-CA" sz="900" b="1" i="1" u="none" strike="noStrike" dirty="0">
                        <a:solidFill>
                          <a:srgbClr val="A06A29"/>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noFill/>
                  </a:tcPr>
                </a:tc>
                <a:tc>
                  <a:txBody>
                    <a:bodyPr/>
                    <a:lstStyle/>
                    <a:p>
                      <a:pPr algn="ctr"/>
                      <a:r>
                        <a:rPr kumimoji="0" lang="fr-CA" sz="900" b="0" i="0" u="none" strike="noStrike" kern="1200" cap="none" spc="0" normalizeH="0" baseline="0" noProof="0" dirty="0">
                          <a:ln>
                            <a:noFill/>
                          </a:ln>
                          <a:solidFill>
                            <a:prstClr val="black"/>
                          </a:solidFill>
                          <a:effectLst/>
                          <a:uLnTx/>
                          <a:uFillTx/>
                          <a:latin typeface="Arial"/>
                          <a:ea typeface="+mn-ea"/>
                          <a:cs typeface="+mn-cs"/>
                        </a:rPr>
                        <a:t>-</a:t>
                      </a:r>
                      <a:endParaRPr lang="fr-CA" sz="900" i="1" dirty="0">
                        <a:solidFill>
                          <a:schemeClr val="bg1">
                            <a:lumMod val="50000"/>
                          </a:schemeClr>
                        </a:solidFill>
                        <a:latin typeface="+mn-lt"/>
                      </a:endParaRPr>
                    </a:p>
                  </a:txBody>
                  <a:tcPr marL="36000" marR="3600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tx1">
                              <a:lumMod val="50000"/>
                              <a:lumOff val="50000"/>
                            </a:schemeClr>
                          </a:solidFill>
                          <a:effectLst/>
                          <a:latin typeface="+mn-lt"/>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bg1">
                              <a:lumMod val="50000"/>
                            </a:schemeClr>
                          </a:solidFill>
                          <a:latin typeface="+mn-lt"/>
                        </a:rPr>
                        <a:t>-</a:t>
                      </a: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noFill/>
                  </a:tcPr>
                </a:tc>
                <a:tc>
                  <a:txBody>
                    <a:bodyPr/>
                    <a:lstStyle/>
                    <a:p>
                      <a:pPr algn="ctr"/>
                      <a:r>
                        <a:rPr kumimoji="0" lang="fr-CA" sz="900" b="0" i="0" u="none" strike="noStrike" kern="1200" cap="none" spc="0" normalizeH="0" baseline="0" noProof="0" dirty="0">
                          <a:ln>
                            <a:noFill/>
                          </a:ln>
                          <a:solidFill>
                            <a:prstClr val="black"/>
                          </a:solidFill>
                          <a:effectLst/>
                          <a:uLnTx/>
                          <a:uFillTx/>
                          <a:latin typeface="Arial"/>
                          <a:ea typeface="+mn-ea"/>
                          <a:cs typeface="+mn-cs"/>
                        </a:rPr>
                        <a:t>-</a:t>
                      </a:r>
                      <a:endParaRPr lang="fr-CA" sz="900" i="1" dirty="0">
                        <a:solidFill>
                          <a:schemeClr val="bg1">
                            <a:lumMod val="50000"/>
                          </a:schemeClr>
                        </a:solidFill>
                        <a:latin typeface="+mn-lt"/>
                      </a:endParaRPr>
                    </a:p>
                  </a:txBody>
                  <a:tcPr marL="36000" marR="36000" anchor="ctr">
                    <a:noFill/>
                  </a:tcPr>
                </a:tc>
                <a:extLst>
                  <a:ext uri="{0D108BD9-81ED-4DB2-BD59-A6C34878D82A}">
                    <a16:rowId xmlns:a16="http://schemas.microsoft.com/office/drawing/2014/main" val="1871075441"/>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Arial" panose="020B0604020202020204" pitchFamily="34" charset="0"/>
                        </a:rPr>
                        <a:t>Je n’ai pas les compétences de le faire</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2F2F2"/>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2F2F2"/>
                    </a:solid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solidFill>
                      <a:srgbClr val="F2F2F2"/>
                    </a:solidFill>
                  </a:tcPr>
                </a:tc>
                <a:tc>
                  <a:txBody>
                    <a:bodyPr/>
                    <a:lstStyle/>
                    <a:p>
                      <a:pPr algn="ctr" fontAlgn="b"/>
                      <a:r>
                        <a:rPr lang="fr-CA" sz="900" b="0" i="0" u="none" strike="noStrike" dirty="0">
                          <a:solidFill>
                            <a:schemeClr val="tx1"/>
                          </a:solidFill>
                          <a:effectLst/>
                          <a:latin typeface="+mn-lt"/>
                        </a:rPr>
                        <a:t>-</a:t>
                      </a:r>
                    </a:p>
                  </a:txBody>
                  <a:tcPr marL="9525" marR="9525" marT="9525" marB="0" anchor="ctr">
                    <a:solidFill>
                      <a:srgbClr val="F2F2F2"/>
                    </a:solidFill>
                  </a:tcPr>
                </a:tc>
                <a:tc>
                  <a:txBody>
                    <a:bodyPr/>
                    <a:lstStyle/>
                    <a:p>
                      <a:pPr algn="ctr"/>
                      <a:r>
                        <a:rPr lang="fr-CA" sz="900" b="0" i="0" u="none" strike="noStrike" dirty="0">
                          <a:solidFill>
                            <a:schemeClr val="tx1"/>
                          </a:solidFill>
                          <a:effectLst/>
                          <a:latin typeface="+mn-lt"/>
                        </a:rPr>
                        <a:t>-</a:t>
                      </a:r>
                      <a:endParaRPr lang="fr-CA" sz="900" i="1" dirty="0">
                        <a:solidFill>
                          <a:schemeClr val="bg1">
                            <a:lumMod val="50000"/>
                          </a:schemeClr>
                        </a:solidFill>
                        <a:latin typeface="+mn-lt"/>
                      </a:endParaRPr>
                    </a:p>
                  </a:txBody>
                  <a:tcPr marL="36000" marR="36000" anchor="ctr">
                    <a:lnR w="12700" cap="flat" cmpd="sng" algn="ctr">
                      <a:solidFill>
                        <a:schemeClr val="bg1">
                          <a:lumMod val="85000"/>
                        </a:schemeClr>
                      </a:solidFill>
                      <a:prstDash val="solid"/>
                      <a:round/>
                      <a:headEnd type="none" w="med" len="med"/>
                      <a:tailEnd type="none" w="med" len="med"/>
                    </a:lnR>
                    <a:solidFill>
                      <a:srgbClr val="F2F2F2"/>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2F2F2"/>
                    </a:solidFill>
                  </a:tcPr>
                </a:tc>
                <a:tc>
                  <a:txBody>
                    <a:bodyPr/>
                    <a:lstStyle/>
                    <a:p>
                      <a:pPr algn="ctr" fontAlgn="b"/>
                      <a:r>
                        <a:rPr lang="fr-CA" sz="900" b="0" i="1" u="none" strike="noStrike" dirty="0">
                          <a:solidFill>
                            <a:schemeClr val="bg1">
                              <a:lumMod val="50000"/>
                            </a:schemeClr>
                          </a:solidFill>
                          <a:effectLst/>
                          <a:latin typeface="+mn-lt"/>
                        </a:rPr>
                        <a:t>28 %      </a:t>
                      </a:r>
                    </a:p>
                  </a:txBody>
                  <a:tcPr marL="36000" marR="36000" marT="9525" marB="0" anchor="ctr">
                    <a:solidFill>
                      <a:srgbClr val="F2F2F2"/>
                    </a:solidFill>
                  </a:tcPr>
                </a:tc>
                <a:tc>
                  <a:txBody>
                    <a:bodyPr/>
                    <a:lstStyle/>
                    <a:p>
                      <a:pPr algn="ctr" fontAlgn="b"/>
                      <a:r>
                        <a:rPr lang="fr-CA" sz="900" b="0" i="1" u="none" strike="noStrike" dirty="0">
                          <a:solidFill>
                            <a:schemeClr val="bg1">
                              <a:lumMod val="50000"/>
                            </a:schemeClr>
                          </a:solidFill>
                          <a:effectLst/>
                          <a:latin typeface="+mn-lt"/>
                        </a:rPr>
                        <a:t>30 %</a:t>
                      </a:r>
                    </a:p>
                  </a:txBody>
                  <a:tcPr marL="9525" marR="9525" marT="9525" marB="0" anchor="ctr">
                    <a:solidFill>
                      <a:srgbClr val="F2F2F2"/>
                    </a:solidFill>
                  </a:tcPr>
                </a:tc>
                <a:tc>
                  <a:txBody>
                    <a:bodyPr/>
                    <a:lstStyle/>
                    <a:p>
                      <a:pPr algn="ctr"/>
                      <a:r>
                        <a:rPr kumimoji="0" lang="fr-CA" sz="900" b="1" i="0" u="none" strike="noStrike" kern="1200" cap="none" spc="0" normalizeH="0" baseline="0" noProof="0" dirty="0">
                          <a:ln>
                            <a:noFill/>
                          </a:ln>
                          <a:solidFill>
                            <a:srgbClr val="CE8D3E"/>
                          </a:solidFill>
                          <a:effectLst/>
                          <a:uLnTx/>
                          <a:uFillTx/>
                          <a:latin typeface="Arial"/>
                          <a:ea typeface="+mn-ea"/>
                          <a:cs typeface="+mn-cs"/>
                        </a:rPr>
                        <a:t>28 %</a:t>
                      </a:r>
                      <a:endParaRPr kumimoji="0" lang="fr-CA" sz="900" b="1" i="0" u="none" strike="noStrike" kern="1200" cap="none" spc="0" normalizeH="0" baseline="0" dirty="0">
                        <a:ln>
                          <a:noFill/>
                        </a:ln>
                        <a:solidFill>
                          <a:srgbClr val="CE8D3E"/>
                        </a:solidFill>
                        <a:effectLst/>
                        <a:uLnTx/>
                        <a:uFillTx/>
                        <a:latin typeface="Arial"/>
                        <a:ea typeface="+mn-ea"/>
                        <a:cs typeface="+mn-cs"/>
                      </a:endParaRPr>
                    </a:p>
                  </a:txBody>
                  <a:tcPr marL="36000" marR="36000" anchor="ctr">
                    <a:lnR w="12700" cap="flat" cmpd="sng" algn="ctr">
                      <a:solidFill>
                        <a:schemeClr val="bg1">
                          <a:lumMod val="85000"/>
                        </a:schemeClr>
                      </a:solidFill>
                      <a:prstDash val="solid"/>
                      <a:round/>
                      <a:headEnd type="none" w="med" len="med"/>
                      <a:tailEnd type="none" w="med" len="med"/>
                    </a:lnR>
                    <a:solidFill>
                      <a:srgbClr val="F2F2F2"/>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2F2F2"/>
                    </a:solidFill>
                  </a:tcPr>
                </a:tc>
                <a:tc>
                  <a:txBody>
                    <a:bodyPr/>
                    <a:lstStyle/>
                    <a:p>
                      <a:pPr algn="ctr" fontAlgn="b"/>
                      <a:r>
                        <a:rPr lang="fr-CA" sz="900" b="0" i="1" u="none" strike="noStrike" dirty="0">
                          <a:solidFill>
                            <a:schemeClr val="bg1">
                              <a:lumMod val="50000"/>
                            </a:schemeClr>
                          </a:solidFill>
                          <a:effectLst/>
                          <a:latin typeface="+mn-lt"/>
                        </a:rPr>
                        <a:t>49 %      </a:t>
                      </a: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2F2F2"/>
                    </a:solidFill>
                  </a:tcPr>
                </a:tc>
                <a:tc>
                  <a:txBody>
                    <a:bodyPr/>
                    <a:lstStyle/>
                    <a:p>
                      <a:pPr algn="ctr" fontAlgn="b"/>
                      <a:r>
                        <a:rPr lang="fr-CA" sz="900" b="0" i="1" u="none" strike="noStrike" dirty="0">
                          <a:solidFill>
                            <a:schemeClr val="tx1">
                              <a:lumMod val="50000"/>
                              <a:lumOff val="50000"/>
                            </a:schemeClr>
                          </a:solidFill>
                          <a:effectLst/>
                          <a:latin typeface="+mn-lt"/>
                        </a:rPr>
                        <a:t>55 %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2F2F2"/>
                    </a:solidFill>
                  </a:tcPr>
                </a:tc>
                <a:tc>
                  <a:txBody>
                    <a:bodyPr/>
                    <a:lstStyle/>
                    <a:p>
                      <a:pPr algn="ctr"/>
                      <a:r>
                        <a:rPr kumimoji="0" lang="fr-CA" sz="900" b="1" i="0" u="none" strike="noStrike" kern="1200" cap="none" spc="0" normalizeH="0" baseline="0" noProof="0" dirty="0">
                          <a:ln>
                            <a:noFill/>
                          </a:ln>
                          <a:solidFill>
                            <a:srgbClr val="E2BB8B"/>
                          </a:solidFill>
                          <a:effectLst/>
                          <a:uLnTx/>
                          <a:uFillTx/>
                          <a:latin typeface="Arial"/>
                          <a:ea typeface="+mn-ea"/>
                          <a:cs typeface="+mn-cs"/>
                        </a:rPr>
                        <a:t>61 %</a:t>
                      </a:r>
                      <a:endParaRPr lang="fr-CA" sz="900" b="1" i="1" dirty="0">
                        <a:solidFill>
                          <a:srgbClr val="E2BB8B"/>
                        </a:solidFill>
                        <a:latin typeface="+mn-lt"/>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2F2F2"/>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2F2F2"/>
                    </a:solidFill>
                  </a:tcPr>
                </a:tc>
                <a:tc>
                  <a:txBody>
                    <a:bodyPr/>
                    <a:lstStyle/>
                    <a:p>
                      <a:pPr algn="ctr" fontAlgn="b"/>
                      <a:r>
                        <a:rPr lang="fr-CA" sz="900" b="0" i="1" u="none" strike="noStrike" dirty="0">
                          <a:solidFill>
                            <a:schemeClr val="bg1">
                              <a:lumMod val="50000"/>
                            </a:schemeClr>
                          </a:solidFill>
                          <a:effectLst/>
                          <a:latin typeface="+mn-lt"/>
                        </a:rPr>
                        <a:t>65 %      </a:t>
                      </a:r>
                    </a:p>
                  </a:txBody>
                  <a:tcPr marL="36000" marR="36000" marT="9525" marB="0" anchor="ctr">
                    <a:solidFill>
                      <a:srgbClr val="F2F2F2"/>
                    </a:solidFill>
                  </a:tcPr>
                </a:tc>
                <a:tc>
                  <a:txBody>
                    <a:bodyPr/>
                    <a:lstStyle/>
                    <a:p>
                      <a:pPr algn="ctr" fontAlgn="b"/>
                      <a:r>
                        <a:rPr lang="fr-CA" sz="900" b="0" i="1" u="none" strike="noStrike" dirty="0">
                          <a:solidFill>
                            <a:schemeClr val="bg1">
                              <a:lumMod val="50000"/>
                            </a:schemeClr>
                          </a:solidFill>
                          <a:effectLst/>
                          <a:latin typeface="+mn-lt"/>
                        </a:rPr>
                        <a:t>63 %</a:t>
                      </a:r>
                    </a:p>
                  </a:txBody>
                  <a:tcPr marL="9525" marR="9525" marT="9525" marB="0" anchor="ctr">
                    <a:solidFill>
                      <a:srgbClr val="F2F2F2"/>
                    </a:solidFill>
                  </a:tcPr>
                </a:tc>
                <a:tc>
                  <a:txBody>
                    <a:bodyPr/>
                    <a:lstStyle/>
                    <a:p>
                      <a:pPr algn="ctr" fontAlgn="b"/>
                      <a:r>
                        <a:rPr kumimoji="0" lang="fr-CA" sz="900" b="1" i="0" u="none" strike="noStrike" kern="1200" cap="none" spc="0" normalizeH="0" baseline="0" noProof="0" dirty="0">
                          <a:ln>
                            <a:noFill/>
                          </a:ln>
                          <a:solidFill>
                            <a:srgbClr val="E2BB8B"/>
                          </a:solidFill>
                          <a:effectLst/>
                          <a:uLnTx/>
                          <a:uFillTx/>
                          <a:latin typeface="Arial"/>
                          <a:ea typeface="+mn-ea"/>
                          <a:cs typeface="+mn-cs"/>
                        </a:rPr>
                        <a:t>64 %</a:t>
                      </a:r>
                      <a:endParaRPr lang="fr-CA" sz="900" b="1" i="1" u="none" strike="noStrike" dirty="0">
                        <a:solidFill>
                          <a:srgbClr val="E2BB8B"/>
                        </a:solidFill>
                        <a:effectLst/>
                        <a:latin typeface="+mn-lt"/>
                      </a:endParaRPr>
                    </a:p>
                  </a:txBody>
                  <a:tcPr marL="36000" marR="36000" marT="9525" marB="0" anchor="ctr">
                    <a:solidFill>
                      <a:srgbClr val="F2F2F2"/>
                    </a:solidFill>
                  </a:tcPr>
                </a:tc>
                <a:extLst>
                  <a:ext uri="{0D108BD9-81ED-4DB2-BD59-A6C34878D82A}">
                    <a16:rowId xmlns:a16="http://schemas.microsoft.com/office/drawing/2014/main" val="3714606728"/>
                  </a:ext>
                </a:extLst>
              </a:tr>
            </a:tbl>
          </a:graphicData>
        </a:graphic>
      </p:graphicFrame>
      <p:graphicFrame>
        <p:nvGraphicFramePr>
          <p:cNvPr id="8" name="Graphique 7">
            <a:extLst>
              <a:ext uri="{FF2B5EF4-FFF2-40B4-BE49-F238E27FC236}">
                <a16:creationId xmlns:a16="http://schemas.microsoft.com/office/drawing/2014/main" id="{75933E57-895B-465F-B68D-C069E66D6EBD}"/>
              </a:ext>
            </a:extLst>
          </p:cNvPr>
          <p:cNvGraphicFramePr/>
          <p:nvPr>
            <p:custDataLst>
              <p:tags r:id="rId6"/>
            </p:custDataLst>
            <p:extLst>
              <p:ext uri="{D42A27DB-BD31-4B8C-83A1-F6EECF244321}">
                <p14:modId xmlns:p14="http://schemas.microsoft.com/office/powerpoint/2010/main" val="3452614212"/>
              </p:ext>
            </p:extLst>
          </p:nvPr>
        </p:nvGraphicFramePr>
        <p:xfrm>
          <a:off x="1651815" y="2288286"/>
          <a:ext cx="1548585" cy="3252978"/>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 name="Graphique 8">
            <a:extLst>
              <a:ext uri="{FF2B5EF4-FFF2-40B4-BE49-F238E27FC236}">
                <a16:creationId xmlns:a16="http://schemas.microsoft.com/office/drawing/2014/main" id="{30290C0C-608C-4AA0-8565-6FE7F4118625}"/>
              </a:ext>
            </a:extLst>
          </p:cNvPr>
          <p:cNvGraphicFramePr/>
          <p:nvPr>
            <p:custDataLst>
              <p:tags r:id="rId7"/>
            </p:custDataLst>
            <p:extLst>
              <p:ext uri="{D42A27DB-BD31-4B8C-83A1-F6EECF244321}">
                <p14:modId xmlns:p14="http://schemas.microsoft.com/office/powerpoint/2010/main" val="2048286246"/>
              </p:ext>
            </p:extLst>
          </p:nvPr>
        </p:nvGraphicFramePr>
        <p:xfrm>
          <a:off x="4223565" y="2288287"/>
          <a:ext cx="1548585" cy="3252977"/>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0" name="Graphique 9">
            <a:extLst>
              <a:ext uri="{FF2B5EF4-FFF2-40B4-BE49-F238E27FC236}">
                <a16:creationId xmlns:a16="http://schemas.microsoft.com/office/drawing/2014/main" id="{BA84A5AF-32E4-4C80-9009-53F8BA98706E}"/>
              </a:ext>
            </a:extLst>
          </p:cNvPr>
          <p:cNvGraphicFramePr/>
          <p:nvPr>
            <p:custDataLst>
              <p:tags r:id="rId8"/>
            </p:custDataLst>
            <p:extLst>
              <p:ext uri="{D42A27DB-BD31-4B8C-83A1-F6EECF244321}">
                <p14:modId xmlns:p14="http://schemas.microsoft.com/office/powerpoint/2010/main" val="1162175733"/>
              </p:ext>
            </p:extLst>
          </p:nvPr>
        </p:nvGraphicFramePr>
        <p:xfrm>
          <a:off x="6814365" y="2288286"/>
          <a:ext cx="1548585" cy="3252977"/>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1" name="Graphique 10">
            <a:extLst>
              <a:ext uri="{FF2B5EF4-FFF2-40B4-BE49-F238E27FC236}">
                <a16:creationId xmlns:a16="http://schemas.microsoft.com/office/drawing/2014/main" id="{30E94CFD-BEFD-419B-B63E-7D024174ECB1}"/>
              </a:ext>
            </a:extLst>
          </p:cNvPr>
          <p:cNvGraphicFramePr/>
          <p:nvPr>
            <p:custDataLst>
              <p:tags r:id="rId9"/>
            </p:custDataLst>
            <p:extLst>
              <p:ext uri="{D42A27DB-BD31-4B8C-83A1-F6EECF244321}">
                <p14:modId xmlns:p14="http://schemas.microsoft.com/office/powerpoint/2010/main" val="1150163308"/>
              </p:ext>
            </p:extLst>
          </p:nvPr>
        </p:nvGraphicFramePr>
        <p:xfrm>
          <a:off x="9405165" y="2288286"/>
          <a:ext cx="1548585" cy="3252977"/>
        </p:xfrm>
        <a:graphic>
          <a:graphicData uri="http://schemas.openxmlformats.org/drawingml/2006/chart">
            <c:chart xmlns:c="http://schemas.openxmlformats.org/drawingml/2006/chart" xmlns:r="http://schemas.openxmlformats.org/officeDocument/2006/relationships" r:id="rId22"/>
          </a:graphicData>
        </a:graphic>
      </p:graphicFrame>
      <p:sp>
        <p:nvSpPr>
          <p:cNvPr id="24" name="ZoneTexte 23">
            <a:extLst>
              <a:ext uri="{FF2B5EF4-FFF2-40B4-BE49-F238E27FC236}">
                <a16:creationId xmlns:a16="http://schemas.microsoft.com/office/drawing/2014/main" id="{6C62FD21-AF58-423E-90A0-C38B7FE02E85}"/>
              </a:ext>
            </a:extLst>
          </p:cNvPr>
          <p:cNvSpPr txBox="1"/>
          <p:nvPr>
            <p:custDataLst>
              <p:tags r:id="rId10"/>
            </p:custDataLst>
          </p:nvPr>
        </p:nvSpPr>
        <p:spPr>
          <a:xfrm>
            <a:off x="6936544" y="3629248"/>
            <a:ext cx="607859" cy="200055"/>
          </a:xfrm>
          <a:prstGeom prst="rect">
            <a:avLst/>
          </a:prstGeom>
          <a:noFill/>
        </p:spPr>
        <p:txBody>
          <a:bodyPr wrap="none" rtlCol="0">
            <a:spAutoFit/>
          </a:bodyPr>
          <a:lstStyle/>
          <a:p>
            <a:r>
              <a:rPr lang="fr-CA" sz="700" dirty="0"/>
              <a:t>Sans objet</a:t>
            </a:r>
          </a:p>
        </p:txBody>
      </p:sp>
      <p:sp>
        <p:nvSpPr>
          <p:cNvPr id="13" name="ZoneTexte 12">
            <a:extLst>
              <a:ext uri="{FF2B5EF4-FFF2-40B4-BE49-F238E27FC236}">
                <a16:creationId xmlns:a16="http://schemas.microsoft.com/office/drawing/2014/main" id="{37B7AE2E-434D-4F6C-BC76-F8E95920EB91}"/>
              </a:ext>
            </a:extLst>
          </p:cNvPr>
          <p:cNvSpPr txBox="1"/>
          <p:nvPr>
            <p:custDataLst>
              <p:tags r:id="rId11"/>
            </p:custDataLst>
          </p:nvPr>
        </p:nvSpPr>
        <p:spPr>
          <a:xfrm>
            <a:off x="1788487" y="4000192"/>
            <a:ext cx="610232" cy="307777"/>
          </a:xfrm>
          <a:prstGeom prst="rect">
            <a:avLst/>
          </a:prstGeom>
          <a:noFill/>
        </p:spPr>
        <p:txBody>
          <a:bodyPr wrap="none" rtlCol="0">
            <a:spAutoFit/>
          </a:bodyPr>
          <a:lstStyle/>
          <a:p>
            <a:r>
              <a:rPr lang="fr-CA" sz="700" dirty="0"/>
              <a:t>Sans objet</a:t>
            </a:r>
            <a:endParaRPr lang="fr-CA" dirty="0">
              <a:latin typeface="Arial" panose="020B0604020202020204" pitchFamily="34" charset="0"/>
            </a:endParaRPr>
          </a:p>
          <a:p>
            <a:endParaRPr lang="fr-CA" sz="700" dirty="0"/>
          </a:p>
        </p:txBody>
      </p:sp>
      <p:sp>
        <p:nvSpPr>
          <p:cNvPr id="14" name="ZoneTexte 13">
            <a:extLst>
              <a:ext uri="{FF2B5EF4-FFF2-40B4-BE49-F238E27FC236}">
                <a16:creationId xmlns:a16="http://schemas.microsoft.com/office/drawing/2014/main" id="{943E7B3C-D229-4856-A3ED-E54C9A07E16C}"/>
              </a:ext>
            </a:extLst>
          </p:cNvPr>
          <p:cNvSpPr txBox="1"/>
          <p:nvPr>
            <p:custDataLst>
              <p:tags r:id="rId12"/>
            </p:custDataLst>
          </p:nvPr>
        </p:nvSpPr>
        <p:spPr>
          <a:xfrm>
            <a:off x="4327665" y="3619723"/>
            <a:ext cx="607859" cy="200055"/>
          </a:xfrm>
          <a:prstGeom prst="rect">
            <a:avLst/>
          </a:prstGeom>
          <a:noFill/>
        </p:spPr>
        <p:txBody>
          <a:bodyPr wrap="none" rtlCol="0">
            <a:spAutoFit/>
          </a:bodyPr>
          <a:lstStyle/>
          <a:p>
            <a:r>
              <a:rPr lang="fr-CA" sz="700" dirty="0"/>
              <a:t>Sans objet</a:t>
            </a:r>
          </a:p>
        </p:txBody>
      </p:sp>
      <p:sp>
        <p:nvSpPr>
          <p:cNvPr id="15" name="ZoneTexte 14">
            <a:extLst>
              <a:ext uri="{FF2B5EF4-FFF2-40B4-BE49-F238E27FC236}">
                <a16:creationId xmlns:a16="http://schemas.microsoft.com/office/drawing/2014/main" id="{6774C25D-26D0-487E-8DE6-7CC4082EC23A}"/>
              </a:ext>
            </a:extLst>
          </p:cNvPr>
          <p:cNvSpPr txBox="1"/>
          <p:nvPr>
            <p:custDataLst>
              <p:tags r:id="rId13"/>
            </p:custDataLst>
          </p:nvPr>
        </p:nvSpPr>
        <p:spPr>
          <a:xfrm>
            <a:off x="9533498" y="3634026"/>
            <a:ext cx="607859" cy="200055"/>
          </a:xfrm>
          <a:prstGeom prst="rect">
            <a:avLst/>
          </a:prstGeom>
          <a:noFill/>
        </p:spPr>
        <p:txBody>
          <a:bodyPr wrap="none" rtlCol="0">
            <a:spAutoFit/>
          </a:bodyPr>
          <a:lstStyle/>
          <a:p>
            <a:r>
              <a:rPr lang="fr-CA" sz="700" dirty="0"/>
              <a:t>Sans objet</a:t>
            </a:r>
          </a:p>
        </p:txBody>
      </p:sp>
      <p:sp>
        <p:nvSpPr>
          <p:cNvPr id="19" name="ZoneTexte 18">
            <a:extLst>
              <a:ext uri="{FF2B5EF4-FFF2-40B4-BE49-F238E27FC236}">
                <a16:creationId xmlns:a16="http://schemas.microsoft.com/office/drawing/2014/main" id="{9024F20E-1652-433D-8906-DCFB9111B18F}"/>
              </a:ext>
            </a:extLst>
          </p:cNvPr>
          <p:cNvSpPr txBox="1"/>
          <p:nvPr>
            <p:custDataLst>
              <p:tags r:id="rId14"/>
            </p:custDataLst>
          </p:nvPr>
        </p:nvSpPr>
        <p:spPr>
          <a:xfrm rot="10800000">
            <a:off x="8671511" y="3413679"/>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16" name="ZoneTexte 15">
            <a:extLst>
              <a:ext uri="{FF2B5EF4-FFF2-40B4-BE49-F238E27FC236}">
                <a16:creationId xmlns:a16="http://schemas.microsoft.com/office/drawing/2014/main" id="{CA870E14-D424-4AF1-AF4F-DDC23E9943B6}"/>
              </a:ext>
            </a:extLst>
          </p:cNvPr>
          <p:cNvSpPr txBox="1"/>
          <p:nvPr>
            <p:custDataLst>
              <p:tags r:id="rId15"/>
            </p:custDataLst>
          </p:nvPr>
        </p:nvSpPr>
        <p:spPr>
          <a:xfrm>
            <a:off x="11612028" y="3022803"/>
            <a:ext cx="275648" cy="215444"/>
          </a:xfrm>
          <a:prstGeom prst="rect">
            <a:avLst/>
          </a:prstGeom>
          <a:noFill/>
        </p:spPr>
        <p:txBody>
          <a:bodyPr wrap="square" rtlCol="0">
            <a:spAutoFit/>
          </a:bodyPr>
          <a:lstStyle/>
          <a:p>
            <a:pPr algn="ctr"/>
            <a:r>
              <a:rPr lang="fr-CA" sz="800" dirty="0">
                <a:ln>
                  <a:solidFill>
                    <a:schemeClr val="bg1"/>
                  </a:solidFill>
                </a:ln>
                <a:solidFill>
                  <a:srgbClr val="C00000"/>
                </a:solidFill>
                <a:latin typeface="Wingdings 3" panose="05040102010807070707" pitchFamily="18" charset="2"/>
              </a:rPr>
              <a:t>q</a:t>
            </a:r>
          </a:p>
        </p:txBody>
      </p:sp>
      <p:sp>
        <p:nvSpPr>
          <p:cNvPr id="17" name="ZoneTexte 16">
            <a:extLst>
              <a:ext uri="{FF2B5EF4-FFF2-40B4-BE49-F238E27FC236}">
                <a16:creationId xmlns:a16="http://schemas.microsoft.com/office/drawing/2014/main" id="{83AF288B-CB3C-46DE-8A00-DAA0ACF1C307}"/>
              </a:ext>
            </a:extLst>
          </p:cNvPr>
          <p:cNvSpPr txBox="1"/>
          <p:nvPr>
            <p:custDataLst>
              <p:tags r:id="rId16"/>
            </p:custDataLst>
          </p:nvPr>
        </p:nvSpPr>
        <p:spPr>
          <a:xfrm rot="10800000">
            <a:off x="11217637" y="3022804"/>
            <a:ext cx="275648" cy="215444"/>
          </a:xfrm>
          <a:prstGeom prst="rect">
            <a:avLst/>
          </a:prstGeom>
          <a:noFill/>
        </p:spPr>
        <p:txBody>
          <a:bodyPr wrap="square" rtlCol="0">
            <a:spAutoFit/>
          </a:bodyPr>
          <a:lstStyle/>
          <a:p>
            <a:pPr algn="ctr"/>
            <a:r>
              <a:rPr lang="fr-CA" sz="800" dirty="0">
                <a:ln>
                  <a:solidFill>
                    <a:schemeClr val="bg1"/>
                  </a:solidFill>
                </a:ln>
                <a:solidFill>
                  <a:srgbClr val="669900"/>
                </a:solidFill>
                <a:latin typeface="Wingdings 3" panose="05040102010807070707" pitchFamily="18" charset="2"/>
              </a:rPr>
              <a:t>q</a:t>
            </a:r>
          </a:p>
        </p:txBody>
      </p:sp>
    </p:spTree>
    <p:extLst>
      <p:ext uri="{BB962C8B-B14F-4D97-AF65-F5344CB8AC3E}">
        <p14:creationId xmlns:p14="http://schemas.microsoft.com/office/powerpoint/2010/main" val="3158625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C09E3-5649-4849-A76D-3BCB7EEC8DCC}"/>
              </a:ext>
            </a:extLst>
          </p:cNvPr>
          <p:cNvSpPr>
            <a:spLocks noGrp="1"/>
          </p:cNvSpPr>
          <p:nvPr>
            <p:ph type="title"/>
            <p:custDataLst>
              <p:tags r:id="rId1"/>
            </p:custDataLst>
          </p:nvPr>
        </p:nvSpPr>
        <p:spPr>
          <a:xfrm>
            <a:off x="220980" y="2777749"/>
            <a:ext cx="4397741" cy="664797"/>
          </a:xfrm>
        </p:spPr>
        <p:txBody>
          <a:bodyPr/>
          <a:lstStyle/>
          <a:p>
            <a:r>
              <a:rPr lang="fr-CA" dirty="0"/>
              <a:t>Les travaux d'agrandissement / de conversion résidentielle</a:t>
            </a:r>
          </a:p>
        </p:txBody>
      </p:sp>
      <p:sp>
        <p:nvSpPr>
          <p:cNvPr id="3" name="Espace réservé du texte 2">
            <a:extLst>
              <a:ext uri="{FF2B5EF4-FFF2-40B4-BE49-F238E27FC236}">
                <a16:creationId xmlns:a16="http://schemas.microsoft.com/office/drawing/2014/main" id="{89DEDF0C-1A80-4D63-AB11-9A7A86FD08A3}"/>
              </a:ext>
            </a:extLst>
          </p:cNvPr>
          <p:cNvSpPr>
            <a:spLocks noGrp="1"/>
          </p:cNvSpPr>
          <p:nvPr>
            <p:ph type="body" idx="1"/>
            <p:custDataLst>
              <p:tags r:id="rId2"/>
            </p:custDataLst>
          </p:nvPr>
        </p:nvSpPr>
        <p:spPr>
          <a:xfrm>
            <a:off x="220980" y="3469534"/>
            <a:ext cx="4200737" cy="709938"/>
          </a:xfrm>
        </p:spPr>
        <p:txBody>
          <a:bodyPr/>
          <a:lstStyle/>
          <a:p>
            <a:r>
              <a:rPr lang="fr-CA" dirty="0"/>
              <a:t>Base : propriétaires prévoyant ce type de travaux </a:t>
            </a:r>
            <a:r>
              <a:rPr lang="fr-CA" dirty="0">
                <a:solidFill>
                  <a:srgbClr val="898989"/>
                </a:solidFill>
              </a:rPr>
              <a:t>(2026 n = 118; 2025 n = 136; 2024 n = 98)</a:t>
            </a:r>
          </a:p>
          <a:p>
            <a:endParaRPr lang="fr-CA" dirty="0"/>
          </a:p>
        </p:txBody>
      </p:sp>
    </p:spTree>
    <p:extLst>
      <p:ext uri="{BB962C8B-B14F-4D97-AF65-F5344CB8AC3E}">
        <p14:creationId xmlns:p14="http://schemas.microsoft.com/office/powerpoint/2010/main" val="2552910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Les caractéristiques des propriétés où sont prévus des travaux d'agrandissement / </a:t>
            </a:r>
            <a:br>
              <a:rPr lang="fr-CA" dirty="0"/>
            </a:br>
            <a:r>
              <a:rPr lang="fr-CA" dirty="0"/>
              <a:t>de conversion résidentielle</a:t>
            </a:r>
          </a:p>
        </p:txBody>
      </p:sp>
      <p:graphicFrame>
        <p:nvGraphicFramePr>
          <p:cNvPr id="3" name="Tableau 2">
            <a:extLst>
              <a:ext uri="{FF2B5EF4-FFF2-40B4-BE49-F238E27FC236}">
                <a16:creationId xmlns:a16="http://schemas.microsoft.com/office/drawing/2014/main" id="{00820EE7-9833-4C1D-9762-93D86B6556B7}"/>
              </a:ext>
            </a:extLst>
          </p:cNvPr>
          <p:cNvGraphicFramePr>
            <a:graphicFrameLocks noGrp="1"/>
          </p:cNvGraphicFramePr>
          <p:nvPr>
            <p:custDataLst>
              <p:tags r:id="rId2"/>
            </p:custDataLst>
            <p:extLst>
              <p:ext uri="{D42A27DB-BD31-4B8C-83A1-F6EECF244321}">
                <p14:modId xmlns:p14="http://schemas.microsoft.com/office/powerpoint/2010/main" val="3630752633"/>
              </p:ext>
            </p:extLst>
          </p:nvPr>
        </p:nvGraphicFramePr>
        <p:xfrm>
          <a:off x="216492" y="1342814"/>
          <a:ext cx="11759017" cy="4347093"/>
        </p:xfrm>
        <a:graphic>
          <a:graphicData uri="http://schemas.openxmlformats.org/drawingml/2006/table">
            <a:tbl>
              <a:tblPr>
                <a:tableStyleId>{5C22544A-7EE6-4342-B048-85BDC9FD1C3A}</a:tableStyleId>
              </a:tblPr>
              <a:tblGrid>
                <a:gridCol w="1807913">
                  <a:extLst>
                    <a:ext uri="{9D8B030D-6E8A-4147-A177-3AD203B41FA5}">
                      <a16:colId xmlns:a16="http://schemas.microsoft.com/office/drawing/2014/main" val="2934615986"/>
                    </a:ext>
                  </a:extLst>
                </a:gridCol>
                <a:gridCol w="387410">
                  <a:extLst>
                    <a:ext uri="{9D8B030D-6E8A-4147-A177-3AD203B41FA5}">
                      <a16:colId xmlns:a16="http://schemas.microsoft.com/office/drawing/2014/main" val="3570106144"/>
                    </a:ext>
                  </a:extLst>
                </a:gridCol>
                <a:gridCol w="1980000">
                  <a:extLst>
                    <a:ext uri="{9D8B030D-6E8A-4147-A177-3AD203B41FA5}">
                      <a16:colId xmlns:a16="http://schemas.microsoft.com/office/drawing/2014/main" val="3237896024"/>
                    </a:ext>
                  </a:extLst>
                </a:gridCol>
                <a:gridCol w="936000">
                  <a:extLst>
                    <a:ext uri="{9D8B030D-6E8A-4147-A177-3AD203B41FA5}">
                      <a16:colId xmlns:a16="http://schemas.microsoft.com/office/drawing/2014/main" val="2310963365"/>
                    </a:ext>
                  </a:extLst>
                </a:gridCol>
                <a:gridCol w="419694">
                  <a:extLst>
                    <a:ext uri="{9D8B030D-6E8A-4147-A177-3AD203B41FA5}">
                      <a16:colId xmlns:a16="http://schemas.microsoft.com/office/drawing/2014/main" val="347326079"/>
                    </a:ext>
                  </a:extLst>
                </a:gridCol>
                <a:gridCol w="1980000">
                  <a:extLst>
                    <a:ext uri="{9D8B030D-6E8A-4147-A177-3AD203B41FA5}">
                      <a16:colId xmlns:a16="http://schemas.microsoft.com/office/drawing/2014/main" val="658750298"/>
                    </a:ext>
                  </a:extLst>
                </a:gridCol>
                <a:gridCol w="1800000">
                  <a:extLst>
                    <a:ext uri="{9D8B030D-6E8A-4147-A177-3AD203B41FA5}">
                      <a16:colId xmlns:a16="http://schemas.microsoft.com/office/drawing/2014/main" val="793706194"/>
                    </a:ext>
                  </a:extLst>
                </a:gridCol>
                <a:gridCol w="468000">
                  <a:extLst>
                    <a:ext uri="{9D8B030D-6E8A-4147-A177-3AD203B41FA5}">
                      <a16:colId xmlns:a16="http://schemas.microsoft.com/office/drawing/2014/main" val="3137519838"/>
                    </a:ext>
                  </a:extLst>
                </a:gridCol>
                <a:gridCol w="1980000">
                  <a:extLst>
                    <a:ext uri="{9D8B030D-6E8A-4147-A177-3AD203B41FA5}">
                      <a16:colId xmlns:a16="http://schemas.microsoft.com/office/drawing/2014/main" val="282012222"/>
                    </a:ext>
                  </a:extLst>
                </a:gridCol>
              </a:tblGrid>
              <a:tr h="432000">
                <a:tc gridSpan="3">
                  <a:txBody>
                    <a:bodyPr/>
                    <a:lstStyle/>
                    <a:p>
                      <a:pPr algn="ctr"/>
                      <a:r>
                        <a:rPr lang="fr-CA" sz="1100" dirty="0">
                          <a:solidFill>
                            <a:schemeClr val="tx1"/>
                          </a:solidFill>
                          <a:latin typeface="+mj-lt"/>
                        </a:rPr>
                        <a:t>Type de propriété</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tc gridSpan="3">
                  <a:txBody>
                    <a:bodyPr/>
                    <a:lstStyle/>
                    <a:p>
                      <a:pPr algn="ctr"/>
                      <a:r>
                        <a:rPr lang="fr-CA" sz="1100" dirty="0">
                          <a:solidFill>
                            <a:schemeClr val="tx1"/>
                          </a:solidFill>
                          <a:latin typeface="+mj-lt"/>
                        </a:rPr>
                        <a:t>Année de construction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tc gridSpan="3">
                  <a:txBody>
                    <a:bodyPr/>
                    <a:lstStyle/>
                    <a:p>
                      <a:pPr algn="ctr"/>
                      <a:r>
                        <a:rPr lang="fr-CA" sz="1100" dirty="0">
                          <a:solidFill>
                            <a:schemeClr val="tx1"/>
                          </a:solidFill>
                          <a:latin typeface="+mj-lt"/>
                        </a:rPr>
                        <a:t>Localisation des propriétés </a:t>
                      </a: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660624470"/>
                  </a:ext>
                </a:extLst>
              </a:tr>
              <a:tr h="1368000">
                <a:tc>
                  <a:txBody>
                    <a:bodyPr/>
                    <a:lstStyle/>
                    <a:p>
                      <a:pPr>
                        <a:lnSpc>
                          <a:spcPct val="120000"/>
                        </a:lnSpc>
                        <a:tabLst>
                          <a:tab pos="2513013" algn="r"/>
                        </a:tabLst>
                      </a:pPr>
                      <a:r>
                        <a:rPr lang="fr-CA" sz="1000" b="1" dirty="0"/>
                        <a:t>Maison	</a:t>
                      </a:r>
                    </a:p>
                    <a:p>
                      <a:pPr marL="87313" indent="0">
                        <a:lnSpc>
                          <a:spcPct val="120000"/>
                        </a:lnSpc>
                        <a:tabLst>
                          <a:tab pos="2513013" algn="r"/>
                        </a:tabLst>
                      </a:pPr>
                      <a:r>
                        <a:rPr lang="fr-CA" sz="1000" dirty="0"/>
                        <a:t>Maison individuelle 	</a:t>
                      </a:r>
                    </a:p>
                    <a:p>
                      <a:pPr marL="87313" indent="0">
                        <a:lnSpc>
                          <a:spcPct val="120000"/>
                        </a:lnSpc>
                        <a:tabLst>
                          <a:tab pos="2513013" algn="r"/>
                        </a:tabLst>
                      </a:pPr>
                      <a:r>
                        <a:rPr lang="fr-CA" sz="1000" dirty="0"/>
                        <a:t>Maison jumelée</a:t>
                      </a:r>
                    </a:p>
                    <a:p>
                      <a:pPr marL="0" indent="0">
                        <a:lnSpc>
                          <a:spcPct val="120000"/>
                        </a:lnSpc>
                        <a:tabLst>
                          <a:tab pos="2513013" algn="r"/>
                        </a:tabLst>
                      </a:pPr>
                      <a:r>
                        <a:rPr lang="fr-CA" sz="1000" dirty="0"/>
                        <a:t>Multiplex (2 à 5 logements)</a:t>
                      </a:r>
                    </a:p>
                    <a:p>
                      <a:pPr marL="0" indent="0">
                        <a:lnSpc>
                          <a:spcPct val="120000"/>
                        </a:lnSpc>
                        <a:tabLst>
                          <a:tab pos="2513013" algn="r"/>
                        </a:tabLst>
                      </a:pPr>
                      <a:r>
                        <a:rPr lang="fr-CA" sz="1000" dirty="0"/>
                        <a:t>Immeuble commercial</a:t>
                      </a:r>
                    </a:p>
                    <a:p>
                      <a:pPr>
                        <a:lnSpc>
                          <a:spcPct val="120000"/>
                        </a:lnSpc>
                        <a:tabLst>
                          <a:tab pos="2513013" algn="r"/>
                        </a:tabLst>
                      </a:pPr>
                      <a:r>
                        <a:rPr lang="fr-CA" sz="1000" dirty="0"/>
                        <a:t>Appartement en copropriété </a:t>
                      </a:r>
                      <a:br>
                        <a:rPr lang="fr-CA" sz="1000" dirty="0"/>
                      </a:br>
                      <a:r>
                        <a:rPr lang="fr-CA" sz="1000" dirty="0"/>
                        <a:t>Chalet</a:t>
                      </a:r>
                    </a:p>
                  </a:txBody>
                  <a:tcPr marR="36000" marB="108000">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120000"/>
                        </a:lnSpc>
                        <a:tabLst>
                          <a:tab pos="2513013" algn="r"/>
                        </a:tabLst>
                      </a:pPr>
                      <a:endParaRPr lang="fr-CA" sz="1000" dirty="0">
                        <a:solidFill>
                          <a:srgbClr val="669900"/>
                        </a:solidFill>
                      </a:endParaRPr>
                    </a:p>
                  </a:txBody>
                  <a:tcPr marL="36000" marR="36000">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tabLst>
                          <a:tab pos="2513013" algn="r"/>
                        </a:tabLst>
                      </a:pPr>
                      <a:endParaRPr lang="fr-CA" sz="1000" dirty="0"/>
                    </a:p>
                  </a:txBody>
                  <a:tcPr marR="144000">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Avant 1950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Avant 1900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1900-1910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1911-1920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1921-1930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1931-1940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1941-1950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1951 à 1980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1951-1960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1961-1970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1971-1980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1981 à 2000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1981-1990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1991-2000</a:t>
                      </a:r>
                    </a:p>
                    <a:p>
                      <a:pPr marL="0"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Après 2000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2001-2010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2011-2020</a:t>
                      </a:r>
                    </a:p>
                    <a:p>
                      <a:pPr marL="87313" marR="0" lvl="0" indent="0" algn="l" defTabSz="914400" rtl="0" eaLnBrk="1" fontAlgn="auto" latinLnBrk="0" hangingPunct="1">
                        <a:lnSpc>
                          <a:spcPct val="120000"/>
                        </a:lnSpc>
                        <a:spcBef>
                          <a:spcPts val="200"/>
                        </a:spcBef>
                        <a:spcAft>
                          <a:spcPts val="0"/>
                        </a:spcAft>
                        <a:buClrTx/>
                        <a:buSzTx/>
                        <a:buFontTx/>
                        <a:buNone/>
                        <a:tabLst>
                          <a:tab pos="1436688"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Après 2020</a:t>
                      </a:r>
                    </a:p>
                  </a:txBody>
                  <a:tcPr marR="36000">
                    <a:lnL w="12700"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r" defTabSz="914400" rtl="0" eaLnBrk="1" fontAlgn="auto" latinLnBrk="0" hangingPunct="1">
                        <a:lnSpc>
                          <a:spcPct val="120000"/>
                        </a:lnSpc>
                        <a:spcBef>
                          <a:spcPts val="200"/>
                        </a:spcBef>
                        <a:spcAft>
                          <a:spcPts val="0"/>
                        </a:spcAft>
                        <a:buClrTx/>
                        <a:buSzTx/>
                        <a:buFontTx/>
                        <a:buNone/>
                        <a:tabLst>
                          <a:tab pos="1436688" algn="r"/>
                        </a:tabLst>
                        <a:defRPr/>
                      </a:pPr>
                      <a:endParaRPr kumimoji="0" lang="fr-CA" sz="1000" b="0"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00000"/>
                        </a:lnSpc>
                        <a:spcBef>
                          <a:spcPts val="200"/>
                        </a:spcBef>
                        <a:spcAft>
                          <a:spcPts val="0"/>
                        </a:spcAft>
                        <a:buClrTx/>
                        <a:buSzTx/>
                        <a:buFontTx/>
                        <a:buNone/>
                        <a:tabLst>
                          <a:tab pos="1436688" algn="r"/>
                        </a:tabLst>
                        <a:defRPr/>
                      </a:pPr>
                      <a:endParaRPr kumimoji="0" lang="fr-CA" sz="1000" b="0"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Grande région de Montréal</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Laval	</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Montréal</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Lanaudière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Laurentides</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Montérégie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Grande région de 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Capitale-Nationale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Chaudière-Appalaches</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Mauricie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Estrie</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Outaouais</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Ailleurs au 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Abitibi-Témiscamingue</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Bas-Saint-Laurent</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Centre-du-Québec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Côte-Nord</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Nord-du-Québec</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Gaspésie–Îles-de-la-Mad.</a:t>
                      </a:r>
                    </a:p>
                    <a:p>
                      <a:pPr marL="87313"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0" i="0" u="none" strike="noStrike" kern="1200" cap="none" spc="0" normalizeH="0" baseline="0" noProof="0" dirty="0">
                          <a:ln>
                            <a:noFill/>
                          </a:ln>
                          <a:solidFill>
                            <a:prstClr val="black"/>
                          </a:solidFill>
                          <a:effectLst/>
                          <a:uLnTx/>
                          <a:uFillTx/>
                          <a:latin typeface="+mn-lt"/>
                          <a:ea typeface="+mn-ea"/>
                          <a:cs typeface="+mn-cs"/>
                        </a:rPr>
                        <a:t>Saguenay–Lac-Saint-Jean</a:t>
                      </a:r>
                    </a:p>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r>
                        <a:rPr kumimoji="0" lang="fr-CA" sz="1000" b="1" i="0" u="none" strike="noStrike" kern="1200" cap="none" spc="0" normalizeH="0" baseline="0" noProof="0" dirty="0">
                          <a:ln>
                            <a:noFill/>
                          </a:ln>
                          <a:solidFill>
                            <a:prstClr val="black"/>
                          </a:solidFill>
                          <a:effectLst/>
                          <a:uLnTx/>
                          <a:uFillTx/>
                          <a:latin typeface="+mn-lt"/>
                          <a:ea typeface="+mn-ea"/>
                          <a:cs typeface="+mn-cs"/>
                        </a:rPr>
                        <a:t>Hors Québec</a:t>
                      </a:r>
                    </a:p>
                  </a:txBody>
                  <a:tcPr marR="36000">
                    <a:lnL w="12700"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r" defTabSz="914400" rtl="0" eaLnBrk="1" fontAlgn="auto" latinLnBrk="0" hangingPunct="1">
                        <a:lnSpc>
                          <a:spcPct val="120000"/>
                        </a:lnSpc>
                        <a:spcBef>
                          <a:spcPts val="0"/>
                        </a:spcBef>
                        <a:spcAft>
                          <a:spcPts val="0"/>
                        </a:spcAft>
                        <a:buClrTx/>
                        <a:buSzTx/>
                        <a:buFontTx/>
                        <a:buNone/>
                        <a:tabLst>
                          <a:tab pos="2513013" algn="r"/>
                        </a:tabLst>
                        <a:defRPr/>
                      </a:pPr>
                      <a:endParaRPr kumimoji="0" lang="fr-CA" sz="1000" b="1"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tab pos="2513013" algn="r"/>
                        </a:tabLst>
                        <a:defRPr/>
                      </a:pPr>
                      <a:endParaRPr kumimoji="0" lang="fr-CA" sz="1000" b="1" i="0" u="none" strike="noStrike" kern="1200" cap="none" spc="0" normalizeH="0" baseline="0" noProof="0" dirty="0">
                        <a:ln>
                          <a:noFill/>
                        </a:ln>
                        <a:solidFill>
                          <a:prstClr val="black"/>
                        </a:solidFill>
                        <a:effectLst/>
                        <a:uLnTx/>
                        <a:uFillTx/>
                        <a:latin typeface="+mn-lt"/>
                        <a:ea typeface="+mn-ea"/>
                        <a:cs typeface="+mn-cs"/>
                      </a:endParaRP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7834545"/>
                  </a:ext>
                </a:extLst>
              </a:tr>
              <a:tr h="25200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schemeClr val="tx1"/>
                          </a:solidFill>
                          <a:effectLst/>
                          <a:uLnTx/>
                          <a:uFillTx/>
                          <a:latin typeface="Franklin Gothic Demi"/>
                          <a:ea typeface="+mn-ea"/>
                          <a:cs typeface="+mn-cs"/>
                        </a:rPr>
                        <a:t>Période de possession </a:t>
                      </a:r>
                    </a:p>
                  </a:txBody>
                  <a:tcPr marR="36000">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r">
                        <a:tabLst>
                          <a:tab pos="2513013" algn="r"/>
                        </a:tabLst>
                      </a:pPr>
                      <a:endParaRPr lang="fr-CA" sz="1000" dirty="0"/>
                    </a:p>
                  </a:txBody>
                  <a:tcPr marL="36000" marR="36000"/>
                </a:tc>
                <a:tc hMerge="1">
                  <a:txBody>
                    <a:bodyPr/>
                    <a:lstStyle/>
                    <a:p>
                      <a:pPr>
                        <a:tabLst>
                          <a:tab pos="2513013" algn="r"/>
                        </a:tabLst>
                      </a:pPr>
                      <a:endParaRPr lang="fr-CA" sz="1000" dirty="0"/>
                    </a:p>
                  </a:txBody>
                  <a:tcPr marR="36000"/>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840581951"/>
                  </a:ext>
                </a:extLst>
              </a:tr>
              <a:tr h="370840">
                <a:tc>
                  <a:txBody>
                    <a:bodyPr/>
                    <a:lstStyle/>
                    <a:p>
                      <a:pPr>
                        <a:lnSpc>
                          <a:spcPct val="120000"/>
                        </a:lnSpc>
                        <a:tabLst>
                          <a:tab pos="2513013" algn="r"/>
                        </a:tabLst>
                      </a:pPr>
                      <a:r>
                        <a:rPr lang="fr-CA" sz="1000" b="1" dirty="0"/>
                        <a:t>Moins de 5 ans</a:t>
                      </a:r>
                    </a:p>
                    <a:p>
                      <a:pPr marL="87313" indent="0">
                        <a:lnSpc>
                          <a:spcPct val="120000"/>
                        </a:lnSpc>
                        <a:tabLst>
                          <a:tab pos="2513013" algn="r"/>
                        </a:tabLst>
                      </a:pPr>
                      <a:r>
                        <a:rPr lang="fr-CA" sz="1000" dirty="0"/>
                        <a:t>Moins de 2 ans</a:t>
                      </a:r>
                    </a:p>
                    <a:p>
                      <a:pPr marL="87313" indent="0">
                        <a:lnSpc>
                          <a:spcPct val="120000"/>
                        </a:lnSpc>
                        <a:tabLst>
                          <a:tab pos="2513013" algn="r"/>
                        </a:tabLst>
                      </a:pPr>
                      <a:r>
                        <a:rPr lang="fr-CA" sz="1000" dirty="0"/>
                        <a:t>2 à 5 ans</a:t>
                      </a:r>
                    </a:p>
                    <a:p>
                      <a:pPr>
                        <a:lnSpc>
                          <a:spcPct val="120000"/>
                        </a:lnSpc>
                        <a:tabLst>
                          <a:tab pos="2513013" algn="r"/>
                        </a:tabLst>
                      </a:pPr>
                      <a:r>
                        <a:rPr lang="fr-CA" sz="1000" b="1" dirty="0"/>
                        <a:t>6 à 15 ans</a:t>
                      </a:r>
                    </a:p>
                    <a:p>
                      <a:pPr marL="87313" indent="0">
                        <a:lnSpc>
                          <a:spcPct val="120000"/>
                        </a:lnSpc>
                        <a:tabLst>
                          <a:tab pos="2513013" algn="r"/>
                        </a:tabLst>
                      </a:pPr>
                      <a:r>
                        <a:rPr lang="fr-CA" sz="1000" dirty="0"/>
                        <a:t>6 à 10 ans</a:t>
                      </a:r>
                    </a:p>
                    <a:p>
                      <a:pPr marL="87313" indent="0">
                        <a:lnSpc>
                          <a:spcPct val="120000"/>
                        </a:lnSpc>
                        <a:tabLst>
                          <a:tab pos="2513013" algn="r"/>
                        </a:tabLst>
                      </a:pPr>
                      <a:r>
                        <a:rPr lang="fr-CA" sz="1000" dirty="0"/>
                        <a:t>11 à 15 ans</a:t>
                      </a:r>
                    </a:p>
                    <a:p>
                      <a:pPr>
                        <a:lnSpc>
                          <a:spcPct val="120000"/>
                        </a:lnSpc>
                        <a:tabLst>
                          <a:tab pos="2513013" algn="r"/>
                        </a:tabLst>
                      </a:pPr>
                      <a:r>
                        <a:rPr lang="fr-CA" sz="1000" b="1" dirty="0"/>
                        <a:t>Plus de 15 ans</a:t>
                      </a:r>
                    </a:p>
                    <a:p>
                      <a:pPr marL="87313" indent="0">
                        <a:lnSpc>
                          <a:spcPct val="120000"/>
                        </a:lnSpc>
                        <a:tabLst>
                          <a:tab pos="2513013" algn="r"/>
                        </a:tabLst>
                      </a:pPr>
                      <a:r>
                        <a:rPr lang="fr-CA" sz="1000" dirty="0"/>
                        <a:t>16 à 20 ans</a:t>
                      </a:r>
                    </a:p>
                    <a:p>
                      <a:pPr marL="87313" indent="0">
                        <a:lnSpc>
                          <a:spcPct val="120000"/>
                        </a:lnSpc>
                        <a:tabLst>
                          <a:tab pos="2513013" algn="r"/>
                        </a:tabLst>
                      </a:pPr>
                      <a:r>
                        <a:rPr lang="fr-CA" sz="1000" dirty="0"/>
                        <a:t>Plus de 20 ans</a:t>
                      </a:r>
                    </a:p>
                  </a:txBody>
                  <a:tcPr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lnSpc>
                          <a:spcPct val="120000"/>
                        </a:lnSpc>
                        <a:tabLst>
                          <a:tab pos="2513013" algn="r"/>
                        </a:tabLst>
                      </a:pPr>
                      <a:endParaRPr lang="fr-CA" sz="1000" dirty="0">
                        <a:solidFill>
                          <a:srgbClr val="C00000"/>
                        </a:solidFill>
                      </a:endParaRPr>
                    </a:p>
                  </a:txBody>
                  <a:tcPr marL="36000" marR="36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tabLst>
                          <a:tab pos="2513013" algn="r"/>
                        </a:tabLst>
                      </a:pPr>
                      <a:endParaRPr lang="fr-CA" sz="1000" dirty="0"/>
                    </a:p>
                  </a:txBody>
                  <a:tcPr marR="36000">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extLst>
                  <a:ext uri="{0D108BD9-81ED-4DB2-BD59-A6C34878D82A}">
                    <a16:rowId xmlns:a16="http://schemas.microsoft.com/office/drawing/2014/main" val="4217631145"/>
                  </a:ext>
                </a:extLst>
              </a:tr>
            </a:tbl>
          </a:graphicData>
        </a:graphic>
      </p:graphicFrame>
      <p:graphicFrame>
        <p:nvGraphicFramePr>
          <p:cNvPr id="10" name="Graphique 9">
            <a:extLst>
              <a:ext uri="{FF2B5EF4-FFF2-40B4-BE49-F238E27FC236}">
                <a16:creationId xmlns:a16="http://schemas.microsoft.com/office/drawing/2014/main" id="{E6439D98-686E-4F05-BE78-51A1B1B1AC38}"/>
              </a:ext>
            </a:extLst>
          </p:cNvPr>
          <p:cNvGraphicFramePr/>
          <p:nvPr>
            <p:custDataLst>
              <p:tags r:id="rId3"/>
            </p:custDataLst>
            <p:extLst>
              <p:ext uri="{D42A27DB-BD31-4B8C-83A1-F6EECF244321}">
                <p14:modId xmlns:p14="http://schemas.microsoft.com/office/powerpoint/2010/main" val="2441273182"/>
              </p:ext>
            </p:extLst>
          </p:nvPr>
        </p:nvGraphicFramePr>
        <p:xfrm>
          <a:off x="9307620" y="1684655"/>
          <a:ext cx="1703280" cy="412559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1" name="Graphique 10">
            <a:extLst>
              <a:ext uri="{FF2B5EF4-FFF2-40B4-BE49-F238E27FC236}">
                <a16:creationId xmlns:a16="http://schemas.microsoft.com/office/drawing/2014/main" id="{F21112F2-4299-4F81-9884-ACF59BB56E4D}"/>
              </a:ext>
            </a:extLst>
          </p:cNvPr>
          <p:cNvGraphicFramePr/>
          <p:nvPr>
            <p:custDataLst>
              <p:tags r:id="rId4"/>
            </p:custDataLst>
            <p:extLst>
              <p:ext uri="{D42A27DB-BD31-4B8C-83A1-F6EECF244321}">
                <p14:modId xmlns:p14="http://schemas.microsoft.com/office/powerpoint/2010/main" val="3320637691"/>
              </p:ext>
            </p:extLst>
          </p:nvPr>
        </p:nvGraphicFramePr>
        <p:xfrm>
          <a:off x="5146464" y="1675129"/>
          <a:ext cx="1682961" cy="400532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2" name="Graphique 11">
            <a:extLst>
              <a:ext uri="{FF2B5EF4-FFF2-40B4-BE49-F238E27FC236}">
                <a16:creationId xmlns:a16="http://schemas.microsoft.com/office/drawing/2014/main" id="{7E1EF96A-8D44-4032-8A70-FD365F86541B}"/>
              </a:ext>
            </a:extLst>
          </p:cNvPr>
          <p:cNvGraphicFramePr/>
          <p:nvPr>
            <p:custDataLst>
              <p:tags r:id="rId5"/>
            </p:custDataLst>
            <p:extLst>
              <p:ext uri="{D42A27DB-BD31-4B8C-83A1-F6EECF244321}">
                <p14:modId xmlns:p14="http://schemas.microsoft.com/office/powerpoint/2010/main" val="1833827102"/>
              </p:ext>
            </p:extLst>
          </p:nvPr>
        </p:nvGraphicFramePr>
        <p:xfrm>
          <a:off x="1826262" y="1703704"/>
          <a:ext cx="1658158" cy="1498776"/>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3" name="Graphique 12">
            <a:extLst>
              <a:ext uri="{FF2B5EF4-FFF2-40B4-BE49-F238E27FC236}">
                <a16:creationId xmlns:a16="http://schemas.microsoft.com/office/drawing/2014/main" id="{1E416A8D-0AF4-43EF-A9E5-C014F00AD48E}"/>
              </a:ext>
            </a:extLst>
          </p:cNvPr>
          <p:cNvGraphicFramePr/>
          <p:nvPr>
            <p:custDataLst>
              <p:tags r:id="rId6"/>
            </p:custDataLst>
            <p:extLst>
              <p:ext uri="{D42A27DB-BD31-4B8C-83A1-F6EECF244321}">
                <p14:modId xmlns:p14="http://schemas.microsoft.com/office/powerpoint/2010/main" val="2554573766"/>
              </p:ext>
            </p:extLst>
          </p:nvPr>
        </p:nvGraphicFramePr>
        <p:xfrm>
          <a:off x="1826261" y="3333508"/>
          <a:ext cx="1612264" cy="1924715"/>
        </p:xfrm>
        <a:graphic>
          <a:graphicData uri="http://schemas.openxmlformats.org/drawingml/2006/chart">
            <c:chart xmlns:c="http://schemas.openxmlformats.org/drawingml/2006/chart" xmlns:r="http://schemas.openxmlformats.org/officeDocument/2006/relationships" r:id="rId20"/>
          </a:graphicData>
        </a:graphic>
      </p:graphicFrame>
      <p:sp>
        <p:nvSpPr>
          <p:cNvPr id="2" name="Espace réservé du numéro de diapositive 1">
            <a:extLst>
              <a:ext uri="{FF2B5EF4-FFF2-40B4-BE49-F238E27FC236}">
                <a16:creationId xmlns:a16="http://schemas.microsoft.com/office/drawing/2014/main" id="{92466C75-C718-40DB-945C-7645FCD3FE83}"/>
              </a:ext>
            </a:extLst>
          </p:cNvPr>
          <p:cNvSpPr>
            <a:spLocks noGrp="1"/>
          </p:cNvSpPr>
          <p:nvPr>
            <p:ph type="sldNum" sz="quarter" idx="12"/>
            <p:custDataLst>
              <p:tags r:id="rId7"/>
            </p:custDataLst>
          </p:nvPr>
        </p:nvSpPr>
        <p:spPr/>
        <p:txBody>
          <a:bodyPr/>
          <a:lstStyle/>
          <a:p>
            <a:fld id="{B57D92B5-7ECE-49C8-85BA-9F8FD163C6E7}" type="slidenum">
              <a:rPr lang="en-CA" smtClean="0"/>
              <a:t>53</a:t>
            </a:fld>
            <a:endParaRPr lang="en-CA"/>
          </a:p>
        </p:txBody>
      </p:sp>
      <p:graphicFrame>
        <p:nvGraphicFramePr>
          <p:cNvPr id="19" name="Tableau 18">
            <a:extLst>
              <a:ext uri="{FF2B5EF4-FFF2-40B4-BE49-F238E27FC236}">
                <a16:creationId xmlns:a16="http://schemas.microsoft.com/office/drawing/2014/main" id="{75CFB482-2613-44DB-9AAF-97448BE77E09}"/>
              </a:ext>
            </a:extLst>
          </p:cNvPr>
          <p:cNvGraphicFramePr>
            <a:graphicFrameLocks noGrp="1"/>
          </p:cNvGraphicFramePr>
          <p:nvPr>
            <p:custDataLst>
              <p:tags r:id="rId8"/>
            </p:custDataLst>
            <p:extLst>
              <p:ext uri="{D42A27DB-BD31-4B8C-83A1-F6EECF244321}">
                <p14:modId xmlns:p14="http://schemas.microsoft.com/office/powerpoint/2010/main" val="1039064372"/>
              </p:ext>
            </p:extLst>
          </p:nvPr>
        </p:nvGraphicFramePr>
        <p:xfrm>
          <a:off x="3302643" y="1630531"/>
          <a:ext cx="1082604" cy="1498776"/>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7347">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rgbClr val="FFCA08"/>
                          </a:solidFill>
                          <a:latin typeface="+mn-lt"/>
                        </a:rPr>
                        <a:t>2026</a:t>
                      </a:r>
                      <a:endParaRPr lang="fr-CA" sz="900" b="1" i="1" dirty="0">
                        <a:solidFill>
                          <a:srgbClr val="FFCA08"/>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7347">
                <a:tc>
                  <a:txBody>
                    <a:bodyPr/>
                    <a:lstStyle/>
                    <a:p>
                      <a:pPr algn="ctr" fontAlgn="b"/>
                      <a:r>
                        <a:rPr lang="fr-CA" sz="800" b="0" i="1" u="none" strike="noStrike" dirty="0">
                          <a:solidFill>
                            <a:schemeClr val="bg1">
                              <a:lumMod val="50000"/>
                            </a:schemeClr>
                          </a:solidFill>
                          <a:effectLst/>
                          <a:latin typeface="+mn-lt"/>
                        </a:rPr>
                        <a:t>88 %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91 %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FFCA08"/>
                          </a:solidFill>
                          <a:effectLst/>
                          <a:latin typeface="+mn-lt"/>
                        </a:rPr>
                        <a:t>84 %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7347">
                <a:tc>
                  <a:txBody>
                    <a:bodyPr/>
                    <a:lstStyle/>
                    <a:p>
                      <a:pPr algn="ctr" fontAlgn="b"/>
                      <a:r>
                        <a:rPr lang="fr-CA" sz="800" b="0" i="1" u="none" strike="noStrike" dirty="0">
                          <a:solidFill>
                            <a:schemeClr val="bg1">
                              <a:lumMod val="50000"/>
                            </a:schemeClr>
                          </a:solidFill>
                          <a:effectLst/>
                          <a:latin typeface="+mn-lt"/>
                        </a:rPr>
                        <a:t>74 %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81 %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77 %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4567666"/>
                  </a:ext>
                </a:extLst>
              </a:tr>
              <a:tr h="187347">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7347">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734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734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734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bl>
          </a:graphicData>
        </a:graphic>
      </p:graphicFrame>
      <p:graphicFrame>
        <p:nvGraphicFramePr>
          <p:cNvPr id="20" name="Tableau 19">
            <a:extLst>
              <a:ext uri="{FF2B5EF4-FFF2-40B4-BE49-F238E27FC236}">
                <a16:creationId xmlns:a16="http://schemas.microsoft.com/office/drawing/2014/main" id="{6BFFB3FE-75A3-4719-A5D5-BCC78DC2CE7B}"/>
              </a:ext>
            </a:extLst>
          </p:cNvPr>
          <p:cNvGraphicFramePr>
            <a:graphicFrameLocks noGrp="1"/>
          </p:cNvGraphicFramePr>
          <p:nvPr>
            <p:custDataLst>
              <p:tags r:id="rId9"/>
            </p:custDataLst>
            <p:extLst>
              <p:ext uri="{D42A27DB-BD31-4B8C-83A1-F6EECF244321}">
                <p14:modId xmlns:p14="http://schemas.microsoft.com/office/powerpoint/2010/main" val="3825051570"/>
              </p:ext>
            </p:extLst>
          </p:nvPr>
        </p:nvGraphicFramePr>
        <p:xfrm>
          <a:off x="3302643" y="3250105"/>
          <a:ext cx="1082604" cy="1851380"/>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5138">
                <a:tc>
                  <a:txBody>
                    <a:bodyPr/>
                    <a:lstStyle/>
                    <a:p>
                      <a:pPr algn="ctr"/>
                      <a:r>
                        <a:rPr lang="fr-CA" sz="900" i="0" dirty="0">
                          <a:solidFill>
                            <a:schemeClr val="bg1">
                              <a:lumMod val="50000"/>
                            </a:schemeClr>
                          </a:solidFill>
                          <a:latin typeface="+mn-lt"/>
                        </a:rPr>
                        <a:t>2024</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0" dirty="0">
                          <a:solidFill>
                            <a:schemeClr val="bg1">
                              <a:lumMod val="50000"/>
                            </a:schemeClr>
                          </a:solidFill>
                          <a:latin typeface="+mn-lt"/>
                        </a:rPr>
                        <a:t>2025</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rgbClr val="FFCA08"/>
                          </a:solidFill>
                          <a:latin typeface="+mn-lt"/>
                        </a:rPr>
                        <a:t>2026</a:t>
                      </a:r>
                      <a:endParaRPr lang="fr-CA" sz="900" b="1" i="1" dirty="0">
                        <a:solidFill>
                          <a:srgbClr val="FFCA08"/>
                        </a:solidFill>
                        <a:latin typeface="+mn-lt"/>
                      </a:endParaRP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5138">
                <a:tc>
                  <a:txBody>
                    <a:bodyPr/>
                    <a:lstStyle/>
                    <a:p>
                      <a:pPr algn="ctr" fontAlgn="b"/>
                      <a:r>
                        <a:rPr lang="fr-CA" sz="800" b="0" i="1" u="none" strike="noStrike" dirty="0">
                          <a:solidFill>
                            <a:schemeClr val="bg1">
                              <a:lumMod val="50000"/>
                            </a:schemeClr>
                          </a:solidFill>
                          <a:effectLst/>
                          <a:latin typeface="+mn-lt"/>
                        </a:rPr>
                        <a:t>44 %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FFCA08"/>
                          </a:solidFill>
                          <a:effectLst/>
                          <a:latin typeface="+mn-lt"/>
                        </a:rPr>
                        <a:t>39 %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5138">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5138">
                <a:tc>
                  <a:txBody>
                    <a:bodyPr/>
                    <a:lstStyle/>
                    <a:p>
                      <a:pPr algn="ctr" fontAlgn="b"/>
                      <a:r>
                        <a:rPr lang="fr-CA" sz="800" b="0" i="1" u="none" strike="noStrike" dirty="0">
                          <a:solidFill>
                            <a:schemeClr val="bg1">
                              <a:lumMod val="50000"/>
                            </a:schemeClr>
                          </a:solidFill>
                          <a:effectLst/>
                          <a:latin typeface="+mn-lt"/>
                        </a:rPr>
                        <a:t>27 %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24 %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5138">
                <a:tc>
                  <a:txBody>
                    <a:bodyPr/>
                    <a:lstStyle/>
                    <a:p>
                      <a:pPr algn="ctr" fontAlgn="b"/>
                      <a:r>
                        <a:rPr lang="fr-CA" sz="800" b="0" i="1" u="none" strike="noStrike" dirty="0">
                          <a:solidFill>
                            <a:schemeClr val="bg1">
                              <a:lumMod val="50000"/>
                            </a:schemeClr>
                          </a:solidFill>
                          <a:effectLst/>
                          <a:latin typeface="+mn-lt"/>
                        </a:rPr>
                        <a:t>38 %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37 %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5138">
                <a:tc>
                  <a:txBody>
                    <a:bodyPr/>
                    <a:lstStyle/>
                    <a:p>
                      <a:pPr algn="ctr" fontAlgn="b"/>
                      <a:r>
                        <a:rPr lang="fr-CA" sz="800" b="0" i="1" u="none" strike="noStrike" dirty="0">
                          <a:solidFill>
                            <a:schemeClr val="bg1">
                              <a:lumMod val="50000"/>
                            </a:schemeClr>
                          </a:solidFill>
                          <a:effectLst/>
                          <a:latin typeface="+mn-lt"/>
                        </a:rPr>
                        <a:t>20 %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5138">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5138">
                <a:tc>
                  <a:txBody>
                    <a:bodyPr/>
                    <a:lstStyle/>
                    <a:p>
                      <a:pPr algn="ctr" fontAlgn="b"/>
                      <a:r>
                        <a:rPr lang="fr-CA" sz="800" b="0" i="1" u="none" strike="noStrike" dirty="0">
                          <a:solidFill>
                            <a:schemeClr val="bg1">
                              <a:lumMod val="50000"/>
                            </a:schemeClr>
                          </a:solidFill>
                          <a:effectLst/>
                          <a:latin typeface="+mn-lt"/>
                        </a:rPr>
                        <a:t>22 %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24 %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5138">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5138">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bl>
          </a:graphicData>
        </a:graphic>
      </p:graphicFrame>
      <p:graphicFrame>
        <p:nvGraphicFramePr>
          <p:cNvPr id="21" name="Tableau 20">
            <a:extLst>
              <a:ext uri="{FF2B5EF4-FFF2-40B4-BE49-F238E27FC236}">
                <a16:creationId xmlns:a16="http://schemas.microsoft.com/office/drawing/2014/main" id="{7125EE92-5A97-4235-B2A6-C416D4973204}"/>
              </a:ext>
            </a:extLst>
          </p:cNvPr>
          <p:cNvGraphicFramePr>
            <a:graphicFrameLocks noGrp="1"/>
          </p:cNvGraphicFramePr>
          <p:nvPr>
            <p:custDataLst>
              <p:tags r:id="rId10"/>
            </p:custDataLst>
            <p:extLst>
              <p:ext uri="{D42A27DB-BD31-4B8C-83A1-F6EECF244321}">
                <p14:modId xmlns:p14="http://schemas.microsoft.com/office/powerpoint/2010/main" val="1147276624"/>
              </p:ext>
            </p:extLst>
          </p:nvPr>
        </p:nvGraphicFramePr>
        <p:xfrm>
          <a:off x="6648695" y="1590673"/>
          <a:ext cx="1082604" cy="3962773"/>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208567">
                <a:tc>
                  <a:txBody>
                    <a:bodyPr/>
                    <a:lstStyle/>
                    <a:p>
                      <a:pPr algn="ctr"/>
                      <a:r>
                        <a:rPr lang="fr-CA" sz="900" i="0"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0"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rgbClr val="FFCA08"/>
                          </a:solidFill>
                          <a:latin typeface="+mn-lt"/>
                        </a:rPr>
                        <a:t>2026</a:t>
                      </a:r>
                      <a:endParaRPr lang="fr-CA" sz="900" b="1" i="1" dirty="0">
                        <a:solidFill>
                          <a:srgbClr val="FFCA08"/>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208567">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FFCA08"/>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2085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9123281"/>
                  </a:ext>
                </a:extLst>
              </a:tr>
              <a:tr h="208567">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2085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2085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208567">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2085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5659351"/>
                  </a:ext>
                </a:extLst>
              </a:tr>
              <a:tr h="208567">
                <a:tc>
                  <a:txBody>
                    <a:bodyPr/>
                    <a:lstStyle/>
                    <a:p>
                      <a:pPr algn="ctr" fontAlgn="b"/>
                      <a:r>
                        <a:rPr lang="fr-CA" sz="800" b="0" i="1" u="none" strike="noStrike" dirty="0">
                          <a:solidFill>
                            <a:schemeClr val="bg1">
                              <a:lumMod val="50000"/>
                            </a:schemeClr>
                          </a:solidFill>
                          <a:effectLst/>
                          <a:latin typeface="+mn-lt"/>
                        </a:rPr>
                        <a:t>28 %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32 %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34 %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208567">
                <a:tc>
                  <a:txBody>
                    <a:bodyPr/>
                    <a:lstStyle/>
                    <a:p>
                      <a:pPr algn="ctr" fontAlgn="b"/>
                      <a:r>
                        <a:rPr lang="fr-CA" sz="800" b="0" i="1" u="none" strike="noStrike" dirty="0">
                          <a:solidFill>
                            <a:schemeClr val="bg1">
                              <a:lumMod val="50000"/>
                            </a:schemeClr>
                          </a:solidFill>
                          <a:effectLst/>
                          <a:latin typeface="+mn-lt"/>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208567">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tx1">
                              <a:lumMod val="50000"/>
                              <a:lumOff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208567">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r h="208567">
                <a:tc>
                  <a:txBody>
                    <a:bodyPr/>
                    <a:lstStyle/>
                    <a:p>
                      <a:pPr algn="ctr" fontAlgn="b"/>
                      <a:r>
                        <a:rPr lang="fr-CA" sz="800" b="0" i="1" u="none" strike="noStrike" dirty="0">
                          <a:solidFill>
                            <a:schemeClr val="bg1">
                              <a:lumMod val="50000"/>
                            </a:schemeClr>
                          </a:solidFill>
                          <a:effectLst/>
                          <a:latin typeface="+mn-lt"/>
                        </a:rPr>
                        <a:t>28 %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23 %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027483"/>
                  </a:ext>
                </a:extLst>
              </a:tr>
              <a:tr h="208567">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9182781"/>
                  </a:ext>
                </a:extLst>
              </a:tr>
              <a:tr h="208567">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62115"/>
                  </a:ext>
                </a:extLst>
              </a:tr>
              <a:tr h="208567">
                <a:tc>
                  <a:txBody>
                    <a:bodyPr/>
                    <a:lstStyle/>
                    <a:p>
                      <a:pPr algn="ctr" fontAlgn="b"/>
                      <a:r>
                        <a:rPr lang="fr-CA" sz="800" b="0" i="1" u="none" strike="noStrike" dirty="0">
                          <a:solidFill>
                            <a:schemeClr val="bg1">
                              <a:lumMod val="50000"/>
                            </a:schemeClr>
                          </a:solidFill>
                          <a:effectLst/>
                          <a:latin typeface="+mn-lt"/>
                        </a:rPr>
                        <a:t>30 %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29 %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32 %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2433041"/>
                  </a:ext>
                </a:extLst>
              </a:tr>
              <a:tr h="208567">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7645653"/>
                  </a:ext>
                </a:extLst>
              </a:tr>
              <a:tr h="208567">
                <a:tc>
                  <a:txBody>
                    <a:bodyPr/>
                    <a:lstStyle/>
                    <a:p>
                      <a:pPr algn="ctr" fontAlgn="b"/>
                      <a:r>
                        <a:rPr lang="fr-CA" sz="800" b="0" i="1" u="none" strike="noStrike" dirty="0">
                          <a:solidFill>
                            <a:schemeClr val="bg1">
                              <a:lumMod val="50000"/>
                            </a:schemeClr>
                          </a:solidFill>
                          <a:effectLst/>
                          <a:latin typeface="+mn-lt"/>
                        </a:rPr>
                        <a:t>20 %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2256584"/>
                  </a:ext>
                </a:extLst>
              </a:tr>
              <a:tr h="208567">
                <a:tc>
                  <a:txBody>
                    <a:bodyPr/>
                    <a:lstStyle/>
                    <a:p>
                      <a:pPr algn="ctr" fontAlgn="b"/>
                      <a:r>
                        <a:rPr lang="fr-CA" sz="800" b="0" i="1" u="none" strike="noStrike" dirty="0">
                          <a:solidFill>
                            <a:schemeClr val="bg1">
                              <a:lumMod val="50000"/>
                            </a:schemeClr>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5451569"/>
                  </a:ext>
                </a:extLst>
              </a:tr>
            </a:tbl>
          </a:graphicData>
        </a:graphic>
      </p:graphicFrame>
      <p:graphicFrame>
        <p:nvGraphicFramePr>
          <p:cNvPr id="22" name="Tableau 21">
            <a:extLst>
              <a:ext uri="{FF2B5EF4-FFF2-40B4-BE49-F238E27FC236}">
                <a16:creationId xmlns:a16="http://schemas.microsoft.com/office/drawing/2014/main" id="{14C5971A-4AA5-484C-B365-3C69FD314010}"/>
              </a:ext>
            </a:extLst>
          </p:cNvPr>
          <p:cNvGraphicFramePr>
            <a:graphicFrameLocks noGrp="1"/>
          </p:cNvGraphicFramePr>
          <p:nvPr>
            <p:custDataLst>
              <p:tags r:id="rId11"/>
            </p:custDataLst>
            <p:extLst>
              <p:ext uri="{D42A27DB-BD31-4B8C-83A1-F6EECF244321}">
                <p14:modId xmlns:p14="http://schemas.microsoft.com/office/powerpoint/2010/main" val="1441597933"/>
              </p:ext>
            </p:extLst>
          </p:nvPr>
        </p:nvGraphicFramePr>
        <p:xfrm>
          <a:off x="10882384" y="1628775"/>
          <a:ext cx="1082604" cy="4051674"/>
        </p:xfrm>
        <a:graphic>
          <a:graphicData uri="http://schemas.openxmlformats.org/drawingml/2006/table">
            <a:tbl>
              <a:tblPr>
                <a:tableStyleId>{5C22544A-7EE6-4342-B048-85BDC9FD1C3A}</a:tableStyleId>
              </a:tblPr>
              <a:tblGrid>
                <a:gridCol w="360868">
                  <a:extLst>
                    <a:ext uri="{9D8B030D-6E8A-4147-A177-3AD203B41FA5}">
                      <a16:colId xmlns:a16="http://schemas.microsoft.com/office/drawing/2014/main" val="703363804"/>
                    </a:ext>
                  </a:extLst>
                </a:gridCol>
                <a:gridCol w="360868">
                  <a:extLst>
                    <a:ext uri="{9D8B030D-6E8A-4147-A177-3AD203B41FA5}">
                      <a16:colId xmlns:a16="http://schemas.microsoft.com/office/drawing/2014/main" val="368354785"/>
                    </a:ext>
                  </a:extLst>
                </a:gridCol>
                <a:gridCol w="360868">
                  <a:extLst>
                    <a:ext uri="{9D8B030D-6E8A-4147-A177-3AD203B41FA5}">
                      <a16:colId xmlns:a16="http://schemas.microsoft.com/office/drawing/2014/main" val="2945624352"/>
                    </a:ext>
                  </a:extLst>
                </a:gridCol>
              </a:tblGrid>
              <a:tr h="184167">
                <a:tc>
                  <a:txBody>
                    <a:bodyPr/>
                    <a:lstStyle/>
                    <a:p>
                      <a:pPr algn="ctr"/>
                      <a:r>
                        <a:rPr lang="fr-CA" sz="900" i="1" dirty="0">
                          <a:solidFill>
                            <a:schemeClr val="bg1">
                              <a:lumMod val="50000"/>
                            </a:schemeClr>
                          </a:solidFill>
                          <a:latin typeface="+mn-lt"/>
                        </a:rPr>
                        <a:t>2024</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i="1" dirty="0">
                          <a:solidFill>
                            <a:schemeClr val="bg1">
                              <a:lumMod val="50000"/>
                            </a:schemeClr>
                          </a:solidFill>
                          <a:latin typeface="+mn-lt"/>
                        </a:rPr>
                        <a:t>2025</a:t>
                      </a: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A" sz="900" b="1" i="0" dirty="0">
                          <a:solidFill>
                            <a:srgbClr val="FFCA08"/>
                          </a:solidFill>
                          <a:latin typeface="+mn-lt"/>
                        </a:rPr>
                        <a:t>2026</a:t>
                      </a:r>
                      <a:endParaRPr lang="fr-CA" sz="900" b="1" i="1" dirty="0">
                        <a:solidFill>
                          <a:srgbClr val="FFCA08"/>
                        </a:solidFill>
                        <a:latin typeface="+mn-lt"/>
                      </a:endParaRPr>
                    </a:p>
                  </a:txBody>
                  <a:tcPr marL="36000" marR="3600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758496"/>
                  </a:ext>
                </a:extLst>
              </a:tr>
              <a:tr h="184167">
                <a:tc>
                  <a:txBody>
                    <a:bodyPr/>
                    <a:lstStyle/>
                    <a:p>
                      <a:pPr algn="ctr" fontAlgn="b"/>
                      <a:r>
                        <a:rPr lang="fr-CA" sz="800" b="0" i="1" u="none" strike="noStrike" dirty="0">
                          <a:solidFill>
                            <a:schemeClr val="bg1">
                              <a:lumMod val="50000"/>
                            </a:schemeClr>
                          </a:solidFill>
                          <a:effectLst/>
                          <a:latin typeface="+mn-lt"/>
                        </a:rPr>
                        <a:t>45 %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53 %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1" i="0" u="none" strike="noStrike" dirty="0">
                          <a:solidFill>
                            <a:srgbClr val="FFCA08"/>
                          </a:solidFill>
                          <a:effectLst/>
                          <a:latin typeface="+mn-lt"/>
                        </a:rPr>
                        <a:t>44 %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976156"/>
                  </a:ext>
                </a:extLst>
              </a:tr>
              <a:tr h="184167">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1488209"/>
                  </a:ext>
                </a:extLst>
              </a:tr>
              <a:tr h="184167">
                <a:tc>
                  <a:txBody>
                    <a:bodyPr/>
                    <a:lstStyle/>
                    <a:p>
                      <a:pPr algn="ctr" fontAlgn="b"/>
                      <a:r>
                        <a:rPr lang="fr-CA" sz="800" b="0" i="1" u="none" strike="noStrike" dirty="0">
                          <a:solidFill>
                            <a:schemeClr val="bg1">
                              <a:lumMod val="50000"/>
                            </a:schemeClr>
                          </a:solidFill>
                          <a:effectLst/>
                          <a:latin typeface="+mn-lt"/>
                        </a:rPr>
                        <a:t>18 %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654081"/>
                  </a:ext>
                </a:extLst>
              </a:tr>
              <a:tr h="184167">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9189562"/>
                  </a:ext>
                </a:extLst>
              </a:tr>
              <a:tr h="184167">
                <a:tc>
                  <a:txBody>
                    <a:bodyPr/>
                    <a:lstStyle/>
                    <a:p>
                      <a:pPr algn="ctr" fontAlgn="b"/>
                      <a:r>
                        <a:rPr lang="fr-CA" sz="800" b="0" i="1" u="none" strike="noStrike" dirty="0">
                          <a:solidFill>
                            <a:schemeClr val="bg1">
                              <a:lumMod val="50000"/>
                            </a:schemeClr>
                          </a:solidFill>
                          <a:effectLst/>
                          <a:latin typeface="+mn-lt"/>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kern="1200" dirty="0">
                          <a:solidFill>
                            <a:schemeClr val="bg1">
                              <a:lumMod val="50000"/>
                            </a:schemeClr>
                          </a:solidFill>
                          <a:effectLst/>
                          <a:latin typeface="+mn-lt"/>
                          <a:ea typeface="+mn-ea"/>
                          <a:cs typeface="+mn-cs"/>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5494964"/>
                  </a:ext>
                </a:extLst>
              </a:tr>
              <a:tr h="184167">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14 %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507295"/>
                  </a:ext>
                </a:extLst>
              </a:tr>
              <a:tr h="184167">
                <a:tc>
                  <a:txBody>
                    <a:bodyPr/>
                    <a:lstStyle/>
                    <a:p>
                      <a:pPr algn="ctr" fontAlgn="b"/>
                      <a:r>
                        <a:rPr lang="fr-CA" sz="800" b="0" i="1" u="none" strike="noStrike" dirty="0">
                          <a:solidFill>
                            <a:schemeClr val="bg1">
                              <a:lumMod val="50000"/>
                            </a:schemeClr>
                          </a:solidFill>
                          <a:effectLst/>
                          <a:latin typeface="+mn-lt"/>
                        </a:rPr>
                        <a:t>17 %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13 %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488605"/>
                  </a:ext>
                </a:extLst>
              </a:tr>
              <a:tr h="184167">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448504"/>
                  </a:ext>
                </a:extLst>
              </a:tr>
              <a:tr h="184167">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12215"/>
                  </a:ext>
                </a:extLst>
              </a:tr>
              <a:tr h="184167">
                <a:tc>
                  <a:txBody>
                    <a:bodyPr/>
                    <a:lstStyle/>
                    <a:p>
                      <a:pPr algn="ctr" fontAlgn="b"/>
                      <a:r>
                        <a:rPr lang="fr-CA" sz="800" b="0" i="1" u="none" strike="noStrike" dirty="0">
                          <a:solidFill>
                            <a:schemeClr val="bg1">
                              <a:lumMod val="50000"/>
                            </a:schemeClr>
                          </a:solidFill>
                          <a:effectLst/>
                          <a:latin typeface="+mn-lt"/>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7 %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027483"/>
                  </a:ext>
                </a:extLst>
              </a:tr>
              <a:tr h="184167">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9182781"/>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62115"/>
                  </a:ext>
                </a:extLst>
              </a:tr>
              <a:tr h="184167">
                <a:tc>
                  <a:txBody>
                    <a:bodyPr/>
                    <a:lstStyle/>
                    <a:p>
                      <a:pPr algn="ctr" fontAlgn="b"/>
                      <a:r>
                        <a:rPr lang="fr-CA" sz="800" b="0" i="1" u="none" strike="noStrike" dirty="0">
                          <a:solidFill>
                            <a:schemeClr val="bg1">
                              <a:lumMod val="50000"/>
                            </a:schemeClr>
                          </a:solidFill>
                          <a:effectLst/>
                          <a:latin typeface="+mn-lt"/>
                        </a:rPr>
                        <a:t>23 %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21 %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2433041"/>
                  </a:ext>
                </a:extLst>
              </a:tr>
              <a:tr h="1841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7645653"/>
                  </a:ext>
                </a:extLst>
              </a:tr>
              <a:tr h="1841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2256584"/>
                  </a:ext>
                </a:extLst>
              </a:tr>
              <a:tr h="184167">
                <a:tc>
                  <a:txBody>
                    <a:bodyPr/>
                    <a:lstStyle/>
                    <a:p>
                      <a:pPr algn="ctr" fontAlgn="b"/>
                      <a:r>
                        <a:rPr lang="fr-CA" sz="800" b="0" i="1" u="none" strike="noStrike" dirty="0">
                          <a:solidFill>
                            <a:schemeClr val="bg1">
                              <a:lumMod val="50000"/>
                            </a:schemeClr>
                          </a:solidFill>
                          <a:effectLst/>
                          <a:latin typeface="+mn-lt"/>
                        </a:rPr>
                        <a:t>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931878"/>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2355228"/>
                  </a:ext>
                </a:extLst>
              </a:tr>
              <a:tr h="184167">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8292768"/>
                  </a:ext>
                </a:extLst>
              </a:tr>
              <a:tr h="184167">
                <a:tc>
                  <a:txBody>
                    <a:bodyPr/>
                    <a:lstStyle/>
                    <a:p>
                      <a:pPr algn="ctr" fontAlgn="b"/>
                      <a:r>
                        <a:rPr lang="fr-CA" sz="800" b="0" i="1" u="none" strike="noStrike" dirty="0">
                          <a:solidFill>
                            <a:schemeClr val="bg1">
                              <a:lumMod val="50000"/>
                            </a:schemeClr>
                          </a:solidFill>
                          <a:effectLst/>
                          <a:latin typeface="+mn-lt"/>
                        </a:rPr>
                        <a:t>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127511"/>
                  </a:ext>
                </a:extLst>
              </a:tr>
              <a:tr h="184167">
                <a:tc>
                  <a:txBody>
                    <a:bodyPr/>
                    <a:lstStyle/>
                    <a:p>
                      <a:pPr algn="ctr" fontAlgn="b"/>
                      <a:r>
                        <a:rPr lang="fr-CA" sz="800" b="0" i="1" u="none" strike="noStrike" dirty="0">
                          <a:solidFill>
                            <a:schemeClr val="bg1">
                              <a:lumMod val="50000"/>
                            </a:schemeClr>
                          </a:solidFill>
                          <a:effectLst/>
                          <a:latin typeface="+mn-lt"/>
                        </a:rPr>
                        <a:t>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E483"/>
                          </a:solidFill>
                          <a:effectLst/>
                          <a:uLnTx/>
                          <a:uFillTx/>
                          <a:latin typeface="Arial"/>
                          <a:ea typeface="+mn-ea"/>
                          <a:cs typeface="+mn-cs"/>
                        </a:rPr>
                        <a:t>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8745504"/>
                  </a:ext>
                </a:extLst>
              </a:tr>
              <a:tr h="184167">
                <a:tc>
                  <a:txBody>
                    <a:bodyPr/>
                    <a:lstStyle/>
                    <a:p>
                      <a:pPr algn="ctr" fontAlgn="b"/>
                      <a:r>
                        <a:rPr lang="fr-CA" sz="800" b="0" i="1" u="none" strike="noStrike" dirty="0">
                          <a:solidFill>
                            <a:schemeClr val="bg1">
                              <a:lumMod val="50000"/>
                            </a:schemeClr>
                          </a:solidFill>
                          <a:effectLst/>
                          <a:latin typeface="+mn-lt"/>
                        </a:rPr>
                        <a:t>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800" b="0" i="1" u="none" strike="noStrike" dirty="0">
                          <a:solidFill>
                            <a:schemeClr val="bg1">
                              <a:lumMod val="50000"/>
                            </a:schemeClr>
                          </a:solidFill>
                          <a:effectLst/>
                          <a:latin typeface="+mn-lt"/>
                        </a:rPr>
                        <a:t>0 %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FFCA08"/>
                          </a:solidFill>
                          <a:effectLst/>
                          <a:uLnTx/>
                          <a:uFillTx/>
                          <a:latin typeface="Arial"/>
                          <a:ea typeface="+mn-ea"/>
                          <a:cs typeface="+mn-cs"/>
                        </a:rPr>
                        <a:t>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405840"/>
                  </a:ext>
                </a:extLst>
              </a:tr>
            </a:tbl>
          </a:graphicData>
        </a:graphic>
      </p:graphicFrame>
      <p:sp>
        <p:nvSpPr>
          <p:cNvPr id="18" name="ZoneTexte 17">
            <a:extLst>
              <a:ext uri="{FF2B5EF4-FFF2-40B4-BE49-F238E27FC236}">
                <a16:creationId xmlns:a16="http://schemas.microsoft.com/office/drawing/2014/main" id="{F01653AC-BF94-4473-8A4E-057917CB6BE2}"/>
              </a:ext>
            </a:extLst>
          </p:cNvPr>
          <p:cNvSpPr txBox="1"/>
          <p:nvPr>
            <p:custDataLst>
              <p:tags r:id="rId12"/>
            </p:custDataLst>
          </p:nvPr>
        </p:nvSpPr>
        <p:spPr>
          <a:xfrm rot="10800000">
            <a:off x="7200717" y="2855765"/>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15" name="ZoneTexte 14">
            <a:extLst>
              <a:ext uri="{FF2B5EF4-FFF2-40B4-BE49-F238E27FC236}">
                <a16:creationId xmlns:a16="http://schemas.microsoft.com/office/drawing/2014/main" id="{EBFC9D47-21D3-4B5A-A34E-54A2A2252B5E}"/>
              </a:ext>
            </a:extLst>
          </p:cNvPr>
          <p:cNvSpPr txBox="1"/>
          <p:nvPr>
            <p:custDataLst>
              <p:tags r:id="rId13"/>
            </p:custDataLst>
          </p:nvPr>
        </p:nvSpPr>
        <p:spPr>
          <a:xfrm rot="10800000">
            <a:off x="11424680" y="5494581"/>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17" name="ZoneTexte 16">
            <a:extLst>
              <a:ext uri="{FF2B5EF4-FFF2-40B4-BE49-F238E27FC236}">
                <a16:creationId xmlns:a16="http://schemas.microsoft.com/office/drawing/2014/main" id="{D0C0858A-1C86-4E57-9A22-FD2F06C46AD0}"/>
              </a:ext>
            </a:extLst>
          </p:cNvPr>
          <p:cNvSpPr txBox="1"/>
          <p:nvPr>
            <p:custDataLst>
              <p:tags r:id="rId14"/>
            </p:custDataLst>
          </p:nvPr>
        </p:nvSpPr>
        <p:spPr>
          <a:xfrm>
            <a:off x="135596" y="5925936"/>
            <a:ext cx="4840441" cy="461665"/>
          </a:xfrm>
          <a:prstGeom prst="rect">
            <a:avLst/>
          </a:prstGeom>
          <a:noFill/>
        </p:spPr>
        <p:txBody>
          <a:bodyPr wrap="square" rtlCol="0">
            <a:spAutoFit/>
          </a:bodyPr>
          <a:lstStyle/>
          <a:p>
            <a:r>
              <a:rPr lang="fr-CA" sz="800" dirty="0">
                <a:solidFill>
                  <a:schemeClr val="bg1">
                    <a:lumMod val="50000"/>
                  </a:schemeClr>
                </a:solidFill>
              </a:rPr>
              <a:t>Note : les triangles rouges et verts sont utilisés pour illustrer les différences significatives avec les résultats de l’année précédente (2026 c. 2025 et 2025 c. 2024).</a:t>
            </a:r>
          </a:p>
          <a:p>
            <a:r>
              <a:rPr lang="fr-CA" sz="800" dirty="0">
                <a:solidFill>
                  <a:schemeClr val="bg1">
                    <a:lumMod val="50000"/>
                  </a:schemeClr>
                </a:solidFill>
              </a:rPr>
              <a:t>Base : répondants prévoyant des travaux d’agrandissement / conversion résidentielle (n = 118)</a:t>
            </a:r>
          </a:p>
        </p:txBody>
      </p:sp>
    </p:spTree>
    <p:extLst>
      <p:ext uri="{BB962C8B-B14F-4D97-AF65-F5344CB8AC3E}">
        <p14:creationId xmlns:p14="http://schemas.microsoft.com/office/powerpoint/2010/main" val="4137980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E27BCEB9-7E3A-41DF-916E-A5D11B3D098F}"/>
              </a:ext>
            </a:extLst>
          </p:cNvPr>
          <p:cNvGraphicFramePr>
            <a:graphicFrameLocks noGrp="1"/>
          </p:cNvGraphicFramePr>
          <p:nvPr>
            <p:custDataLst>
              <p:tags r:id="rId1"/>
            </p:custDataLst>
            <p:extLst>
              <p:ext uri="{D42A27DB-BD31-4B8C-83A1-F6EECF244321}">
                <p14:modId xmlns:p14="http://schemas.microsoft.com/office/powerpoint/2010/main" val="2038206601"/>
              </p:ext>
            </p:extLst>
          </p:nvPr>
        </p:nvGraphicFramePr>
        <p:xfrm>
          <a:off x="680895" y="1644554"/>
          <a:ext cx="11223723" cy="2851248"/>
        </p:xfrm>
        <a:graphic>
          <a:graphicData uri="http://schemas.openxmlformats.org/drawingml/2006/table">
            <a:tbl>
              <a:tblPr>
                <a:tableStyleId>{5C22544A-7EE6-4342-B048-85BDC9FD1C3A}</a:tableStyleId>
              </a:tblPr>
              <a:tblGrid>
                <a:gridCol w="9009279">
                  <a:extLst>
                    <a:ext uri="{9D8B030D-6E8A-4147-A177-3AD203B41FA5}">
                      <a16:colId xmlns:a16="http://schemas.microsoft.com/office/drawing/2014/main" val="3388550760"/>
                    </a:ext>
                  </a:extLst>
                </a:gridCol>
                <a:gridCol w="369074">
                  <a:extLst>
                    <a:ext uri="{9D8B030D-6E8A-4147-A177-3AD203B41FA5}">
                      <a16:colId xmlns:a16="http://schemas.microsoft.com/office/drawing/2014/main" val="2912826374"/>
                    </a:ext>
                  </a:extLst>
                </a:gridCol>
                <a:gridCol w="369074">
                  <a:extLst>
                    <a:ext uri="{9D8B030D-6E8A-4147-A177-3AD203B41FA5}">
                      <a16:colId xmlns:a16="http://schemas.microsoft.com/office/drawing/2014/main" val="248411780"/>
                    </a:ext>
                  </a:extLst>
                </a:gridCol>
                <a:gridCol w="369074">
                  <a:extLst>
                    <a:ext uri="{9D8B030D-6E8A-4147-A177-3AD203B41FA5}">
                      <a16:colId xmlns:a16="http://schemas.microsoft.com/office/drawing/2014/main" val="3352157922"/>
                    </a:ext>
                  </a:extLst>
                </a:gridCol>
                <a:gridCol w="369074">
                  <a:extLst>
                    <a:ext uri="{9D8B030D-6E8A-4147-A177-3AD203B41FA5}">
                      <a16:colId xmlns:a16="http://schemas.microsoft.com/office/drawing/2014/main" val="1885047950"/>
                    </a:ext>
                  </a:extLst>
                </a:gridCol>
                <a:gridCol w="369074">
                  <a:extLst>
                    <a:ext uri="{9D8B030D-6E8A-4147-A177-3AD203B41FA5}">
                      <a16:colId xmlns:a16="http://schemas.microsoft.com/office/drawing/2014/main" val="1068022439"/>
                    </a:ext>
                  </a:extLst>
                </a:gridCol>
                <a:gridCol w="369074">
                  <a:extLst>
                    <a:ext uri="{9D8B030D-6E8A-4147-A177-3AD203B41FA5}">
                      <a16:colId xmlns:a16="http://schemas.microsoft.com/office/drawing/2014/main" val="1719420163"/>
                    </a:ext>
                  </a:extLst>
                </a:gridCol>
              </a:tblGrid>
              <a:tr h="356406">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1" i="0" u="none" strike="noStrike" dirty="0">
                          <a:solidFill>
                            <a:srgbClr val="FFCA08"/>
                          </a:solidFill>
                          <a:effectLst/>
                          <a:latin typeface="+mn-lt"/>
                        </a:rPr>
                        <a:t>2026</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56 %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68 %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62 %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953937789"/>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33 %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C00000"/>
                          </a:solidFill>
                          <a:latin typeface="Wingdings 3" panose="05040102010807070707" pitchFamily="18" charset="2"/>
                        </a:rPr>
                        <a:t>q</a:t>
                      </a:r>
                      <a:endParaRPr lang="en-CA" sz="900" dirty="0"/>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0" i="1" u="none" strike="noStrike" kern="1200" cap="none" spc="0" normalizeH="0" baseline="0" noProof="0" dirty="0">
                          <a:ln>
                            <a:noFill/>
                          </a:ln>
                          <a:solidFill>
                            <a:srgbClr val="FFCA08"/>
                          </a:solidFill>
                          <a:effectLst/>
                          <a:uLnTx/>
                          <a:uFillTx/>
                          <a:latin typeface="Arial"/>
                          <a:ea typeface="+mn-ea"/>
                          <a:cs typeface="+mn-cs"/>
                        </a:rPr>
                        <a:t>22 %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581101260"/>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0" i="1" u="none" strike="noStrike" kern="1200" cap="none" spc="0" normalizeH="0" baseline="0" noProof="0" dirty="0">
                          <a:ln>
                            <a:noFill/>
                          </a:ln>
                          <a:solidFill>
                            <a:srgbClr val="FFCA08"/>
                          </a:solidFill>
                          <a:effectLst/>
                          <a:uLnTx/>
                          <a:uFillTx/>
                          <a:latin typeface="Arial"/>
                          <a:ea typeface="+mn-ea"/>
                          <a:cs typeface="+mn-cs"/>
                        </a:rPr>
                        <a:t>20 %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24561963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rgbClr val="898989"/>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C00000"/>
                          </a:solidFill>
                          <a:latin typeface="Wingdings 3" panose="05040102010807070707" pitchFamily="18" charset="2"/>
                        </a:rPr>
                        <a:t>q</a:t>
                      </a:r>
                      <a:endParaRPr lang="en-CA" sz="900" dirty="0"/>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0" i="1" u="none" strike="noStrike" kern="1200" cap="none" spc="0" normalizeH="0" baseline="0" noProof="0" dirty="0">
                          <a:ln>
                            <a:noFill/>
                          </a:ln>
                          <a:solidFill>
                            <a:srgbClr val="FFCA08"/>
                          </a:solidFill>
                          <a:effectLst/>
                          <a:uLnTx/>
                          <a:uFillTx/>
                          <a:latin typeface="Arial"/>
                          <a:ea typeface="+mn-ea"/>
                          <a:cs typeface="+mn-cs"/>
                        </a:rPr>
                        <a:t>19 %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13 %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0" i="1" u="none" strike="noStrike" kern="1200" cap="none" spc="0" normalizeH="0" baseline="0" noProof="0" dirty="0">
                          <a:ln>
                            <a:noFill/>
                          </a:ln>
                          <a:solidFill>
                            <a:srgbClr val="FFCA08"/>
                          </a:solidFill>
                          <a:effectLst/>
                          <a:uLnTx/>
                          <a:uFillTx/>
                          <a:latin typeface="Arial"/>
                          <a:ea typeface="+mn-ea"/>
                          <a:cs typeface="+mn-cs"/>
                        </a:rPr>
                        <a:t>9 %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dirty="0">
                          <a:solidFill>
                            <a:srgbClr val="C00000"/>
                          </a:solidFill>
                          <a:latin typeface="Wingdings 3" panose="05040102010807070707" pitchFamily="18" charset="2"/>
                        </a:rPr>
                        <a:t>q</a:t>
                      </a:r>
                      <a:endParaRPr lang="en-CA" sz="900" dirty="0"/>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035402693"/>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0" i="1" u="none" strike="noStrike" kern="1200" cap="none" spc="0" normalizeH="0" baseline="0" noProof="0" dirty="0">
                          <a:ln>
                            <a:noFill/>
                          </a:ln>
                          <a:solidFill>
                            <a:srgbClr val="FFCA08"/>
                          </a:solidFill>
                          <a:effectLst/>
                          <a:uLnTx/>
                          <a:uFillTx/>
                          <a:latin typeface="Arial"/>
                          <a:ea typeface="+mn-ea"/>
                          <a:cs typeface="+mn-cs"/>
                        </a:rPr>
                        <a:t>4 %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0" i="1" u="none" strike="noStrike" kern="1200" cap="none" spc="0" normalizeH="0" baseline="0" noProof="0" dirty="0">
                          <a:ln>
                            <a:noFill/>
                          </a:ln>
                          <a:solidFill>
                            <a:srgbClr val="FFCA08"/>
                          </a:solidFill>
                          <a:effectLst/>
                          <a:uLnTx/>
                          <a:uFillTx/>
                          <a:latin typeface="Arial"/>
                          <a:ea typeface="+mn-ea"/>
                          <a:cs typeface="+mn-cs"/>
                        </a:rPr>
                        <a:t>6 %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2478558542"/>
                  </a:ext>
                </a:extLst>
              </a:tr>
            </a:tbl>
          </a:graphicData>
        </a:graphic>
      </p:graphicFrame>
      <p:graphicFrame>
        <p:nvGraphicFramePr>
          <p:cNvPr id="7" name="Graphique 6">
            <a:extLst>
              <a:ext uri="{FF2B5EF4-FFF2-40B4-BE49-F238E27FC236}">
                <a16:creationId xmlns:a16="http://schemas.microsoft.com/office/drawing/2014/main" id="{066B40E9-B689-4734-AF19-BCFBCDFE304D}"/>
              </a:ext>
            </a:extLst>
          </p:cNvPr>
          <p:cNvGraphicFramePr/>
          <p:nvPr>
            <p:custDataLst>
              <p:tags r:id="rId2"/>
            </p:custDataLst>
            <p:extLst>
              <p:ext uri="{D42A27DB-BD31-4B8C-83A1-F6EECF244321}">
                <p14:modId xmlns:p14="http://schemas.microsoft.com/office/powerpoint/2010/main" val="1824111184"/>
              </p:ext>
            </p:extLst>
          </p:nvPr>
        </p:nvGraphicFramePr>
        <p:xfrm>
          <a:off x="746760" y="1900343"/>
          <a:ext cx="10698480" cy="2747857"/>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La nature des travaux d'agrandissement /de conversion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QC1	Quels travaux d'agrandissement ou de conversion résidentielle prévoyez-vous réaliser sur cette propriété?</a:t>
            </a:r>
          </a:p>
        </p:txBody>
      </p:sp>
      <p:sp>
        <p:nvSpPr>
          <p:cNvPr id="2" name="Espace réservé du numéro de diapositive 1">
            <a:extLst>
              <a:ext uri="{FF2B5EF4-FFF2-40B4-BE49-F238E27FC236}">
                <a16:creationId xmlns:a16="http://schemas.microsoft.com/office/drawing/2014/main" id="{82DA06EE-B88C-4D49-9E6C-D8E14D38424F}"/>
              </a:ext>
            </a:extLst>
          </p:cNvPr>
          <p:cNvSpPr>
            <a:spLocks noGrp="1"/>
          </p:cNvSpPr>
          <p:nvPr>
            <p:ph type="sldNum" sz="quarter" idx="12"/>
            <p:custDataLst>
              <p:tags r:id="rId5"/>
            </p:custDataLst>
          </p:nvPr>
        </p:nvSpPr>
        <p:spPr/>
        <p:txBody>
          <a:bodyPr/>
          <a:lstStyle/>
          <a:p>
            <a:fld id="{B57D92B5-7ECE-49C8-85BA-9F8FD163C6E7}" type="slidenum">
              <a:rPr lang="en-CA" smtClean="0"/>
              <a:t>54</a:t>
            </a:fld>
            <a:endParaRPr lang="en-CA"/>
          </a:p>
        </p:txBody>
      </p:sp>
      <p:sp>
        <p:nvSpPr>
          <p:cNvPr id="8" name="Espace réservé du texte 3">
            <a:extLst>
              <a:ext uri="{FF2B5EF4-FFF2-40B4-BE49-F238E27FC236}">
                <a16:creationId xmlns:a16="http://schemas.microsoft.com/office/drawing/2014/main" id="{14868F15-66B4-48EF-BE26-09076577A535}"/>
              </a:ext>
            </a:extLst>
          </p:cNvPr>
          <p:cNvSpPr>
            <a:spLocks noGrp="1"/>
          </p:cNvSpPr>
          <p:nvPr>
            <p:ph type="body" sz="quarter" idx="14"/>
            <p:custDataLst>
              <p:tags r:id="rId6"/>
            </p:custDataLst>
          </p:nvPr>
        </p:nvSpPr>
        <p:spPr>
          <a:xfrm>
            <a:off x="220980" y="6181408"/>
            <a:ext cx="9072000" cy="110800"/>
          </a:xfrm>
        </p:spPr>
        <p:txBody>
          <a:bodyPr/>
          <a:lstStyle/>
          <a:p>
            <a:r>
              <a:rPr lang="fr-CA" dirty="0"/>
              <a:t>Base : répondants prévoyant des travaux d’agrandissement / conversion résidentielle (n = 118)</a:t>
            </a:r>
          </a:p>
        </p:txBody>
      </p:sp>
    </p:spTree>
    <p:extLst>
      <p:ext uri="{BB962C8B-B14F-4D97-AF65-F5344CB8AC3E}">
        <p14:creationId xmlns:p14="http://schemas.microsoft.com/office/powerpoint/2010/main" val="1144589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 montant prévu pour les travaux d'agrandissement /de conversion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QC4	Environ combien prévoyez-vous dépenser pour ces travaux d’agrandissement / de conversion résidentielle que vous désirez réaliser sur cette propriété?</a:t>
            </a:r>
          </a:p>
        </p:txBody>
      </p:sp>
      <p:graphicFrame>
        <p:nvGraphicFramePr>
          <p:cNvPr id="7" name="Graphique 6">
            <a:extLst>
              <a:ext uri="{FF2B5EF4-FFF2-40B4-BE49-F238E27FC236}">
                <a16:creationId xmlns:a16="http://schemas.microsoft.com/office/drawing/2014/main" id="{E66A0881-1A43-4C4C-95F9-13CBE3790C0A}"/>
              </a:ext>
            </a:extLst>
          </p:cNvPr>
          <p:cNvGraphicFramePr/>
          <p:nvPr>
            <p:custDataLst>
              <p:tags r:id="rId3"/>
            </p:custDataLst>
            <p:extLst>
              <p:ext uri="{D42A27DB-BD31-4B8C-83A1-F6EECF244321}">
                <p14:modId xmlns:p14="http://schemas.microsoft.com/office/powerpoint/2010/main" val="3533413383"/>
              </p:ext>
            </p:extLst>
          </p:nvPr>
        </p:nvGraphicFramePr>
        <p:xfrm>
          <a:off x="3371590" y="1980930"/>
          <a:ext cx="4133264" cy="3248084"/>
        </p:xfrm>
        <a:graphic>
          <a:graphicData uri="http://schemas.openxmlformats.org/drawingml/2006/chart">
            <c:chart xmlns:c="http://schemas.openxmlformats.org/drawingml/2006/chart" xmlns:r="http://schemas.openxmlformats.org/officeDocument/2006/relationships" r:id="rId17"/>
          </a:graphicData>
        </a:graphic>
      </p:graphicFrame>
      <p:sp>
        <p:nvSpPr>
          <p:cNvPr id="8" name="Rectangle 7">
            <a:extLst>
              <a:ext uri="{FF2B5EF4-FFF2-40B4-BE49-F238E27FC236}">
                <a16:creationId xmlns:a16="http://schemas.microsoft.com/office/drawing/2014/main" id="{2590E656-E904-4D06-93E2-A290FCB7E0D3}"/>
              </a:ext>
            </a:extLst>
          </p:cNvPr>
          <p:cNvSpPr/>
          <p:nvPr>
            <p:custDataLst>
              <p:tags r:id="rId4"/>
            </p:custDataLst>
          </p:nvPr>
        </p:nvSpPr>
        <p:spPr>
          <a:xfrm>
            <a:off x="6831942" y="2263428"/>
            <a:ext cx="1231427" cy="246221"/>
          </a:xfrm>
          <a:prstGeom prst="rect">
            <a:avLst/>
          </a:prstGeom>
        </p:spPr>
        <p:txBody>
          <a:bodyPr wrap="none">
            <a:spAutoFit/>
          </a:bodyPr>
          <a:lstStyle/>
          <a:p>
            <a:r>
              <a:rPr lang="fr-CA" sz="1000" dirty="0"/>
              <a:t>Moins de 15 000 $</a:t>
            </a:r>
          </a:p>
        </p:txBody>
      </p:sp>
      <p:sp>
        <p:nvSpPr>
          <p:cNvPr id="9" name="Forme libre 4">
            <a:extLst>
              <a:ext uri="{FF2B5EF4-FFF2-40B4-BE49-F238E27FC236}">
                <a16:creationId xmlns:a16="http://schemas.microsoft.com/office/drawing/2014/main" id="{A81F956E-3940-4C67-B74A-306A97328273}"/>
              </a:ext>
            </a:extLst>
          </p:cNvPr>
          <p:cNvSpPr/>
          <p:nvPr>
            <p:custDataLst>
              <p:tags r:id="rId5"/>
            </p:custDataLst>
          </p:nvPr>
        </p:nvSpPr>
        <p:spPr>
          <a:xfrm>
            <a:off x="6527636" y="2503673"/>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0" name="Forme libre 4">
            <a:extLst>
              <a:ext uri="{FF2B5EF4-FFF2-40B4-BE49-F238E27FC236}">
                <a16:creationId xmlns:a16="http://schemas.microsoft.com/office/drawing/2014/main" id="{728008DA-045C-40F5-8B47-4D66C054B647}"/>
              </a:ext>
            </a:extLst>
          </p:cNvPr>
          <p:cNvSpPr/>
          <p:nvPr>
            <p:custDataLst>
              <p:tags r:id="rId6"/>
            </p:custDataLst>
          </p:nvPr>
        </p:nvSpPr>
        <p:spPr>
          <a:xfrm flipV="1">
            <a:off x="6428415" y="4633682"/>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1" name="Rectangle 10">
            <a:extLst>
              <a:ext uri="{FF2B5EF4-FFF2-40B4-BE49-F238E27FC236}">
                <a16:creationId xmlns:a16="http://schemas.microsoft.com/office/drawing/2014/main" id="{75C94385-700F-4775-9BB9-E463E8FF2D5B}"/>
              </a:ext>
            </a:extLst>
          </p:cNvPr>
          <p:cNvSpPr/>
          <p:nvPr>
            <p:custDataLst>
              <p:tags r:id="rId7"/>
            </p:custDataLst>
          </p:nvPr>
        </p:nvSpPr>
        <p:spPr>
          <a:xfrm>
            <a:off x="6831942" y="4620981"/>
            <a:ext cx="1313180" cy="246221"/>
          </a:xfrm>
          <a:prstGeom prst="rect">
            <a:avLst/>
          </a:prstGeom>
        </p:spPr>
        <p:txBody>
          <a:bodyPr wrap="none">
            <a:spAutoFit/>
          </a:bodyPr>
          <a:lstStyle/>
          <a:p>
            <a:r>
              <a:rPr lang="fr-CA" sz="1000" dirty="0"/>
              <a:t>15 000 $ à 49 999 $</a:t>
            </a:r>
          </a:p>
        </p:txBody>
      </p:sp>
      <p:sp>
        <p:nvSpPr>
          <p:cNvPr id="12" name="Forme libre 4">
            <a:extLst>
              <a:ext uri="{FF2B5EF4-FFF2-40B4-BE49-F238E27FC236}">
                <a16:creationId xmlns:a16="http://schemas.microsoft.com/office/drawing/2014/main" id="{37950A4F-6347-468A-87ED-794645A37EA0}"/>
              </a:ext>
            </a:extLst>
          </p:cNvPr>
          <p:cNvSpPr/>
          <p:nvPr>
            <p:custDataLst>
              <p:tags r:id="rId8"/>
            </p:custDataLst>
          </p:nvPr>
        </p:nvSpPr>
        <p:spPr>
          <a:xfrm flipH="1" flipV="1">
            <a:off x="2967286" y="4633682"/>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3" name="Rectangle 12">
            <a:extLst>
              <a:ext uri="{FF2B5EF4-FFF2-40B4-BE49-F238E27FC236}">
                <a16:creationId xmlns:a16="http://schemas.microsoft.com/office/drawing/2014/main" id="{4338669C-198D-4976-B4BC-B90F1E44C3BC}"/>
              </a:ext>
            </a:extLst>
          </p:cNvPr>
          <p:cNvSpPr/>
          <p:nvPr>
            <p:custDataLst>
              <p:tags r:id="rId9"/>
            </p:custDataLst>
          </p:nvPr>
        </p:nvSpPr>
        <p:spPr>
          <a:xfrm>
            <a:off x="2917002" y="4620981"/>
            <a:ext cx="1313180" cy="246221"/>
          </a:xfrm>
          <a:prstGeom prst="rect">
            <a:avLst/>
          </a:prstGeom>
        </p:spPr>
        <p:txBody>
          <a:bodyPr wrap="none">
            <a:spAutoFit/>
          </a:bodyPr>
          <a:lstStyle/>
          <a:p>
            <a:r>
              <a:rPr lang="fr-CA" sz="1000" dirty="0"/>
              <a:t>50 000 $ à 99 999 $</a:t>
            </a:r>
          </a:p>
        </p:txBody>
      </p:sp>
      <p:sp>
        <p:nvSpPr>
          <p:cNvPr id="14" name="Rectangle 13">
            <a:extLst>
              <a:ext uri="{FF2B5EF4-FFF2-40B4-BE49-F238E27FC236}">
                <a16:creationId xmlns:a16="http://schemas.microsoft.com/office/drawing/2014/main" id="{10C6C55C-4F64-4D28-8153-C1DF068C1143}"/>
              </a:ext>
            </a:extLst>
          </p:cNvPr>
          <p:cNvSpPr/>
          <p:nvPr>
            <p:custDataLst>
              <p:tags r:id="rId10"/>
            </p:custDataLst>
          </p:nvPr>
        </p:nvSpPr>
        <p:spPr>
          <a:xfrm>
            <a:off x="2873167" y="2263428"/>
            <a:ext cx="1159292" cy="246221"/>
          </a:xfrm>
          <a:prstGeom prst="rect">
            <a:avLst/>
          </a:prstGeom>
        </p:spPr>
        <p:txBody>
          <a:bodyPr wrap="none">
            <a:spAutoFit/>
          </a:bodyPr>
          <a:lstStyle/>
          <a:p>
            <a:r>
              <a:rPr lang="fr-CA" sz="1000" dirty="0"/>
              <a:t>100 000 $ et plus</a:t>
            </a:r>
          </a:p>
        </p:txBody>
      </p:sp>
      <p:sp>
        <p:nvSpPr>
          <p:cNvPr id="15" name="Forme libre 4">
            <a:extLst>
              <a:ext uri="{FF2B5EF4-FFF2-40B4-BE49-F238E27FC236}">
                <a16:creationId xmlns:a16="http://schemas.microsoft.com/office/drawing/2014/main" id="{8CB0E821-32CD-40F5-AE7C-23A99C4D2BCE}"/>
              </a:ext>
            </a:extLst>
          </p:cNvPr>
          <p:cNvSpPr/>
          <p:nvPr>
            <p:custDataLst>
              <p:tags r:id="rId11"/>
            </p:custDataLst>
          </p:nvPr>
        </p:nvSpPr>
        <p:spPr>
          <a:xfrm flipH="1">
            <a:off x="2934618" y="2503673"/>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6" name="Rectangle 15">
            <a:extLst>
              <a:ext uri="{FF2B5EF4-FFF2-40B4-BE49-F238E27FC236}">
                <a16:creationId xmlns:a16="http://schemas.microsoft.com/office/drawing/2014/main" id="{A9F697B8-08E8-4781-800B-5D94C4C2F3AB}"/>
              </a:ext>
            </a:extLst>
          </p:cNvPr>
          <p:cNvSpPr/>
          <p:nvPr>
            <p:custDataLst>
              <p:tags r:id="rId12"/>
            </p:custDataLst>
          </p:nvPr>
        </p:nvSpPr>
        <p:spPr>
          <a:xfrm>
            <a:off x="4954860" y="3296958"/>
            <a:ext cx="1082349" cy="553998"/>
          </a:xfrm>
          <a:prstGeom prst="rect">
            <a:avLst/>
          </a:prstGeom>
        </p:spPr>
        <p:txBody>
          <a:bodyPr wrap="none">
            <a:spAutoFit/>
          </a:bodyPr>
          <a:lstStyle/>
          <a:p>
            <a:pPr algn="ctr"/>
            <a:r>
              <a:rPr lang="fr-CA" b="1" dirty="0"/>
              <a:t>67 660 $</a:t>
            </a:r>
          </a:p>
          <a:p>
            <a:pPr algn="ctr"/>
            <a:r>
              <a:rPr lang="fr-CA" b="1" baseline="-5000" dirty="0"/>
              <a:t>Moyenne</a:t>
            </a:r>
          </a:p>
        </p:txBody>
      </p:sp>
      <p:sp>
        <p:nvSpPr>
          <p:cNvPr id="2" name="Espace réservé du numéro de diapositive 1">
            <a:extLst>
              <a:ext uri="{FF2B5EF4-FFF2-40B4-BE49-F238E27FC236}">
                <a16:creationId xmlns:a16="http://schemas.microsoft.com/office/drawing/2014/main" id="{E3469DFA-6841-4698-9B73-7451FBED68C3}"/>
              </a:ext>
            </a:extLst>
          </p:cNvPr>
          <p:cNvSpPr>
            <a:spLocks noGrp="1"/>
          </p:cNvSpPr>
          <p:nvPr>
            <p:ph type="sldNum" sz="quarter" idx="12"/>
            <p:custDataLst>
              <p:tags r:id="rId13"/>
            </p:custDataLst>
          </p:nvPr>
        </p:nvSpPr>
        <p:spPr/>
        <p:txBody>
          <a:bodyPr/>
          <a:lstStyle/>
          <a:p>
            <a:fld id="{B57D92B5-7ECE-49C8-85BA-9F8FD163C6E7}" type="slidenum">
              <a:rPr lang="en-CA" smtClean="0"/>
              <a:t>55</a:t>
            </a:fld>
            <a:endParaRPr lang="en-CA"/>
          </a:p>
        </p:txBody>
      </p:sp>
      <p:sp>
        <p:nvSpPr>
          <p:cNvPr id="20" name="Rectangle : coins arrondis 19">
            <a:extLst>
              <a:ext uri="{FF2B5EF4-FFF2-40B4-BE49-F238E27FC236}">
                <a16:creationId xmlns:a16="http://schemas.microsoft.com/office/drawing/2014/main" id="{85D549A8-2D4A-45B1-8A6F-EB8C7254C8E4}"/>
              </a:ext>
            </a:extLst>
          </p:cNvPr>
          <p:cNvSpPr/>
          <p:nvPr>
            <p:custDataLst>
              <p:tags r:id="rId14"/>
            </p:custDataLst>
          </p:nvPr>
        </p:nvSpPr>
        <p:spPr>
          <a:xfrm>
            <a:off x="7285236" y="3279153"/>
            <a:ext cx="1313180" cy="2286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tx1"/>
                </a:solidFill>
              </a:rPr>
              <a:t>2025 </a:t>
            </a:r>
            <a:r>
              <a:rPr lang="fr-CA" sz="900" b="1" i="1" dirty="0">
                <a:solidFill>
                  <a:schemeClr val="tx1"/>
                </a:solidFill>
              </a:rPr>
              <a:t>59 302 $</a:t>
            </a:r>
          </a:p>
        </p:txBody>
      </p:sp>
      <p:sp>
        <p:nvSpPr>
          <p:cNvPr id="3" name="Rectangle 2">
            <a:extLst>
              <a:ext uri="{FF2B5EF4-FFF2-40B4-BE49-F238E27FC236}">
                <a16:creationId xmlns:a16="http://schemas.microsoft.com/office/drawing/2014/main" id="{96D7612E-A662-448F-A8B4-603501286E34}"/>
              </a:ext>
            </a:extLst>
          </p:cNvPr>
          <p:cNvSpPr/>
          <p:nvPr/>
        </p:nvSpPr>
        <p:spPr>
          <a:xfrm>
            <a:off x="6387582" y="4359031"/>
            <a:ext cx="322524" cy="261610"/>
          </a:xfrm>
          <a:prstGeom prst="rect">
            <a:avLst/>
          </a:prstGeom>
        </p:spPr>
        <p:txBody>
          <a:bodyPr wrap="none">
            <a:spAutoFit/>
          </a:bodyPr>
          <a:lstStyle/>
          <a:p>
            <a:pPr lvl="0" algn="ctr" fontAlgn="b">
              <a:defRPr/>
            </a:pPr>
            <a:r>
              <a:rPr lang="fr-CA" sz="1100" dirty="0">
                <a:solidFill>
                  <a:srgbClr val="C00000"/>
                </a:solidFill>
                <a:latin typeface="Wingdings 3" panose="05040102010807070707" pitchFamily="18" charset="2"/>
              </a:rPr>
              <a:t>q</a:t>
            </a:r>
            <a:endParaRPr lang="en-CA" sz="1100" dirty="0"/>
          </a:p>
        </p:txBody>
      </p:sp>
      <p:sp>
        <p:nvSpPr>
          <p:cNvPr id="21" name="Espace réservé du texte 3">
            <a:extLst>
              <a:ext uri="{FF2B5EF4-FFF2-40B4-BE49-F238E27FC236}">
                <a16:creationId xmlns:a16="http://schemas.microsoft.com/office/drawing/2014/main" id="{A4D3ACDF-D7DC-4837-8328-24A8173EE88F}"/>
              </a:ext>
            </a:extLst>
          </p:cNvPr>
          <p:cNvSpPr>
            <a:spLocks noGrp="1"/>
          </p:cNvSpPr>
          <p:nvPr>
            <p:ph type="body" sz="quarter" idx="14"/>
            <p:custDataLst>
              <p:tags r:id="rId15"/>
            </p:custDataLst>
          </p:nvPr>
        </p:nvSpPr>
        <p:spPr>
          <a:xfrm>
            <a:off x="220980" y="5884941"/>
            <a:ext cx="9072000" cy="247247"/>
          </a:xfrm>
        </p:spPr>
        <p:txBody>
          <a:bodyPr/>
          <a:lstStyle/>
          <a:p>
            <a:r>
              <a:rPr lang="fr-CA" dirty="0"/>
              <a:t>Note : l’historique pour cette question n’est pas présenté dans le graphique en raison d’un changement de méthode de calcul de la moyenne en 2025.</a:t>
            </a:r>
          </a:p>
          <a:p>
            <a:r>
              <a:rPr lang="fr-CA" dirty="0"/>
              <a:t>Base : répondants prévoyant des travaux d’agrandissement / conversion résidentielle (n = 118)</a:t>
            </a:r>
          </a:p>
        </p:txBody>
      </p:sp>
    </p:spTree>
    <p:extLst>
      <p:ext uri="{BB962C8B-B14F-4D97-AF65-F5344CB8AC3E}">
        <p14:creationId xmlns:p14="http://schemas.microsoft.com/office/powerpoint/2010/main" val="468339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CBA93040-EC8C-4F3F-8014-7E6D4DEB4926}"/>
              </a:ext>
            </a:extLst>
          </p:cNvPr>
          <p:cNvGraphicFramePr>
            <a:graphicFrameLocks noGrp="1"/>
          </p:cNvGraphicFramePr>
          <p:nvPr>
            <p:custDataLst>
              <p:tags r:id="rId1"/>
            </p:custDataLst>
            <p:extLst>
              <p:ext uri="{D42A27DB-BD31-4B8C-83A1-F6EECF244321}">
                <p14:modId xmlns:p14="http://schemas.microsoft.com/office/powerpoint/2010/main" val="2829376296"/>
              </p:ext>
            </p:extLst>
          </p:nvPr>
        </p:nvGraphicFramePr>
        <p:xfrm>
          <a:off x="680895" y="1644554"/>
          <a:ext cx="10830213" cy="2851248"/>
        </p:xfrm>
        <a:graphic>
          <a:graphicData uri="http://schemas.openxmlformats.org/drawingml/2006/table">
            <a:tbl>
              <a:tblPr>
                <a:tableStyleId>{5C22544A-7EE6-4342-B048-85BDC9FD1C3A}</a:tableStyleId>
              </a:tblPr>
              <a:tblGrid>
                <a:gridCol w="8693409">
                  <a:extLst>
                    <a:ext uri="{9D8B030D-6E8A-4147-A177-3AD203B41FA5}">
                      <a16:colId xmlns:a16="http://schemas.microsoft.com/office/drawing/2014/main" val="3388550760"/>
                    </a:ext>
                  </a:extLst>
                </a:gridCol>
                <a:gridCol w="356134">
                  <a:extLst>
                    <a:ext uri="{9D8B030D-6E8A-4147-A177-3AD203B41FA5}">
                      <a16:colId xmlns:a16="http://schemas.microsoft.com/office/drawing/2014/main" val="2912826374"/>
                    </a:ext>
                  </a:extLst>
                </a:gridCol>
                <a:gridCol w="356134">
                  <a:extLst>
                    <a:ext uri="{9D8B030D-6E8A-4147-A177-3AD203B41FA5}">
                      <a16:colId xmlns:a16="http://schemas.microsoft.com/office/drawing/2014/main" val="1176808872"/>
                    </a:ext>
                  </a:extLst>
                </a:gridCol>
                <a:gridCol w="356134">
                  <a:extLst>
                    <a:ext uri="{9D8B030D-6E8A-4147-A177-3AD203B41FA5}">
                      <a16:colId xmlns:a16="http://schemas.microsoft.com/office/drawing/2014/main" val="210448128"/>
                    </a:ext>
                  </a:extLst>
                </a:gridCol>
                <a:gridCol w="356134">
                  <a:extLst>
                    <a:ext uri="{9D8B030D-6E8A-4147-A177-3AD203B41FA5}">
                      <a16:colId xmlns:a16="http://schemas.microsoft.com/office/drawing/2014/main" val="3352157922"/>
                    </a:ext>
                  </a:extLst>
                </a:gridCol>
                <a:gridCol w="356134">
                  <a:extLst>
                    <a:ext uri="{9D8B030D-6E8A-4147-A177-3AD203B41FA5}">
                      <a16:colId xmlns:a16="http://schemas.microsoft.com/office/drawing/2014/main" val="1580111653"/>
                    </a:ext>
                  </a:extLst>
                </a:gridCol>
                <a:gridCol w="356134">
                  <a:extLst>
                    <a:ext uri="{9D8B030D-6E8A-4147-A177-3AD203B41FA5}">
                      <a16:colId xmlns:a16="http://schemas.microsoft.com/office/drawing/2014/main" val="1578823178"/>
                    </a:ext>
                  </a:extLst>
                </a:gridCol>
              </a:tblGrid>
              <a:tr h="356406">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1" i="0" u="none" strike="noStrike" dirty="0">
                          <a:solidFill>
                            <a:srgbClr val="FFCA08"/>
                          </a:solidFill>
                          <a:effectLst/>
                          <a:latin typeface="+mn-lt"/>
                        </a:rPr>
                        <a:t>2026</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37 %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33 %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37 %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953937789"/>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23 %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581101260"/>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31 %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19 %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C00000"/>
                          </a:solidFill>
                          <a:latin typeface="Wingdings 3" panose="05040102010807070707" pitchFamily="18" charset="2"/>
                        </a:rPr>
                        <a:t>q</a:t>
                      </a:r>
                      <a:endParaRPr lang="en-CA" sz="900" dirty="0"/>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24561963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035402693"/>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356406">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rgbClr val="FFCA08"/>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820702403"/>
                  </a:ext>
                </a:extLst>
              </a:tr>
            </a:tbl>
          </a:graphicData>
        </a:graphic>
      </p:graphicFrame>
      <p:graphicFrame>
        <p:nvGraphicFramePr>
          <p:cNvPr id="7" name="Graphique 6">
            <a:extLst>
              <a:ext uri="{FF2B5EF4-FFF2-40B4-BE49-F238E27FC236}">
                <a16:creationId xmlns:a16="http://schemas.microsoft.com/office/drawing/2014/main" id="{0C8AC30D-627C-4C6B-871D-BFD0286A0C6F}"/>
              </a:ext>
            </a:extLst>
          </p:cNvPr>
          <p:cNvGraphicFramePr/>
          <p:nvPr>
            <p:custDataLst>
              <p:tags r:id="rId2"/>
            </p:custDataLst>
            <p:extLst>
              <p:ext uri="{D42A27DB-BD31-4B8C-83A1-F6EECF244321}">
                <p14:modId xmlns:p14="http://schemas.microsoft.com/office/powerpoint/2010/main" val="2385915401"/>
              </p:ext>
            </p:extLst>
          </p:nvPr>
        </p:nvGraphicFramePr>
        <p:xfrm>
          <a:off x="1975485" y="1862244"/>
          <a:ext cx="10698480" cy="2774302"/>
        </p:xfrm>
        <a:graphic>
          <a:graphicData uri="http://schemas.openxmlformats.org/drawingml/2006/chart">
            <c:chart xmlns:c="http://schemas.openxmlformats.org/drawingml/2006/chart" xmlns:r="http://schemas.openxmlformats.org/officeDocument/2006/relationships" r:id="rId8"/>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 principal élément déclencheur des travaux d'agrandissement /de conversion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QC2	Quel a été le principal élément déclencheur qui vous a motivé à effectuer ces travaux d’agrandissement / de conversion résidentielle que vous prévoyez réaliser sur cette propriété?</a:t>
            </a:r>
          </a:p>
        </p:txBody>
      </p:sp>
      <p:sp>
        <p:nvSpPr>
          <p:cNvPr id="2" name="Espace réservé du numéro de diapositive 1">
            <a:extLst>
              <a:ext uri="{FF2B5EF4-FFF2-40B4-BE49-F238E27FC236}">
                <a16:creationId xmlns:a16="http://schemas.microsoft.com/office/drawing/2014/main" id="{CF3426CA-667E-4667-8DB8-5721D22B992F}"/>
              </a:ext>
            </a:extLst>
          </p:cNvPr>
          <p:cNvSpPr>
            <a:spLocks noGrp="1"/>
          </p:cNvSpPr>
          <p:nvPr>
            <p:ph type="sldNum" sz="quarter" idx="12"/>
            <p:custDataLst>
              <p:tags r:id="rId5"/>
            </p:custDataLst>
          </p:nvPr>
        </p:nvSpPr>
        <p:spPr/>
        <p:txBody>
          <a:bodyPr/>
          <a:lstStyle/>
          <a:p>
            <a:fld id="{B57D92B5-7ECE-49C8-85BA-9F8FD163C6E7}" type="slidenum">
              <a:rPr lang="en-CA" smtClean="0"/>
              <a:t>56</a:t>
            </a:fld>
            <a:endParaRPr lang="en-CA"/>
          </a:p>
        </p:txBody>
      </p:sp>
      <p:sp>
        <p:nvSpPr>
          <p:cNvPr id="8" name="Espace réservé du texte 3">
            <a:extLst>
              <a:ext uri="{FF2B5EF4-FFF2-40B4-BE49-F238E27FC236}">
                <a16:creationId xmlns:a16="http://schemas.microsoft.com/office/drawing/2014/main" id="{C5530275-5A11-4718-ACB3-DEEC7DC01A0B}"/>
              </a:ext>
            </a:extLst>
          </p:cNvPr>
          <p:cNvSpPr>
            <a:spLocks noGrp="1"/>
          </p:cNvSpPr>
          <p:nvPr>
            <p:ph type="body" sz="quarter" idx="14"/>
            <p:custDataLst>
              <p:tags r:id="rId6"/>
            </p:custDataLst>
          </p:nvPr>
        </p:nvSpPr>
        <p:spPr>
          <a:xfrm>
            <a:off x="220980" y="6181408"/>
            <a:ext cx="9072000" cy="110800"/>
          </a:xfrm>
        </p:spPr>
        <p:txBody>
          <a:bodyPr/>
          <a:lstStyle/>
          <a:p>
            <a:r>
              <a:rPr lang="fr-CA" dirty="0"/>
              <a:t>Base : répondants prévoyant des travaux d’agrandissement / conversion résidentielle (n = 118)</a:t>
            </a:r>
          </a:p>
        </p:txBody>
      </p:sp>
    </p:spTree>
    <p:extLst>
      <p:ext uri="{BB962C8B-B14F-4D97-AF65-F5344CB8AC3E}">
        <p14:creationId xmlns:p14="http://schemas.microsoft.com/office/powerpoint/2010/main" val="1977545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97A7504D-ECB9-4E99-A315-07189B8B31AB}"/>
              </a:ext>
            </a:extLst>
          </p:cNvPr>
          <p:cNvGraphicFramePr>
            <a:graphicFrameLocks noGrp="1"/>
          </p:cNvGraphicFramePr>
          <p:nvPr>
            <p:custDataLst>
              <p:tags r:id="rId1"/>
            </p:custDataLst>
            <p:extLst>
              <p:ext uri="{D42A27DB-BD31-4B8C-83A1-F6EECF244321}">
                <p14:modId xmlns:p14="http://schemas.microsoft.com/office/powerpoint/2010/main" val="3073097163"/>
              </p:ext>
            </p:extLst>
          </p:nvPr>
        </p:nvGraphicFramePr>
        <p:xfrm>
          <a:off x="552866" y="1639222"/>
          <a:ext cx="10823551" cy="4114440"/>
        </p:xfrm>
        <a:graphic>
          <a:graphicData uri="http://schemas.openxmlformats.org/drawingml/2006/table">
            <a:tbl>
              <a:tblPr bandRow="1">
                <a:tableStyleId>{5C22544A-7EE6-4342-B048-85BDC9FD1C3A}</a:tableStyleId>
              </a:tblPr>
              <a:tblGrid>
                <a:gridCol w="3130714">
                  <a:extLst>
                    <a:ext uri="{9D8B030D-6E8A-4147-A177-3AD203B41FA5}">
                      <a16:colId xmlns:a16="http://schemas.microsoft.com/office/drawing/2014/main" val="2548598228"/>
                    </a:ext>
                  </a:extLst>
                </a:gridCol>
                <a:gridCol w="5474991">
                  <a:extLst>
                    <a:ext uri="{9D8B030D-6E8A-4147-A177-3AD203B41FA5}">
                      <a16:colId xmlns:a16="http://schemas.microsoft.com/office/drawing/2014/main" val="20001"/>
                    </a:ext>
                  </a:extLst>
                </a:gridCol>
                <a:gridCol w="739282">
                  <a:extLst>
                    <a:ext uri="{9D8B030D-6E8A-4147-A177-3AD203B41FA5}">
                      <a16:colId xmlns:a16="http://schemas.microsoft.com/office/drawing/2014/main" val="1660333189"/>
                    </a:ext>
                  </a:extLst>
                </a:gridCol>
                <a:gridCol w="739282">
                  <a:extLst>
                    <a:ext uri="{9D8B030D-6E8A-4147-A177-3AD203B41FA5}">
                      <a16:colId xmlns:a16="http://schemas.microsoft.com/office/drawing/2014/main" val="2029807821"/>
                    </a:ext>
                  </a:extLst>
                </a:gridCol>
                <a:gridCol w="739282">
                  <a:extLst>
                    <a:ext uri="{9D8B030D-6E8A-4147-A177-3AD203B41FA5}">
                      <a16:colId xmlns:a16="http://schemas.microsoft.com/office/drawing/2014/main" val="2162111915"/>
                    </a:ext>
                  </a:extLst>
                </a:gridCol>
              </a:tblGrid>
              <a:tr h="182100">
                <a:tc rowSpan="2">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2">
                  <a:txBody>
                    <a:bodyPr/>
                    <a:lstStyle/>
                    <a:p>
                      <a:pPr algn="l" rtl="0" fontAlgn="t"/>
                      <a:endParaRPr lang="fr-CA" sz="1000" b="0" i="0" u="none" strike="noStrike" dirty="0">
                        <a:solidFill>
                          <a:srgbClr val="000000"/>
                        </a:solidFill>
                        <a:effectLst/>
                        <a:latin typeface="+mn-lt"/>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l" rtl="0" fontAlgn="t"/>
                      <a:endParaRPr lang="fr-CA" sz="1000" b="0" i="0" u="none" strike="noStrike" dirty="0">
                        <a:solidFill>
                          <a:srgbClr val="000000"/>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100">
                <a:tc vMerge="1">
                  <a:txBody>
                    <a:bodyPr/>
                    <a:lstStyle/>
                    <a:p>
                      <a:endParaRPr lang="fr-CA"/>
                    </a:p>
                  </a:txBody>
                  <a:tcPr/>
                </a:tc>
                <a:tc vMerge="1">
                  <a:txBody>
                    <a:bodyPr/>
                    <a:lstStyle/>
                    <a:p>
                      <a:endParaRPr lang="fr-CA"/>
                    </a:p>
                  </a:txBody>
                  <a:tcPr/>
                </a:tc>
                <a:tc>
                  <a:txBody>
                    <a:bodyPr/>
                    <a:lstStyle/>
                    <a:p>
                      <a:pPr algn="ctr" rtl="0" fontAlgn="t"/>
                      <a:r>
                        <a:rPr lang="fr-CA" sz="1000" b="0" i="1" u="none" strike="noStrike" dirty="0">
                          <a:solidFill>
                            <a:schemeClr val="bg1">
                              <a:lumMod val="50000"/>
                            </a:schemeClr>
                          </a:solidFill>
                          <a:effectLst/>
                          <a:latin typeface="+mn-lt"/>
                        </a:rPr>
                        <a:t>2024</a:t>
                      </a:r>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t"/>
                      <a:r>
                        <a:rPr lang="fr-CA" sz="1000" b="0" i="1" u="none" strike="noStrike" dirty="0">
                          <a:solidFill>
                            <a:schemeClr val="bg1">
                              <a:lumMod val="50000"/>
                            </a:schemeClr>
                          </a:solidFill>
                          <a:effectLst/>
                          <a:latin typeface="+mn-lt"/>
                        </a:rPr>
                        <a:t>2025</a:t>
                      </a: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1000" b="1" i="0" u="none" strike="noStrike" dirty="0">
                          <a:solidFill>
                            <a:schemeClr val="accent1">
                              <a:lumMod val="50000"/>
                            </a:schemeClr>
                          </a:solidFill>
                          <a:effectLst/>
                          <a:latin typeface="+mn-lt"/>
                        </a:rPr>
                        <a:t>2026</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899426"/>
                  </a:ext>
                </a:extLst>
              </a:tr>
              <a:tr h="364200">
                <a:tc>
                  <a:txBody>
                    <a:bodyPr/>
                    <a:lstStyle/>
                    <a:p>
                      <a:pPr algn="r" fontAlgn="b"/>
                      <a:r>
                        <a:rPr lang="fr-CA" sz="900" b="0" i="0" u="none" strike="noStrike" dirty="0">
                          <a:solidFill>
                            <a:srgbClr val="000000"/>
                          </a:solidFill>
                          <a:effectLst/>
                          <a:latin typeface="+mn-lt"/>
                        </a:rPr>
                        <a:t>Rendre l'habitation plus fonctionnelle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73 %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2"/>
                  </a:ext>
                </a:extLst>
              </a:tr>
              <a:tr h="364200">
                <a:tc>
                  <a:txBody>
                    <a:bodyPr/>
                    <a:lstStyle/>
                    <a:p>
                      <a:pPr algn="r" fontAlgn="b"/>
                      <a:r>
                        <a:rPr lang="fr-CA" sz="900" b="0" i="0" u="none" strike="noStrike" dirty="0">
                          <a:solidFill>
                            <a:srgbClr val="000000"/>
                          </a:solidFill>
                          <a:effectLst/>
                          <a:latin typeface="+mn-lt"/>
                        </a:rPr>
                        <a:t>Augmenter la valeur de la propriété</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42 %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3"/>
                  </a:ext>
                </a:extLst>
              </a:tr>
              <a:tr h="364200">
                <a:tc>
                  <a:txBody>
                    <a:bodyPr/>
                    <a:lstStyle/>
                    <a:p>
                      <a:pPr algn="r" fontAlgn="b"/>
                      <a:r>
                        <a:rPr lang="fr-CA" sz="900" b="0" i="0" u="none" strike="noStrike" dirty="0">
                          <a:solidFill>
                            <a:srgbClr val="000000"/>
                          </a:solidFill>
                          <a:effectLst/>
                          <a:latin typeface="+mn-lt"/>
                        </a:rPr>
                        <a:t>Changer la fonction d'une pièce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34 %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5"/>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Raisons esthétiques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30 %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36 %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30 %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6"/>
                  </a:ext>
                </a:extLst>
              </a:tr>
              <a:tr h="364200">
                <a:tc>
                  <a:txBody>
                    <a:bodyPr/>
                    <a:lstStyle/>
                    <a:p>
                      <a:pPr algn="r" fontAlgn="b"/>
                      <a:r>
                        <a:rPr lang="fr-CA" sz="900" b="0" i="0" u="none" strike="noStrike" dirty="0">
                          <a:solidFill>
                            <a:srgbClr val="000000"/>
                          </a:solidFill>
                          <a:effectLst/>
                          <a:latin typeface="+mn-lt"/>
                        </a:rPr>
                        <a:t>Entretien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 19 %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8"/>
                  </a:ext>
                </a:extLst>
              </a:tr>
              <a:tr h="364200">
                <a:tc>
                  <a:txBody>
                    <a:bodyPr/>
                    <a:lstStyle/>
                    <a:p>
                      <a:pPr algn="r" fontAlgn="b"/>
                      <a:r>
                        <a:rPr lang="fr-CA" sz="900" b="0" i="0" u="none" strike="noStrike" dirty="0">
                          <a:solidFill>
                            <a:srgbClr val="000000"/>
                          </a:solidFill>
                          <a:effectLst/>
                          <a:latin typeface="+mn-lt"/>
                        </a:rPr>
                        <a:t>Réparation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17 %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136120282"/>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Améliorer l'efficacité énergétique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algn="r" defTabSz="914400" rtl="0" eaLnBrk="1" fontAlgn="b" latinLnBrk="0" hangingPunct="1"/>
                      <a:endParaRPr lang="fr-CA" sz="900" b="0" i="0" u="none" strike="noStrike" kern="1200" dirty="0">
                        <a:solidFill>
                          <a:srgbClr val="000000"/>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13 %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466453476"/>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Habiter avec un ou des proches (multigénérationnelle)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13 %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893426651"/>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kern="1200" dirty="0">
                          <a:solidFill>
                            <a:srgbClr val="000000"/>
                          </a:solidFill>
                          <a:effectLst/>
                          <a:latin typeface="+mn-lt"/>
                          <a:ea typeface="+mn-ea"/>
                          <a:cs typeface="+mn-cs"/>
                        </a:rPr>
                        <a:t>Adapter l'habitation pour une personne vieillissante ou en situation de handicap</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CA" sz="900" b="0" i="1" u="none" strike="noStrike" dirty="0">
                          <a:solidFill>
                            <a:schemeClr val="bg1">
                              <a:lumMod val="50000"/>
                            </a:schemeClr>
                          </a:solidFill>
                          <a:effectLst/>
                          <a:latin typeface="+mn-lt"/>
                        </a:rPr>
                        <a:t>14 %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13 %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50394493"/>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Améliorer la qualité de l'air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accent1">
                              <a:lumMod val="50000"/>
                            </a:schemeClr>
                          </a:solidFill>
                          <a:effectLst/>
                          <a:uLnTx/>
                          <a:uFillTx/>
                          <a:latin typeface="Arial"/>
                          <a:ea typeface="+mn-ea"/>
                          <a:cs typeface="+mn-cs"/>
                        </a:rPr>
                        <a:t>12 %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6316210"/>
                  </a:ext>
                </a:extLst>
              </a:tr>
            </a:tbl>
          </a:graphicData>
        </a:graphic>
      </p:graphicFrame>
      <p:graphicFrame>
        <p:nvGraphicFramePr>
          <p:cNvPr id="7" name="Graphique 6">
            <a:extLst>
              <a:ext uri="{FF2B5EF4-FFF2-40B4-BE49-F238E27FC236}">
                <a16:creationId xmlns:a16="http://schemas.microsoft.com/office/drawing/2014/main" id="{7BEF508F-1D68-4C26-9F21-39E4C0CD862F}"/>
              </a:ext>
            </a:extLst>
          </p:cNvPr>
          <p:cNvGraphicFramePr/>
          <p:nvPr>
            <p:custDataLst>
              <p:tags r:id="rId2"/>
            </p:custDataLst>
            <p:extLst>
              <p:ext uri="{D42A27DB-BD31-4B8C-83A1-F6EECF244321}">
                <p14:modId xmlns:p14="http://schemas.microsoft.com/office/powerpoint/2010/main" val="2928528812"/>
              </p:ext>
            </p:extLst>
          </p:nvPr>
        </p:nvGraphicFramePr>
        <p:xfrm>
          <a:off x="3998899" y="1695662"/>
          <a:ext cx="6562163" cy="4231452"/>
        </p:xfrm>
        <a:graphic>
          <a:graphicData uri="http://schemas.openxmlformats.org/drawingml/2006/chart">
            <c:chart xmlns:c="http://schemas.openxmlformats.org/drawingml/2006/chart" xmlns:r="http://schemas.openxmlformats.org/officeDocument/2006/relationships" r:id="rId10"/>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motivations à agrandir / convertir la propriété</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QC3	Pour quelles raisons désirez-vous effectuer ces travaux d’agrandissement / de conversion résidentielle sur cette propriété?</a:t>
            </a:r>
          </a:p>
        </p:txBody>
      </p:sp>
      <p:sp>
        <p:nvSpPr>
          <p:cNvPr id="2" name="Espace réservé du numéro de diapositive 1">
            <a:extLst>
              <a:ext uri="{FF2B5EF4-FFF2-40B4-BE49-F238E27FC236}">
                <a16:creationId xmlns:a16="http://schemas.microsoft.com/office/drawing/2014/main" id="{4514BD43-214C-4162-832D-654C896FA181}"/>
              </a:ext>
            </a:extLst>
          </p:cNvPr>
          <p:cNvSpPr>
            <a:spLocks noGrp="1"/>
          </p:cNvSpPr>
          <p:nvPr>
            <p:ph type="sldNum" sz="quarter" idx="12"/>
            <p:custDataLst>
              <p:tags r:id="rId5"/>
            </p:custDataLst>
          </p:nvPr>
        </p:nvSpPr>
        <p:spPr/>
        <p:txBody>
          <a:bodyPr/>
          <a:lstStyle/>
          <a:p>
            <a:fld id="{B57D92B5-7ECE-49C8-85BA-9F8FD163C6E7}" type="slidenum">
              <a:rPr lang="en-CA" smtClean="0"/>
              <a:t>57</a:t>
            </a:fld>
            <a:endParaRPr lang="en-CA"/>
          </a:p>
        </p:txBody>
      </p:sp>
      <p:sp>
        <p:nvSpPr>
          <p:cNvPr id="8" name="ZoneTexte 7">
            <a:extLst>
              <a:ext uri="{FF2B5EF4-FFF2-40B4-BE49-F238E27FC236}">
                <a16:creationId xmlns:a16="http://schemas.microsoft.com/office/drawing/2014/main" id="{34CDB394-9002-4EC5-84A0-34BB543D61D9}"/>
              </a:ext>
            </a:extLst>
          </p:cNvPr>
          <p:cNvSpPr txBox="1"/>
          <p:nvPr>
            <p:custDataLst>
              <p:tags r:id="rId6"/>
            </p:custDataLst>
          </p:nvPr>
        </p:nvSpPr>
        <p:spPr>
          <a:xfrm rot="10800000">
            <a:off x="11088430" y="2898087"/>
            <a:ext cx="275648" cy="246221"/>
          </a:xfrm>
          <a:prstGeom prst="rect">
            <a:avLst/>
          </a:prstGeom>
          <a:noFill/>
        </p:spPr>
        <p:txBody>
          <a:bodyPr wrap="square" rtlCol="0">
            <a:spAutoFit/>
          </a:bodyPr>
          <a:lstStyle/>
          <a:p>
            <a:pPr algn="ctr"/>
            <a:r>
              <a:rPr lang="fr-CA" sz="1000" dirty="0">
                <a:ln>
                  <a:solidFill>
                    <a:schemeClr val="bg1"/>
                  </a:solidFill>
                </a:ln>
                <a:solidFill>
                  <a:srgbClr val="669900"/>
                </a:solidFill>
                <a:latin typeface="Wingdings 3" panose="05040102010807070707" pitchFamily="18" charset="2"/>
              </a:rPr>
              <a:t>q</a:t>
            </a:r>
          </a:p>
        </p:txBody>
      </p:sp>
      <p:sp>
        <p:nvSpPr>
          <p:cNvPr id="9" name="ZoneTexte 8">
            <a:extLst>
              <a:ext uri="{FF2B5EF4-FFF2-40B4-BE49-F238E27FC236}">
                <a16:creationId xmlns:a16="http://schemas.microsoft.com/office/drawing/2014/main" id="{23D796E5-D456-4C38-94A3-4E72C985A8AE}"/>
              </a:ext>
            </a:extLst>
          </p:cNvPr>
          <p:cNvSpPr txBox="1"/>
          <p:nvPr>
            <p:custDataLst>
              <p:tags r:id="rId7"/>
            </p:custDataLst>
          </p:nvPr>
        </p:nvSpPr>
        <p:spPr>
          <a:xfrm rot="10800000">
            <a:off x="10320644" y="5465910"/>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11" name="Espace réservé du texte 3">
            <a:extLst>
              <a:ext uri="{FF2B5EF4-FFF2-40B4-BE49-F238E27FC236}">
                <a16:creationId xmlns:a16="http://schemas.microsoft.com/office/drawing/2014/main" id="{2918431B-3F34-4D24-B27A-A6B8BB0CFE47}"/>
              </a:ext>
            </a:extLst>
          </p:cNvPr>
          <p:cNvSpPr>
            <a:spLocks noGrp="1"/>
          </p:cNvSpPr>
          <p:nvPr>
            <p:ph type="body" sz="quarter" idx="14"/>
            <p:custDataLst>
              <p:tags r:id="rId8"/>
            </p:custDataLst>
          </p:nvPr>
        </p:nvSpPr>
        <p:spPr>
          <a:xfrm>
            <a:off x="220980" y="6181408"/>
            <a:ext cx="9072000" cy="110800"/>
          </a:xfrm>
        </p:spPr>
        <p:txBody>
          <a:bodyPr/>
          <a:lstStyle/>
          <a:p>
            <a:r>
              <a:rPr lang="fr-CA" dirty="0"/>
              <a:t>Base : répondants prévoyant des travaux d’agrandissement / conversion résidentielle (n = 118)</a:t>
            </a:r>
          </a:p>
        </p:txBody>
      </p:sp>
    </p:spTree>
    <p:extLst>
      <p:ext uri="{BB962C8B-B14F-4D97-AF65-F5344CB8AC3E}">
        <p14:creationId xmlns:p14="http://schemas.microsoft.com/office/powerpoint/2010/main" val="706032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ressource prévue pour la réalisation des travaux d'agrandissement / de conversion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QC5	QUI effectuera ces travaux d’agrandissement / de conversion résidentielle que vous désirez réaliser sur cette propriété? Est-ce… ?</a:t>
            </a:r>
          </a:p>
        </p:txBody>
      </p:sp>
      <p:graphicFrame>
        <p:nvGraphicFramePr>
          <p:cNvPr id="7" name="Graphique 6">
            <a:extLst>
              <a:ext uri="{FF2B5EF4-FFF2-40B4-BE49-F238E27FC236}">
                <a16:creationId xmlns:a16="http://schemas.microsoft.com/office/drawing/2014/main" id="{7F5AD96A-AFBF-4993-B4F0-83141526B9D7}"/>
              </a:ext>
            </a:extLst>
          </p:cNvPr>
          <p:cNvGraphicFramePr/>
          <p:nvPr>
            <p:custDataLst>
              <p:tags r:id="rId3"/>
            </p:custDataLst>
            <p:extLst>
              <p:ext uri="{D42A27DB-BD31-4B8C-83A1-F6EECF244321}">
                <p14:modId xmlns:p14="http://schemas.microsoft.com/office/powerpoint/2010/main" val="3143154206"/>
              </p:ext>
            </p:extLst>
          </p:nvPr>
        </p:nvGraphicFramePr>
        <p:xfrm>
          <a:off x="2418736" y="1930400"/>
          <a:ext cx="7418438" cy="3586480"/>
        </p:xfrm>
        <a:graphic>
          <a:graphicData uri="http://schemas.openxmlformats.org/drawingml/2006/chart">
            <c:chart xmlns:c="http://schemas.openxmlformats.org/drawingml/2006/chart" xmlns:r="http://schemas.openxmlformats.org/officeDocument/2006/relationships" r:id="rId8"/>
          </a:graphicData>
        </a:graphic>
      </p:graphicFrame>
      <p:sp>
        <p:nvSpPr>
          <p:cNvPr id="2" name="Espace réservé du numéro de diapositive 1">
            <a:extLst>
              <a:ext uri="{FF2B5EF4-FFF2-40B4-BE49-F238E27FC236}">
                <a16:creationId xmlns:a16="http://schemas.microsoft.com/office/drawing/2014/main" id="{73F809AE-3803-4900-A5A3-3E042E9D6BAB}"/>
              </a:ext>
            </a:extLst>
          </p:cNvPr>
          <p:cNvSpPr>
            <a:spLocks noGrp="1"/>
          </p:cNvSpPr>
          <p:nvPr>
            <p:ph type="sldNum" sz="quarter" idx="12"/>
            <p:custDataLst>
              <p:tags r:id="rId4"/>
            </p:custDataLst>
          </p:nvPr>
        </p:nvSpPr>
        <p:spPr/>
        <p:txBody>
          <a:bodyPr/>
          <a:lstStyle/>
          <a:p>
            <a:fld id="{B57D92B5-7ECE-49C8-85BA-9F8FD163C6E7}" type="slidenum">
              <a:rPr lang="en-CA" smtClean="0"/>
              <a:t>58</a:t>
            </a:fld>
            <a:endParaRPr lang="en-CA"/>
          </a:p>
        </p:txBody>
      </p:sp>
      <p:sp>
        <p:nvSpPr>
          <p:cNvPr id="3" name="Rectangle 2">
            <a:extLst>
              <a:ext uri="{FF2B5EF4-FFF2-40B4-BE49-F238E27FC236}">
                <a16:creationId xmlns:a16="http://schemas.microsoft.com/office/drawing/2014/main" id="{0E101DD1-C218-40BA-AB40-5385BBF49EEA}"/>
              </a:ext>
            </a:extLst>
          </p:cNvPr>
          <p:cNvSpPr/>
          <p:nvPr/>
        </p:nvSpPr>
        <p:spPr>
          <a:xfrm>
            <a:off x="5448406" y="3429000"/>
            <a:ext cx="335349" cy="276999"/>
          </a:xfrm>
          <a:prstGeom prst="rect">
            <a:avLst/>
          </a:prstGeom>
        </p:spPr>
        <p:txBody>
          <a:bodyPr wrap="none">
            <a:spAutoFit/>
          </a:bodyPr>
          <a:lstStyle/>
          <a:p>
            <a:pPr lvl="0" algn="ctr" fontAlgn="b">
              <a:defRPr/>
            </a:pPr>
            <a:r>
              <a:rPr lang="fr-CA" sz="1200" dirty="0">
                <a:solidFill>
                  <a:srgbClr val="669900"/>
                </a:solidFill>
                <a:latin typeface="Wingdings 3" panose="05040102010807070707" pitchFamily="18" charset="2"/>
              </a:rPr>
              <a:t>p</a:t>
            </a:r>
          </a:p>
        </p:txBody>
      </p:sp>
      <p:sp>
        <p:nvSpPr>
          <p:cNvPr id="8" name="Espace réservé du texte 3">
            <a:extLst>
              <a:ext uri="{FF2B5EF4-FFF2-40B4-BE49-F238E27FC236}">
                <a16:creationId xmlns:a16="http://schemas.microsoft.com/office/drawing/2014/main" id="{711918D1-8A48-4F35-89CC-745BA1E95BC8}"/>
              </a:ext>
            </a:extLst>
          </p:cNvPr>
          <p:cNvSpPr>
            <a:spLocks noGrp="1"/>
          </p:cNvSpPr>
          <p:nvPr>
            <p:ph type="body" sz="quarter" idx="14"/>
            <p:custDataLst>
              <p:tags r:id="rId5"/>
            </p:custDataLst>
          </p:nvPr>
        </p:nvSpPr>
        <p:spPr>
          <a:xfrm>
            <a:off x="220980" y="6181408"/>
            <a:ext cx="9072000" cy="110800"/>
          </a:xfrm>
        </p:spPr>
        <p:txBody>
          <a:bodyPr/>
          <a:lstStyle/>
          <a:p>
            <a:r>
              <a:rPr lang="fr-CA" dirty="0"/>
              <a:t>Base : répondants prévoyant des travaux d’agrandissement / conversion résidentielle (n = 118)</a:t>
            </a:r>
          </a:p>
        </p:txBody>
      </p:sp>
    </p:spTree>
    <p:extLst>
      <p:ext uri="{BB962C8B-B14F-4D97-AF65-F5344CB8AC3E}">
        <p14:creationId xmlns:p14="http://schemas.microsoft.com/office/powerpoint/2010/main" val="13512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1"/>
            </p:custDataLst>
          </p:nvPr>
        </p:nvSpPr>
        <p:spPr>
          <a:xfrm>
            <a:off x="220980" y="268862"/>
            <a:ext cx="8956887" cy="498598"/>
          </a:xfrm>
        </p:spPr>
        <p:txBody>
          <a:bodyPr/>
          <a:lstStyle/>
          <a:p>
            <a:r>
              <a:rPr lang="fr-CA" dirty="0"/>
              <a:t>Les raisons derrière le choix des ressources prévues pour la réalisation des travaux d’agrandissement / de conversion résidentielle</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2"/>
            </p:custDataLst>
          </p:nvPr>
        </p:nvSpPr>
        <p:spPr/>
        <p:txBody>
          <a:bodyPr/>
          <a:lstStyle/>
          <a:p>
            <a:fld id="{B57D92B5-7ECE-49C8-85BA-9F8FD163C6E7}" type="slidenum">
              <a:rPr lang="en-CA" smtClean="0"/>
              <a:t>59</a:t>
            </a:fld>
            <a:endParaRPr lang="en-CA"/>
          </a:p>
        </p:txBody>
      </p:sp>
      <p:sp>
        <p:nvSpPr>
          <p:cNvPr id="4" name="Espace réservé du texte 3">
            <a:extLst>
              <a:ext uri="{FF2B5EF4-FFF2-40B4-BE49-F238E27FC236}">
                <a16:creationId xmlns:a16="http://schemas.microsoft.com/office/drawing/2014/main" id="{48E9D84B-5FCF-4972-AAA9-C81DC9784AC9}"/>
              </a:ext>
            </a:extLst>
          </p:cNvPr>
          <p:cNvSpPr>
            <a:spLocks noGrp="1"/>
          </p:cNvSpPr>
          <p:nvPr>
            <p:ph type="body" sz="quarter" idx="13"/>
            <p:custDataLst>
              <p:tags r:id="rId3"/>
            </p:custDataLst>
          </p:nvPr>
        </p:nvSpPr>
        <p:spPr>
          <a:xfrm>
            <a:off x="220980" y="1341120"/>
            <a:ext cx="11750400" cy="124650"/>
          </a:xfrm>
        </p:spPr>
        <p:txBody>
          <a:bodyPr/>
          <a:lstStyle/>
          <a:p>
            <a:r>
              <a:rPr lang="fr-CA" dirty="0"/>
              <a:t>QC6	Pourquoi faites-vous le choix de réaliser ces travaux d’agrandissement / de conversion </a:t>
            </a:r>
            <a:r>
              <a:rPr lang="fr-CA"/>
              <a:t>par… ?</a:t>
            </a:r>
            <a:endParaRPr lang="fr-CA" dirty="0"/>
          </a:p>
        </p:txBody>
      </p:sp>
      <p:sp>
        <p:nvSpPr>
          <p:cNvPr id="5" name="Espace réservé du texte 4">
            <a:extLst>
              <a:ext uri="{FF2B5EF4-FFF2-40B4-BE49-F238E27FC236}">
                <a16:creationId xmlns:a16="http://schemas.microsoft.com/office/drawing/2014/main" id="{E716707E-9A01-4877-82D3-B1A3C72E6E2A}"/>
              </a:ext>
            </a:extLst>
          </p:cNvPr>
          <p:cNvSpPr>
            <a:spLocks noGrp="1"/>
          </p:cNvSpPr>
          <p:nvPr>
            <p:ph type="body" sz="quarter" idx="14"/>
            <p:custDataLst>
              <p:tags r:id="rId4"/>
            </p:custDataLst>
          </p:nvPr>
        </p:nvSpPr>
        <p:spPr>
          <a:xfrm>
            <a:off x="220980" y="5884941"/>
            <a:ext cx="11750400" cy="247247"/>
          </a:xfrm>
        </p:spPr>
        <p:txBody>
          <a:bodyPr/>
          <a:lstStyle/>
          <a:p>
            <a:r>
              <a:rPr lang="fr-CA" dirty="0"/>
              <a:t>* Les résultats doivent être interprétés avec précaution en raison de la faible taille de l’échantillon (n &lt; 30).</a:t>
            </a:r>
          </a:p>
          <a:p>
            <a:r>
              <a:rPr lang="fr-CA" dirty="0"/>
              <a:t>Base : ceux qui prévoient faire leurs travaux avec cette ressource</a:t>
            </a:r>
          </a:p>
        </p:txBody>
      </p:sp>
      <p:graphicFrame>
        <p:nvGraphicFramePr>
          <p:cNvPr id="7" name="Tableau 6">
            <a:extLst>
              <a:ext uri="{FF2B5EF4-FFF2-40B4-BE49-F238E27FC236}">
                <a16:creationId xmlns:a16="http://schemas.microsoft.com/office/drawing/2014/main" id="{82332205-28FF-4023-9B15-934ED85A8079}"/>
              </a:ext>
            </a:extLst>
          </p:cNvPr>
          <p:cNvGraphicFramePr>
            <a:graphicFrameLocks noGrp="1"/>
          </p:cNvGraphicFramePr>
          <p:nvPr>
            <p:custDataLst>
              <p:tags r:id="rId5"/>
            </p:custDataLst>
            <p:extLst>
              <p:ext uri="{D42A27DB-BD31-4B8C-83A1-F6EECF244321}">
                <p14:modId xmlns:p14="http://schemas.microsoft.com/office/powerpoint/2010/main" val="1308904208"/>
              </p:ext>
            </p:extLst>
          </p:nvPr>
        </p:nvGraphicFramePr>
        <p:xfrm>
          <a:off x="220620" y="1618447"/>
          <a:ext cx="11736000" cy="2953154"/>
        </p:xfrm>
        <a:graphic>
          <a:graphicData uri="http://schemas.openxmlformats.org/drawingml/2006/table">
            <a:tbl>
              <a:tblPr firstRow="1" bandRow="1">
                <a:tableStyleId>{0E3FDE45-AF77-4B5C-9715-49D594BDF05E}</a:tableStyleId>
              </a:tblPr>
              <a:tblGrid>
                <a:gridCol w="1512000">
                  <a:extLst>
                    <a:ext uri="{9D8B030D-6E8A-4147-A177-3AD203B41FA5}">
                      <a16:colId xmlns:a16="http://schemas.microsoft.com/office/drawing/2014/main" val="2556805418"/>
                    </a:ext>
                  </a:extLst>
                </a:gridCol>
                <a:gridCol w="1476000">
                  <a:extLst>
                    <a:ext uri="{9D8B030D-6E8A-4147-A177-3AD203B41FA5}">
                      <a16:colId xmlns:a16="http://schemas.microsoft.com/office/drawing/2014/main" val="1987406416"/>
                    </a:ext>
                  </a:extLst>
                </a:gridCol>
                <a:gridCol w="360000">
                  <a:extLst>
                    <a:ext uri="{9D8B030D-6E8A-4147-A177-3AD203B41FA5}">
                      <a16:colId xmlns:a16="http://schemas.microsoft.com/office/drawing/2014/main" val="2341612726"/>
                    </a:ext>
                  </a:extLst>
                </a:gridCol>
                <a:gridCol w="360000">
                  <a:extLst>
                    <a:ext uri="{9D8B030D-6E8A-4147-A177-3AD203B41FA5}">
                      <a16:colId xmlns:a16="http://schemas.microsoft.com/office/drawing/2014/main" val="2461597015"/>
                    </a:ext>
                  </a:extLst>
                </a:gridCol>
                <a:gridCol w="360000">
                  <a:extLst>
                    <a:ext uri="{9D8B030D-6E8A-4147-A177-3AD203B41FA5}">
                      <a16:colId xmlns:a16="http://schemas.microsoft.com/office/drawing/2014/main" val="3963954823"/>
                    </a:ext>
                  </a:extLst>
                </a:gridCol>
                <a:gridCol w="1476000">
                  <a:extLst>
                    <a:ext uri="{9D8B030D-6E8A-4147-A177-3AD203B41FA5}">
                      <a16:colId xmlns:a16="http://schemas.microsoft.com/office/drawing/2014/main" val="2272502017"/>
                    </a:ext>
                  </a:extLst>
                </a:gridCol>
                <a:gridCol w="360000">
                  <a:extLst>
                    <a:ext uri="{9D8B030D-6E8A-4147-A177-3AD203B41FA5}">
                      <a16:colId xmlns:a16="http://schemas.microsoft.com/office/drawing/2014/main" val="2544682263"/>
                    </a:ext>
                  </a:extLst>
                </a:gridCol>
                <a:gridCol w="360000">
                  <a:extLst>
                    <a:ext uri="{9D8B030D-6E8A-4147-A177-3AD203B41FA5}">
                      <a16:colId xmlns:a16="http://schemas.microsoft.com/office/drawing/2014/main" val="2670015899"/>
                    </a:ext>
                  </a:extLst>
                </a:gridCol>
                <a:gridCol w="360000">
                  <a:extLst>
                    <a:ext uri="{9D8B030D-6E8A-4147-A177-3AD203B41FA5}">
                      <a16:colId xmlns:a16="http://schemas.microsoft.com/office/drawing/2014/main" val="2987236048"/>
                    </a:ext>
                  </a:extLst>
                </a:gridCol>
                <a:gridCol w="1476000">
                  <a:extLst>
                    <a:ext uri="{9D8B030D-6E8A-4147-A177-3AD203B41FA5}">
                      <a16:colId xmlns:a16="http://schemas.microsoft.com/office/drawing/2014/main" val="4065786517"/>
                    </a:ext>
                  </a:extLst>
                </a:gridCol>
                <a:gridCol w="360000">
                  <a:extLst>
                    <a:ext uri="{9D8B030D-6E8A-4147-A177-3AD203B41FA5}">
                      <a16:colId xmlns:a16="http://schemas.microsoft.com/office/drawing/2014/main" val="2181604804"/>
                    </a:ext>
                  </a:extLst>
                </a:gridCol>
                <a:gridCol w="360000">
                  <a:extLst>
                    <a:ext uri="{9D8B030D-6E8A-4147-A177-3AD203B41FA5}">
                      <a16:colId xmlns:a16="http://schemas.microsoft.com/office/drawing/2014/main" val="3284454484"/>
                    </a:ext>
                  </a:extLst>
                </a:gridCol>
                <a:gridCol w="360000">
                  <a:extLst>
                    <a:ext uri="{9D8B030D-6E8A-4147-A177-3AD203B41FA5}">
                      <a16:colId xmlns:a16="http://schemas.microsoft.com/office/drawing/2014/main" val="253028619"/>
                    </a:ext>
                  </a:extLst>
                </a:gridCol>
                <a:gridCol w="1476000">
                  <a:extLst>
                    <a:ext uri="{9D8B030D-6E8A-4147-A177-3AD203B41FA5}">
                      <a16:colId xmlns:a16="http://schemas.microsoft.com/office/drawing/2014/main" val="1395384848"/>
                    </a:ext>
                  </a:extLst>
                </a:gridCol>
                <a:gridCol w="360000">
                  <a:extLst>
                    <a:ext uri="{9D8B030D-6E8A-4147-A177-3AD203B41FA5}">
                      <a16:colId xmlns:a16="http://schemas.microsoft.com/office/drawing/2014/main" val="3026115774"/>
                    </a:ext>
                  </a:extLst>
                </a:gridCol>
                <a:gridCol w="360000">
                  <a:extLst>
                    <a:ext uri="{9D8B030D-6E8A-4147-A177-3AD203B41FA5}">
                      <a16:colId xmlns:a16="http://schemas.microsoft.com/office/drawing/2014/main" val="2504148637"/>
                    </a:ext>
                  </a:extLst>
                </a:gridCol>
                <a:gridCol w="360000">
                  <a:extLst>
                    <a:ext uri="{9D8B030D-6E8A-4147-A177-3AD203B41FA5}">
                      <a16:colId xmlns:a16="http://schemas.microsoft.com/office/drawing/2014/main" val="3810804006"/>
                    </a:ext>
                  </a:extLst>
                </a:gridCol>
              </a:tblGrid>
              <a:tr h="0">
                <a:tc>
                  <a:txBody>
                    <a:bodyPr/>
                    <a:lstStyle/>
                    <a:p>
                      <a:r>
                        <a:rPr lang="fr-CA" sz="1100" b="0" dirty="0">
                          <a:latin typeface="+mj-lt"/>
                        </a:rPr>
                        <a:t>Raisons de réaliser les travaux…</a:t>
                      </a: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4">
                  <a:txBody>
                    <a:bodyPr/>
                    <a:lstStyle/>
                    <a:p>
                      <a:pPr algn="ctr"/>
                      <a:r>
                        <a:rPr lang="fr-CA" sz="1200" b="0" dirty="0">
                          <a:latin typeface="+mj-lt"/>
                        </a:rPr>
                        <a:t>Par moi-même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gridSpan="4">
                  <a:txBody>
                    <a:bodyPr/>
                    <a:lstStyle/>
                    <a:p>
                      <a:pPr algn="ctr"/>
                      <a:r>
                        <a:rPr lang="fr-CA" sz="1200" b="0" dirty="0">
                          <a:latin typeface="+mj-lt"/>
                        </a:rPr>
                        <a:t>Par un ami, membre de la famille ou une connaissance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a:p>
                  </a:txBody>
                  <a:tcPr/>
                </a:tc>
                <a:tc gridSpan="4">
                  <a:txBody>
                    <a:bodyPr/>
                    <a:lstStyle/>
                    <a:p>
                      <a:pPr algn="ctr"/>
                      <a:r>
                        <a:rPr lang="fr-CA" sz="1200" b="0" dirty="0">
                          <a:latin typeface="+mj-lt"/>
                        </a:rPr>
                        <a:t>Par un homme à tout faire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gridSpan="4">
                  <a:txBody>
                    <a:bodyPr/>
                    <a:lstStyle/>
                    <a:p>
                      <a:pPr algn="ctr"/>
                      <a:r>
                        <a:rPr lang="fr-CA" sz="1200" b="0" dirty="0">
                          <a:latin typeface="+mj-lt"/>
                        </a:rPr>
                        <a:t>Par un entrepreneur licencié</a:t>
                      </a:r>
                    </a:p>
                  </a:txBody>
                  <a:tcPr marL="36000" marR="36000">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T w="12700" cap="flat" cmpd="sng" algn="ctr">
                      <a:noFill/>
                      <a:prstDash val="solid"/>
                      <a:round/>
                      <a:headEnd type="none" w="med" len="med"/>
                      <a:tailEnd type="none" w="med" len="med"/>
                    </a:lnT>
                  </a:tcPr>
                </a:tc>
                <a:tc hMerge="1">
                  <a:txBody>
                    <a:bodyPr/>
                    <a:lstStyle/>
                    <a:p>
                      <a:endParaRPr lang="fr-CA" sz="1200" dirty="0"/>
                    </a:p>
                  </a:txBody>
                  <a:tcPr marL="36000" marR="36000">
                    <a:lnT w="12700" cap="flat" cmpd="sng" algn="ctr">
                      <a:noFill/>
                      <a:prstDash val="solid"/>
                      <a:round/>
                      <a:headEnd type="none" w="med" len="med"/>
                      <a:tailEnd type="none" w="med" len="med"/>
                    </a:lnT>
                  </a:tcPr>
                </a:tc>
                <a:extLst>
                  <a:ext uri="{0D108BD9-81ED-4DB2-BD59-A6C34878D82A}">
                    <a16:rowId xmlns:a16="http://schemas.microsoft.com/office/drawing/2014/main" val="1276537027"/>
                  </a:ext>
                </a:extLst>
              </a:tr>
              <a:tr h="246929">
                <a:tc>
                  <a:txBody>
                    <a:bodyPr/>
                    <a:lstStyle/>
                    <a:p>
                      <a:endParaRPr lang="fr-CA" sz="1100" b="0" dirty="0">
                        <a:latin typeface="+mj-lt"/>
                      </a:endParaRPr>
                    </a:p>
                  </a:txBody>
                  <a:tcPr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chemeClr val="accent1">
                              <a:lumMod val="50000"/>
                            </a:schemeClr>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b="1" dirty="0">
                          <a:solidFill>
                            <a:srgbClr val="FFCA08"/>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b="1" dirty="0">
                          <a:solidFill>
                            <a:srgbClr val="FCD5A6"/>
                          </a:solidFill>
                        </a:rPr>
                        <a:t>2026</a:t>
                      </a:r>
                    </a:p>
                  </a:txBody>
                  <a:tcPr marL="36000" marR="3600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b="1" dirty="0">
                          <a:solidFill>
                            <a:srgbClr val="FCD5A6"/>
                          </a:solidFill>
                        </a:rPr>
                        <a:t>2026</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36957458"/>
                  </a:ext>
                </a:extLst>
              </a:tr>
              <a:tr h="144000">
                <a:tc>
                  <a:txBody>
                    <a:bodyPr/>
                    <a:lstStyle/>
                    <a:p>
                      <a:pPr algn="r"/>
                      <a:r>
                        <a:rPr lang="fr-CA" sz="800" b="0" dirty="0">
                          <a:solidFill>
                            <a:schemeClr val="bg1">
                              <a:lumMod val="50000"/>
                            </a:schemeClr>
                          </a:solidFill>
                          <a:latin typeface="+mn-lt"/>
                        </a:rPr>
                        <a:t>Taille de l’échantillon (n =)</a:t>
                      </a:r>
                    </a:p>
                  </a:txBody>
                  <a:tcPr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800" b="0"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44</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56</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64</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25*</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36</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24*</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12*</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14*</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8*</a:t>
                      </a:r>
                    </a:p>
                  </a:txBody>
                  <a:tcPr marL="36000" marR="36000" marT="0" marB="0">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50</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71</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52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46417891"/>
                  </a:ext>
                </a:extLst>
              </a:tr>
              <a:tr h="421005">
                <a:tc>
                  <a:txBody>
                    <a:bodyPr/>
                    <a:lstStyle/>
                    <a:p>
                      <a:pPr algn="l" fontAlgn="b"/>
                      <a:r>
                        <a:rPr lang="fr-CA" sz="900" b="0" i="0" u="none" strike="noStrike" dirty="0">
                          <a:solidFill>
                            <a:srgbClr val="000000"/>
                          </a:solidFill>
                          <a:effectLst/>
                          <a:latin typeface="+mn-lt"/>
                        </a:rPr>
                        <a:t>Pour des raisons économiques</a:t>
                      </a:r>
                    </a:p>
                  </a:txBody>
                  <a:tcPr marL="108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75 %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89 %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rgbClr val="C59B00"/>
                          </a:solidFill>
                          <a:effectLst/>
                          <a:uLnTx/>
                          <a:uFillTx/>
                          <a:latin typeface="Arial"/>
                          <a:ea typeface="+mn-ea"/>
                          <a:cs typeface="+mn-cs"/>
                        </a:rPr>
                        <a:t>81 %</a:t>
                      </a:r>
                      <a:endParaRPr lang="fr-CA" sz="900" b="1" i="1" u="none" strike="noStrike" dirty="0">
                        <a:solidFill>
                          <a:srgbClr val="C59B00"/>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lang="fr-CA" sz="900" i="1" dirty="0">
                          <a:solidFill>
                            <a:schemeClr val="bg1">
                              <a:lumMod val="50000"/>
                            </a:schemeClr>
                          </a:solidFill>
                          <a:latin typeface="+mn-lt"/>
                        </a:rPr>
                        <a:t>63 %</a:t>
                      </a:r>
                    </a:p>
                  </a:txBody>
                  <a:tcPr marL="36000" marR="3600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84 %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CA08"/>
                          </a:solidFill>
                          <a:effectLst/>
                          <a:uLnTx/>
                          <a:uFillTx/>
                          <a:latin typeface="Arial"/>
                          <a:ea typeface="+mn-ea"/>
                          <a:cs typeface="+mn-cs"/>
                        </a:rPr>
                        <a:t>74 %</a:t>
                      </a:r>
                      <a:endParaRPr kumimoji="0" lang="fr-CA" sz="900" b="1" i="1" u="none" strike="noStrike" kern="1200" cap="none" spc="0" normalizeH="0" baseline="0" noProof="0" dirty="0">
                        <a:ln>
                          <a:noFill/>
                        </a:ln>
                        <a:solidFill>
                          <a:srgbClr val="FFCA08"/>
                        </a:solidFill>
                        <a:effectLst/>
                        <a:uLnTx/>
                        <a:uFillTx/>
                        <a:latin typeface="Arial"/>
                        <a:ea typeface="+mn-ea"/>
                        <a:cs typeface="+mn-cs"/>
                      </a:endParaRPr>
                    </a:p>
                  </a:txBody>
                  <a:tcPr marL="36000" marR="36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lang="fr-CA" sz="900" i="1" dirty="0">
                          <a:solidFill>
                            <a:schemeClr val="bg1">
                              <a:lumMod val="50000"/>
                            </a:schemeClr>
                          </a:solidFill>
                          <a:latin typeface="+mn-lt"/>
                        </a:rPr>
                        <a:t>61 %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D847"/>
                          </a:solidFill>
                          <a:effectLst/>
                          <a:uLnTx/>
                          <a:uFillTx/>
                          <a:latin typeface="Arial"/>
                          <a:ea typeface="+mn-ea"/>
                          <a:cs typeface="+mn-cs"/>
                        </a:rPr>
                        <a:t>51 %</a:t>
                      </a:r>
                      <a:endParaRPr kumimoji="0" lang="fr-CA" sz="900" b="1" i="1" u="none" strike="noStrike" kern="1200" cap="none" spc="0" normalizeH="0" baseline="0" noProof="0" dirty="0">
                        <a:ln>
                          <a:noFill/>
                        </a:ln>
                        <a:solidFill>
                          <a:srgbClr val="FFD847"/>
                        </a:solidFill>
                        <a:effectLst/>
                        <a:uLnTx/>
                        <a:uFillTx/>
                        <a:latin typeface="Arial"/>
                        <a:ea typeface="+mn-ea"/>
                        <a:cs typeface="+mn-cs"/>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4 %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E06D"/>
                          </a:solidFill>
                          <a:effectLst/>
                          <a:uLnTx/>
                          <a:uFillTx/>
                          <a:latin typeface="Arial"/>
                          <a:ea typeface="+mn-ea"/>
                          <a:cs typeface="+mn-cs"/>
                        </a:rPr>
                        <a:t>3 %</a:t>
                      </a:r>
                      <a:endParaRPr kumimoji="0" lang="fr-CA" sz="900" b="1" i="1" u="none" strike="noStrike" kern="1200" cap="none" spc="0" normalizeH="0" baseline="0" noProof="0" dirty="0">
                        <a:ln>
                          <a:noFill/>
                        </a:ln>
                        <a:solidFill>
                          <a:srgbClr val="FFE06D"/>
                        </a:solidFill>
                        <a:effectLst/>
                        <a:uLnTx/>
                        <a:uFillTx/>
                        <a:latin typeface="Arial"/>
                        <a:ea typeface="+mn-ea"/>
                        <a:cs typeface="+mn-cs"/>
                      </a:endParaRP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extLst>
                  <a:ext uri="{0D108BD9-81ED-4DB2-BD59-A6C34878D82A}">
                    <a16:rowId xmlns:a16="http://schemas.microsoft.com/office/drawing/2014/main" val="1188165120"/>
                  </a:ext>
                </a:extLst>
              </a:tr>
              <a:tr h="421005">
                <a:tc>
                  <a:txBody>
                    <a:bodyPr/>
                    <a:lstStyle/>
                    <a:p>
                      <a:pPr algn="l" fontAlgn="b"/>
                      <a:r>
                        <a:rPr lang="fr-CA" sz="900" b="0" i="0" u="none" strike="noStrike" dirty="0">
                          <a:solidFill>
                            <a:srgbClr val="000000"/>
                          </a:solidFill>
                          <a:effectLst/>
                          <a:latin typeface="+mn-lt"/>
                        </a:rPr>
                        <a:t>Pour la garantie </a:t>
                      </a:r>
                    </a:p>
                    <a:p>
                      <a:pPr algn="l" fontAlgn="b"/>
                      <a:r>
                        <a:rPr lang="fr-CA" sz="900" b="0" i="0" u="none" strike="noStrike" dirty="0">
                          <a:solidFill>
                            <a:srgbClr val="000000"/>
                          </a:solidFill>
                          <a:effectLst/>
                          <a:latin typeface="+mn-lt"/>
                        </a:rPr>
                        <a:t>d’un travail de qualité </a:t>
                      </a:r>
                    </a:p>
                  </a:txBody>
                  <a:tcPr marL="108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30 %      </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38 %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C59B00"/>
                          </a:solidFill>
                          <a:effectLst/>
                          <a:uLnTx/>
                          <a:uFillTx/>
                          <a:latin typeface="Arial"/>
                          <a:ea typeface="+mn-ea"/>
                          <a:cs typeface="+mn-cs"/>
                        </a:rPr>
                        <a:t>26 %</a:t>
                      </a:r>
                      <a:endParaRPr lang="fr-CA" sz="900" b="1" i="1" u="none" strike="noStrike" dirty="0">
                        <a:solidFill>
                          <a:srgbClr val="C59B00"/>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bg1">
                              <a:lumMod val="50000"/>
                            </a:schemeClr>
                          </a:solidFill>
                          <a:latin typeface="+mn-lt"/>
                        </a:rPr>
                        <a:t>26 %</a:t>
                      </a:r>
                    </a:p>
                  </a:txBody>
                  <a:tcPr marL="36000" marR="36000" anchor="ctr">
                    <a:noFill/>
                  </a:tcPr>
                </a:tc>
                <a:tc>
                  <a:txBody>
                    <a:bodyPr/>
                    <a:lstStyle/>
                    <a:p>
                      <a:pPr algn="ctr" fontAlgn="b"/>
                      <a:r>
                        <a:rPr lang="fr-CA" sz="900" b="0" i="1" u="none" strike="noStrike" dirty="0">
                          <a:solidFill>
                            <a:schemeClr val="bg1">
                              <a:lumMod val="50000"/>
                            </a:schemeClr>
                          </a:solidFill>
                          <a:effectLst/>
                          <a:latin typeface="+mn-lt"/>
                        </a:rPr>
                        <a:t>32 %</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CA08"/>
                          </a:solidFill>
                          <a:effectLst/>
                          <a:uLnTx/>
                          <a:uFillTx/>
                          <a:latin typeface="Arial"/>
                          <a:ea typeface="+mn-ea"/>
                          <a:cs typeface="+mn-cs"/>
                        </a:rPr>
                        <a:t>21 %</a:t>
                      </a:r>
                      <a:endParaRPr kumimoji="0" lang="fr-CA" sz="900" b="1" i="1" u="none" strike="noStrike" kern="1200" cap="none" spc="0" normalizeH="0" baseline="0" noProof="0" dirty="0">
                        <a:ln>
                          <a:noFill/>
                        </a:ln>
                        <a:solidFill>
                          <a:srgbClr val="FFCA08"/>
                        </a:solidFill>
                        <a:effectLst/>
                        <a:uLnTx/>
                        <a:uFillTx/>
                        <a:latin typeface="Arial"/>
                        <a:ea typeface="+mn-ea"/>
                        <a:cs typeface="+mn-cs"/>
                      </a:endParaRPr>
                    </a:p>
                  </a:txBody>
                  <a:tcPr marL="36000" marR="3600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bg1">
                              <a:lumMod val="50000"/>
                            </a:schemeClr>
                          </a:solidFill>
                          <a:latin typeface="+mn-lt"/>
                        </a:rPr>
                        <a:t>47 %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35 %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D847"/>
                          </a:solidFill>
                          <a:effectLst/>
                          <a:uLnTx/>
                          <a:uFillTx/>
                          <a:latin typeface="Arial"/>
                          <a:ea typeface="+mn-ea"/>
                          <a:cs typeface="+mn-cs"/>
                        </a:rPr>
                        <a:t>31 %</a:t>
                      </a:r>
                      <a:endParaRPr kumimoji="0" lang="fr-CA" sz="900" b="1" i="1" u="none" strike="noStrike" kern="1200" cap="none" spc="0" normalizeH="0" baseline="0" noProof="0" dirty="0">
                        <a:ln>
                          <a:noFill/>
                        </a:ln>
                        <a:solidFill>
                          <a:srgbClr val="FFD847"/>
                        </a:solidFill>
                        <a:effectLst/>
                        <a:uLnTx/>
                        <a:uFillTx/>
                        <a:latin typeface="Arial"/>
                        <a:ea typeface="+mn-ea"/>
                        <a:cs typeface="+mn-cs"/>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72 %      </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81 %</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E06D"/>
                          </a:solidFill>
                          <a:effectLst/>
                          <a:uLnTx/>
                          <a:uFillTx/>
                          <a:latin typeface="Arial"/>
                          <a:ea typeface="+mn-ea"/>
                          <a:cs typeface="+mn-cs"/>
                        </a:rPr>
                        <a:t>79 %</a:t>
                      </a:r>
                      <a:endParaRPr kumimoji="0" lang="fr-CA" sz="900" b="1" i="1" u="none" strike="noStrike" kern="1200" cap="none" spc="0" normalizeH="0" baseline="0" noProof="0" dirty="0">
                        <a:ln>
                          <a:noFill/>
                        </a:ln>
                        <a:solidFill>
                          <a:srgbClr val="FFE06D"/>
                        </a:solidFill>
                        <a:effectLst/>
                        <a:uLnTx/>
                        <a:uFillTx/>
                        <a:latin typeface="Arial"/>
                        <a:ea typeface="+mn-ea"/>
                        <a:cs typeface="+mn-cs"/>
                      </a:endParaRPr>
                    </a:p>
                  </a:txBody>
                  <a:tcPr marL="36000" marR="36000" marT="9525" marB="0" anchor="ctr">
                    <a:noFill/>
                  </a:tcPr>
                </a:tc>
                <a:extLst>
                  <a:ext uri="{0D108BD9-81ED-4DB2-BD59-A6C34878D82A}">
                    <a16:rowId xmlns:a16="http://schemas.microsoft.com/office/drawing/2014/main" val="3404543066"/>
                  </a:ext>
                </a:extLst>
              </a:tr>
              <a:tr h="421005">
                <a:tc>
                  <a:txBody>
                    <a:bodyPr/>
                    <a:lstStyle/>
                    <a:p>
                      <a:pPr algn="l" fontAlgn="b"/>
                      <a:r>
                        <a:rPr lang="fr-CA" sz="900" b="0" i="0" u="none" strike="noStrike" dirty="0">
                          <a:solidFill>
                            <a:srgbClr val="000000"/>
                          </a:solidFill>
                          <a:effectLst/>
                          <a:latin typeface="+mn-lt"/>
                        </a:rPr>
                        <a:t>Facilité</a:t>
                      </a:r>
                    </a:p>
                  </a:txBody>
                  <a:tcPr marL="108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19 %      </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24 %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C59B00"/>
                          </a:solidFill>
                          <a:effectLst/>
                          <a:uLnTx/>
                          <a:uFillTx/>
                          <a:latin typeface="Arial"/>
                          <a:ea typeface="+mn-ea"/>
                          <a:cs typeface="+mn-cs"/>
                        </a:rPr>
                        <a:t>23 %</a:t>
                      </a:r>
                      <a:endParaRPr lang="fr-CA" sz="900" b="1" i="1" u="none" strike="noStrike" dirty="0">
                        <a:solidFill>
                          <a:srgbClr val="C59B00"/>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bg1">
                              <a:lumMod val="50000"/>
                            </a:schemeClr>
                          </a:solidFill>
                          <a:latin typeface="+mn-lt"/>
                        </a:rPr>
                        <a:t>24 %</a:t>
                      </a:r>
                    </a:p>
                  </a:txBody>
                  <a:tcPr marL="36000" marR="3600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CA08"/>
                          </a:solidFill>
                          <a:effectLst/>
                          <a:uLnTx/>
                          <a:uFillTx/>
                          <a:latin typeface="Arial"/>
                          <a:ea typeface="+mn-ea"/>
                          <a:cs typeface="+mn-cs"/>
                        </a:rPr>
                        <a:t>19 %</a:t>
                      </a:r>
                      <a:endParaRPr kumimoji="0" lang="fr-CA" sz="900" b="1" i="1" u="none" strike="noStrike" kern="1200" cap="none" spc="0" normalizeH="0" baseline="0" noProof="0" dirty="0">
                        <a:ln>
                          <a:noFill/>
                        </a:ln>
                        <a:solidFill>
                          <a:srgbClr val="FFCA08"/>
                        </a:solidFill>
                        <a:effectLst/>
                        <a:uLnTx/>
                        <a:uFillTx/>
                        <a:latin typeface="Arial"/>
                        <a:ea typeface="+mn-ea"/>
                        <a:cs typeface="+mn-cs"/>
                      </a:endParaRPr>
                    </a:p>
                  </a:txBody>
                  <a:tcPr marL="36000" marR="3600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bg1">
                              <a:lumMod val="50000"/>
                            </a:schemeClr>
                          </a:solidFill>
                          <a:latin typeface="+mn-lt"/>
                        </a:rPr>
                        <a:t>6 %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28 %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D847"/>
                          </a:solidFill>
                          <a:effectLst/>
                          <a:uLnTx/>
                          <a:uFillTx/>
                          <a:latin typeface="Arial"/>
                          <a:ea typeface="+mn-ea"/>
                          <a:cs typeface="+mn-cs"/>
                        </a:rPr>
                        <a:t>22 %</a:t>
                      </a:r>
                      <a:endParaRPr kumimoji="0" lang="fr-CA" sz="900" b="1" i="1" u="none" strike="noStrike" kern="1200" cap="none" spc="0" normalizeH="0" baseline="0" noProof="0" dirty="0">
                        <a:ln>
                          <a:noFill/>
                        </a:ln>
                        <a:solidFill>
                          <a:srgbClr val="FFD847"/>
                        </a:solidFill>
                        <a:effectLst/>
                        <a:uLnTx/>
                        <a:uFillTx/>
                        <a:latin typeface="Arial"/>
                        <a:ea typeface="+mn-ea"/>
                        <a:cs typeface="+mn-cs"/>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25 %      </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42 %</a:t>
                      </a:r>
                    </a:p>
                  </a:txBody>
                  <a:tcPr marL="9525" marR="9525" marT="9525" marB="0" anchor="ct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E06D"/>
                          </a:solidFill>
                          <a:effectLst/>
                          <a:uLnTx/>
                          <a:uFillTx/>
                          <a:latin typeface="Arial"/>
                          <a:ea typeface="+mn-ea"/>
                          <a:cs typeface="+mn-cs"/>
                        </a:rPr>
                        <a:t>35 %</a:t>
                      </a:r>
                      <a:endParaRPr kumimoji="0" lang="fr-CA" sz="900" b="1" i="1" u="none" strike="noStrike" kern="1200" cap="none" spc="0" normalizeH="0" baseline="0" noProof="0" dirty="0">
                        <a:ln>
                          <a:noFill/>
                        </a:ln>
                        <a:solidFill>
                          <a:srgbClr val="FFE06D"/>
                        </a:solidFill>
                        <a:effectLst/>
                        <a:uLnTx/>
                        <a:uFillTx/>
                        <a:latin typeface="Arial"/>
                        <a:ea typeface="+mn-ea"/>
                        <a:cs typeface="+mn-cs"/>
                      </a:endParaRPr>
                    </a:p>
                  </a:txBody>
                  <a:tcPr marL="36000" marR="36000" marT="9525" marB="0" anchor="ctr">
                    <a:solidFill>
                      <a:srgbClr val="F5F5F5"/>
                    </a:solidFill>
                  </a:tcPr>
                </a:tc>
                <a:extLst>
                  <a:ext uri="{0D108BD9-81ED-4DB2-BD59-A6C34878D82A}">
                    <a16:rowId xmlns:a16="http://schemas.microsoft.com/office/drawing/2014/main" val="2109099740"/>
                  </a:ext>
                </a:extLst>
              </a:tr>
              <a:tr h="421005">
                <a:tc>
                  <a:txBody>
                    <a:bodyPr/>
                    <a:lstStyle/>
                    <a:p>
                      <a:pPr algn="l" fontAlgn="b"/>
                      <a:r>
                        <a:rPr lang="fr-CA" sz="900" b="0" i="0" u="none" strike="noStrike" dirty="0">
                          <a:solidFill>
                            <a:srgbClr val="000000"/>
                          </a:solidFill>
                          <a:effectLst/>
                          <a:latin typeface="+mn-lt"/>
                        </a:rPr>
                        <a:t>J’ai les compétences</a:t>
                      </a:r>
                    </a:p>
                  </a:txBody>
                  <a:tcPr marL="108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38 %      </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38 %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C59B00"/>
                          </a:solidFill>
                          <a:effectLst/>
                          <a:uLnTx/>
                          <a:uFillTx/>
                          <a:latin typeface="Arial"/>
                          <a:ea typeface="+mn-ea"/>
                          <a:cs typeface="+mn-cs"/>
                        </a:rPr>
                        <a:t>32 %</a:t>
                      </a:r>
                      <a:endParaRPr lang="fr-CA" sz="900" b="1" i="1" u="none" strike="noStrike" dirty="0">
                        <a:solidFill>
                          <a:srgbClr val="C59B00"/>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bg1">
                              <a:lumMod val="50000"/>
                            </a:schemeClr>
                          </a:solidFill>
                          <a:latin typeface="+mn-lt"/>
                        </a:rPr>
                        <a:t>-</a:t>
                      </a:r>
                    </a:p>
                  </a:txBody>
                  <a:tcPr marL="36000" marR="36000" anchor="ctr">
                    <a:no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prstClr val="white">
                              <a:lumMod val="50000"/>
                            </a:prstClr>
                          </a:solidFill>
                          <a:effectLst/>
                          <a:uLnTx/>
                          <a:uFillTx/>
                          <a:latin typeface="Arial"/>
                          <a:ea typeface="+mn-ea"/>
                          <a:cs typeface="+mn-cs"/>
                        </a:rPr>
                        <a:t>-</a:t>
                      </a:r>
                    </a:p>
                  </a:txBody>
                  <a:tcPr marL="36000" marR="3600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bg1">
                              <a:lumMod val="50000"/>
                            </a:schemeClr>
                          </a:solidFill>
                          <a:latin typeface="+mn-lt"/>
                        </a:rPr>
                        <a:t>-</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prstClr val="white">
                              <a:lumMod val="50000"/>
                            </a:prstClr>
                          </a:solidFill>
                          <a:effectLst/>
                          <a:uLnTx/>
                          <a:uFillTx/>
                          <a:latin typeface="Arial"/>
                          <a:ea typeface="+mn-ea"/>
                          <a:cs typeface="+mn-cs"/>
                        </a:rPr>
                        <a:t>-</a:t>
                      </a: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prstClr val="white">
                              <a:lumMod val="50000"/>
                            </a:prstClr>
                          </a:solidFill>
                          <a:effectLst/>
                          <a:uLnTx/>
                          <a:uFillTx/>
                          <a:latin typeface="Arial"/>
                          <a:ea typeface="+mn-ea"/>
                          <a:cs typeface="+mn-cs"/>
                        </a:rPr>
                        <a:t>-</a:t>
                      </a:r>
                    </a:p>
                  </a:txBody>
                  <a:tcPr marL="36000" marR="36000" marT="9525" marB="0" anchor="ctr">
                    <a:noFill/>
                  </a:tcPr>
                </a:tc>
                <a:extLst>
                  <a:ext uri="{0D108BD9-81ED-4DB2-BD59-A6C34878D82A}">
                    <a16:rowId xmlns:a16="http://schemas.microsoft.com/office/drawing/2014/main" val="1871075441"/>
                  </a:ext>
                </a:extLst>
              </a:tr>
              <a:tr h="421005">
                <a:tc>
                  <a:txBody>
                    <a:bodyPr/>
                    <a:lstStyle/>
                    <a:p>
                      <a:pPr algn="l" fontAlgn="b"/>
                      <a:r>
                        <a:rPr lang="fr-CA" sz="900" b="0" i="0" u="none" strike="noStrike" dirty="0">
                          <a:solidFill>
                            <a:srgbClr val="000000"/>
                          </a:solidFill>
                          <a:effectLst/>
                          <a:latin typeface="+mn-lt"/>
                        </a:rPr>
                        <a:t>Je n’ai pas les compétences</a:t>
                      </a:r>
                    </a:p>
                  </a:txBody>
                  <a:tcPr marL="108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a:t>
                      </a:r>
                    </a:p>
                  </a:txBody>
                  <a:tcPr marL="36000" marR="36000" marT="9525" marB="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a:t>
                      </a:r>
                    </a:p>
                  </a:txBody>
                  <a:tcPr marL="9525" marR="9525" marT="9525" marB="0" anchor="ctr">
                    <a:solidFill>
                      <a:srgbClr val="F5F5F5"/>
                    </a:solidFill>
                  </a:tcPr>
                </a:tc>
                <a:tc>
                  <a:txBody>
                    <a:bodyPr/>
                    <a:lstStyle/>
                    <a:p>
                      <a:pPr algn="ctr" fontAlgn="b"/>
                      <a:r>
                        <a:rPr kumimoji="0" lang="fr-CA" sz="900" b="0" i="0" u="none" strike="noStrike" kern="1200" cap="none" spc="0" normalizeH="0" baseline="0" noProof="0" dirty="0">
                          <a:ln>
                            <a:noFill/>
                          </a:ln>
                          <a:solidFill>
                            <a:prstClr val="black"/>
                          </a:solidFill>
                          <a:effectLst/>
                          <a:uLnTx/>
                          <a:uFillTx/>
                          <a:latin typeface="Arial"/>
                          <a:ea typeface="+mn-ea"/>
                          <a:cs typeface="+mn-cs"/>
                        </a:rPr>
                        <a:t>-</a:t>
                      </a:r>
                      <a:endParaRPr lang="fr-CA" sz="900" b="0" i="1" u="none" strike="noStrike" dirty="0">
                        <a:solidFill>
                          <a:schemeClr val="bg1">
                            <a:lumMod val="50000"/>
                          </a:schemeClr>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bg1">
                              <a:lumMod val="50000"/>
                            </a:schemeClr>
                          </a:solidFill>
                          <a:latin typeface="+mn-lt"/>
                        </a:rPr>
                        <a:t>30 %</a:t>
                      </a:r>
                    </a:p>
                  </a:txBody>
                  <a:tcPr marL="36000" marR="36000" anchor="ctr">
                    <a:solidFill>
                      <a:srgbClr val="F5F5F5"/>
                    </a:solidFill>
                  </a:tcPr>
                </a:tc>
                <a:tc>
                  <a:txBody>
                    <a:bodyPr/>
                    <a:lstStyle/>
                    <a:p>
                      <a:pPr algn="ctr" fontAlgn="b"/>
                      <a:r>
                        <a:rPr lang="fr-CA" sz="900" b="0" i="1" u="none" strike="noStrike" dirty="0">
                          <a:solidFill>
                            <a:schemeClr val="bg1">
                              <a:lumMod val="50000"/>
                            </a:schemeClr>
                          </a:solidFill>
                          <a:effectLst/>
                          <a:latin typeface="+mn-lt"/>
                        </a:rPr>
                        <a:t>30 %</a:t>
                      </a:r>
                    </a:p>
                  </a:txBody>
                  <a:tcPr marL="9525" marR="9525" marT="9525" marB="0" anchor="ct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CA08"/>
                          </a:solidFill>
                          <a:effectLst/>
                          <a:uLnTx/>
                          <a:uFillTx/>
                          <a:latin typeface="Arial"/>
                          <a:ea typeface="+mn-ea"/>
                          <a:cs typeface="+mn-cs"/>
                        </a:rPr>
                        <a:t>30 %</a:t>
                      </a:r>
                      <a:endParaRPr kumimoji="0" lang="fr-CA" sz="900" b="1" i="1" u="none" strike="noStrike" kern="1200" cap="none" spc="0" normalizeH="0" baseline="0" noProof="0" dirty="0">
                        <a:ln>
                          <a:noFill/>
                        </a:ln>
                        <a:solidFill>
                          <a:srgbClr val="FFCA08"/>
                        </a:solidFill>
                        <a:effectLst/>
                        <a:uLnTx/>
                        <a:uFillTx/>
                        <a:latin typeface="Arial"/>
                        <a:ea typeface="+mn-ea"/>
                        <a:cs typeface="+mn-cs"/>
                      </a:endParaRPr>
                    </a:p>
                  </a:txBody>
                  <a:tcPr marL="36000" marR="3600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bg1">
                              <a:lumMod val="50000"/>
                            </a:schemeClr>
                          </a:solidFill>
                          <a:latin typeface="+mn-lt"/>
                        </a:rPr>
                        <a:t>18 %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51 %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CD5A6"/>
                          </a:solidFill>
                          <a:effectLst/>
                          <a:uLnTx/>
                          <a:uFillTx/>
                          <a:latin typeface="Arial"/>
                          <a:ea typeface="+mn-ea"/>
                          <a:cs typeface="+mn-cs"/>
                        </a:rPr>
                        <a:t>46 %</a:t>
                      </a:r>
                      <a:endParaRPr kumimoji="0" lang="fr-CA" sz="900" b="1" i="1" u="none" strike="noStrike" kern="1200" cap="none" spc="0" normalizeH="0" baseline="0" noProof="0" dirty="0">
                        <a:ln>
                          <a:noFill/>
                        </a:ln>
                        <a:solidFill>
                          <a:srgbClr val="FCD5A6"/>
                        </a:solidFill>
                        <a:effectLst/>
                        <a:uLnTx/>
                        <a:uFillTx/>
                        <a:latin typeface="Arial"/>
                        <a:ea typeface="+mn-ea"/>
                        <a:cs typeface="+mn-cs"/>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bg1">
                            <a:lumMod val="50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bg1">
                              <a:lumMod val="50000"/>
                            </a:schemeClr>
                          </a:solidFill>
                          <a:effectLst/>
                          <a:latin typeface="+mn-lt"/>
                        </a:rPr>
                        <a:t>41 %      </a:t>
                      </a:r>
                    </a:p>
                  </a:txBody>
                  <a:tcPr marL="36000" marR="36000" marT="9525" marB="0" anchor="ctr">
                    <a:solidFill>
                      <a:srgbClr val="F5F5F5"/>
                    </a:solidFill>
                  </a:tcPr>
                </a:tc>
                <a:tc>
                  <a:txBody>
                    <a:bodyPr/>
                    <a:lstStyle/>
                    <a:p>
                      <a:pPr algn="ctr" fontAlgn="b"/>
                      <a:r>
                        <a:rPr lang="fr-CA" sz="900" b="0" i="1" u="none" strike="noStrike" kern="1200" dirty="0">
                          <a:solidFill>
                            <a:schemeClr val="bg1">
                              <a:lumMod val="50000"/>
                            </a:schemeClr>
                          </a:solidFill>
                          <a:effectLst/>
                          <a:latin typeface="+mn-lt"/>
                          <a:ea typeface="+mn-ea"/>
                          <a:cs typeface="+mn-cs"/>
                        </a:rPr>
                        <a:t>71 %</a:t>
                      </a:r>
                    </a:p>
                  </a:txBody>
                  <a:tcPr marL="9525" marR="9525" marT="9525" marB="0" anchor="ct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CD5A6"/>
                          </a:solidFill>
                          <a:effectLst/>
                          <a:uLnTx/>
                          <a:uFillTx/>
                          <a:latin typeface="Arial"/>
                          <a:ea typeface="+mn-ea"/>
                          <a:cs typeface="+mn-cs"/>
                        </a:rPr>
                        <a:t>58 %</a:t>
                      </a:r>
                      <a:endParaRPr kumimoji="0" lang="fr-CA" sz="900" b="1" i="1" u="none" strike="noStrike" kern="1200" cap="none" spc="0" normalizeH="0" baseline="0" noProof="0" dirty="0">
                        <a:ln>
                          <a:noFill/>
                        </a:ln>
                        <a:solidFill>
                          <a:srgbClr val="FCD5A6"/>
                        </a:solidFill>
                        <a:effectLst/>
                        <a:uLnTx/>
                        <a:uFillTx/>
                        <a:latin typeface="Arial"/>
                        <a:ea typeface="+mn-ea"/>
                        <a:cs typeface="+mn-cs"/>
                      </a:endParaRPr>
                    </a:p>
                  </a:txBody>
                  <a:tcPr marL="36000" marR="36000" marT="9525" marB="0" anchor="ctr">
                    <a:solidFill>
                      <a:srgbClr val="F5F5F5"/>
                    </a:solidFill>
                  </a:tcPr>
                </a:tc>
                <a:extLst>
                  <a:ext uri="{0D108BD9-81ED-4DB2-BD59-A6C34878D82A}">
                    <a16:rowId xmlns:a16="http://schemas.microsoft.com/office/drawing/2014/main" val="1784555171"/>
                  </a:ext>
                </a:extLst>
              </a:tr>
            </a:tbl>
          </a:graphicData>
        </a:graphic>
      </p:graphicFrame>
      <p:graphicFrame>
        <p:nvGraphicFramePr>
          <p:cNvPr id="8" name="Graphique 7">
            <a:extLst>
              <a:ext uri="{FF2B5EF4-FFF2-40B4-BE49-F238E27FC236}">
                <a16:creationId xmlns:a16="http://schemas.microsoft.com/office/drawing/2014/main" id="{9715FB6E-93E2-4EF9-B09B-ED4663803869}"/>
              </a:ext>
            </a:extLst>
          </p:cNvPr>
          <p:cNvGraphicFramePr/>
          <p:nvPr>
            <p:custDataLst>
              <p:tags r:id="rId6"/>
            </p:custDataLst>
            <p:extLst>
              <p:ext uri="{D42A27DB-BD31-4B8C-83A1-F6EECF244321}">
                <p14:modId xmlns:p14="http://schemas.microsoft.com/office/powerpoint/2010/main" val="2319327543"/>
              </p:ext>
            </p:extLst>
          </p:nvPr>
        </p:nvGraphicFramePr>
        <p:xfrm>
          <a:off x="1651815" y="2328041"/>
          <a:ext cx="1548585" cy="3680873"/>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 name="Graphique 8">
            <a:extLst>
              <a:ext uri="{FF2B5EF4-FFF2-40B4-BE49-F238E27FC236}">
                <a16:creationId xmlns:a16="http://schemas.microsoft.com/office/drawing/2014/main" id="{D8050F13-E54F-4856-A82B-333E91813E1F}"/>
              </a:ext>
            </a:extLst>
          </p:cNvPr>
          <p:cNvGraphicFramePr/>
          <p:nvPr>
            <p:custDataLst>
              <p:tags r:id="rId7"/>
            </p:custDataLst>
            <p:extLst>
              <p:ext uri="{D42A27DB-BD31-4B8C-83A1-F6EECF244321}">
                <p14:modId xmlns:p14="http://schemas.microsoft.com/office/powerpoint/2010/main" val="504568543"/>
              </p:ext>
            </p:extLst>
          </p:nvPr>
        </p:nvGraphicFramePr>
        <p:xfrm>
          <a:off x="4223565" y="2328043"/>
          <a:ext cx="1548585" cy="3680872"/>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0" name="Graphique 9">
            <a:extLst>
              <a:ext uri="{FF2B5EF4-FFF2-40B4-BE49-F238E27FC236}">
                <a16:creationId xmlns:a16="http://schemas.microsoft.com/office/drawing/2014/main" id="{C93BC244-2C3E-461B-8ED3-BCF79CE06FA1}"/>
              </a:ext>
            </a:extLst>
          </p:cNvPr>
          <p:cNvGraphicFramePr/>
          <p:nvPr>
            <p:custDataLst>
              <p:tags r:id="rId8"/>
            </p:custDataLst>
            <p:extLst>
              <p:ext uri="{D42A27DB-BD31-4B8C-83A1-F6EECF244321}">
                <p14:modId xmlns:p14="http://schemas.microsoft.com/office/powerpoint/2010/main" val="462613034"/>
              </p:ext>
            </p:extLst>
          </p:nvPr>
        </p:nvGraphicFramePr>
        <p:xfrm>
          <a:off x="6814365" y="2328042"/>
          <a:ext cx="1548585" cy="3680872"/>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1" name="Graphique 10">
            <a:extLst>
              <a:ext uri="{FF2B5EF4-FFF2-40B4-BE49-F238E27FC236}">
                <a16:creationId xmlns:a16="http://schemas.microsoft.com/office/drawing/2014/main" id="{02630414-9C88-4ADA-9294-F8F77B0F839D}"/>
              </a:ext>
            </a:extLst>
          </p:cNvPr>
          <p:cNvGraphicFramePr/>
          <p:nvPr>
            <p:custDataLst>
              <p:tags r:id="rId9"/>
            </p:custDataLst>
            <p:extLst>
              <p:ext uri="{D42A27DB-BD31-4B8C-83A1-F6EECF244321}">
                <p14:modId xmlns:p14="http://schemas.microsoft.com/office/powerpoint/2010/main" val="3103121449"/>
              </p:ext>
            </p:extLst>
          </p:nvPr>
        </p:nvGraphicFramePr>
        <p:xfrm>
          <a:off x="9405165" y="2328042"/>
          <a:ext cx="1548585" cy="3680872"/>
        </p:xfrm>
        <a:graphic>
          <a:graphicData uri="http://schemas.openxmlformats.org/drawingml/2006/chart">
            <c:chart xmlns:c="http://schemas.openxmlformats.org/drawingml/2006/chart" xmlns:r="http://schemas.openxmlformats.org/officeDocument/2006/relationships" r:id="rId19"/>
          </a:graphicData>
        </a:graphic>
      </p:graphicFrame>
      <p:sp>
        <p:nvSpPr>
          <p:cNvPr id="14" name="ZoneTexte 13">
            <a:extLst>
              <a:ext uri="{FF2B5EF4-FFF2-40B4-BE49-F238E27FC236}">
                <a16:creationId xmlns:a16="http://schemas.microsoft.com/office/drawing/2014/main" id="{FF04A09A-635B-4249-933C-D4EE729873C6}"/>
              </a:ext>
            </a:extLst>
          </p:cNvPr>
          <p:cNvSpPr txBox="1"/>
          <p:nvPr>
            <p:custDataLst>
              <p:tags r:id="rId10"/>
            </p:custDataLst>
          </p:nvPr>
        </p:nvSpPr>
        <p:spPr>
          <a:xfrm>
            <a:off x="1818248" y="4285570"/>
            <a:ext cx="607859" cy="200055"/>
          </a:xfrm>
          <a:prstGeom prst="rect">
            <a:avLst/>
          </a:prstGeom>
          <a:noFill/>
        </p:spPr>
        <p:txBody>
          <a:bodyPr wrap="none" rtlCol="0">
            <a:spAutoFit/>
          </a:bodyPr>
          <a:lstStyle/>
          <a:p>
            <a:r>
              <a:rPr lang="fr-CA" sz="700" dirty="0"/>
              <a:t>Sans objet</a:t>
            </a:r>
          </a:p>
        </p:txBody>
      </p:sp>
      <p:sp>
        <p:nvSpPr>
          <p:cNvPr id="27" name="ZoneTexte 26">
            <a:extLst>
              <a:ext uri="{FF2B5EF4-FFF2-40B4-BE49-F238E27FC236}">
                <a16:creationId xmlns:a16="http://schemas.microsoft.com/office/drawing/2014/main" id="{C3B938A3-C345-4CE8-852A-AF19A8CA5C8B}"/>
              </a:ext>
            </a:extLst>
          </p:cNvPr>
          <p:cNvSpPr txBox="1"/>
          <p:nvPr>
            <p:custDataLst>
              <p:tags r:id="rId11"/>
            </p:custDataLst>
          </p:nvPr>
        </p:nvSpPr>
        <p:spPr>
          <a:xfrm>
            <a:off x="4327305" y="3857398"/>
            <a:ext cx="607859" cy="200055"/>
          </a:xfrm>
          <a:prstGeom prst="rect">
            <a:avLst/>
          </a:prstGeom>
          <a:noFill/>
        </p:spPr>
        <p:txBody>
          <a:bodyPr wrap="none" rtlCol="0">
            <a:spAutoFit/>
          </a:bodyPr>
          <a:lstStyle/>
          <a:p>
            <a:r>
              <a:rPr lang="fr-CA" sz="700" dirty="0"/>
              <a:t>Sans objet</a:t>
            </a:r>
          </a:p>
        </p:txBody>
      </p:sp>
      <p:sp>
        <p:nvSpPr>
          <p:cNvPr id="29" name="ZoneTexte 28">
            <a:extLst>
              <a:ext uri="{FF2B5EF4-FFF2-40B4-BE49-F238E27FC236}">
                <a16:creationId xmlns:a16="http://schemas.microsoft.com/office/drawing/2014/main" id="{60111D76-2B5D-475F-908D-961168FC9757}"/>
              </a:ext>
            </a:extLst>
          </p:cNvPr>
          <p:cNvSpPr txBox="1"/>
          <p:nvPr>
            <p:custDataLst>
              <p:tags r:id="rId12"/>
            </p:custDataLst>
          </p:nvPr>
        </p:nvSpPr>
        <p:spPr>
          <a:xfrm>
            <a:off x="6980798" y="3855959"/>
            <a:ext cx="607859" cy="200055"/>
          </a:xfrm>
          <a:prstGeom prst="rect">
            <a:avLst/>
          </a:prstGeom>
          <a:noFill/>
        </p:spPr>
        <p:txBody>
          <a:bodyPr wrap="none" rtlCol="0">
            <a:spAutoFit/>
          </a:bodyPr>
          <a:lstStyle/>
          <a:p>
            <a:r>
              <a:rPr lang="fr-CA" sz="700" dirty="0"/>
              <a:t>Sans objet</a:t>
            </a:r>
          </a:p>
        </p:txBody>
      </p:sp>
      <p:sp>
        <p:nvSpPr>
          <p:cNvPr id="31" name="ZoneTexte 30">
            <a:extLst>
              <a:ext uri="{FF2B5EF4-FFF2-40B4-BE49-F238E27FC236}">
                <a16:creationId xmlns:a16="http://schemas.microsoft.com/office/drawing/2014/main" id="{93A38AB9-678F-4CDC-820B-3784B3DA1038}"/>
              </a:ext>
            </a:extLst>
          </p:cNvPr>
          <p:cNvSpPr txBox="1"/>
          <p:nvPr>
            <p:custDataLst>
              <p:tags r:id="rId13"/>
            </p:custDataLst>
          </p:nvPr>
        </p:nvSpPr>
        <p:spPr>
          <a:xfrm>
            <a:off x="9588733" y="3856102"/>
            <a:ext cx="607859" cy="200055"/>
          </a:xfrm>
          <a:prstGeom prst="rect">
            <a:avLst/>
          </a:prstGeom>
          <a:noFill/>
        </p:spPr>
        <p:txBody>
          <a:bodyPr wrap="none" rtlCol="0">
            <a:spAutoFit/>
          </a:bodyPr>
          <a:lstStyle/>
          <a:p>
            <a:r>
              <a:rPr lang="fr-CA" sz="700" dirty="0"/>
              <a:t>Sans objet</a:t>
            </a:r>
          </a:p>
        </p:txBody>
      </p:sp>
      <p:sp>
        <p:nvSpPr>
          <p:cNvPr id="15" name="Rectangle 14">
            <a:extLst>
              <a:ext uri="{FF2B5EF4-FFF2-40B4-BE49-F238E27FC236}">
                <a16:creationId xmlns:a16="http://schemas.microsoft.com/office/drawing/2014/main" id="{6A78013C-5397-4FCC-9F72-28C1AD657AFE}"/>
              </a:ext>
            </a:extLst>
          </p:cNvPr>
          <p:cNvSpPr/>
          <p:nvPr/>
        </p:nvSpPr>
        <p:spPr>
          <a:xfrm>
            <a:off x="11244348" y="4353338"/>
            <a:ext cx="272832" cy="200055"/>
          </a:xfrm>
          <a:prstGeom prst="rect">
            <a:avLst/>
          </a:prstGeom>
        </p:spPr>
        <p:txBody>
          <a:bodyPr wrap="none">
            <a:spAutoFit/>
          </a:bodyPr>
          <a:lstStyle/>
          <a:p>
            <a:pPr lvl="0" algn="ctr" fontAlgn="b">
              <a:defRPr/>
            </a:pPr>
            <a:r>
              <a:rPr lang="fr-CA" sz="700" dirty="0">
                <a:solidFill>
                  <a:srgbClr val="669900"/>
                </a:solidFill>
                <a:latin typeface="Wingdings 3" panose="05040102010807070707" pitchFamily="18" charset="2"/>
              </a:rPr>
              <a:t>p</a:t>
            </a:r>
          </a:p>
        </p:txBody>
      </p:sp>
    </p:spTree>
    <p:extLst>
      <p:ext uri="{BB962C8B-B14F-4D97-AF65-F5344CB8AC3E}">
        <p14:creationId xmlns:p14="http://schemas.microsoft.com/office/powerpoint/2010/main" val="298794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8E1FD74-DD1E-4791-899D-C04FAB9B58B7}"/>
              </a:ext>
            </a:extLst>
          </p:cNvPr>
          <p:cNvSpPr>
            <a:spLocks noGrp="1"/>
          </p:cNvSpPr>
          <p:nvPr>
            <p:ph type="title"/>
            <p:custDataLst>
              <p:tags r:id="rId1"/>
            </p:custDataLst>
          </p:nvPr>
        </p:nvSpPr>
        <p:spPr/>
        <p:txBody>
          <a:bodyPr/>
          <a:lstStyle/>
          <a:p>
            <a:r>
              <a:rPr lang="fr-CA" dirty="0"/>
              <a:t>Le sommaire et les conclusions</a:t>
            </a:r>
          </a:p>
        </p:txBody>
      </p:sp>
    </p:spTree>
    <p:extLst>
      <p:ext uri="{BB962C8B-B14F-4D97-AF65-F5344CB8AC3E}">
        <p14:creationId xmlns:p14="http://schemas.microsoft.com/office/powerpoint/2010/main" val="749665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96A31-C0AA-4DE7-9ABF-BD329D7DD50A}"/>
              </a:ext>
            </a:extLst>
          </p:cNvPr>
          <p:cNvSpPr>
            <a:spLocks noGrp="1"/>
          </p:cNvSpPr>
          <p:nvPr>
            <p:ph type="title"/>
            <p:custDataLst>
              <p:tags r:id="rId1"/>
            </p:custDataLst>
          </p:nvPr>
        </p:nvSpPr>
        <p:spPr>
          <a:xfrm>
            <a:off x="220980" y="2777749"/>
            <a:ext cx="4200737" cy="664797"/>
          </a:xfrm>
        </p:spPr>
        <p:txBody>
          <a:bodyPr/>
          <a:lstStyle/>
          <a:p>
            <a:r>
              <a:rPr lang="fr-CA" dirty="0"/>
              <a:t>L’ensemble des projets de rénovation prévus</a:t>
            </a:r>
          </a:p>
        </p:txBody>
      </p:sp>
      <p:sp>
        <p:nvSpPr>
          <p:cNvPr id="3" name="Espace réservé du texte 2">
            <a:extLst>
              <a:ext uri="{FF2B5EF4-FFF2-40B4-BE49-F238E27FC236}">
                <a16:creationId xmlns:a16="http://schemas.microsoft.com/office/drawing/2014/main" id="{5DD61B81-D92E-494D-9FD5-23764C98F8D3}"/>
              </a:ext>
            </a:extLst>
          </p:cNvPr>
          <p:cNvSpPr>
            <a:spLocks noGrp="1"/>
          </p:cNvSpPr>
          <p:nvPr>
            <p:ph type="body" idx="1"/>
            <p:custDataLst>
              <p:tags r:id="rId2"/>
            </p:custDataLst>
          </p:nvPr>
        </p:nvSpPr>
        <p:spPr>
          <a:xfrm>
            <a:off x="220980" y="3469534"/>
            <a:ext cx="4200737" cy="2046714"/>
          </a:xfrm>
        </p:spPr>
        <p:txBody>
          <a:bodyPr/>
          <a:lstStyle/>
          <a:p>
            <a:pPr>
              <a:spcBef>
                <a:spcPts val="600"/>
              </a:spcBef>
            </a:pPr>
            <a:r>
              <a:rPr lang="fr-CA" dirty="0"/>
              <a:t>Le questionnaire était découpé en trois blocs : </a:t>
            </a:r>
          </a:p>
          <a:p>
            <a:pPr marL="285750" indent="-285750">
              <a:spcBef>
                <a:spcPts val="600"/>
              </a:spcBef>
              <a:buFont typeface="Arial" panose="020B0604020202020204" pitchFamily="34" charset="0"/>
              <a:buChar char="•"/>
            </a:pPr>
            <a:r>
              <a:rPr lang="fr-CA" sz="1200" dirty="0"/>
              <a:t>Travaux d’agrandissement / de conversion;</a:t>
            </a:r>
          </a:p>
          <a:p>
            <a:pPr marL="285750" indent="-285750">
              <a:spcBef>
                <a:spcPts val="600"/>
              </a:spcBef>
              <a:buFont typeface="Arial" panose="020B0604020202020204" pitchFamily="34" charset="0"/>
              <a:buChar char="•"/>
            </a:pPr>
            <a:r>
              <a:rPr lang="fr-CA" sz="1200" dirty="0"/>
              <a:t>Travaux de rénovation intérieurs;</a:t>
            </a:r>
          </a:p>
          <a:p>
            <a:pPr marL="285750" indent="-285750">
              <a:spcBef>
                <a:spcPts val="600"/>
              </a:spcBef>
              <a:buFont typeface="Arial" panose="020B0604020202020204" pitchFamily="34" charset="0"/>
              <a:buChar char="•"/>
            </a:pPr>
            <a:r>
              <a:rPr lang="fr-CA" sz="1200" dirty="0"/>
              <a:t>Travaux de rénovation extérieurs.</a:t>
            </a:r>
          </a:p>
          <a:p>
            <a:pPr>
              <a:spcBef>
                <a:spcPts val="600"/>
              </a:spcBef>
            </a:pPr>
            <a:r>
              <a:rPr lang="fr-CA" dirty="0"/>
              <a:t>Cette section regroupe les réponses aux questions communes posées à chacun des blocs. Il s’agit du NET pour tous types de travaux confondus.</a:t>
            </a:r>
          </a:p>
          <a:p>
            <a:pPr>
              <a:spcBef>
                <a:spcPts val="600"/>
              </a:spcBef>
            </a:pPr>
            <a:r>
              <a:rPr lang="fr-CA" dirty="0"/>
              <a:t>Base : répondants planifiant des travaux</a:t>
            </a:r>
            <a:br>
              <a:rPr lang="fr-CA" dirty="0"/>
            </a:br>
            <a:r>
              <a:rPr lang="fr-CA" dirty="0">
                <a:solidFill>
                  <a:srgbClr val="898989"/>
                </a:solidFill>
              </a:rPr>
              <a:t>(2026 n = 1 500; 2025 n = 1 525; 2024 n = 1 016)</a:t>
            </a:r>
          </a:p>
        </p:txBody>
      </p:sp>
    </p:spTree>
    <p:extLst>
      <p:ext uri="{BB962C8B-B14F-4D97-AF65-F5344CB8AC3E}">
        <p14:creationId xmlns:p14="http://schemas.microsoft.com/office/powerpoint/2010/main" val="3423651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13CC8591-D171-4173-A4E5-EBB8BE50C25A}"/>
              </a:ext>
            </a:extLst>
          </p:cNvPr>
          <p:cNvGraphicFramePr>
            <a:graphicFrameLocks noGrp="1"/>
          </p:cNvGraphicFramePr>
          <p:nvPr>
            <p:custDataLst>
              <p:tags r:id="rId1"/>
            </p:custDataLst>
            <p:extLst>
              <p:ext uri="{D42A27DB-BD31-4B8C-83A1-F6EECF244321}">
                <p14:modId xmlns:p14="http://schemas.microsoft.com/office/powerpoint/2010/main" val="891548557"/>
              </p:ext>
            </p:extLst>
          </p:nvPr>
        </p:nvGraphicFramePr>
        <p:xfrm>
          <a:off x="522004" y="1403445"/>
          <a:ext cx="10830213" cy="3991482"/>
        </p:xfrm>
        <a:graphic>
          <a:graphicData uri="http://schemas.openxmlformats.org/drawingml/2006/table">
            <a:tbl>
              <a:tblPr>
                <a:tableStyleId>{5C22544A-7EE6-4342-B048-85BDC9FD1C3A}</a:tableStyleId>
              </a:tblPr>
              <a:tblGrid>
                <a:gridCol w="8693409">
                  <a:extLst>
                    <a:ext uri="{9D8B030D-6E8A-4147-A177-3AD203B41FA5}">
                      <a16:colId xmlns:a16="http://schemas.microsoft.com/office/drawing/2014/main" val="3388550760"/>
                    </a:ext>
                  </a:extLst>
                </a:gridCol>
                <a:gridCol w="356134">
                  <a:extLst>
                    <a:ext uri="{9D8B030D-6E8A-4147-A177-3AD203B41FA5}">
                      <a16:colId xmlns:a16="http://schemas.microsoft.com/office/drawing/2014/main" val="2912826374"/>
                    </a:ext>
                  </a:extLst>
                </a:gridCol>
                <a:gridCol w="356134">
                  <a:extLst>
                    <a:ext uri="{9D8B030D-6E8A-4147-A177-3AD203B41FA5}">
                      <a16:colId xmlns:a16="http://schemas.microsoft.com/office/drawing/2014/main" val="2418915629"/>
                    </a:ext>
                  </a:extLst>
                </a:gridCol>
                <a:gridCol w="356134">
                  <a:extLst>
                    <a:ext uri="{9D8B030D-6E8A-4147-A177-3AD203B41FA5}">
                      <a16:colId xmlns:a16="http://schemas.microsoft.com/office/drawing/2014/main" val="692807374"/>
                    </a:ext>
                  </a:extLst>
                </a:gridCol>
                <a:gridCol w="356134">
                  <a:extLst>
                    <a:ext uri="{9D8B030D-6E8A-4147-A177-3AD203B41FA5}">
                      <a16:colId xmlns:a16="http://schemas.microsoft.com/office/drawing/2014/main" val="3352157922"/>
                    </a:ext>
                  </a:extLst>
                </a:gridCol>
                <a:gridCol w="356134">
                  <a:extLst>
                    <a:ext uri="{9D8B030D-6E8A-4147-A177-3AD203B41FA5}">
                      <a16:colId xmlns:a16="http://schemas.microsoft.com/office/drawing/2014/main" val="2359102603"/>
                    </a:ext>
                  </a:extLst>
                </a:gridCol>
                <a:gridCol w="356134">
                  <a:extLst>
                    <a:ext uri="{9D8B030D-6E8A-4147-A177-3AD203B41FA5}">
                      <a16:colId xmlns:a16="http://schemas.microsoft.com/office/drawing/2014/main" val="2903148007"/>
                    </a:ext>
                  </a:extLst>
                </a:gridCol>
              </a:tblGrid>
              <a:tr h="443498">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1" i="0" u="none" strike="noStrike" dirty="0">
                          <a:solidFill>
                            <a:schemeClr val="tx1"/>
                          </a:solidFill>
                          <a:effectLst/>
                          <a:latin typeface="+mn-lt"/>
                        </a:rPr>
                        <a:t>2026</a:t>
                      </a:r>
                    </a:p>
                  </a:txBody>
                  <a:tcPr marL="9525" marR="9525"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rgbClr val="898989"/>
                          </a:solidFill>
                          <a:effectLst/>
                          <a:latin typeface="+mn-lt"/>
                        </a:rPr>
                        <a:t>41 %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41 %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41 %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953937789"/>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rgbClr val="898989"/>
                          </a:solidFill>
                          <a:effectLst/>
                          <a:latin typeface="+mn-lt"/>
                        </a:rPr>
                        <a:t>28 %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Wingdings 3" panose="05040102010807070707" pitchFamily="18" charset="2"/>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30 %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30 %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360753332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rgbClr val="898989"/>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Wingdings 3" panose="05040102010807070707" pitchFamily="18" charset="2"/>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22 %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581101260"/>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3035402693"/>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052155152"/>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1" u="none" strike="noStrike" kern="1200" cap="none" spc="0" normalizeH="0" baseline="0" noProof="0" dirty="0">
                          <a:ln>
                            <a:noFill/>
                          </a:ln>
                          <a:solidFill>
                            <a:schemeClr val="tx1"/>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115117555"/>
                  </a:ext>
                </a:extLst>
              </a:tr>
            </a:tbl>
          </a:graphicData>
        </a:graphic>
      </p:graphicFrame>
      <p:graphicFrame>
        <p:nvGraphicFramePr>
          <p:cNvPr id="7" name="Graphique 6">
            <a:extLst>
              <a:ext uri="{FF2B5EF4-FFF2-40B4-BE49-F238E27FC236}">
                <a16:creationId xmlns:a16="http://schemas.microsoft.com/office/drawing/2014/main" id="{0C8AC30D-627C-4C6B-871D-BFD0286A0C6F}"/>
              </a:ext>
            </a:extLst>
          </p:cNvPr>
          <p:cNvGraphicFramePr/>
          <p:nvPr>
            <p:custDataLst>
              <p:tags r:id="rId2"/>
            </p:custDataLst>
            <p:extLst>
              <p:ext uri="{D42A27DB-BD31-4B8C-83A1-F6EECF244321}">
                <p14:modId xmlns:p14="http://schemas.microsoft.com/office/powerpoint/2010/main" val="1573631923"/>
              </p:ext>
            </p:extLst>
          </p:nvPr>
        </p:nvGraphicFramePr>
        <p:xfrm>
          <a:off x="1493520" y="1689652"/>
          <a:ext cx="10698480" cy="3705274"/>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 principal élément déclencheur</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12354" y="1341120"/>
            <a:ext cx="11750400" cy="124650"/>
          </a:xfrm>
        </p:spPr>
        <p:txBody>
          <a:bodyPr/>
          <a:lstStyle/>
          <a:p>
            <a:r>
              <a:rPr lang="fr-CA" dirty="0"/>
              <a:t>TQ2T) Quel a été le principal élément déclencheur qui vous a motivé à effectuer ces travaux que vous prévoyez réaliser sur cette propriété?</a:t>
            </a:r>
          </a:p>
        </p:txBody>
      </p:sp>
      <p:sp>
        <p:nvSpPr>
          <p:cNvPr id="3" name="Espace réservé du numéro de diapositive 2">
            <a:extLst>
              <a:ext uri="{FF2B5EF4-FFF2-40B4-BE49-F238E27FC236}">
                <a16:creationId xmlns:a16="http://schemas.microsoft.com/office/drawing/2014/main" id="{459C5473-6524-4EE7-86AC-2E6DD6E0320D}"/>
              </a:ext>
            </a:extLst>
          </p:cNvPr>
          <p:cNvSpPr>
            <a:spLocks noGrp="1"/>
          </p:cNvSpPr>
          <p:nvPr>
            <p:ph type="sldNum" sz="quarter" idx="12"/>
            <p:custDataLst>
              <p:tags r:id="rId5"/>
            </p:custDataLst>
          </p:nvPr>
        </p:nvSpPr>
        <p:spPr/>
        <p:txBody>
          <a:bodyPr/>
          <a:lstStyle/>
          <a:p>
            <a:fld id="{B57D92B5-7ECE-49C8-85BA-9F8FD163C6E7}" type="slidenum">
              <a:rPr lang="en-CA" smtClean="0"/>
              <a:t>61</a:t>
            </a:fld>
            <a:endParaRPr lang="en-CA"/>
          </a:p>
        </p:txBody>
      </p:sp>
      <p:sp>
        <p:nvSpPr>
          <p:cNvPr id="8" name="Espace réservé du texte 3">
            <a:extLst>
              <a:ext uri="{FF2B5EF4-FFF2-40B4-BE49-F238E27FC236}">
                <a16:creationId xmlns:a16="http://schemas.microsoft.com/office/drawing/2014/main" id="{711B4F18-EA57-470C-BA70-DE560D5E0A26}"/>
              </a:ext>
            </a:extLst>
          </p:cNvPr>
          <p:cNvSpPr>
            <a:spLocks noGrp="1"/>
          </p:cNvSpPr>
          <p:nvPr>
            <p:ph type="body" sz="quarter" idx="14"/>
            <p:custDataLst>
              <p:tags r:id="rId6"/>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1337195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 principal élément déclencheur selon les principaux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12354" y="1341120"/>
            <a:ext cx="11750400" cy="124650"/>
          </a:xfrm>
        </p:spPr>
        <p:txBody>
          <a:bodyPr/>
          <a:lstStyle/>
          <a:p>
            <a:r>
              <a:rPr lang="fr-CA" dirty="0"/>
              <a:t>TQ2T) Quel a été le principal élément déclencheur qui vous a motivé à effectuer ces travaux que vous prévoyez réaliser sur cette propriété?</a:t>
            </a:r>
          </a:p>
        </p:txBody>
      </p:sp>
      <p:sp>
        <p:nvSpPr>
          <p:cNvPr id="3" name="Espace réservé du numéro de diapositive 2">
            <a:extLst>
              <a:ext uri="{FF2B5EF4-FFF2-40B4-BE49-F238E27FC236}">
                <a16:creationId xmlns:a16="http://schemas.microsoft.com/office/drawing/2014/main" id="{459C5473-6524-4EE7-86AC-2E6DD6E0320D}"/>
              </a:ext>
            </a:extLst>
          </p:cNvPr>
          <p:cNvSpPr>
            <a:spLocks noGrp="1"/>
          </p:cNvSpPr>
          <p:nvPr>
            <p:ph type="sldNum" sz="quarter" idx="12"/>
            <p:custDataLst>
              <p:tags r:id="rId3"/>
            </p:custDataLst>
          </p:nvPr>
        </p:nvSpPr>
        <p:spPr/>
        <p:txBody>
          <a:bodyPr/>
          <a:lstStyle/>
          <a:p>
            <a:fld id="{B57D92B5-7ECE-49C8-85BA-9F8FD163C6E7}" type="slidenum">
              <a:rPr lang="en-CA" smtClean="0"/>
              <a:t>62</a:t>
            </a:fld>
            <a:endParaRPr lang="en-CA"/>
          </a:p>
        </p:txBody>
      </p:sp>
      <p:graphicFrame>
        <p:nvGraphicFramePr>
          <p:cNvPr id="7" name="Objet 6">
            <a:extLst>
              <a:ext uri="{FF2B5EF4-FFF2-40B4-BE49-F238E27FC236}">
                <a16:creationId xmlns:a16="http://schemas.microsoft.com/office/drawing/2014/main" id="{5962490D-8993-4B56-BA00-2E28E7CFF6D5}"/>
              </a:ext>
            </a:extLst>
          </p:cNvPr>
          <p:cNvGraphicFramePr>
            <a:graphicFrameLocks noChangeAspect="1"/>
          </p:cNvGraphicFramePr>
          <p:nvPr>
            <p:extLst>
              <p:ext uri="{D42A27DB-BD31-4B8C-83A1-F6EECF244321}">
                <p14:modId xmlns:p14="http://schemas.microsoft.com/office/powerpoint/2010/main" val="1569912513"/>
              </p:ext>
            </p:extLst>
          </p:nvPr>
        </p:nvGraphicFramePr>
        <p:xfrm>
          <a:off x="220980" y="1550478"/>
          <a:ext cx="10166350" cy="2243052"/>
        </p:xfrm>
        <a:graphic>
          <a:graphicData uri="http://schemas.openxmlformats.org/presentationml/2006/ole">
            <mc:AlternateContent xmlns:mc="http://schemas.openxmlformats.org/markup-compatibility/2006">
              <mc:Choice xmlns:v="urn:schemas-microsoft-com:vml" Requires="v">
                <p:oleObj name="Worksheet" r:id="rId6" imgW="12001500" imgH="2648107" progId="Excel.Sheet.12">
                  <p:link updateAutomatic="1"/>
                </p:oleObj>
              </mc:Choice>
              <mc:Fallback>
                <p:oleObj name="Worksheet" r:id="rId6" imgW="12001500" imgH="2648107" progId="Excel.Sheet.12">
                  <p:link updateAutomatic="1"/>
                  <p:pic>
                    <p:nvPicPr>
                      <p:cNvPr id="7" name="Objet 6">
                        <a:extLst>
                          <a:ext uri="{FF2B5EF4-FFF2-40B4-BE49-F238E27FC236}">
                            <a16:creationId xmlns:a16="http://schemas.microsoft.com/office/drawing/2014/main" id="{5962490D-8993-4B56-BA00-2E28E7CFF6D5}"/>
                          </a:ext>
                        </a:extLst>
                      </p:cNvPr>
                      <p:cNvPicPr/>
                      <p:nvPr/>
                    </p:nvPicPr>
                    <p:blipFill>
                      <a:blip r:embed="rId7"/>
                      <a:stretch>
                        <a:fillRect/>
                      </a:stretch>
                    </p:blipFill>
                    <p:spPr>
                      <a:xfrm>
                        <a:off x="220980" y="1550478"/>
                        <a:ext cx="10166350" cy="2243052"/>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A7D15394-3813-4456-82EB-4B72D9A14B08}"/>
              </a:ext>
            </a:extLst>
          </p:cNvPr>
          <p:cNvGraphicFramePr>
            <a:graphicFrameLocks noChangeAspect="1"/>
          </p:cNvGraphicFramePr>
          <p:nvPr>
            <p:extLst>
              <p:ext uri="{D42A27DB-BD31-4B8C-83A1-F6EECF244321}">
                <p14:modId xmlns:p14="http://schemas.microsoft.com/office/powerpoint/2010/main" val="2123111328"/>
              </p:ext>
            </p:extLst>
          </p:nvPr>
        </p:nvGraphicFramePr>
        <p:xfrm>
          <a:off x="220980" y="4023642"/>
          <a:ext cx="6189663" cy="2208213"/>
        </p:xfrm>
        <a:graphic>
          <a:graphicData uri="http://schemas.openxmlformats.org/presentationml/2006/ole">
            <mc:AlternateContent xmlns:mc="http://schemas.openxmlformats.org/markup-compatibility/2006">
              <mc:Choice xmlns:v="urn:schemas-microsoft-com:vml" Requires="v">
                <p:oleObj name="Worksheet" r:id="rId8" imgW="7262037" imgH="2590832" progId="Excel.Sheet.12">
                  <p:link updateAutomatic="1"/>
                </p:oleObj>
              </mc:Choice>
              <mc:Fallback>
                <p:oleObj name="Worksheet" r:id="rId8" imgW="7262037" imgH="2590832" progId="Excel.Sheet.12">
                  <p:link updateAutomatic="1"/>
                  <p:pic>
                    <p:nvPicPr>
                      <p:cNvPr id="8" name="Objet 7">
                        <a:extLst>
                          <a:ext uri="{FF2B5EF4-FFF2-40B4-BE49-F238E27FC236}">
                            <a16:creationId xmlns:a16="http://schemas.microsoft.com/office/drawing/2014/main" id="{A7D15394-3813-4456-82EB-4B72D9A14B08}"/>
                          </a:ext>
                        </a:extLst>
                      </p:cNvPr>
                      <p:cNvPicPr/>
                      <p:nvPr/>
                    </p:nvPicPr>
                    <p:blipFill>
                      <a:blip r:embed="rId9"/>
                      <a:stretch>
                        <a:fillRect/>
                      </a:stretch>
                    </p:blipFill>
                    <p:spPr>
                      <a:xfrm>
                        <a:off x="220980" y="4023642"/>
                        <a:ext cx="6189663" cy="2208213"/>
                      </a:xfrm>
                      <a:prstGeom prst="rect">
                        <a:avLst/>
                      </a:prstGeom>
                    </p:spPr>
                  </p:pic>
                </p:oleObj>
              </mc:Fallback>
            </mc:AlternateContent>
          </a:graphicData>
        </a:graphic>
      </p:graphicFrame>
      <p:sp>
        <p:nvSpPr>
          <p:cNvPr id="9" name="Espace réservé du texte 3">
            <a:extLst>
              <a:ext uri="{FF2B5EF4-FFF2-40B4-BE49-F238E27FC236}">
                <a16:creationId xmlns:a16="http://schemas.microsoft.com/office/drawing/2014/main" id="{33F2FE9B-8F78-4DDC-AC16-D7E97B767389}"/>
              </a:ext>
            </a:extLst>
          </p:cNvPr>
          <p:cNvSpPr>
            <a:spLocks noGrp="1"/>
          </p:cNvSpPr>
          <p:nvPr>
            <p:ph type="body" sz="quarter" idx="14"/>
            <p:custDataLst>
              <p:tags r:id="rId4"/>
            </p:custDataLst>
          </p:nvPr>
        </p:nvSpPr>
        <p:spPr>
          <a:xfrm>
            <a:off x="220980" y="6297232"/>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217859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au 18">
            <a:extLst>
              <a:ext uri="{FF2B5EF4-FFF2-40B4-BE49-F238E27FC236}">
                <a16:creationId xmlns:a16="http://schemas.microsoft.com/office/drawing/2014/main" id="{2F6E111F-4640-46DA-8EDD-9A2394327318}"/>
              </a:ext>
            </a:extLst>
          </p:cNvPr>
          <p:cNvGraphicFramePr>
            <a:graphicFrameLocks noGrp="1"/>
          </p:cNvGraphicFramePr>
          <p:nvPr>
            <p:custDataLst>
              <p:tags r:id="rId1"/>
            </p:custDataLst>
            <p:extLst>
              <p:ext uri="{D42A27DB-BD31-4B8C-83A1-F6EECF244321}">
                <p14:modId xmlns:p14="http://schemas.microsoft.com/office/powerpoint/2010/main" val="1579176408"/>
              </p:ext>
            </p:extLst>
          </p:nvPr>
        </p:nvGraphicFramePr>
        <p:xfrm>
          <a:off x="552866" y="1639222"/>
          <a:ext cx="10823550" cy="3735000"/>
        </p:xfrm>
        <a:graphic>
          <a:graphicData uri="http://schemas.openxmlformats.org/drawingml/2006/table">
            <a:tbl>
              <a:tblPr bandRow="1">
                <a:tableStyleId>{5C22544A-7EE6-4342-B048-85BDC9FD1C3A}</a:tableStyleId>
              </a:tblPr>
              <a:tblGrid>
                <a:gridCol w="2891810">
                  <a:extLst>
                    <a:ext uri="{9D8B030D-6E8A-4147-A177-3AD203B41FA5}">
                      <a16:colId xmlns:a16="http://schemas.microsoft.com/office/drawing/2014/main" val="2548598228"/>
                    </a:ext>
                  </a:extLst>
                </a:gridCol>
                <a:gridCol w="5574466">
                  <a:extLst>
                    <a:ext uri="{9D8B030D-6E8A-4147-A177-3AD203B41FA5}">
                      <a16:colId xmlns:a16="http://schemas.microsoft.com/office/drawing/2014/main" val="20001"/>
                    </a:ext>
                  </a:extLst>
                </a:gridCol>
                <a:gridCol w="785758">
                  <a:extLst>
                    <a:ext uri="{9D8B030D-6E8A-4147-A177-3AD203B41FA5}">
                      <a16:colId xmlns:a16="http://schemas.microsoft.com/office/drawing/2014/main" val="1660333189"/>
                    </a:ext>
                  </a:extLst>
                </a:gridCol>
                <a:gridCol w="785758">
                  <a:extLst>
                    <a:ext uri="{9D8B030D-6E8A-4147-A177-3AD203B41FA5}">
                      <a16:colId xmlns:a16="http://schemas.microsoft.com/office/drawing/2014/main" val="2029807821"/>
                    </a:ext>
                  </a:extLst>
                </a:gridCol>
                <a:gridCol w="785758">
                  <a:extLst>
                    <a:ext uri="{9D8B030D-6E8A-4147-A177-3AD203B41FA5}">
                      <a16:colId xmlns:a16="http://schemas.microsoft.com/office/drawing/2014/main" val="774108190"/>
                    </a:ext>
                  </a:extLst>
                </a:gridCol>
              </a:tblGrid>
              <a:tr h="182100">
                <a:tc rowSpan="2">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2">
                  <a:txBody>
                    <a:bodyPr/>
                    <a:lstStyle/>
                    <a:p>
                      <a:pPr algn="l" rtl="0" fontAlgn="t"/>
                      <a:endParaRPr lang="fr-CA" sz="1000" b="0" i="0" u="none" strike="noStrike" dirty="0">
                        <a:solidFill>
                          <a:srgbClr val="000000"/>
                        </a:solidFill>
                        <a:effectLst/>
                        <a:latin typeface="+mn-lt"/>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l" rtl="0" fontAlgn="t"/>
                      <a:endParaRPr lang="fr-CA" sz="1000" b="0" i="0" u="none" strike="noStrike" dirty="0">
                        <a:solidFill>
                          <a:srgbClr val="000000"/>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100">
                <a:tc vMerge="1">
                  <a:txBody>
                    <a:bodyPr/>
                    <a:lstStyle/>
                    <a:p>
                      <a:endParaRPr lang="fr-CA"/>
                    </a:p>
                  </a:txBody>
                  <a:tcPr/>
                </a:tc>
                <a:tc vMerge="1">
                  <a:txBody>
                    <a:bodyPr/>
                    <a:lstStyle/>
                    <a:p>
                      <a:endParaRPr lang="fr-CA"/>
                    </a:p>
                  </a:txBody>
                  <a:tcPr/>
                </a:tc>
                <a:tc>
                  <a:txBody>
                    <a:bodyPr/>
                    <a:lstStyle/>
                    <a:p>
                      <a:pPr algn="ctr" rtl="0" fontAlgn="t"/>
                      <a:r>
                        <a:rPr lang="fr-CA" sz="900" b="0" i="1" u="none" strike="noStrike" dirty="0">
                          <a:solidFill>
                            <a:schemeClr val="bg1">
                              <a:lumMod val="50000"/>
                            </a:schemeClr>
                          </a:solidFill>
                          <a:effectLst/>
                          <a:latin typeface="+mn-lt"/>
                        </a:rPr>
                        <a:t>2024</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t"/>
                      <a:r>
                        <a:rPr lang="fr-CA" sz="900" b="0" i="1" u="none" strike="noStrike" dirty="0">
                          <a:solidFill>
                            <a:schemeClr val="bg1">
                              <a:lumMod val="50000"/>
                            </a:schemeClr>
                          </a:solidFill>
                          <a:effectLst/>
                          <a:latin typeface="+mn-lt"/>
                        </a:rPr>
                        <a:t>2025</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fr-CA" sz="900" b="1" i="0" u="none" strike="noStrike" dirty="0">
                          <a:solidFill>
                            <a:schemeClr val="tx1"/>
                          </a:solidFill>
                          <a:effectLst/>
                          <a:latin typeface="+mn-lt"/>
                        </a:rPr>
                        <a:t>2026</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899426"/>
                  </a:ext>
                </a:extLst>
              </a:tr>
              <a:tr h="364200">
                <a:tc>
                  <a:txBody>
                    <a:bodyPr/>
                    <a:lstStyle/>
                    <a:p>
                      <a:pPr algn="r" fontAlgn="b"/>
                      <a:r>
                        <a:rPr lang="fr-CA" sz="900" b="0" i="0" u="none" strike="noStrike" dirty="0">
                          <a:solidFill>
                            <a:srgbClr val="000000"/>
                          </a:solidFill>
                          <a:effectLst/>
                          <a:latin typeface="+mn-lt"/>
                        </a:rPr>
                        <a:t>Raisons esthétiques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64 %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2"/>
                  </a:ext>
                </a:extLst>
              </a:tr>
              <a:tr h="364200">
                <a:tc>
                  <a:txBody>
                    <a:bodyPr/>
                    <a:lstStyle/>
                    <a:p>
                      <a:pPr algn="r" fontAlgn="b"/>
                      <a:r>
                        <a:rPr lang="fr-CA" sz="900" b="0" i="0" u="none" strike="noStrike" dirty="0">
                          <a:solidFill>
                            <a:srgbClr val="000000"/>
                          </a:solidFill>
                          <a:effectLst/>
                          <a:latin typeface="+mn-lt"/>
                        </a:rPr>
                        <a:t>Entretien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50 %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3"/>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Rendre l'habitation plus fonctionnelle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45 %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5"/>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Augmenter la valeur de la propriété</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45 %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6"/>
                  </a:ext>
                </a:extLst>
              </a:tr>
              <a:tr h="364200">
                <a:tc>
                  <a:txBody>
                    <a:bodyPr/>
                    <a:lstStyle/>
                    <a:p>
                      <a:pPr algn="r" fontAlgn="b"/>
                      <a:r>
                        <a:rPr lang="fr-CA" sz="900" b="0" i="0" u="none" strike="noStrike" dirty="0">
                          <a:solidFill>
                            <a:srgbClr val="000000"/>
                          </a:solidFill>
                          <a:effectLst/>
                          <a:latin typeface="+mn-lt"/>
                        </a:rPr>
                        <a:t>Réparation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40 %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8"/>
                  </a:ext>
                </a:extLst>
              </a:tr>
              <a:tr h="364200">
                <a:tc>
                  <a:txBody>
                    <a:bodyPr/>
                    <a:lstStyle/>
                    <a:p>
                      <a:pPr algn="r" fontAlgn="b"/>
                      <a:r>
                        <a:rPr lang="fr-CA" sz="900" b="0" i="0" u="none" strike="noStrike" dirty="0">
                          <a:solidFill>
                            <a:srgbClr val="000000"/>
                          </a:solidFill>
                          <a:effectLst/>
                          <a:latin typeface="+mn-lt"/>
                        </a:rPr>
                        <a:t>Améliorer l'efficacité énergétique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21 %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136120282"/>
                  </a:ext>
                </a:extLst>
              </a:tr>
              <a:tr h="364200">
                <a:tc>
                  <a:txBody>
                    <a:bodyPr/>
                    <a:lstStyle/>
                    <a:p>
                      <a:pPr algn="r" fontAlgn="b"/>
                      <a:r>
                        <a:rPr lang="fr-CA" sz="900" b="0" i="0" u="none" strike="noStrike" dirty="0">
                          <a:solidFill>
                            <a:srgbClr val="000000"/>
                          </a:solidFill>
                          <a:effectLst/>
                          <a:latin typeface="+mn-lt"/>
                        </a:rPr>
                        <a:t>Changer la fonction d'une pièce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10 %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466453476"/>
                  </a:ext>
                </a:extLst>
              </a:tr>
              <a:tr h="364200">
                <a:tc>
                  <a:txBody>
                    <a:bodyPr/>
                    <a:lstStyle/>
                    <a:p>
                      <a:pPr algn="r" fontAlgn="b"/>
                      <a:r>
                        <a:rPr lang="fr-CA" sz="900" b="0" i="0" u="none" strike="noStrike" dirty="0">
                          <a:solidFill>
                            <a:srgbClr val="000000"/>
                          </a:solidFill>
                          <a:effectLst/>
                          <a:latin typeface="+mn-lt"/>
                        </a:rPr>
                        <a:t>Améliorer la qualité de l'air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rgbClr val="898989"/>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rgbClr val="898989"/>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3950394493"/>
                  </a:ext>
                </a:extLst>
              </a:tr>
              <a:tr h="364200">
                <a:tc>
                  <a:txBody>
                    <a:bodyPr/>
                    <a:lstStyle/>
                    <a:p>
                      <a:pPr algn="r" fontAlgn="b"/>
                      <a:r>
                        <a:rPr lang="fr-CA" sz="900" b="0" i="0" u="none" strike="noStrike" dirty="0">
                          <a:solidFill>
                            <a:srgbClr val="000000"/>
                          </a:solidFill>
                          <a:effectLst/>
                          <a:latin typeface="+mn-lt"/>
                        </a:rPr>
                        <a:t>Adapter l'habitation pour une personne vieillissante ou en situation de handicap</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schemeClr val="tx1"/>
                          </a:solidFill>
                          <a:effectLst/>
                          <a:uLnTx/>
                          <a:uFillTx/>
                          <a:latin typeface="Arial"/>
                          <a:ea typeface="+mn-ea"/>
                          <a:cs typeface="+mn-cs"/>
                        </a:rPr>
                        <a:t>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886316210"/>
                  </a:ext>
                </a:extLst>
              </a:tr>
            </a:tbl>
          </a:graphicData>
        </a:graphic>
      </p:graphicFrame>
      <p:graphicFrame>
        <p:nvGraphicFramePr>
          <p:cNvPr id="7" name="Graphique 6">
            <a:extLst>
              <a:ext uri="{FF2B5EF4-FFF2-40B4-BE49-F238E27FC236}">
                <a16:creationId xmlns:a16="http://schemas.microsoft.com/office/drawing/2014/main" id="{7BEF508F-1D68-4C26-9F21-39E4C0CD862F}"/>
              </a:ext>
            </a:extLst>
          </p:cNvPr>
          <p:cNvGraphicFramePr/>
          <p:nvPr>
            <p:custDataLst>
              <p:tags r:id="rId2"/>
            </p:custDataLst>
            <p:extLst>
              <p:ext uri="{D42A27DB-BD31-4B8C-83A1-F6EECF244321}">
                <p14:modId xmlns:p14="http://schemas.microsoft.com/office/powerpoint/2010/main" val="3555184316"/>
              </p:ext>
            </p:extLst>
          </p:nvPr>
        </p:nvGraphicFramePr>
        <p:xfrm>
          <a:off x="2989262" y="1711814"/>
          <a:ext cx="7701150" cy="3854026"/>
        </p:xfrm>
        <a:graphic>
          <a:graphicData uri="http://schemas.openxmlformats.org/drawingml/2006/chart">
            <c:chart xmlns:c="http://schemas.openxmlformats.org/drawingml/2006/chart" xmlns:r="http://schemas.openxmlformats.org/officeDocument/2006/relationships" r:id="rId8"/>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motivations à faire les travaux</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TQ3T) Pour quelles raisons désirez-vous effectuer ces travaux sur cette propriété? </a:t>
            </a:r>
          </a:p>
        </p:txBody>
      </p:sp>
      <p:sp>
        <p:nvSpPr>
          <p:cNvPr id="2" name="Espace réservé du numéro de diapositive 1">
            <a:extLst>
              <a:ext uri="{FF2B5EF4-FFF2-40B4-BE49-F238E27FC236}">
                <a16:creationId xmlns:a16="http://schemas.microsoft.com/office/drawing/2014/main" id="{70A8C41E-DD37-4947-9C0A-87860F573789}"/>
              </a:ext>
            </a:extLst>
          </p:cNvPr>
          <p:cNvSpPr>
            <a:spLocks noGrp="1"/>
          </p:cNvSpPr>
          <p:nvPr>
            <p:ph type="sldNum" sz="quarter" idx="12"/>
            <p:custDataLst>
              <p:tags r:id="rId5"/>
            </p:custDataLst>
          </p:nvPr>
        </p:nvSpPr>
        <p:spPr/>
        <p:txBody>
          <a:bodyPr/>
          <a:lstStyle/>
          <a:p>
            <a:fld id="{B57D92B5-7ECE-49C8-85BA-9F8FD163C6E7}" type="slidenum">
              <a:rPr lang="en-CA" smtClean="0"/>
              <a:t>63</a:t>
            </a:fld>
            <a:endParaRPr lang="en-CA"/>
          </a:p>
        </p:txBody>
      </p:sp>
      <p:sp>
        <p:nvSpPr>
          <p:cNvPr id="8" name="Espace réservé du texte 3">
            <a:extLst>
              <a:ext uri="{FF2B5EF4-FFF2-40B4-BE49-F238E27FC236}">
                <a16:creationId xmlns:a16="http://schemas.microsoft.com/office/drawing/2014/main" id="{2713BC4E-B8B3-44E0-A659-D971F4112696}"/>
              </a:ext>
            </a:extLst>
          </p:cNvPr>
          <p:cNvSpPr>
            <a:spLocks noGrp="1"/>
          </p:cNvSpPr>
          <p:nvPr>
            <p:ph type="body" sz="quarter" idx="14"/>
            <p:custDataLst>
              <p:tags r:id="rId6"/>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481183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39453F-AAF3-47C7-9CF7-7AF27EB0310F}"/>
              </a:ext>
            </a:extLst>
          </p:cNvPr>
          <p:cNvSpPr>
            <a:spLocks noGrp="1"/>
          </p:cNvSpPr>
          <p:nvPr>
            <p:ph type="title"/>
            <p:custDataLst>
              <p:tags r:id="rId1"/>
            </p:custDataLst>
          </p:nvPr>
        </p:nvSpPr>
        <p:spPr/>
        <p:txBody>
          <a:bodyPr/>
          <a:lstStyle/>
          <a:p>
            <a:r>
              <a:rPr lang="fr-CA" dirty="0"/>
              <a:t>Les motivations à faire les travaux selon les principaux sous-groupes</a:t>
            </a:r>
          </a:p>
        </p:txBody>
      </p:sp>
      <p:sp>
        <p:nvSpPr>
          <p:cNvPr id="3" name="Espace réservé du numéro de diapositive 2">
            <a:extLst>
              <a:ext uri="{FF2B5EF4-FFF2-40B4-BE49-F238E27FC236}">
                <a16:creationId xmlns:a16="http://schemas.microsoft.com/office/drawing/2014/main" id="{E13A1B42-5690-4E44-BDFF-9C3B2CE6C46D}"/>
              </a:ext>
            </a:extLst>
          </p:cNvPr>
          <p:cNvSpPr>
            <a:spLocks noGrp="1"/>
          </p:cNvSpPr>
          <p:nvPr>
            <p:ph type="sldNum" sz="quarter" idx="12"/>
            <p:custDataLst>
              <p:tags r:id="rId2"/>
            </p:custDataLst>
          </p:nvPr>
        </p:nvSpPr>
        <p:spPr/>
        <p:txBody>
          <a:bodyPr/>
          <a:lstStyle/>
          <a:p>
            <a:fld id="{B57D92B5-7ECE-49C8-85BA-9F8FD163C6E7}" type="slidenum">
              <a:rPr lang="en-CA" smtClean="0"/>
              <a:t>64</a:t>
            </a:fld>
            <a:endParaRPr lang="en-CA"/>
          </a:p>
        </p:txBody>
      </p:sp>
      <p:sp>
        <p:nvSpPr>
          <p:cNvPr id="4" name="Espace réservé du texte 3">
            <a:extLst>
              <a:ext uri="{FF2B5EF4-FFF2-40B4-BE49-F238E27FC236}">
                <a16:creationId xmlns:a16="http://schemas.microsoft.com/office/drawing/2014/main" id="{FCFDFCED-AB9C-4701-B315-78676B83FD7C}"/>
              </a:ext>
            </a:extLst>
          </p:cNvPr>
          <p:cNvSpPr>
            <a:spLocks noGrp="1"/>
          </p:cNvSpPr>
          <p:nvPr>
            <p:ph type="body" sz="quarter" idx="13"/>
            <p:custDataLst>
              <p:tags r:id="rId3"/>
            </p:custDataLst>
          </p:nvPr>
        </p:nvSpPr>
        <p:spPr>
          <a:xfrm>
            <a:off x="227013" y="1216788"/>
            <a:ext cx="11750400" cy="124650"/>
          </a:xfrm>
        </p:spPr>
        <p:txBody>
          <a:bodyPr/>
          <a:lstStyle/>
          <a:p>
            <a:r>
              <a:rPr lang="fr-CA" dirty="0"/>
              <a:t>TQ3T) Pour quelles raisons désirez-vous effectuer ces travaux sur cette propriété? </a:t>
            </a:r>
          </a:p>
        </p:txBody>
      </p:sp>
      <p:graphicFrame>
        <p:nvGraphicFramePr>
          <p:cNvPr id="5" name="Objet 4">
            <a:extLst>
              <a:ext uri="{FF2B5EF4-FFF2-40B4-BE49-F238E27FC236}">
                <a16:creationId xmlns:a16="http://schemas.microsoft.com/office/drawing/2014/main" id="{D7F34704-9170-4DA6-B125-5D6B9288FBB5}"/>
              </a:ext>
            </a:extLst>
          </p:cNvPr>
          <p:cNvGraphicFramePr>
            <a:graphicFrameLocks noChangeAspect="1"/>
          </p:cNvGraphicFramePr>
          <p:nvPr>
            <p:extLst>
              <p:ext uri="{D42A27DB-BD31-4B8C-83A1-F6EECF244321}">
                <p14:modId xmlns:p14="http://schemas.microsoft.com/office/powerpoint/2010/main" val="1872857125"/>
              </p:ext>
            </p:extLst>
          </p:nvPr>
        </p:nvGraphicFramePr>
        <p:xfrm>
          <a:off x="220980" y="1420813"/>
          <a:ext cx="9943074" cy="4928400"/>
        </p:xfrm>
        <a:graphic>
          <a:graphicData uri="http://schemas.openxmlformats.org/presentationml/2006/ole">
            <mc:AlternateContent xmlns:mc="http://schemas.openxmlformats.org/markup-compatibility/2006">
              <mc:Choice xmlns:v="urn:schemas-microsoft-com:vml" Requires="v">
                <p:oleObj name="Worksheet" r:id="rId6" imgW="14043483" imgH="6957210" progId="Excel.Sheet.12">
                  <p:link updateAutomatic="1"/>
                </p:oleObj>
              </mc:Choice>
              <mc:Fallback>
                <p:oleObj name="Worksheet" r:id="rId6" imgW="14043483" imgH="6957210" progId="Excel.Sheet.12">
                  <p:link updateAutomatic="1"/>
                  <p:pic>
                    <p:nvPicPr>
                      <p:cNvPr id="5" name="Objet 4">
                        <a:extLst>
                          <a:ext uri="{FF2B5EF4-FFF2-40B4-BE49-F238E27FC236}">
                            <a16:creationId xmlns:a16="http://schemas.microsoft.com/office/drawing/2014/main" id="{D7F34704-9170-4DA6-B125-5D6B9288FBB5}"/>
                          </a:ext>
                        </a:extLst>
                      </p:cNvPr>
                      <p:cNvPicPr/>
                      <p:nvPr/>
                    </p:nvPicPr>
                    <p:blipFill>
                      <a:blip r:embed="rId7"/>
                      <a:stretch>
                        <a:fillRect/>
                      </a:stretch>
                    </p:blipFill>
                    <p:spPr>
                      <a:xfrm>
                        <a:off x="220980" y="1420813"/>
                        <a:ext cx="9943074" cy="4928400"/>
                      </a:xfrm>
                      <a:prstGeom prst="rect">
                        <a:avLst/>
                      </a:prstGeom>
                    </p:spPr>
                  </p:pic>
                </p:oleObj>
              </mc:Fallback>
            </mc:AlternateContent>
          </a:graphicData>
        </a:graphic>
      </p:graphicFrame>
      <p:sp>
        <p:nvSpPr>
          <p:cNvPr id="6" name="Espace réservé du texte 3">
            <a:extLst>
              <a:ext uri="{FF2B5EF4-FFF2-40B4-BE49-F238E27FC236}">
                <a16:creationId xmlns:a16="http://schemas.microsoft.com/office/drawing/2014/main" id="{1D576B7A-675B-4A0C-AA9E-41924BFF3F5A}"/>
              </a:ext>
            </a:extLst>
          </p:cNvPr>
          <p:cNvSpPr>
            <a:spLocks noGrp="1"/>
          </p:cNvSpPr>
          <p:nvPr>
            <p:ph type="body" sz="quarter" idx="14"/>
            <p:custDataLst>
              <p:tags r:id="rId4"/>
            </p:custDataLst>
          </p:nvPr>
        </p:nvSpPr>
        <p:spPr>
          <a:xfrm>
            <a:off x="544068" y="6483511"/>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2992922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 montant prévu pour les travaux</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TQ4T) Environ combien prévoyez-vous dépenser pour ces travaux que vous désirez réaliser sur cette propriété?</a:t>
            </a:r>
          </a:p>
        </p:txBody>
      </p:sp>
      <p:graphicFrame>
        <p:nvGraphicFramePr>
          <p:cNvPr id="7" name="Graphique 6">
            <a:extLst>
              <a:ext uri="{FF2B5EF4-FFF2-40B4-BE49-F238E27FC236}">
                <a16:creationId xmlns:a16="http://schemas.microsoft.com/office/drawing/2014/main" id="{E66A0881-1A43-4C4C-95F9-13CBE3790C0A}"/>
              </a:ext>
            </a:extLst>
          </p:cNvPr>
          <p:cNvGraphicFramePr/>
          <p:nvPr>
            <p:custDataLst>
              <p:tags r:id="rId3"/>
            </p:custDataLst>
            <p:extLst>
              <p:ext uri="{D42A27DB-BD31-4B8C-83A1-F6EECF244321}">
                <p14:modId xmlns:p14="http://schemas.microsoft.com/office/powerpoint/2010/main" val="516344256"/>
              </p:ext>
            </p:extLst>
          </p:nvPr>
        </p:nvGraphicFramePr>
        <p:xfrm>
          <a:off x="3987816" y="1980930"/>
          <a:ext cx="4133264" cy="3248084"/>
        </p:xfrm>
        <a:graphic>
          <a:graphicData uri="http://schemas.openxmlformats.org/drawingml/2006/chart">
            <c:chart xmlns:c="http://schemas.openxmlformats.org/drawingml/2006/chart" xmlns:r="http://schemas.openxmlformats.org/officeDocument/2006/relationships" r:id="rId17"/>
          </a:graphicData>
        </a:graphic>
      </p:graphicFrame>
      <p:sp>
        <p:nvSpPr>
          <p:cNvPr id="8" name="Rectangle 7">
            <a:extLst>
              <a:ext uri="{FF2B5EF4-FFF2-40B4-BE49-F238E27FC236}">
                <a16:creationId xmlns:a16="http://schemas.microsoft.com/office/drawing/2014/main" id="{2590E656-E904-4D06-93E2-A290FCB7E0D3}"/>
              </a:ext>
            </a:extLst>
          </p:cNvPr>
          <p:cNvSpPr/>
          <p:nvPr>
            <p:custDataLst>
              <p:tags r:id="rId4"/>
            </p:custDataLst>
          </p:nvPr>
        </p:nvSpPr>
        <p:spPr>
          <a:xfrm>
            <a:off x="7725875" y="2906893"/>
            <a:ext cx="1231427" cy="246221"/>
          </a:xfrm>
          <a:prstGeom prst="rect">
            <a:avLst/>
          </a:prstGeom>
        </p:spPr>
        <p:txBody>
          <a:bodyPr wrap="none">
            <a:spAutoFit/>
          </a:bodyPr>
          <a:lstStyle/>
          <a:p>
            <a:r>
              <a:rPr lang="fr-CA" sz="1000" dirty="0"/>
              <a:t>Moins de 15 000 $</a:t>
            </a:r>
          </a:p>
        </p:txBody>
      </p:sp>
      <p:sp>
        <p:nvSpPr>
          <p:cNvPr id="9" name="Forme libre 4">
            <a:extLst>
              <a:ext uri="{FF2B5EF4-FFF2-40B4-BE49-F238E27FC236}">
                <a16:creationId xmlns:a16="http://schemas.microsoft.com/office/drawing/2014/main" id="{A81F956E-3940-4C67-B74A-306A97328273}"/>
              </a:ext>
            </a:extLst>
          </p:cNvPr>
          <p:cNvSpPr/>
          <p:nvPr>
            <p:custDataLst>
              <p:tags r:id="rId5"/>
            </p:custDataLst>
          </p:nvPr>
        </p:nvSpPr>
        <p:spPr>
          <a:xfrm>
            <a:off x="7421569" y="3147138"/>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0" name="Forme libre 4">
            <a:extLst>
              <a:ext uri="{FF2B5EF4-FFF2-40B4-BE49-F238E27FC236}">
                <a16:creationId xmlns:a16="http://schemas.microsoft.com/office/drawing/2014/main" id="{728008DA-045C-40F5-8B47-4D66C054B647}"/>
              </a:ext>
            </a:extLst>
          </p:cNvPr>
          <p:cNvSpPr/>
          <p:nvPr>
            <p:custDataLst>
              <p:tags r:id="rId6"/>
            </p:custDataLst>
          </p:nvPr>
        </p:nvSpPr>
        <p:spPr>
          <a:xfrm flipH="1" flipV="1">
            <a:off x="3615283" y="4671296"/>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1" name="Rectangle 10">
            <a:extLst>
              <a:ext uri="{FF2B5EF4-FFF2-40B4-BE49-F238E27FC236}">
                <a16:creationId xmlns:a16="http://schemas.microsoft.com/office/drawing/2014/main" id="{75C94385-700F-4775-9BB9-E463E8FF2D5B}"/>
              </a:ext>
            </a:extLst>
          </p:cNvPr>
          <p:cNvSpPr/>
          <p:nvPr>
            <p:custDataLst>
              <p:tags r:id="rId7"/>
            </p:custDataLst>
          </p:nvPr>
        </p:nvSpPr>
        <p:spPr>
          <a:xfrm>
            <a:off x="3544674" y="4658595"/>
            <a:ext cx="1313180" cy="246221"/>
          </a:xfrm>
          <a:prstGeom prst="rect">
            <a:avLst/>
          </a:prstGeom>
        </p:spPr>
        <p:txBody>
          <a:bodyPr wrap="none">
            <a:spAutoFit/>
          </a:bodyPr>
          <a:lstStyle/>
          <a:p>
            <a:r>
              <a:rPr lang="fr-CA" sz="1000" dirty="0"/>
              <a:t>15 000 $ à 49 999 $</a:t>
            </a:r>
          </a:p>
        </p:txBody>
      </p:sp>
      <p:sp>
        <p:nvSpPr>
          <p:cNvPr id="12" name="Forme libre 4">
            <a:extLst>
              <a:ext uri="{FF2B5EF4-FFF2-40B4-BE49-F238E27FC236}">
                <a16:creationId xmlns:a16="http://schemas.microsoft.com/office/drawing/2014/main" id="{37950A4F-6347-468A-87ED-794645A37EA0}"/>
              </a:ext>
            </a:extLst>
          </p:cNvPr>
          <p:cNvSpPr/>
          <p:nvPr>
            <p:custDataLst>
              <p:tags r:id="rId8"/>
            </p:custDataLst>
          </p:nvPr>
        </p:nvSpPr>
        <p:spPr>
          <a:xfrm flipH="1">
            <a:off x="3569966" y="2388070"/>
            <a:ext cx="1634954"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3" name="Rectangle 12">
            <a:extLst>
              <a:ext uri="{FF2B5EF4-FFF2-40B4-BE49-F238E27FC236}">
                <a16:creationId xmlns:a16="http://schemas.microsoft.com/office/drawing/2014/main" id="{4338669C-198D-4976-B4BC-B90F1E44C3BC}"/>
              </a:ext>
            </a:extLst>
          </p:cNvPr>
          <p:cNvSpPr/>
          <p:nvPr>
            <p:custDataLst>
              <p:tags r:id="rId9"/>
            </p:custDataLst>
          </p:nvPr>
        </p:nvSpPr>
        <p:spPr>
          <a:xfrm>
            <a:off x="3519682" y="2145080"/>
            <a:ext cx="1313180" cy="246221"/>
          </a:xfrm>
          <a:prstGeom prst="rect">
            <a:avLst/>
          </a:prstGeom>
        </p:spPr>
        <p:txBody>
          <a:bodyPr wrap="none">
            <a:spAutoFit/>
          </a:bodyPr>
          <a:lstStyle/>
          <a:p>
            <a:r>
              <a:rPr lang="fr-CA" sz="1000" dirty="0"/>
              <a:t>50 000 $ à 99 999 $</a:t>
            </a:r>
          </a:p>
        </p:txBody>
      </p:sp>
      <p:sp>
        <p:nvSpPr>
          <p:cNvPr id="14" name="Rectangle 13">
            <a:extLst>
              <a:ext uri="{FF2B5EF4-FFF2-40B4-BE49-F238E27FC236}">
                <a16:creationId xmlns:a16="http://schemas.microsoft.com/office/drawing/2014/main" id="{10C6C55C-4F64-4D28-8153-C1DF068C1143}"/>
              </a:ext>
            </a:extLst>
          </p:cNvPr>
          <p:cNvSpPr/>
          <p:nvPr>
            <p:custDataLst>
              <p:tags r:id="rId10"/>
            </p:custDataLst>
          </p:nvPr>
        </p:nvSpPr>
        <p:spPr>
          <a:xfrm>
            <a:off x="4248007" y="1796067"/>
            <a:ext cx="1159292" cy="246221"/>
          </a:xfrm>
          <a:prstGeom prst="rect">
            <a:avLst/>
          </a:prstGeom>
        </p:spPr>
        <p:txBody>
          <a:bodyPr wrap="none">
            <a:spAutoFit/>
          </a:bodyPr>
          <a:lstStyle/>
          <a:p>
            <a:r>
              <a:rPr lang="fr-CA" sz="1000" dirty="0"/>
              <a:t>100 000 $ et plus</a:t>
            </a:r>
          </a:p>
        </p:txBody>
      </p:sp>
      <p:sp>
        <p:nvSpPr>
          <p:cNvPr id="15" name="Forme libre 4">
            <a:extLst>
              <a:ext uri="{FF2B5EF4-FFF2-40B4-BE49-F238E27FC236}">
                <a16:creationId xmlns:a16="http://schemas.microsoft.com/office/drawing/2014/main" id="{8CB0E821-32CD-40F5-AE7C-23A99C4D2BCE}"/>
              </a:ext>
            </a:extLst>
          </p:cNvPr>
          <p:cNvSpPr/>
          <p:nvPr>
            <p:custDataLst>
              <p:tags r:id="rId11"/>
            </p:custDataLst>
          </p:nvPr>
        </p:nvSpPr>
        <p:spPr>
          <a:xfrm flipH="1">
            <a:off x="4309458" y="2036312"/>
            <a:ext cx="1535733" cy="228600"/>
          </a:xfrm>
          <a:custGeom>
            <a:avLst/>
            <a:gdLst>
              <a:gd name="connsiteX0" fmla="*/ 0 w 669131"/>
              <a:gd name="connsiteY0" fmla="*/ 228600 h 228600"/>
              <a:gd name="connsiteX1" fmla="*/ 228600 w 669131"/>
              <a:gd name="connsiteY1" fmla="*/ 0 h 228600"/>
              <a:gd name="connsiteX2" fmla="*/ 669131 w 669131"/>
              <a:gd name="connsiteY2" fmla="*/ 0 h 228600"/>
              <a:gd name="connsiteX0" fmla="*/ 0 w 669131"/>
              <a:gd name="connsiteY0" fmla="*/ 228600 h 228600"/>
              <a:gd name="connsiteX1" fmla="*/ 170611 w 669131"/>
              <a:gd name="connsiteY1" fmla="*/ 0 h 228600"/>
              <a:gd name="connsiteX2" fmla="*/ 669131 w 669131"/>
              <a:gd name="connsiteY2" fmla="*/ 0 h 228600"/>
            </a:gdLst>
            <a:ahLst/>
            <a:cxnLst>
              <a:cxn ang="0">
                <a:pos x="connsiteX0" y="connsiteY0"/>
              </a:cxn>
              <a:cxn ang="0">
                <a:pos x="connsiteX1" y="connsiteY1"/>
              </a:cxn>
              <a:cxn ang="0">
                <a:pos x="connsiteX2" y="connsiteY2"/>
              </a:cxn>
            </a:cxnLst>
            <a:rect l="l" t="t" r="r" b="b"/>
            <a:pathLst>
              <a:path w="669131" h="228600">
                <a:moveTo>
                  <a:pt x="0" y="228600"/>
                </a:moveTo>
                <a:lnTo>
                  <a:pt x="170611" y="0"/>
                </a:lnTo>
                <a:lnTo>
                  <a:pt x="669131" y="0"/>
                </a:lnTo>
              </a:path>
            </a:pathLst>
          </a:custGeom>
          <a:noFill/>
          <a:ln w="6350" cap="flat">
            <a:solidFill>
              <a:schemeClr val="tx1"/>
            </a:solidFill>
            <a:prstDash val="solid"/>
            <a:miter lim="800000"/>
            <a:headEnd type="oval" w="sm" len="sm"/>
            <a:tailEnd type="non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srgbClr val="253746"/>
              </a:solidFill>
            </a:endParaRPr>
          </a:p>
        </p:txBody>
      </p:sp>
      <p:sp>
        <p:nvSpPr>
          <p:cNvPr id="16" name="Rectangle 15">
            <a:extLst>
              <a:ext uri="{FF2B5EF4-FFF2-40B4-BE49-F238E27FC236}">
                <a16:creationId xmlns:a16="http://schemas.microsoft.com/office/drawing/2014/main" id="{4EA75202-9693-41CA-9F7F-04EB4AED7ECC}"/>
              </a:ext>
            </a:extLst>
          </p:cNvPr>
          <p:cNvSpPr/>
          <p:nvPr>
            <p:custDataLst>
              <p:tags r:id="rId12"/>
            </p:custDataLst>
          </p:nvPr>
        </p:nvSpPr>
        <p:spPr>
          <a:xfrm>
            <a:off x="5571088" y="3296958"/>
            <a:ext cx="1082349" cy="553998"/>
          </a:xfrm>
          <a:prstGeom prst="rect">
            <a:avLst/>
          </a:prstGeom>
        </p:spPr>
        <p:txBody>
          <a:bodyPr wrap="none">
            <a:spAutoFit/>
          </a:bodyPr>
          <a:lstStyle/>
          <a:p>
            <a:pPr algn="ctr"/>
            <a:r>
              <a:rPr lang="fr-CA" b="1" dirty="0"/>
              <a:t>31 985 $</a:t>
            </a:r>
          </a:p>
          <a:p>
            <a:pPr algn="ctr"/>
            <a:r>
              <a:rPr lang="fr-CA" b="1" baseline="-5000" dirty="0"/>
              <a:t>Moyenne</a:t>
            </a:r>
          </a:p>
        </p:txBody>
      </p:sp>
      <p:sp>
        <p:nvSpPr>
          <p:cNvPr id="2" name="Espace réservé du numéro de diapositive 1">
            <a:extLst>
              <a:ext uri="{FF2B5EF4-FFF2-40B4-BE49-F238E27FC236}">
                <a16:creationId xmlns:a16="http://schemas.microsoft.com/office/drawing/2014/main" id="{46262692-7DA3-4CAE-9083-4444759A64BF}"/>
              </a:ext>
            </a:extLst>
          </p:cNvPr>
          <p:cNvSpPr>
            <a:spLocks noGrp="1"/>
          </p:cNvSpPr>
          <p:nvPr>
            <p:ph type="sldNum" sz="quarter" idx="12"/>
            <p:custDataLst>
              <p:tags r:id="rId13"/>
            </p:custDataLst>
          </p:nvPr>
        </p:nvSpPr>
        <p:spPr/>
        <p:txBody>
          <a:bodyPr/>
          <a:lstStyle/>
          <a:p>
            <a:fld id="{B57D92B5-7ECE-49C8-85BA-9F8FD163C6E7}" type="slidenum">
              <a:rPr lang="en-CA" smtClean="0"/>
              <a:t>65</a:t>
            </a:fld>
            <a:endParaRPr lang="en-CA"/>
          </a:p>
        </p:txBody>
      </p:sp>
      <p:sp>
        <p:nvSpPr>
          <p:cNvPr id="18" name="Espace réservé du texte 3">
            <a:extLst>
              <a:ext uri="{FF2B5EF4-FFF2-40B4-BE49-F238E27FC236}">
                <a16:creationId xmlns:a16="http://schemas.microsoft.com/office/drawing/2014/main" id="{F7D6EDEF-678B-4403-8CB8-F3630C59FFFF}"/>
              </a:ext>
            </a:extLst>
          </p:cNvPr>
          <p:cNvSpPr>
            <a:spLocks noGrp="1"/>
          </p:cNvSpPr>
          <p:nvPr>
            <p:ph type="body" sz="quarter" idx="14"/>
            <p:custDataLst>
              <p:tags r:id="rId14"/>
            </p:custDataLst>
          </p:nvPr>
        </p:nvSpPr>
        <p:spPr>
          <a:xfrm>
            <a:off x="220980" y="5884941"/>
            <a:ext cx="9072000" cy="247247"/>
          </a:xfrm>
          <a:noFill/>
        </p:spPr>
        <p:txBody>
          <a:bodyPr/>
          <a:lstStyle/>
          <a:p>
            <a:r>
              <a:rPr lang="fr-CA" dirty="0"/>
              <a:t>Note : l’historique pour cette question n’est pas présenté dans le graphique en raison d’un changement de méthode de calcul de la moyenne en 2025.</a:t>
            </a:r>
          </a:p>
          <a:p>
            <a:r>
              <a:rPr lang="fr-CA" dirty="0"/>
              <a:t>Base : ensemble des répondants ayant complété le sondage (n = 1 500)</a:t>
            </a:r>
          </a:p>
        </p:txBody>
      </p:sp>
      <p:sp>
        <p:nvSpPr>
          <p:cNvPr id="20" name="Rectangle : coins arrondis 19">
            <a:extLst>
              <a:ext uri="{FF2B5EF4-FFF2-40B4-BE49-F238E27FC236}">
                <a16:creationId xmlns:a16="http://schemas.microsoft.com/office/drawing/2014/main" id="{D926B2F0-9615-4FD3-BD32-EAD6EA76E7F0}"/>
              </a:ext>
            </a:extLst>
          </p:cNvPr>
          <p:cNvSpPr/>
          <p:nvPr>
            <p:custDataLst>
              <p:tags r:id="rId15"/>
            </p:custDataLst>
          </p:nvPr>
        </p:nvSpPr>
        <p:spPr>
          <a:xfrm>
            <a:off x="7791329" y="3429001"/>
            <a:ext cx="1274817" cy="228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tx1"/>
                </a:solidFill>
              </a:rPr>
              <a:t>2025 </a:t>
            </a:r>
            <a:r>
              <a:rPr lang="fr-CA" sz="900" b="1" i="1" dirty="0">
                <a:solidFill>
                  <a:schemeClr val="tx1"/>
                </a:solidFill>
              </a:rPr>
              <a:t>30 204 $</a:t>
            </a:r>
          </a:p>
        </p:txBody>
      </p:sp>
    </p:spTree>
    <p:extLst>
      <p:ext uri="{BB962C8B-B14F-4D97-AF65-F5344CB8AC3E}">
        <p14:creationId xmlns:p14="http://schemas.microsoft.com/office/powerpoint/2010/main" val="2585156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DBC6950F-61FF-4E84-BD13-5461AE4974E7}"/>
              </a:ext>
            </a:extLst>
          </p:cNvPr>
          <p:cNvGraphicFramePr>
            <a:graphicFrameLocks noChangeAspect="1"/>
          </p:cNvGraphicFramePr>
          <p:nvPr>
            <p:custDataLst>
              <p:tags r:id="rId1"/>
            </p:custDataLst>
            <p:extLst>
              <p:ext uri="{D42A27DB-BD31-4B8C-83A1-F6EECF244321}">
                <p14:modId xmlns:p14="http://schemas.microsoft.com/office/powerpoint/2010/main" val="1969966851"/>
              </p:ext>
            </p:extLst>
          </p:nvPr>
        </p:nvGraphicFramePr>
        <p:xfrm>
          <a:off x="220979" y="1570554"/>
          <a:ext cx="9820003" cy="1973636"/>
        </p:xfrm>
        <a:graphic>
          <a:graphicData uri="http://schemas.openxmlformats.org/presentationml/2006/ole">
            <mc:AlternateContent xmlns:mc="http://schemas.openxmlformats.org/markup-compatibility/2006">
              <mc:Choice xmlns:v="urn:schemas-microsoft-com:vml" Requires="v">
                <p:oleObj name="Worksheet" r:id="rId7" imgW="9707951" imgH="1950799" progId="Excel.Sheet.12">
                  <p:link updateAutomatic="1"/>
                </p:oleObj>
              </mc:Choice>
              <mc:Fallback>
                <p:oleObj name="Worksheet" r:id="rId7" imgW="9707951" imgH="1950799" progId="Excel.Sheet.12">
                  <p:link updateAutomatic="1"/>
                  <p:pic>
                    <p:nvPicPr>
                      <p:cNvPr id="3" name="Objet 2">
                        <a:extLst>
                          <a:ext uri="{FF2B5EF4-FFF2-40B4-BE49-F238E27FC236}">
                            <a16:creationId xmlns:a16="http://schemas.microsoft.com/office/drawing/2014/main" id="{DBC6950F-61FF-4E84-BD13-5461AE4974E7}"/>
                          </a:ext>
                        </a:extLst>
                      </p:cNvPr>
                      <p:cNvPicPr/>
                      <p:nvPr/>
                    </p:nvPicPr>
                    <p:blipFill>
                      <a:blip r:embed="rId8"/>
                      <a:stretch>
                        <a:fillRect/>
                      </a:stretch>
                    </p:blipFill>
                    <p:spPr>
                      <a:xfrm>
                        <a:off x="220979" y="1570554"/>
                        <a:ext cx="9820003" cy="1973636"/>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2"/>
            </p:custDataLst>
          </p:nvPr>
        </p:nvSpPr>
        <p:spPr/>
        <p:txBody>
          <a:bodyPr/>
          <a:lstStyle/>
          <a:p>
            <a:r>
              <a:rPr lang="fr-CA" dirty="0"/>
              <a:t>Le montant prévu pour les travaux selon les principaux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80" y="1341120"/>
            <a:ext cx="11750400" cy="124650"/>
          </a:xfrm>
        </p:spPr>
        <p:txBody>
          <a:bodyPr/>
          <a:lstStyle/>
          <a:p>
            <a:r>
              <a:rPr lang="fr-CA" dirty="0"/>
              <a:t>TQ4T) Environ combien prévoyez-vous dépenser pour ces travaux que vous désirez réaliser sur cette propriété?</a:t>
            </a:r>
          </a:p>
        </p:txBody>
      </p:sp>
      <p:sp>
        <p:nvSpPr>
          <p:cNvPr id="2" name="Espace réservé du numéro de diapositive 1">
            <a:extLst>
              <a:ext uri="{FF2B5EF4-FFF2-40B4-BE49-F238E27FC236}">
                <a16:creationId xmlns:a16="http://schemas.microsoft.com/office/drawing/2014/main" id="{46262692-7DA3-4CAE-9083-4444759A64BF}"/>
              </a:ext>
            </a:extLst>
          </p:cNvPr>
          <p:cNvSpPr>
            <a:spLocks noGrp="1"/>
          </p:cNvSpPr>
          <p:nvPr>
            <p:ph type="sldNum" sz="quarter" idx="12"/>
            <p:custDataLst>
              <p:tags r:id="rId4"/>
            </p:custDataLst>
          </p:nvPr>
        </p:nvSpPr>
        <p:spPr/>
        <p:txBody>
          <a:bodyPr/>
          <a:lstStyle/>
          <a:p>
            <a:fld id="{B57D92B5-7ECE-49C8-85BA-9F8FD163C6E7}" type="slidenum">
              <a:rPr lang="en-CA" smtClean="0"/>
              <a:t>66</a:t>
            </a:fld>
            <a:endParaRPr lang="en-CA"/>
          </a:p>
        </p:txBody>
      </p:sp>
      <p:graphicFrame>
        <p:nvGraphicFramePr>
          <p:cNvPr id="6" name="Objet 5">
            <a:extLst>
              <a:ext uri="{FF2B5EF4-FFF2-40B4-BE49-F238E27FC236}">
                <a16:creationId xmlns:a16="http://schemas.microsoft.com/office/drawing/2014/main" id="{1EB9823F-EF4B-4D89-AD34-626948FEB38B}"/>
              </a:ext>
            </a:extLst>
          </p:cNvPr>
          <p:cNvGraphicFramePr>
            <a:graphicFrameLocks noChangeAspect="1"/>
          </p:cNvGraphicFramePr>
          <p:nvPr>
            <p:extLst>
              <p:ext uri="{D42A27DB-BD31-4B8C-83A1-F6EECF244321}">
                <p14:modId xmlns:p14="http://schemas.microsoft.com/office/powerpoint/2010/main" val="1187791359"/>
              </p:ext>
            </p:extLst>
          </p:nvPr>
        </p:nvGraphicFramePr>
        <p:xfrm>
          <a:off x="220979" y="3681032"/>
          <a:ext cx="6011863" cy="1951037"/>
        </p:xfrm>
        <a:graphic>
          <a:graphicData uri="http://schemas.openxmlformats.org/presentationml/2006/ole">
            <mc:AlternateContent xmlns:mc="http://schemas.openxmlformats.org/markup-compatibility/2006">
              <mc:Choice xmlns:v="urn:schemas-microsoft-com:vml" Requires="v">
                <p:oleObj name="Worksheet" r:id="rId9" imgW="6012074" imgH="1950799" progId="Excel.Sheet.12">
                  <p:link updateAutomatic="1"/>
                </p:oleObj>
              </mc:Choice>
              <mc:Fallback>
                <p:oleObj name="Worksheet" r:id="rId9" imgW="6012074" imgH="1950799" progId="Excel.Sheet.12">
                  <p:link updateAutomatic="1"/>
                  <p:pic>
                    <p:nvPicPr>
                      <p:cNvPr id="6" name="Objet 5">
                        <a:extLst>
                          <a:ext uri="{FF2B5EF4-FFF2-40B4-BE49-F238E27FC236}">
                            <a16:creationId xmlns:a16="http://schemas.microsoft.com/office/drawing/2014/main" id="{1EB9823F-EF4B-4D89-AD34-626948FEB38B}"/>
                          </a:ext>
                        </a:extLst>
                      </p:cNvPr>
                      <p:cNvPicPr/>
                      <p:nvPr/>
                    </p:nvPicPr>
                    <p:blipFill>
                      <a:blip r:embed="rId10"/>
                      <a:stretch>
                        <a:fillRect/>
                      </a:stretch>
                    </p:blipFill>
                    <p:spPr>
                      <a:xfrm>
                        <a:off x="220979" y="3681032"/>
                        <a:ext cx="6011863" cy="1951037"/>
                      </a:xfrm>
                      <a:prstGeom prst="rect">
                        <a:avLst/>
                      </a:prstGeom>
                    </p:spPr>
                  </p:pic>
                </p:oleObj>
              </mc:Fallback>
            </mc:AlternateContent>
          </a:graphicData>
        </a:graphic>
      </p:graphicFrame>
      <p:sp>
        <p:nvSpPr>
          <p:cNvPr id="11" name="Espace réservé du texte 3">
            <a:extLst>
              <a:ext uri="{FF2B5EF4-FFF2-40B4-BE49-F238E27FC236}">
                <a16:creationId xmlns:a16="http://schemas.microsoft.com/office/drawing/2014/main" id="{39B0288E-BE00-438C-ADBE-7A95CD49D0B5}"/>
              </a:ext>
            </a:extLst>
          </p:cNvPr>
          <p:cNvSpPr>
            <a:spLocks noGrp="1"/>
          </p:cNvSpPr>
          <p:nvPr>
            <p:ph type="body" sz="quarter" idx="14"/>
            <p:custDataLst>
              <p:tags r:id="rId5"/>
            </p:custDataLst>
          </p:nvPr>
        </p:nvSpPr>
        <p:spPr>
          <a:xfrm>
            <a:off x="220980" y="6181408"/>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173098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La ressource prévue pour la réalisation des travaux</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TQ5T) QUI effectuera ces travaux que vous désirez réaliser sur cette propriété? Est-ce… ?</a:t>
            </a:r>
          </a:p>
        </p:txBody>
      </p:sp>
      <p:graphicFrame>
        <p:nvGraphicFramePr>
          <p:cNvPr id="7" name="Graphique 6">
            <a:extLst>
              <a:ext uri="{FF2B5EF4-FFF2-40B4-BE49-F238E27FC236}">
                <a16:creationId xmlns:a16="http://schemas.microsoft.com/office/drawing/2014/main" id="{7F5AD96A-AFBF-4993-B4F0-83141526B9D7}"/>
              </a:ext>
            </a:extLst>
          </p:cNvPr>
          <p:cNvGraphicFramePr/>
          <p:nvPr>
            <p:custDataLst>
              <p:tags r:id="rId3"/>
            </p:custDataLst>
            <p:extLst>
              <p:ext uri="{D42A27DB-BD31-4B8C-83A1-F6EECF244321}">
                <p14:modId xmlns:p14="http://schemas.microsoft.com/office/powerpoint/2010/main" val="3386006916"/>
              </p:ext>
            </p:extLst>
          </p:nvPr>
        </p:nvGraphicFramePr>
        <p:xfrm>
          <a:off x="1857829" y="1516336"/>
          <a:ext cx="8665028" cy="3586480"/>
        </p:xfrm>
        <a:graphic>
          <a:graphicData uri="http://schemas.openxmlformats.org/drawingml/2006/chart">
            <c:chart xmlns:c="http://schemas.openxmlformats.org/drawingml/2006/chart" xmlns:r="http://schemas.openxmlformats.org/officeDocument/2006/relationships" r:id="rId10"/>
          </a:graphicData>
        </a:graphic>
      </p:graphicFrame>
      <p:sp>
        <p:nvSpPr>
          <p:cNvPr id="2" name="Espace réservé du numéro de diapositive 1">
            <a:extLst>
              <a:ext uri="{FF2B5EF4-FFF2-40B4-BE49-F238E27FC236}">
                <a16:creationId xmlns:a16="http://schemas.microsoft.com/office/drawing/2014/main" id="{569FCEAF-BB4B-4F8D-8B68-2840F6038BB3}"/>
              </a:ext>
            </a:extLst>
          </p:cNvPr>
          <p:cNvSpPr>
            <a:spLocks noGrp="1"/>
          </p:cNvSpPr>
          <p:nvPr>
            <p:ph type="sldNum" sz="quarter" idx="12"/>
            <p:custDataLst>
              <p:tags r:id="rId4"/>
            </p:custDataLst>
          </p:nvPr>
        </p:nvSpPr>
        <p:spPr/>
        <p:txBody>
          <a:bodyPr/>
          <a:lstStyle/>
          <a:p>
            <a:fld id="{B57D92B5-7ECE-49C8-85BA-9F8FD163C6E7}" type="slidenum">
              <a:rPr lang="en-CA" smtClean="0"/>
              <a:t>67</a:t>
            </a:fld>
            <a:endParaRPr lang="en-CA"/>
          </a:p>
        </p:txBody>
      </p:sp>
      <p:sp>
        <p:nvSpPr>
          <p:cNvPr id="8" name="ZoneTexte 7">
            <a:extLst>
              <a:ext uri="{FF2B5EF4-FFF2-40B4-BE49-F238E27FC236}">
                <a16:creationId xmlns:a16="http://schemas.microsoft.com/office/drawing/2014/main" id="{F8AD570F-5CA0-4AD4-9782-00E0A2C815FC}"/>
              </a:ext>
            </a:extLst>
          </p:cNvPr>
          <p:cNvSpPr txBox="1"/>
          <p:nvPr>
            <p:custDataLst>
              <p:tags r:id="rId5"/>
            </p:custDataLst>
          </p:nvPr>
        </p:nvSpPr>
        <p:spPr>
          <a:xfrm rot="10800000">
            <a:off x="5477927" y="3302042"/>
            <a:ext cx="316112" cy="253916"/>
          </a:xfrm>
          <a:prstGeom prst="rect">
            <a:avLst/>
          </a:prstGeom>
          <a:noFill/>
        </p:spPr>
        <p:txBody>
          <a:bodyPr wrap="none" rtlCol="0">
            <a:spAutoFit/>
          </a:bodyPr>
          <a:lstStyle/>
          <a:p>
            <a:r>
              <a:rPr lang="fr-CA" sz="1050" dirty="0">
                <a:ln>
                  <a:solidFill>
                    <a:schemeClr val="bg1"/>
                  </a:solidFill>
                </a:ln>
                <a:solidFill>
                  <a:srgbClr val="669900"/>
                </a:solidFill>
                <a:latin typeface="Wingdings 3" panose="05040102010807070707" pitchFamily="18" charset="2"/>
              </a:rPr>
              <a:t>q</a:t>
            </a:r>
          </a:p>
        </p:txBody>
      </p:sp>
      <p:sp>
        <p:nvSpPr>
          <p:cNvPr id="10" name="ZoneTexte 9">
            <a:extLst>
              <a:ext uri="{FF2B5EF4-FFF2-40B4-BE49-F238E27FC236}">
                <a16:creationId xmlns:a16="http://schemas.microsoft.com/office/drawing/2014/main" id="{2B0BF5B4-6533-4B05-834D-4C180CF4D58F}"/>
              </a:ext>
            </a:extLst>
          </p:cNvPr>
          <p:cNvSpPr txBox="1"/>
          <p:nvPr>
            <p:custDataLst>
              <p:tags r:id="rId6"/>
            </p:custDataLst>
          </p:nvPr>
        </p:nvSpPr>
        <p:spPr>
          <a:xfrm>
            <a:off x="9613816" y="4090590"/>
            <a:ext cx="275648" cy="253916"/>
          </a:xfrm>
          <a:prstGeom prst="rect">
            <a:avLst/>
          </a:prstGeom>
          <a:noFill/>
        </p:spPr>
        <p:txBody>
          <a:bodyPr wrap="square" rtlCol="0">
            <a:spAutoFit/>
          </a:bodyPr>
          <a:lstStyle/>
          <a:p>
            <a:r>
              <a:rPr lang="fr-CA" sz="1050" dirty="0">
                <a:ln>
                  <a:solidFill>
                    <a:schemeClr val="bg1"/>
                  </a:solidFill>
                </a:ln>
                <a:solidFill>
                  <a:srgbClr val="C00000"/>
                </a:solidFill>
                <a:latin typeface="Wingdings 3" panose="05040102010807070707" pitchFamily="18" charset="2"/>
              </a:rPr>
              <a:t>q</a:t>
            </a:r>
          </a:p>
        </p:txBody>
      </p:sp>
      <p:sp>
        <p:nvSpPr>
          <p:cNvPr id="9" name="Espace réservé du texte 3">
            <a:extLst>
              <a:ext uri="{FF2B5EF4-FFF2-40B4-BE49-F238E27FC236}">
                <a16:creationId xmlns:a16="http://schemas.microsoft.com/office/drawing/2014/main" id="{845DF4C5-B844-454A-A7B9-B00724C23063}"/>
              </a:ext>
            </a:extLst>
          </p:cNvPr>
          <p:cNvSpPr>
            <a:spLocks noGrp="1"/>
          </p:cNvSpPr>
          <p:nvPr>
            <p:ph type="body" sz="quarter" idx="14"/>
            <p:custDataLst>
              <p:tags r:id="rId7"/>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81270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0D7CACEA-26A6-47D8-9C5B-75B71AF7BCFE}"/>
              </a:ext>
            </a:extLst>
          </p:cNvPr>
          <p:cNvGraphicFramePr>
            <a:graphicFrameLocks noChangeAspect="1"/>
          </p:cNvGraphicFramePr>
          <p:nvPr>
            <p:custDataLst>
              <p:tags r:id="rId1"/>
            </p:custDataLst>
            <p:extLst>
              <p:ext uri="{D42A27DB-BD31-4B8C-83A1-F6EECF244321}">
                <p14:modId xmlns:p14="http://schemas.microsoft.com/office/powerpoint/2010/main" val="3149206065"/>
              </p:ext>
            </p:extLst>
          </p:nvPr>
        </p:nvGraphicFramePr>
        <p:xfrm>
          <a:off x="220799" y="1821568"/>
          <a:ext cx="11814090" cy="1949243"/>
        </p:xfrm>
        <a:graphic>
          <a:graphicData uri="http://schemas.openxmlformats.org/presentationml/2006/ole">
            <mc:AlternateContent xmlns:mc="http://schemas.openxmlformats.org/markup-compatibility/2006">
              <mc:Choice xmlns:v="urn:schemas-microsoft-com:vml" Requires="v">
                <p:oleObj name="Worksheet" r:id="rId7" imgW="10934523" imgH="1813497" progId="Excel.Sheet.12">
                  <p:link updateAutomatic="1"/>
                </p:oleObj>
              </mc:Choice>
              <mc:Fallback>
                <p:oleObj name="Worksheet" r:id="rId7" imgW="10934523" imgH="1813497" progId="Excel.Sheet.12">
                  <p:link updateAutomatic="1"/>
                  <p:pic>
                    <p:nvPicPr>
                      <p:cNvPr id="2" name="Objet 1">
                        <a:extLst>
                          <a:ext uri="{FF2B5EF4-FFF2-40B4-BE49-F238E27FC236}">
                            <a16:creationId xmlns:a16="http://schemas.microsoft.com/office/drawing/2014/main" id="{0D7CACEA-26A6-47D8-9C5B-75B71AF7BCFE}"/>
                          </a:ext>
                        </a:extLst>
                      </p:cNvPr>
                      <p:cNvPicPr/>
                      <p:nvPr/>
                    </p:nvPicPr>
                    <p:blipFill>
                      <a:blip r:embed="rId8"/>
                      <a:stretch>
                        <a:fillRect/>
                      </a:stretch>
                    </p:blipFill>
                    <p:spPr>
                      <a:xfrm>
                        <a:off x="220799" y="1821568"/>
                        <a:ext cx="11814090" cy="1949243"/>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2"/>
            </p:custDataLst>
          </p:nvPr>
        </p:nvSpPr>
        <p:spPr>
          <a:xfrm>
            <a:off x="220980" y="268862"/>
            <a:ext cx="8956887" cy="498598"/>
          </a:xfrm>
        </p:spPr>
        <p:txBody>
          <a:bodyPr/>
          <a:lstStyle/>
          <a:p>
            <a:r>
              <a:rPr lang="fr-CA" dirty="0"/>
              <a:t>La ressource prévue pour la réalisation des travaux </a:t>
            </a:r>
            <a:br>
              <a:rPr lang="fr-CA" dirty="0"/>
            </a:br>
            <a:r>
              <a:rPr lang="fr-CA" dirty="0"/>
              <a:t>selon les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80" y="1341120"/>
            <a:ext cx="11750400" cy="124650"/>
          </a:xfrm>
        </p:spPr>
        <p:txBody>
          <a:bodyPr/>
          <a:lstStyle/>
          <a:p>
            <a:r>
              <a:rPr lang="fr-CA" dirty="0"/>
              <a:t>TQ5T	QUI effectuera ces travaux que vous désirez réaliser sur cette propriété? Est-ce… ?</a:t>
            </a:r>
          </a:p>
        </p:txBody>
      </p:sp>
      <p:sp>
        <p:nvSpPr>
          <p:cNvPr id="3" name="Espace réservé du numéro de diapositive 2">
            <a:extLst>
              <a:ext uri="{FF2B5EF4-FFF2-40B4-BE49-F238E27FC236}">
                <a16:creationId xmlns:a16="http://schemas.microsoft.com/office/drawing/2014/main" id="{A22A3E5F-1A28-4978-A97B-6C96DC94E03E}"/>
              </a:ext>
            </a:extLst>
          </p:cNvPr>
          <p:cNvSpPr>
            <a:spLocks noGrp="1"/>
          </p:cNvSpPr>
          <p:nvPr>
            <p:ph type="sldNum" sz="quarter" idx="12"/>
            <p:custDataLst>
              <p:tags r:id="rId4"/>
            </p:custDataLst>
          </p:nvPr>
        </p:nvSpPr>
        <p:spPr/>
        <p:txBody>
          <a:bodyPr/>
          <a:lstStyle/>
          <a:p>
            <a:fld id="{B57D92B5-7ECE-49C8-85BA-9F8FD163C6E7}" type="slidenum">
              <a:rPr lang="en-CA" smtClean="0"/>
              <a:t>68</a:t>
            </a:fld>
            <a:endParaRPr lang="en-CA"/>
          </a:p>
        </p:txBody>
      </p:sp>
      <p:graphicFrame>
        <p:nvGraphicFramePr>
          <p:cNvPr id="7" name="Objet 6">
            <a:extLst>
              <a:ext uri="{FF2B5EF4-FFF2-40B4-BE49-F238E27FC236}">
                <a16:creationId xmlns:a16="http://schemas.microsoft.com/office/drawing/2014/main" id="{D1616B6A-EE8C-477F-B524-4C2E00F838C9}"/>
              </a:ext>
            </a:extLst>
          </p:cNvPr>
          <p:cNvGraphicFramePr>
            <a:graphicFrameLocks noChangeAspect="1"/>
          </p:cNvGraphicFramePr>
          <p:nvPr>
            <p:extLst>
              <p:ext uri="{D42A27DB-BD31-4B8C-83A1-F6EECF244321}">
                <p14:modId xmlns:p14="http://schemas.microsoft.com/office/powerpoint/2010/main" val="2809640888"/>
              </p:ext>
            </p:extLst>
          </p:nvPr>
        </p:nvGraphicFramePr>
        <p:xfrm>
          <a:off x="220798" y="3927352"/>
          <a:ext cx="7783317" cy="1949243"/>
        </p:xfrm>
        <a:graphic>
          <a:graphicData uri="http://schemas.openxmlformats.org/presentationml/2006/ole">
            <mc:AlternateContent xmlns:mc="http://schemas.openxmlformats.org/markup-compatibility/2006">
              <mc:Choice xmlns:v="urn:schemas-microsoft-com:vml" Requires="v">
                <p:oleObj name="Worksheet" r:id="rId9" imgW="7239071" imgH="1813497" progId="Excel.Sheet.12">
                  <p:link updateAutomatic="1"/>
                </p:oleObj>
              </mc:Choice>
              <mc:Fallback>
                <p:oleObj name="Worksheet" r:id="rId9" imgW="7239071" imgH="1813497" progId="Excel.Sheet.12">
                  <p:link updateAutomatic="1"/>
                  <p:pic>
                    <p:nvPicPr>
                      <p:cNvPr id="7" name="Objet 6">
                        <a:extLst>
                          <a:ext uri="{FF2B5EF4-FFF2-40B4-BE49-F238E27FC236}">
                            <a16:creationId xmlns:a16="http://schemas.microsoft.com/office/drawing/2014/main" id="{D1616B6A-EE8C-477F-B524-4C2E00F838C9}"/>
                          </a:ext>
                        </a:extLst>
                      </p:cNvPr>
                      <p:cNvPicPr/>
                      <p:nvPr/>
                    </p:nvPicPr>
                    <p:blipFill>
                      <a:blip r:embed="rId10"/>
                      <a:stretch>
                        <a:fillRect/>
                      </a:stretch>
                    </p:blipFill>
                    <p:spPr>
                      <a:xfrm>
                        <a:off x="220798" y="3927352"/>
                        <a:ext cx="7783317" cy="1949243"/>
                      </a:xfrm>
                      <a:prstGeom prst="rect">
                        <a:avLst/>
                      </a:prstGeom>
                    </p:spPr>
                  </p:pic>
                </p:oleObj>
              </mc:Fallback>
            </mc:AlternateContent>
          </a:graphicData>
        </a:graphic>
      </p:graphicFrame>
      <p:sp>
        <p:nvSpPr>
          <p:cNvPr id="8" name="Espace réservé du texte 3">
            <a:extLst>
              <a:ext uri="{FF2B5EF4-FFF2-40B4-BE49-F238E27FC236}">
                <a16:creationId xmlns:a16="http://schemas.microsoft.com/office/drawing/2014/main" id="{D790A995-E5CF-4CE6-A610-27B1037FF67B}"/>
              </a:ext>
            </a:extLst>
          </p:cNvPr>
          <p:cNvSpPr>
            <a:spLocks noGrp="1"/>
          </p:cNvSpPr>
          <p:nvPr>
            <p:ph type="body" sz="quarter" idx="14"/>
            <p:custDataLst>
              <p:tags r:id="rId5"/>
            </p:custDataLst>
          </p:nvPr>
        </p:nvSpPr>
        <p:spPr>
          <a:xfrm>
            <a:off x="220980" y="6181408"/>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2804249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1"/>
            </p:custDataLst>
          </p:nvPr>
        </p:nvSpPr>
        <p:spPr>
          <a:xfrm>
            <a:off x="220980" y="393511"/>
            <a:ext cx="8956887" cy="249299"/>
          </a:xfrm>
        </p:spPr>
        <p:txBody>
          <a:bodyPr/>
          <a:lstStyle/>
          <a:p>
            <a:r>
              <a:rPr lang="fr-CA" dirty="0"/>
              <a:t>Les </a:t>
            </a:r>
            <a:r>
              <a:rPr lang="fr-CA"/>
              <a:t>raisons derrière </a:t>
            </a:r>
            <a:r>
              <a:rPr lang="fr-CA" dirty="0"/>
              <a:t>le choix des ressources prévues pour la réalisation des travaux</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2"/>
            </p:custDataLst>
          </p:nvPr>
        </p:nvSpPr>
        <p:spPr/>
        <p:txBody>
          <a:bodyPr/>
          <a:lstStyle/>
          <a:p>
            <a:fld id="{B57D92B5-7ECE-49C8-85BA-9F8FD163C6E7}" type="slidenum">
              <a:rPr lang="en-CA" smtClean="0"/>
              <a:t>69</a:t>
            </a:fld>
            <a:endParaRPr lang="en-CA"/>
          </a:p>
        </p:txBody>
      </p:sp>
      <p:sp>
        <p:nvSpPr>
          <p:cNvPr id="4" name="Espace réservé du texte 3">
            <a:extLst>
              <a:ext uri="{FF2B5EF4-FFF2-40B4-BE49-F238E27FC236}">
                <a16:creationId xmlns:a16="http://schemas.microsoft.com/office/drawing/2014/main" id="{48E9D84B-5FCF-4972-AAA9-C81DC9784AC9}"/>
              </a:ext>
            </a:extLst>
          </p:cNvPr>
          <p:cNvSpPr>
            <a:spLocks noGrp="1"/>
          </p:cNvSpPr>
          <p:nvPr>
            <p:ph type="body" sz="quarter" idx="13"/>
            <p:custDataLst>
              <p:tags r:id="rId3"/>
            </p:custDataLst>
          </p:nvPr>
        </p:nvSpPr>
        <p:spPr>
          <a:xfrm>
            <a:off x="220980" y="1341120"/>
            <a:ext cx="11750400" cy="124650"/>
          </a:xfrm>
        </p:spPr>
        <p:txBody>
          <a:bodyPr/>
          <a:lstStyle/>
          <a:p>
            <a:r>
              <a:rPr lang="fr-CA" dirty="0"/>
              <a:t>TQ6T	Pourquoi faites-vous le choix de réaliser ces travaux par… ?</a:t>
            </a:r>
          </a:p>
        </p:txBody>
      </p:sp>
      <p:sp>
        <p:nvSpPr>
          <p:cNvPr id="5" name="Espace réservé du texte 4">
            <a:extLst>
              <a:ext uri="{FF2B5EF4-FFF2-40B4-BE49-F238E27FC236}">
                <a16:creationId xmlns:a16="http://schemas.microsoft.com/office/drawing/2014/main" id="{E716707E-9A01-4877-82D3-B1A3C72E6E2A}"/>
              </a:ext>
            </a:extLst>
          </p:cNvPr>
          <p:cNvSpPr>
            <a:spLocks noGrp="1"/>
          </p:cNvSpPr>
          <p:nvPr>
            <p:ph type="body" sz="quarter" idx="14"/>
            <p:custDataLst>
              <p:tags r:id="rId4"/>
            </p:custDataLst>
          </p:nvPr>
        </p:nvSpPr>
        <p:spPr>
          <a:xfrm>
            <a:off x="220980" y="6021388"/>
            <a:ext cx="11750400" cy="110800"/>
          </a:xfrm>
        </p:spPr>
        <p:txBody>
          <a:bodyPr/>
          <a:lstStyle/>
          <a:p>
            <a:r>
              <a:rPr lang="fr-CA" dirty="0"/>
              <a:t>Base : ceux qui prévoient faire leurs travaux avec cette ressource</a:t>
            </a:r>
          </a:p>
        </p:txBody>
      </p:sp>
      <p:graphicFrame>
        <p:nvGraphicFramePr>
          <p:cNvPr id="7" name="Tableau 6">
            <a:extLst>
              <a:ext uri="{FF2B5EF4-FFF2-40B4-BE49-F238E27FC236}">
                <a16:creationId xmlns:a16="http://schemas.microsoft.com/office/drawing/2014/main" id="{815FBBC4-A000-4368-8E44-4FAA96751E23}"/>
              </a:ext>
            </a:extLst>
          </p:cNvPr>
          <p:cNvGraphicFramePr>
            <a:graphicFrameLocks noGrp="1"/>
          </p:cNvGraphicFramePr>
          <p:nvPr>
            <p:custDataLst>
              <p:tags r:id="rId5"/>
            </p:custDataLst>
            <p:extLst>
              <p:ext uri="{D42A27DB-BD31-4B8C-83A1-F6EECF244321}">
                <p14:modId xmlns:p14="http://schemas.microsoft.com/office/powerpoint/2010/main" val="2163870402"/>
              </p:ext>
            </p:extLst>
          </p:nvPr>
        </p:nvGraphicFramePr>
        <p:xfrm>
          <a:off x="220620" y="1618447"/>
          <a:ext cx="11762325" cy="2702329"/>
        </p:xfrm>
        <a:graphic>
          <a:graphicData uri="http://schemas.openxmlformats.org/drawingml/2006/table">
            <a:tbl>
              <a:tblPr firstRow="1" bandRow="1">
                <a:tableStyleId>{0E3FDE45-AF77-4B5C-9715-49D594BDF05E}</a:tableStyleId>
              </a:tblPr>
              <a:tblGrid>
                <a:gridCol w="1512000">
                  <a:extLst>
                    <a:ext uri="{9D8B030D-6E8A-4147-A177-3AD203B41FA5}">
                      <a16:colId xmlns:a16="http://schemas.microsoft.com/office/drawing/2014/main" val="2556805418"/>
                    </a:ext>
                  </a:extLst>
                </a:gridCol>
                <a:gridCol w="1476000">
                  <a:extLst>
                    <a:ext uri="{9D8B030D-6E8A-4147-A177-3AD203B41FA5}">
                      <a16:colId xmlns:a16="http://schemas.microsoft.com/office/drawing/2014/main" val="1987406416"/>
                    </a:ext>
                  </a:extLst>
                </a:gridCol>
                <a:gridCol w="360000">
                  <a:extLst>
                    <a:ext uri="{9D8B030D-6E8A-4147-A177-3AD203B41FA5}">
                      <a16:colId xmlns:a16="http://schemas.microsoft.com/office/drawing/2014/main" val="2341612726"/>
                    </a:ext>
                  </a:extLst>
                </a:gridCol>
                <a:gridCol w="360000">
                  <a:extLst>
                    <a:ext uri="{9D8B030D-6E8A-4147-A177-3AD203B41FA5}">
                      <a16:colId xmlns:a16="http://schemas.microsoft.com/office/drawing/2014/main" val="2461597015"/>
                    </a:ext>
                  </a:extLst>
                </a:gridCol>
                <a:gridCol w="360000">
                  <a:extLst>
                    <a:ext uri="{9D8B030D-6E8A-4147-A177-3AD203B41FA5}">
                      <a16:colId xmlns:a16="http://schemas.microsoft.com/office/drawing/2014/main" val="3963954823"/>
                    </a:ext>
                  </a:extLst>
                </a:gridCol>
                <a:gridCol w="1476000">
                  <a:extLst>
                    <a:ext uri="{9D8B030D-6E8A-4147-A177-3AD203B41FA5}">
                      <a16:colId xmlns:a16="http://schemas.microsoft.com/office/drawing/2014/main" val="2272502017"/>
                    </a:ext>
                  </a:extLst>
                </a:gridCol>
                <a:gridCol w="360000">
                  <a:extLst>
                    <a:ext uri="{9D8B030D-6E8A-4147-A177-3AD203B41FA5}">
                      <a16:colId xmlns:a16="http://schemas.microsoft.com/office/drawing/2014/main" val="2544682263"/>
                    </a:ext>
                  </a:extLst>
                </a:gridCol>
                <a:gridCol w="360000">
                  <a:extLst>
                    <a:ext uri="{9D8B030D-6E8A-4147-A177-3AD203B41FA5}">
                      <a16:colId xmlns:a16="http://schemas.microsoft.com/office/drawing/2014/main" val="2670015899"/>
                    </a:ext>
                  </a:extLst>
                </a:gridCol>
                <a:gridCol w="360000">
                  <a:extLst>
                    <a:ext uri="{9D8B030D-6E8A-4147-A177-3AD203B41FA5}">
                      <a16:colId xmlns:a16="http://schemas.microsoft.com/office/drawing/2014/main" val="2987236048"/>
                    </a:ext>
                  </a:extLst>
                </a:gridCol>
                <a:gridCol w="1476000">
                  <a:extLst>
                    <a:ext uri="{9D8B030D-6E8A-4147-A177-3AD203B41FA5}">
                      <a16:colId xmlns:a16="http://schemas.microsoft.com/office/drawing/2014/main" val="4065786517"/>
                    </a:ext>
                  </a:extLst>
                </a:gridCol>
                <a:gridCol w="386325">
                  <a:extLst>
                    <a:ext uri="{9D8B030D-6E8A-4147-A177-3AD203B41FA5}">
                      <a16:colId xmlns:a16="http://schemas.microsoft.com/office/drawing/2014/main" val="2181604804"/>
                    </a:ext>
                  </a:extLst>
                </a:gridCol>
                <a:gridCol w="360000">
                  <a:extLst>
                    <a:ext uri="{9D8B030D-6E8A-4147-A177-3AD203B41FA5}">
                      <a16:colId xmlns:a16="http://schemas.microsoft.com/office/drawing/2014/main" val="3284454484"/>
                    </a:ext>
                  </a:extLst>
                </a:gridCol>
                <a:gridCol w="360000">
                  <a:extLst>
                    <a:ext uri="{9D8B030D-6E8A-4147-A177-3AD203B41FA5}">
                      <a16:colId xmlns:a16="http://schemas.microsoft.com/office/drawing/2014/main" val="253028619"/>
                    </a:ext>
                  </a:extLst>
                </a:gridCol>
                <a:gridCol w="1476000">
                  <a:extLst>
                    <a:ext uri="{9D8B030D-6E8A-4147-A177-3AD203B41FA5}">
                      <a16:colId xmlns:a16="http://schemas.microsoft.com/office/drawing/2014/main" val="1395384848"/>
                    </a:ext>
                  </a:extLst>
                </a:gridCol>
                <a:gridCol w="360000">
                  <a:extLst>
                    <a:ext uri="{9D8B030D-6E8A-4147-A177-3AD203B41FA5}">
                      <a16:colId xmlns:a16="http://schemas.microsoft.com/office/drawing/2014/main" val="3026115774"/>
                    </a:ext>
                  </a:extLst>
                </a:gridCol>
                <a:gridCol w="360000">
                  <a:extLst>
                    <a:ext uri="{9D8B030D-6E8A-4147-A177-3AD203B41FA5}">
                      <a16:colId xmlns:a16="http://schemas.microsoft.com/office/drawing/2014/main" val="2504148637"/>
                    </a:ext>
                  </a:extLst>
                </a:gridCol>
                <a:gridCol w="360000">
                  <a:extLst>
                    <a:ext uri="{9D8B030D-6E8A-4147-A177-3AD203B41FA5}">
                      <a16:colId xmlns:a16="http://schemas.microsoft.com/office/drawing/2014/main" val="3810804006"/>
                    </a:ext>
                  </a:extLst>
                </a:gridCol>
              </a:tblGrid>
              <a:tr h="0">
                <a:tc>
                  <a:txBody>
                    <a:bodyPr/>
                    <a:lstStyle/>
                    <a:p>
                      <a:r>
                        <a:rPr lang="fr-CA" sz="1100" b="0" dirty="0">
                          <a:latin typeface="+mj-lt"/>
                        </a:rPr>
                        <a:t>Raisons de réaliser les travaux…</a:t>
                      </a:r>
                    </a:p>
                  </a:txBody>
                  <a:tcP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4">
                  <a:txBody>
                    <a:bodyPr/>
                    <a:lstStyle/>
                    <a:p>
                      <a:pPr algn="ctr"/>
                      <a:r>
                        <a:rPr lang="fr-CA" sz="1200" b="0" dirty="0">
                          <a:latin typeface="+mj-lt"/>
                        </a:rPr>
                        <a:t>Par moi-même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gridSpan="4">
                  <a:txBody>
                    <a:bodyPr/>
                    <a:lstStyle/>
                    <a:p>
                      <a:pPr algn="ctr"/>
                      <a:r>
                        <a:rPr lang="fr-CA" sz="1200" b="0" dirty="0">
                          <a:latin typeface="+mj-lt"/>
                        </a:rPr>
                        <a:t>Par un ami, membre de la famille ou une connaissance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a:p>
                  </a:txBody>
                  <a:tcPr/>
                </a:tc>
                <a:tc gridSpan="4">
                  <a:txBody>
                    <a:bodyPr/>
                    <a:lstStyle/>
                    <a:p>
                      <a:pPr algn="ctr"/>
                      <a:r>
                        <a:rPr lang="fr-CA" sz="1200" b="0" dirty="0">
                          <a:latin typeface="+mj-lt"/>
                        </a:rPr>
                        <a:t>Par un homme à tout faire</a:t>
                      </a:r>
                    </a:p>
                  </a:txBody>
                  <a:tcPr marL="36000" marR="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fr-CA" sz="1200" dirty="0"/>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gridSpan="4">
                  <a:txBody>
                    <a:bodyPr/>
                    <a:lstStyle/>
                    <a:p>
                      <a:pPr algn="ctr"/>
                      <a:r>
                        <a:rPr lang="fr-CA" sz="1200" b="0" dirty="0">
                          <a:latin typeface="+mj-lt"/>
                        </a:rPr>
                        <a:t>Par un entrepreneur licencié</a:t>
                      </a:r>
                    </a:p>
                  </a:txBody>
                  <a:tcPr marL="36000" marR="36000">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marL="36000" marR="36000">
                    <a:lnT w="12700" cap="flat" cmpd="sng" algn="ctr">
                      <a:noFill/>
                      <a:prstDash val="solid"/>
                      <a:round/>
                      <a:headEnd type="none" w="med" len="med"/>
                      <a:tailEnd type="none" w="med" len="med"/>
                    </a:lnT>
                  </a:tcPr>
                </a:tc>
                <a:tc hMerge="1">
                  <a:txBody>
                    <a:bodyPr/>
                    <a:lstStyle/>
                    <a:p>
                      <a:endParaRPr lang="fr-CA" sz="1200" dirty="0"/>
                    </a:p>
                  </a:txBody>
                  <a:tcPr marL="36000" marR="36000">
                    <a:lnT w="12700" cap="flat" cmpd="sng" algn="ctr">
                      <a:noFill/>
                      <a:prstDash val="solid"/>
                      <a:round/>
                      <a:headEnd type="none" w="med" len="med"/>
                      <a:tailEnd type="none" w="med" len="med"/>
                    </a:lnT>
                  </a:tcPr>
                </a:tc>
                <a:extLst>
                  <a:ext uri="{0D108BD9-81ED-4DB2-BD59-A6C34878D82A}">
                    <a16:rowId xmlns:a16="http://schemas.microsoft.com/office/drawing/2014/main" val="1276537027"/>
                  </a:ext>
                </a:extLst>
              </a:tr>
              <a:tr h="246929">
                <a:tc>
                  <a:txBody>
                    <a:bodyPr/>
                    <a:lstStyle/>
                    <a:p>
                      <a:endParaRPr lang="fr-CA" sz="1100" b="0" dirty="0">
                        <a:latin typeface="+mj-lt"/>
                      </a:endParaRPr>
                    </a:p>
                  </a:txBody>
                  <a:tcPr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dirty="0"/>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chemeClr val="tx1"/>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7F7F7F"/>
                          </a:solidFill>
                        </a:rPr>
                        <a:t>2026</a:t>
                      </a:r>
                    </a:p>
                  </a:txBody>
                  <a:tcPr marL="36000" marR="36000" marT="0"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2024</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2025</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A6A6A6"/>
                          </a:solidFill>
                        </a:rPr>
                        <a:t>2026</a:t>
                      </a:r>
                    </a:p>
                  </a:txBody>
                  <a:tcPr marL="36000" marR="3600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CA" sz="800" dirty="0">
                        <a:solidFill>
                          <a:schemeClr val="tx1"/>
                        </a:solidFill>
                      </a:endParaRPr>
                    </a:p>
                  </a:txBody>
                  <a:tcPr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2024</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CA" sz="1000" dirty="0"/>
                        <a:t>2025</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fr-CA" sz="1000" b="1" dirty="0">
                          <a:solidFill>
                            <a:srgbClr val="D3D3D3"/>
                          </a:solidFill>
                        </a:rPr>
                        <a:t>2026</a:t>
                      </a: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36957458"/>
                  </a:ext>
                </a:extLst>
              </a:tr>
              <a:tr h="144000">
                <a:tc>
                  <a:txBody>
                    <a:bodyPr/>
                    <a:lstStyle/>
                    <a:p>
                      <a:pPr algn="r"/>
                      <a:r>
                        <a:rPr lang="fr-CA" sz="800" b="0" dirty="0">
                          <a:solidFill>
                            <a:schemeClr val="bg1">
                              <a:lumMod val="50000"/>
                            </a:schemeClr>
                          </a:solidFill>
                          <a:latin typeface="+mn-lt"/>
                        </a:rPr>
                        <a:t>Taille de l’échantillon (n =)</a:t>
                      </a:r>
                    </a:p>
                  </a:txBody>
                  <a:tcPr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800" b="0"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432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583</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640</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249</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362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357</a:t>
                      </a:r>
                    </a:p>
                  </a:txBody>
                  <a:tcPr marL="36000" marR="36000" marT="0" marB="0">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152</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235</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186</a:t>
                      </a:r>
                    </a:p>
                  </a:txBody>
                  <a:tcPr marL="36000" marR="36000" marT="0" marB="0">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endParaRPr lang="fr-CA" sz="700" b="0" i="1" dirty="0">
                        <a:solidFill>
                          <a:schemeClr val="bg1">
                            <a:lumMod val="50000"/>
                          </a:schemeClr>
                        </a:solidFill>
                        <a:latin typeface="+mn-lt"/>
                      </a:endParaRPr>
                    </a:p>
                  </a:txBody>
                  <a:tcPr marT="0" marB="0">
                    <a:lnL w="1270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552</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856</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fr-CA" sz="700" b="0" i="1" dirty="0">
                          <a:solidFill>
                            <a:schemeClr val="bg1">
                              <a:lumMod val="50000"/>
                            </a:schemeClr>
                          </a:solidFill>
                          <a:latin typeface="+mn-lt"/>
                        </a:rPr>
                        <a:t>830</a:t>
                      </a:r>
                    </a:p>
                  </a:txBody>
                  <a:tcPr marL="36000" marR="36000" marT="0" marB="0">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46417891"/>
                  </a:ext>
                </a:extLst>
              </a:tr>
              <a:tr h="370840">
                <a:tc>
                  <a:txBody>
                    <a:bodyPr/>
                    <a:lstStyle/>
                    <a:p>
                      <a:pPr algn="l" fontAlgn="b"/>
                      <a:r>
                        <a:rPr lang="fr-CA" sz="900" b="0" i="0" u="none" strike="noStrike" dirty="0">
                          <a:solidFill>
                            <a:srgbClr val="000000"/>
                          </a:solidFill>
                          <a:effectLst/>
                          <a:latin typeface="Arial" panose="020B0604020202020204" pitchFamily="34" charset="0"/>
                        </a:rPr>
                        <a:t>Pour des raisons économiques (moins cher)</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81 %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85 %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chemeClr val="tx1"/>
                          </a:solidFill>
                          <a:effectLst/>
                          <a:uLnTx/>
                          <a:uFillTx/>
                          <a:latin typeface="Arial"/>
                          <a:ea typeface="+mn-ea"/>
                          <a:cs typeface="+mn-cs"/>
                        </a:rPr>
                        <a:t>83 %</a:t>
                      </a:r>
                      <a:endParaRPr lang="fr-CA" sz="900" b="1" i="1" u="none" strike="noStrike" dirty="0">
                        <a:solidFill>
                          <a:schemeClr val="tx1"/>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lang="fr-CA" sz="900" i="1" dirty="0">
                          <a:solidFill>
                            <a:schemeClr val="tx1">
                              <a:lumMod val="50000"/>
                              <a:lumOff val="50000"/>
                            </a:schemeClr>
                          </a:solidFill>
                          <a:latin typeface="+mn-lt"/>
                        </a:rPr>
                        <a:t>79 %</a:t>
                      </a:r>
                    </a:p>
                  </a:txBody>
                  <a:tcPr marL="36000" marR="3600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82 %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rgbClr val="7F7F7F"/>
                          </a:solidFill>
                          <a:effectLst/>
                          <a:uLnTx/>
                          <a:uFillTx/>
                          <a:latin typeface="Arial"/>
                          <a:ea typeface="+mn-ea"/>
                          <a:cs typeface="+mn-cs"/>
                        </a:rPr>
                        <a:t>79 %</a:t>
                      </a:r>
                      <a:endParaRPr lang="fr-CA" sz="900" b="1" i="1" u="none" strike="noStrike" dirty="0">
                        <a:solidFill>
                          <a:srgbClr val="7F7F7F"/>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r>
                        <a:rPr lang="fr-CA" sz="900" i="1" dirty="0">
                          <a:solidFill>
                            <a:schemeClr val="tx1">
                              <a:lumMod val="50000"/>
                              <a:lumOff val="50000"/>
                            </a:schemeClr>
                          </a:solidFill>
                          <a:latin typeface="+mn-lt"/>
                        </a:rPr>
                        <a:t>57 %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rgbClr val="A6A6A6"/>
                          </a:solidFill>
                          <a:effectLst/>
                          <a:uLnTx/>
                          <a:uFillTx/>
                          <a:latin typeface="Arial"/>
                          <a:ea typeface="+mn-ea"/>
                          <a:cs typeface="+mn-cs"/>
                        </a:rPr>
                        <a:t>60 %</a:t>
                      </a:r>
                      <a:endParaRPr lang="fr-CA" sz="900" b="1" i="1" u="none" strike="noStrike" dirty="0">
                        <a:solidFill>
                          <a:srgbClr val="A6A6A6"/>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2 %      </a:t>
                      </a: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3 %</a:t>
                      </a:r>
                    </a:p>
                  </a:txBody>
                  <a:tcPr marL="9525" marR="9525" marT="9525" marB="0" anchor="ctr">
                    <a:lnT w="12700" cap="flat" cmpd="sng" algn="ctr">
                      <a:solidFill>
                        <a:schemeClr val="bg1">
                          <a:lumMod val="85000"/>
                        </a:schemeClr>
                      </a:solidFill>
                      <a:prstDash val="solid"/>
                      <a:round/>
                      <a:headEnd type="none" w="med" len="med"/>
                      <a:tailEnd type="none" w="med" len="med"/>
                    </a:lnT>
                    <a:solidFill>
                      <a:srgbClr val="F5F5F5"/>
                    </a:solidFill>
                  </a:tcPr>
                </a:tc>
                <a:tc>
                  <a:txBody>
                    <a:bodyPr/>
                    <a:lstStyle/>
                    <a:p>
                      <a:pPr algn="ctr" fontAlgn="b"/>
                      <a:r>
                        <a:rPr kumimoji="0" lang="fr-CA" sz="900" b="1" i="0" u="none" strike="noStrike" kern="1200" cap="none" spc="0" normalizeH="0" baseline="0" noProof="0" dirty="0">
                          <a:ln>
                            <a:noFill/>
                          </a:ln>
                          <a:solidFill>
                            <a:srgbClr val="CBCBCB"/>
                          </a:solidFill>
                          <a:effectLst/>
                          <a:uLnTx/>
                          <a:uFillTx/>
                          <a:latin typeface="Arial"/>
                          <a:ea typeface="+mn-ea"/>
                          <a:cs typeface="+mn-cs"/>
                        </a:rPr>
                        <a:t>2 %</a:t>
                      </a:r>
                      <a:endParaRPr lang="fr-CA" sz="900" b="1" i="1" u="none" strike="noStrike" dirty="0">
                        <a:solidFill>
                          <a:srgbClr val="CBCBCB"/>
                        </a:solidFill>
                        <a:effectLst/>
                        <a:latin typeface="+mn-lt"/>
                      </a:endParaRPr>
                    </a:p>
                  </a:txBody>
                  <a:tcPr marL="36000" marR="36000" marT="9525" marB="0" anchor="ctr">
                    <a:lnT w="12700" cap="flat" cmpd="sng" algn="ctr">
                      <a:solidFill>
                        <a:schemeClr val="bg1">
                          <a:lumMod val="85000"/>
                        </a:schemeClr>
                      </a:solidFill>
                      <a:prstDash val="solid"/>
                      <a:round/>
                      <a:headEnd type="none" w="med" len="med"/>
                      <a:tailEnd type="none" w="med" len="med"/>
                    </a:lnT>
                    <a:solidFill>
                      <a:srgbClr val="F5F5F5"/>
                    </a:solidFill>
                  </a:tcPr>
                </a:tc>
                <a:extLst>
                  <a:ext uri="{0D108BD9-81ED-4DB2-BD59-A6C34878D82A}">
                    <a16:rowId xmlns:a16="http://schemas.microsoft.com/office/drawing/2014/main" val="1188165120"/>
                  </a:ext>
                </a:extLst>
              </a:tr>
              <a:tr h="370840">
                <a:tc>
                  <a:txBody>
                    <a:bodyPr/>
                    <a:lstStyle/>
                    <a:p>
                      <a:pPr algn="l" fontAlgn="b"/>
                      <a:r>
                        <a:rPr lang="fr-CA" sz="900" b="0" i="0" u="none" strike="noStrike" dirty="0">
                          <a:solidFill>
                            <a:srgbClr val="000000"/>
                          </a:solidFill>
                          <a:effectLst/>
                          <a:latin typeface="Arial" panose="020B0604020202020204" pitchFamily="34" charset="0"/>
                        </a:rPr>
                        <a:t>Garantie du travail de qualité et après les travaux</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tx1">
                              <a:lumMod val="50000"/>
                              <a:lumOff val="50000"/>
                            </a:schemeClr>
                          </a:solidFill>
                          <a:effectLst/>
                          <a:latin typeface="+mn-lt"/>
                        </a:rPr>
                        <a:t>18 %      </a:t>
                      </a:r>
                    </a:p>
                  </a:txBody>
                  <a:tcPr marL="36000" marR="36000" marT="9525" marB="0" anchor="ctr">
                    <a:noFill/>
                  </a:tcPr>
                </a:tc>
                <a:tc>
                  <a:txBody>
                    <a:bodyPr/>
                    <a:lstStyle/>
                    <a:p>
                      <a:pPr algn="ctr" fontAlgn="b"/>
                      <a:r>
                        <a:rPr lang="fr-CA" sz="900" b="0" i="1" u="none" strike="noStrike" dirty="0">
                          <a:solidFill>
                            <a:schemeClr val="tx1">
                              <a:lumMod val="50000"/>
                              <a:lumOff val="50000"/>
                            </a:schemeClr>
                          </a:solidFill>
                          <a:effectLst/>
                          <a:latin typeface="+mn-lt"/>
                        </a:rPr>
                        <a:t>18 %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chemeClr val="tx1"/>
                          </a:solidFill>
                          <a:effectLst/>
                          <a:uLnTx/>
                          <a:uFillTx/>
                          <a:latin typeface="Arial"/>
                          <a:ea typeface="+mn-ea"/>
                          <a:cs typeface="+mn-cs"/>
                        </a:rPr>
                        <a:t>20 %</a:t>
                      </a:r>
                      <a:endParaRPr lang="fr-CA" sz="900" b="1" i="1" u="none" strike="noStrike" dirty="0">
                        <a:solidFill>
                          <a:schemeClr val="tx1"/>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tx1">
                              <a:lumMod val="50000"/>
                              <a:lumOff val="50000"/>
                            </a:schemeClr>
                          </a:solidFill>
                          <a:latin typeface="+mn-lt"/>
                        </a:rPr>
                        <a:t>21 %</a:t>
                      </a:r>
                    </a:p>
                  </a:txBody>
                  <a:tcPr marL="36000" marR="36000" anchor="ctr">
                    <a:noFill/>
                  </a:tcPr>
                </a:tc>
                <a:tc>
                  <a:txBody>
                    <a:bodyPr/>
                    <a:lstStyle/>
                    <a:p>
                      <a:pPr algn="ctr" fontAlgn="b"/>
                      <a:r>
                        <a:rPr lang="fr-CA" sz="900" b="0" i="1" u="none" strike="noStrike" dirty="0">
                          <a:solidFill>
                            <a:schemeClr val="tx1">
                              <a:lumMod val="50000"/>
                              <a:lumOff val="50000"/>
                            </a:schemeClr>
                          </a:solidFill>
                          <a:effectLst/>
                          <a:latin typeface="+mn-lt"/>
                        </a:rPr>
                        <a:t>23 %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7F7F7F"/>
                          </a:solidFill>
                          <a:effectLst/>
                          <a:uLnTx/>
                          <a:uFillTx/>
                          <a:latin typeface="Arial"/>
                          <a:ea typeface="+mn-ea"/>
                          <a:cs typeface="+mn-cs"/>
                        </a:rPr>
                        <a:t>25 %</a:t>
                      </a:r>
                      <a:endParaRPr lang="fr-CA" sz="900" b="1" i="1" u="none" strike="noStrike" dirty="0">
                        <a:solidFill>
                          <a:srgbClr val="7F7F7F"/>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tx1">
                              <a:lumMod val="50000"/>
                              <a:lumOff val="50000"/>
                            </a:schemeClr>
                          </a:solidFill>
                          <a:latin typeface="+mn-lt"/>
                        </a:rPr>
                        <a:t>28 %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tx1">
                              <a:lumMod val="50000"/>
                              <a:lumOff val="50000"/>
                            </a:schemeClr>
                          </a:solidFill>
                          <a:effectLst/>
                          <a:latin typeface="+mn-lt"/>
                        </a:rPr>
                        <a:t>26 %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kumimoji="0" lang="fr-CA" sz="900" b="1" i="0" u="none" strike="noStrike" kern="1200" cap="none" spc="0" normalizeH="0" baseline="0" noProof="0" dirty="0">
                          <a:ln>
                            <a:noFill/>
                          </a:ln>
                          <a:solidFill>
                            <a:srgbClr val="A6A6A6"/>
                          </a:solidFill>
                          <a:effectLst/>
                          <a:uLnTx/>
                          <a:uFillTx/>
                          <a:latin typeface="Arial"/>
                          <a:ea typeface="+mn-ea"/>
                          <a:cs typeface="+mn-cs"/>
                        </a:rPr>
                        <a:t>26 %</a:t>
                      </a:r>
                      <a:endParaRPr lang="fr-CA" sz="900" b="1" i="1" u="none" strike="noStrike" dirty="0">
                        <a:solidFill>
                          <a:srgbClr val="A6A6A6"/>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tx1">
                              <a:lumMod val="50000"/>
                              <a:lumOff val="50000"/>
                            </a:schemeClr>
                          </a:solidFill>
                          <a:effectLst/>
                          <a:latin typeface="+mn-lt"/>
                        </a:rPr>
                        <a:t>74 %      </a:t>
                      </a:r>
                    </a:p>
                  </a:txBody>
                  <a:tcPr marL="36000" marR="36000" marT="9525" marB="0" anchor="ctr">
                    <a:noFill/>
                  </a:tcPr>
                </a:tc>
                <a:tc>
                  <a:txBody>
                    <a:bodyPr/>
                    <a:lstStyle/>
                    <a:p>
                      <a:pPr algn="ctr" fontAlgn="b"/>
                      <a:r>
                        <a:rPr lang="fr-CA" sz="900" b="0" i="1" u="none" strike="noStrike" dirty="0">
                          <a:solidFill>
                            <a:schemeClr val="tx1">
                              <a:lumMod val="50000"/>
                              <a:lumOff val="50000"/>
                            </a:schemeClr>
                          </a:solidFill>
                          <a:effectLst/>
                          <a:latin typeface="+mn-lt"/>
                        </a:rPr>
                        <a:t>81 %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rgbClr val="CBCBCB"/>
                          </a:solidFill>
                          <a:effectLst/>
                          <a:uLnTx/>
                          <a:uFillTx/>
                          <a:latin typeface="Arial"/>
                          <a:ea typeface="+mn-ea"/>
                          <a:cs typeface="+mn-cs"/>
                        </a:rPr>
                        <a:t>76 %</a:t>
                      </a:r>
                      <a:endParaRPr lang="fr-CA" sz="900" b="1" i="1" u="none" strike="noStrike" dirty="0">
                        <a:solidFill>
                          <a:srgbClr val="CBCBCB"/>
                        </a:solidFill>
                        <a:effectLst/>
                        <a:latin typeface="+mn-lt"/>
                      </a:endParaRPr>
                    </a:p>
                  </a:txBody>
                  <a:tcPr marL="36000" marR="36000" marT="9525" marB="0" anchor="ctr">
                    <a:noFill/>
                  </a:tcPr>
                </a:tc>
                <a:extLst>
                  <a:ext uri="{0D108BD9-81ED-4DB2-BD59-A6C34878D82A}">
                    <a16:rowId xmlns:a16="http://schemas.microsoft.com/office/drawing/2014/main" val="3404543066"/>
                  </a:ext>
                </a:extLst>
              </a:tr>
              <a:tr h="370840">
                <a:tc>
                  <a:txBody>
                    <a:bodyPr/>
                    <a:lstStyle/>
                    <a:p>
                      <a:pPr algn="l" fontAlgn="b"/>
                      <a:r>
                        <a:rPr lang="fr-CA" sz="900" b="0" i="0" u="none" strike="noStrike" dirty="0">
                          <a:solidFill>
                            <a:srgbClr val="000000"/>
                          </a:solidFill>
                          <a:effectLst/>
                          <a:latin typeface="Arial" panose="020B0604020202020204" pitchFamily="34" charset="0"/>
                        </a:rPr>
                        <a:t>Facilité/moins de choses à gérer</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20 %      </a:t>
                      </a:r>
                    </a:p>
                  </a:txBody>
                  <a:tcPr marL="36000" marR="36000" marT="9525" marB="0" anchor="ct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21 %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chemeClr val="tx1"/>
                          </a:solidFill>
                          <a:effectLst/>
                          <a:uLnTx/>
                          <a:uFillTx/>
                          <a:latin typeface="Arial"/>
                          <a:ea typeface="+mn-ea"/>
                          <a:cs typeface="+mn-cs"/>
                        </a:rPr>
                        <a:t>21 %</a:t>
                      </a:r>
                      <a:endParaRPr lang="fr-CA" sz="900" b="1" i="1" u="none" strike="noStrike" dirty="0">
                        <a:solidFill>
                          <a:schemeClr val="tx1"/>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tx1">
                              <a:lumMod val="50000"/>
                              <a:lumOff val="50000"/>
                            </a:schemeClr>
                          </a:solidFill>
                          <a:latin typeface="+mn-lt"/>
                        </a:rPr>
                        <a:t>31 %</a:t>
                      </a:r>
                    </a:p>
                  </a:txBody>
                  <a:tcPr marL="36000" marR="36000" anchor="ct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24 %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7F7F7F"/>
                          </a:solidFill>
                          <a:effectLst/>
                          <a:uLnTx/>
                          <a:uFillTx/>
                          <a:latin typeface="Arial"/>
                          <a:ea typeface="+mn-ea"/>
                          <a:cs typeface="+mn-cs"/>
                        </a:rPr>
                        <a:t>17 %</a:t>
                      </a:r>
                      <a:endParaRPr lang="fr-CA" sz="900" b="1" i="1" u="none" strike="noStrike" dirty="0">
                        <a:solidFill>
                          <a:srgbClr val="7F7F7F"/>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tx1">
                              <a:lumMod val="50000"/>
                              <a:lumOff val="50000"/>
                            </a:schemeClr>
                          </a:solidFill>
                          <a:latin typeface="+mn-lt"/>
                        </a:rPr>
                        <a:t>30 %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kumimoji="0" lang="fr-CA" sz="900" b="1" i="0" u="none" strike="noStrike" kern="1200" cap="none" spc="0" normalizeH="0" baseline="0" noProof="0" dirty="0">
                          <a:ln>
                            <a:noFill/>
                          </a:ln>
                          <a:solidFill>
                            <a:srgbClr val="A6A6A6"/>
                          </a:solidFill>
                          <a:effectLst/>
                          <a:uLnTx/>
                          <a:uFillTx/>
                          <a:latin typeface="Arial"/>
                          <a:ea typeface="+mn-ea"/>
                          <a:cs typeface="+mn-cs"/>
                        </a:rPr>
                        <a:t>25 %</a:t>
                      </a:r>
                      <a:endParaRPr lang="fr-CA" sz="900" b="1" i="1" u="none" strike="noStrike" dirty="0">
                        <a:solidFill>
                          <a:srgbClr val="A6A6A6"/>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27 %      </a:t>
                      </a:r>
                    </a:p>
                  </a:txBody>
                  <a:tcPr marL="36000" marR="36000" marT="9525" marB="0" anchor="ct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28 %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CBCBCB"/>
                          </a:solidFill>
                          <a:effectLst/>
                          <a:uLnTx/>
                          <a:uFillTx/>
                          <a:latin typeface="Arial"/>
                          <a:ea typeface="+mn-ea"/>
                          <a:cs typeface="+mn-cs"/>
                        </a:rPr>
                        <a:t>30 %</a:t>
                      </a:r>
                      <a:endParaRPr lang="fr-CA" sz="900" b="1" i="1" u="none" strike="noStrike" dirty="0">
                        <a:solidFill>
                          <a:srgbClr val="CBCBCB"/>
                        </a:solidFill>
                        <a:effectLst/>
                        <a:latin typeface="+mn-lt"/>
                      </a:endParaRPr>
                    </a:p>
                  </a:txBody>
                  <a:tcPr marL="36000" marR="36000" marT="9525" marB="0" anchor="ctr">
                    <a:solidFill>
                      <a:srgbClr val="F5F5F5"/>
                    </a:solidFill>
                  </a:tcPr>
                </a:tc>
                <a:extLst>
                  <a:ext uri="{0D108BD9-81ED-4DB2-BD59-A6C34878D82A}">
                    <a16:rowId xmlns:a16="http://schemas.microsoft.com/office/drawing/2014/main" val="2109099740"/>
                  </a:ext>
                </a:extLst>
              </a:tr>
              <a:tr h="370840">
                <a:tc>
                  <a:txBody>
                    <a:bodyPr/>
                    <a:lstStyle/>
                    <a:p>
                      <a:pPr algn="l" fontAlgn="b"/>
                      <a:r>
                        <a:rPr lang="fr-CA" sz="900" b="0" i="0" u="none" strike="noStrike" dirty="0">
                          <a:solidFill>
                            <a:srgbClr val="000000"/>
                          </a:solidFill>
                          <a:effectLst/>
                          <a:latin typeface="Arial" panose="020B0604020202020204" pitchFamily="34" charset="0"/>
                        </a:rPr>
                        <a:t>J’ai les compétences pour faire les travaux </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tx1">
                              <a:lumMod val="50000"/>
                              <a:lumOff val="50000"/>
                            </a:schemeClr>
                          </a:solidFill>
                          <a:effectLst/>
                          <a:latin typeface="+mn-lt"/>
                        </a:rPr>
                        <a:t>47 %      </a:t>
                      </a:r>
                    </a:p>
                  </a:txBody>
                  <a:tcPr marL="36000" marR="36000" marT="9525" marB="0" anchor="ctr">
                    <a:noFill/>
                  </a:tcPr>
                </a:tc>
                <a:tc>
                  <a:txBody>
                    <a:bodyPr/>
                    <a:lstStyle/>
                    <a:p>
                      <a:pPr algn="ctr" fontAlgn="b"/>
                      <a:r>
                        <a:rPr lang="fr-CA" sz="900" b="0" i="1" u="none" strike="noStrike" dirty="0">
                          <a:solidFill>
                            <a:schemeClr val="tx1">
                              <a:lumMod val="50000"/>
                              <a:lumOff val="50000"/>
                            </a:schemeClr>
                          </a:solidFill>
                          <a:effectLst/>
                          <a:latin typeface="+mn-lt"/>
                        </a:rPr>
                        <a:t>49 %</a:t>
                      </a:r>
                    </a:p>
                  </a:txBody>
                  <a:tcPr marL="9525" marR="9525" marT="9525" marB="0" anchor="ctr">
                    <a:noFill/>
                  </a:tcPr>
                </a:tc>
                <a:tc>
                  <a:txBody>
                    <a:bodyPr/>
                    <a:lstStyle/>
                    <a:p>
                      <a:pPr algn="ctr" fontAlgn="b"/>
                      <a:r>
                        <a:rPr kumimoji="0" lang="fr-CA" sz="900" b="1" i="0" u="none" strike="noStrike" kern="1200" cap="none" spc="0" normalizeH="0" baseline="0" noProof="0" dirty="0">
                          <a:ln>
                            <a:noFill/>
                          </a:ln>
                          <a:solidFill>
                            <a:schemeClr val="tx1"/>
                          </a:solidFill>
                          <a:effectLst/>
                          <a:uLnTx/>
                          <a:uFillTx/>
                          <a:latin typeface="Arial"/>
                          <a:ea typeface="+mn-ea"/>
                          <a:cs typeface="+mn-cs"/>
                        </a:rPr>
                        <a:t>46 %</a:t>
                      </a:r>
                      <a:endParaRPr lang="fr-CA" sz="900" b="1" i="1" u="none" strike="noStrike" dirty="0">
                        <a:solidFill>
                          <a:schemeClr val="tx1"/>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a:r>
                        <a:rPr lang="fr-CA" sz="900" i="1" dirty="0">
                          <a:solidFill>
                            <a:schemeClr val="tx1">
                              <a:lumMod val="50000"/>
                              <a:lumOff val="50000"/>
                            </a:schemeClr>
                          </a:solidFill>
                          <a:latin typeface="+mn-lt"/>
                        </a:rPr>
                        <a:t>-</a:t>
                      </a:r>
                    </a:p>
                  </a:txBody>
                  <a:tcPr marL="36000" marR="36000" anchor="ctr">
                    <a:noFill/>
                  </a:tcPr>
                </a:tc>
                <a:tc>
                  <a:txBody>
                    <a:bodyPr/>
                    <a:lstStyle/>
                    <a:p>
                      <a:pPr algn="ctr" fontAlgn="b"/>
                      <a:r>
                        <a:rPr lang="fr-CA" sz="900" b="0" i="1" u="none" strike="noStrike" dirty="0">
                          <a:solidFill>
                            <a:schemeClr val="tx1">
                              <a:lumMod val="50000"/>
                              <a:lumOff val="50000"/>
                            </a:schemeClr>
                          </a:solidFill>
                          <a:effectLst/>
                          <a:latin typeface="+mn-lt"/>
                        </a:rPr>
                        <a:t>-</a:t>
                      </a:r>
                    </a:p>
                  </a:txBody>
                  <a:tcPr marL="9525" marR="9525" marT="9525" marB="0" anchor="ctr">
                    <a:noFill/>
                  </a:tcPr>
                </a:tc>
                <a:tc>
                  <a:txBody>
                    <a:bodyPr/>
                    <a:lstStyle/>
                    <a:p>
                      <a:pPr algn="ctr" fontAlgn="b"/>
                      <a:r>
                        <a:rPr lang="fr-CA" sz="900" b="0" i="1" u="none" strike="noStrike" dirty="0">
                          <a:solidFill>
                            <a:schemeClr val="tx1">
                              <a:lumMod val="65000"/>
                              <a:lumOff val="35000"/>
                            </a:schemeClr>
                          </a:solidFill>
                          <a:effectLst/>
                          <a:latin typeface="+mn-lt"/>
                        </a:rPr>
                        <a:t>-</a:t>
                      </a:r>
                    </a:p>
                  </a:txBody>
                  <a:tcPr marL="36000" marR="36000" marT="9525" marB="0" anchor="ctr">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fr-CA" sz="900" i="1" dirty="0">
                          <a:solidFill>
                            <a:schemeClr val="tx1">
                              <a:lumMod val="50000"/>
                              <a:lumOff val="50000"/>
                            </a:schemeClr>
                          </a:solidFill>
                          <a:latin typeface="+mn-lt"/>
                        </a:rPr>
                        <a:t>-</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tx1">
                              <a:lumMod val="50000"/>
                              <a:lumOff val="50000"/>
                            </a:schemeClr>
                          </a:solidFill>
                          <a:effectLst/>
                          <a:latin typeface="+mn-lt"/>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kumimoji="0" lang="fr-CA" sz="900" b="0" i="0" u="none" strike="noStrike" kern="1200" cap="none" spc="0" normalizeH="0" baseline="0" noProof="0" dirty="0">
                          <a:ln>
                            <a:noFill/>
                          </a:ln>
                          <a:solidFill>
                            <a:prstClr val="black"/>
                          </a:solidFill>
                          <a:effectLst/>
                          <a:uLnTx/>
                          <a:uFillTx/>
                          <a:latin typeface="Arial"/>
                          <a:ea typeface="+mn-ea"/>
                          <a:cs typeface="+mn-cs"/>
                        </a:rPr>
                        <a:t>-</a:t>
                      </a:r>
                      <a:endParaRPr lang="fr-CA" sz="900" b="0" i="1" u="none" strike="noStrike" dirty="0">
                        <a:solidFill>
                          <a:schemeClr val="tx1">
                            <a:lumMod val="65000"/>
                            <a:lumOff val="35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no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noFill/>
                  </a:tcPr>
                </a:tc>
                <a:tc>
                  <a:txBody>
                    <a:bodyPr/>
                    <a:lstStyle/>
                    <a:p>
                      <a:pPr algn="ctr" fontAlgn="b"/>
                      <a:r>
                        <a:rPr lang="fr-CA" sz="900" b="0" i="1" u="none" strike="noStrike" dirty="0">
                          <a:solidFill>
                            <a:schemeClr val="tx1">
                              <a:lumMod val="50000"/>
                              <a:lumOff val="50000"/>
                            </a:schemeClr>
                          </a:solidFill>
                          <a:effectLst/>
                          <a:latin typeface="+mn-lt"/>
                        </a:rPr>
                        <a:t>-</a:t>
                      </a:r>
                    </a:p>
                  </a:txBody>
                  <a:tcPr marL="36000" marR="36000" marT="9525" marB="0" anchor="ctr">
                    <a:noFill/>
                  </a:tcPr>
                </a:tc>
                <a:tc>
                  <a:txBody>
                    <a:bodyPr/>
                    <a:lstStyle/>
                    <a:p>
                      <a:pPr algn="ctr" fontAlgn="b"/>
                      <a:r>
                        <a:rPr lang="fr-CA" sz="900" b="0" i="1" u="none" strike="noStrike" dirty="0">
                          <a:solidFill>
                            <a:schemeClr val="tx1">
                              <a:lumMod val="50000"/>
                              <a:lumOff val="50000"/>
                            </a:schemeClr>
                          </a:solidFill>
                          <a:effectLst/>
                          <a:latin typeface="+mn-lt"/>
                        </a:rPr>
                        <a:t>-</a:t>
                      </a:r>
                    </a:p>
                  </a:txBody>
                  <a:tcPr marL="9525" marR="9525" marT="9525" marB="0" anchor="ctr">
                    <a:noFill/>
                  </a:tcPr>
                </a:tc>
                <a:tc>
                  <a:txBody>
                    <a:bodyPr/>
                    <a:lstStyle/>
                    <a:p>
                      <a:pPr algn="ctr" fontAlgn="b"/>
                      <a:r>
                        <a:rPr kumimoji="0" lang="fr-CA" sz="900" b="0" i="0" u="none" strike="noStrike" kern="1200" cap="none" spc="0" normalizeH="0" baseline="0" noProof="0" dirty="0">
                          <a:ln>
                            <a:noFill/>
                          </a:ln>
                          <a:solidFill>
                            <a:srgbClr val="CBCBCB"/>
                          </a:solidFill>
                          <a:effectLst/>
                          <a:uLnTx/>
                          <a:uFillTx/>
                          <a:latin typeface="Arial"/>
                          <a:ea typeface="+mn-ea"/>
                          <a:cs typeface="+mn-cs"/>
                        </a:rPr>
                        <a:t>-</a:t>
                      </a:r>
                      <a:endParaRPr lang="fr-CA" sz="900" b="0" i="1" u="none" strike="noStrike" dirty="0">
                        <a:solidFill>
                          <a:srgbClr val="CBCBCB"/>
                        </a:solidFill>
                        <a:effectLst/>
                        <a:latin typeface="+mn-lt"/>
                      </a:endParaRPr>
                    </a:p>
                  </a:txBody>
                  <a:tcPr marL="36000" marR="36000" marT="9525" marB="0" anchor="ctr">
                    <a:noFill/>
                  </a:tcPr>
                </a:tc>
                <a:extLst>
                  <a:ext uri="{0D108BD9-81ED-4DB2-BD59-A6C34878D82A}">
                    <a16:rowId xmlns:a16="http://schemas.microsoft.com/office/drawing/2014/main" val="1871075441"/>
                  </a:ext>
                </a:extLst>
              </a:tr>
              <a:tr h="370840">
                <a:tc>
                  <a:txBody>
                    <a:bodyPr/>
                    <a:lstStyle/>
                    <a:p>
                      <a:pPr algn="l" fontAlgn="b"/>
                      <a:r>
                        <a:rPr lang="fr-CA" sz="900" b="0" i="0" u="none" strike="noStrike" dirty="0">
                          <a:solidFill>
                            <a:srgbClr val="000000"/>
                          </a:solidFill>
                          <a:effectLst/>
                          <a:latin typeface="Arial" panose="020B0604020202020204" pitchFamily="34" charset="0"/>
                        </a:rPr>
                        <a:t>Je n’ai pas les compétences pour faire les travaux </a:t>
                      </a:r>
                    </a:p>
                  </a:txBody>
                  <a:tcPr marL="36000"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endParaRPr lang="fr-CA" dirty="0"/>
                    </a:p>
                  </a:txBody>
                  <a:tcP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a:t>
                      </a:r>
                    </a:p>
                  </a:txBody>
                  <a:tcPr marL="36000" marR="36000" marT="9525" marB="0" anchor="ct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a:t>
                      </a:r>
                    </a:p>
                  </a:txBody>
                  <a:tcPr marL="9525" marR="9525" marT="9525" marB="0" anchor="ctr">
                    <a:solidFill>
                      <a:srgbClr val="F5F5F5"/>
                    </a:solidFill>
                  </a:tcPr>
                </a:tc>
                <a:tc>
                  <a:txBody>
                    <a:bodyPr/>
                    <a:lstStyle/>
                    <a:p>
                      <a:pPr algn="ctr" fontAlgn="b"/>
                      <a:r>
                        <a:rPr kumimoji="0" lang="fr-CA" sz="900" b="0" i="0" u="none" strike="noStrike" kern="1200" cap="none" spc="0" normalizeH="0" baseline="0" noProof="0" dirty="0">
                          <a:ln>
                            <a:noFill/>
                          </a:ln>
                          <a:solidFill>
                            <a:prstClr val="black"/>
                          </a:solidFill>
                          <a:effectLst/>
                          <a:uLnTx/>
                          <a:uFillTx/>
                          <a:latin typeface="Arial"/>
                          <a:ea typeface="+mn-ea"/>
                          <a:cs typeface="+mn-cs"/>
                        </a:rPr>
                        <a:t>-</a:t>
                      </a:r>
                      <a:endParaRPr lang="fr-CA" sz="900" b="0" i="1" u="none" strike="noStrike" dirty="0">
                        <a:solidFill>
                          <a:schemeClr val="tx1">
                            <a:lumMod val="65000"/>
                            <a:lumOff val="35000"/>
                          </a:schemeClr>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a:r>
                        <a:rPr lang="fr-CA" sz="900" i="1" dirty="0">
                          <a:solidFill>
                            <a:schemeClr val="tx1">
                              <a:lumMod val="50000"/>
                              <a:lumOff val="50000"/>
                            </a:schemeClr>
                          </a:solidFill>
                          <a:latin typeface="+mn-lt"/>
                        </a:rPr>
                        <a:t>34 %</a:t>
                      </a:r>
                    </a:p>
                  </a:txBody>
                  <a:tcPr marL="36000" marR="36000" anchor="ct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34 %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7F7F7F"/>
                          </a:solidFill>
                          <a:effectLst/>
                          <a:uLnTx/>
                          <a:uFillTx/>
                          <a:latin typeface="Arial"/>
                          <a:ea typeface="+mn-ea"/>
                          <a:cs typeface="+mn-cs"/>
                        </a:rPr>
                        <a:t>31 %</a:t>
                      </a:r>
                      <a:endParaRPr lang="fr-CA" sz="900" b="1" i="1" u="none" strike="noStrike" dirty="0">
                        <a:solidFill>
                          <a:srgbClr val="7F7F7F"/>
                        </a:solidFill>
                        <a:effectLst/>
                        <a:latin typeface="+mn-lt"/>
                      </a:endParaRPr>
                    </a:p>
                  </a:txBody>
                  <a:tcPr marL="36000" marR="36000" marT="9525" marB="0" anchor="ctr">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a:r>
                        <a:rPr lang="fr-CA" sz="900" i="1" dirty="0">
                          <a:solidFill>
                            <a:schemeClr val="tx1">
                              <a:lumMod val="50000"/>
                              <a:lumOff val="50000"/>
                            </a:schemeClr>
                          </a:solidFill>
                          <a:latin typeface="+mn-lt"/>
                        </a:rPr>
                        <a:t>49 %</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51 %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kumimoji="0" lang="fr-CA" sz="900" b="1" i="0" u="none" strike="noStrike" kern="1200" cap="none" spc="0" normalizeH="0" baseline="0" noProof="0" dirty="0">
                          <a:ln>
                            <a:noFill/>
                          </a:ln>
                          <a:solidFill>
                            <a:srgbClr val="A6A6A6"/>
                          </a:solidFill>
                          <a:effectLst/>
                          <a:uLnTx/>
                          <a:uFillTx/>
                          <a:latin typeface="Arial"/>
                          <a:ea typeface="+mn-ea"/>
                          <a:cs typeface="+mn-cs"/>
                        </a:rPr>
                        <a:t>54 %</a:t>
                      </a:r>
                      <a:endParaRPr lang="fr-CA" sz="900" b="1" i="1" u="none" strike="noStrike" dirty="0">
                        <a:solidFill>
                          <a:srgbClr val="A6A6A6"/>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F5F5F5"/>
                    </a:solidFill>
                  </a:tcPr>
                </a:tc>
                <a:tc>
                  <a:txBody>
                    <a:bodyPr/>
                    <a:lstStyle/>
                    <a:p>
                      <a:pPr algn="ctr"/>
                      <a:endParaRPr lang="fr-CA" sz="900" i="1" dirty="0">
                        <a:solidFill>
                          <a:schemeClr val="tx1">
                            <a:lumMod val="65000"/>
                            <a:lumOff val="35000"/>
                          </a:schemeClr>
                        </a:solidFill>
                        <a:latin typeface="+mn-lt"/>
                      </a:endParaRPr>
                    </a:p>
                  </a:txBody>
                  <a:tcPr anchor="ctr">
                    <a:lnL w="12700" cap="flat" cmpd="sng" algn="ctr">
                      <a:solidFill>
                        <a:schemeClr val="bg1">
                          <a:lumMod val="85000"/>
                        </a:schemeClr>
                      </a:solidFill>
                      <a:prstDash val="solid"/>
                      <a:round/>
                      <a:headEnd type="none" w="med" len="med"/>
                      <a:tailEnd type="none" w="med" len="med"/>
                    </a:lnL>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67 %      </a:t>
                      </a:r>
                    </a:p>
                  </a:txBody>
                  <a:tcPr marL="36000" marR="36000" marT="9525" marB="0" anchor="ctr">
                    <a:solidFill>
                      <a:srgbClr val="F5F5F5"/>
                    </a:solidFill>
                  </a:tcPr>
                </a:tc>
                <a:tc>
                  <a:txBody>
                    <a:bodyPr/>
                    <a:lstStyle/>
                    <a:p>
                      <a:pPr algn="ctr" fontAlgn="b"/>
                      <a:r>
                        <a:rPr lang="fr-CA" sz="900" b="0" i="1" u="none" strike="noStrike" dirty="0">
                          <a:solidFill>
                            <a:schemeClr val="tx1">
                              <a:lumMod val="50000"/>
                              <a:lumOff val="50000"/>
                            </a:schemeClr>
                          </a:solidFill>
                          <a:effectLst/>
                          <a:latin typeface="+mn-lt"/>
                        </a:rPr>
                        <a:t>64 %</a:t>
                      </a:r>
                    </a:p>
                  </a:txBody>
                  <a:tcPr marL="9525" marR="9525" marT="9525" marB="0" anchor="ctr">
                    <a:solidFill>
                      <a:srgbClr val="F5F5F5"/>
                    </a:solidFill>
                  </a:tcPr>
                </a:tc>
                <a:tc>
                  <a:txBody>
                    <a:bodyPr/>
                    <a:lstStyle/>
                    <a:p>
                      <a:pPr algn="ctr" fontAlgn="b"/>
                      <a:r>
                        <a:rPr kumimoji="0" lang="fr-CA" sz="900" b="1" i="0" u="none" strike="noStrike" kern="1200" cap="none" spc="0" normalizeH="0" baseline="0" noProof="0" dirty="0">
                          <a:ln>
                            <a:noFill/>
                          </a:ln>
                          <a:solidFill>
                            <a:srgbClr val="CBCBCB"/>
                          </a:solidFill>
                          <a:effectLst/>
                          <a:uLnTx/>
                          <a:uFillTx/>
                          <a:latin typeface="Arial"/>
                          <a:ea typeface="+mn-ea"/>
                          <a:cs typeface="+mn-cs"/>
                        </a:rPr>
                        <a:t>64 %</a:t>
                      </a:r>
                      <a:endParaRPr lang="fr-CA" sz="900" b="1" i="1" u="none" strike="noStrike" dirty="0">
                        <a:solidFill>
                          <a:srgbClr val="CBCBCB"/>
                        </a:solidFill>
                        <a:effectLst/>
                        <a:latin typeface="+mn-lt"/>
                      </a:endParaRPr>
                    </a:p>
                  </a:txBody>
                  <a:tcPr marL="36000" marR="36000" marT="9525" marB="0" anchor="ctr">
                    <a:solidFill>
                      <a:srgbClr val="F5F5F5"/>
                    </a:solidFill>
                  </a:tcPr>
                </a:tc>
                <a:extLst>
                  <a:ext uri="{0D108BD9-81ED-4DB2-BD59-A6C34878D82A}">
                    <a16:rowId xmlns:a16="http://schemas.microsoft.com/office/drawing/2014/main" val="1784555171"/>
                  </a:ext>
                </a:extLst>
              </a:tr>
            </a:tbl>
          </a:graphicData>
        </a:graphic>
      </p:graphicFrame>
      <p:graphicFrame>
        <p:nvGraphicFramePr>
          <p:cNvPr id="8" name="Graphique 7">
            <a:extLst>
              <a:ext uri="{FF2B5EF4-FFF2-40B4-BE49-F238E27FC236}">
                <a16:creationId xmlns:a16="http://schemas.microsoft.com/office/drawing/2014/main" id="{1981288C-05C9-4097-B0A4-56CEFA7E4AB5}"/>
              </a:ext>
            </a:extLst>
          </p:cNvPr>
          <p:cNvGraphicFramePr/>
          <p:nvPr>
            <p:custDataLst>
              <p:tags r:id="rId6"/>
            </p:custDataLst>
            <p:extLst>
              <p:ext uri="{D42A27DB-BD31-4B8C-83A1-F6EECF244321}">
                <p14:modId xmlns:p14="http://schemas.microsoft.com/office/powerpoint/2010/main" val="3814900873"/>
              </p:ext>
            </p:extLst>
          </p:nvPr>
        </p:nvGraphicFramePr>
        <p:xfrm>
          <a:off x="1651815" y="2328041"/>
          <a:ext cx="1548585" cy="2911511"/>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9" name="Graphique 8">
            <a:extLst>
              <a:ext uri="{FF2B5EF4-FFF2-40B4-BE49-F238E27FC236}">
                <a16:creationId xmlns:a16="http://schemas.microsoft.com/office/drawing/2014/main" id="{7A735408-867E-49A8-8C3C-3C4F12AABB3E}"/>
              </a:ext>
            </a:extLst>
          </p:cNvPr>
          <p:cNvGraphicFramePr/>
          <p:nvPr>
            <p:custDataLst>
              <p:tags r:id="rId7"/>
            </p:custDataLst>
            <p:extLst>
              <p:ext uri="{D42A27DB-BD31-4B8C-83A1-F6EECF244321}">
                <p14:modId xmlns:p14="http://schemas.microsoft.com/office/powerpoint/2010/main" val="3061717634"/>
              </p:ext>
            </p:extLst>
          </p:nvPr>
        </p:nvGraphicFramePr>
        <p:xfrm>
          <a:off x="4223565" y="2328043"/>
          <a:ext cx="1548585" cy="2911509"/>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 name="Graphique 9">
            <a:extLst>
              <a:ext uri="{FF2B5EF4-FFF2-40B4-BE49-F238E27FC236}">
                <a16:creationId xmlns:a16="http://schemas.microsoft.com/office/drawing/2014/main" id="{01B564BD-06B1-4C70-BEB6-9C42748778D8}"/>
              </a:ext>
            </a:extLst>
          </p:cNvPr>
          <p:cNvGraphicFramePr/>
          <p:nvPr>
            <p:custDataLst>
              <p:tags r:id="rId8"/>
            </p:custDataLst>
            <p:extLst>
              <p:ext uri="{D42A27DB-BD31-4B8C-83A1-F6EECF244321}">
                <p14:modId xmlns:p14="http://schemas.microsoft.com/office/powerpoint/2010/main" val="1269797617"/>
              </p:ext>
            </p:extLst>
          </p:nvPr>
        </p:nvGraphicFramePr>
        <p:xfrm>
          <a:off x="6814365" y="2328043"/>
          <a:ext cx="1548585" cy="2911509"/>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1" name="Graphique 10">
            <a:extLst>
              <a:ext uri="{FF2B5EF4-FFF2-40B4-BE49-F238E27FC236}">
                <a16:creationId xmlns:a16="http://schemas.microsoft.com/office/drawing/2014/main" id="{40D82C2B-61BC-4670-B541-D57608D136EE}"/>
              </a:ext>
            </a:extLst>
          </p:cNvPr>
          <p:cNvGraphicFramePr/>
          <p:nvPr>
            <p:custDataLst>
              <p:tags r:id="rId9"/>
            </p:custDataLst>
            <p:extLst>
              <p:ext uri="{D42A27DB-BD31-4B8C-83A1-F6EECF244321}">
                <p14:modId xmlns:p14="http://schemas.microsoft.com/office/powerpoint/2010/main" val="2489547053"/>
              </p:ext>
            </p:extLst>
          </p:nvPr>
        </p:nvGraphicFramePr>
        <p:xfrm>
          <a:off x="9405165" y="2328043"/>
          <a:ext cx="1548585" cy="2911509"/>
        </p:xfrm>
        <a:graphic>
          <a:graphicData uri="http://schemas.openxmlformats.org/drawingml/2006/chart">
            <c:chart xmlns:c="http://schemas.openxmlformats.org/drawingml/2006/chart" xmlns:r="http://schemas.openxmlformats.org/officeDocument/2006/relationships" r:id="rId23"/>
          </a:graphicData>
        </a:graphic>
      </p:graphicFrame>
      <p:sp>
        <p:nvSpPr>
          <p:cNvPr id="12" name="ZoneTexte 11">
            <a:extLst>
              <a:ext uri="{FF2B5EF4-FFF2-40B4-BE49-F238E27FC236}">
                <a16:creationId xmlns:a16="http://schemas.microsoft.com/office/drawing/2014/main" id="{AA319F96-3657-4F12-8BA8-0019C5F25150}"/>
              </a:ext>
            </a:extLst>
          </p:cNvPr>
          <p:cNvSpPr txBox="1"/>
          <p:nvPr>
            <p:custDataLst>
              <p:tags r:id="rId10"/>
            </p:custDataLst>
          </p:nvPr>
        </p:nvSpPr>
        <p:spPr>
          <a:xfrm>
            <a:off x="1808723" y="4069870"/>
            <a:ext cx="607859" cy="200055"/>
          </a:xfrm>
          <a:prstGeom prst="rect">
            <a:avLst/>
          </a:prstGeom>
          <a:noFill/>
        </p:spPr>
        <p:txBody>
          <a:bodyPr wrap="none" rtlCol="0">
            <a:spAutoFit/>
          </a:bodyPr>
          <a:lstStyle/>
          <a:p>
            <a:r>
              <a:rPr lang="fr-CA" sz="700" dirty="0"/>
              <a:t>Sans objet</a:t>
            </a:r>
          </a:p>
        </p:txBody>
      </p:sp>
      <p:sp>
        <p:nvSpPr>
          <p:cNvPr id="16" name="ZoneTexte 15">
            <a:extLst>
              <a:ext uri="{FF2B5EF4-FFF2-40B4-BE49-F238E27FC236}">
                <a16:creationId xmlns:a16="http://schemas.microsoft.com/office/drawing/2014/main" id="{1E602584-BE18-43DB-8DC1-97B23549A2F0}"/>
              </a:ext>
            </a:extLst>
          </p:cNvPr>
          <p:cNvSpPr txBox="1"/>
          <p:nvPr>
            <p:custDataLst>
              <p:tags r:id="rId11"/>
            </p:custDataLst>
          </p:nvPr>
        </p:nvSpPr>
        <p:spPr>
          <a:xfrm>
            <a:off x="4395493" y="3672787"/>
            <a:ext cx="607859" cy="200055"/>
          </a:xfrm>
          <a:prstGeom prst="rect">
            <a:avLst/>
          </a:prstGeom>
          <a:noFill/>
        </p:spPr>
        <p:txBody>
          <a:bodyPr wrap="none" rtlCol="0">
            <a:spAutoFit/>
          </a:bodyPr>
          <a:lstStyle/>
          <a:p>
            <a:r>
              <a:rPr lang="fr-CA" sz="700" dirty="0"/>
              <a:t>Sans objet</a:t>
            </a:r>
          </a:p>
        </p:txBody>
      </p:sp>
      <p:sp>
        <p:nvSpPr>
          <p:cNvPr id="19" name="ZoneTexte 18">
            <a:extLst>
              <a:ext uri="{FF2B5EF4-FFF2-40B4-BE49-F238E27FC236}">
                <a16:creationId xmlns:a16="http://schemas.microsoft.com/office/drawing/2014/main" id="{91F62985-23FB-46EC-BB47-C65BA64CD10A}"/>
              </a:ext>
            </a:extLst>
          </p:cNvPr>
          <p:cNvSpPr txBox="1"/>
          <p:nvPr>
            <p:custDataLst>
              <p:tags r:id="rId12"/>
            </p:custDataLst>
          </p:nvPr>
        </p:nvSpPr>
        <p:spPr>
          <a:xfrm>
            <a:off x="6998656" y="3672787"/>
            <a:ext cx="607859" cy="200055"/>
          </a:xfrm>
          <a:prstGeom prst="rect">
            <a:avLst/>
          </a:prstGeom>
          <a:noFill/>
        </p:spPr>
        <p:txBody>
          <a:bodyPr wrap="none" rtlCol="0">
            <a:spAutoFit/>
          </a:bodyPr>
          <a:lstStyle/>
          <a:p>
            <a:r>
              <a:rPr lang="fr-CA" sz="700" dirty="0"/>
              <a:t>Sans objet</a:t>
            </a:r>
          </a:p>
        </p:txBody>
      </p:sp>
      <p:sp>
        <p:nvSpPr>
          <p:cNvPr id="23" name="ZoneTexte 22">
            <a:extLst>
              <a:ext uri="{FF2B5EF4-FFF2-40B4-BE49-F238E27FC236}">
                <a16:creationId xmlns:a16="http://schemas.microsoft.com/office/drawing/2014/main" id="{B9320B19-9B26-495E-9DFD-AFE6940961DD}"/>
              </a:ext>
            </a:extLst>
          </p:cNvPr>
          <p:cNvSpPr txBox="1"/>
          <p:nvPr>
            <p:custDataLst>
              <p:tags r:id="rId13"/>
            </p:custDataLst>
          </p:nvPr>
        </p:nvSpPr>
        <p:spPr>
          <a:xfrm>
            <a:off x="9642464" y="3672787"/>
            <a:ext cx="607859" cy="200055"/>
          </a:xfrm>
          <a:prstGeom prst="rect">
            <a:avLst/>
          </a:prstGeom>
          <a:noFill/>
        </p:spPr>
        <p:txBody>
          <a:bodyPr wrap="none" rtlCol="0">
            <a:spAutoFit/>
          </a:bodyPr>
          <a:lstStyle/>
          <a:p>
            <a:r>
              <a:rPr lang="fr-CA" sz="700" dirty="0"/>
              <a:t>Sans objet</a:t>
            </a:r>
          </a:p>
        </p:txBody>
      </p:sp>
      <p:sp>
        <p:nvSpPr>
          <p:cNvPr id="17" name="ZoneTexte 16">
            <a:extLst>
              <a:ext uri="{FF2B5EF4-FFF2-40B4-BE49-F238E27FC236}">
                <a16:creationId xmlns:a16="http://schemas.microsoft.com/office/drawing/2014/main" id="{F287DA19-0C52-429C-A87F-944D1BAA2E9F}"/>
              </a:ext>
            </a:extLst>
          </p:cNvPr>
          <p:cNvSpPr txBox="1"/>
          <p:nvPr>
            <p:custDataLst>
              <p:tags r:id="rId14"/>
            </p:custDataLst>
          </p:nvPr>
        </p:nvSpPr>
        <p:spPr>
          <a:xfrm rot="10800000">
            <a:off x="6149783" y="3405449"/>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18" name="ZoneTexte 17">
            <a:extLst>
              <a:ext uri="{FF2B5EF4-FFF2-40B4-BE49-F238E27FC236}">
                <a16:creationId xmlns:a16="http://schemas.microsoft.com/office/drawing/2014/main" id="{0DD111C7-EA43-438C-82B5-A8129C52B384}"/>
              </a:ext>
            </a:extLst>
          </p:cNvPr>
          <p:cNvSpPr txBox="1"/>
          <p:nvPr>
            <p:custDataLst>
              <p:tags r:id="rId15"/>
            </p:custDataLst>
          </p:nvPr>
        </p:nvSpPr>
        <p:spPr>
          <a:xfrm>
            <a:off x="11271190" y="3044044"/>
            <a:ext cx="272832" cy="200055"/>
          </a:xfrm>
          <a:prstGeom prst="rect">
            <a:avLst/>
          </a:prstGeom>
          <a:noFill/>
        </p:spPr>
        <p:txBody>
          <a:bodyPr wrap="none" rtlCol="0">
            <a:spAutoFit/>
          </a:bodyPr>
          <a:lstStyle/>
          <a:p>
            <a:pPr algn="ctr"/>
            <a:r>
              <a:rPr lang="fr-CA" sz="700" dirty="0">
                <a:solidFill>
                  <a:srgbClr val="669900"/>
                </a:solidFill>
                <a:latin typeface="Wingdings 3" panose="05040102010807070707" pitchFamily="18" charset="2"/>
              </a:rPr>
              <a:t>p</a:t>
            </a:r>
          </a:p>
        </p:txBody>
      </p:sp>
      <p:sp>
        <p:nvSpPr>
          <p:cNvPr id="21" name="ZoneTexte 20">
            <a:extLst>
              <a:ext uri="{FF2B5EF4-FFF2-40B4-BE49-F238E27FC236}">
                <a16:creationId xmlns:a16="http://schemas.microsoft.com/office/drawing/2014/main" id="{D5E0BA51-71B2-47B7-8BD6-9614C1DD4AD5}"/>
              </a:ext>
            </a:extLst>
          </p:cNvPr>
          <p:cNvSpPr txBox="1"/>
          <p:nvPr>
            <p:custDataLst>
              <p:tags r:id="rId16"/>
            </p:custDataLst>
          </p:nvPr>
        </p:nvSpPr>
        <p:spPr>
          <a:xfrm rot="10800000">
            <a:off x="6522483" y="3405449"/>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
        <p:nvSpPr>
          <p:cNvPr id="22" name="ZoneTexte 21">
            <a:extLst>
              <a:ext uri="{FF2B5EF4-FFF2-40B4-BE49-F238E27FC236}">
                <a16:creationId xmlns:a16="http://schemas.microsoft.com/office/drawing/2014/main" id="{53B0BDCA-C2DB-44B4-8E8E-A65976EB3965}"/>
              </a:ext>
            </a:extLst>
          </p:cNvPr>
          <p:cNvSpPr txBox="1"/>
          <p:nvPr>
            <p:custDataLst>
              <p:tags r:id="rId17"/>
            </p:custDataLst>
          </p:nvPr>
        </p:nvSpPr>
        <p:spPr>
          <a:xfrm rot="10800000">
            <a:off x="11627067" y="3044043"/>
            <a:ext cx="272832" cy="200055"/>
          </a:xfrm>
          <a:prstGeom prst="rect">
            <a:avLst/>
          </a:prstGeom>
          <a:noFill/>
        </p:spPr>
        <p:txBody>
          <a:bodyPr wrap="none" rtlCol="0">
            <a:spAutoFit/>
          </a:bodyPr>
          <a:lstStyle/>
          <a:p>
            <a:pPr algn="ctr"/>
            <a:r>
              <a:rPr lang="fr-CA" sz="700" dirty="0">
                <a:solidFill>
                  <a:srgbClr val="BC4811"/>
                </a:solidFill>
                <a:latin typeface="Wingdings 3" panose="05040102010807070707" pitchFamily="18" charset="2"/>
              </a:rPr>
              <a:t>p</a:t>
            </a:r>
          </a:p>
        </p:txBody>
      </p:sp>
    </p:spTree>
    <p:extLst>
      <p:ext uri="{BB962C8B-B14F-4D97-AF65-F5344CB8AC3E}">
        <p14:creationId xmlns:p14="http://schemas.microsoft.com/office/powerpoint/2010/main" val="95235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EDAA291-2B1B-40DB-8DF4-0177AB770A58}"/>
              </a:ext>
            </a:extLst>
          </p:cNvPr>
          <p:cNvSpPr>
            <a:spLocks noGrp="1"/>
          </p:cNvSpPr>
          <p:nvPr>
            <p:ph type="title"/>
            <p:custDataLst>
              <p:tags r:id="rId1"/>
            </p:custDataLst>
          </p:nvPr>
        </p:nvSpPr>
        <p:spPr>
          <a:xfrm>
            <a:off x="220980" y="144213"/>
            <a:ext cx="8956887" cy="747897"/>
          </a:xfrm>
        </p:spPr>
        <p:txBody>
          <a:bodyPr/>
          <a:lstStyle/>
          <a:p>
            <a:br>
              <a:rPr lang="fr-CA" dirty="0"/>
            </a:br>
            <a:r>
              <a:rPr lang="fr-CA" dirty="0"/>
              <a:t>Le sommaire et les conclusions</a:t>
            </a:r>
            <a:br>
              <a:rPr lang="fr-CA" dirty="0"/>
            </a:br>
            <a:endParaRPr lang="fr-CA" dirty="0"/>
          </a:p>
        </p:txBody>
      </p:sp>
      <p:sp>
        <p:nvSpPr>
          <p:cNvPr id="5" name="Espace réservé du contenu 4">
            <a:extLst>
              <a:ext uri="{FF2B5EF4-FFF2-40B4-BE49-F238E27FC236}">
                <a16:creationId xmlns:a16="http://schemas.microsoft.com/office/drawing/2014/main" id="{44621221-80EE-432F-9ED2-C763651C574A}"/>
              </a:ext>
            </a:extLst>
          </p:cNvPr>
          <p:cNvSpPr>
            <a:spLocks noGrp="1"/>
          </p:cNvSpPr>
          <p:nvPr>
            <p:ph idx="1"/>
            <p:custDataLst>
              <p:tags r:id="rId2"/>
            </p:custDataLst>
          </p:nvPr>
        </p:nvSpPr>
        <p:spPr>
          <a:xfrm>
            <a:off x="220980" y="1175580"/>
            <a:ext cx="11750040" cy="289272"/>
          </a:xfrm>
        </p:spPr>
        <p:txBody>
          <a:bodyPr/>
          <a:lstStyle/>
          <a:p>
            <a:r>
              <a:rPr lang="fr-CA" dirty="0"/>
              <a:t>Cette étude auprès des propriétaires québécois vise à répondre aux </a:t>
            </a:r>
            <a:r>
              <a:rPr lang="fr-CA" b="1" u="sng" dirty="0"/>
              <a:t>huit grandes questions</a:t>
            </a:r>
            <a:r>
              <a:rPr lang="fr-CA" dirty="0"/>
              <a:t> suivantes.</a:t>
            </a:r>
          </a:p>
        </p:txBody>
      </p:sp>
      <p:sp>
        <p:nvSpPr>
          <p:cNvPr id="6" name="Rectangle 5">
            <a:extLst>
              <a:ext uri="{FF2B5EF4-FFF2-40B4-BE49-F238E27FC236}">
                <a16:creationId xmlns:a16="http://schemas.microsoft.com/office/drawing/2014/main" id="{481BF7E1-E3AC-4A10-A98D-87039089871F}"/>
              </a:ext>
            </a:extLst>
          </p:cNvPr>
          <p:cNvSpPr/>
          <p:nvPr>
            <p:custDataLst>
              <p:tags r:id="rId3"/>
            </p:custDataLst>
          </p:nvPr>
        </p:nvSpPr>
        <p:spPr>
          <a:xfrm>
            <a:off x="220980" y="1545830"/>
            <a:ext cx="11750040" cy="57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Dans quelle mesure les propriétaires ont-ils </a:t>
            </a:r>
            <a:r>
              <a:rPr kumimoji="0" lang="fr-CA" sz="1400" b="1" i="0" u="none" strike="noStrike" kern="1200" cap="none" spc="0" normalizeH="0" baseline="0" noProof="0" dirty="0">
                <a:ln>
                  <a:noFill/>
                </a:ln>
                <a:solidFill>
                  <a:srgbClr val="39302A"/>
                </a:solidFill>
                <a:effectLst/>
                <a:uLnTx/>
                <a:uFillTx/>
                <a:latin typeface="Arial"/>
                <a:ea typeface="+mn-ea"/>
                <a:cs typeface="+mn-cs"/>
              </a:rPr>
              <a:t>l’intention de rénover</a:t>
            </a:r>
            <a:r>
              <a:rPr kumimoji="0" lang="fr-CA" sz="1400" b="0" i="0" u="none" strike="noStrike" kern="1200" cap="none" spc="0" normalizeH="0" baseline="0" noProof="0" dirty="0">
                <a:ln>
                  <a:noFill/>
                </a:ln>
                <a:solidFill>
                  <a:srgbClr val="39302A"/>
                </a:solidFill>
                <a:effectLst/>
                <a:uLnTx/>
                <a:uFillTx/>
                <a:latin typeface="Arial"/>
                <a:ea typeface="+mn-ea"/>
                <a:cs typeface="+mn-cs"/>
              </a:rPr>
              <a:t>? </a:t>
            </a:r>
          </a:p>
        </p:txBody>
      </p:sp>
      <p:sp>
        <p:nvSpPr>
          <p:cNvPr id="7" name="Ellipse 6">
            <a:extLst>
              <a:ext uri="{FF2B5EF4-FFF2-40B4-BE49-F238E27FC236}">
                <a16:creationId xmlns:a16="http://schemas.microsoft.com/office/drawing/2014/main" id="{B4116C93-D970-4C4A-8A57-EDE639575DFF}"/>
              </a:ext>
            </a:extLst>
          </p:cNvPr>
          <p:cNvSpPr>
            <a:spLocks noChangeAspect="1"/>
          </p:cNvSpPr>
          <p:nvPr>
            <p:custDataLst>
              <p:tags r:id="rId4"/>
            </p:custDataLst>
          </p:nvPr>
        </p:nvSpPr>
        <p:spPr>
          <a:xfrm>
            <a:off x="354206" y="1563414"/>
            <a:ext cx="540000" cy="540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1</a:t>
            </a:r>
          </a:p>
        </p:txBody>
      </p:sp>
      <p:sp>
        <p:nvSpPr>
          <p:cNvPr id="8" name="Rectangle 7">
            <a:extLst>
              <a:ext uri="{FF2B5EF4-FFF2-40B4-BE49-F238E27FC236}">
                <a16:creationId xmlns:a16="http://schemas.microsoft.com/office/drawing/2014/main" id="{E1B71162-6227-4059-813D-FC29696F2B9C}"/>
              </a:ext>
            </a:extLst>
          </p:cNvPr>
          <p:cNvSpPr/>
          <p:nvPr>
            <p:custDataLst>
              <p:tags r:id="rId5"/>
            </p:custDataLst>
          </p:nvPr>
        </p:nvSpPr>
        <p:spPr>
          <a:xfrm>
            <a:off x="220980" y="2199651"/>
            <a:ext cx="11750040" cy="57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Quelle est la </a:t>
            </a:r>
            <a:r>
              <a:rPr kumimoji="0" lang="fr-CA" sz="1400" b="1" i="0" u="none" strike="noStrike" kern="1200" cap="none" spc="0" normalizeH="0" baseline="0" noProof="0" dirty="0">
                <a:ln>
                  <a:noFill/>
                </a:ln>
                <a:solidFill>
                  <a:srgbClr val="39302A"/>
                </a:solidFill>
                <a:effectLst/>
                <a:uLnTx/>
                <a:uFillTx/>
                <a:latin typeface="Arial"/>
                <a:ea typeface="+mn-ea"/>
                <a:cs typeface="+mn-cs"/>
              </a:rPr>
              <a:t>nature des projets</a:t>
            </a:r>
            <a:r>
              <a:rPr kumimoji="0" lang="fr-CA" sz="1400" b="0" i="0" u="none" strike="noStrike" kern="1200" cap="none" spc="0" normalizeH="0" baseline="0" noProof="0" dirty="0">
                <a:ln>
                  <a:noFill/>
                </a:ln>
                <a:solidFill>
                  <a:srgbClr val="39302A"/>
                </a:solidFill>
                <a:effectLst/>
                <a:uLnTx/>
                <a:uFillTx/>
                <a:latin typeface="Arial"/>
                <a:ea typeface="+mn-ea"/>
                <a:cs typeface="+mn-cs"/>
              </a:rPr>
              <a:t> d’entretien ou de rénovation prévus, de même que le </a:t>
            </a:r>
            <a:r>
              <a:rPr kumimoji="0" lang="fr-CA" sz="1400" b="1" i="0" u="none" strike="noStrike" kern="1200" cap="none" spc="0" normalizeH="0" baseline="0" noProof="0" dirty="0">
                <a:ln>
                  <a:noFill/>
                </a:ln>
                <a:solidFill>
                  <a:srgbClr val="39302A"/>
                </a:solidFill>
                <a:effectLst/>
                <a:uLnTx/>
                <a:uFillTx/>
                <a:latin typeface="Arial"/>
                <a:ea typeface="+mn-ea"/>
                <a:cs typeface="+mn-cs"/>
              </a:rPr>
              <a:t>budget anticipé</a:t>
            </a:r>
            <a:r>
              <a:rPr kumimoji="0" lang="fr-CA" sz="1400" b="0" i="0" u="none" strike="noStrike" kern="1200" cap="none" spc="0" normalizeH="0" baseline="0" noProof="0" dirty="0">
                <a:ln>
                  <a:noFill/>
                </a:ln>
                <a:solidFill>
                  <a:srgbClr val="39302A"/>
                </a:solidFill>
                <a:effectLst/>
                <a:uLnTx/>
                <a:uFillTx/>
                <a:latin typeface="Arial"/>
                <a:ea typeface="+mn-ea"/>
                <a:cs typeface="+mn-cs"/>
              </a:rPr>
              <a:t>?</a:t>
            </a:r>
          </a:p>
        </p:txBody>
      </p:sp>
      <p:sp>
        <p:nvSpPr>
          <p:cNvPr id="9" name="Rectangle 8">
            <a:extLst>
              <a:ext uri="{FF2B5EF4-FFF2-40B4-BE49-F238E27FC236}">
                <a16:creationId xmlns:a16="http://schemas.microsoft.com/office/drawing/2014/main" id="{BE8AC24F-A771-4655-9C76-B3A0928B336E}"/>
              </a:ext>
            </a:extLst>
          </p:cNvPr>
          <p:cNvSpPr/>
          <p:nvPr>
            <p:custDataLst>
              <p:tags r:id="rId6"/>
            </p:custDataLst>
          </p:nvPr>
        </p:nvSpPr>
        <p:spPr>
          <a:xfrm>
            <a:off x="220980" y="2853472"/>
            <a:ext cx="11750040" cy="57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Quelles sont les </a:t>
            </a:r>
            <a:r>
              <a:rPr kumimoji="0" lang="fr-CA" sz="1400" b="1" i="0" u="none" strike="noStrike" kern="1200" cap="none" spc="0" normalizeH="0" baseline="0" noProof="0" dirty="0">
                <a:ln>
                  <a:noFill/>
                </a:ln>
                <a:solidFill>
                  <a:srgbClr val="39302A"/>
                </a:solidFill>
                <a:effectLst/>
                <a:uLnTx/>
                <a:uFillTx/>
                <a:latin typeface="Arial"/>
                <a:ea typeface="+mn-ea"/>
                <a:cs typeface="+mn-cs"/>
              </a:rPr>
              <a:t>caractéristiques des propriétés</a:t>
            </a:r>
            <a:r>
              <a:rPr kumimoji="0" lang="fr-CA" sz="1400" b="0" i="0" u="none" strike="noStrike" kern="1200" cap="none" spc="0" normalizeH="0" baseline="0" noProof="0" dirty="0">
                <a:ln>
                  <a:noFill/>
                </a:ln>
                <a:solidFill>
                  <a:srgbClr val="39302A"/>
                </a:solidFill>
                <a:effectLst/>
                <a:uLnTx/>
                <a:uFillTx/>
                <a:latin typeface="Arial"/>
                <a:ea typeface="+mn-ea"/>
                <a:cs typeface="+mn-cs"/>
              </a:rPr>
              <a:t> à rénover?</a:t>
            </a:r>
          </a:p>
        </p:txBody>
      </p:sp>
      <p:sp>
        <p:nvSpPr>
          <p:cNvPr id="10" name="Rectangle 9">
            <a:extLst>
              <a:ext uri="{FF2B5EF4-FFF2-40B4-BE49-F238E27FC236}">
                <a16:creationId xmlns:a16="http://schemas.microsoft.com/office/drawing/2014/main" id="{53E7F601-CF5A-48C9-BED5-B3C267803459}"/>
              </a:ext>
            </a:extLst>
          </p:cNvPr>
          <p:cNvSpPr/>
          <p:nvPr>
            <p:custDataLst>
              <p:tags r:id="rId7"/>
            </p:custDataLst>
          </p:nvPr>
        </p:nvSpPr>
        <p:spPr>
          <a:xfrm>
            <a:off x="220980" y="3507293"/>
            <a:ext cx="11750040" cy="57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Quel est </a:t>
            </a:r>
            <a:r>
              <a:rPr kumimoji="0" lang="fr-CA" sz="1400" b="1" i="0" u="none" strike="noStrike" kern="1200" cap="none" spc="0" normalizeH="0" baseline="0" noProof="0" dirty="0">
                <a:ln>
                  <a:noFill/>
                </a:ln>
                <a:solidFill>
                  <a:srgbClr val="39302A"/>
                </a:solidFill>
                <a:effectLst/>
                <a:uLnTx/>
                <a:uFillTx/>
                <a:latin typeface="Arial"/>
                <a:ea typeface="+mn-ea"/>
                <a:cs typeface="+mn-cs"/>
              </a:rPr>
              <a:t>l’élément déclencheur</a:t>
            </a:r>
            <a:r>
              <a:rPr kumimoji="0" lang="fr-CA" sz="1400" b="0" i="0" u="none" strike="noStrike" kern="1200" cap="none" spc="0" normalizeH="0" baseline="0" noProof="0" dirty="0">
                <a:ln>
                  <a:noFill/>
                </a:ln>
                <a:solidFill>
                  <a:srgbClr val="39302A"/>
                </a:solidFill>
                <a:effectLst/>
                <a:uLnTx/>
                <a:uFillTx/>
                <a:latin typeface="Arial"/>
                <a:ea typeface="+mn-ea"/>
                <a:cs typeface="+mn-cs"/>
              </a:rPr>
              <a:t> des différents projets de rénovation, de même que les </a:t>
            </a:r>
            <a:r>
              <a:rPr kumimoji="0" lang="fr-CA" sz="1400" b="1" i="0" u="none" strike="noStrike" kern="1200" cap="none" spc="0" normalizeH="0" baseline="0" noProof="0" dirty="0">
                <a:ln>
                  <a:noFill/>
                </a:ln>
                <a:solidFill>
                  <a:srgbClr val="39302A"/>
                </a:solidFill>
                <a:effectLst/>
                <a:uLnTx/>
                <a:uFillTx/>
                <a:latin typeface="Arial"/>
                <a:ea typeface="+mn-ea"/>
                <a:cs typeface="+mn-cs"/>
              </a:rPr>
              <a:t>motivations</a:t>
            </a:r>
            <a:r>
              <a:rPr kumimoji="0" lang="fr-CA" sz="1400" b="0" i="0" u="none" strike="noStrike" kern="1200" cap="none" spc="0" normalizeH="0" baseline="0" noProof="0" dirty="0">
                <a:ln>
                  <a:noFill/>
                </a:ln>
                <a:solidFill>
                  <a:srgbClr val="39302A"/>
                </a:solidFill>
                <a:effectLst/>
                <a:uLnTx/>
                <a:uFillTx/>
                <a:latin typeface="Arial"/>
                <a:ea typeface="+mn-ea"/>
                <a:cs typeface="+mn-cs"/>
              </a:rPr>
              <a:t> </a:t>
            </a:r>
            <a:br>
              <a:rPr kumimoji="0" lang="fr-CA" sz="1400" b="0" i="0" u="none" strike="noStrike" kern="1200" cap="none" spc="0" normalizeH="0" baseline="0" noProof="0" dirty="0">
                <a:ln>
                  <a:noFill/>
                </a:ln>
                <a:solidFill>
                  <a:srgbClr val="39302A"/>
                </a:solidFill>
                <a:effectLst/>
                <a:uLnTx/>
                <a:uFillTx/>
                <a:latin typeface="Arial"/>
                <a:ea typeface="+mn-ea"/>
                <a:cs typeface="+mn-cs"/>
              </a:rPr>
            </a:br>
            <a:r>
              <a:rPr kumimoji="0" lang="fr-CA" sz="1400" b="0" i="0" u="none" strike="noStrike" kern="1200" cap="none" spc="0" normalizeH="0" baseline="0" noProof="0" dirty="0">
                <a:ln>
                  <a:noFill/>
                </a:ln>
                <a:solidFill>
                  <a:srgbClr val="39302A"/>
                </a:solidFill>
                <a:effectLst/>
                <a:uLnTx/>
                <a:uFillTx/>
                <a:latin typeface="Arial"/>
                <a:ea typeface="+mn-ea"/>
                <a:cs typeface="+mn-cs"/>
              </a:rPr>
              <a:t>à réaliser chacun des types de travaux?</a:t>
            </a:r>
          </a:p>
        </p:txBody>
      </p:sp>
      <p:sp>
        <p:nvSpPr>
          <p:cNvPr id="11" name="Rectangle 10">
            <a:extLst>
              <a:ext uri="{FF2B5EF4-FFF2-40B4-BE49-F238E27FC236}">
                <a16:creationId xmlns:a16="http://schemas.microsoft.com/office/drawing/2014/main" id="{DA9A231C-1336-4D3E-B47D-E9FC432583C4}"/>
              </a:ext>
            </a:extLst>
          </p:cNvPr>
          <p:cNvSpPr/>
          <p:nvPr>
            <p:custDataLst>
              <p:tags r:id="rId8"/>
            </p:custDataLst>
          </p:nvPr>
        </p:nvSpPr>
        <p:spPr>
          <a:xfrm>
            <a:off x="220980" y="4161114"/>
            <a:ext cx="11750040" cy="57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Quelle est l’intention de recourir aux </a:t>
            </a:r>
            <a:r>
              <a:rPr kumimoji="0" lang="fr-CA" sz="1400" b="1" i="0" u="none" strike="noStrike" kern="1200" cap="none" spc="0" normalizeH="0" baseline="0" noProof="0" dirty="0">
                <a:ln>
                  <a:noFill/>
                </a:ln>
                <a:solidFill>
                  <a:srgbClr val="39302A"/>
                </a:solidFill>
                <a:effectLst/>
                <a:uLnTx/>
                <a:uFillTx/>
                <a:latin typeface="Arial"/>
                <a:ea typeface="+mn-ea"/>
                <a:cs typeface="+mn-cs"/>
              </a:rPr>
              <a:t>services d’un entrepreneur licencié </a:t>
            </a:r>
            <a:r>
              <a:rPr kumimoji="0" lang="fr-CA" sz="1400" b="0" i="0" u="none" strike="noStrike" kern="1200" cap="none" spc="0" normalizeH="0" baseline="0" noProof="0" dirty="0">
                <a:ln>
                  <a:noFill/>
                </a:ln>
                <a:solidFill>
                  <a:srgbClr val="39302A"/>
                </a:solidFill>
                <a:effectLst/>
                <a:uLnTx/>
                <a:uFillTx/>
                <a:latin typeface="Arial"/>
                <a:ea typeface="+mn-ea"/>
                <a:cs typeface="+mn-cs"/>
              </a:rPr>
              <a:t>et quels sont les critères de choix?</a:t>
            </a:r>
          </a:p>
        </p:txBody>
      </p:sp>
      <p:sp>
        <p:nvSpPr>
          <p:cNvPr id="12" name="Rectangle 11">
            <a:extLst>
              <a:ext uri="{FF2B5EF4-FFF2-40B4-BE49-F238E27FC236}">
                <a16:creationId xmlns:a16="http://schemas.microsoft.com/office/drawing/2014/main" id="{3A58F669-A3C7-449E-8DE4-BD5BA0601C6E}"/>
              </a:ext>
            </a:extLst>
          </p:cNvPr>
          <p:cNvSpPr/>
          <p:nvPr>
            <p:custDataLst>
              <p:tags r:id="rId9"/>
            </p:custDataLst>
          </p:nvPr>
        </p:nvSpPr>
        <p:spPr>
          <a:xfrm>
            <a:off x="220980" y="4814935"/>
            <a:ext cx="11750040" cy="576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Quelle importance est accordée à une </a:t>
            </a:r>
            <a:r>
              <a:rPr kumimoji="0" lang="fr-CA" sz="1400" b="1" i="0" u="none" strike="noStrike" kern="1200" cap="none" spc="0" normalizeH="0" baseline="0" noProof="0" dirty="0">
                <a:ln>
                  <a:noFill/>
                </a:ln>
                <a:solidFill>
                  <a:srgbClr val="39302A"/>
                </a:solidFill>
                <a:effectLst/>
                <a:uLnTx/>
                <a:uFillTx/>
                <a:latin typeface="Arial"/>
                <a:ea typeface="+mn-ea"/>
                <a:cs typeface="+mn-cs"/>
              </a:rPr>
              <a:t>garantie associée aux travaux </a:t>
            </a:r>
            <a:r>
              <a:rPr kumimoji="0" lang="fr-CA" sz="1400" b="0" i="0" u="none" strike="noStrike" kern="1200" cap="none" spc="0" normalizeH="0" baseline="0" noProof="0" dirty="0">
                <a:ln>
                  <a:noFill/>
                </a:ln>
                <a:solidFill>
                  <a:srgbClr val="39302A"/>
                </a:solidFill>
                <a:effectLst/>
                <a:uLnTx/>
                <a:uFillTx/>
                <a:latin typeface="Arial"/>
                <a:ea typeface="+mn-ea"/>
                <a:cs typeface="+mn-cs"/>
              </a:rPr>
              <a:t>et quel </a:t>
            </a:r>
            <a:r>
              <a:rPr kumimoji="0" lang="fr-CA" sz="1400" b="1" i="0" u="none" strike="noStrike" kern="1200" cap="none" spc="0" normalizeH="0" baseline="0" noProof="0" dirty="0">
                <a:ln>
                  <a:noFill/>
                </a:ln>
                <a:solidFill>
                  <a:srgbClr val="39302A"/>
                </a:solidFill>
                <a:effectLst/>
                <a:uLnTx/>
                <a:uFillTx/>
                <a:latin typeface="Arial"/>
                <a:ea typeface="+mn-ea"/>
                <a:cs typeface="+mn-cs"/>
              </a:rPr>
              <a:t>mode de financement</a:t>
            </a:r>
            <a:r>
              <a:rPr kumimoji="0" lang="fr-CA" sz="1400" b="0" i="0" u="none" strike="noStrike" kern="1200" cap="none" spc="0" normalizeH="0" baseline="0" noProof="0" dirty="0">
                <a:ln>
                  <a:noFill/>
                </a:ln>
                <a:solidFill>
                  <a:srgbClr val="39302A"/>
                </a:solidFill>
                <a:effectLst/>
                <a:uLnTx/>
                <a:uFillTx/>
                <a:latin typeface="Arial"/>
                <a:ea typeface="+mn-ea"/>
                <a:cs typeface="+mn-cs"/>
              </a:rPr>
              <a:t> est anticipé?</a:t>
            </a:r>
          </a:p>
        </p:txBody>
      </p:sp>
      <p:sp>
        <p:nvSpPr>
          <p:cNvPr id="13" name="Ellipse 12">
            <a:extLst>
              <a:ext uri="{FF2B5EF4-FFF2-40B4-BE49-F238E27FC236}">
                <a16:creationId xmlns:a16="http://schemas.microsoft.com/office/drawing/2014/main" id="{89A2985B-4501-45F8-BBB3-9A1EC21DFF7C}"/>
              </a:ext>
            </a:extLst>
          </p:cNvPr>
          <p:cNvSpPr>
            <a:spLocks noChangeAspect="1"/>
          </p:cNvSpPr>
          <p:nvPr>
            <p:custDataLst>
              <p:tags r:id="rId10"/>
            </p:custDataLst>
          </p:nvPr>
        </p:nvSpPr>
        <p:spPr>
          <a:xfrm>
            <a:off x="354206" y="2213718"/>
            <a:ext cx="540000" cy="540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2</a:t>
            </a:r>
          </a:p>
        </p:txBody>
      </p:sp>
      <p:sp>
        <p:nvSpPr>
          <p:cNvPr id="14" name="Ellipse 13">
            <a:extLst>
              <a:ext uri="{FF2B5EF4-FFF2-40B4-BE49-F238E27FC236}">
                <a16:creationId xmlns:a16="http://schemas.microsoft.com/office/drawing/2014/main" id="{2225BCD9-49EA-437E-92D8-6256BA5063EE}"/>
              </a:ext>
            </a:extLst>
          </p:cNvPr>
          <p:cNvSpPr>
            <a:spLocks noChangeAspect="1"/>
          </p:cNvSpPr>
          <p:nvPr>
            <p:custDataLst>
              <p:tags r:id="rId11"/>
            </p:custDataLst>
          </p:nvPr>
        </p:nvSpPr>
        <p:spPr>
          <a:xfrm>
            <a:off x="354206" y="2864022"/>
            <a:ext cx="540000" cy="540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3</a:t>
            </a:r>
          </a:p>
        </p:txBody>
      </p:sp>
      <p:sp>
        <p:nvSpPr>
          <p:cNvPr id="15" name="Ellipse 14">
            <a:extLst>
              <a:ext uri="{FF2B5EF4-FFF2-40B4-BE49-F238E27FC236}">
                <a16:creationId xmlns:a16="http://schemas.microsoft.com/office/drawing/2014/main" id="{BBEFC432-1EB8-4F8B-A5C0-BA2608830BD4}"/>
              </a:ext>
            </a:extLst>
          </p:cNvPr>
          <p:cNvSpPr>
            <a:spLocks noChangeAspect="1"/>
          </p:cNvSpPr>
          <p:nvPr>
            <p:custDataLst>
              <p:tags r:id="rId12"/>
            </p:custDataLst>
          </p:nvPr>
        </p:nvSpPr>
        <p:spPr>
          <a:xfrm>
            <a:off x="354206" y="3514326"/>
            <a:ext cx="540000" cy="5400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4</a:t>
            </a:r>
          </a:p>
        </p:txBody>
      </p:sp>
      <p:sp>
        <p:nvSpPr>
          <p:cNvPr id="16" name="Ellipse 15">
            <a:extLst>
              <a:ext uri="{FF2B5EF4-FFF2-40B4-BE49-F238E27FC236}">
                <a16:creationId xmlns:a16="http://schemas.microsoft.com/office/drawing/2014/main" id="{2C428C26-AF3B-48E2-9F56-7F711A889C9F}"/>
              </a:ext>
            </a:extLst>
          </p:cNvPr>
          <p:cNvSpPr>
            <a:spLocks noChangeAspect="1"/>
          </p:cNvSpPr>
          <p:nvPr>
            <p:custDataLst>
              <p:tags r:id="rId13"/>
            </p:custDataLst>
          </p:nvPr>
        </p:nvSpPr>
        <p:spPr>
          <a:xfrm>
            <a:off x="354206" y="4164630"/>
            <a:ext cx="540000" cy="54000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5</a:t>
            </a:r>
          </a:p>
        </p:txBody>
      </p:sp>
      <p:sp>
        <p:nvSpPr>
          <p:cNvPr id="17" name="Ellipse 16">
            <a:extLst>
              <a:ext uri="{FF2B5EF4-FFF2-40B4-BE49-F238E27FC236}">
                <a16:creationId xmlns:a16="http://schemas.microsoft.com/office/drawing/2014/main" id="{44C96F59-E42B-44D8-BDD0-DA393794A31D}"/>
              </a:ext>
            </a:extLst>
          </p:cNvPr>
          <p:cNvSpPr>
            <a:spLocks noChangeAspect="1"/>
          </p:cNvSpPr>
          <p:nvPr>
            <p:custDataLst>
              <p:tags r:id="rId14"/>
            </p:custDataLst>
          </p:nvPr>
        </p:nvSpPr>
        <p:spPr>
          <a:xfrm>
            <a:off x="354206" y="4814933"/>
            <a:ext cx="540000" cy="540000"/>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6</a:t>
            </a:r>
          </a:p>
        </p:txBody>
      </p:sp>
      <p:sp>
        <p:nvSpPr>
          <p:cNvPr id="2" name="Espace réservé du numéro de diapositive 1">
            <a:extLst>
              <a:ext uri="{FF2B5EF4-FFF2-40B4-BE49-F238E27FC236}">
                <a16:creationId xmlns:a16="http://schemas.microsoft.com/office/drawing/2014/main" id="{50019DBB-5EA0-460F-845B-5B2B5C280A78}"/>
              </a:ext>
            </a:extLst>
          </p:cNvPr>
          <p:cNvSpPr>
            <a:spLocks noGrp="1"/>
          </p:cNvSpPr>
          <p:nvPr>
            <p:ph type="sldNum" sz="quarter" idx="12"/>
            <p:custDataLst>
              <p:tags r:id="rId15"/>
            </p:custDataLst>
          </p:nvPr>
        </p:nvSpPr>
        <p:spPr>
          <a:xfrm>
            <a:off x="354206" y="6461967"/>
            <a:ext cx="21320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A86C6F99-49D7-43AF-8DD7-E42475065210}"/>
              </a:ext>
            </a:extLst>
          </p:cNvPr>
          <p:cNvSpPr/>
          <p:nvPr>
            <p:custDataLst>
              <p:tags r:id="rId16"/>
            </p:custDataLst>
          </p:nvPr>
        </p:nvSpPr>
        <p:spPr>
          <a:xfrm>
            <a:off x="220980" y="5468758"/>
            <a:ext cx="11750040" cy="57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Comment la </a:t>
            </a:r>
            <a:r>
              <a:rPr kumimoji="0" lang="fr-CA" sz="1400" b="1" i="0" u="none" strike="noStrike" kern="1200" cap="none" spc="0" normalizeH="0" baseline="0" noProof="0" dirty="0">
                <a:ln>
                  <a:noFill/>
                </a:ln>
                <a:solidFill>
                  <a:srgbClr val="39302A"/>
                </a:solidFill>
                <a:effectLst/>
                <a:uLnTx/>
                <a:uFillTx/>
                <a:latin typeface="Arial"/>
                <a:ea typeface="+mn-ea"/>
                <a:cs typeface="+mn-cs"/>
              </a:rPr>
              <a:t>situation économique actuelle </a:t>
            </a:r>
            <a:r>
              <a:rPr kumimoji="0" lang="fr-CA" sz="1400" b="0" i="0" u="none" strike="noStrike" kern="1200" cap="none" spc="0" normalizeH="0" baseline="0" noProof="0" dirty="0">
                <a:ln>
                  <a:noFill/>
                </a:ln>
                <a:solidFill>
                  <a:srgbClr val="39302A"/>
                </a:solidFill>
                <a:effectLst/>
                <a:uLnTx/>
                <a:uFillTx/>
                <a:latin typeface="Arial"/>
                <a:ea typeface="+mn-ea"/>
                <a:cs typeface="+mn-cs"/>
              </a:rPr>
              <a:t>impacte-t-elle les </a:t>
            </a:r>
            <a:r>
              <a:rPr kumimoji="0" lang="fr-CA" sz="1400" b="1" i="0" u="none" strike="noStrike" kern="1200" cap="none" spc="0" normalizeH="0" baseline="0" noProof="0" dirty="0">
                <a:ln>
                  <a:noFill/>
                </a:ln>
                <a:solidFill>
                  <a:srgbClr val="39302A"/>
                </a:solidFill>
                <a:effectLst/>
                <a:uLnTx/>
                <a:uFillTx/>
                <a:latin typeface="Arial"/>
                <a:ea typeface="+mn-ea"/>
                <a:cs typeface="+mn-cs"/>
              </a:rPr>
              <a:t>projets de rénovation</a:t>
            </a:r>
            <a:r>
              <a:rPr kumimoji="0" lang="fr-CA" sz="1400" b="0" i="0" u="none" strike="noStrike" kern="1200" cap="none" spc="0" normalizeH="0" baseline="0" noProof="0" dirty="0">
                <a:ln>
                  <a:noFill/>
                </a:ln>
                <a:solidFill>
                  <a:srgbClr val="39302A"/>
                </a:solidFill>
                <a:effectLst/>
                <a:uLnTx/>
                <a:uFillTx/>
                <a:latin typeface="Arial"/>
                <a:ea typeface="+mn-ea"/>
                <a:cs typeface="+mn-cs"/>
              </a:rPr>
              <a:t>?</a:t>
            </a:r>
          </a:p>
        </p:txBody>
      </p:sp>
      <p:sp>
        <p:nvSpPr>
          <p:cNvPr id="19" name="Ellipse 18">
            <a:extLst>
              <a:ext uri="{FF2B5EF4-FFF2-40B4-BE49-F238E27FC236}">
                <a16:creationId xmlns:a16="http://schemas.microsoft.com/office/drawing/2014/main" id="{AC0700B9-2FAE-4457-B01E-710809078B9C}"/>
              </a:ext>
            </a:extLst>
          </p:cNvPr>
          <p:cNvSpPr>
            <a:spLocks noChangeAspect="1"/>
          </p:cNvSpPr>
          <p:nvPr>
            <p:custDataLst>
              <p:tags r:id="rId17"/>
            </p:custDataLst>
          </p:nvPr>
        </p:nvSpPr>
        <p:spPr>
          <a:xfrm>
            <a:off x="354206" y="5492405"/>
            <a:ext cx="540000" cy="540000"/>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7</a:t>
            </a:r>
          </a:p>
        </p:txBody>
      </p:sp>
      <p:sp>
        <p:nvSpPr>
          <p:cNvPr id="20" name="Rectangle 19">
            <a:extLst>
              <a:ext uri="{FF2B5EF4-FFF2-40B4-BE49-F238E27FC236}">
                <a16:creationId xmlns:a16="http://schemas.microsoft.com/office/drawing/2014/main" id="{41109BDC-8B82-4F94-8313-A256455C918A}"/>
              </a:ext>
            </a:extLst>
          </p:cNvPr>
          <p:cNvSpPr/>
          <p:nvPr>
            <p:custDataLst>
              <p:tags r:id="rId18"/>
            </p:custDataLst>
          </p:nvPr>
        </p:nvSpPr>
        <p:spPr>
          <a:xfrm>
            <a:off x="220980" y="6122581"/>
            <a:ext cx="11750040" cy="576000"/>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71755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39302A"/>
                </a:solidFill>
                <a:effectLst/>
                <a:uLnTx/>
                <a:uFillTx/>
                <a:latin typeface="Arial"/>
                <a:ea typeface="+mn-ea"/>
                <a:cs typeface="+mn-cs"/>
              </a:rPr>
              <a:t>Quel est le niveau de </a:t>
            </a:r>
            <a:r>
              <a:rPr kumimoji="0" lang="fr-CA" sz="1400" b="1" i="0" u="none" strike="noStrike" kern="1200" cap="none" spc="0" normalizeH="0" baseline="0" noProof="0" dirty="0">
                <a:ln>
                  <a:noFill/>
                </a:ln>
                <a:solidFill>
                  <a:srgbClr val="39302A"/>
                </a:solidFill>
                <a:effectLst/>
                <a:uLnTx/>
                <a:uFillTx/>
                <a:latin typeface="Arial"/>
                <a:ea typeface="+mn-ea"/>
                <a:cs typeface="+mn-cs"/>
              </a:rPr>
              <a:t>connaissance</a:t>
            </a:r>
            <a:r>
              <a:rPr kumimoji="0" lang="fr-CA" sz="1400" b="0" i="0" u="none" strike="noStrike" kern="1200" cap="none" spc="0" normalizeH="0" baseline="0" noProof="0" dirty="0">
                <a:ln>
                  <a:noFill/>
                </a:ln>
                <a:solidFill>
                  <a:srgbClr val="39302A"/>
                </a:solidFill>
                <a:effectLst/>
                <a:uLnTx/>
                <a:uFillTx/>
                <a:latin typeface="Arial"/>
                <a:ea typeface="+mn-ea"/>
                <a:cs typeface="+mn-cs"/>
              </a:rPr>
              <a:t> </a:t>
            </a:r>
            <a:r>
              <a:rPr lang="fr-CA" sz="1400" dirty="0">
                <a:solidFill>
                  <a:srgbClr val="39302A"/>
                </a:solidFill>
                <a:latin typeface="Arial"/>
              </a:rPr>
              <a:t>et d’</a:t>
            </a:r>
            <a:r>
              <a:rPr lang="fr-CA" sz="1400" b="1" dirty="0">
                <a:solidFill>
                  <a:srgbClr val="39302A"/>
                </a:solidFill>
                <a:latin typeface="Arial"/>
              </a:rPr>
              <a:t>intérêt</a:t>
            </a:r>
            <a:r>
              <a:rPr lang="fr-CA" sz="1400" dirty="0">
                <a:solidFill>
                  <a:srgbClr val="39302A"/>
                </a:solidFill>
                <a:latin typeface="Arial"/>
              </a:rPr>
              <a:t> envers les </a:t>
            </a:r>
            <a:r>
              <a:rPr lang="fr-CA" sz="1400" b="1" dirty="0">
                <a:solidFill>
                  <a:srgbClr val="39302A"/>
                </a:solidFill>
                <a:latin typeface="Arial"/>
              </a:rPr>
              <a:t>rénovations durables</a:t>
            </a:r>
            <a:r>
              <a:rPr kumimoji="0" lang="fr-CA" sz="1400" b="0" i="0" u="none" strike="noStrike" kern="1200" cap="none" spc="0" normalizeH="0" baseline="0" noProof="0" dirty="0">
                <a:ln>
                  <a:noFill/>
                </a:ln>
                <a:solidFill>
                  <a:srgbClr val="39302A"/>
                </a:solidFill>
                <a:effectLst/>
                <a:uLnTx/>
                <a:uFillTx/>
                <a:latin typeface="Arial"/>
                <a:ea typeface="+mn-ea"/>
                <a:cs typeface="+mn-cs"/>
              </a:rPr>
              <a:t>?</a:t>
            </a:r>
          </a:p>
        </p:txBody>
      </p:sp>
      <p:sp>
        <p:nvSpPr>
          <p:cNvPr id="21" name="Ellipse 20">
            <a:extLst>
              <a:ext uri="{FF2B5EF4-FFF2-40B4-BE49-F238E27FC236}">
                <a16:creationId xmlns:a16="http://schemas.microsoft.com/office/drawing/2014/main" id="{B6638E59-2717-46ED-BBEF-3C33D0BC91A4}"/>
              </a:ext>
            </a:extLst>
          </p:cNvPr>
          <p:cNvSpPr>
            <a:spLocks noChangeAspect="1"/>
          </p:cNvSpPr>
          <p:nvPr>
            <p:custDataLst>
              <p:tags r:id="rId19"/>
            </p:custDataLst>
          </p:nvPr>
        </p:nvSpPr>
        <p:spPr>
          <a:xfrm>
            <a:off x="354206" y="6140581"/>
            <a:ext cx="540000" cy="540000"/>
          </a:xfrm>
          <a:prstGeom prst="ellipse">
            <a:avLst/>
          </a:prstGeom>
          <a:solidFill>
            <a:schemeClr val="tx2">
              <a:lumMod val="90000"/>
              <a:lumOff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000" b="1" dirty="0">
                <a:solidFill>
                  <a:prstClr val="white"/>
                </a:solidFill>
                <a:latin typeface="Tw Cen MT" panose="020B0602020104020603" pitchFamily="34" charset="0"/>
              </a:rPr>
              <a:t>8</a:t>
            </a:r>
            <a:endPar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375602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C59C1688-F5D2-494D-9C7D-04ED5F684137}"/>
              </a:ext>
            </a:extLst>
          </p:cNvPr>
          <p:cNvGraphicFramePr>
            <a:graphicFrameLocks noChangeAspect="1"/>
          </p:cNvGraphicFramePr>
          <p:nvPr>
            <p:custDataLst>
              <p:tags r:id="rId1"/>
            </p:custDataLst>
            <p:extLst>
              <p:ext uri="{D42A27DB-BD31-4B8C-83A1-F6EECF244321}">
                <p14:modId xmlns:p14="http://schemas.microsoft.com/office/powerpoint/2010/main" val="2189637945"/>
              </p:ext>
            </p:extLst>
          </p:nvPr>
        </p:nvGraphicFramePr>
        <p:xfrm>
          <a:off x="192086" y="1729057"/>
          <a:ext cx="11921537" cy="1733278"/>
        </p:xfrm>
        <a:graphic>
          <a:graphicData uri="http://schemas.openxmlformats.org/presentationml/2006/ole">
            <mc:AlternateContent xmlns:mc="http://schemas.openxmlformats.org/markup-compatibility/2006">
              <mc:Choice xmlns:v="urn:schemas-microsoft-com:vml" Requires="v">
                <p:oleObj name="Worksheet" r:id="rId7" imgW="11788105" imgH="1722246" progId="Excel.Sheet.12">
                  <p:link updateAutomatic="1"/>
                </p:oleObj>
              </mc:Choice>
              <mc:Fallback>
                <p:oleObj name="Worksheet" r:id="rId7" imgW="11788105" imgH="1722246" progId="Excel.Sheet.12">
                  <p:link updateAutomatic="1"/>
                  <p:pic>
                    <p:nvPicPr>
                      <p:cNvPr id="6" name="Objet 5">
                        <a:extLst>
                          <a:ext uri="{FF2B5EF4-FFF2-40B4-BE49-F238E27FC236}">
                            <a16:creationId xmlns:a16="http://schemas.microsoft.com/office/drawing/2014/main" id="{C59C1688-F5D2-494D-9C7D-04ED5F684137}"/>
                          </a:ext>
                        </a:extLst>
                      </p:cNvPr>
                      <p:cNvPicPr/>
                      <p:nvPr/>
                    </p:nvPicPr>
                    <p:blipFill>
                      <a:blip r:embed="rId8"/>
                      <a:stretch>
                        <a:fillRect/>
                      </a:stretch>
                    </p:blipFill>
                    <p:spPr>
                      <a:xfrm>
                        <a:off x="192086" y="1729057"/>
                        <a:ext cx="11921537" cy="173327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2"/>
            </p:custDataLst>
          </p:nvPr>
        </p:nvSpPr>
        <p:spPr>
          <a:xfrm>
            <a:off x="220980" y="268862"/>
            <a:ext cx="8956887" cy="498598"/>
          </a:xfrm>
        </p:spPr>
        <p:txBody>
          <a:bodyPr/>
          <a:lstStyle/>
          <a:p>
            <a:r>
              <a:rPr lang="fr-CA" dirty="0"/>
              <a:t>Les raisons derrière le choix des ressources prévues pour la réalisation des travaux selon les principaux sous-groupes</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3"/>
            </p:custDataLst>
          </p:nvPr>
        </p:nvSpPr>
        <p:spPr/>
        <p:txBody>
          <a:bodyPr/>
          <a:lstStyle/>
          <a:p>
            <a:fld id="{B57D92B5-7ECE-49C8-85BA-9F8FD163C6E7}" type="slidenum">
              <a:rPr lang="en-CA" smtClean="0"/>
              <a:t>70</a:t>
            </a:fld>
            <a:endParaRPr lang="en-CA"/>
          </a:p>
        </p:txBody>
      </p:sp>
      <p:sp>
        <p:nvSpPr>
          <p:cNvPr id="4" name="Espace réservé du texte 3">
            <a:extLst>
              <a:ext uri="{FF2B5EF4-FFF2-40B4-BE49-F238E27FC236}">
                <a16:creationId xmlns:a16="http://schemas.microsoft.com/office/drawing/2014/main" id="{48E9D84B-5FCF-4972-AAA9-C81DC9784AC9}"/>
              </a:ext>
            </a:extLst>
          </p:cNvPr>
          <p:cNvSpPr>
            <a:spLocks noGrp="1"/>
          </p:cNvSpPr>
          <p:nvPr>
            <p:ph type="body" sz="quarter" idx="13"/>
            <p:custDataLst>
              <p:tags r:id="rId4"/>
            </p:custDataLst>
          </p:nvPr>
        </p:nvSpPr>
        <p:spPr>
          <a:xfrm>
            <a:off x="220980" y="1341120"/>
            <a:ext cx="11750400" cy="124650"/>
          </a:xfrm>
        </p:spPr>
        <p:txBody>
          <a:bodyPr/>
          <a:lstStyle/>
          <a:p>
            <a:r>
              <a:rPr lang="fr-CA" dirty="0"/>
              <a:t>TQ6T1 </a:t>
            </a:r>
            <a:r>
              <a:rPr lang="fr-CA" b="1" u="sng" dirty="0"/>
              <a:t>POURQUOI</a:t>
            </a:r>
            <a:r>
              <a:rPr lang="fr-CA" dirty="0"/>
              <a:t> faites-vous le choix de réaliser ces travaux </a:t>
            </a:r>
            <a:r>
              <a:rPr lang="fr-CA" b="1" dirty="0"/>
              <a:t>par</a:t>
            </a:r>
            <a:r>
              <a:rPr lang="fr-CA" dirty="0"/>
              <a:t> </a:t>
            </a:r>
            <a:r>
              <a:rPr lang="fr-CA" b="1" u="sng" dirty="0"/>
              <a:t>vous-même</a:t>
            </a:r>
            <a:r>
              <a:rPr lang="fr-CA" dirty="0"/>
              <a:t>?</a:t>
            </a:r>
          </a:p>
        </p:txBody>
      </p:sp>
      <p:sp>
        <p:nvSpPr>
          <p:cNvPr id="5" name="Espace réservé du texte 4">
            <a:extLst>
              <a:ext uri="{FF2B5EF4-FFF2-40B4-BE49-F238E27FC236}">
                <a16:creationId xmlns:a16="http://schemas.microsoft.com/office/drawing/2014/main" id="{E716707E-9A01-4877-82D3-B1A3C72E6E2A}"/>
              </a:ext>
            </a:extLst>
          </p:cNvPr>
          <p:cNvSpPr>
            <a:spLocks noGrp="1"/>
          </p:cNvSpPr>
          <p:nvPr>
            <p:ph type="body" sz="quarter" idx="14"/>
            <p:custDataLst>
              <p:tags r:id="rId5"/>
            </p:custDataLst>
          </p:nvPr>
        </p:nvSpPr>
        <p:spPr>
          <a:xfrm>
            <a:off x="220980" y="6021388"/>
            <a:ext cx="11750400" cy="110800"/>
          </a:xfrm>
        </p:spPr>
        <p:txBody>
          <a:bodyPr/>
          <a:lstStyle/>
          <a:p>
            <a:r>
              <a:rPr lang="fr-CA" dirty="0"/>
              <a:t>Base : ceux qui prévoient faire leurs travaux par eux-mêmes</a:t>
            </a:r>
          </a:p>
        </p:txBody>
      </p:sp>
      <p:graphicFrame>
        <p:nvGraphicFramePr>
          <p:cNvPr id="8" name="Objet 7">
            <a:extLst>
              <a:ext uri="{FF2B5EF4-FFF2-40B4-BE49-F238E27FC236}">
                <a16:creationId xmlns:a16="http://schemas.microsoft.com/office/drawing/2014/main" id="{F44799FD-F7BE-4DE8-AA2C-FDE3FB9DA517}"/>
              </a:ext>
            </a:extLst>
          </p:cNvPr>
          <p:cNvGraphicFramePr>
            <a:graphicFrameLocks noChangeAspect="1"/>
          </p:cNvGraphicFramePr>
          <p:nvPr>
            <p:extLst>
              <p:ext uri="{D42A27DB-BD31-4B8C-83A1-F6EECF244321}">
                <p14:modId xmlns:p14="http://schemas.microsoft.com/office/powerpoint/2010/main" val="491177358"/>
              </p:ext>
            </p:extLst>
          </p:nvPr>
        </p:nvGraphicFramePr>
        <p:xfrm>
          <a:off x="220980" y="3556332"/>
          <a:ext cx="8093075" cy="1722437"/>
        </p:xfrm>
        <a:graphic>
          <a:graphicData uri="http://schemas.openxmlformats.org/presentationml/2006/ole">
            <mc:AlternateContent xmlns:mc="http://schemas.openxmlformats.org/markup-compatibility/2006">
              <mc:Choice xmlns:v="urn:schemas-microsoft-com:vml" Requires="v">
                <p:oleObj name="Worksheet" r:id="rId9" imgW="8092653" imgH="1722246" progId="Excel.Sheet.12">
                  <p:link updateAutomatic="1"/>
                </p:oleObj>
              </mc:Choice>
              <mc:Fallback>
                <p:oleObj name="Worksheet" r:id="rId9" imgW="8092653" imgH="1722246" progId="Excel.Sheet.12">
                  <p:link updateAutomatic="1"/>
                  <p:pic>
                    <p:nvPicPr>
                      <p:cNvPr id="8" name="Objet 7">
                        <a:extLst>
                          <a:ext uri="{FF2B5EF4-FFF2-40B4-BE49-F238E27FC236}">
                            <a16:creationId xmlns:a16="http://schemas.microsoft.com/office/drawing/2014/main" id="{F44799FD-F7BE-4DE8-AA2C-FDE3FB9DA517}"/>
                          </a:ext>
                        </a:extLst>
                      </p:cNvPr>
                      <p:cNvPicPr/>
                      <p:nvPr/>
                    </p:nvPicPr>
                    <p:blipFill>
                      <a:blip r:embed="rId10"/>
                      <a:stretch>
                        <a:fillRect/>
                      </a:stretch>
                    </p:blipFill>
                    <p:spPr>
                      <a:xfrm>
                        <a:off x="220980" y="3556332"/>
                        <a:ext cx="8093075" cy="1722437"/>
                      </a:xfrm>
                      <a:prstGeom prst="rect">
                        <a:avLst/>
                      </a:prstGeom>
                    </p:spPr>
                  </p:pic>
                </p:oleObj>
              </mc:Fallback>
            </mc:AlternateContent>
          </a:graphicData>
        </a:graphic>
      </p:graphicFrame>
    </p:spTree>
    <p:extLst>
      <p:ext uri="{BB962C8B-B14F-4D97-AF65-F5344CB8AC3E}">
        <p14:creationId xmlns:p14="http://schemas.microsoft.com/office/powerpoint/2010/main" val="23442528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06553F86-0A6C-4BEE-A44D-AAD197D46AAE}"/>
              </a:ext>
            </a:extLst>
          </p:cNvPr>
          <p:cNvGraphicFramePr>
            <a:graphicFrameLocks noChangeAspect="1"/>
          </p:cNvGraphicFramePr>
          <p:nvPr>
            <p:custDataLst>
              <p:tags r:id="rId1"/>
            </p:custDataLst>
            <p:extLst>
              <p:ext uri="{D42A27DB-BD31-4B8C-83A1-F6EECF244321}">
                <p14:modId xmlns:p14="http://schemas.microsoft.com/office/powerpoint/2010/main" val="4249983058"/>
              </p:ext>
            </p:extLst>
          </p:nvPr>
        </p:nvGraphicFramePr>
        <p:xfrm>
          <a:off x="192086" y="1726828"/>
          <a:ext cx="11970930" cy="1735200"/>
        </p:xfrm>
        <a:graphic>
          <a:graphicData uri="http://schemas.openxmlformats.org/presentationml/2006/ole">
            <mc:AlternateContent xmlns:mc="http://schemas.openxmlformats.org/markup-compatibility/2006">
              <mc:Choice xmlns:v="urn:schemas-microsoft-com:vml" Requires="v">
                <p:oleObj name="Worksheet" r:id="rId7" imgW="11811071" imgH="1722246" progId="Excel.Sheet.12">
                  <p:link updateAutomatic="1"/>
                </p:oleObj>
              </mc:Choice>
              <mc:Fallback>
                <p:oleObj name="Worksheet" r:id="rId7" imgW="11811071" imgH="1722246" progId="Excel.Sheet.12">
                  <p:link updateAutomatic="1"/>
                  <p:pic>
                    <p:nvPicPr>
                      <p:cNvPr id="6" name="Objet 5">
                        <a:extLst>
                          <a:ext uri="{FF2B5EF4-FFF2-40B4-BE49-F238E27FC236}">
                            <a16:creationId xmlns:a16="http://schemas.microsoft.com/office/drawing/2014/main" id="{06553F86-0A6C-4BEE-A44D-AAD197D46AAE}"/>
                          </a:ext>
                        </a:extLst>
                      </p:cNvPr>
                      <p:cNvPicPr/>
                      <p:nvPr/>
                    </p:nvPicPr>
                    <p:blipFill>
                      <a:blip r:embed="rId8"/>
                      <a:stretch>
                        <a:fillRect/>
                      </a:stretch>
                    </p:blipFill>
                    <p:spPr>
                      <a:xfrm>
                        <a:off x="192086" y="1726828"/>
                        <a:ext cx="11970930" cy="1735200"/>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2"/>
            </p:custDataLst>
          </p:nvPr>
        </p:nvSpPr>
        <p:spPr>
          <a:xfrm>
            <a:off x="220980" y="268862"/>
            <a:ext cx="8956887" cy="498598"/>
          </a:xfrm>
        </p:spPr>
        <p:txBody>
          <a:bodyPr/>
          <a:lstStyle/>
          <a:p>
            <a:r>
              <a:rPr lang="fr-CA" dirty="0"/>
              <a:t>Les raisons derrière le choix des ressources prévues pour la réalisation des travaux selon les principaux sous-groupes (suite)</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3"/>
            </p:custDataLst>
          </p:nvPr>
        </p:nvSpPr>
        <p:spPr/>
        <p:txBody>
          <a:bodyPr/>
          <a:lstStyle/>
          <a:p>
            <a:fld id="{B57D92B5-7ECE-49C8-85BA-9F8FD163C6E7}" type="slidenum">
              <a:rPr lang="en-CA" smtClean="0"/>
              <a:t>71</a:t>
            </a:fld>
            <a:endParaRPr lang="en-CA"/>
          </a:p>
        </p:txBody>
      </p:sp>
      <p:sp>
        <p:nvSpPr>
          <p:cNvPr id="4" name="Espace réservé du texte 3">
            <a:extLst>
              <a:ext uri="{FF2B5EF4-FFF2-40B4-BE49-F238E27FC236}">
                <a16:creationId xmlns:a16="http://schemas.microsoft.com/office/drawing/2014/main" id="{48E9D84B-5FCF-4972-AAA9-C81DC9784AC9}"/>
              </a:ext>
            </a:extLst>
          </p:cNvPr>
          <p:cNvSpPr>
            <a:spLocks noGrp="1"/>
          </p:cNvSpPr>
          <p:nvPr>
            <p:ph type="body" sz="quarter" idx="13"/>
            <p:custDataLst>
              <p:tags r:id="rId4"/>
            </p:custDataLst>
          </p:nvPr>
        </p:nvSpPr>
        <p:spPr>
          <a:xfrm>
            <a:off x="220980" y="1341120"/>
            <a:ext cx="11750400" cy="124650"/>
          </a:xfrm>
        </p:spPr>
        <p:txBody>
          <a:bodyPr/>
          <a:lstStyle/>
          <a:p>
            <a:r>
              <a:rPr lang="fr-CA" dirty="0"/>
              <a:t>TQ6T2 </a:t>
            </a:r>
            <a:r>
              <a:rPr lang="fr-CA" b="1" u="sng" dirty="0"/>
              <a:t>POURQUOI</a:t>
            </a:r>
            <a:r>
              <a:rPr lang="fr-CA" dirty="0"/>
              <a:t> faites-vous le choix de faire réaliser ces travaux </a:t>
            </a:r>
            <a:r>
              <a:rPr lang="fr-CA" b="1" dirty="0"/>
              <a:t>par</a:t>
            </a:r>
            <a:r>
              <a:rPr lang="fr-CA" dirty="0"/>
              <a:t> </a:t>
            </a:r>
            <a:r>
              <a:rPr lang="fr-CA" b="1" u="sng" dirty="0"/>
              <a:t>un ami, un membre de la famille ou une connaissance</a:t>
            </a:r>
            <a:r>
              <a:rPr lang="fr-CA" dirty="0"/>
              <a:t>?</a:t>
            </a:r>
          </a:p>
        </p:txBody>
      </p:sp>
      <p:sp>
        <p:nvSpPr>
          <p:cNvPr id="5" name="Espace réservé du texte 4">
            <a:extLst>
              <a:ext uri="{FF2B5EF4-FFF2-40B4-BE49-F238E27FC236}">
                <a16:creationId xmlns:a16="http://schemas.microsoft.com/office/drawing/2014/main" id="{E716707E-9A01-4877-82D3-B1A3C72E6E2A}"/>
              </a:ext>
            </a:extLst>
          </p:cNvPr>
          <p:cNvSpPr>
            <a:spLocks noGrp="1"/>
          </p:cNvSpPr>
          <p:nvPr>
            <p:ph type="body" sz="quarter" idx="14"/>
            <p:custDataLst>
              <p:tags r:id="rId5"/>
            </p:custDataLst>
          </p:nvPr>
        </p:nvSpPr>
        <p:spPr>
          <a:xfrm>
            <a:off x="220980" y="6021388"/>
            <a:ext cx="11750400" cy="110800"/>
          </a:xfrm>
        </p:spPr>
        <p:txBody>
          <a:bodyPr/>
          <a:lstStyle/>
          <a:p>
            <a:r>
              <a:rPr lang="fr-CA" dirty="0"/>
              <a:t>Base : ceux qui prévoient faire faire leurs travaux par un ami, un membre de la famille ou une connaissance</a:t>
            </a:r>
          </a:p>
        </p:txBody>
      </p:sp>
      <p:graphicFrame>
        <p:nvGraphicFramePr>
          <p:cNvPr id="8" name="Objet 7">
            <a:extLst>
              <a:ext uri="{FF2B5EF4-FFF2-40B4-BE49-F238E27FC236}">
                <a16:creationId xmlns:a16="http://schemas.microsoft.com/office/drawing/2014/main" id="{27CDCD7B-2429-4128-82B9-1D8EFC76509E}"/>
              </a:ext>
            </a:extLst>
          </p:cNvPr>
          <p:cNvGraphicFramePr>
            <a:graphicFrameLocks noChangeAspect="1"/>
          </p:cNvGraphicFramePr>
          <p:nvPr>
            <p:extLst>
              <p:ext uri="{D42A27DB-BD31-4B8C-83A1-F6EECF244321}">
                <p14:modId xmlns:p14="http://schemas.microsoft.com/office/powerpoint/2010/main" val="1581404070"/>
              </p:ext>
            </p:extLst>
          </p:nvPr>
        </p:nvGraphicFramePr>
        <p:xfrm>
          <a:off x="192085" y="3560177"/>
          <a:ext cx="8175433" cy="1735200"/>
        </p:xfrm>
        <a:graphic>
          <a:graphicData uri="http://schemas.openxmlformats.org/presentationml/2006/ole">
            <mc:AlternateContent xmlns:mc="http://schemas.openxmlformats.org/markup-compatibility/2006">
              <mc:Choice xmlns:v="urn:schemas-microsoft-com:vml" Requires="v">
                <p:oleObj name="Worksheet" r:id="rId9" imgW="8115194" imgH="1722246" progId="Excel.Sheet.12">
                  <p:link updateAutomatic="1"/>
                </p:oleObj>
              </mc:Choice>
              <mc:Fallback>
                <p:oleObj name="Worksheet" r:id="rId9" imgW="8115194" imgH="1722246" progId="Excel.Sheet.12">
                  <p:link updateAutomatic="1"/>
                  <p:pic>
                    <p:nvPicPr>
                      <p:cNvPr id="8" name="Objet 7">
                        <a:extLst>
                          <a:ext uri="{FF2B5EF4-FFF2-40B4-BE49-F238E27FC236}">
                            <a16:creationId xmlns:a16="http://schemas.microsoft.com/office/drawing/2014/main" id="{27CDCD7B-2429-4128-82B9-1D8EFC76509E}"/>
                          </a:ext>
                        </a:extLst>
                      </p:cNvPr>
                      <p:cNvPicPr/>
                      <p:nvPr/>
                    </p:nvPicPr>
                    <p:blipFill>
                      <a:blip r:embed="rId10"/>
                      <a:stretch>
                        <a:fillRect/>
                      </a:stretch>
                    </p:blipFill>
                    <p:spPr>
                      <a:xfrm>
                        <a:off x="192085" y="3560177"/>
                        <a:ext cx="8175433" cy="1735200"/>
                      </a:xfrm>
                      <a:prstGeom prst="rect">
                        <a:avLst/>
                      </a:prstGeom>
                    </p:spPr>
                  </p:pic>
                </p:oleObj>
              </mc:Fallback>
            </mc:AlternateContent>
          </a:graphicData>
        </a:graphic>
      </p:graphicFrame>
    </p:spTree>
    <p:extLst>
      <p:ext uri="{BB962C8B-B14F-4D97-AF65-F5344CB8AC3E}">
        <p14:creationId xmlns:p14="http://schemas.microsoft.com/office/powerpoint/2010/main" val="1706224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A41B7875-5842-4235-8640-D2F87A31E226}"/>
              </a:ext>
            </a:extLst>
          </p:cNvPr>
          <p:cNvGraphicFramePr>
            <a:graphicFrameLocks noChangeAspect="1"/>
          </p:cNvGraphicFramePr>
          <p:nvPr>
            <p:custDataLst>
              <p:tags r:id="rId1"/>
            </p:custDataLst>
            <p:extLst>
              <p:ext uri="{D42A27DB-BD31-4B8C-83A1-F6EECF244321}">
                <p14:modId xmlns:p14="http://schemas.microsoft.com/office/powerpoint/2010/main" val="3983771844"/>
              </p:ext>
            </p:extLst>
          </p:nvPr>
        </p:nvGraphicFramePr>
        <p:xfrm>
          <a:off x="192086" y="1729057"/>
          <a:ext cx="11505294" cy="1655763"/>
        </p:xfrm>
        <a:graphic>
          <a:graphicData uri="http://schemas.openxmlformats.org/presentationml/2006/ole">
            <mc:AlternateContent xmlns:mc="http://schemas.openxmlformats.org/markup-compatibility/2006">
              <mc:Choice xmlns:v="urn:schemas-microsoft-com:vml" Requires="v">
                <p:oleObj name="Worksheet" r:id="rId7" imgW="11925477" imgH="1722246" progId="Excel.Sheet.12">
                  <p:link updateAutomatic="1"/>
                </p:oleObj>
              </mc:Choice>
              <mc:Fallback>
                <p:oleObj name="Worksheet" r:id="rId7" imgW="11925477" imgH="1722246" progId="Excel.Sheet.12">
                  <p:link updateAutomatic="1"/>
                  <p:pic>
                    <p:nvPicPr>
                      <p:cNvPr id="6" name="Objet 5">
                        <a:extLst>
                          <a:ext uri="{FF2B5EF4-FFF2-40B4-BE49-F238E27FC236}">
                            <a16:creationId xmlns:a16="http://schemas.microsoft.com/office/drawing/2014/main" id="{A41B7875-5842-4235-8640-D2F87A31E226}"/>
                          </a:ext>
                        </a:extLst>
                      </p:cNvPr>
                      <p:cNvPicPr/>
                      <p:nvPr/>
                    </p:nvPicPr>
                    <p:blipFill>
                      <a:blip r:embed="rId8"/>
                      <a:stretch>
                        <a:fillRect/>
                      </a:stretch>
                    </p:blipFill>
                    <p:spPr>
                      <a:xfrm>
                        <a:off x="192086" y="1729057"/>
                        <a:ext cx="11505294" cy="1655763"/>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2"/>
            </p:custDataLst>
          </p:nvPr>
        </p:nvSpPr>
        <p:spPr>
          <a:xfrm>
            <a:off x="220980" y="268862"/>
            <a:ext cx="8956887" cy="498598"/>
          </a:xfrm>
        </p:spPr>
        <p:txBody>
          <a:bodyPr/>
          <a:lstStyle/>
          <a:p>
            <a:r>
              <a:rPr lang="fr-CA" dirty="0"/>
              <a:t>Les raisons derrière le choix des ressources prévues pour la réalisation des travaux selon les principaux sous-groupes (suite)</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3"/>
            </p:custDataLst>
          </p:nvPr>
        </p:nvSpPr>
        <p:spPr/>
        <p:txBody>
          <a:bodyPr/>
          <a:lstStyle/>
          <a:p>
            <a:fld id="{B57D92B5-7ECE-49C8-85BA-9F8FD163C6E7}" type="slidenum">
              <a:rPr lang="en-CA" smtClean="0"/>
              <a:t>72</a:t>
            </a:fld>
            <a:endParaRPr lang="en-CA"/>
          </a:p>
        </p:txBody>
      </p:sp>
      <p:sp>
        <p:nvSpPr>
          <p:cNvPr id="4" name="Espace réservé du texte 3">
            <a:extLst>
              <a:ext uri="{FF2B5EF4-FFF2-40B4-BE49-F238E27FC236}">
                <a16:creationId xmlns:a16="http://schemas.microsoft.com/office/drawing/2014/main" id="{48E9D84B-5FCF-4972-AAA9-C81DC9784AC9}"/>
              </a:ext>
            </a:extLst>
          </p:cNvPr>
          <p:cNvSpPr>
            <a:spLocks noGrp="1"/>
          </p:cNvSpPr>
          <p:nvPr>
            <p:ph type="body" sz="quarter" idx="13"/>
            <p:custDataLst>
              <p:tags r:id="rId4"/>
            </p:custDataLst>
          </p:nvPr>
        </p:nvSpPr>
        <p:spPr>
          <a:xfrm>
            <a:off x="220980" y="1341120"/>
            <a:ext cx="11750400" cy="124650"/>
          </a:xfrm>
        </p:spPr>
        <p:txBody>
          <a:bodyPr/>
          <a:lstStyle/>
          <a:p>
            <a:r>
              <a:rPr lang="fr-CA" dirty="0"/>
              <a:t>TQ6T3 </a:t>
            </a:r>
            <a:r>
              <a:rPr lang="fr-CA" b="1" u="sng" dirty="0"/>
              <a:t>POURQUOI</a:t>
            </a:r>
            <a:r>
              <a:rPr lang="fr-CA" dirty="0"/>
              <a:t> faites-vous le choix de faire réaliser ces travaux </a:t>
            </a:r>
            <a:r>
              <a:rPr lang="fr-CA" b="1" dirty="0"/>
              <a:t>par</a:t>
            </a:r>
            <a:r>
              <a:rPr lang="fr-CA" dirty="0"/>
              <a:t> </a:t>
            </a:r>
            <a:r>
              <a:rPr lang="fr-CA" b="1" u="sng" dirty="0"/>
              <a:t>un homme à tout faire</a:t>
            </a:r>
            <a:r>
              <a:rPr lang="fr-CA" dirty="0"/>
              <a:t>?</a:t>
            </a:r>
          </a:p>
        </p:txBody>
      </p:sp>
      <p:sp>
        <p:nvSpPr>
          <p:cNvPr id="5" name="Espace réservé du texte 4">
            <a:extLst>
              <a:ext uri="{FF2B5EF4-FFF2-40B4-BE49-F238E27FC236}">
                <a16:creationId xmlns:a16="http://schemas.microsoft.com/office/drawing/2014/main" id="{E716707E-9A01-4877-82D3-B1A3C72E6E2A}"/>
              </a:ext>
            </a:extLst>
          </p:cNvPr>
          <p:cNvSpPr>
            <a:spLocks noGrp="1"/>
          </p:cNvSpPr>
          <p:nvPr>
            <p:ph type="body" sz="quarter" idx="14"/>
            <p:custDataLst>
              <p:tags r:id="rId5"/>
            </p:custDataLst>
          </p:nvPr>
        </p:nvSpPr>
        <p:spPr>
          <a:xfrm>
            <a:off x="220980" y="5884941"/>
            <a:ext cx="11750400" cy="247247"/>
          </a:xfrm>
        </p:spPr>
        <p:txBody>
          <a:bodyPr/>
          <a:lstStyle/>
          <a:p>
            <a:r>
              <a:rPr lang="fr-CA" dirty="0"/>
              <a:t>* Les résultats doivent être interprétés avec précaution en raison de la faible taille de l’échantillon (n &lt; 30).</a:t>
            </a:r>
          </a:p>
          <a:p>
            <a:r>
              <a:rPr lang="fr-CA" dirty="0"/>
              <a:t>Base : ceux qui prévoient faire faire leurs travaux par un homme à tout faire</a:t>
            </a:r>
          </a:p>
        </p:txBody>
      </p:sp>
      <p:graphicFrame>
        <p:nvGraphicFramePr>
          <p:cNvPr id="8" name="Objet 7">
            <a:extLst>
              <a:ext uri="{FF2B5EF4-FFF2-40B4-BE49-F238E27FC236}">
                <a16:creationId xmlns:a16="http://schemas.microsoft.com/office/drawing/2014/main" id="{840F8E8D-5248-42A3-9D2C-F8D17B5D9AE9}"/>
              </a:ext>
            </a:extLst>
          </p:cNvPr>
          <p:cNvGraphicFramePr>
            <a:graphicFrameLocks noChangeAspect="1"/>
          </p:cNvGraphicFramePr>
          <p:nvPr>
            <p:extLst>
              <p:ext uri="{D42A27DB-BD31-4B8C-83A1-F6EECF244321}">
                <p14:modId xmlns:p14="http://schemas.microsoft.com/office/powerpoint/2010/main" val="3653430984"/>
              </p:ext>
            </p:extLst>
          </p:nvPr>
        </p:nvGraphicFramePr>
        <p:xfrm>
          <a:off x="192086" y="3562168"/>
          <a:ext cx="8229600" cy="1722437"/>
        </p:xfrm>
        <a:graphic>
          <a:graphicData uri="http://schemas.openxmlformats.org/presentationml/2006/ole">
            <mc:AlternateContent xmlns:mc="http://schemas.openxmlformats.org/markup-compatibility/2006">
              <mc:Choice xmlns:v="urn:schemas-microsoft-com:vml" Requires="v">
                <p:oleObj name="Worksheet" r:id="rId9" imgW="8229600" imgH="1722246" progId="Excel.Sheet.12">
                  <p:link updateAutomatic="1"/>
                </p:oleObj>
              </mc:Choice>
              <mc:Fallback>
                <p:oleObj name="Worksheet" r:id="rId9" imgW="8229600" imgH="1722246" progId="Excel.Sheet.12">
                  <p:link updateAutomatic="1"/>
                  <p:pic>
                    <p:nvPicPr>
                      <p:cNvPr id="8" name="Objet 7">
                        <a:extLst>
                          <a:ext uri="{FF2B5EF4-FFF2-40B4-BE49-F238E27FC236}">
                            <a16:creationId xmlns:a16="http://schemas.microsoft.com/office/drawing/2014/main" id="{840F8E8D-5248-42A3-9D2C-F8D17B5D9AE9}"/>
                          </a:ext>
                        </a:extLst>
                      </p:cNvPr>
                      <p:cNvPicPr/>
                      <p:nvPr/>
                    </p:nvPicPr>
                    <p:blipFill>
                      <a:blip r:embed="rId10"/>
                      <a:stretch>
                        <a:fillRect/>
                      </a:stretch>
                    </p:blipFill>
                    <p:spPr>
                      <a:xfrm>
                        <a:off x="192086" y="3562168"/>
                        <a:ext cx="8229600" cy="1722437"/>
                      </a:xfrm>
                      <a:prstGeom prst="rect">
                        <a:avLst/>
                      </a:prstGeom>
                    </p:spPr>
                  </p:pic>
                </p:oleObj>
              </mc:Fallback>
            </mc:AlternateContent>
          </a:graphicData>
        </a:graphic>
      </p:graphicFrame>
    </p:spTree>
    <p:extLst>
      <p:ext uri="{BB962C8B-B14F-4D97-AF65-F5344CB8AC3E}">
        <p14:creationId xmlns:p14="http://schemas.microsoft.com/office/powerpoint/2010/main" val="3401788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a:extLst>
              <a:ext uri="{FF2B5EF4-FFF2-40B4-BE49-F238E27FC236}">
                <a16:creationId xmlns:a16="http://schemas.microsoft.com/office/drawing/2014/main" id="{14D38D3F-52C6-4391-8956-6CD1F6602769}"/>
              </a:ext>
            </a:extLst>
          </p:cNvPr>
          <p:cNvGraphicFramePr>
            <a:graphicFrameLocks noChangeAspect="1"/>
          </p:cNvGraphicFramePr>
          <p:nvPr>
            <p:custDataLst>
              <p:tags r:id="rId1"/>
            </p:custDataLst>
            <p:extLst>
              <p:ext uri="{D42A27DB-BD31-4B8C-83A1-F6EECF244321}">
                <p14:modId xmlns:p14="http://schemas.microsoft.com/office/powerpoint/2010/main" val="3834868102"/>
              </p:ext>
            </p:extLst>
          </p:nvPr>
        </p:nvGraphicFramePr>
        <p:xfrm>
          <a:off x="192086" y="1729057"/>
          <a:ext cx="11692397" cy="1699943"/>
        </p:xfrm>
        <a:graphic>
          <a:graphicData uri="http://schemas.openxmlformats.org/presentationml/2006/ole">
            <mc:AlternateContent xmlns:mc="http://schemas.openxmlformats.org/markup-compatibility/2006">
              <mc:Choice xmlns:v="urn:schemas-microsoft-com:vml" Requires="v">
                <p:oleObj name="Worksheet" r:id="rId7" imgW="11811071" imgH="1722246" progId="Excel.Sheet.12">
                  <p:link updateAutomatic="1"/>
                </p:oleObj>
              </mc:Choice>
              <mc:Fallback>
                <p:oleObj name="Worksheet" r:id="rId7" imgW="11811071" imgH="1722246" progId="Excel.Sheet.12">
                  <p:link updateAutomatic="1"/>
                  <p:pic>
                    <p:nvPicPr>
                      <p:cNvPr id="7" name="Objet 6">
                        <a:extLst>
                          <a:ext uri="{FF2B5EF4-FFF2-40B4-BE49-F238E27FC236}">
                            <a16:creationId xmlns:a16="http://schemas.microsoft.com/office/drawing/2014/main" id="{14D38D3F-52C6-4391-8956-6CD1F6602769}"/>
                          </a:ext>
                        </a:extLst>
                      </p:cNvPr>
                      <p:cNvPicPr/>
                      <p:nvPr/>
                    </p:nvPicPr>
                    <p:blipFill>
                      <a:blip r:embed="rId8"/>
                      <a:stretch>
                        <a:fillRect/>
                      </a:stretch>
                    </p:blipFill>
                    <p:spPr>
                      <a:xfrm>
                        <a:off x="192086" y="1729057"/>
                        <a:ext cx="11692397" cy="1699943"/>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96FB09FE-301D-4FC1-9A6D-51E8909C2DEF}"/>
              </a:ext>
            </a:extLst>
          </p:cNvPr>
          <p:cNvSpPr>
            <a:spLocks noGrp="1"/>
          </p:cNvSpPr>
          <p:nvPr>
            <p:ph type="title"/>
            <p:custDataLst>
              <p:tags r:id="rId2"/>
            </p:custDataLst>
          </p:nvPr>
        </p:nvSpPr>
        <p:spPr>
          <a:xfrm>
            <a:off x="220980" y="268862"/>
            <a:ext cx="8956887" cy="498598"/>
          </a:xfrm>
        </p:spPr>
        <p:txBody>
          <a:bodyPr/>
          <a:lstStyle/>
          <a:p>
            <a:r>
              <a:rPr lang="fr-CA" dirty="0"/>
              <a:t>Les raisons derrière le choix des ressources prévues pour la réalisation des travaux selon les principaux sous-groupes (suite)</a:t>
            </a:r>
          </a:p>
        </p:txBody>
      </p:sp>
      <p:sp>
        <p:nvSpPr>
          <p:cNvPr id="3" name="Espace réservé du numéro de diapositive 2">
            <a:extLst>
              <a:ext uri="{FF2B5EF4-FFF2-40B4-BE49-F238E27FC236}">
                <a16:creationId xmlns:a16="http://schemas.microsoft.com/office/drawing/2014/main" id="{BE2732ED-92F6-4A03-BA37-322BC9140D60}"/>
              </a:ext>
            </a:extLst>
          </p:cNvPr>
          <p:cNvSpPr>
            <a:spLocks noGrp="1"/>
          </p:cNvSpPr>
          <p:nvPr>
            <p:ph type="sldNum" sz="quarter" idx="12"/>
            <p:custDataLst>
              <p:tags r:id="rId3"/>
            </p:custDataLst>
          </p:nvPr>
        </p:nvSpPr>
        <p:spPr/>
        <p:txBody>
          <a:bodyPr/>
          <a:lstStyle/>
          <a:p>
            <a:fld id="{B57D92B5-7ECE-49C8-85BA-9F8FD163C6E7}" type="slidenum">
              <a:rPr lang="en-CA" smtClean="0"/>
              <a:t>73</a:t>
            </a:fld>
            <a:endParaRPr lang="en-CA"/>
          </a:p>
        </p:txBody>
      </p:sp>
      <p:sp>
        <p:nvSpPr>
          <p:cNvPr id="4" name="Espace réservé du texte 3">
            <a:extLst>
              <a:ext uri="{FF2B5EF4-FFF2-40B4-BE49-F238E27FC236}">
                <a16:creationId xmlns:a16="http://schemas.microsoft.com/office/drawing/2014/main" id="{48E9D84B-5FCF-4972-AAA9-C81DC9784AC9}"/>
              </a:ext>
            </a:extLst>
          </p:cNvPr>
          <p:cNvSpPr>
            <a:spLocks noGrp="1"/>
          </p:cNvSpPr>
          <p:nvPr>
            <p:ph type="body" sz="quarter" idx="13"/>
            <p:custDataLst>
              <p:tags r:id="rId4"/>
            </p:custDataLst>
          </p:nvPr>
        </p:nvSpPr>
        <p:spPr>
          <a:xfrm>
            <a:off x="220980" y="1341120"/>
            <a:ext cx="11750400" cy="124650"/>
          </a:xfrm>
        </p:spPr>
        <p:txBody>
          <a:bodyPr/>
          <a:lstStyle/>
          <a:p>
            <a:r>
              <a:rPr lang="fr-CA" dirty="0"/>
              <a:t>TQ6T4 </a:t>
            </a:r>
            <a:r>
              <a:rPr lang="fr-CA" b="1" u="sng" dirty="0"/>
              <a:t>POURQUOI</a:t>
            </a:r>
            <a:r>
              <a:rPr lang="fr-CA" dirty="0"/>
              <a:t> faites-vous le choix de faire réaliser ces travaux </a:t>
            </a:r>
            <a:r>
              <a:rPr lang="fr-CA" b="1" dirty="0"/>
              <a:t>par</a:t>
            </a:r>
            <a:r>
              <a:rPr lang="fr-CA" dirty="0"/>
              <a:t> </a:t>
            </a:r>
            <a:r>
              <a:rPr lang="fr-CA" b="1" dirty="0"/>
              <a:t>un</a:t>
            </a:r>
            <a:r>
              <a:rPr lang="fr-CA" dirty="0"/>
              <a:t> </a:t>
            </a:r>
            <a:r>
              <a:rPr lang="fr-CA" b="1" u="sng" dirty="0"/>
              <a:t>entrepreneur licencié</a:t>
            </a:r>
            <a:r>
              <a:rPr lang="fr-CA" dirty="0"/>
              <a:t>?</a:t>
            </a:r>
          </a:p>
        </p:txBody>
      </p:sp>
      <p:sp>
        <p:nvSpPr>
          <p:cNvPr id="5" name="Espace réservé du texte 4">
            <a:extLst>
              <a:ext uri="{FF2B5EF4-FFF2-40B4-BE49-F238E27FC236}">
                <a16:creationId xmlns:a16="http://schemas.microsoft.com/office/drawing/2014/main" id="{E716707E-9A01-4877-82D3-B1A3C72E6E2A}"/>
              </a:ext>
            </a:extLst>
          </p:cNvPr>
          <p:cNvSpPr>
            <a:spLocks noGrp="1"/>
          </p:cNvSpPr>
          <p:nvPr>
            <p:ph type="body" sz="quarter" idx="14"/>
            <p:custDataLst>
              <p:tags r:id="rId5"/>
            </p:custDataLst>
          </p:nvPr>
        </p:nvSpPr>
        <p:spPr>
          <a:xfrm>
            <a:off x="220980" y="6021388"/>
            <a:ext cx="11750400" cy="110800"/>
          </a:xfrm>
        </p:spPr>
        <p:txBody>
          <a:bodyPr/>
          <a:lstStyle/>
          <a:p>
            <a:r>
              <a:rPr lang="fr-CA" dirty="0"/>
              <a:t>Base : ceux qui prévoient faire faire leurs travaux par un entrepreneur licencié</a:t>
            </a:r>
          </a:p>
        </p:txBody>
      </p:sp>
      <p:graphicFrame>
        <p:nvGraphicFramePr>
          <p:cNvPr id="8" name="Objet 7">
            <a:extLst>
              <a:ext uri="{FF2B5EF4-FFF2-40B4-BE49-F238E27FC236}">
                <a16:creationId xmlns:a16="http://schemas.microsoft.com/office/drawing/2014/main" id="{93D1D6AA-5813-4FBC-A14F-AAC9F0B9827E}"/>
              </a:ext>
            </a:extLst>
          </p:cNvPr>
          <p:cNvGraphicFramePr>
            <a:graphicFrameLocks noChangeAspect="1"/>
          </p:cNvGraphicFramePr>
          <p:nvPr>
            <p:extLst>
              <p:ext uri="{D42A27DB-BD31-4B8C-83A1-F6EECF244321}">
                <p14:modId xmlns:p14="http://schemas.microsoft.com/office/powerpoint/2010/main" val="597854974"/>
              </p:ext>
            </p:extLst>
          </p:nvPr>
        </p:nvGraphicFramePr>
        <p:xfrm>
          <a:off x="192086" y="3562168"/>
          <a:ext cx="8115300" cy="1722437"/>
        </p:xfrm>
        <a:graphic>
          <a:graphicData uri="http://schemas.openxmlformats.org/presentationml/2006/ole">
            <mc:AlternateContent xmlns:mc="http://schemas.openxmlformats.org/markup-compatibility/2006">
              <mc:Choice xmlns:v="urn:schemas-microsoft-com:vml" Requires="v">
                <p:oleObj name="Worksheet" r:id="rId9" imgW="8115194" imgH="1722246" progId="Excel.Sheet.12">
                  <p:link updateAutomatic="1"/>
                </p:oleObj>
              </mc:Choice>
              <mc:Fallback>
                <p:oleObj name="Worksheet" r:id="rId9" imgW="8115194" imgH="1722246" progId="Excel.Sheet.12">
                  <p:link updateAutomatic="1"/>
                  <p:pic>
                    <p:nvPicPr>
                      <p:cNvPr id="8" name="Objet 7">
                        <a:extLst>
                          <a:ext uri="{FF2B5EF4-FFF2-40B4-BE49-F238E27FC236}">
                            <a16:creationId xmlns:a16="http://schemas.microsoft.com/office/drawing/2014/main" id="{93D1D6AA-5813-4FBC-A14F-AAC9F0B9827E}"/>
                          </a:ext>
                        </a:extLst>
                      </p:cNvPr>
                      <p:cNvPicPr/>
                      <p:nvPr/>
                    </p:nvPicPr>
                    <p:blipFill>
                      <a:blip r:embed="rId10"/>
                      <a:stretch>
                        <a:fillRect/>
                      </a:stretch>
                    </p:blipFill>
                    <p:spPr>
                      <a:xfrm>
                        <a:off x="192086" y="3562168"/>
                        <a:ext cx="8115300" cy="1722437"/>
                      </a:xfrm>
                      <a:prstGeom prst="rect">
                        <a:avLst/>
                      </a:prstGeom>
                    </p:spPr>
                  </p:pic>
                </p:oleObj>
              </mc:Fallback>
            </mc:AlternateContent>
          </a:graphicData>
        </a:graphic>
      </p:graphicFrame>
    </p:spTree>
    <p:extLst>
      <p:ext uri="{BB962C8B-B14F-4D97-AF65-F5344CB8AC3E}">
        <p14:creationId xmlns:p14="http://schemas.microsoft.com/office/powerpoint/2010/main" val="2695925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DC184-CF19-473E-B7B0-53562D6BA432}"/>
              </a:ext>
            </a:extLst>
          </p:cNvPr>
          <p:cNvSpPr>
            <a:spLocks noGrp="1"/>
          </p:cNvSpPr>
          <p:nvPr>
            <p:ph type="title"/>
            <p:custDataLst>
              <p:tags r:id="rId1"/>
            </p:custDataLst>
          </p:nvPr>
        </p:nvSpPr>
        <p:spPr>
          <a:xfrm>
            <a:off x="220980" y="2777749"/>
            <a:ext cx="4200737" cy="664797"/>
          </a:xfrm>
        </p:spPr>
        <p:txBody>
          <a:bodyPr/>
          <a:lstStyle/>
          <a:p>
            <a:r>
              <a:rPr lang="fr-CA" dirty="0"/>
              <a:t>La réalisation des travaux </a:t>
            </a:r>
            <a:br>
              <a:rPr lang="fr-CA" dirty="0"/>
            </a:br>
            <a:r>
              <a:rPr lang="fr-CA" dirty="0"/>
              <a:t>et le choix de l'entrepreneur</a:t>
            </a:r>
          </a:p>
        </p:txBody>
      </p:sp>
    </p:spTree>
    <p:extLst>
      <p:ext uri="{BB962C8B-B14F-4D97-AF65-F5344CB8AC3E}">
        <p14:creationId xmlns:p14="http://schemas.microsoft.com/office/powerpoint/2010/main" val="3277158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au 17">
            <a:extLst>
              <a:ext uri="{FF2B5EF4-FFF2-40B4-BE49-F238E27FC236}">
                <a16:creationId xmlns:a16="http://schemas.microsoft.com/office/drawing/2014/main" id="{6D087504-C501-40FE-A8FD-4A43C0EB7D3B}"/>
              </a:ext>
            </a:extLst>
          </p:cNvPr>
          <p:cNvGraphicFramePr>
            <a:graphicFrameLocks noGrp="1"/>
          </p:cNvGraphicFramePr>
          <p:nvPr>
            <p:custDataLst>
              <p:tags r:id="rId1"/>
            </p:custDataLst>
            <p:extLst>
              <p:ext uri="{D42A27DB-BD31-4B8C-83A1-F6EECF244321}">
                <p14:modId xmlns:p14="http://schemas.microsoft.com/office/powerpoint/2010/main" val="1737594270"/>
              </p:ext>
            </p:extLst>
          </p:nvPr>
        </p:nvGraphicFramePr>
        <p:xfrm>
          <a:off x="1101654" y="1662876"/>
          <a:ext cx="10809287" cy="4442234"/>
        </p:xfrm>
        <a:graphic>
          <a:graphicData uri="http://schemas.openxmlformats.org/drawingml/2006/table">
            <a:tbl>
              <a:tblPr>
                <a:tableStyleId>{5C22544A-7EE6-4342-B048-85BDC9FD1C3A}</a:tableStyleId>
              </a:tblPr>
              <a:tblGrid>
                <a:gridCol w="8831489">
                  <a:extLst>
                    <a:ext uri="{9D8B030D-6E8A-4147-A177-3AD203B41FA5}">
                      <a16:colId xmlns:a16="http://schemas.microsoft.com/office/drawing/2014/main" val="1919878683"/>
                    </a:ext>
                  </a:extLst>
                </a:gridCol>
                <a:gridCol w="329633">
                  <a:extLst>
                    <a:ext uri="{9D8B030D-6E8A-4147-A177-3AD203B41FA5}">
                      <a16:colId xmlns:a16="http://schemas.microsoft.com/office/drawing/2014/main" val="2912826374"/>
                    </a:ext>
                  </a:extLst>
                </a:gridCol>
                <a:gridCol w="329633">
                  <a:extLst>
                    <a:ext uri="{9D8B030D-6E8A-4147-A177-3AD203B41FA5}">
                      <a16:colId xmlns:a16="http://schemas.microsoft.com/office/drawing/2014/main" val="241881560"/>
                    </a:ext>
                  </a:extLst>
                </a:gridCol>
                <a:gridCol w="329633">
                  <a:extLst>
                    <a:ext uri="{9D8B030D-6E8A-4147-A177-3AD203B41FA5}">
                      <a16:colId xmlns:a16="http://schemas.microsoft.com/office/drawing/2014/main" val="582026007"/>
                    </a:ext>
                  </a:extLst>
                </a:gridCol>
                <a:gridCol w="329633">
                  <a:extLst>
                    <a:ext uri="{9D8B030D-6E8A-4147-A177-3AD203B41FA5}">
                      <a16:colId xmlns:a16="http://schemas.microsoft.com/office/drawing/2014/main" val="3243148409"/>
                    </a:ext>
                  </a:extLst>
                </a:gridCol>
                <a:gridCol w="329633">
                  <a:extLst>
                    <a:ext uri="{9D8B030D-6E8A-4147-A177-3AD203B41FA5}">
                      <a16:colId xmlns:a16="http://schemas.microsoft.com/office/drawing/2014/main" val="3236144056"/>
                    </a:ext>
                  </a:extLst>
                </a:gridCol>
                <a:gridCol w="329633">
                  <a:extLst>
                    <a:ext uri="{9D8B030D-6E8A-4147-A177-3AD203B41FA5}">
                      <a16:colId xmlns:a16="http://schemas.microsoft.com/office/drawing/2014/main" val="3796887095"/>
                    </a:ext>
                  </a:extLst>
                </a:gridCol>
              </a:tblGrid>
              <a:tr h="284234">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9525" marR="9525" marT="9525" marB="0" anchor="b">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2025</a:t>
                      </a:r>
                    </a:p>
                  </a:txBody>
                  <a:tcPr marL="9525" marR="9525" marT="9525" marB="0" anchor="b">
                    <a:noFill/>
                  </a:tcPr>
                </a:tc>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1" i="0" u="none" strike="noStrike" dirty="0">
                          <a:solidFill>
                            <a:srgbClr val="F2BE00"/>
                          </a:solidFill>
                          <a:effectLst/>
                          <a:latin typeface="+mn-lt"/>
                        </a:rPr>
                        <a:t>2026</a:t>
                      </a:r>
                      <a:endParaRPr lang="fr-CA" sz="800" b="1" i="0" u="none" strike="noStrike" dirty="0">
                        <a:solidFill>
                          <a:srgbClr val="F2BE00"/>
                        </a:solidFill>
                        <a:effectLst/>
                        <a:latin typeface="+mn-lt"/>
                      </a:endParaRPr>
                    </a:p>
                  </a:txBody>
                  <a:tcPr marL="9525" marR="9525" marT="9525" marB="0" anchor="b">
                    <a:noFill/>
                  </a:tcPr>
                </a:tc>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extLst>
                  <a:ext uri="{0D108BD9-81ED-4DB2-BD59-A6C34878D82A}">
                    <a16:rowId xmlns:a16="http://schemas.microsoft.com/office/drawing/2014/main" val="242182755"/>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28 %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27 %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28 %</a:t>
                      </a:r>
                    </a:p>
                  </a:txBody>
                  <a:tcPr marL="9525" marR="9525" marT="9525" marB="0"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953937789"/>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19 %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81101260"/>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18 %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245619635"/>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11 %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782595"/>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035402693"/>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494120218"/>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9 %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478558542"/>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92398989"/>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endParaRPr lang="fr-CA" sz="900" dirty="0">
                        <a:solidFill>
                          <a:srgbClr val="C00000"/>
                        </a:solidFill>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solidFill>
                          <a:srgbClr val="669900"/>
                        </a:solidFill>
                        <a:effectLst/>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solidFill>
                          <a:srgbClr val="669900"/>
                        </a:solidFill>
                        <a:effectLst/>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14792922"/>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32756927"/>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2917562118"/>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60232251"/>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441592707"/>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84401604"/>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endParaRPr lang="fr-CA" sz="900" dirty="0">
                        <a:solidFill>
                          <a:srgbClr val="C00000"/>
                        </a:solidFill>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solidFill>
                          <a:srgbClr val="669900"/>
                        </a:solidFill>
                        <a:effectLst/>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solidFill>
                          <a:srgbClr val="669900"/>
                        </a:solidFill>
                        <a:effectLst/>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1499074736"/>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38427593"/>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54370902"/>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42582237"/>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1 %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2 %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769025609"/>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4 %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endParaRPr lang="fr-CA" sz="900" b="0" i="0"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04115116"/>
                  </a:ext>
                </a:extLst>
              </a:tr>
              <a:tr h="198000">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endParaRPr lang="fr-CA" sz="900" dirty="0">
                        <a:solidFill>
                          <a:srgbClr val="669900"/>
                        </a:solidFill>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ctr" fontAlgn="b"/>
                      <a:r>
                        <a:rPr lang="fr-CA" sz="900" b="0" i="1" u="none" strike="noStrike" dirty="0">
                          <a:solidFill>
                            <a:schemeClr val="bg1">
                              <a:lumMod val="50000"/>
                            </a:schemeClr>
                          </a:solidFill>
                          <a:effectLst/>
                          <a:latin typeface="+mn-lt"/>
                        </a:rPr>
                        <a:t>26 %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solidFill>
                          <a:srgbClr val="A50021"/>
                        </a:solidFill>
                        <a:effectLst/>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2BE00"/>
                          </a:solidFill>
                          <a:effectLst/>
                          <a:uLnTx/>
                          <a:uFillTx/>
                          <a:latin typeface="Arial"/>
                          <a:ea typeface="+mn-ea"/>
                          <a:cs typeface="+mn-cs"/>
                        </a:rPr>
                        <a:t>25 %</a:t>
                      </a:r>
                    </a:p>
                  </a:txBody>
                  <a:tcPr marL="9525" marR="9525" marT="9525"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tc>
                  <a:txBody>
                    <a:bodyPr/>
                    <a:lstStyle/>
                    <a:p>
                      <a:pPr algn="l" fontAlgn="b"/>
                      <a:endParaRPr lang="fr-CA" sz="900" b="0" i="0" u="none" strike="noStrike" dirty="0">
                        <a:solidFill>
                          <a:srgbClr val="A50021"/>
                        </a:solidFill>
                        <a:effectLst/>
                        <a:latin typeface="Wingdings 3" panose="05040102010807070707" pitchFamily="18" charset="2"/>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F5F5"/>
                    </a:solidFill>
                  </a:tcPr>
                </a:tc>
                <a:extLst>
                  <a:ext uri="{0D108BD9-81ED-4DB2-BD59-A6C34878D82A}">
                    <a16:rowId xmlns:a16="http://schemas.microsoft.com/office/drawing/2014/main" val="3702952625"/>
                  </a:ext>
                </a:extLst>
              </a:tr>
            </a:tbl>
          </a:graphicData>
        </a:graphic>
      </p:graphicFrame>
      <p:graphicFrame>
        <p:nvGraphicFramePr>
          <p:cNvPr id="7" name="Graphique 6">
            <a:extLst>
              <a:ext uri="{FF2B5EF4-FFF2-40B4-BE49-F238E27FC236}">
                <a16:creationId xmlns:a16="http://schemas.microsoft.com/office/drawing/2014/main" id="{44371E99-996C-4DB0-8E9E-D3607E99204E}"/>
              </a:ext>
            </a:extLst>
          </p:cNvPr>
          <p:cNvGraphicFramePr/>
          <p:nvPr>
            <p:custDataLst>
              <p:tags r:id="rId2"/>
            </p:custDataLst>
            <p:extLst>
              <p:ext uri="{D42A27DB-BD31-4B8C-83A1-F6EECF244321}">
                <p14:modId xmlns:p14="http://schemas.microsoft.com/office/powerpoint/2010/main" val="2399738252"/>
              </p:ext>
            </p:extLst>
          </p:nvPr>
        </p:nvGraphicFramePr>
        <p:xfrm>
          <a:off x="522395" y="1814897"/>
          <a:ext cx="9637606" cy="4516120"/>
        </p:xfrm>
        <a:graphic>
          <a:graphicData uri="http://schemas.openxmlformats.org/drawingml/2006/chart">
            <c:chart xmlns:c="http://schemas.openxmlformats.org/drawingml/2006/chart" xmlns:r="http://schemas.openxmlformats.org/officeDocument/2006/relationships" r:id="rId9"/>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a:t>Les services professionnels prévus pour les travaux de rénovation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274947"/>
          </a:xfrm>
        </p:spPr>
        <p:txBody>
          <a:bodyPr/>
          <a:lstStyle/>
          <a:p>
            <a:r>
              <a:rPr lang="fr-CA" dirty="0"/>
              <a:t>QF4	Dans le cadre de vos travaux d’entretien ou de rénovation, prévoyez-vous faire appel aux services des professionnels suivants?	 
</a:t>
            </a:r>
          </a:p>
        </p:txBody>
      </p:sp>
      <p:sp>
        <p:nvSpPr>
          <p:cNvPr id="2" name="Espace réservé du numéro de diapositive 1">
            <a:extLst>
              <a:ext uri="{FF2B5EF4-FFF2-40B4-BE49-F238E27FC236}">
                <a16:creationId xmlns:a16="http://schemas.microsoft.com/office/drawing/2014/main" id="{B6CA5F2A-F5DD-4941-B4BD-700F27E33DE8}"/>
              </a:ext>
            </a:extLst>
          </p:cNvPr>
          <p:cNvSpPr>
            <a:spLocks noGrp="1"/>
          </p:cNvSpPr>
          <p:nvPr>
            <p:ph type="sldNum" sz="quarter" idx="12"/>
            <p:custDataLst>
              <p:tags r:id="rId5"/>
            </p:custDataLst>
          </p:nvPr>
        </p:nvSpPr>
        <p:spPr/>
        <p:txBody>
          <a:bodyPr/>
          <a:lstStyle/>
          <a:p>
            <a:fld id="{B57D92B5-7ECE-49C8-85BA-9F8FD163C6E7}" type="slidenum">
              <a:rPr lang="en-CA" smtClean="0"/>
              <a:t>75</a:t>
            </a:fld>
            <a:endParaRPr lang="en-CA"/>
          </a:p>
        </p:txBody>
      </p:sp>
      <p:sp>
        <p:nvSpPr>
          <p:cNvPr id="8" name="Espace réservé du texte 3">
            <a:extLst>
              <a:ext uri="{FF2B5EF4-FFF2-40B4-BE49-F238E27FC236}">
                <a16:creationId xmlns:a16="http://schemas.microsoft.com/office/drawing/2014/main" id="{67669E92-7342-419A-8CDC-7EF816F72FF0}"/>
              </a:ext>
            </a:extLst>
          </p:cNvPr>
          <p:cNvSpPr>
            <a:spLocks noGrp="1"/>
          </p:cNvSpPr>
          <p:nvPr>
            <p:ph type="body" sz="quarter" idx="14"/>
            <p:custDataLst>
              <p:tags r:id="rId6"/>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1305608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BCDDEEF0-D9D8-4D34-8993-4A4759A82F59}"/>
              </a:ext>
            </a:extLst>
          </p:cNvPr>
          <p:cNvGraphicFramePr>
            <a:graphicFrameLocks noChangeAspect="1"/>
          </p:cNvGraphicFramePr>
          <p:nvPr>
            <p:extLst>
              <p:ext uri="{D42A27DB-BD31-4B8C-83A1-F6EECF244321}">
                <p14:modId xmlns:p14="http://schemas.microsoft.com/office/powerpoint/2010/main" val="1581575517"/>
              </p:ext>
            </p:extLst>
          </p:nvPr>
        </p:nvGraphicFramePr>
        <p:xfrm>
          <a:off x="220619" y="1616065"/>
          <a:ext cx="8596078" cy="4845902"/>
        </p:xfrm>
        <a:graphic>
          <a:graphicData uri="http://schemas.openxmlformats.org/presentationml/2006/ole">
            <mc:AlternateContent xmlns:mc="http://schemas.openxmlformats.org/markup-compatibility/2006">
              <mc:Choice xmlns:v="urn:schemas-microsoft-com:vml" Requires="v">
                <p:oleObj name="Worksheet" r:id="rId7" imgW="10934523" imgH="6164525" progId="Excel.Sheet.12">
                  <p:link updateAutomatic="1"/>
                </p:oleObj>
              </mc:Choice>
              <mc:Fallback>
                <p:oleObj name="Worksheet" r:id="rId7" imgW="10934523" imgH="6164525" progId="Excel.Sheet.12">
                  <p:link updateAutomatic="1"/>
                  <p:pic>
                    <p:nvPicPr>
                      <p:cNvPr id="8" name="Objet 7">
                        <a:extLst>
                          <a:ext uri="{FF2B5EF4-FFF2-40B4-BE49-F238E27FC236}">
                            <a16:creationId xmlns:a16="http://schemas.microsoft.com/office/drawing/2014/main" id="{BCDDEEF0-D9D8-4D34-8993-4A4759A82F59}"/>
                          </a:ext>
                        </a:extLst>
                      </p:cNvPr>
                      <p:cNvPicPr/>
                      <p:nvPr/>
                    </p:nvPicPr>
                    <p:blipFill>
                      <a:blip r:embed="rId8"/>
                      <a:stretch>
                        <a:fillRect/>
                      </a:stretch>
                    </p:blipFill>
                    <p:spPr>
                      <a:xfrm>
                        <a:off x="220619" y="1616065"/>
                        <a:ext cx="8596078" cy="4845902"/>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Les services professionnels prévus pour les travaux de rénovation</a:t>
            </a:r>
            <a:br>
              <a:rPr lang="fr-CA" dirty="0"/>
            </a:br>
            <a:r>
              <a:rPr lang="fr-CA" dirty="0"/>
              <a:t>selon les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274947"/>
          </a:xfrm>
        </p:spPr>
        <p:txBody>
          <a:bodyPr/>
          <a:lstStyle/>
          <a:p>
            <a:r>
              <a:rPr lang="fr-CA" dirty="0"/>
              <a:t>QF4	Dans le cadre de vos travaux d’entretien ou de rénovation, prévoyez-vous faire appel aux services des professionnels suivants?	 
</a:t>
            </a:r>
          </a:p>
        </p:txBody>
      </p:sp>
      <p:sp>
        <p:nvSpPr>
          <p:cNvPr id="2" name="Espace réservé du numéro de diapositive 1">
            <a:extLst>
              <a:ext uri="{FF2B5EF4-FFF2-40B4-BE49-F238E27FC236}">
                <a16:creationId xmlns:a16="http://schemas.microsoft.com/office/drawing/2014/main" id="{78D9E718-A418-46AA-8881-3ABF2E1241B7}"/>
              </a:ext>
            </a:extLst>
          </p:cNvPr>
          <p:cNvSpPr>
            <a:spLocks noGrp="1"/>
          </p:cNvSpPr>
          <p:nvPr>
            <p:ph type="sldNum" sz="quarter" idx="12"/>
            <p:custDataLst>
              <p:tags r:id="rId3"/>
            </p:custDataLst>
          </p:nvPr>
        </p:nvSpPr>
        <p:spPr/>
        <p:txBody>
          <a:bodyPr/>
          <a:lstStyle/>
          <a:p>
            <a:fld id="{B57D92B5-7ECE-49C8-85BA-9F8FD163C6E7}" type="slidenum">
              <a:rPr lang="en-CA" smtClean="0"/>
              <a:t>76</a:t>
            </a:fld>
            <a:endParaRPr lang="en-CA"/>
          </a:p>
        </p:txBody>
      </p:sp>
      <p:sp>
        <p:nvSpPr>
          <p:cNvPr id="6" name="Espace réservé du texte 3">
            <a:extLst>
              <a:ext uri="{FF2B5EF4-FFF2-40B4-BE49-F238E27FC236}">
                <a16:creationId xmlns:a16="http://schemas.microsoft.com/office/drawing/2014/main" id="{11452888-5D58-4D8F-8788-65F10591EC50}"/>
              </a:ext>
            </a:extLst>
          </p:cNvPr>
          <p:cNvSpPr>
            <a:spLocks noGrp="1"/>
          </p:cNvSpPr>
          <p:nvPr>
            <p:ph type="body" sz="quarter" idx="14"/>
            <p:custDataLst>
              <p:tags r:id="rId4"/>
            </p:custDataLst>
          </p:nvPr>
        </p:nvSpPr>
        <p:spPr>
          <a:xfrm>
            <a:off x="449583" y="6469644"/>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1073279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FB371608-4B5A-437B-9902-4CB9C3DD67ED}"/>
              </a:ext>
            </a:extLst>
          </p:cNvPr>
          <p:cNvGraphicFramePr>
            <a:graphicFrameLocks noChangeAspect="1"/>
          </p:cNvGraphicFramePr>
          <p:nvPr>
            <p:extLst>
              <p:ext uri="{D42A27DB-BD31-4B8C-83A1-F6EECF244321}">
                <p14:modId xmlns:p14="http://schemas.microsoft.com/office/powerpoint/2010/main" val="2750991096"/>
              </p:ext>
            </p:extLst>
          </p:nvPr>
        </p:nvGraphicFramePr>
        <p:xfrm>
          <a:off x="220980" y="1616917"/>
          <a:ext cx="7432675" cy="4845050"/>
        </p:xfrm>
        <a:graphic>
          <a:graphicData uri="http://schemas.openxmlformats.org/presentationml/2006/ole">
            <mc:AlternateContent xmlns:mc="http://schemas.openxmlformats.org/markup-compatibility/2006">
              <mc:Choice xmlns:v="urn:schemas-microsoft-com:vml" Requires="v">
                <p:oleObj name="Worksheet" r:id="rId6" imgW="9456597" imgH="6164525" progId="Excel.Sheet.12">
                  <p:link updateAutomatic="1"/>
                </p:oleObj>
              </mc:Choice>
              <mc:Fallback>
                <p:oleObj name="Worksheet" r:id="rId6" imgW="9456597" imgH="6164525" progId="Excel.Sheet.12">
                  <p:link updateAutomatic="1"/>
                  <p:pic>
                    <p:nvPicPr>
                      <p:cNvPr id="3" name="Objet 2">
                        <a:extLst>
                          <a:ext uri="{FF2B5EF4-FFF2-40B4-BE49-F238E27FC236}">
                            <a16:creationId xmlns:a16="http://schemas.microsoft.com/office/drawing/2014/main" id="{FB371608-4B5A-437B-9902-4CB9C3DD67ED}"/>
                          </a:ext>
                        </a:extLst>
                      </p:cNvPr>
                      <p:cNvPicPr/>
                      <p:nvPr/>
                    </p:nvPicPr>
                    <p:blipFill>
                      <a:blip r:embed="rId7"/>
                      <a:stretch>
                        <a:fillRect/>
                      </a:stretch>
                    </p:blipFill>
                    <p:spPr>
                      <a:xfrm>
                        <a:off x="220980" y="1616917"/>
                        <a:ext cx="7432675" cy="4845050"/>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Les services professionnels prévus pour les travaux de rénovation</a:t>
            </a:r>
            <a:br>
              <a:rPr lang="fr-CA" dirty="0"/>
            </a:br>
            <a:r>
              <a:rPr lang="fr-CA" dirty="0"/>
              <a:t>selon les sous-groupes (suite)</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274947"/>
          </a:xfrm>
        </p:spPr>
        <p:txBody>
          <a:bodyPr/>
          <a:lstStyle/>
          <a:p>
            <a:r>
              <a:rPr lang="fr-CA" dirty="0"/>
              <a:t>QF4	Dans le cadre de vos travaux d’entretien ou de rénovation, prévoyez-vous faire appel aux services des professionnels suivants?	 
</a:t>
            </a:r>
          </a:p>
        </p:txBody>
      </p:sp>
      <p:sp>
        <p:nvSpPr>
          <p:cNvPr id="2" name="Espace réservé du numéro de diapositive 1">
            <a:extLst>
              <a:ext uri="{FF2B5EF4-FFF2-40B4-BE49-F238E27FC236}">
                <a16:creationId xmlns:a16="http://schemas.microsoft.com/office/drawing/2014/main" id="{5D6E56B8-638A-4F80-A352-985707A4EAA3}"/>
              </a:ext>
            </a:extLst>
          </p:cNvPr>
          <p:cNvSpPr>
            <a:spLocks noGrp="1"/>
          </p:cNvSpPr>
          <p:nvPr>
            <p:ph type="sldNum" sz="quarter" idx="12"/>
            <p:custDataLst>
              <p:tags r:id="rId3"/>
            </p:custDataLst>
          </p:nvPr>
        </p:nvSpPr>
        <p:spPr/>
        <p:txBody>
          <a:bodyPr/>
          <a:lstStyle/>
          <a:p>
            <a:fld id="{B57D92B5-7ECE-49C8-85BA-9F8FD163C6E7}" type="slidenum">
              <a:rPr lang="en-CA" smtClean="0"/>
              <a:t>77</a:t>
            </a:fld>
            <a:endParaRPr lang="en-CA"/>
          </a:p>
        </p:txBody>
      </p:sp>
      <p:sp>
        <p:nvSpPr>
          <p:cNvPr id="6" name="Espace réservé du texte 3">
            <a:extLst>
              <a:ext uri="{FF2B5EF4-FFF2-40B4-BE49-F238E27FC236}">
                <a16:creationId xmlns:a16="http://schemas.microsoft.com/office/drawing/2014/main" id="{16DAE0C7-90CF-4697-977A-490A6E37CA99}"/>
              </a:ext>
            </a:extLst>
          </p:cNvPr>
          <p:cNvSpPr>
            <a:spLocks noGrp="1"/>
          </p:cNvSpPr>
          <p:nvPr>
            <p:ph type="body" sz="quarter" idx="14"/>
            <p:custDataLst>
              <p:tags r:id="rId4"/>
            </p:custDataLst>
          </p:nvPr>
        </p:nvSpPr>
        <p:spPr>
          <a:xfrm>
            <a:off x="449583" y="6469644"/>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1598136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F8BC8BDA-1DDD-4007-9F46-CA637D9E4709}"/>
              </a:ext>
            </a:extLst>
          </p:cNvPr>
          <p:cNvGraphicFramePr>
            <a:graphicFrameLocks noGrp="1"/>
          </p:cNvGraphicFramePr>
          <p:nvPr>
            <p:custDataLst>
              <p:tags r:id="rId1"/>
            </p:custDataLst>
            <p:extLst>
              <p:ext uri="{D42A27DB-BD31-4B8C-83A1-F6EECF244321}">
                <p14:modId xmlns:p14="http://schemas.microsoft.com/office/powerpoint/2010/main" val="2955647986"/>
              </p:ext>
            </p:extLst>
          </p:nvPr>
        </p:nvGraphicFramePr>
        <p:xfrm>
          <a:off x="197672" y="1549269"/>
          <a:ext cx="11854989" cy="4275461"/>
        </p:xfrm>
        <a:graphic>
          <a:graphicData uri="http://schemas.openxmlformats.org/drawingml/2006/table">
            <a:tbl>
              <a:tblPr bandRow="1">
                <a:tableStyleId>{5C22544A-7EE6-4342-B048-85BDC9FD1C3A}</a:tableStyleId>
              </a:tblPr>
              <a:tblGrid>
                <a:gridCol w="2692138">
                  <a:extLst>
                    <a:ext uri="{9D8B030D-6E8A-4147-A177-3AD203B41FA5}">
                      <a16:colId xmlns:a16="http://schemas.microsoft.com/office/drawing/2014/main" val="2548598228"/>
                    </a:ext>
                  </a:extLst>
                </a:gridCol>
                <a:gridCol w="994622">
                  <a:extLst>
                    <a:ext uri="{9D8B030D-6E8A-4147-A177-3AD203B41FA5}">
                      <a16:colId xmlns:a16="http://schemas.microsoft.com/office/drawing/2014/main" val="20001"/>
                    </a:ext>
                  </a:extLst>
                </a:gridCol>
                <a:gridCol w="2970771">
                  <a:extLst>
                    <a:ext uri="{9D8B030D-6E8A-4147-A177-3AD203B41FA5}">
                      <a16:colId xmlns:a16="http://schemas.microsoft.com/office/drawing/2014/main" val="3217133190"/>
                    </a:ext>
                  </a:extLst>
                </a:gridCol>
                <a:gridCol w="782673">
                  <a:extLst>
                    <a:ext uri="{9D8B030D-6E8A-4147-A177-3AD203B41FA5}">
                      <a16:colId xmlns:a16="http://schemas.microsoft.com/office/drawing/2014/main" val="3343428980"/>
                    </a:ext>
                  </a:extLst>
                </a:gridCol>
                <a:gridCol w="782673">
                  <a:extLst>
                    <a:ext uri="{9D8B030D-6E8A-4147-A177-3AD203B41FA5}">
                      <a16:colId xmlns:a16="http://schemas.microsoft.com/office/drawing/2014/main" val="1066793876"/>
                    </a:ext>
                  </a:extLst>
                </a:gridCol>
                <a:gridCol w="782673">
                  <a:extLst>
                    <a:ext uri="{9D8B030D-6E8A-4147-A177-3AD203B41FA5}">
                      <a16:colId xmlns:a16="http://schemas.microsoft.com/office/drawing/2014/main" val="2784151943"/>
                    </a:ext>
                  </a:extLst>
                </a:gridCol>
                <a:gridCol w="949813">
                  <a:extLst>
                    <a:ext uri="{9D8B030D-6E8A-4147-A177-3AD203B41FA5}">
                      <a16:colId xmlns:a16="http://schemas.microsoft.com/office/drawing/2014/main" val="2372823678"/>
                    </a:ext>
                  </a:extLst>
                </a:gridCol>
                <a:gridCol w="949813">
                  <a:extLst>
                    <a:ext uri="{9D8B030D-6E8A-4147-A177-3AD203B41FA5}">
                      <a16:colId xmlns:a16="http://schemas.microsoft.com/office/drawing/2014/main" val="2307098005"/>
                    </a:ext>
                  </a:extLst>
                </a:gridCol>
                <a:gridCol w="949813">
                  <a:extLst>
                    <a:ext uri="{9D8B030D-6E8A-4147-A177-3AD203B41FA5}">
                      <a16:colId xmlns:a16="http://schemas.microsoft.com/office/drawing/2014/main" val="2524795038"/>
                    </a:ext>
                  </a:extLst>
                </a:gridCol>
              </a:tblGrid>
              <a:tr h="390191">
                <a:tc>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CA" sz="1000" dirty="0">
                        <a:latin typeface="+mn-lt"/>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fr-CA" sz="900" i="1" dirty="0">
                        <a:solidFill>
                          <a:schemeClr val="bg1">
                            <a:lumMod val="65000"/>
                          </a:schemeClr>
                        </a:solidFill>
                        <a:latin typeface="+mn-lt"/>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CA" sz="900" i="1" dirty="0">
                          <a:solidFill>
                            <a:schemeClr val="bg1">
                              <a:lumMod val="50000"/>
                            </a:schemeClr>
                          </a:solidFill>
                        </a:rPr>
                        <a:t>2024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CA" sz="900" i="1" dirty="0">
                          <a:solidFill>
                            <a:schemeClr val="bg1">
                              <a:lumMod val="50000"/>
                            </a:schemeClr>
                          </a:solidFill>
                        </a:rPr>
                        <a:t>2025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CA" sz="900" b="1" i="0" dirty="0">
                          <a:solidFill>
                            <a:schemeClr val="accent1">
                              <a:lumMod val="50000"/>
                            </a:schemeClr>
                          </a:solidFill>
                        </a:rPr>
                        <a:t>2026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CA" sz="900" dirty="0" err="1">
                          <a:latin typeface="+mn-lt"/>
                        </a:rPr>
                        <a:t>Agrand</a:t>
                      </a:r>
                      <a:r>
                        <a:rPr lang="fr-CA" sz="900" dirty="0">
                          <a:latin typeface="+mn-lt"/>
                        </a:rPr>
                        <a:t>. / </a:t>
                      </a:r>
                      <a:r>
                        <a:rPr lang="fr-CA" sz="900" dirty="0" err="1">
                          <a:latin typeface="+mn-lt"/>
                        </a:rPr>
                        <a:t>conv</a:t>
                      </a:r>
                      <a:r>
                        <a:rPr lang="fr-CA" sz="900" dirty="0">
                          <a:latin typeface="+mn-lt"/>
                        </a:rPr>
                        <a:t>. prévu</a:t>
                      </a:r>
                    </a:p>
                  </a:txBody>
                  <a:tcPr marL="36000" marR="3600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900" dirty="0">
                          <a:latin typeface="+mn-lt"/>
                        </a:rPr>
                        <a:t>Travaux intérieurs prévus</a:t>
                      </a:r>
                    </a:p>
                  </a:txBody>
                  <a:tcPr marL="36000" marR="3600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CA" sz="900" dirty="0">
                          <a:latin typeface="+mn-lt"/>
                        </a:rPr>
                        <a:t>Travaux extérieurs prévus</a:t>
                      </a:r>
                    </a:p>
                  </a:txBody>
                  <a:tcPr marL="36000" marR="3600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8527">
                <a:tc>
                  <a:txBody>
                    <a:bodyPr/>
                    <a:lstStyle/>
                    <a:p>
                      <a:pPr algn="r" fontAlgn="ctr"/>
                      <a:r>
                        <a:rPr lang="fr-CA" sz="900" b="0" i="0" u="none" strike="noStrike" dirty="0">
                          <a:solidFill>
                            <a:srgbClr val="000000"/>
                          </a:solidFill>
                          <a:effectLst/>
                          <a:latin typeface="Arial" panose="020B0604020202020204" pitchFamily="34" charset="0"/>
                        </a:rPr>
                        <a:t>La réputation générale de l'entrepreneur licencié</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gridSpan="2">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61 %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60 %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59 %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59 %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58 %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58 %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2"/>
                  </a:ext>
                </a:extLst>
              </a:tr>
              <a:tr h="388527">
                <a:tc>
                  <a:txBody>
                    <a:bodyPr/>
                    <a:lstStyle/>
                    <a:p>
                      <a:pPr algn="r" fontAlgn="ctr"/>
                      <a:r>
                        <a:rPr lang="fr-CA" sz="900" b="0" i="0" u="none" strike="noStrike" dirty="0">
                          <a:solidFill>
                            <a:srgbClr val="000000"/>
                          </a:solidFill>
                          <a:effectLst/>
                          <a:latin typeface="Arial" panose="020B0604020202020204" pitchFamily="34" charset="0"/>
                        </a:rPr>
                        <a:t>Le meilleur prix</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gridSpan="2">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43 %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44 %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42 %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41 %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43 %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44 %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3"/>
                  </a:ext>
                </a:extLst>
              </a:tr>
              <a:tr h="388527">
                <a:tc>
                  <a:txBody>
                    <a:bodyPr/>
                    <a:lstStyle/>
                    <a:p>
                      <a:pPr algn="r" fontAlgn="ctr"/>
                      <a:r>
                        <a:rPr lang="fr-CA" sz="900" b="0" i="0" u="none" strike="noStrike" dirty="0">
                          <a:solidFill>
                            <a:srgbClr val="000000"/>
                          </a:solidFill>
                          <a:effectLst/>
                          <a:latin typeface="Arial" panose="020B0604020202020204" pitchFamily="34" charset="0"/>
                        </a:rPr>
                        <a:t>La recommandation par un de vos proches</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gridSpan="2">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38 %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40 %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38 %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52 %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41 %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31 %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5"/>
                  </a:ext>
                </a:extLst>
              </a:tr>
              <a:tr h="388527">
                <a:tc>
                  <a:txBody>
                    <a:bodyPr/>
                    <a:lstStyle/>
                    <a:p>
                      <a:pPr algn="r" fontAlgn="ctr"/>
                      <a:r>
                        <a:rPr lang="fr-CA" sz="900" b="0" i="0" u="none" strike="noStrike" dirty="0">
                          <a:solidFill>
                            <a:srgbClr val="000000"/>
                          </a:solidFill>
                          <a:effectLst/>
                          <a:latin typeface="Arial" panose="020B0604020202020204" pitchFamily="34" charset="0"/>
                        </a:rPr>
                        <a:t>La disponibilité de l’entrepreneur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gridSpan="2">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hMerge="1">
                  <a:txBody>
                    <a:bodyPr/>
                    <a:lstStyle/>
                    <a:p>
                      <a:endParaRPr lang="fr-CA"/>
                    </a:p>
                  </a:txBody>
                  <a:tcPr/>
                </a:tc>
                <a:tc>
                  <a:txBody>
                    <a:bodyPr/>
                    <a:lstStyle/>
                    <a:p>
                      <a:pPr algn="ctr" fontAlgn="b"/>
                      <a:r>
                        <a:rPr lang="fr-CA" sz="900" b="0" i="1" u="none" strike="noStrike" dirty="0">
                          <a:solidFill>
                            <a:srgbClr val="898989"/>
                          </a:solidFill>
                          <a:effectLst/>
                          <a:latin typeface="+mn-lt"/>
                        </a:rPr>
                        <a:t>33 %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rgbClr val="898989"/>
                          </a:solidFill>
                          <a:effectLst/>
                          <a:latin typeface="+mn-lt"/>
                        </a:rPr>
                        <a:t>34 %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35 %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43 %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34 %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6"/>
                  </a:ext>
                </a:extLst>
              </a:tr>
              <a:tr h="388527">
                <a:tc>
                  <a:txBody>
                    <a:bodyPr/>
                    <a:lstStyle/>
                    <a:p>
                      <a:pPr algn="r" fontAlgn="ctr"/>
                      <a:r>
                        <a:rPr lang="fr-CA" sz="900" b="0" i="0" u="none" strike="noStrike" dirty="0">
                          <a:solidFill>
                            <a:srgbClr val="000000"/>
                          </a:solidFill>
                          <a:effectLst/>
                          <a:latin typeface="Arial" panose="020B0604020202020204" pitchFamily="34" charset="0"/>
                        </a:rPr>
                        <a:t>La garantie qui est offerte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gridSpan="2">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36 %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34 %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18 %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37 %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8"/>
                  </a:ext>
                </a:extLst>
              </a:tr>
              <a:tr h="388527">
                <a:tc>
                  <a:txBody>
                    <a:bodyPr/>
                    <a:lstStyle/>
                    <a:p>
                      <a:pPr algn="r" fontAlgn="ctr"/>
                      <a:r>
                        <a:rPr lang="fr-CA" sz="900" b="0" i="0" u="none" strike="noStrike" dirty="0">
                          <a:solidFill>
                            <a:srgbClr val="000000"/>
                          </a:solidFill>
                          <a:effectLst/>
                          <a:latin typeface="Arial" panose="020B0604020202020204" pitchFamily="34" charset="0"/>
                        </a:rPr>
                        <a:t>La certification APCHQ</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gridSpan="2">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hMerge="1">
                  <a:txBody>
                    <a:bodyPr/>
                    <a:lstStyle/>
                    <a:p>
                      <a:endParaRPr lang="fr-CA"/>
                    </a:p>
                  </a:txBody>
                  <a:tcPr/>
                </a:tc>
                <a:tc>
                  <a:txBody>
                    <a:bodyPr/>
                    <a:lstStyle/>
                    <a:p>
                      <a:pPr algn="ctr" fontAlgn="b"/>
                      <a:r>
                        <a:rPr lang="fr-CA" sz="900" b="0" i="1" u="none" strike="noStrike" dirty="0">
                          <a:solidFill>
                            <a:srgbClr val="898989"/>
                          </a:solidFill>
                          <a:effectLst/>
                          <a:latin typeface="+mn-lt"/>
                        </a:rPr>
                        <a:t>27 %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rgbClr val="898989"/>
                          </a:solidFill>
                          <a:effectLst/>
                          <a:latin typeface="+mn-lt"/>
                        </a:rPr>
                        <a:t>22 %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23 %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18 %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22 %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23 %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136120282"/>
                  </a:ext>
                </a:extLst>
              </a:tr>
              <a:tr h="388527">
                <a:tc>
                  <a:txBody>
                    <a:bodyPr/>
                    <a:lstStyle/>
                    <a:p>
                      <a:pPr algn="r" fontAlgn="ctr"/>
                      <a:r>
                        <a:rPr lang="fr-CA" sz="900" b="0" i="0" u="none" strike="noStrike" dirty="0">
                          <a:solidFill>
                            <a:srgbClr val="000000"/>
                          </a:solidFill>
                          <a:effectLst/>
                          <a:latin typeface="Arial" panose="020B0604020202020204" pitchFamily="34" charset="0"/>
                        </a:rPr>
                        <a:t>Le fit avec l'entrepreneur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gridSpan="2">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17 %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21 %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22 %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22 %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466453476"/>
                  </a:ext>
                </a:extLst>
              </a:tr>
              <a:tr h="388527">
                <a:tc>
                  <a:txBody>
                    <a:bodyPr/>
                    <a:lstStyle/>
                    <a:p>
                      <a:pPr algn="r" fontAlgn="ctr"/>
                      <a:r>
                        <a:rPr lang="fr-CA" sz="900" b="0" i="0" u="none" strike="noStrike" dirty="0">
                          <a:solidFill>
                            <a:srgbClr val="000000"/>
                          </a:solidFill>
                          <a:effectLst/>
                          <a:latin typeface="Arial" panose="020B0604020202020204" pitchFamily="34" charset="0"/>
                        </a:rPr>
                        <a:t>Les recommandations de </a:t>
                      </a:r>
                      <a:r>
                        <a:rPr lang="fr-CA" sz="900" b="0" i="0" u="none" strike="noStrike" dirty="0" err="1">
                          <a:solidFill>
                            <a:srgbClr val="000000"/>
                          </a:solidFill>
                          <a:effectLst/>
                          <a:latin typeface="Arial" panose="020B0604020202020204" pitchFamily="34" charset="0"/>
                        </a:rPr>
                        <a:t>RénoAssistance</a:t>
                      </a:r>
                      <a:endParaRPr lang="fr-CA" sz="900" b="0" i="0" u="none" strike="noStrike" dirty="0">
                        <a:solidFill>
                          <a:srgbClr val="000000"/>
                        </a:solidFill>
                        <a:effectLst/>
                        <a:latin typeface="Arial" panose="020B0604020202020204" pitchFamily="34" charset="0"/>
                      </a:endParaRP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gridSpan="2">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14 %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15 %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ctr"/>
                      <a:r>
                        <a:rPr lang="fr-CA" sz="900" b="0" i="0" u="none" strike="noStrike" dirty="0">
                          <a:solidFill>
                            <a:srgbClr val="000000"/>
                          </a:solidFill>
                          <a:effectLst/>
                          <a:latin typeface="Arial" panose="020B0604020202020204" pitchFamily="34" charset="0"/>
                        </a:rPr>
                        <a:t>15 %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3950394493"/>
                  </a:ext>
                </a:extLst>
              </a:tr>
              <a:tr h="388527">
                <a:tc>
                  <a:txBody>
                    <a:bodyPr/>
                    <a:lstStyle/>
                    <a:p>
                      <a:pPr algn="r" fontAlgn="ctr"/>
                      <a:r>
                        <a:rPr lang="fr-CA" sz="900" b="0" i="0" u="none" strike="noStrike" dirty="0">
                          <a:solidFill>
                            <a:srgbClr val="000000"/>
                          </a:solidFill>
                          <a:effectLst/>
                          <a:latin typeface="Arial" panose="020B0604020202020204" pitchFamily="34" charset="0"/>
                        </a:rPr>
                        <a:t>Les recommandations du CAA</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gridSpan="2">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9 %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3 %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10 %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11 %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4137497068"/>
                  </a:ext>
                </a:extLst>
              </a:tr>
              <a:tr h="388527">
                <a:tc>
                  <a:txBody>
                    <a:bodyPr/>
                    <a:lstStyle/>
                    <a:p>
                      <a:pPr algn="r" fontAlgn="ctr"/>
                      <a:r>
                        <a:rPr lang="fr-CA" sz="900" b="0" i="0" u="none" strike="noStrike" dirty="0">
                          <a:solidFill>
                            <a:srgbClr val="000000"/>
                          </a:solidFill>
                          <a:effectLst/>
                          <a:latin typeface="Arial" panose="020B0604020202020204" pitchFamily="34" charset="0"/>
                        </a:rPr>
                        <a:t>Les recommandations sur les réseaux sociaux</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gridSpan="2">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hMerge="1">
                  <a:txBody>
                    <a:bodyPr/>
                    <a:lstStyle/>
                    <a:p>
                      <a:endParaRPr lang="fr-CA"/>
                    </a:p>
                  </a:txBody>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chemeClr val="accent1">
                              <a:lumMod val="50000"/>
                            </a:schemeClr>
                          </a:solidFill>
                          <a:effectLst/>
                          <a:uLnTx/>
                          <a:uFillTx/>
                          <a:latin typeface="Arial"/>
                          <a:ea typeface="+mn-ea"/>
                          <a:cs typeface="+mn-cs"/>
                        </a:rPr>
                        <a:t>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8 %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tc>
                  <a:txBody>
                    <a:bodyPr/>
                    <a:lstStyle/>
                    <a:p>
                      <a:pPr algn="ctr" fontAlgn="ctr"/>
                      <a:r>
                        <a:rPr lang="fr-CA" sz="900" b="0" i="0" u="none" strike="noStrike" dirty="0">
                          <a:solidFill>
                            <a:srgbClr val="000000"/>
                          </a:solidFill>
                          <a:effectLst/>
                          <a:latin typeface="Arial" panose="020B0604020202020204" pitchFamily="34" charset="0"/>
                        </a:rPr>
                        <a:t>6 %</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80000"/>
                      </a:schemeClr>
                    </a:solidFill>
                  </a:tcPr>
                </a:tc>
                <a:extLst>
                  <a:ext uri="{0D108BD9-81ED-4DB2-BD59-A6C34878D82A}">
                    <a16:rowId xmlns:a16="http://schemas.microsoft.com/office/drawing/2014/main" val="301514417"/>
                  </a:ext>
                </a:extLst>
              </a:tr>
            </a:tbl>
          </a:graphicData>
        </a:graphic>
      </p:graphicFrame>
      <p:graphicFrame>
        <p:nvGraphicFramePr>
          <p:cNvPr id="8" name="Graphique 7">
            <a:extLst>
              <a:ext uri="{FF2B5EF4-FFF2-40B4-BE49-F238E27FC236}">
                <a16:creationId xmlns:a16="http://schemas.microsoft.com/office/drawing/2014/main" id="{4164C439-A46D-46AB-8762-F97C6F82E2B0}"/>
              </a:ext>
            </a:extLst>
          </p:cNvPr>
          <p:cNvGraphicFramePr/>
          <p:nvPr>
            <p:custDataLst>
              <p:tags r:id="rId2"/>
            </p:custDataLst>
            <p:extLst>
              <p:ext uri="{D42A27DB-BD31-4B8C-83A1-F6EECF244321}">
                <p14:modId xmlns:p14="http://schemas.microsoft.com/office/powerpoint/2010/main" val="4270919399"/>
              </p:ext>
            </p:extLst>
          </p:nvPr>
        </p:nvGraphicFramePr>
        <p:xfrm>
          <a:off x="3150280" y="1551096"/>
          <a:ext cx="4850719" cy="4367830"/>
        </p:xfrm>
        <a:graphic>
          <a:graphicData uri="http://schemas.openxmlformats.org/drawingml/2006/chart">
            <c:chart xmlns:c="http://schemas.openxmlformats.org/drawingml/2006/chart" xmlns:r="http://schemas.openxmlformats.org/officeDocument/2006/relationships" r:id="rId14"/>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critères de choix d'un entrepreneur licencié</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124650"/>
          </a:xfrm>
        </p:spPr>
        <p:txBody>
          <a:bodyPr/>
          <a:lstStyle/>
          <a:p>
            <a:r>
              <a:rPr lang="fr-CA" dirty="0"/>
              <a:t>QF3	QUELS CRITÈRES influenceront le choix de votre entrepreneur licencié?</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5"/>
            </p:custDataLst>
          </p:nvPr>
        </p:nvSpPr>
        <p:spPr>
          <a:xfrm>
            <a:off x="220980" y="6021388"/>
            <a:ext cx="11750400" cy="110800"/>
          </a:xfrm>
        </p:spPr>
        <p:txBody>
          <a:bodyPr/>
          <a:lstStyle/>
          <a:p>
            <a:r>
              <a:rPr lang="fr-CA" dirty="0"/>
              <a:t>Base :	répondants prévoyant utiliser un entrepreneur licencié pour leurs travaux de rénovation (2026 n = 831; 2025 n = 856; 2024 n = 552)</a:t>
            </a:r>
          </a:p>
        </p:txBody>
      </p:sp>
      <p:sp>
        <p:nvSpPr>
          <p:cNvPr id="2" name="Espace réservé du numéro de diapositive 1">
            <a:extLst>
              <a:ext uri="{FF2B5EF4-FFF2-40B4-BE49-F238E27FC236}">
                <a16:creationId xmlns:a16="http://schemas.microsoft.com/office/drawing/2014/main" id="{5587EFF6-7CA7-4197-B5DA-7FB48AEAB856}"/>
              </a:ext>
            </a:extLst>
          </p:cNvPr>
          <p:cNvSpPr>
            <a:spLocks noGrp="1"/>
          </p:cNvSpPr>
          <p:nvPr>
            <p:ph type="sldNum" sz="quarter" idx="12"/>
            <p:custDataLst>
              <p:tags r:id="rId6"/>
            </p:custDataLst>
          </p:nvPr>
        </p:nvSpPr>
        <p:spPr/>
        <p:txBody>
          <a:bodyPr/>
          <a:lstStyle/>
          <a:p>
            <a:fld id="{B57D92B5-7ECE-49C8-85BA-9F8FD163C6E7}" type="slidenum">
              <a:rPr lang="en-CA" smtClean="0"/>
              <a:t>78</a:t>
            </a:fld>
            <a:endParaRPr lang="en-CA"/>
          </a:p>
        </p:txBody>
      </p:sp>
      <p:sp>
        <p:nvSpPr>
          <p:cNvPr id="9" name="Rectangle 8">
            <a:extLst>
              <a:ext uri="{FF2B5EF4-FFF2-40B4-BE49-F238E27FC236}">
                <a16:creationId xmlns:a16="http://schemas.microsoft.com/office/drawing/2014/main" id="{E37D2E73-947A-4B77-B058-701A47408FB9}"/>
              </a:ext>
            </a:extLst>
          </p:cNvPr>
          <p:cNvSpPr/>
          <p:nvPr>
            <p:custDataLst>
              <p:tags r:id="rId7"/>
            </p:custDataLst>
          </p:nvPr>
        </p:nvSpPr>
        <p:spPr>
          <a:xfrm>
            <a:off x="8096600" y="3961976"/>
            <a:ext cx="296876" cy="230832"/>
          </a:xfrm>
          <a:prstGeom prst="rect">
            <a:avLst/>
          </a:prstGeom>
        </p:spPr>
        <p:txBody>
          <a:bodyPr wrap="none">
            <a:spAutoFit/>
          </a:bodyPr>
          <a:lstStyle/>
          <a:p>
            <a:pPr algn="ctr"/>
            <a:r>
              <a:rPr lang="fr-CA" sz="900" dirty="0">
                <a:solidFill>
                  <a:srgbClr val="A50021"/>
                </a:solidFill>
                <a:latin typeface="Wingdings 3" panose="05040102010807070707" pitchFamily="18" charset="2"/>
              </a:rPr>
              <a:t>q</a:t>
            </a:r>
            <a:endParaRPr lang="fr-CA" sz="900" dirty="0"/>
          </a:p>
        </p:txBody>
      </p:sp>
      <p:sp>
        <p:nvSpPr>
          <p:cNvPr id="20" name="ZoneTexte 19">
            <a:extLst>
              <a:ext uri="{FF2B5EF4-FFF2-40B4-BE49-F238E27FC236}">
                <a16:creationId xmlns:a16="http://schemas.microsoft.com/office/drawing/2014/main" id="{65704CBC-4EF1-49BA-8A02-A6ECCF9947EB}"/>
              </a:ext>
            </a:extLst>
          </p:cNvPr>
          <p:cNvSpPr txBox="1"/>
          <p:nvPr>
            <p:custDataLst>
              <p:tags r:id="rId8"/>
            </p:custDataLst>
          </p:nvPr>
        </p:nvSpPr>
        <p:spPr>
          <a:xfrm>
            <a:off x="9724446" y="4355485"/>
            <a:ext cx="246888" cy="230832"/>
          </a:xfrm>
          <a:prstGeom prst="rect">
            <a:avLst/>
          </a:prstGeom>
          <a:noFill/>
        </p:spPr>
        <p:txBody>
          <a:bodyPr wrap="square" rtlCol="0">
            <a:spAutoFit/>
          </a:bodyPr>
          <a:lstStyle/>
          <a:p>
            <a:r>
              <a:rPr lang="fr-CA" sz="900" dirty="0">
                <a:solidFill>
                  <a:srgbClr val="669900"/>
                </a:solidFill>
                <a:latin typeface="Wingdings 3" panose="05040102010807070707" pitchFamily="18" charset="2"/>
              </a:rPr>
              <a:t>p</a:t>
            </a:r>
          </a:p>
        </p:txBody>
      </p:sp>
      <p:sp>
        <p:nvSpPr>
          <p:cNvPr id="21" name="Rectangle 20">
            <a:extLst>
              <a:ext uri="{FF2B5EF4-FFF2-40B4-BE49-F238E27FC236}">
                <a16:creationId xmlns:a16="http://schemas.microsoft.com/office/drawing/2014/main" id="{A1618367-6840-4D3C-AFEF-B16FB7C3747F}"/>
              </a:ext>
            </a:extLst>
          </p:cNvPr>
          <p:cNvSpPr/>
          <p:nvPr>
            <p:custDataLst>
              <p:tags r:id="rId9"/>
            </p:custDataLst>
          </p:nvPr>
        </p:nvSpPr>
        <p:spPr>
          <a:xfrm>
            <a:off x="9720734" y="3572953"/>
            <a:ext cx="296876" cy="230832"/>
          </a:xfrm>
          <a:prstGeom prst="rect">
            <a:avLst/>
          </a:prstGeom>
        </p:spPr>
        <p:txBody>
          <a:bodyPr wrap="none">
            <a:spAutoFit/>
          </a:bodyPr>
          <a:lstStyle/>
          <a:p>
            <a:pPr algn="ctr"/>
            <a:r>
              <a:rPr lang="fr-CA" sz="900" dirty="0">
                <a:solidFill>
                  <a:srgbClr val="A50021"/>
                </a:solidFill>
                <a:latin typeface="Wingdings 3" panose="05040102010807070707" pitchFamily="18" charset="2"/>
              </a:rPr>
              <a:t>q</a:t>
            </a:r>
            <a:endParaRPr lang="fr-CA" sz="900" dirty="0"/>
          </a:p>
        </p:txBody>
      </p:sp>
      <p:sp>
        <p:nvSpPr>
          <p:cNvPr id="23" name="Rectangle 22">
            <a:extLst>
              <a:ext uri="{FF2B5EF4-FFF2-40B4-BE49-F238E27FC236}">
                <a16:creationId xmlns:a16="http://schemas.microsoft.com/office/drawing/2014/main" id="{21B21069-24C8-4C06-B319-8825FB683431}"/>
              </a:ext>
            </a:extLst>
          </p:cNvPr>
          <p:cNvSpPr/>
          <p:nvPr>
            <p:custDataLst>
              <p:tags r:id="rId10"/>
            </p:custDataLst>
          </p:nvPr>
        </p:nvSpPr>
        <p:spPr>
          <a:xfrm>
            <a:off x="11627911" y="2789181"/>
            <a:ext cx="296876" cy="230832"/>
          </a:xfrm>
          <a:prstGeom prst="rect">
            <a:avLst/>
          </a:prstGeom>
        </p:spPr>
        <p:txBody>
          <a:bodyPr wrap="none">
            <a:spAutoFit/>
          </a:bodyPr>
          <a:lstStyle/>
          <a:p>
            <a:pPr algn="ctr"/>
            <a:r>
              <a:rPr lang="fr-CA" sz="900" dirty="0">
                <a:solidFill>
                  <a:srgbClr val="A50021"/>
                </a:solidFill>
                <a:latin typeface="Wingdings 3" panose="05040102010807070707" pitchFamily="18" charset="2"/>
              </a:rPr>
              <a:t>q</a:t>
            </a:r>
            <a:endParaRPr lang="fr-CA" sz="900" dirty="0"/>
          </a:p>
        </p:txBody>
      </p:sp>
      <p:sp>
        <p:nvSpPr>
          <p:cNvPr id="18" name="ZoneTexte 17">
            <a:extLst>
              <a:ext uri="{FF2B5EF4-FFF2-40B4-BE49-F238E27FC236}">
                <a16:creationId xmlns:a16="http://schemas.microsoft.com/office/drawing/2014/main" id="{1190625F-D916-4C96-B3F2-0A2A1148A4D6}"/>
              </a:ext>
            </a:extLst>
          </p:cNvPr>
          <p:cNvSpPr txBox="1"/>
          <p:nvPr>
            <p:custDataLst>
              <p:tags r:id="rId11"/>
            </p:custDataLst>
          </p:nvPr>
        </p:nvSpPr>
        <p:spPr>
          <a:xfrm>
            <a:off x="8889633" y="4346942"/>
            <a:ext cx="246888" cy="230832"/>
          </a:xfrm>
          <a:prstGeom prst="rect">
            <a:avLst/>
          </a:prstGeom>
          <a:noFill/>
        </p:spPr>
        <p:txBody>
          <a:bodyPr wrap="square" rtlCol="0">
            <a:spAutoFit/>
          </a:bodyPr>
          <a:lstStyle/>
          <a:p>
            <a:r>
              <a:rPr lang="fr-CA" sz="900" dirty="0">
                <a:solidFill>
                  <a:srgbClr val="669900"/>
                </a:solidFill>
                <a:latin typeface="Wingdings 3" panose="05040102010807070707" pitchFamily="18" charset="2"/>
              </a:rPr>
              <a:t>p</a:t>
            </a:r>
          </a:p>
        </p:txBody>
      </p:sp>
    </p:spTree>
    <p:extLst>
      <p:ext uri="{BB962C8B-B14F-4D97-AF65-F5344CB8AC3E}">
        <p14:creationId xmlns:p14="http://schemas.microsoft.com/office/powerpoint/2010/main" val="1504038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8CCD61F6-D0B6-40E4-9C8C-DED650ABE61D}"/>
              </a:ext>
            </a:extLst>
          </p:cNvPr>
          <p:cNvGraphicFramePr>
            <a:graphicFrameLocks noChangeAspect="1"/>
          </p:cNvGraphicFramePr>
          <p:nvPr>
            <p:custDataLst>
              <p:tags r:id="rId1"/>
            </p:custDataLst>
            <p:extLst>
              <p:ext uri="{D42A27DB-BD31-4B8C-83A1-F6EECF244321}">
                <p14:modId xmlns:p14="http://schemas.microsoft.com/office/powerpoint/2010/main" val="527384901"/>
              </p:ext>
            </p:extLst>
          </p:nvPr>
        </p:nvGraphicFramePr>
        <p:xfrm>
          <a:off x="220979" y="1525427"/>
          <a:ext cx="9937750" cy="4400550"/>
        </p:xfrm>
        <a:graphic>
          <a:graphicData uri="http://schemas.openxmlformats.org/presentationml/2006/ole">
            <mc:AlternateContent xmlns:mc="http://schemas.openxmlformats.org/markup-compatibility/2006">
              <mc:Choice xmlns:v="urn:schemas-microsoft-com:vml" Requires="v">
                <p:oleObj name="Worksheet" r:id="rId7" imgW="10934523" imgH="4846510" progId="Excel.Sheet.12">
                  <p:link updateAutomatic="1"/>
                </p:oleObj>
              </mc:Choice>
              <mc:Fallback>
                <p:oleObj name="Worksheet" r:id="rId7" imgW="10934523" imgH="4846510" progId="Excel.Sheet.12">
                  <p:link updateAutomatic="1"/>
                  <p:pic>
                    <p:nvPicPr>
                      <p:cNvPr id="8" name="Objet 7">
                        <a:extLst>
                          <a:ext uri="{FF2B5EF4-FFF2-40B4-BE49-F238E27FC236}">
                            <a16:creationId xmlns:a16="http://schemas.microsoft.com/office/drawing/2014/main" id="{8CCD61F6-D0B6-40E4-9C8C-DED650ABE61D}"/>
                          </a:ext>
                        </a:extLst>
                      </p:cNvPr>
                      <p:cNvPicPr/>
                      <p:nvPr/>
                    </p:nvPicPr>
                    <p:blipFill>
                      <a:blip r:embed="rId8"/>
                      <a:stretch>
                        <a:fillRect/>
                      </a:stretch>
                    </p:blipFill>
                    <p:spPr>
                      <a:xfrm>
                        <a:off x="220979" y="1525427"/>
                        <a:ext cx="9937750" cy="4400550"/>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2"/>
            </p:custDataLst>
          </p:nvPr>
        </p:nvSpPr>
        <p:spPr/>
        <p:txBody>
          <a:bodyPr/>
          <a:lstStyle/>
          <a:p>
            <a:r>
              <a:rPr lang="fr-CA" dirty="0"/>
              <a:t>Les critères de choix d'un entrepreneur licencié selon les principaux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79" y="1341120"/>
            <a:ext cx="10316391" cy="354330"/>
          </a:xfrm>
        </p:spPr>
        <p:txBody>
          <a:bodyPr/>
          <a:lstStyle/>
          <a:p>
            <a:r>
              <a:rPr lang="fr-CA" dirty="0"/>
              <a:t>QF3	QUELS CRITÈRES influenceront le choix de votre entrepreneur licencié?</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4"/>
            </p:custDataLst>
          </p:nvPr>
        </p:nvSpPr>
        <p:spPr>
          <a:xfrm>
            <a:off x="220979" y="5925977"/>
            <a:ext cx="7355478" cy="249299"/>
          </a:xfrm>
        </p:spPr>
        <p:txBody>
          <a:bodyPr/>
          <a:lstStyle/>
          <a:p>
            <a:r>
              <a:rPr lang="fr-CA" dirty="0"/>
              <a:t>Base :	répondants prévoyant utiliser un entrepreneur licencié pour leurs travaux de rénovation </a:t>
            </a:r>
          </a:p>
        </p:txBody>
      </p:sp>
      <p:sp>
        <p:nvSpPr>
          <p:cNvPr id="2" name="Espace réservé du numéro de diapositive 1">
            <a:extLst>
              <a:ext uri="{FF2B5EF4-FFF2-40B4-BE49-F238E27FC236}">
                <a16:creationId xmlns:a16="http://schemas.microsoft.com/office/drawing/2014/main" id="{5587EFF6-7CA7-4197-B5DA-7FB48AEAB856}"/>
              </a:ext>
            </a:extLst>
          </p:cNvPr>
          <p:cNvSpPr>
            <a:spLocks noGrp="1"/>
          </p:cNvSpPr>
          <p:nvPr>
            <p:ph type="sldNum" sz="quarter" idx="12"/>
            <p:custDataLst>
              <p:tags r:id="rId5"/>
            </p:custDataLst>
          </p:nvPr>
        </p:nvSpPr>
        <p:spPr/>
        <p:txBody>
          <a:bodyPr/>
          <a:lstStyle/>
          <a:p>
            <a:fld id="{B57D92B5-7ECE-49C8-85BA-9F8FD163C6E7}" type="slidenum">
              <a:rPr lang="en-CA" smtClean="0"/>
              <a:t>79</a:t>
            </a:fld>
            <a:endParaRPr lang="en-CA"/>
          </a:p>
        </p:txBody>
      </p:sp>
    </p:spTree>
    <p:extLst>
      <p:ext uri="{BB962C8B-B14F-4D97-AF65-F5344CB8AC3E}">
        <p14:creationId xmlns:p14="http://schemas.microsoft.com/office/powerpoint/2010/main" val="407651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3646016-51EA-4535-90B0-0C0D680E9850}"/>
              </a:ext>
            </a:extLst>
          </p:cNvPr>
          <p:cNvSpPr>
            <a:spLocks noGrp="1"/>
          </p:cNvSpPr>
          <p:nvPr>
            <p:ph type="sldNum" sz="quarter" idx="12"/>
            <p:custDataLst>
              <p:tags r:id="rId1"/>
            </p:custDataLst>
          </p:nvPr>
        </p:nvSpPr>
        <p:spPr>
          <a:xfrm>
            <a:off x="220980" y="6326800"/>
            <a:ext cx="21320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Ellipse 5">
            <a:extLst>
              <a:ext uri="{FF2B5EF4-FFF2-40B4-BE49-F238E27FC236}">
                <a16:creationId xmlns:a16="http://schemas.microsoft.com/office/drawing/2014/main" id="{D0CB40F7-0B52-4925-A9DA-F506894CEA26}"/>
              </a:ext>
            </a:extLst>
          </p:cNvPr>
          <p:cNvSpPr>
            <a:spLocks noChangeAspect="1"/>
          </p:cNvSpPr>
          <p:nvPr>
            <p:custDataLst>
              <p:tags r:id="rId2"/>
            </p:custDataLst>
          </p:nvPr>
        </p:nvSpPr>
        <p:spPr>
          <a:xfrm>
            <a:off x="327580" y="235651"/>
            <a:ext cx="540000" cy="540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1</a:t>
            </a:r>
          </a:p>
        </p:txBody>
      </p:sp>
      <p:sp>
        <p:nvSpPr>
          <p:cNvPr id="8" name="Titre 7">
            <a:extLst>
              <a:ext uri="{FF2B5EF4-FFF2-40B4-BE49-F238E27FC236}">
                <a16:creationId xmlns:a16="http://schemas.microsoft.com/office/drawing/2014/main" id="{28BA332B-76CF-4828-BFD3-C70E7F79AD5D}"/>
              </a:ext>
            </a:extLst>
          </p:cNvPr>
          <p:cNvSpPr>
            <a:spLocks noGrp="1"/>
          </p:cNvSpPr>
          <p:nvPr>
            <p:ph type="title"/>
            <p:custDataLst>
              <p:tags r:id="rId3"/>
            </p:custDataLst>
          </p:nvPr>
        </p:nvSpPr>
        <p:spPr>
          <a:xfrm>
            <a:off x="1086931" y="393511"/>
            <a:ext cx="7987422" cy="249299"/>
          </a:xfrm>
        </p:spPr>
        <p:txBody>
          <a:bodyPr/>
          <a:lstStyle/>
          <a:p>
            <a:r>
              <a:rPr lang="fr-CA" dirty="0">
                <a:solidFill>
                  <a:schemeClr val="tx2"/>
                </a:solidFill>
              </a:rPr>
              <a:t>Dans quelle mesure les propriétaires ont-ils </a:t>
            </a:r>
            <a:r>
              <a:rPr lang="fr-CA" b="1" dirty="0">
                <a:solidFill>
                  <a:schemeClr val="tx2"/>
                </a:solidFill>
              </a:rPr>
              <a:t>l’intention de rénover</a:t>
            </a:r>
            <a:r>
              <a:rPr lang="fr-CA" dirty="0">
                <a:solidFill>
                  <a:schemeClr val="tx2"/>
                </a:solidFill>
              </a:rPr>
              <a:t>? </a:t>
            </a:r>
            <a:endParaRPr lang="fr-CA" dirty="0"/>
          </a:p>
        </p:txBody>
      </p:sp>
      <p:graphicFrame>
        <p:nvGraphicFramePr>
          <p:cNvPr id="9" name="Tableau 8">
            <a:extLst>
              <a:ext uri="{FF2B5EF4-FFF2-40B4-BE49-F238E27FC236}">
                <a16:creationId xmlns:a16="http://schemas.microsoft.com/office/drawing/2014/main" id="{ACF421C2-0E61-4F26-B7CB-83E489AAAA3D}"/>
              </a:ext>
            </a:extLst>
          </p:cNvPr>
          <p:cNvGraphicFramePr>
            <a:graphicFrameLocks noGrp="1"/>
          </p:cNvGraphicFramePr>
          <p:nvPr>
            <p:custDataLst>
              <p:tags r:id="rId4"/>
            </p:custDataLst>
            <p:extLst>
              <p:ext uri="{D42A27DB-BD31-4B8C-83A1-F6EECF244321}">
                <p14:modId xmlns:p14="http://schemas.microsoft.com/office/powerpoint/2010/main" val="1390210202"/>
              </p:ext>
            </p:extLst>
          </p:nvPr>
        </p:nvGraphicFramePr>
        <p:xfrm>
          <a:off x="467544" y="1040099"/>
          <a:ext cx="11503476" cy="5737498"/>
        </p:xfrm>
        <a:graphic>
          <a:graphicData uri="http://schemas.openxmlformats.org/drawingml/2006/table">
            <a:tbl>
              <a:tblPr firstRow="1" bandRow="1">
                <a:tableStyleId>{2D5ABB26-0587-4C30-8999-92F81FD0307C}</a:tableStyleId>
              </a:tblPr>
              <a:tblGrid>
                <a:gridCol w="2419498">
                  <a:extLst>
                    <a:ext uri="{9D8B030D-6E8A-4147-A177-3AD203B41FA5}">
                      <a16:colId xmlns:a16="http://schemas.microsoft.com/office/drawing/2014/main" val="20000"/>
                    </a:ext>
                  </a:extLst>
                </a:gridCol>
                <a:gridCol w="9083978">
                  <a:extLst>
                    <a:ext uri="{9D8B030D-6E8A-4147-A177-3AD203B41FA5}">
                      <a16:colId xmlns:a16="http://schemas.microsoft.com/office/drawing/2014/main" val="20001"/>
                    </a:ext>
                  </a:extLst>
                </a:gridCol>
              </a:tblGrid>
              <a:tr h="3664858">
                <a:tc>
                  <a:txBody>
                    <a:bodyPr/>
                    <a:lstStyle/>
                    <a:p>
                      <a:pPr marL="0" indent="0" algn="l">
                        <a:buFont typeface="Arial" panose="020B0604020202020204" pitchFamily="34" charset="0"/>
                        <a:buNone/>
                      </a:pPr>
                      <a:r>
                        <a:rPr lang="fr-CA" sz="1400" b="1" kern="1200" cap="none" baseline="0" dirty="0">
                          <a:solidFill>
                            <a:schemeClr val="bg1"/>
                          </a:solidFill>
                          <a:latin typeface="+mn-lt"/>
                          <a:ea typeface="+mn-ea"/>
                          <a:cs typeface="+mn-cs"/>
                        </a:rPr>
                        <a:t>L’intention de rénover </a:t>
                      </a:r>
                      <a:br>
                        <a:rPr lang="fr-CA" sz="1400" b="1" kern="1200" cap="none" baseline="0" dirty="0">
                          <a:solidFill>
                            <a:schemeClr val="bg1"/>
                          </a:solidFill>
                          <a:latin typeface="+mn-lt"/>
                          <a:ea typeface="+mn-ea"/>
                          <a:cs typeface="+mn-cs"/>
                        </a:rPr>
                      </a:br>
                      <a:r>
                        <a:rPr lang="fr-CA" sz="1400" b="1" kern="1200" cap="none" baseline="0" dirty="0">
                          <a:solidFill>
                            <a:schemeClr val="bg1"/>
                          </a:solidFill>
                          <a:latin typeface="+mn-lt"/>
                          <a:ea typeface="+mn-ea"/>
                          <a:cs typeface="+mn-cs"/>
                        </a:rPr>
                        <a:t>reste </a:t>
                      </a:r>
                      <a:r>
                        <a:rPr lang="fr-CA" sz="1400" b="1" u="sng" kern="1200" cap="none" baseline="0" dirty="0">
                          <a:solidFill>
                            <a:schemeClr val="bg1"/>
                          </a:solidFill>
                          <a:latin typeface="+mn-lt"/>
                          <a:ea typeface="+mn-ea"/>
                          <a:cs typeface="+mn-cs"/>
                        </a:rPr>
                        <a:t>populaire</a:t>
                      </a:r>
                      <a:br>
                        <a:rPr lang="fr-CA" sz="1400" b="1" kern="1200" cap="none" baseline="0" dirty="0">
                          <a:solidFill>
                            <a:schemeClr val="bg1"/>
                          </a:solidFill>
                          <a:latin typeface="+mn-lt"/>
                          <a:ea typeface="+mn-ea"/>
                          <a:cs typeface="+mn-cs"/>
                        </a:rPr>
                      </a:br>
                      <a:r>
                        <a:rPr lang="fr-CA" sz="1400" b="1" kern="1200" cap="none" baseline="0" dirty="0">
                          <a:solidFill>
                            <a:schemeClr val="bg1"/>
                          </a:solidFill>
                          <a:latin typeface="+mn-lt"/>
                          <a:ea typeface="+mn-ea"/>
                          <a:cs typeface="+mn-cs"/>
                        </a:rPr>
                        <a:t>chez les propriétaires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CA" sz="2400" b="1" kern="1200" cap="none" baseline="0" dirty="0">
                          <a:solidFill>
                            <a:schemeClr val="bg1"/>
                          </a:solidFill>
                          <a:latin typeface="+mn-lt"/>
                          <a:ea typeface="+mn-ea"/>
                          <a:cs typeface="+mn-cs"/>
                        </a:rPr>
                        <a:t>64 % </a:t>
                      </a:r>
                      <a:br>
                        <a:rPr lang="fr-CA" sz="3600" b="1" kern="1200" cap="none" baseline="0" dirty="0">
                          <a:solidFill>
                            <a:schemeClr val="bg1"/>
                          </a:solidFill>
                          <a:latin typeface="+mn-lt"/>
                          <a:ea typeface="+mn-ea"/>
                          <a:cs typeface="+mn-cs"/>
                        </a:rPr>
                      </a:br>
                      <a:r>
                        <a:rPr lang="fr-CA" sz="1000" b="0" kern="1200" cap="none" baseline="0" dirty="0">
                          <a:solidFill>
                            <a:schemeClr val="bg1"/>
                          </a:solidFill>
                          <a:latin typeface="+mn-lt"/>
                          <a:ea typeface="+mn-ea"/>
                          <a:cs typeface="+mn-cs"/>
                        </a:rPr>
                        <a:t>(très ou assez probable)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200" b="0" dirty="0"/>
                        <a:t>Avec</a:t>
                      </a:r>
                      <a:r>
                        <a:rPr lang="fr-CA" sz="1200" b="1" dirty="0"/>
                        <a:t> près de deux tiers </a:t>
                      </a:r>
                      <a:r>
                        <a:rPr lang="fr-CA" sz="1200" dirty="0"/>
                        <a:t>des propriétaires estimant </a:t>
                      </a:r>
                      <a:r>
                        <a:rPr lang="fr-CA" sz="1200" b="1" dirty="0"/>
                        <a:t>probable</a:t>
                      </a:r>
                      <a:r>
                        <a:rPr lang="fr-CA" sz="1200" dirty="0"/>
                        <a:t> de réaliser des travaux d’ici trois ans, l’intention de rénover reste stable comparativement aux dernières années (64 % c. 2025 : 65 % et 2024 : 66 %). Il en va de même pour l’intensité de cette probabilité, puisque le quart des propriétaires </a:t>
                      </a:r>
                      <a:r>
                        <a:rPr lang="fr-CA" sz="1200" b="0" dirty="0"/>
                        <a:t>(27 %) indiquent à nouveau cette année</a:t>
                      </a:r>
                      <a:r>
                        <a:rPr lang="fr-CA" sz="1200" dirty="0"/>
                        <a:t> que c’est même </a:t>
                      </a:r>
                      <a:r>
                        <a:rPr lang="fr-CA" sz="1200" b="1" dirty="0"/>
                        <a:t>très probable</a:t>
                      </a:r>
                      <a:r>
                        <a:rPr lang="fr-CA" sz="1200" dirty="0"/>
                        <a:t>. </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100" b="0" i="0" dirty="0"/>
                        <a:t>L’intention d’effectuer des travaux dans les trois prochaines années demeure plus élevée auprès des </a:t>
                      </a:r>
                      <a:r>
                        <a:rPr lang="fr-CA" sz="1100" b="1" i="0" dirty="0"/>
                        <a:t>moins de 55 ans </a:t>
                      </a:r>
                      <a:r>
                        <a:rPr lang="fr-CA" sz="1100" b="0" i="0" dirty="0"/>
                        <a:t>(18-34 ans : </a:t>
                      </a:r>
                      <a:br>
                        <a:rPr lang="fr-CA" sz="1100" b="0" i="0" dirty="0"/>
                      </a:br>
                      <a:r>
                        <a:rPr lang="fr-CA" sz="1100" b="0" i="0" dirty="0"/>
                        <a:t>72 %, 35-44 ans : 77 % et 45-54 ans : 71 %) et des </a:t>
                      </a:r>
                      <a:r>
                        <a:rPr lang="fr-CA" sz="1100" b="1" i="0" dirty="0"/>
                        <a:t>propriétaires de plusieurs résidences </a:t>
                      </a:r>
                      <a:r>
                        <a:rPr lang="fr-CA" sz="1100" b="0" i="0" dirty="0"/>
                        <a:t>(74 %).</a:t>
                      </a:r>
                      <a:endParaRPr lang="fr-CA" sz="1100" dirty="0"/>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200" dirty="0"/>
                        <a:t>D’ailleurs, un peu plus des</a:t>
                      </a:r>
                      <a:r>
                        <a:rPr lang="fr-CA" sz="1200" b="1" dirty="0"/>
                        <a:t> deux tiers </a:t>
                      </a:r>
                      <a:r>
                        <a:rPr lang="fr-CA" sz="1200" dirty="0"/>
                        <a:t>(70 %) se montrent plus favorables à </a:t>
                      </a:r>
                      <a:r>
                        <a:rPr lang="fr-CA" sz="1200" b="1" dirty="0"/>
                        <a:t>entreprendre des rénovations </a:t>
                      </a:r>
                      <a:r>
                        <a:rPr lang="fr-CA" sz="1200" dirty="0"/>
                        <a:t>qu’à acheter une nouvelle propriété. Néanmoins, la propension à l’achat se maintient à un niveau similaire depuis 2025 (30 % c. 2025 : 32 % et 2024 : 24 %).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Cette préférence pour l'achat d'une propriété clé en main prévaut chez près de la </a:t>
                      </a:r>
                      <a:r>
                        <a:rPr lang="fr-CA" sz="1100" b="1" dirty="0"/>
                        <a:t>moitié des propriétaires </a:t>
                      </a:r>
                      <a:r>
                        <a:rPr lang="fr-CA" sz="1100" dirty="0"/>
                        <a:t>(49 %), qui privilégient </a:t>
                      </a:r>
                      <a:r>
                        <a:rPr lang="fr-CA" sz="1100" b="1" dirty="0"/>
                        <a:t>payer plus cher</a:t>
                      </a:r>
                      <a:r>
                        <a:rPr lang="fr-CA" sz="1100" dirty="0"/>
                        <a:t> plutôt que d'effectuer des rénovations.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En fait, un peu plus</a:t>
                      </a:r>
                      <a:r>
                        <a:rPr lang="fr-CA" sz="1100" b="1" dirty="0"/>
                        <a:t> du quart </a:t>
                      </a:r>
                      <a:r>
                        <a:rPr lang="fr-CA" sz="1100" dirty="0"/>
                        <a:t>(27 %) se disent ouverts à acquérir une propriété nécessitant des </a:t>
                      </a:r>
                      <a:r>
                        <a:rPr lang="fr-CA" sz="1100" b="1" dirty="0"/>
                        <a:t>rénovations majeures</a:t>
                      </a:r>
                      <a:r>
                        <a:rPr lang="fr-CA" sz="1100" b="0" dirty="0"/>
                        <a:t>, en particulier l</a:t>
                      </a:r>
                      <a:r>
                        <a:rPr lang="fr-CA" sz="1100" dirty="0"/>
                        <a:t>es nouveaux acheteurs ayant acheté leur propriété au cours de la dernière année (47 % c. 26 %). </a:t>
                      </a:r>
                      <a:endParaRPr lang="fr-CA" sz="1100" b="0" dirty="0"/>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200" b="0" cap="none" baseline="0" dirty="0">
                          <a:solidFill>
                            <a:schemeClr val="tx1"/>
                          </a:solidFill>
                        </a:rPr>
                        <a:t>Les rénovations prévues continuent à se projeter sur un échéancier à moyen terme, appuyant la tendance des dernières années : </a:t>
                      </a:r>
                    </a:p>
                    <a:p>
                      <a:pPr marL="628650" lvl="1" indent="-171450" algn="l" defTabSz="914400" rtl="0" eaLnBrk="1" latinLnBrk="0" hangingPunct="1">
                        <a:spcBef>
                          <a:spcPts val="300"/>
                        </a:spcBef>
                        <a:buFont typeface="Arial" panose="020B0604020202020204" pitchFamily="34" charset="0"/>
                        <a:buChar char="•"/>
                      </a:pPr>
                      <a:r>
                        <a:rPr lang="fr-CA" sz="1200" b="1" cap="none" baseline="0" dirty="0">
                          <a:solidFill>
                            <a:schemeClr val="tx1"/>
                          </a:solidFill>
                        </a:rPr>
                        <a:t>35 %</a:t>
                      </a:r>
                      <a:r>
                        <a:rPr lang="fr-CA" sz="1200" b="0" cap="none" baseline="0" dirty="0">
                          <a:solidFill>
                            <a:schemeClr val="tx1"/>
                          </a:solidFill>
                        </a:rPr>
                        <a:t> déclarent que leur projet débutera dans la </a:t>
                      </a:r>
                      <a:r>
                        <a:rPr lang="fr-CA" sz="1200" b="1" cap="none" baseline="0" dirty="0">
                          <a:solidFill>
                            <a:schemeClr val="tx1"/>
                          </a:solidFill>
                        </a:rPr>
                        <a:t>prochaine année</a:t>
                      </a:r>
                      <a:r>
                        <a:rPr lang="fr-CA" sz="1200" b="0" cap="none" baseline="0" dirty="0">
                          <a:solidFill>
                            <a:schemeClr val="tx1"/>
                          </a:solidFill>
                        </a:rPr>
                        <a:t>, ce qui représente 22 % de l’ensemble des propriétaires (ayant l’intention de rénover ou non), une proportion similaire aux dernières mesures (2025 : 21 % et 2024 : 22 %);</a:t>
                      </a:r>
                    </a:p>
                    <a:p>
                      <a:pPr marL="1085850" lvl="2" indent="-171450" algn="l" defTabSz="914400" rtl="0" eaLnBrk="1" latinLnBrk="0" hangingPunct="1">
                        <a:spcBef>
                          <a:spcPts val="300"/>
                        </a:spcBef>
                        <a:buFont typeface="Courier New" panose="02070309020205020404" pitchFamily="49" charset="0"/>
                        <a:buChar char="o"/>
                      </a:pPr>
                      <a:r>
                        <a:rPr lang="fr-CA" sz="1050" dirty="0"/>
                        <a:t>Les nouveaux acheteurs ayant acquis leur propriété au cours de la dernière année demeurent plus enclins à entreprendre rapidement des travaux de rénovation (58 %). </a:t>
                      </a:r>
                    </a:p>
                    <a:p>
                      <a:pPr marL="628650" lvl="1" indent="-171450" algn="l" defTabSz="914400" rtl="0" eaLnBrk="1" latinLnBrk="0" hangingPunct="1">
                        <a:spcBef>
                          <a:spcPts val="300"/>
                        </a:spcBef>
                        <a:buFont typeface="Arial" panose="020B0604020202020204" pitchFamily="34" charset="0"/>
                        <a:buChar char="•"/>
                      </a:pPr>
                      <a:r>
                        <a:rPr lang="fr-CA" sz="1200" b="1" cap="none" baseline="0" dirty="0">
                          <a:solidFill>
                            <a:schemeClr val="tx1"/>
                          </a:solidFill>
                        </a:rPr>
                        <a:t>65 %</a:t>
                      </a:r>
                      <a:r>
                        <a:rPr lang="fr-CA" sz="1200" b="0" cap="none" baseline="0" dirty="0">
                          <a:solidFill>
                            <a:schemeClr val="tx1"/>
                          </a:solidFill>
                        </a:rPr>
                        <a:t> indiquent que les travaux se concrétiseront dans </a:t>
                      </a:r>
                      <a:r>
                        <a:rPr lang="fr-CA" sz="1200" b="1" cap="none" baseline="0" dirty="0">
                          <a:solidFill>
                            <a:schemeClr val="tx1"/>
                          </a:solidFill>
                        </a:rPr>
                        <a:t>plus de 12 mois</a:t>
                      </a:r>
                      <a:r>
                        <a:rPr lang="fr-CA" sz="1200" b="0" cap="none" baseline="0" dirty="0">
                          <a:solidFill>
                            <a:schemeClr val="tx1"/>
                          </a:solidFill>
                        </a:rPr>
                        <a:t>, ce qui représente 41 % des propriétaires.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05458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kern="1200" cap="none" baseline="0" dirty="0">
                          <a:solidFill>
                            <a:schemeClr val="bg1"/>
                          </a:solidFill>
                          <a:latin typeface="+mn-lt"/>
                          <a:ea typeface="+mn-ea"/>
                          <a:cs typeface="+mn-cs"/>
                        </a:rPr>
                        <a:t>Les </a:t>
                      </a:r>
                      <a:r>
                        <a:rPr lang="fr-CA" sz="1400" b="1" u="sng" kern="1200" cap="none" baseline="0" dirty="0">
                          <a:solidFill>
                            <a:schemeClr val="bg1"/>
                          </a:solidFill>
                          <a:latin typeface="+mn-lt"/>
                          <a:ea typeface="+mn-ea"/>
                          <a:cs typeface="+mn-cs"/>
                        </a:rPr>
                        <a:t>raisons économiques</a:t>
                      </a:r>
                      <a:r>
                        <a:rPr lang="fr-CA" sz="1400" b="1" u="none" kern="1200" cap="none" baseline="0" dirty="0">
                          <a:solidFill>
                            <a:schemeClr val="bg1"/>
                          </a:solidFill>
                          <a:latin typeface="+mn-lt"/>
                          <a:ea typeface="+mn-ea"/>
                          <a:cs typeface="+mn-cs"/>
                        </a:rPr>
                        <a:t> </a:t>
                      </a:r>
                      <a:r>
                        <a:rPr lang="fr-CA" sz="1400" b="1" kern="1200" cap="none" baseline="0" dirty="0">
                          <a:solidFill>
                            <a:schemeClr val="bg1"/>
                          </a:solidFill>
                          <a:latin typeface="+mn-lt"/>
                          <a:ea typeface="+mn-ea"/>
                          <a:cs typeface="+mn-cs"/>
                        </a:rPr>
                        <a:t>demeurent le frein le plus important à la rénovation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171450" lvl="0" indent="-171450" algn="l" defTabSz="914400" rtl="0" eaLnBrk="1" latinLnBrk="0" hangingPunct="1">
                        <a:spcBef>
                          <a:spcPts val="600"/>
                        </a:spcBef>
                        <a:buFont typeface="Arial" panose="020B0604020202020204" pitchFamily="34" charset="0"/>
                        <a:buChar char="•"/>
                      </a:pPr>
                      <a:r>
                        <a:rPr lang="fr-CA" sz="1200" dirty="0"/>
                        <a:t>Les raisons d’attendre pour réaliser les travaux de rénovation ou de ne pas en prévoir restent </a:t>
                      </a:r>
                      <a:r>
                        <a:rPr lang="fr-CA" sz="1200" b="1" dirty="0"/>
                        <a:t>semblables</a:t>
                      </a:r>
                      <a:r>
                        <a:rPr lang="fr-CA" sz="1200" b="0" dirty="0"/>
                        <a:t> aux dernières éditions de l’étude, bien que certaines proportions évoluent. </a:t>
                      </a:r>
                    </a:p>
                    <a:p>
                      <a:pPr marL="0" lvl="0" indent="0" algn="l" defTabSz="914400" rtl="0" eaLnBrk="1" latinLnBrk="0" hangingPunct="1">
                        <a:spcBef>
                          <a:spcPts val="600"/>
                        </a:spcBef>
                        <a:buFont typeface="Arial" panose="020B0604020202020204" pitchFamily="34" charset="0"/>
                        <a:buNone/>
                      </a:pPr>
                      <a:endParaRPr lang="fr-CA" sz="1200" dirty="0"/>
                    </a:p>
                    <a:p>
                      <a:pPr marL="171450" lvl="0" indent="-171450" algn="l" defTabSz="914400" rtl="0" eaLnBrk="1" latinLnBrk="0" hangingPunct="1">
                        <a:spcBef>
                          <a:spcPts val="600"/>
                        </a:spcBef>
                        <a:buFont typeface="Arial" panose="020B0604020202020204" pitchFamily="34" charset="0"/>
                        <a:buChar char="•"/>
                      </a:pPr>
                      <a:endParaRPr lang="fr-CA" sz="1200" dirty="0"/>
                    </a:p>
                    <a:p>
                      <a:endParaRPr lang="fr-CA" sz="1200" dirty="0"/>
                    </a:p>
                    <a:p>
                      <a:endParaRPr lang="fr-CA" sz="1200" dirty="0"/>
                    </a:p>
                    <a:p>
                      <a:endParaRPr lang="fr-CA" sz="1200" dirty="0"/>
                    </a:p>
                    <a:p>
                      <a:endParaRPr lang="fr-CA" sz="1200" dirty="0"/>
                    </a:p>
                    <a:p>
                      <a:endParaRPr lang="fr-CA" sz="1200" dirty="0"/>
                    </a:p>
                    <a:p>
                      <a:endParaRPr lang="fr-CA" sz="12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3260100"/>
                  </a:ext>
                </a:extLst>
              </a:tr>
            </a:tbl>
          </a:graphicData>
        </a:graphic>
      </p:graphicFrame>
      <p:pic>
        <p:nvPicPr>
          <p:cNvPr id="19" name="Graphique 18">
            <a:extLst>
              <a:ext uri="{FF2B5EF4-FFF2-40B4-BE49-F238E27FC236}">
                <a16:creationId xmlns:a16="http://schemas.microsoft.com/office/drawing/2014/main" id="{84D63A9E-FDA2-4E20-A01D-A91E1779A05E}"/>
              </a:ext>
            </a:extLst>
          </p:cNvPr>
          <p:cNvPicPr>
            <a:picLocks noChangeAspect="1"/>
          </p:cNvPicPr>
          <p:nvPr>
            <p:custDataLst>
              <p:tags r:id="rId5"/>
            </p:custDataLst>
          </p:nvPr>
        </p:nvPicPr>
        <p:blipFill>
          <a:blip>
            <a:extLst>
              <a:ext uri="{96DAC541-7B7A-43D3-8B79-37D633B846F1}">
                <asvg:svgBlip xmlns:asvg="http://schemas.microsoft.com/office/drawing/2016/SVG/main" r:embed="rId9"/>
              </a:ext>
            </a:extLst>
          </a:blip>
          <a:stretch>
            <a:fillRect/>
          </a:stretch>
        </p:blipFill>
        <p:spPr>
          <a:xfrm>
            <a:off x="1952879" y="5608304"/>
            <a:ext cx="718496" cy="718496"/>
          </a:xfrm>
          <a:prstGeom prst="rect">
            <a:avLst/>
          </a:prstGeom>
        </p:spPr>
      </p:pic>
      <p:sp>
        <p:nvSpPr>
          <p:cNvPr id="3" name="Rectangle 2">
            <a:extLst>
              <a:ext uri="{FF2B5EF4-FFF2-40B4-BE49-F238E27FC236}">
                <a16:creationId xmlns:a16="http://schemas.microsoft.com/office/drawing/2014/main" id="{20ED3CF3-AC72-4930-9DE5-801F2C0C06F1}"/>
              </a:ext>
            </a:extLst>
          </p:cNvPr>
          <p:cNvSpPr/>
          <p:nvPr>
            <p:custDataLst>
              <p:tags r:id="rId6"/>
            </p:custDataLst>
          </p:nvPr>
        </p:nvSpPr>
        <p:spPr>
          <a:xfrm>
            <a:off x="467544" y="6423538"/>
            <a:ext cx="1967205" cy="230832"/>
          </a:xfrm>
          <a:prstGeom prst="rect">
            <a:avLst/>
          </a:prstGeom>
        </p:spPr>
        <p:txBody>
          <a:bodyPr wrap="none">
            <a:spAutoFit/>
          </a:bodyPr>
          <a:lstStyle/>
          <a:p>
            <a:r>
              <a:rPr lang="fr-CA" sz="900" i="1" dirty="0">
                <a:solidFill>
                  <a:schemeClr val="bg1"/>
                </a:solidFill>
              </a:rPr>
              <a:t>*Voir résultats détaillés p. 25 et 27.</a:t>
            </a:r>
          </a:p>
        </p:txBody>
      </p:sp>
      <p:graphicFrame>
        <p:nvGraphicFramePr>
          <p:cNvPr id="5" name="Objet 4">
            <a:extLst>
              <a:ext uri="{FF2B5EF4-FFF2-40B4-BE49-F238E27FC236}">
                <a16:creationId xmlns:a16="http://schemas.microsoft.com/office/drawing/2014/main" id="{57602160-E65E-49B0-8C62-DFBA28EA8D59}"/>
              </a:ext>
            </a:extLst>
          </p:cNvPr>
          <p:cNvGraphicFramePr>
            <a:graphicFrameLocks noChangeAspect="1"/>
          </p:cNvGraphicFramePr>
          <p:nvPr/>
        </p:nvGraphicFramePr>
        <p:xfrm>
          <a:off x="3901791" y="5141239"/>
          <a:ext cx="6652418" cy="1640653"/>
        </p:xfrm>
        <a:graphic>
          <a:graphicData uri="http://schemas.openxmlformats.org/presentationml/2006/ole">
            <mc:AlternateContent xmlns:mc="http://schemas.openxmlformats.org/markup-compatibility/2006">
              <mc:Choice xmlns:v="urn:schemas-microsoft-com:vml" Requires="v">
                <p:oleObj name="Worksheet" r:id="rId10" imgW="7879151" imgH="1943289" progId="Excel.Sheet.12">
                  <p:link updateAutomatic="1"/>
                </p:oleObj>
              </mc:Choice>
              <mc:Fallback>
                <p:oleObj name="Worksheet" r:id="rId10" imgW="7879151" imgH="1943289" progId="Excel.Sheet.12">
                  <p:link updateAutomatic="1"/>
                  <p:pic>
                    <p:nvPicPr>
                      <p:cNvPr id="5" name="Objet 4">
                        <a:extLst>
                          <a:ext uri="{FF2B5EF4-FFF2-40B4-BE49-F238E27FC236}">
                            <a16:creationId xmlns:a16="http://schemas.microsoft.com/office/drawing/2014/main" id="{57602160-E65E-49B0-8C62-DFBA28EA8D59}"/>
                          </a:ext>
                        </a:extLst>
                      </p:cNvPr>
                      <p:cNvPicPr/>
                      <p:nvPr/>
                    </p:nvPicPr>
                    <p:blipFill>
                      <a:blip r:embed="rId11"/>
                      <a:stretch>
                        <a:fillRect/>
                      </a:stretch>
                    </p:blipFill>
                    <p:spPr>
                      <a:xfrm>
                        <a:off x="3901791" y="5141239"/>
                        <a:ext cx="6652418" cy="1640653"/>
                      </a:xfrm>
                      <a:prstGeom prst="rect">
                        <a:avLst/>
                      </a:prstGeom>
                    </p:spPr>
                  </p:pic>
                </p:oleObj>
              </mc:Fallback>
            </mc:AlternateContent>
          </a:graphicData>
        </a:graphic>
      </p:graphicFrame>
    </p:spTree>
    <p:extLst>
      <p:ext uri="{BB962C8B-B14F-4D97-AF65-F5344CB8AC3E}">
        <p14:creationId xmlns:p14="http://schemas.microsoft.com/office/powerpoint/2010/main" val="3925728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Les critères de choix d'un entrepreneur licencié selon les principaux sous-groupes (suite)</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0563134" cy="354330"/>
          </a:xfrm>
        </p:spPr>
        <p:txBody>
          <a:bodyPr/>
          <a:lstStyle/>
          <a:p>
            <a:r>
              <a:rPr lang="fr-CA" dirty="0"/>
              <a:t>QF3	QUELS CRITÈRES influenceront le choix de votre entrepreneur licencié?</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3"/>
            </p:custDataLst>
          </p:nvPr>
        </p:nvSpPr>
        <p:spPr>
          <a:xfrm>
            <a:off x="220980" y="6021388"/>
            <a:ext cx="9470934" cy="153888"/>
          </a:xfrm>
        </p:spPr>
        <p:txBody>
          <a:bodyPr/>
          <a:lstStyle/>
          <a:p>
            <a:r>
              <a:rPr lang="fr-CA" dirty="0"/>
              <a:t>Base :	répondants prévoyant utiliser un entrepreneur licencié pour leurs travaux de rénovation </a:t>
            </a:r>
          </a:p>
        </p:txBody>
      </p:sp>
      <p:sp>
        <p:nvSpPr>
          <p:cNvPr id="2" name="Espace réservé du numéro de diapositive 1">
            <a:extLst>
              <a:ext uri="{FF2B5EF4-FFF2-40B4-BE49-F238E27FC236}">
                <a16:creationId xmlns:a16="http://schemas.microsoft.com/office/drawing/2014/main" id="{5587EFF6-7CA7-4197-B5DA-7FB48AEAB856}"/>
              </a:ext>
            </a:extLst>
          </p:cNvPr>
          <p:cNvSpPr>
            <a:spLocks noGrp="1"/>
          </p:cNvSpPr>
          <p:nvPr>
            <p:ph type="sldNum" sz="quarter" idx="12"/>
            <p:custDataLst>
              <p:tags r:id="rId4"/>
            </p:custDataLst>
          </p:nvPr>
        </p:nvSpPr>
        <p:spPr/>
        <p:txBody>
          <a:bodyPr/>
          <a:lstStyle/>
          <a:p>
            <a:fld id="{B57D92B5-7ECE-49C8-85BA-9F8FD163C6E7}" type="slidenum">
              <a:rPr lang="en-CA" smtClean="0"/>
              <a:t>80</a:t>
            </a:fld>
            <a:endParaRPr lang="en-CA"/>
          </a:p>
        </p:txBody>
      </p:sp>
      <p:graphicFrame>
        <p:nvGraphicFramePr>
          <p:cNvPr id="7" name="Objet 6">
            <a:extLst>
              <a:ext uri="{FF2B5EF4-FFF2-40B4-BE49-F238E27FC236}">
                <a16:creationId xmlns:a16="http://schemas.microsoft.com/office/drawing/2014/main" id="{BBC079DF-E5BF-449C-A0FF-F67C73D25D03}"/>
              </a:ext>
            </a:extLst>
          </p:cNvPr>
          <p:cNvGraphicFramePr>
            <a:graphicFrameLocks noChangeAspect="1"/>
          </p:cNvGraphicFramePr>
          <p:nvPr>
            <p:extLst>
              <p:ext uri="{D42A27DB-BD31-4B8C-83A1-F6EECF244321}">
                <p14:modId xmlns:p14="http://schemas.microsoft.com/office/powerpoint/2010/main" val="2638289054"/>
              </p:ext>
            </p:extLst>
          </p:nvPr>
        </p:nvGraphicFramePr>
        <p:xfrm>
          <a:off x="220980" y="1518960"/>
          <a:ext cx="8583701" cy="4399200"/>
        </p:xfrm>
        <a:graphic>
          <a:graphicData uri="http://schemas.openxmlformats.org/presentationml/2006/ole">
            <mc:AlternateContent xmlns:mc="http://schemas.openxmlformats.org/markup-compatibility/2006">
              <mc:Choice xmlns:v="urn:schemas-microsoft-com:vml" Requires="v">
                <p:oleObj name="Worksheet" r:id="rId6" imgW="9456597" imgH="4846510" progId="Excel.Sheet.12">
                  <p:link updateAutomatic="1"/>
                </p:oleObj>
              </mc:Choice>
              <mc:Fallback>
                <p:oleObj name="Worksheet" r:id="rId6" imgW="9456597" imgH="4846510" progId="Excel.Sheet.12">
                  <p:link updateAutomatic="1"/>
                  <p:pic>
                    <p:nvPicPr>
                      <p:cNvPr id="7" name="Objet 6">
                        <a:extLst>
                          <a:ext uri="{FF2B5EF4-FFF2-40B4-BE49-F238E27FC236}">
                            <a16:creationId xmlns:a16="http://schemas.microsoft.com/office/drawing/2014/main" id="{BBC079DF-E5BF-449C-A0FF-F67C73D25D03}"/>
                          </a:ext>
                        </a:extLst>
                      </p:cNvPr>
                      <p:cNvPicPr/>
                      <p:nvPr/>
                    </p:nvPicPr>
                    <p:blipFill>
                      <a:blip r:embed="rId7"/>
                      <a:stretch>
                        <a:fillRect/>
                      </a:stretch>
                    </p:blipFill>
                    <p:spPr>
                      <a:xfrm>
                        <a:off x="220980" y="1518960"/>
                        <a:ext cx="8583701" cy="4399200"/>
                      </a:xfrm>
                      <a:prstGeom prst="rect">
                        <a:avLst/>
                      </a:prstGeom>
                    </p:spPr>
                  </p:pic>
                </p:oleObj>
              </mc:Fallback>
            </mc:AlternateContent>
          </a:graphicData>
        </a:graphic>
      </p:graphicFrame>
    </p:spTree>
    <p:extLst>
      <p:ext uri="{BB962C8B-B14F-4D97-AF65-F5344CB8AC3E}">
        <p14:creationId xmlns:p14="http://schemas.microsoft.com/office/powerpoint/2010/main" val="1782058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B00C9132-8C96-4811-8989-AB2CA29ECB8B}"/>
              </a:ext>
            </a:extLst>
          </p:cNvPr>
          <p:cNvGraphicFramePr>
            <a:graphicFrameLocks noGrp="1"/>
          </p:cNvGraphicFramePr>
          <p:nvPr>
            <p:custDataLst>
              <p:tags r:id="rId1"/>
            </p:custDataLst>
            <p:extLst>
              <p:ext uri="{D42A27DB-BD31-4B8C-83A1-F6EECF244321}">
                <p14:modId xmlns:p14="http://schemas.microsoft.com/office/powerpoint/2010/main" val="1974961505"/>
              </p:ext>
            </p:extLst>
          </p:nvPr>
        </p:nvGraphicFramePr>
        <p:xfrm>
          <a:off x="680895" y="1191516"/>
          <a:ext cx="11290122" cy="4613604"/>
        </p:xfrm>
        <a:graphic>
          <a:graphicData uri="http://schemas.openxmlformats.org/drawingml/2006/table">
            <a:tbl>
              <a:tblPr>
                <a:tableStyleId>{5C22544A-7EE6-4342-B048-85BDC9FD1C3A}</a:tableStyleId>
              </a:tblPr>
              <a:tblGrid>
                <a:gridCol w="9062586">
                  <a:extLst>
                    <a:ext uri="{9D8B030D-6E8A-4147-A177-3AD203B41FA5}">
                      <a16:colId xmlns:a16="http://schemas.microsoft.com/office/drawing/2014/main" val="3388550760"/>
                    </a:ext>
                  </a:extLst>
                </a:gridCol>
                <a:gridCol w="371256">
                  <a:extLst>
                    <a:ext uri="{9D8B030D-6E8A-4147-A177-3AD203B41FA5}">
                      <a16:colId xmlns:a16="http://schemas.microsoft.com/office/drawing/2014/main" val="2912826374"/>
                    </a:ext>
                  </a:extLst>
                </a:gridCol>
                <a:gridCol w="371256">
                  <a:extLst>
                    <a:ext uri="{9D8B030D-6E8A-4147-A177-3AD203B41FA5}">
                      <a16:colId xmlns:a16="http://schemas.microsoft.com/office/drawing/2014/main" val="1469348965"/>
                    </a:ext>
                  </a:extLst>
                </a:gridCol>
                <a:gridCol w="371256">
                  <a:extLst>
                    <a:ext uri="{9D8B030D-6E8A-4147-A177-3AD203B41FA5}">
                      <a16:colId xmlns:a16="http://schemas.microsoft.com/office/drawing/2014/main" val="3792437046"/>
                    </a:ext>
                  </a:extLst>
                </a:gridCol>
                <a:gridCol w="371256">
                  <a:extLst>
                    <a:ext uri="{9D8B030D-6E8A-4147-A177-3AD203B41FA5}">
                      <a16:colId xmlns:a16="http://schemas.microsoft.com/office/drawing/2014/main" val="3352157922"/>
                    </a:ext>
                  </a:extLst>
                </a:gridCol>
                <a:gridCol w="371256">
                  <a:extLst>
                    <a:ext uri="{9D8B030D-6E8A-4147-A177-3AD203B41FA5}">
                      <a16:colId xmlns:a16="http://schemas.microsoft.com/office/drawing/2014/main" val="2329313994"/>
                    </a:ext>
                  </a:extLst>
                </a:gridCol>
                <a:gridCol w="371256">
                  <a:extLst>
                    <a:ext uri="{9D8B030D-6E8A-4147-A177-3AD203B41FA5}">
                      <a16:colId xmlns:a16="http://schemas.microsoft.com/office/drawing/2014/main" val="3549308173"/>
                    </a:ext>
                  </a:extLst>
                </a:gridCol>
              </a:tblGrid>
              <a:tr h="384467">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a:r>
                        <a:rPr lang="fr-CA" sz="900" b="1" i="0" dirty="0">
                          <a:solidFill>
                            <a:srgbClr val="FAC400"/>
                          </a:solidFill>
                        </a:rPr>
                        <a:t>2026</a:t>
                      </a:r>
                    </a:p>
                  </a:txBody>
                  <a:tcPr marL="0" marR="0" marT="0"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48 %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57 %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900" dirty="0">
                          <a:solidFill>
                            <a:srgbClr val="669900"/>
                          </a:solidFill>
                          <a:latin typeface="Wingdings 3" panose="05040102010807070707" pitchFamily="18" charset="2"/>
                        </a:rPr>
                        <a:t>p</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51 %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953937789"/>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23 %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581101260"/>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23 %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r-CA" sz="900" dirty="0">
                        <a:solidFill>
                          <a:srgbClr val="669900"/>
                        </a:solidFill>
                        <a:latin typeface="Wingdings 3" panose="05040102010807070707" pitchFamily="18" charset="2"/>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21 %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245619635"/>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21 %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14 %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035402693"/>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10 %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10 %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2478558542"/>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4246049296"/>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8 %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1946031637"/>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rgbClr val="898989"/>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rgbClr val="898989"/>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rgbClr val="898989"/>
                          </a:solidFill>
                          <a:effectLst/>
                          <a:latin typeface="+mn-lt"/>
                        </a:rPr>
                        <a:t>7 %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1580327780"/>
                  </a:ext>
                </a:extLst>
              </a:tr>
              <a:tr h="384467">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CA" sz="900" b="0" i="1" u="none" strike="noStrike" dirty="0">
                          <a:solidFill>
                            <a:schemeClr val="bg1">
                              <a:lumMod val="50000"/>
                            </a:schemeClr>
                          </a:solidFill>
                          <a:effectLst/>
                          <a:latin typeface="+mn-lt"/>
                        </a:rPr>
                        <a:t>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AC400"/>
                          </a:solidFill>
                          <a:effectLst/>
                          <a:uLnTx/>
                          <a:uFillTx/>
                          <a:latin typeface="Arial"/>
                          <a:ea typeface="+mn-ea"/>
                          <a:cs typeface="+mn-cs"/>
                        </a:rPr>
                        <a:t>1 %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937884961"/>
                  </a:ext>
                </a:extLst>
              </a:tr>
            </a:tbl>
          </a:graphicData>
        </a:graphic>
      </p:graphicFrame>
      <p:graphicFrame>
        <p:nvGraphicFramePr>
          <p:cNvPr id="7" name="Graphique 6">
            <a:extLst>
              <a:ext uri="{FF2B5EF4-FFF2-40B4-BE49-F238E27FC236}">
                <a16:creationId xmlns:a16="http://schemas.microsoft.com/office/drawing/2014/main" id="{D3E2A91C-E55D-4B84-BA84-CB4BA1538844}"/>
              </a:ext>
            </a:extLst>
          </p:cNvPr>
          <p:cNvGraphicFramePr/>
          <p:nvPr>
            <p:custDataLst>
              <p:tags r:id="rId2"/>
            </p:custDataLst>
            <p:extLst>
              <p:ext uri="{D42A27DB-BD31-4B8C-83A1-F6EECF244321}">
                <p14:modId xmlns:p14="http://schemas.microsoft.com/office/powerpoint/2010/main" val="3671750071"/>
              </p:ext>
            </p:extLst>
          </p:nvPr>
        </p:nvGraphicFramePr>
        <p:xfrm>
          <a:off x="677005" y="1333947"/>
          <a:ext cx="10277231" cy="4711850"/>
        </p:xfrm>
        <a:graphic>
          <a:graphicData uri="http://schemas.openxmlformats.org/drawingml/2006/chart">
            <c:chart xmlns:c="http://schemas.openxmlformats.org/drawingml/2006/chart" xmlns:r="http://schemas.openxmlformats.org/officeDocument/2006/relationships" r:id="rId12"/>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dirty="0"/>
              <a:t>Les sources utilisées pour trouver un entrepreneur licencié</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3767546" cy="110800"/>
          </a:xfrm>
        </p:spPr>
        <p:txBody>
          <a:bodyPr/>
          <a:lstStyle/>
          <a:p>
            <a:r>
              <a:rPr lang="fr-CA" dirty="0"/>
              <a:t>QF2	COMMENT prévoyez-vous trouver votre entrepreneur licencié?</a:t>
            </a:r>
          </a:p>
        </p:txBody>
      </p:sp>
      <p:sp>
        <p:nvSpPr>
          <p:cNvPr id="6" name="Espace réservé du texte 3">
            <a:extLst>
              <a:ext uri="{FF2B5EF4-FFF2-40B4-BE49-F238E27FC236}">
                <a16:creationId xmlns:a16="http://schemas.microsoft.com/office/drawing/2014/main" id="{950FE3B1-6D4E-4EF4-A1C2-B18E560C03FF}"/>
              </a:ext>
            </a:extLst>
          </p:cNvPr>
          <p:cNvSpPr>
            <a:spLocks noGrp="1"/>
          </p:cNvSpPr>
          <p:nvPr>
            <p:ph type="body" sz="quarter" idx="14"/>
            <p:custDataLst>
              <p:tags r:id="rId5"/>
            </p:custDataLst>
          </p:nvPr>
        </p:nvSpPr>
        <p:spPr>
          <a:xfrm>
            <a:off x="220980" y="6021388"/>
            <a:ext cx="11750400" cy="110800"/>
          </a:xfrm>
        </p:spPr>
        <p:txBody>
          <a:bodyPr/>
          <a:lstStyle/>
          <a:p>
            <a:r>
              <a:rPr lang="fr-CA" dirty="0"/>
              <a:t>Base :	répondants prévoyant utiliser un entrepreneur licencié pour leurs travaux de rénovation (2026 n = 831; 2025 n = 856; 2024 n = 552)</a:t>
            </a:r>
          </a:p>
        </p:txBody>
      </p:sp>
      <p:sp>
        <p:nvSpPr>
          <p:cNvPr id="2" name="Espace réservé du numéro de diapositive 1">
            <a:extLst>
              <a:ext uri="{FF2B5EF4-FFF2-40B4-BE49-F238E27FC236}">
                <a16:creationId xmlns:a16="http://schemas.microsoft.com/office/drawing/2014/main" id="{E00255D1-7145-4CC6-BA9A-35CAEBD8E332}"/>
              </a:ext>
            </a:extLst>
          </p:cNvPr>
          <p:cNvSpPr>
            <a:spLocks noGrp="1"/>
          </p:cNvSpPr>
          <p:nvPr>
            <p:ph type="sldNum" sz="quarter" idx="12"/>
            <p:custDataLst>
              <p:tags r:id="rId6"/>
            </p:custDataLst>
          </p:nvPr>
        </p:nvSpPr>
        <p:spPr/>
        <p:txBody>
          <a:bodyPr/>
          <a:lstStyle/>
          <a:p>
            <a:fld id="{B57D92B5-7ECE-49C8-85BA-9F8FD163C6E7}" type="slidenum">
              <a:rPr lang="en-CA" smtClean="0"/>
              <a:t>81</a:t>
            </a:fld>
            <a:endParaRPr lang="en-CA"/>
          </a:p>
        </p:txBody>
      </p:sp>
      <p:sp>
        <p:nvSpPr>
          <p:cNvPr id="9" name="Rectangle 8">
            <a:extLst>
              <a:ext uri="{FF2B5EF4-FFF2-40B4-BE49-F238E27FC236}">
                <a16:creationId xmlns:a16="http://schemas.microsoft.com/office/drawing/2014/main" id="{D06E5BB1-622D-4830-8DC4-3C13C3F74AA2}"/>
              </a:ext>
            </a:extLst>
          </p:cNvPr>
          <p:cNvSpPr/>
          <p:nvPr>
            <p:custDataLst>
              <p:tags r:id="rId7"/>
            </p:custDataLst>
          </p:nvPr>
        </p:nvSpPr>
        <p:spPr>
          <a:xfrm>
            <a:off x="11511105" y="3969193"/>
            <a:ext cx="296876" cy="230832"/>
          </a:xfrm>
          <a:prstGeom prst="rect">
            <a:avLst/>
          </a:prstGeom>
        </p:spPr>
        <p:txBody>
          <a:bodyPr wrap="none">
            <a:spAutoFit/>
          </a:bodyPr>
          <a:lstStyle/>
          <a:p>
            <a:pPr algn="ctr"/>
            <a:r>
              <a:rPr lang="fr-CA" sz="900" dirty="0">
                <a:solidFill>
                  <a:srgbClr val="A50021"/>
                </a:solidFill>
                <a:latin typeface="Wingdings 3" panose="05040102010807070707" pitchFamily="18" charset="2"/>
              </a:rPr>
              <a:t>q</a:t>
            </a:r>
            <a:endParaRPr lang="fr-CA" sz="900" dirty="0"/>
          </a:p>
        </p:txBody>
      </p:sp>
      <p:sp>
        <p:nvSpPr>
          <p:cNvPr id="10" name="ZoneTexte 9">
            <a:extLst>
              <a:ext uri="{FF2B5EF4-FFF2-40B4-BE49-F238E27FC236}">
                <a16:creationId xmlns:a16="http://schemas.microsoft.com/office/drawing/2014/main" id="{A7CAA461-6523-411D-8D82-698CFE0E47A2}"/>
              </a:ext>
            </a:extLst>
          </p:cNvPr>
          <p:cNvSpPr txBox="1"/>
          <p:nvPr>
            <p:custDataLst>
              <p:tags r:id="rId8"/>
            </p:custDataLst>
          </p:nvPr>
        </p:nvSpPr>
        <p:spPr>
          <a:xfrm>
            <a:off x="11511105" y="4741260"/>
            <a:ext cx="246888" cy="230832"/>
          </a:xfrm>
          <a:prstGeom prst="rect">
            <a:avLst/>
          </a:prstGeom>
          <a:noFill/>
        </p:spPr>
        <p:txBody>
          <a:bodyPr wrap="square" rtlCol="0">
            <a:spAutoFit/>
          </a:bodyPr>
          <a:lstStyle/>
          <a:p>
            <a:r>
              <a:rPr lang="fr-CA" sz="900" dirty="0">
                <a:solidFill>
                  <a:srgbClr val="669900"/>
                </a:solidFill>
                <a:latin typeface="Wingdings 3" panose="05040102010807070707" pitchFamily="18" charset="2"/>
              </a:rPr>
              <a:t>p</a:t>
            </a:r>
          </a:p>
        </p:txBody>
      </p:sp>
      <p:sp>
        <p:nvSpPr>
          <p:cNvPr id="11" name="Rectangle 10">
            <a:extLst>
              <a:ext uri="{FF2B5EF4-FFF2-40B4-BE49-F238E27FC236}">
                <a16:creationId xmlns:a16="http://schemas.microsoft.com/office/drawing/2014/main" id="{ADD40AC1-9895-4D8B-8666-9376F106F6E3}"/>
              </a:ext>
            </a:extLst>
          </p:cNvPr>
          <p:cNvSpPr/>
          <p:nvPr>
            <p:custDataLst>
              <p:tags r:id="rId9"/>
            </p:custDataLst>
          </p:nvPr>
        </p:nvSpPr>
        <p:spPr>
          <a:xfrm>
            <a:off x="11513166" y="1652713"/>
            <a:ext cx="296876" cy="230832"/>
          </a:xfrm>
          <a:prstGeom prst="rect">
            <a:avLst/>
          </a:prstGeom>
        </p:spPr>
        <p:txBody>
          <a:bodyPr wrap="none">
            <a:spAutoFit/>
          </a:bodyPr>
          <a:lstStyle/>
          <a:p>
            <a:pPr algn="ctr"/>
            <a:r>
              <a:rPr lang="fr-CA" sz="900" dirty="0">
                <a:solidFill>
                  <a:srgbClr val="A50021"/>
                </a:solidFill>
                <a:latin typeface="Wingdings 3" panose="05040102010807070707" pitchFamily="18" charset="2"/>
              </a:rPr>
              <a:t>q</a:t>
            </a:r>
            <a:endParaRPr lang="fr-CA" sz="900" dirty="0"/>
          </a:p>
        </p:txBody>
      </p:sp>
    </p:spTree>
    <p:extLst>
      <p:ext uri="{BB962C8B-B14F-4D97-AF65-F5344CB8AC3E}">
        <p14:creationId xmlns:p14="http://schemas.microsoft.com/office/powerpoint/2010/main" val="476205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E42B09D4-CDF8-4618-BD46-3F5BA91A55B2}"/>
              </a:ext>
            </a:extLst>
          </p:cNvPr>
          <p:cNvGraphicFramePr>
            <a:graphicFrameLocks noChangeAspect="1"/>
          </p:cNvGraphicFramePr>
          <p:nvPr>
            <p:extLst>
              <p:ext uri="{D42A27DB-BD31-4B8C-83A1-F6EECF244321}">
                <p14:modId xmlns:p14="http://schemas.microsoft.com/office/powerpoint/2010/main" val="1632593305"/>
              </p:ext>
            </p:extLst>
          </p:nvPr>
        </p:nvGraphicFramePr>
        <p:xfrm>
          <a:off x="297973" y="1512347"/>
          <a:ext cx="10886593" cy="4393153"/>
        </p:xfrm>
        <a:graphic>
          <a:graphicData uri="http://schemas.openxmlformats.org/presentationml/2006/ole">
            <mc:AlternateContent xmlns:mc="http://schemas.openxmlformats.org/markup-compatibility/2006">
              <mc:Choice xmlns:v="urn:schemas-microsoft-com:vml" Requires="v">
                <p:oleObj name="Worksheet" r:id="rId6" imgW="10500289" imgH="4236752" progId="Excel.Sheet.12">
                  <p:link updateAutomatic="1"/>
                </p:oleObj>
              </mc:Choice>
              <mc:Fallback>
                <p:oleObj name="Worksheet" r:id="rId6" imgW="10500289" imgH="4236752" progId="Excel.Sheet.12">
                  <p:link updateAutomatic="1"/>
                  <p:pic>
                    <p:nvPicPr>
                      <p:cNvPr id="8" name="Objet 7">
                        <a:extLst>
                          <a:ext uri="{FF2B5EF4-FFF2-40B4-BE49-F238E27FC236}">
                            <a16:creationId xmlns:a16="http://schemas.microsoft.com/office/drawing/2014/main" id="{E42B09D4-CDF8-4618-BD46-3F5BA91A55B2}"/>
                          </a:ext>
                        </a:extLst>
                      </p:cNvPr>
                      <p:cNvPicPr/>
                      <p:nvPr/>
                    </p:nvPicPr>
                    <p:blipFill>
                      <a:blip r:embed="rId7"/>
                      <a:stretch>
                        <a:fillRect/>
                      </a:stretch>
                    </p:blipFill>
                    <p:spPr>
                      <a:xfrm>
                        <a:off x="297973" y="1512347"/>
                        <a:ext cx="10886593" cy="4393153"/>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Les sources utilisées pour trouver un entrepreneur licencié selon les principaux sous-groupes (suite)</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QF2	COMMENT prévoyez-vous trouver votre entrepreneur licencié?</a:t>
            </a:r>
          </a:p>
        </p:txBody>
      </p:sp>
      <p:sp>
        <p:nvSpPr>
          <p:cNvPr id="2" name="Espace réservé du numéro de diapositive 1">
            <a:extLst>
              <a:ext uri="{FF2B5EF4-FFF2-40B4-BE49-F238E27FC236}">
                <a16:creationId xmlns:a16="http://schemas.microsoft.com/office/drawing/2014/main" id="{E00255D1-7145-4CC6-BA9A-35CAEBD8E332}"/>
              </a:ext>
            </a:extLst>
          </p:cNvPr>
          <p:cNvSpPr>
            <a:spLocks noGrp="1"/>
          </p:cNvSpPr>
          <p:nvPr>
            <p:ph type="sldNum" sz="quarter" idx="12"/>
            <p:custDataLst>
              <p:tags r:id="rId3"/>
            </p:custDataLst>
          </p:nvPr>
        </p:nvSpPr>
        <p:spPr/>
        <p:txBody>
          <a:bodyPr/>
          <a:lstStyle/>
          <a:p>
            <a:fld id="{B57D92B5-7ECE-49C8-85BA-9F8FD163C6E7}" type="slidenum">
              <a:rPr lang="en-CA" smtClean="0"/>
              <a:t>82</a:t>
            </a:fld>
            <a:endParaRPr lang="en-CA"/>
          </a:p>
        </p:txBody>
      </p:sp>
      <p:sp>
        <p:nvSpPr>
          <p:cNvPr id="3" name="Espace réservé du texte 2">
            <a:extLst>
              <a:ext uri="{FF2B5EF4-FFF2-40B4-BE49-F238E27FC236}">
                <a16:creationId xmlns:a16="http://schemas.microsoft.com/office/drawing/2014/main" id="{6461D9B4-0700-4790-844E-FC28F709C504}"/>
              </a:ext>
            </a:extLst>
          </p:cNvPr>
          <p:cNvSpPr>
            <a:spLocks noGrp="1"/>
          </p:cNvSpPr>
          <p:nvPr>
            <p:ph type="body" sz="quarter" idx="14"/>
            <p:custDataLst>
              <p:tags r:id="rId4"/>
            </p:custDataLst>
          </p:nvPr>
        </p:nvSpPr>
        <p:spPr/>
        <p:txBody>
          <a:bodyPr/>
          <a:lstStyle/>
          <a:p>
            <a:r>
              <a:rPr lang="fr-CA" dirty="0"/>
              <a:t>Base :	répondants prévoyant utiliser un entrepreneur licencié pour leurs travaux de rénovation</a:t>
            </a:r>
          </a:p>
        </p:txBody>
      </p:sp>
    </p:spTree>
    <p:extLst>
      <p:ext uri="{BB962C8B-B14F-4D97-AF65-F5344CB8AC3E}">
        <p14:creationId xmlns:p14="http://schemas.microsoft.com/office/powerpoint/2010/main" val="22085764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Les sources utilisées pour trouver un entrepreneur licencié selon les principaux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124650"/>
          </a:xfrm>
        </p:spPr>
        <p:txBody>
          <a:bodyPr/>
          <a:lstStyle/>
          <a:p>
            <a:r>
              <a:rPr lang="fr-CA" dirty="0"/>
              <a:t>QF2	COMMENT prévoyez-vous trouver votre entrepreneur licencié?</a:t>
            </a:r>
          </a:p>
        </p:txBody>
      </p:sp>
      <p:sp>
        <p:nvSpPr>
          <p:cNvPr id="2" name="Espace réservé du numéro de diapositive 1">
            <a:extLst>
              <a:ext uri="{FF2B5EF4-FFF2-40B4-BE49-F238E27FC236}">
                <a16:creationId xmlns:a16="http://schemas.microsoft.com/office/drawing/2014/main" id="{E00255D1-7145-4CC6-BA9A-35CAEBD8E332}"/>
              </a:ext>
            </a:extLst>
          </p:cNvPr>
          <p:cNvSpPr>
            <a:spLocks noGrp="1"/>
          </p:cNvSpPr>
          <p:nvPr>
            <p:ph type="sldNum" sz="quarter" idx="12"/>
            <p:custDataLst>
              <p:tags r:id="rId3"/>
            </p:custDataLst>
          </p:nvPr>
        </p:nvSpPr>
        <p:spPr/>
        <p:txBody>
          <a:bodyPr/>
          <a:lstStyle/>
          <a:p>
            <a:fld id="{B57D92B5-7ECE-49C8-85BA-9F8FD163C6E7}" type="slidenum">
              <a:rPr lang="en-CA" smtClean="0"/>
              <a:t>83</a:t>
            </a:fld>
            <a:endParaRPr lang="en-CA"/>
          </a:p>
        </p:txBody>
      </p:sp>
      <p:sp>
        <p:nvSpPr>
          <p:cNvPr id="3" name="Espace réservé du texte 2">
            <a:extLst>
              <a:ext uri="{FF2B5EF4-FFF2-40B4-BE49-F238E27FC236}">
                <a16:creationId xmlns:a16="http://schemas.microsoft.com/office/drawing/2014/main" id="{6461D9B4-0700-4790-844E-FC28F709C504}"/>
              </a:ext>
            </a:extLst>
          </p:cNvPr>
          <p:cNvSpPr>
            <a:spLocks noGrp="1"/>
          </p:cNvSpPr>
          <p:nvPr>
            <p:ph type="body" sz="quarter" idx="14"/>
            <p:custDataLst>
              <p:tags r:id="rId4"/>
            </p:custDataLst>
          </p:nvPr>
        </p:nvSpPr>
        <p:spPr/>
        <p:txBody>
          <a:bodyPr/>
          <a:lstStyle/>
          <a:p>
            <a:r>
              <a:rPr lang="fr-CA" dirty="0"/>
              <a:t>Base :	répondants prévoyant utiliser un entrepreneur licencié pour leurs travaux de rénovation</a:t>
            </a:r>
          </a:p>
        </p:txBody>
      </p:sp>
      <p:graphicFrame>
        <p:nvGraphicFramePr>
          <p:cNvPr id="7" name="Objet 6">
            <a:extLst>
              <a:ext uri="{FF2B5EF4-FFF2-40B4-BE49-F238E27FC236}">
                <a16:creationId xmlns:a16="http://schemas.microsoft.com/office/drawing/2014/main" id="{F3553CA8-D513-4164-9340-C63B14D1061E}"/>
              </a:ext>
            </a:extLst>
          </p:cNvPr>
          <p:cNvGraphicFramePr>
            <a:graphicFrameLocks noChangeAspect="1"/>
          </p:cNvGraphicFramePr>
          <p:nvPr>
            <p:extLst>
              <p:ext uri="{D42A27DB-BD31-4B8C-83A1-F6EECF244321}">
                <p14:modId xmlns:p14="http://schemas.microsoft.com/office/powerpoint/2010/main" val="2907601500"/>
              </p:ext>
            </p:extLst>
          </p:nvPr>
        </p:nvGraphicFramePr>
        <p:xfrm>
          <a:off x="220980" y="1534496"/>
          <a:ext cx="9505026" cy="4464000"/>
        </p:xfrm>
        <a:graphic>
          <a:graphicData uri="http://schemas.openxmlformats.org/presentationml/2006/ole">
            <mc:AlternateContent xmlns:mc="http://schemas.openxmlformats.org/markup-compatibility/2006">
              <mc:Choice xmlns:v="urn:schemas-microsoft-com:vml" Requires="v">
                <p:oleObj name="Worksheet" r:id="rId6" imgW="9021938" imgH="4236752" progId="Excel.Sheet.12">
                  <p:link updateAutomatic="1"/>
                </p:oleObj>
              </mc:Choice>
              <mc:Fallback>
                <p:oleObj name="Worksheet" r:id="rId6" imgW="9021938" imgH="4236752" progId="Excel.Sheet.12">
                  <p:link updateAutomatic="1"/>
                  <p:pic>
                    <p:nvPicPr>
                      <p:cNvPr id="7" name="Objet 6">
                        <a:extLst>
                          <a:ext uri="{FF2B5EF4-FFF2-40B4-BE49-F238E27FC236}">
                            <a16:creationId xmlns:a16="http://schemas.microsoft.com/office/drawing/2014/main" id="{F3553CA8-D513-4164-9340-C63B14D1061E}"/>
                          </a:ext>
                        </a:extLst>
                      </p:cNvPr>
                      <p:cNvPicPr/>
                      <p:nvPr/>
                    </p:nvPicPr>
                    <p:blipFill>
                      <a:blip r:embed="rId7"/>
                      <a:stretch>
                        <a:fillRect/>
                      </a:stretch>
                    </p:blipFill>
                    <p:spPr>
                      <a:xfrm>
                        <a:off x="220980" y="1534496"/>
                        <a:ext cx="9505026" cy="4464000"/>
                      </a:xfrm>
                      <a:prstGeom prst="rect">
                        <a:avLst/>
                      </a:prstGeom>
                    </p:spPr>
                  </p:pic>
                </p:oleObj>
              </mc:Fallback>
            </mc:AlternateContent>
          </a:graphicData>
        </a:graphic>
      </p:graphicFrame>
    </p:spTree>
    <p:extLst>
      <p:ext uri="{BB962C8B-B14F-4D97-AF65-F5344CB8AC3E}">
        <p14:creationId xmlns:p14="http://schemas.microsoft.com/office/powerpoint/2010/main" val="31507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DC184-CF19-473E-B7B0-53562D6BA432}"/>
              </a:ext>
            </a:extLst>
          </p:cNvPr>
          <p:cNvSpPr>
            <a:spLocks noGrp="1"/>
          </p:cNvSpPr>
          <p:nvPr>
            <p:ph type="title"/>
            <p:custDataLst>
              <p:tags r:id="rId1"/>
            </p:custDataLst>
          </p:nvPr>
        </p:nvSpPr>
        <p:spPr/>
        <p:txBody>
          <a:bodyPr/>
          <a:lstStyle/>
          <a:p>
            <a:r>
              <a:rPr lang="fr-CA" dirty="0"/>
              <a:t>L’importance de la garantie et le financement des travaux</a:t>
            </a:r>
          </a:p>
        </p:txBody>
      </p:sp>
      <p:sp>
        <p:nvSpPr>
          <p:cNvPr id="4" name="Espace réservé du texte 3">
            <a:extLst>
              <a:ext uri="{FF2B5EF4-FFF2-40B4-BE49-F238E27FC236}">
                <a16:creationId xmlns:a16="http://schemas.microsoft.com/office/drawing/2014/main" id="{C50D566C-D711-4B19-B3C0-EB8537EE8221}"/>
              </a:ext>
            </a:extLst>
          </p:cNvPr>
          <p:cNvSpPr>
            <a:spLocks noGrp="1"/>
          </p:cNvSpPr>
          <p:nvPr>
            <p:ph type="body" idx="1"/>
            <p:custDataLst>
              <p:tags r:id="rId2"/>
            </p:custDataLst>
          </p:nvPr>
        </p:nvSpPr>
        <p:spPr>
          <a:xfrm>
            <a:off x="220980" y="3469534"/>
            <a:ext cx="4200737" cy="387798"/>
          </a:xfrm>
        </p:spPr>
        <p:txBody>
          <a:bodyPr/>
          <a:lstStyle/>
          <a:p>
            <a:r>
              <a:rPr lang="fr-CA" dirty="0">
                <a:solidFill>
                  <a:srgbClr val="898989"/>
                </a:solidFill>
              </a:rPr>
              <a:t>Base : répondants planifiant des travaux</a:t>
            </a:r>
            <a:br>
              <a:rPr lang="fr-CA" dirty="0">
                <a:solidFill>
                  <a:srgbClr val="898989"/>
                </a:solidFill>
              </a:rPr>
            </a:br>
            <a:r>
              <a:rPr lang="fr-CA" dirty="0">
                <a:solidFill>
                  <a:srgbClr val="898989"/>
                </a:solidFill>
              </a:rPr>
              <a:t>(2026 n = 1 500; 2025 n = 1 525; 2024 n = 1 016)</a:t>
            </a:r>
          </a:p>
        </p:txBody>
      </p:sp>
    </p:spTree>
    <p:extLst>
      <p:ext uri="{BB962C8B-B14F-4D97-AF65-F5344CB8AC3E}">
        <p14:creationId xmlns:p14="http://schemas.microsoft.com/office/powerpoint/2010/main" val="23018024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a:t>L'importance de la garantie</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p:txBody>
          <a:bodyPr/>
          <a:lstStyle/>
          <a:p>
            <a:r>
              <a:rPr lang="fr-CA" dirty="0"/>
              <a:t>QF5	Dans quelle mesure est-il important ou non pour vous que vos travaux soient assujettis à une garantie, sachant que celle-ci pourrait augmenter votre facture totale de 1 à 5 %? Est-ce… ?</a:t>
            </a:r>
          </a:p>
        </p:txBody>
      </p:sp>
      <p:graphicFrame>
        <p:nvGraphicFramePr>
          <p:cNvPr id="7" name="Graphique 6">
            <a:extLst>
              <a:ext uri="{FF2B5EF4-FFF2-40B4-BE49-F238E27FC236}">
                <a16:creationId xmlns:a16="http://schemas.microsoft.com/office/drawing/2014/main" id="{E1937112-B4A3-426D-AC8B-CB90378C7D56}"/>
              </a:ext>
            </a:extLst>
          </p:cNvPr>
          <p:cNvGraphicFramePr/>
          <p:nvPr>
            <p:custDataLst>
              <p:tags r:id="rId3"/>
            </p:custDataLst>
            <p:extLst>
              <p:ext uri="{D42A27DB-BD31-4B8C-83A1-F6EECF244321}">
                <p14:modId xmlns:p14="http://schemas.microsoft.com/office/powerpoint/2010/main" val="784497896"/>
              </p:ext>
            </p:extLst>
          </p:nvPr>
        </p:nvGraphicFramePr>
        <p:xfrm>
          <a:off x="2895941" y="2383525"/>
          <a:ext cx="5518373" cy="2586241"/>
        </p:xfrm>
        <a:graphic>
          <a:graphicData uri="http://schemas.openxmlformats.org/drawingml/2006/chart">
            <c:chart xmlns:c="http://schemas.openxmlformats.org/drawingml/2006/chart" xmlns:r="http://schemas.openxmlformats.org/officeDocument/2006/relationships" r:id="rId10"/>
          </a:graphicData>
        </a:graphic>
      </p:graphicFrame>
      <p:sp>
        <p:nvSpPr>
          <p:cNvPr id="8" name="Arc plein 7">
            <a:extLst>
              <a:ext uri="{FF2B5EF4-FFF2-40B4-BE49-F238E27FC236}">
                <a16:creationId xmlns:a16="http://schemas.microsoft.com/office/drawing/2014/main" id="{DE1B4159-A8EA-4684-BA0A-0EDDB1CD5F15}"/>
              </a:ext>
            </a:extLst>
          </p:cNvPr>
          <p:cNvSpPr>
            <a:spLocks noChangeAspect="1"/>
          </p:cNvSpPr>
          <p:nvPr>
            <p:custDataLst>
              <p:tags r:id="rId4"/>
            </p:custDataLst>
          </p:nvPr>
        </p:nvSpPr>
        <p:spPr>
          <a:xfrm>
            <a:off x="5001381" y="2577030"/>
            <a:ext cx="2201562" cy="2201230"/>
          </a:xfrm>
          <a:prstGeom prst="blockArc">
            <a:avLst>
              <a:gd name="adj1" fmla="val 16200335"/>
              <a:gd name="adj2" fmla="val 9445230"/>
              <a:gd name="adj3" fmla="val 339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9" name="ZoneTexte 8">
            <a:extLst>
              <a:ext uri="{FF2B5EF4-FFF2-40B4-BE49-F238E27FC236}">
                <a16:creationId xmlns:a16="http://schemas.microsoft.com/office/drawing/2014/main" id="{CC67B2C8-6D3F-4464-977E-B5DAE5EADABD}"/>
              </a:ext>
            </a:extLst>
          </p:cNvPr>
          <p:cNvSpPr txBox="1"/>
          <p:nvPr>
            <p:custDataLst>
              <p:tags r:id="rId5"/>
            </p:custDataLst>
          </p:nvPr>
        </p:nvSpPr>
        <p:spPr>
          <a:xfrm>
            <a:off x="7254772" y="3262998"/>
            <a:ext cx="894797" cy="584775"/>
          </a:xfrm>
          <a:prstGeom prst="rect">
            <a:avLst/>
          </a:prstGeom>
          <a:noFill/>
        </p:spPr>
        <p:txBody>
          <a:bodyPr wrap="none" rtlCol="0" anchor="ctr" anchorCtr="1">
            <a:spAutoFit/>
          </a:bodyPr>
          <a:lstStyle/>
          <a:p>
            <a:r>
              <a:rPr lang="fr-CA" sz="2000" b="1" dirty="0">
                <a:solidFill>
                  <a:schemeClr val="accent1">
                    <a:lumMod val="50000"/>
                  </a:schemeClr>
                </a:solidFill>
              </a:rPr>
              <a:t>69 %</a:t>
            </a:r>
          </a:p>
          <a:p>
            <a:r>
              <a:rPr lang="fr-CA" sz="1200" b="1" dirty="0">
                <a:solidFill>
                  <a:schemeClr val="accent1">
                    <a:lumMod val="50000"/>
                  </a:schemeClr>
                </a:solidFill>
              </a:rPr>
              <a:t>Important</a:t>
            </a:r>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6"/>
            </p:custDataLst>
          </p:nvPr>
        </p:nvSpPr>
        <p:spPr/>
        <p:txBody>
          <a:bodyPr/>
          <a:lstStyle/>
          <a:p>
            <a:fld id="{B57D92B5-7ECE-49C8-85BA-9F8FD163C6E7}" type="slidenum">
              <a:rPr lang="en-CA" smtClean="0"/>
              <a:t>85</a:t>
            </a:fld>
            <a:endParaRPr lang="en-CA"/>
          </a:p>
        </p:txBody>
      </p:sp>
      <p:sp>
        <p:nvSpPr>
          <p:cNvPr id="14" name="Rectangle : coins arrondis 13">
            <a:extLst>
              <a:ext uri="{FF2B5EF4-FFF2-40B4-BE49-F238E27FC236}">
                <a16:creationId xmlns:a16="http://schemas.microsoft.com/office/drawing/2014/main" id="{F151F718-534C-4424-85E4-4147B9BBAD4B}"/>
              </a:ext>
            </a:extLst>
          </p:cNvPr>
          <p:cNvSpPr/>
          <p:nvPr>
            <p:custDataLst>
              <p:tags r:id="rId7"/>
            </p:custDataLst>
          </p:nvPr>
        </p:nvSpPr>
        <p:spPr>
          <a:xfrm>
            <a:off x="7364186" y="4099949"/>
            <a:ext cx="1103932" cy="40111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A" sz="900" i="1" dirty="0">
                <a:solidFill>
                  <a:schemeClr val="bg1">
                    <a:lumMod val="50000"/>
                  </a:schemeClr>
                </a:solidFill>
              </a:rPr>
              <a:t>2024 </a:t>
            </a:r>
            <a:r>
              <a:rPr lang="fr-CA" sz="900" b="1" i="1" dirty="0">
                <a:solidFill>
                  <a:schemeClr val="bg1">
                    <a:lumMod val="50000"/>
                  </a:schemeClr>
                </a:solidFill>
              </a:rPr>
              <a:t>72 %</a:t>
            </a:r>
          </a:p>
          <a:p>
            <a:r>
              <a:rPr lang="fr-CA" sz="900" i="1" dirty="0">
                <a:solidFill>
                  <a:schemeClr val="bg1">
                    <a:lumMod val="50000"/>
                  </a:schemeClr>
                </a:solidFill>
              </a:rPr>
              <a:t>2025 </a:t>
            </a:r>
            <a:r>
              <a:rPr lang="fr-CA" sz="900" b="1" i="1" dirty="0">
                <a:solidFill>
                  <a:schemeClr val="bg1">
                    <a:lumMod val="50000"/>
                  </a:schemeClr>
                </a:solidFill>
              </a:rPr>
              <a:t>71 %</a:t>
            </a:r>
          </a:p>
        </p:txBody>
      </p:sp>
      <p:sp>
        <p:nvSpPr>
          <p:cNvPr id="10" name="Espace réservé du texte 3">
            <a:extLst>
              <a:ext uri="{FF2B5EF4-FFF2-40B4-BE49-F238E27FC236}">
                <a16:creationId xmlns:a16="http://schemas.microsoft.com/office/drawing/2014/main" id="{7F6D881B-642F-4084-9CC9-2D9AA5596768}"/>
              </a:ext>
            </a:extLst>
          </p:cNvPr>
          <p:cNvSpPr>
            <a:spLocks noGrp="1"/>
          </p:cNvSpPr>
          <p:nvPr>
            <p:ph type="body" sz="quarter" idx="14"/>
            <p:custDataLst>
              <p:tags r:id="rId8"/>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1427943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au 20">
            <a:extLst>
              <a:ext uri="{FF2B5EF4-FFF2-40B4-BE49-F238E27FC236}">
                <a16:creationId xmlns:a16="http://schemas.microsoft.com/office/drawing/2014/main" id="{67B6529B-1808-4A98-ADC4-A21629CF46DE}"/>
              </a:ext>
            </a:extLst>
          </p:cNvPr>
          <p:cNvGraphicFramePr>
            <a:graphicFrameLocks noGrp="1"/>
          </p:cNvGraphicFramePr>
          <p:nvPr>
            <p:custDataLst>
              <p:tags r:id="rId1"/>
            </p:custDataLst>
            <p:extLst>
              <p:ext uri="{D42A27DB-BD31-4B8C-83A1-F6EECF244321}">
                <p14:modId xmlns:p14="http://schemas.microsoft.com/office/powerpoint/2010/main" val="452316542"/>
              </p:ext>
            </p:extLst>
          </p:nvPr>
        </p:nvGraphicFramePr>
        <p:xfrm>
          <a:off x="680895" y="1984248"/>
          <a:ext cx="11290483" cy="2761488"/>
        </p:xfrm>
        <a:graphic>
          <a:graphicData uri="http://schemas.openxmlformats.org/drawingml/2006/table">
            <a:tbl>
              <a:tblPr>
                <a:tableStyleId>{5C22544A-7EE6-4342-B048-85BDC9FD1C3A}</a:tableStyleId>
              </a:tblPr>
              <a:tblGrid>
                <a:gridCol w="9062869">
                  <a:extLst>
                    <a:ext uri="{9D8B030D-6E8A-4147-A177-3AD203B41FA5}">
                      <a16:colId xmlns:a16="http://schemas.microsoft.com/office/drawing/2014/main" val="3388550760"/>
                    </a:ext>
                  </a:extLst>
                </a:gridCol>
                <a:gridCol w="371269">
                  <a:extLst>
                    <a:ext uri="{9D8B030D-6E8A-4147-A177-3AD203B41FA5}">
                      <a16:colId xmlns:a16="http://schemas.microsoft.com/office/drawing/2014/main" val="2912826374"/>
                    </a:ext>
                  </a:extLst>
                </a:gridCol>
                <a:gridCol w="371269">
                  <a:extLst>
                    <a:ext uri="{9D8B030D-6E8A-4147-A177-3AD203B41FA5}">
                      <a16:colId xmlns:a16="http://schemas.microsoft.com/office/drawing/2014/main" val="4151012685"/>
                    </a:ext>
                  </a:extLst>
                </a:gridCol>
                <a:gridCol w="371269">
                  <a:extLst>
                    <a:ext uri="{9D8B030D-6E8A-4147-A177-3AD203B41FA5}">
                      <a16:colId xmlns:a16="http://schemas.microsoft.com/office/drawing/2014/main" val="993554705"/>
                    </a:ext>
                  </a:extLst>
                </a:gridCol>
                <a:gridCol w="371269">
                  <a:extLst>
                    <a:ext uri="{9D8B030D-6E8A-4147-A177-3AD203B41FA5}">
                      <a16:colId xmlns:a16="http://schemas.microsoft.com/office/drawing/2014/main" val="3352157922"/>
                    </a:ext>
                  </a:extLst>
                </a:gridCol>
                <a:gridCol w="371269">
                  <a:extLst>
                    <a:ext uri="{9D8B030D-6E8A-4147-A177-3AD203B41FA5}">
                      <a16:colId xmlns:a16="http://schemas.microsoft.com/office/drawing/2014/main" val="334059428"/>
                    </a:ext>
                  </a:extLst>
                </a:gridCol>
                <a:gridCol w="371269">
                  <a:extLst>
                    <a:ext uri="{9D8B030D-6E8A-4147-A177-3AD203B41FA5}">
                      <a16:colId xmlns:a16="http://schemas.microsoft.com/office/drawing/2014/main" val="3143467229"/>
                    </a:ext>
                  </a:extLst>
                </a:gridCol>
              </a:tblGrid>
              <a:tr h="460248">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a:r>
                        <a:rPr lang="fr-CA" sz="900" b="1" i="0" dirty="0">
                          <a:solidFill>
                            <a:srgbClr val="FFCA08"/>
                          </a:solidFill>
                        </a:rPr>
                        <a:t>2026</a:t>
                      </a:r>
                    </a:p>
                  </a:txBody>
                  <a:tcPr marL="0" marR="0" marT="0"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46024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76 %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75 %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FFCA08"/>
                          </a:solidFill>
                          <a:effectLst/>
                          <a:uLnTx/>
                          <a:uFillTx/>
                          <a:latin typeface="Arial"/>
                          <a:ea typeface="+mn-ea"/>
                          <a:cs typeface="+mn-cs"/>
                        </a:rPr>
                        <a:t>74 %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953937789"/>
                  </a:ext>
                </a:extLst>
              </a:tr>
              <a:tr h="46024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rgbClr val="898989"/>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r-CA" sz="900" dirty="0">
                        <a:solidFill>
                          <a:srgbClr val="898989"/>
                        </a:solidFill>
                        <a:latin typeface="Wingdings 3" panose="05040102010807070707" pitchFamily="18" charset="2"/>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rgbClr val="898989"/>
                          </a:solidFill>
                          <a:effectLst/>
                          <a:latin typeface="+mn-lt"/>
                        </a:rPr>
                        <a:t>19 %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FCA08"/>
                          </a:solidFill>
                          <a:effectLst/>
                          <a:uLnTx/>
                          <a:uFillTx/>
                          <a:latin typeface="Arial"/>
                          <a:ea typeface="+mn-ea"/>
                          <a:cs typeface="+mn-cs"/>
                        </a:rPr>
                        <a:t>19 %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581101260"/>
                  </a:ext>
                </a:extLst>
              </a:tr>
              <a:tr h="46024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1" i="0" u="none" strike="noStrike" kern="1200" cap="none" spc="0" normalizeH="0" baseline="0" noProof="0" dirty="0">
                          <a:ln>
                            <a:noFill/>
                          </a:ln>
                          <a:solidFill>
                            <a:srgbClr val="FFCA08"/>
                          </a:solidFill>
                          <a:effectLst/>
                          <a:uLnTx/>
                          <a:uFillTx/>
                          <a:latin typeface="Arial"/>
                          <a:ea typeface="+mn-ea"/>
                          <a:cs typeface="+mn-cs"/>
                        </a:rPr>
                        <a:t>12 %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245619635"/>
                  </a:ext>
                </a:extLst>
              </a:tr>
              <a:tr h="46024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FCA08"/>
                          </a:solidFill>
                          <a:effectLst/>
                          <a:uLnTx/>
                          <a:uFillTx/>
                          <a:latin typeface="Arial"/>
                          <a:ea typeface="+mn-ea"/>
                          <a:cs typeface="+mn-cs"/>
                        </a:rPr>
                        <a:t>5 %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l"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46024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5F5F5"/>
                    </a:solid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ctr" fontAlgn="b"/>
                      <a:r>
                        <a:rPr kumimoji="0" lang="fr-CA" sz="900" b="1" i="0" u="none" strike="noStrike" kern="1200" cap="none" spc="0" normalizeH="0" baseline="0" noProof="0" dirty="0">
                          <a:ln>
                            <a:noFill/>
                          </a:ln>
                          <a:solidFill>
                            <a:srgbClr val="FFCA08"/>
                          </a:solidFill>
                          <a:effectLst/>
                          <a:uLnTx/>
                          <a:uFillTx/>
                          <a:latin typeface="Arial"/>
                          <a:ea typeface="+mn-ea"/>
                          <a:cs typeface="+mn-cs"/>
                        </a:rPr>
                        <a:t>4 %</a:t>
                      </a:r>
                      <a:endParaRPr lang="fr-CA" sz="900" b="0" i="1" u="none" strike="noStrike" dirty="0">
                        <a:solidFill>
                          <a:srgbClr val="FFCA08"/>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5F5F5"/>
                    </a:solidFill>
                  </a:tcPr>
                </a:tc>
                <a:tc>
                  <a:txBody>
                    <a:bodyPr/>
                    <a:lstStyle/>
                    <a:p>
                      <a:pPr algn="l"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5F5F5"/>
                    </a:solidFill>
                  </a:tcPr>
                </a:tc>
                <a:extLst>
                  <a:ext uri="{0D108BD9-81ED-4DB2-BD59-A6C34878D82A}">
                    <a16:rowId xmlns:a16="http://schemas.microsoft.com/office/drawing/2014/main" val="3035402693"/>
                  </a:ext>
                </a:extLst>
              </a:tr>
            </a:tbl>
          </a:graphicData>
        </a:graphic>
      </p:graphicFrame>
      <p:graphicFrame>
        <p:nvGraphicFramePr>
          <p:cNvPr id="7" name="Graphique 6">
            <a:extLst>
              <a:ext uri="{FF2B5EF4-FFF2-40B4-BE49-F238E27FC236}">
                <a16:creationId xmlns:a16="http://schemas.microsoft.com/office/drawing/2014/main" id="{CCFB52E2-2C9B-455A-AF31-A828107359F2}"/>
              </a:ext>
            </a:extLst>
          </p:cNvPr>
          <p:cNvGraphicFramePr/>
          <p:nvPr>
            <p:custDataLst>
              <p:tags r:id="rId2"/>
            </p:custDataLst>
            <p:extLst>
              <p:ext uri="{D42A27DB-BD31-4B8C-83A1-F6EECF244321}">
                <p14:modId xmlns:p14="http://schemas.microsoft.com/office/powerpoint/2010/main" val="731989686"/>
              </p:ext>
            </p:extLst>
          </p:nvPr>
        </p:nvGraphicFramePr>
        <p:xfrm>
          <a:off x="522394" y="2314377"/>
          <a:ext cx="10014977" cy="2528556"/>
        </p:xfrm>
        <a:graphic>
          <a:graphicData uri="http://schemas.openxmlformats.org/drawingml/2006/chart">
            <c:chart xmlns:c="http://schemas.openxmlformats.org/drawingml/2006/chart" xmlns:r="http://schemas.openxmlformats.org/officeDocument/2006/relationships" r:id="rId8"/>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3"/>
            </p:custDataLst>
          </p:nvPr>
        </p:nvSpPr>
        <p:spPr/>
        <p:txBody>
          <a:bodyPr/>
          <a:lstStyle/>
          <a:p>
            <a:r>
              <a:rPr lang="fr-CA"/>
              <a:t>Le financement des travaux de rénovation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4"/>
            </p:custDataLst>
          </p:nvPr>
        </p:nvSpPr>
        <p:spPr>
          <a:xfrm>
            <a:off x="220980" y="1341120"/>
            <a:ext cx="11750400" cy="274947"/>
          </a:xfrm>
        </p:spPr>
        <p:txBody>
          <a:bodyPr/>
          <a:lstStyle/>
          <a:p>
            <a:r>
              <a:rPr lang="fr-CA" dirty="0"/>
              <a:t>QF6	Comment prévoyez-vous financer les travaux d’entretien ou de rénovation que vous prévoyez réaliser prochainement? Est-ce… ?	 
</a:t>
            </a:r>
          </a:p>
        </p:txBody>
      </p:sp>
      <p:sp>
        <p:nvSpPr>
          <p:cNvPr id="3" name="Espace réservé du numéro de diapositive 2">
            <a:extLst>
              <a:ext uri="{FF2B5EF4-FFF2-40B4-BE49-F238E27FC236}">
                <a16:creationId xmlns:a16="http://schemas.microsoft.com/office/drawing/2014/main" id="{DB4D925C-2EF1-409F-A983-AAB9130ADD81}"/>
              </a:ext>
            </a:extLst>
          </p:cNvPr>
          <p:cNvSpPr>
            <a:spLocks noGrp="1"/>
          </p:cNvSpPr>
          <p:nvPr>
            <p:ph type="sldNum" sz="quarter" idx="12"/>
            <p:custDataLst>
              <p:tags r:id="rId5"/>
            </p:custDataLst>
          </p:nvPr>
        </p:nvSpPr>
        <p:spPr/>
        <p:txBody>
          <a:bodyPr/>
          <a:lstStyle/>
          <a:p>
            <a:fld id="{B57D92B5-7ECE-49C8-85BA-9F8FD163C6E7}" type="slidenum">
              <a:rPr lang="en-CA" smtClean="0"/>
              <a:t>86</a:t>
            </a:fld>
            <a:endParaRPr lang="en-CA"/>
          </a:p>
        </p:txBody>
      </p:sp>
      <p:sp>
        <p:nvSpPr>
          <p:cNvPr id="8" name="Espace réservé du texte 3">
            <a:extLst>
              <a:ext uri="{FF2B5EF4-FFF2-40B4-BE49-F238E27FC236}">
                <a16:creationId xmlns:a16="http://schemas.microsoft.com/office/drawing/2014/main" id="{ED42D081-C9A9-4C3F-99B8-08632DDDA224}"/>
              </a:ext>
            </a:extLst>
          </p:cNvPr>
          <p:cNvSpPr>
            <a:spLocks noGrp="1"/>
          </p:cNvSpPr>
          <p:nvPr>
            <p:ph type="body" sz="quarter" idx="14"/>
            <p:custDataLst>
              <p:tags r:id="rId6"/>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3739150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52FA56F6-AA6B-4E31-9260-F87CBB5B81BB}"/>
              </a:ext>
            </a:extLst>
          </p:cNvPr>
          <p:cNvGraphicFramePr>
            <a:graphicFrameLocks noChangeAspect="1"/>
          </p:cNvGraphicFramePr>
          <p:nvPr>
            <p:custDataLst>
              <p:tags r:id="rId1"/>
            </p:custDataLst>
            <p:extLst>
              <p:ext uri="{D42A27DB-BD31-4B8C-83A1-F6EECF244321}">
                <p14:modId xmlns:p14="http://schemas.microsoft.com/office/powerpoint/2010/main" val="2300886173"/>
              </p:ext>
            </p:extLst>
          </p:nvPr>
        </p:nvGraphicFramePr>
        <p:xfrm>
          <a:off x="220663" y="1820863"/>
          <a:ext cx="10934700" cy="4435475"/>
        </p:xfrm>
        <a:graphic>
          <a:graphicData uri="http://schemas.openxmlformats.org/presentationml/2006/ole">
            <mc:AlternateContent xmlns:mc="http://schemas.openxmlformats.org/markup-compatibility/2006">
              <mc:Choice xmlns:v="urn:schemas-microsoft-com:vml" Requires="v">
                <p:oleObj name="Worksheet" r:id="rId7" imgW="10934523" imgH="4435030" progId="Excel.Sheet.12">
                  <p:link updateAutomatic="1"/>
                </p:oleObj>
              </mc:Choice>
              <mc:Fallback>
                <p:oleObj name="Worksheet" r:id="rId7" imgW="10934523" imgH="4435030" progId="Excel.Sheet.12">
                  <p:link updateAutomatic="1"/>
                  <p:pic>
                    <p:nvPicPr>
                      <p:cNvPr id="5" name="Objet 4">
                        <a:extLst>
                          <a:ext uri="{FF2B5EF4-FFF2-40B4-BE49-F238E27FC236}">
                            <a16:creationId xmlns:a16="http://schemas.microsoft.com/office/drawing/2014/main" id="{52FA56F6-AA6B-4E31-9260-F87CBB5B81BB}"/>
                          </a:ext>
                        </a:extLst>
                      </p:cNvPr>
                      <p:cNvPicPr/>
                      <p:nvPr/>
                    </p:nvPicPr>
                    <p:blipFill>
                      <a:blip r:embed="rId8"/>
                      <a:stretch>
                        <a:fillRect/>
                      </a:stretch>
                    </p:blipFill>
                    <p:spPr>
                      <a:xfrm>
                        <a:off x="220663" y="1820863"/>
                        <a:ext cx="10934700" cy="4435475"/>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2F5F205-B3EF-483A-990E-76AE0389FA47}"/>
              </a:ext>
            </a:extLst>
          </p:cNvPr>
          <p:cNvSpPr>
            <a:spLocks noGrp="1"/>
          </p:cNvSpPr>
          <p:nvPr>
            <p:ph type="title"/>
            <p:custDataLst>
              <p:tags r:id="rId2"/>
            </p:custDataLst>
          </p:nvPr>
        </p:nvSpPr>
        <p:spPr>
          <a:xfrm>
            <a:off x="220980" y="268862"/>
            <a:ext cx="8956887" cy="498598"/>
          </a:xfrm>
        </p:spPr>
        <p:txBody>
          <a:bodyPr/>
          <a:lstStyle/>
          <a:p>
            <a:r>
              <a:rPr lang="fr-CA" dirty="0"/>
              <a:t>L’importance de la garantie et le financement des travaux de rénovation selon les principaux sous-groupes (suite)</a:t>
            </a:r>
          </a:p>
        </p:txBody>
      </p:sp>
      <p:sp>
        <p:nvSpPr>
          <p:cNvPr id="3" name="Espace réservé du numéro de diapositive 2">
            <a:extLst>
              <a:ext uri="{FF2B5EF4-FFF2-40B4-BE49-F238E27FC236}">
                <a16:creationId xmlns:a16="http://schemas.microsoft.com/office/drawing/2014/main" id="{EC457FDB-4B5E-4B11-938D-C0AA13FB4D5F}"/>
              </a:ext>
            </a:extLst>
          </p:cNvPr>
          <p:cNvSpPr>
            <a:spLocks noGrp="1"/>
          </p:cNvSpPr>
          <p:nvPr>
            <p:ph type="sldNum" sz="quarter" idx="12"/>
            <p:custDataLst>
              <p:tags r:id="rId3"/>
            </p:custDataLst>
          </p:nvPr>
        </p:nvSpPr>
        <p:spPr/>
        <p:txBody>
          <a:bodyPr/>
          <a:lstStyle/>
          <a:p>
            <a:fld id="{B57D92B5-7ECE-49C8-85BA-9F8FD163C6E7}" type="slidenum">
              <a:rPr lang="en-CA" smtClean="0"/>
              <a:t>87</a:t>
            </a:fld>
            <a:endParaRPr lang="en-CA"/>
          </a:p>
        </p:txBody>
      </p:sp>
      <p:sp>
        <p:nvSpPr>
          <p:cNvPr id="4" name="Espace réservé du texte 3">
            <a:extLst>
              <a:ext uri="{FF2B5EF4-FFF2-40B4-BE49-F238E27FC236}">
                <a16:creationId xmlns:a16="http://schemas.microsoft.com/office/drawing/2014/main" id="{A62B7476-C076-42A4-8A62-907168CDA780}"/>
              </a:ext>
            </a:extLst>
          </p:cNvPr>
          <p:cNvSpPr>
            <a:spLocks noGrp="1"/>
          </p:cNvSpPr>
          <p:nvPr>
            <p:ph type="body" sz="quarter" idx="13"/>
            <p:custDataLst>
              <p:tags r:id="rId4"/>
            </p:custDataLst>
          </p:nvPr>
        </p:nvSpPr>
        <p:spPr>
          <a:xfrm>
            <a:off x="220980" y="1341120"/>
            <a:ext cx="11750400" cy="274947"/>
          </a:xfrm>
        </p:spPr>
        <p:txBody>
          <a:bodyPr/>
          <a:lstStyle/>
          <a:p>
            <a:r>
              <a:rPr lang="fr-CA" dirty="0"/>
              <a:t>QF5	Dans quelle mesure est-il important ou non pour vous que vos travaux soient assujettis à une garantie, sachant que celle-ci pourrait augmenter votre facture totale de 1 à 5 %? Est-ce… ?</a:t>
            </a:r>
          </a:p>
          <a:p>
            <a:r>
              <a:rPr lang="fr-CA" dirty="0"/>
              <a:t>QF6	Comment prévoyez-vous financer les travaux d’entretien ou de rénovation que vous prévoyez réaliser prochainement? Est-ce… ?	 </a:t>
            </a:r>
          </a:p>
        </p:txBody>
      </p:sp>
      <p:sp>
        <p:nvSpPr>
          <p:cNvPr id="6" name="Espace réservé du texte 3">
            <a:extLst>
              <a:ext uri="{FF2B5EF4-FFF2-40B4-BE49-F238E27FC236}">
                <a16:creationId xmlns:a16="http://schemas.microsoft.com/office/drawing/2014/main" id="{99D8AC4A-A7D9-4A89-A9C9-F7EB1BAE7288}"/>
              </a:ext>
            </a:extLst>
          </p:cNvPr>
          <p:cNvSpPr>
            <a:spLocks noGrp="1"/>
          </p:cNvSpPr>
          <p:nvPr>
            <p:ph type="body" sz="quarter" idx="14"/>
            <p:custDataLst>
              <p:tags r:id="rId5"/>
            </p:custDataLst>
          </p:nvPr>
        </p:nvSpPr>
        <p:spPr>
          <a:xfrm>
            <a:off x="220980" y="6181408"/>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6243142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6C687D62-BF48-4556-9038-A9DDE4E74209}"/>
              </a:ext>
            </a:extLst>
          </p:cNvPr>
          <p:cNvGraphicFramePr>
            <a:graphicFrameLocks noChangeAspect="1"/>
          </p:cNvGraphicFramePr>
          <p:nvPr>
            <p:custDataLst>
              <p:tags r:id="rId1"/>
            </p:custDataLst>
            <p:extLst>
              <p:ext uri="{D42A27DB-BD31-4B8C-83A1-F6EECF244321}">
                <p14:modId xmlns:p14="http://schemas.microsoft.com/office/powerpoint/2010/main" val="2108985013"/>
              </p:ext>
            </p:extLst>
          </p:nvPr>
        </p:nvGraphicFramePr>
        <p:xfrm>
          <a:off x="220980" y="1821279"/>
          <a:ext cx="9456738" cy="4435475"/>
        </p:xfrm>
        <a:graphic>
          <a:graphicData uri="http://schemas.openxmlformats.org/presentationml/2006/ole">
            <mc:AlternateContent xmlns:mc="http://schemas.openxmlformats.org/markup-compatibility/2006">
              <mc:Choice xmlns:v="urn:schemas-microsoft-com:vml" Requires="v">
                <p:oleObj name="Worksheet" r:id="rId7" imgW="9456597" imgH="4435030" progId="Excel.Sheet.12">
                  <p:link updateAutomatic="1"/>
                </p:oleObj>
              </mc:Choice>
              <mc:Fallback>
                <p:oleObj name="Worksheet" r:id="rId7" imgW="9456597" imgH="4435030" progId="Excel.Sheet.12">
                  <p:link updateAutomatic="1"/>
                  <p:pic>
                    <p:nvPicPr>
                      <p:cNvPr id="5" name="Objet 4">
                        <a:extLst>
                          <a:ext uri="{FF2B5EF4-FFF2-40B4-BE49-F238E27FC236}">
                            <a16:creationId xmlns:a16="http://schemas.microsoft.com/office/drawing/2014/main" id="{6C687D62-BF48-4556-9038-A9DDE4E74209}"/>
                          </a:ext>
                        </a:extLst>
                      </p:cNvPr>
                      <p:cNvPicPr/>
                      <p:nvPr/>
                    </p:nvPicPr>
                    <p:blipFill>
                      <a:blip r:embed="rId8"/>
                      <a:stretch>
                        <a:fillRect/>
                      </a:stretch>
                    </p:blipFill>
                    <p:spPr>
                      <a:xfrm>
                        <a:off x="220980" y="1821279"/>
                        <a:ext cx="9456738" cy="4435475"/>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2F5F205-B3EF-483A-990E-76AE0389FA47}"/>
              </a:ext>
            </a:extLst>
          </p:cNvPr>
          <p:cNvSpPr>
            <a:spLocks noGrp="1"/>
          </p:cNvSpPr>
          <p:nvPr>
            <p:ph type="title"/>
            <p:custDataLst>
              <p:tags r:id="rId2"/>
            </p:custDataLst>
          </p:nvPr>
        </p:nvSpPr>
        <p:spPr>
          <a:xfrm>
            <a:off x="220980" y="268862"/>
            <a:ext cx="8956887" cy="498598"/>
          </a:xfrm>
        </p:spPr>
        <p:txBody>
          <a:bodyPr/>
          <a:lstStyle/>
          <a:p>
            <a:r>
              <a:rPr lang="fr-CA" dirty="0"/>
              <a:t>L’importance de la garantie et le financement des travaux de rénovation selon les principaux sous-groupes</a:t>
            </a:r>
          </a:p>
        </p:txBody>
      </p:sp>
      <p:sp>
        <p:nvSpPr>
          <p:cNvPr id="3" name="Espace réservé du numéro de diapositive 2">
            <a:extLst>
              <a:ext uri="{FF2B5EF4-FFF2-40B4-BE49-F238E27FC236}">
                <a16:creationId xmlns:a16="http://schemas.microsoft.com/office/drawing/2014/main" id="{EC457FDB-4B5E-4B11-938D-C0AA13FB4D5F}"/>
              </a:ext>
            </a:extLst>
          </p:cNvPr>
          <p:cNvSpPr>
            <a:spLocks noGrp="1"/>
          </p:cNvSpPr>
          <p:nvPr>
            <p:ph type="sldNum" sz="quarter" idx="12"/>
            <p:custDataLst>
              <p:tags r:id="rId3"/>
            </p:custDataLst>
          </p:nvPr>
        </p:nvSpPr>
        <p:spPr/>
        <p:txBody>
          <a:bodyPr/>
          <a:lstStyle/>
          <a:p>
            <a:fld id="{B57D92B5-7ECE-49C8-85BA-9F8FD163C6E7}" type="slidenum">
              <a:rPr lang="en-CA" smtClean="0"/>
              <a:t>88</a:t>
            </a:fld>
            <a:endParaRPr lang="en-CA"/>
          </a:p>
        </p:txBody>
      </p:sp>
      <p:sp>
        <p:nvSpPr>
          <p:cNvPr id="4" name="Espace réservé du texte 3">
            <a:extLst>
              <a:ext uri="{FF2B5EF4-FFF2-40B4-BE49-F238E27FC236}">
                <a16:creationId xmlns:a16="http://schemas.microsoft.com/office/drawing/2014/main" id="{A62B7476-C076-42A4-8A62-907168CDA780}"/>
              </a:ext>
            </a:extLst>
          </p:cNvPr>
          <p:cNvSpPr>
            <a:spLocks noGrp="1"/>
          </p:cNvSpPr>
          <p:nvPr>
            <p:ph type="body" sz="quarter" idx="13"/>
            <p:custDataLst>
              <p:tags r:id="rId4"/>
            </p:custDataLst>
          </p:nvPr>
        </p:nvSpPr>
        <p:spPr>
          <a:xfrm>
            <a:off x="220980" y="1341120"/>
            <a:ext cx="11750400" cy="274947"/>
          </a:xfrm>
        </p:spPr>
        <p:txBody>
          <a:bodyPr/>
          <a:lstStyle/>
          <a:p>
            <a:r>
              <a:rPr lang="fr-CA" dirty="0"/>
              <a:t>QF5	Dans quelle mesure est-il important ou non pour vous que vos travaux soient assujettis à une garantie, sachant que celle-ci pourrait augmenter votre facture totale de 1 à 5 %? Est-ce… ?</a:t>
            </a:r>
          </a:p>
          <a:p>
            <a:r>
              <a:rPr lang="fr-CA" dirty="0"/>
              <a:t>QF6	Comment prévoyez-vous financer les travaux d’entretien ou de rénovation que vous prévoyez réaliser prochainement? Est-ce… ?	 </a:t>
            </a:r>
          </a:p>
        </p:txBody>
      </p:sp>
      <p:sp>
        <p:nvSpPr>
          <p:cNvPr id="6" name="Espace réservé du texte 3">
            <a:extLst>
              <a:ext uri="{FF2B5EF4-FFF2-40B4-BE49-F238E27FC236}">
                <a16:creationId xmlns:a16="http://schemas.microsoft.com/office/drawing/2014/main" id="{C637E9EA-C1DA-4E86-A616-A80DE9A71FA6}"/>
              </a:ext>
            </a:extLst>
          </p:cNvPr>
          <p:cNvSpPr>
            <a:spLocks noGrp="1"/>
          </p:cNvSpPr>
          <p:nvPr>
            <p:ph type="body" sz="quarter" idx="14"/>
            <p:custDataLst>
              <p:tags r:id="rId5"/>
            </p:custDataLst>
          </p:nvPr>
        </p:nvSpPr>
        <p:spPr>
          <a:xfrm>
            <a:off x="220980" y="6181408"/>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18933709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E084C94-0E80-45AE-8CF3-061C47FA3EB2}"/>
              </a:ext>
            </a:extLst>
          </p:cNvPr>
          <p:cNvGraphicFramePr>
            <a:graphicFrameLocks noGrp="1"/>
          </p:cNvGraphicFramePr>
          <p:nvPr>
            <p:custDataLst>
              <p:tags r:id="rId1"/>
            </p:custDataLst>
            <p:extLst>
              <p:ext uri="{D42A27DB-BD31-4B8C-83A1-F6EECF244321}">
                <p14:modId xmlns:p14="http://schemas.microsoft.com/office/powerpoint/2010/main" val="1712586250"/>
              </p:ext>
            </p:extLst>
          </p:nvPr>
        </p:nvGraphicFramePr>
        <p:xfrm>
          <a:off x="552866" y="1639222"/>
          <a:ext cx="11418513" cy="3750240"/>
        </p:xfrm>
        <a:graphic>
          <a:graphicData uri="http://schemas.openxmlformats.org/drawingml/2006/table">
            <a:tbl>
              <a:tblPr bandRow="1">
                <a:tableStyleId>{5C22544A-7EE6-4342-B048-85BDC9FD1C3A}</a:tableStyleId>
              </a:tblPr>
              <a:tblGrid>
                <a:gridCol w="2844284">
                  <a:extLst>
                    <a:ext uri="{9D8B030D-6E8A-4147-A177-3AD203B41FA5}">
                      <a16:colId xmlns:a16="http://schemas.microsoft.com/office/drawing/2014/main" val="2548598228"/>
                    </a:ext>
                  </a:extLst>
                </a:gridCol>
                <a:gridCol w="5482853">
                  <a:extLst>
                    <a:ext uri="{9D8B030D-6E8A-4147-A177-3AD203B41FA5}">
                      <a16:colId xmlns:a16="http://schemas.microsoft.com/office/drawing/2014/main" val="20001"/>
                    </a:ext>
                  </a:extLst>
                </a:gridCol>
                <a:gridCol w="772844">
                  <a:extLst>
                    <a:ext uri="{9D8B030D-6E8A-4147-A177-3AD203B41FA5}">
                      <a16:colId xmlns:a16="http://schemas.microsoft.com/office/drawing/2014/main" val="1660333189"/>
                    </a:ext>
                  </a:extLst>
                </a:gridCol>
                <a:gridCol w="772844">
                  <a:extLst>
                    <a:ext uri="{9D8B030D-6E8A-4147-A177-3AD203B41FA5}">
                      <a16:colId xmlns:a16="http://schemas.microsoft.com/office/drawing/2014/main" val="2029807821"/>
                    </a:ext>
                  </a:extLst>
                </a:gridCol>
                <a:gridCol w="772844">
                  <a:extLst>
                    <a:ext uri="{9D8B030D-6E8A-4147-A177-3AD203B41FA5}">
                      <a16:colId xmlns:a16="http://schemas.microsoft.com/office/drawing/2014/main" val="1886851334"/>
                    </a:ext>
                  </a:extLst>
                </a:gridCol>
                <a:gridCol w="772844">
                  <a:extLst>
                    <a:ext uri="{9D8B030D-6E8A-4147-A177-3AD203B41FA5}">
                      <a16:colId xmlns:a16="http://schemas.microsoft.com/office/drawing/2014/main" val="782640512"/>
                    </a:ext>
                  </a:extLst>
                </a:gridCol>
              </a:tblGrid>
              <a:tr h="182100">
                <a:tc rowSpan="2">
                  <a:txBody>
                    <a:bodyPr/>
                    <a:lstStyle/>
                    <a:p>
                      <a:endParaRPr lang="fr-CA" sz="1000" dirty="0">
                        <a:latin typeface="+mn-lt"/>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rowSpan="2">
                  <a:txBody>
                    <a:bodyPr/>
                    <a:lstStyle/>
                    <a:p>
                      <a:pPr algn="l" rtl="0" fontAlgn="t"/>
                      <a:endParaRPr lang="fr-CA" sz="1000" b="0" i="0" u="none" strike="noStrike" dirty="0">
                        <a:solidFill>
                          <a:srgbClr val="000000"/>
                        </a:solidFill>
                        <a:effectLst/>
                        <a:latin typeface="+mn-lt"/>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l" rtl="0" fontAlgn="t"/>
                      <a:endParaRPr lang="fr-CA" sz="1000" b="0" i="0" u="none" strike="noStrike" dirty="0">
                        <a:solidFill>
                          <a:srgbClr val="000000"/>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rtl="0" fontAlgn="t"/>
                      <a:endParaRPr lang="fr-CA" sz="900" b="0" i="1" u="none" strike="noStrike" dirty="0">
                        <a:solidFill>
                          <a:schemeClr val="bg1">
                            <a:lumMod val="50000"/>
                          </a:schemeClr>
                        </a:solidFill>
                        <a:effectLst/>
                        <a:latin typeface="+mn-lt"/>
                      </a:endParaRPr>
                    </a:p>
                  </a:txBody>
                  <a:tcPr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2100">
                <a:tc vMerge="1">
                  <a:txBody>
                    <a:bodyPr/>
                    <a:lstStyle/>
                    <a:p>
                      <a:endParaRPr lang="fr-CA"/>
                    </a:p>
                  </a:txBody>
                  <a:tcPr/>
                </a:tc>
                <a:tc vMerge="1">
                  <a:txBody>
                    <a:bodyPr/>
                    <a:lstStyle/>
                    <a:p>
                      <a:endParaRPr lang="fr-CA"/>
                    </a:p>
                  </a:txBody>
                  <a:tcPr/>
                </a:tc>
                <a:tc>
                  <a:txBody>
                    <a:bodyPr/>
                    <a:lstStyle/>
                    <a:p>
                      <a:pPr algn="ctr" rtl="0" fontAlgn="t"/>
                      <a:endParaRPr lang="fr-CA" sz="900" b="0" i="1" u="none" strike="noStrike" dirty="0">
                        <a:solidFill>
                          <a:schemeClr val="bg1">
                            <a:lumMod val="50000"/>
                          </a:schemeClr>
                        </a:solidFill>
                        <a:effectLst/>
                        <a:latin typeface="+mn-l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t"/>
                      <a:r>
                        <a:rPr lang="fr-CA" sz="1000" b="0" i="0" u="none" strike="noStrike" dirty="0">
                          <a:solidFill>
                            <a:schemeClr val="bg1">
                              <a:lumMod val="50000"/>
                            </a:schemeClr>
                          </a:solidFill>
                          <a:effectLst/>
                          <a:latin typeface="+mn-lt"/>
                        </a:rPr>
                        <a:t>2024</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t"/>
                      <a:r>
                        <a:rPr lang="fr-CA" sz="1000" b="0" i="0" u="none" strike="noStrike" dirty="0">
                          <a:solidFill>
                            <a:schemeClr val="bg1">
                              <a:lumMod val="50000"/>
                            </a:schemeClr>
                          </a:solidFill>
                          <a:effectLst/>
                          <a:latin typeface="+mn-lt"/>
                        </a:rPr>
                        <a:t>2025</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t"/>
                      <a:r>
                        <a:rPr lang="fr-CA" sz="1000" b="1" i="0" u="none" strike="noStrike" dirty="0">
                          <a:solidFill>
                            <a:schemeClr val="tx1"/>
                          </a:solidFill>
                          <a:effectLst/>
                          <a:latin typeface="+mn-lt"/>
                        </a:rPr>
                        <a:t>2026</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899426"/>
                  </a:ext>
                </a:extLst>
              </a:tr>
              <a:tr h="364200">
                <a:tc>
                  <a:txBody>
                    <a:bodyPr/>
                    <a:lstStyle/>
                    <a:p>
                      <a:pPr algn="r" fontAlgn="b"/>
                      <a:r>
                        <a:rPr lang="fr-CA" sz="900" b="0" i="0" u="none" strike="noStrike" dirty="0">
                          <a:solidFill>
                            <a:srgbClr val="000000"/>
                          </a:solidFill>
                          <a:effectLst/>
                          <a:latin typeface="+mn-lt"/>
                        </a:rPr>
                        <a:t>La cuisine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dirty="0">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74 %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74 %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71 %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2"/>
                  </a:ext>
                </a:extLst>
              </a:tr>
              <a:tr h="364200">
                <a:tc>
                  <a:txBody>
                    <a:bodyPr/>
                    <a:lstStyle/>
                    <a:p>
                      <a:pPr algn="r" fontAlgn="b"/>
                      <a:r>
                        <a:rPr lang="fr-CA" sz="900" b="0" i="0" u="none" strike="noStrike" dirty="0">
                          <a:solidFill>
                            <a:srgbClr val="000000"/>
                          </a:solidFill>
                          <a:effectLst/>
                          <a:latin typeface="+mn-lt"/>
                        </a:rPr>
                        <a:t>La salle de bain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58 %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58 %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59 %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3"/>
                  </a:ext>
                </a:extLst>
              </a:tr>
              <a:tr h="364200">
                <a:tc>
                  <a:txBody>
                    <a:bodyPr/>
                    <a:lstStyle/>
                    <a:p>
                      <a:pPr algn="r" fontAlgn="b"/>
                      <a:r>
                        <a:rPr lang="fr-CA" sz="900" b="0" i="0" u="none" strike="noStrike">
                          <a:solidFill>
                            <a:srgbClr val="000000"/>
                          </a:solidFill>
                          <a:effectLst/>
                          <a:latin typeface="+mn-lt"/>
                        </a:rPr>
                        <a:t>La fenestration</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40 %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40 %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5"/>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La toiture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r>
                        <a:rPr lang="fr-CA" sz="1000" b="0" i="0" u="none" strike="noStrike" dirty="0">
                          <a:solidFill>
                            <a:srgbClr val="000000"/>
                          </a:solidFill>
                          <a:effectLst/>
                          <a:latin typeface="+mn-lt"/>
                        </a:rPr>
                        <a:t> </a:t>
                      </a: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30 %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30 %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10006"/>
                  </a:ext>
                </a:extLst>
              </a:tr>
              <a:tr h="36420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CA" sz="900" b="0" i="0" u="none" strike="noStrike" dirty="0">
                          <a:solidFill>
                            <a:srgbClr val="000000"/>
                          </a:solidFill>
                          <a:effectLst/>
                          <a:latin typeface="+mn-lt"/>
                        </a:rPr>
                        <a:t>La finition du sous-sol</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32 %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29 %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27 %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10008"/>
                  </a:ext>
                </a:extLst>
              </a:tr>
              <a:tr h="364200">
                <a:tc>
                  <a:txBody>
                    <a:bodyPr/>
                    <a:lstStyle/>
                    <a:p>
                      <a:pPr algn="r" fontAlgn="b"/>
                      <a:r>
                        <a:rPr lang="fr-CA" sz="900" b="0" i="0" u="none" strike="noStrike">
                          <a:solidFill>
                            <a:srgbClr val="000000"/>
                          </a:solidFill>
                          <a:effectLst/>
                          <a:latin typeface="+mn-lt"/>
                        </a:rPr>
                        <a:t>L’ajout d’un garage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22 %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21 %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2136120282"/>
                  </a:ext>
                </a:extLst>
              </a:tr>
              <a:tr h="364200">
                <a:tc>
                  <a:txBody>
                    <a:bodyPr/>
                    <a:lstStyle/>
                    <a:p>
                      <a:pPr algn="r" fontAlgn="b"/>
                      <a:r>
                        <a:rPr lang="fr-CA" sz="900" b="0" i="0" u="none" strike="noStrike" dirty="0">
                          <a:solidFill>
                            <a:srgbClr val="000000"/>
                          </a:solidFill>
                          <a:effectLst/>
                          <a:latin typeface="+mn-lt"/>
                        </a:rPr>
                        <a:t>Le revêtement extérieur</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16 %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0000"/>
                      </a:schemeClr>
                    </a:solidFill>
                  </a:tcPr>
                </a:tc>
                <a:extLst>
                  <a:ext uri="{0D108BD9-81ED-4DB2-BD59-A6C34878D82A}">
                    <a16:rowId xmlns:a16="http://schemas.microsoft.com/office/drawing/2014/main" val="2466453476"/>
                  </a:ext>
                </a:extLst>
              </a:tr>
              <a:tr h="364200">
                <a:tc>
                  <a:txBody>
                    <a:bodyPr/>
                    <a:lstStyle/>
                    <a:p>
                      <a:pPr algn="r" fontAlgn="b"/>
                      <a:r>
                        <a:rPr lang="fr-CA" sz="900" b="0" i="0" u="none" strike="noStrike" dirty="0">
                          <a:solidFill>
                            <a:srgbClr val="000000"/>
                          </a:solidFill>
                          <a:effectLst/>
                          <a:latin typeface="+mn-lt"/>
                        </a:rPr>
                        <a:t>Le terrassement / paysagement</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13 %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algn="ctr" fontAlgn="b"/>
                      <a:r>
                        <a:rPr lang="fr-CA" sz="900" b="0" i="1" u="none" strike="noStrike" dirty="0">
                          <a:solidFill>
                            <a:schemeClr val="bg1">
                              <a:lumMod val="50000"/>
                            </a:schemeClr>
                          </a:solidFill>
                          <a:effectLst/>
                          <a:latin typeface="+mn-lt"/>
                        </a:rPr>
                        <a:t>11 %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11 %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0"/>
                      </a:schemeClr>
                    </a:solidFill>
                  </a:tcPr>
                </a:tc>
                <a:extLst>
                  <a:ext uri="{0D108BD9-81ED-4DB2-BD59-A6C34878D82A}">
                    <a16:rowId xmlns:a16="http://schemas.microsoft.com/office/drawing/2014/main" val="3950394493"/>
                  </a:ext>
                </a:extLst>
              </a:tr>
              <a:tr h="364200">
                <a:tc>
                  <a:txBody>
                    <a:bodyPr/>
                    <a:lstStyle/>
                    <a:p>
                      <a:pPr algn="r" fontAlgn="b"/>
                      <a:r>
                        <a:rPr lang="fr-CA" sz="900" b="0" i="0" u="none" strike="noStrike" dirty="0">
                          <a:solidFill>
                            <a:srgbClr val="000000"/>
                          </a:solidFill>
                          <a:effectLst/>
                          <a:latin typeface="+mn-lt"/>
                        </a:rPr>
                        <a:t>Une piscine</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l" rtl="0" fontAlgn="t"/>
                      <a:endParaRPr lang="fr-CA" sz="1000" b="0"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ctr" fontAlgn="b"/>
                      <a:endParaRPr lang="fr-CA" sz="900" b="0" i="1" u="none" strike="noStrike">
                        <a:solidFill>
                          <a:schemeClr val="bg1">
                            <a:lumMod val="50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ctr" fontAlgn="b"/>
                      <a:r>
                        <a:rPr lang="fr-CA" sz="900" b="0" i="1" u="none" strike="noStrike" dirty="0">
                          <a:solidFill>
                            <a:schemeClr val="bg1">
                              <a:lumMod val="50000"/>
                            </a:schemeClr>
                          </a:solidFill>
                          <a:effectLst/>
                          <a:latin typeface="+mn-lt"/>
                        </a:rPr>
                        <a:t>4 %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prstClr val="black"/>
                          </a:solidFill>
                          <a:effectLst/>
                          <a:uLnTx/>
                          <a:uFillTx/>
                          <a:latin typeface="+mn-lt"/>
                          <a:ea typeface="+mn-ea"/>
                          <a:cs typeface="+mn-cs"/>
                        </a:rPr>
                        <a:t>5 %</a:t>
                      </a: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886316210"/>
                  </a:ext>
                </a:extLst>
              </a:tr>
            </a:tbl>
          </a:graphicData>
        </a:graphic>
      </p:graphicFrame>
      <p:graphicFrame>
        <p:nvGraphicFramePr>
          <p:cNvPr id="8" name="Graphique 7">
            <a:extLst>
              <a:ext uri="{FF2B5EF4-FFF2-40B4-BE49-F238E27FC236}">
                <a16:creationId xmlns:a16="http://schemas.microsoft.com/office/drawing/2014/main" id="{38155423-E082-442C-8CCF-CAF0794965F2}"/>
              </a:ext>
            </a:extLst>
          </p:cNvPr>
          <p:cNvGraphicFramePr/>
          <p:nvPr>
            <p:custDataLst>
              <p:tags r:id="rId2"/>
            </p:custDataLst>
            <p:extLst>
              <p:ext uri="{D42A27DB-BD31-4B8C-83A1-F6EECF244321}">
                <p14:modId xmlns:p14="http://schemas.microsoft.com/office/powerpoint/2010/main" val="3644562411"/>
              </p:ext>
            </p:extLst>
          </p:nvPr>
        </p:nvGraphicFramePr>
        <p:xfrm>
          <a:off x="2640426" y="1708888"/>
          <a:ext cx="8693901" cy="3854026"/>
        </p:xfrm>
        <a:graphic>
          <a:graphicData uri="http://schemas.openxmlformats.org/drawingml/2006/chart">
            <c:chart xmlns:c="http://schemas.openxmlformats.org/drawingml/2006/chart" xmlns:r="http://schemas.openxmlformats.org/officeDocument/2006/relationships" r:id="rId10"/>
          </a:graphicData>
        </a:graphic>
      </p:graphicFrame>
      <p:sp>
        <p:nvSpPr>
          <p:cNvPr id="2" name="Titre 1">
            <a:extLst>
              <a:ext uri="{FF2B5EF4-FFF2-40B4-BE49-F238E27FC236}">
                <a16:creationId xmlns:a16="http://schemas.microsoft.com/office/drawing/2014/main" id="{8986DF4E-4BD1-4E3D-B147-2DB8B56E242D}"/>
              </a:ext>
            </a:extLst>
          </p:cNvPr>
          <p:cNvSpPr>
            <a:spLocks noGrp="1"/>
          </p:cNvSpPr>
          <p:nvPr>
            <p:ph type="title"/>
            <p:custDataLst>
              <p:tags r:id="rId3"/>
            </p:custDataLst>
          </p:nvPr>
        </p:nvSpPr>
        <p:spPr/>
        <p:txBody>
          <a:bodyPr/>
          <a:lstStyle/>
          <a:p>
            <a:r>
              <a:rPr lang="fr-CA" dirty="0"/>
              <a:t>Le meilleur retour sur investissement</a:t>
            </a:r>
          </a:p>
        </p:txBody>
      </p:sp>
      <p:sp>
        <p:nvSpPr>
          <p:cNvPr id="3" name="Espace réservé du numéro de diapositive 2">
            <a:extLst>
              <a:ext uri="{FF2B5EF4-FFF2-40B4-BE49-F238E27FC236}">
                <a16:creationId xmlns:a16="http://schemas.microsoft.com/office/drawing/2014/main" id="{4AABCBCA-6A9B-45FE-B0D1-ED2FD3B02B8F}"/>
              </a:ext>
            </a:extLst>
          </p:cNvPr>
          <p:cNvSpPr>
            <a:spLocks noGrp="1"/>
          </p:cNvSpPr>
          <p:nvPr>
            <p:ph type="sldNum" sz="quarter" idx="12"/>
            <p:custDataLst>
              <p:tags r:id="rId4"/>
            </p:custDataLst>
          </p:nvPr>
        </p:nvSpPr>
        <p:spPr/>
        <p:txBody>
          <a:bodyPr/>
          <a:lstStyle/>
          <a:p>
            <a:fld id="{B57D92B5-7ECE-49C8-85BA-9F8FD163C6E7}" type="slidenum">
              <a:rPr lang="en-CA" smtClean="0"/>
              <a:t>89</a:t>
            </a:fld>
            <a:endParaRPr lang="en-CA"/>
          </a:p>
        </p:txBody>
      </p:sp>
      <p:sp>
        <p:nvSpPr>
          <p:cNvPr id="4" name="Espace réservé du texte 3">
            <a:extLst>
              <a:ext uri="{FF2B5EF4-FFF2-40B4-BE49-F238E27FC236}">
                <a16:creationId xmlns:a16="http://schemas.microsoft.com/office/drawing/2014/main" id="{CC348213-4704-49FF-AFDF-B6186748F567}"/>
              </a:ext>
            </a:extLst>
          </p:cNvPr>
          <p:cNvSpPr>
            <a:spLocks noGrp="1"/>
          </p:cNvSpPr>
          <p:nvPr>
            <p:ph type="body" sz="quarter" idx="13"/>
            <p:custDataLst>
              <p:tags r:id="rId5"/>
            </p:custDataLst>
          </p:nvPr>
        </p:nvSpPr>
        <p:spPr>
          <a:xfrm>
            <a:off x="220980" y="1341120"/>
            <a:ext cx="11750400" cy="124650"/>
          </a:xfrm>
        </p:spPr>
        <p:txBody>
          <a:bodyPr/>
          <a:lstStyle/>
          <a:p>
            <a:r>
              <a:rPr lang="fr-CA" dirty="0"/>
              <a:t>QF7) Selon vous, parmi les rénovations suivantes, quelles sont celles qui offrent </a:t>
            </a:r>
            <a:r>
              <a:rPr lang="fr-CA" b="1" dirty="0"/>
              <a:t>le meilleur retour sur investissement</a:t>
            </a:r>
            <a:r>
              <a:rPr lang="fr-CA" dirty="0"/>
              <a:t> lors de la revente? </a:t>
            </a:r>
          </a:p>
        </p:txBody>
      </p:sp>
      <p:sp>
        <p:nvSpPr>
          <p:cNvPr id="9" name="Rectangle 8">
            <a:extLst>
              <a:ext uri="{FF2B5EF4-FFF2-40B4-BE49-F238E27FC236}">
                <a16:creationId xmlns:a16="http://schemas.microsoft.com/office/drawing/2014/main" id="{62E4D348-0BED-4CBF-8520-8179F60EDFFC}"/>
              </a:ext>
            </a:extLst>
          </p:cNvPr>
          <p:cNvSpPr/>
          <p:nvPr>
            <p:custDataLst>
              <p:tags r:id="rId6"/>
            </p:custDataLst>
          </p:nvPr>
        </p:nvSpPr>
        <p:spPr>
          <a:xfrm>
            <a:off x="10902001" y="4739901"/>
            <a:ext cx="285656" cy="215444"/>
          </a:xfrm>
          <a:prstGeom prst="rect">
            <a:avLst/>
          </a:prstGeom>
        </p:spPr>
        <p:txBody>
          <a:bodyPr wrap="none">
            <a:spAutoFit/>
          </a:bodyPr>
          <a:lstStyle/>
          <a:p>
            <a:pPr algn="ctr"/>
            <a:r>
              <a:rPr lang="fr-CA" sz="800" dirty="0">
                <a:solidFill>
                  <a:srgbClr val="A50021"/>
                </a:solidFill>
                <a:latin typeface="Wingdings 3" panose="05040102010807070707" pitchFamily="18" charset="2"/>
              </a:rPr>
              <a:t>q</a:t>
            </a:r>
            <a:endParaRPr lang="fr-CA" sz="800" dirty="0"/>
          </a:p>
        </p:txBody>
      </p:sp>
      <p:sp>
        <p:nvSpPr>
          <p:cNvPr id="10" name="Espace réservé du texte 3">
            <a:extLst>
              <a:ext uri="{FF2B5EF4-FFF2-40B4-BE49-F238E27FC236}">
                <a16:creationId xmlns:a16="http://schemas.microsoft.com/office/drawing/2014/main" id="{2ED04BD0-2FBF-4A24-9D98-5DF08563CF8A}"/>
              </a:ext>
            </a:extLst>
          </p:cNvPr>
          <p:cNvSpPr>
            <a:spLocks noGrp="1"/>
          </p:cNvSpPr>
          <p:nvPr>
            <p:ph type="body" sz="quarter" idx="14"/>
            <p:custDataLst>
              <p:tags r:id="rId7"/>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2005346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E9E93D-8D43-4563-AE92-5B86279F81F8}"/>
              </a:ext>
            </a:extLst>
          </p:cNvPr>
          <p:cNvSpPr/>
          <p:nvPr>
            <p:custDataLst>
              <p:tags r:id="rId1"/>
            </p:custDataLst>
          </p:nvPr>
        </p:nvSpPr>
        <p:spPr>
          <a:xfrm>
            <a:off x="6991350" y="6305550"/>
            <a:ext cx="5060950" cy="440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Espace réservé du numéro de diapositive 3">
            <a:extLst>
              <a:ext uri="{FF2B5EF4-FFF2-40B4-BE49-F238E27FC236}">
                <a16:creationId xmlns:a16="http://schemas.microsoft.com/office/drawing/2014/main" id="{23646016-51EA-4535-90B0-0C0D680E9850}"/>
              </a:ext>
            </a:extLst>
          </p:cNvPr>
          <p:cNvSpPr>
            <a:spLocks noGrp="1"/>
          </p:cNvSpPr>
          <p:nvPr>
            <p:ph type="sldNum" sz="quarter" idx="12"/>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D92B5-7ECE-49C8-85BA-9F8FD163C6E7}" type="slidenum">
              <a:rPr kumimoji="0" lang="en-CA"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CA" sz="10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Titre 7">
            <a:extLst>
              <a:ext uri="{FF2B5EF4-FFF2-40B4-BE49-F238E27FC236}">
                <a16:creationId xmlns:a16="http://schemas.microsoft.com/office/drawing/2014/main" id="{28BA332B-76CF-4828-BFD3-C70E7F79AD5D}"/>
              </a:ext>
            </a:extLst>
          </p:cNvPr>
          <p:cNvSpPr>
            <a:spLocks noGrp="1"/>
          </p:cNvSpPr>
          <p:nvPr>
            <p:ph type="title"/>
            <p:custDataLst>
              <p:tags r:id="rId3"/>
            </p:custDataLst>
          </p:nvPr>
        </p:nvSpPr>
        <p:spPr>
          <a:xfrm>
            <a:off x="1003178" y="268862"/>
            <a:ext cx="7325456" cy="498598"/>
          </a:xfrm>
        </p:spPr>
        <p:txBody>
          <a:bodyPr/>
          <a:lstStyle/>
          <a:p>
            <a:r>
              <a:rPr lang="fr-CA" dirty="0">
                <a:solidFill>
                  <a:schemeClr val="tx2"/>
                </a:solidFill>
              </a:rPr>
              <a:t>Quelle est la </a:t>
            </a:r>
            <a:r>
              <a:rPr lang="fr-CA" b="1" dirty="0">
                <a:solidFill>
                  <a:schemeClr val="tx2"/>
                </a:solidFill>
              </a:rPr>
              <a:t>nature des projets</a:t>
            </a:r>
            <a:r>
              <a:rPr lang="fr-CA" dirty="0">
                <a:solidFill>
                  <a:schemeClr val="tx2"/>
                </a:solidFill>
              </a:rPr>
              <a:t> d’entretien ou de rénovation prévus, </a:t>
            </a:r>
            <a:br>
              <a:rPr lang="fr-CA" dirty="0">
                <a:solidFill>
                  <a:schemeClr val="tx2"/>
                </a:solidFill>
              </a:rPr>
            </a:br>
            <a:r>
              <a:rPr lang="fr-CA" dirty="0">
                <a:solidFill>
                  <a:schemeClr val="tx2"/>
                </a:solidFill>
              </a:rPr>
              <a:t>de même que le </a:t>
            </a:r>
            <a:r>
              <a:rPr lang="fr-CA" b="1" dirty="0">
                <a:solidFill>
                  <a:schemeClr val="tx2"/>
                </a:solidFill>
              </a:rPr>
              <a:t>budget anticipé</a:t>
            </a:r>
            <a:r>
              <a:rPr lang="fr-CA" dirty="0">
                <a:solidFill>
                  <a:schemeClr val="tx2"/>
                </a:solidFill>
              </a:rPr>
              <a:t>?</a:t>
            </a:r>
          </a:p>
        </p:txBody>
      </p:sp>
      <p:graphicFrame>
        <p:nvGraphicFramePr>
          <p:cNvPr id="9" name="Tableau 8">
            <a:extLst>
              <a:ext uri="{FF2B5EF4-FFF2-40B4-BE49-F238E27FC236}">
                <a16:creationId xmlns:a16="http://schemas.microsoft.com/office/drawing/2014/main" id="{ACF421C2-0E61-4F26-B7CB-83E489AAAA3D}"/>
              </a:ext>
            </a:extLst>
          </p:cNvPr>
          <p:cNvGraphicFramePr>
            <a:graphicFrameLocks noGrp="1"/>
          </p:cNvGraphicFramePr>
          <p:nvPr>
            <p:custDataLst>
              <p:tags r:id="rId4"/>
            </p:custDataLst>
            <p:extLst>
              <p:ext uri="{D42A27DB-BD31-4B8C-83A1-F6EECF244321}">
                <p14:modId xmlns:p14="http://schemas.microsoft.com/office/powerpoint/2010/main" val="3749507817"/>
              </p:ext>
            </p:extLst>
          </p:nvPr>
        </p:nvGraphicFramePr>
        <p:xfrm>
          <a:off x="467545" y="1203599"/>
          <a:ext cx="11584756" cy="5586832"/>
        </p:xfrm>
        <a:graphic>
          <a:graphicData uri="http://schemas.openxmlformats.org/drawingml/2006/table">
            <a:tbl>
              <a:tblPr firstRow="1" bandRow="1">
                <a:tableStyleId>{2D5ABB26-0587-4C30-8999-92F81FD0307C}</a:tableStyleId>
              </a:tblPr>
              <a:tblGrid>
                <a:gridCol w="2561554">
                  <a:extLst>
                    <a:ext uri="{9D8B030D-6E8A-4147-A177-3AD203B41FA5}">
                      <a16:colId xmlns:a16="http://schemas.microsoft.com/office/drawing/2014/main" val="20000"/>
                    </a:ext>
                  </a:extLst>
                </a:gridCol>
                <a:gridCol w="3007734">
                  <a:extLst>
                    <a:ext uri="{9D8B030D-6E8A-4147-A177-3AD203B41FA5}">
                      <a16:colId xmlns:a16="http://schemas.microsoft.com/office/drawing/2014/main" val="20001"/>
                    </a:ext>
                  </a:extLst>
                </a:gridCol>
                <a:gridCol w="3007734">
                  <a:extLst>
                    <a:ext uri="{9D8B030D-6E8A-4147-A177-3AD203B41FA5}">
                      <a16:colId xmlns:a16="http://schemas.microsoft.com/office/drawing/2014/main" val="254047457"/>
                    </a:ext>
                  </a:extLst>
                </a:gridCol>
                <a:gridCol w="3007734">
                  <a:extLst>
                    <a:ext uri="{9D8B030D-6E8A-4147-A177-3AD203B41FA5}">
                      <a16:colId xmlns:a16="http://schemas.microsoft.com/office/drawing/2014/main" val="2625253568"/>
                    </a:ext>
                  </a:extLst>
                </a:gridCol>
              </a:tblGrid>
              <a:tr h="609046">
                <a:tc rowSpan="2">
                  <a:txBody>
                    <a:bodyPr/>
                    <a:lstStyle/>
                    <a:p>
                      <a:pPr marL="0" indent="0" algn="l">
                        <a:buFont typeface="Arial" panose="020B0604020202020204" pitchFamily="34" charset="0"/>
                        <a:buNone/>
                      </a:pPr>
                      <a:r>
                        <a:rPr lang="fr-CA" sz="1400" b="1" kern="1200" cap="none" baseline="0" dirty="0">
                          <a:solidFill>
                            <a:schemeClr val="bg1"/>
                          </a:solidFill>
                          <a:latin typeface="+mn-lt"/>
                          <a:ea typeface="+mn-ea"/>
                          <a:cs typeface="+mn-cs"/>
                        </a:rPr>
                        <a:t>Les travaux de rénovation intérieurs</a:t>
                      </a:r>
                      <a:r>
                        <a:rPr lang="fr-CA" sz="1400" b="1" kern="1200" cap="none" baseline="0" dirty="0">
                          <a:solidFill>
                            <a:srgbClr val="FF0000"/>
                          </a:solidFill>
                          <a:latin typeface="+mn-lt"/>
                          <a:ea typeface="+mn-ea"/>
                          <a:cs typeface="+mn-cs"/>
                        </a:rPr>
                        <a:t> </a:t>
                      </a:r>
                      <a:r>
                        <a:rPr lang="fr-CA" sz="1400" b="1" kern="1200" cap="none" baseline="0" dirty="0">
                          <a:solidFill>
                            <a:schemeClr val="bg1"/>
                          </a:solidFill>
                          <a:latin typeface="+mn-lt"/>
                          <a:ea typeface="+mn-ea"/>
                          <a:cs typeface="+mn-cs"/>
                        </a:rPr>
                        <a:t>continuent d’obtenir les préférences des propriétaires</a:t>
                      </a:r>
                      <a:endParaRPr lang="fr-CA" sz="1000" b="0" kern="1200" cap="none" baseline="0" dirty="0">
                        <a:solidFill>
                          <a:schemeClr val="bg1"/>
                        </a:solidFill>
                        <a:latin typeface="+mn-lt"/>
                        <a:ea typeface="+mn-ea"/>
                        <a:cs typeface="+mn-cs"/>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100" i="0" dirty="0"/>
                        <a:t>La tendance des travaux de rénovation reste similaire à celles observées les années précédentes : les projets de </a:t>
                      </a:r>
                      <a:r>
                        <a:rPr lang="fr-CA" sz="1100" b="1" i="0" dirty="0"/>
                        <a:t>rénovation intérieure</a:t>
                      </a:r>
                      <a:r>
                        <a:rPr lang="fr-CA" sz="1100" b="0" i="0" dirty="0"/>
                        <a:t> demeurent les </a:t>
                      </a:r>
                      <a:r>
                        <a:rPr lang="fr-CA" sz="1100" b="1" i="0" dirty="0"/>
                        <a:t>plus populaires </a:t>
                      </a:r>
                      <a:r>
                        <a:rPr lang="fr-CA" sz="1100" b="0" i="0" dirty="0"/>
                        <a:t>(75 % c. 2025 : 75 % et 2024 : 75 %), bien au-delà des travaux de </a:t>
                      </a:r>
                      <a:r>
                        <a:rPr lang="fr-CA" sz="1100" b="1" i="0" dirty="0"/>
                        <a:t>rénovation extérieure</a:t>
                      </a:r>
                      <a:r>
                        <a:rPr lang="fr-CA" sz="1100" b="0" i="0" dirty="0"/>
                        <a:t> </a:t>
                      </a:r>
                      <a:r>
                        <a:rPr lang="fr-CA" sz="1100" dirty="0"/>
                        <a:t>(48 % c. 2025 : 46 % et 2024 : 46 %), ou encore des </a:t>
                      </a:r>
                      <a:r>
                        <a:rPr lang="fr-CA" sz="1100" b="1" dirty="0"/>
                        <a:t>agrandissements / conversions </a:t>
                      </a:r>
                      <a:r>
                        <a:rPr lang="fr-CA" sz="1100" b="0" dirty="0"/>
                        <a:t>qui sont plus à la marge (8 % c. 2025 : 9 % et 2024 : 8 %).</a:t>
                      </a:r>
                      <a:endParaRPr lang="fr-CA" sz="1100" i="0" dirty="0"/>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100" i="0" dirty="0"/>
                        <a:t>Quelles que soient les rénovations envisagées,</a:t>
                      </a:r>
                      <a:r>
                        <a:rPr lang="fr-CA" sz="1100" b="1" i="0" dirty="0"/>
                        <a:t> </a:t>
                      </a:r>
                      <a:r>
                        <a:rPr lang="fr-CA" sz="1100" b="0" i="0" dirty="0"/>
                        <a:t>les</a:t>
                      </a:r>
                      <a:r>
                        <a:rPr lang="fr-CA" sz="1100" b="1" i="0" dirty="0"/>
                        <a:t> types de travaux effectués varient peu</a:t>
                      </a:r>
                      <a:r>
                        <a:rPr lang="fr-CA" sz="1100" i="0" dirty="0"/>
                        <a:t>. Quelques hausses ressortent cependant pour  le grenier (4 % c. 2 %), les gouttières (16 % c. 12 %), les fondations (8 % c. 4 %) et l’adaptation du domicile (19 % c. 9 %).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fr-CA"/>
                    </a:p>
                  </a:txBody>
                  <a:tcPr/>
                </a:tc>
                <a:tc hMerge="1">
                  <a:txBody>
                    <a:bodyPr/>
                    <a:lstStyle/>
                    <a:p>
                      <a:endParaRPr lang="fr-CA"/>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491592">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400" b="1" kern="1200" cap="none" baseline="0" dirty="0">
                        <a:solidFill>
                          <a:schemeClr val="bg1"/>
                        </a:solidFill>
                        <a:latin typeface="+mn-lt"/>
                        <a:ea typeface="+mn-ea"/>
                        <a:cs typeface="+mn-cs"/>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defTabSz="914400" rtl="0" eaLnBrk="1" latinLnBrk="0" hangingPunct="1">
                        <a:spcBef>
                          <a:spcPts val="600"/>
                        </a:spcBef>
                        <a:buFont typeface="Arial" panose="020B0604020202020204" pitchFamily="34" charset="0"/>
                        <a:buNone/>
                      </a:pPr>
                      <a:r>
                        <a:rPr lang="fr-CA" sz="1200" b="1" cap="none" baseline="0" dirty="0">
                          <a:solidFill>
                            <a:schemeClr val="bg1"/>
                          </a:solidFill>
                        </a:rPr>
                        <a:t>Travaux de </a:t>
                      </a:r>
                      <a:br>
                        <a:rPr lang="fr-CA" sz="1200" b="1" cap="none" baseline="0" dirty="0">
                          <a:solidFill>
                            <a:schemeClr val="bg1"/>
                          </a:solidFill>
                        </a:rPr>
                      </a:br>
                      <a:r>
                        <a:rPr lang="fr-CA" sz="1200" b="1" cap="none" baseline="0" dirty="0">
                          <a:solidFill>
                            <a:schemeClr val="bg1"/>
                          </a:solidFill>
                        </a:rPr>
                        <a:t>rénovation </a:t>
                      </a:r>
                      <a:r>
                        <a:rPr lang="fr-CA" sz="1200" b="1" u="sng" cap="none" baseline="0" dirty="0">
                          <a:solidFill>
                            <a:schemeClr val="bg1"/>
                          </a:solidFill>
                        </a:rPr>
                        <a:t>intérieurs</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lvl="0" indent="0" algn="ctr" defTabSz="914400" rtl="0" eaLnBrk="1" latinLnBrk="0" hangingPunct="1">
                        <a:spcBef>
                          <a:spcPts val="600"/>
                        </a:spcBef>
                        <a:buFont typeface="Arial" panose="020B0604020202020204" pitchFamily="34" charset="0"/>
                        <a:buNone/>
                      </a:pPr>
                      <a:r>
                        <a:rPr lang="fr-CA" sz="1200" b="1" cap="none" baseline="0" dirty="0">
                          <a:solidFill>
                            <a:schemeClr val="bg1"/>
                          </a:solidFill>
                        </a:rPr>
                        <a:t>Travaux de </a:t>
                      </a:r>
                      <a:br>
                        <a:rPr lang="fr-CA" sz="1200" b="1" cap="none" baseline="0" dirty="0">
                          <a:solidFill>
                            <a:schemeClr val="bg1"/>
                          </a:solidFill>
                        </a:rPr>
                      </a:br>
                      <a:r>
                        <a:rPr lang="fr-CA" sz="1200" b="1" cap="none" baseline="0" dirty="0">
                          <a:solidFill>
                            <a:schemeClr val="bg1"/>
                          </a:solidFill>
                        </a:rPr>
                        <a:t>rénovation </a:t>
                      </a:r>
                      <a:r>
                        <a:rPr lang="fr-CA" sz="1200" b="1" u="sng" cap="none" baseline="0" dirty="0">
                          <a:solidFill>
                            <a:schemeClr val="bg1"/>
                          </a:solidFill>
                        </a:rPr>
                        <a:t>extérieurs</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lvl="0" indent="0" algn="ctr" defTabSz="914400" rtl="0" eaLnBrk="1" latinLnBrk="0" hangingPunct="1">
                        <a:spcBef>
                          <a:spcPts val="600"/>
                        </a:spcBef>
                        <a:buFont typeface="Arial" panose="020B0604020202020204" pitchFamily="34" charset="0"/>
                        <a:buNone/>
                      </a:pPr>
                      <a:r>
                        <a:rPr lang="fr-CA" sz="1200" b="1" cap="none" baseline="0" dirty="0">
                          <a:solidFill>
                            <a:schemeClr val="bg1"/>
                          </a:solidFill>
                        </a:rPr>
                        <a:t>Travaux d’agrandissement /</a:t>
                      </a:r>
                      <a:br>
                        <a:rPr lang="fr-CA" sz="1200" b="1" cap="none" baseline="0" dirty="0">
                          <a:solidFill>
                            <a:schemeClr val="bg1"/>
                          </a:solidFill>
                        </a:rPr>
                      </a:br>
                      <a:r>
                        <a:rPr lang="fr-CA" sz="1200" b="1" cap="none" baseline="0" dirty="0">
                          <a:solidFill>
                            <a:schemeClr val="bg1"/>
                          </a:solidFill>
                        </a:rPr>
                        <a:t>de </a:t>
                      </a:r>
                      <a:r>
                        <a:rPr lang="fr-CA" sz="1200" b="1" u="sng" cap="none" baseline="0" dirty="0">
                          <a:solidFill>
                            <a:schemeClr val="bg1"/>
                          </a:solidFill>
                        </a:rPr>
                        <a:t>conversion</a:t>
                      </a:r>
                    </a:p>
                  </a:txBody>
                  <a:tcPr anchor="b">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403260100"/>
                  </a:ext>
                </a:extLst>
              </a:tr>
              <a:tr h="49159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kern="1200" cap="none" baseline="0" dirty="0">
                          <a:solidFill>
                            <a:schemeClr val="bg1"/>
                          </a:solidFill>
                          <a:latin typeface="+mn-lt"/>
                          <a:ea typeface="+mn-ea"/>
                          <a:cs typeface="+mn-cs"/>
                        </a:rPr>
                        <a:t>La nature des travaux anticipés selon le </a:t>
                      </a:r>
                      <a:br>
                        <a:rPr lang="fr-CA" sz="1400" b="1" kern="1200" cap="none" baseline="0" dirty="0">
                          <a:solidFill>
                            <a:schemeClr val="bg1"/>
                          </a:solidFill>
                          <a:latin typeface="+mn-lt"/>
                          <a:ea typeface="+mn-ea"/>
                          <a:cs typeface="+mn-cs"/>
                        </a:rPr>
                      </a:br>
                      <a:r>
                        <a:rPr lang="fr-CA" sz="1400" b="1" kern="1200" cap="none" baseline="0" dirty="0">
                          <a:solidFill>
                            <a:schemeClr val="bg1"/>
                          </a:solidFill>
                          <a:latin typeface="+mn-lt"/>
                          <a:ea typeface="+mn-ea"/>
                          <a:cs typeface="+mn-cs"/>
                        </a:rPr>
                        <a:t>type de projet – Top 5</a:t>
                      </a:r>
                      <a:br>
                        <a:rPr lang="fr-CA" sz="1400" b="1" kern="1200" cap="none" baseline="0" dirty="0">
                          <a:solidFill>
                            <a:schemeClr val="bg1"/>
                          </a:solidFill>
                          <a:latin typeface="+mn-lt"/>
                          <a:ea typeface="+mn-ea"/>
                          <a:cs typeface="+mn-cs"/>
                        </a:rPr>
                      </a:br>
                      <a:r>
                        <a:rPr lang="fr-CA" sz="1000" b="0" i="1" kern="1200" cap="none" baseline="0" dirty="0">
                          <a:solidFill>
                            <a:schemeClr val="bg1"/>
                          </a:solidFill>
                          <a:latin typeface="+mn-lt"/>
                          <a:ea typeface="+mn-ea"/>
                          <a:cs typeface="+mn-cs"/>
                        </a:rPr>
                        <a:t>(parmi ceux prévoyant </a:t>
                      </a:r>
                      <a:br>
                        <a:rPr lang="fr-CA" sz="1000" b="0" i="1" kern="1200" cap="none" baseline="0" dirty="0">
                          <a:solidFill>
                            <a:schemeClr val="bg1"/>
                          </a:solidFill>
                          <a:latin typeface="+mn-lt"/>
                          <a:ea typeface="+mn-ea"/>
                          <a:cs typeface="+mn-cs"/>
                        </a:rPr>
                      </a:br>
                      <a:r>
                        <a:rPr lang="fr-CA" sz="1000" b="0" i="1" kern="1200" cap="none" baseline="0" dirty="0">
                          <a:solidFill>
                            <a:schemeClr val="bg1"/>
                          </a:solidFill>
                          <a:latin typeface="+mn-lt"/>
                          <a:ea typeface="+mn-ea"/>
                          <a:cs typeface="+mn-cs"/>
                        </a:rPr>
                        <a:t>ce type de travaux)</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Rénovation de la salle de bain (45 %);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Rénovation de la cuisine (38 %);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Plancher / sol (33 %);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Sous-sol (23 %); </a:t>
                      </a:r>
                    </a:p>
                    <a:p>
                      <a:pPr marL="228600" lvl="0" indent="-228600" algn="l" defTabSz="914400" rtl="0" eaLnBrk="1" latinLnBrk="0" hangingPunct="1">
                        <a:spcBef>
                          <a:spcPts val="200"/>
                        </a:spcBef>
                        <a:buFont typeface="+mj-lt"/>
                        <a:buAutoNum type="arabicPeriod"/>
                      </a:pPr>
                      <a:r>
                        <a:rPr lang="fr-CA" sz="1000" b="0" cap="none" baseline="0" dirty="0">
                          <a:solidFill>
                            <a:schemeClr val="tx1"/>
                          </a:solidFill>
                        </a:rPr>
                        <a:t>Escaliers et rampes (16 %).</a:t>
                      </a:r>
                    </a:p>
                    <a:p>
                      <a:pPr marL="228600" lvl="0" indent="-228600" algn="l" defTabSz="914400" rtl="0" eaLnBrk="1" latinLnBrk="0" hangingPunct="1">
                        <a:spcBef>
                          <a:spcPts val="200"/>
                        </a:spcBef>
                        <a:buFont typeface="+mj-lt"/>
                        <a:buAutoNum type="arabicPeriod"/>
                      </a:pPr>
                      <a:endParaRPr lang="fr-CA" sz="1000" b="0" cap="none" baseline="0" dirty="0">
                        <a:solidFill>
                          <a:schemeClr val="tx1"/>
                        </a:solidFill>
                      </a:endParaRPr>
                    </a:p>
                    <a:p>
                      <a:pPr marL="0" lvl="0" indent="0" algn="l" defTabSz="914400" rtl="0" eaLnBrk="1" latinLnBrk="0" hangingPunct="1">
                        <a:spcBef>
                          <a:spcPts val="200"/>
                        </a:spcBef>
                        <a:buFont typeface="+mj-lt"/>
                        <a:buNone/>
                      </a:pPr>
                      <a:endParaRPr lang="fr-CA" sz="1000" b="0" cap="none" baseline="0" dirty="0">
                        <a:solidFill>
                          <a:schemeClr val="tx1"/>
                        </a:solidFill>
                      </a:endParaRPr>
                    </a:p>
                    <a:p>
                      <a:pPr marL="0" lvl="0" indent="0" algn="l" defTabSz="914400" rtl="0" eaLnBrk="1" latinLnBrk="0" hangingPunct="1">
                        <a:spcBef>
                          <a:spcPts val="200"/>
                        </a:spcBef>
                        <a:buFont typeface="+mj-lt"/>
                        <a:buNone/>
                      </a:pPr>
                      <a:endParaRPr lang="fr-CA" sz="1000" b="0" cap="none" baseline="0" dirty="0">
                        <a:solidFill>
                          <a:schemeClr val="tx1"/>
                        </a:solidFill>
                      </a:endParaRPr>
                    </a:p>
                    <a:p>
                      <a:pPr marL="0" lvl="0" indent="0" algn="l" defTabSz="914400" rtl="0" eaLnBrk="1" latinLnBrk="0" hangingPunct="1">
                        <a:spcBef>
                          <a:spcPts val="200"/>
                        </a:spcBef>
                        <a:buFont typeface="+mj-lt"/>
                        <a:buNone/>
                      </a:pPr>
                      <a:r>
                        <a:rPr lang="fr-CA" sz="1000" b="0" i="1" cap="none" baseline="0" dirty="0">
                          <a:solidFill>
                            <a:schemeClr val="accent1">
                              <a:lumMod val="75000"/>
                            </a:schemeClr>
                          </a:solidFill>
                        </a:rPr>
                        <a:t>*Voir résultats détaillés p.33</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lvl="0" indent="-228600" algn="l" defTabSz="914400" rtl="0" eaLnBrk="1" latinLnBrk="0" hangingPunct="1">
                        <a:spcBef>
                          <a:spcPts val="200"/>
                        </a:spcBef>
                        <a:buFont typeface="+mj-lt"/>
                        <a:buAutoNum type="arabicPeriod"/>
                      </a:pPr>
                      <a:r>
                        <a:rPr lang="fr-CA" sz="1000" b="0" cap="none" baseline="0" dirty="0">
                          <a:solidFill>
                            <a:schemeClr val="tx1"/>
                          </a:solidFill>
                        </a:rPr>
                        <a:t>Patio / terrasse / balcon (40 %);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Aménagement paysager (25 %);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Portes et / ou fenêtres (24 %);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Toiture (24 %);</a:t>
                      </a:r>
                    </a:p>
                    <a:p>
                      <a:pPr marL="228600" lvl="0" indent="-228600" algn="l" defTabSz="914400" rtl="0" eaLnBrk="1" latinLnBrk="0" hangingPunct="1">
                        <a:spcBef>
                          <a:spcPts val="200"/>
                        </a:spcBef>
                        <a:buFont typeface="+mj-lt"/>
                        <a:buAutoNum type="arabicPeriod"/>
                      </a:pPr>
                      <a:r>
                        <a:rPr lang="fr-CA" sz="1000" b="0" cap="none" baseline="0" dirty="0">
                          <a:solidFill>
                            <a:schemeClr val="tx1"/>
                          </a:solidFill>
                        </a:rPr>
                        <a:t>Revêtement extérieur (21 %).</a:t>
                      </a:r>
                    </a:p>
                    <a:p>
                      <a:pPr marL="0" lvl="0" indent="0" algn="l" defTabSz="914400" rtl="0" eaLnBrk="1" latinLnBrk="0" hangingPunct="1">
                        <a:spcBef>
                          <a:spcPts val="200"/>
                        </a:spcBef>
                        <a:buFont typeface="+mj-lt"/>
                        <a:buNone/>
                      </a:pPr>
                      <a:endParaRPr lang="fr-CA" sz="1000" b="0" cap="none" baseline="0" dirty="0">
                        <a:solidFill>
                          <a:schemeClr val="tx1"/>
                        </a:solidFill>
                      </a:endParaRPr>
                    </a:p>
                    <a:p>
                      <a:pPr marL="0" lvl="0" indent="0" algn="l" defTabSz="914400" rtl="0" eaLnBrk="1" latinLnBrk="0" hangingPunct="1">
                        <a:spcBef>
                          <a:spcPts val="200"/>
                        </a:spcBef>
                        <a:buFont typeface="+mj-lt"/>
                        <a:buNone/>
                      </a:pPr>
                      <a:endParaRPr lang="fr-CA" sz="1000" b="0" cap="none" baseline="0" dirty="0">
                        <a:solidFill>
                          <a:schemeClr val="tx1"/>
                        </a:solidFill>
                      </a:endParaRPr>
                    </a:p>
                    <a:p>
                      <a:pPr marL="0" lvl="0" indent="0" algn="l" defTabSz="914400" rtl="0" eaLnBrk="1" latinLnBrk="0" hangingPunct="1">
                        <a:spcBef>
                          <a:spcPts val="200"/>
                        </a:spcBef>
                        <a:buFont typeface="+mj-lt"/>
                        <a:buNone/>
                      </a:pPr>
                      <a:endParaRPr lang="fr-CA" sz="1000" b="0" cap="none" baseline="0" dirty="0">
                        <a:solidFill>
                          <a:schemeClr val="tx1"/>
                        </a:solidFill>
                      </a:endParaRPr>
                    </a:p>
                    <a:p>
                      <a:pPr marL="0" lvl="0" indent="0" algn="l" defTabSz="914400" rtl="0" eaLnBrk="1" latinLnBrk="0" hangingPunct="1">
                        <a:spcBef>
                          <a:spcPts val="200"/>
                        </a:spcBef>
                        <a:buFont typeface="+mj-lt"/>
                        <a:buNone/>
                      </a:pPr>
                      <a:r>
                        <a:rPr lang="fr-CA" sz="1000" b="0" i="1" cap="none" baseline="0" dirty="0">
                          <a:solidFill>
                            <a:schemeClr val="accent1">
                              <a:lumMod val="75000"/>
                            </a:schemeClr>
                          </a:solidFill>
                        </a:rPr>
                        <a:t>*Voir résultats détaillés p. 43</a:t>
                      </a:r>
                      <a:endParaRPr lang="fr-CA" sz="1000" b="0" cap="none" baseline="0" dirty="0">
                        <a:solidFill>
                          <a:schemeClr val="accent1">
                            <a:lumMod val="75000"/>
                          </a:schemeClr>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lvl="0" indent="-228600" algn="l" defTabSz="914400" rtl="0" eaLnBrk="1" latinLnBrk="0" hangingPunct="1">
                        <a:spcBef>
                          <a:spcPts val="200"/>
                        </a:spcBef>
                        <a:buFont typeface="+mj-lt"/>
                        <a:buAutoNum type="arabicPeriod"/>
                      </a:pPr>
                      <a:r>
                        <a:rPr lang="fr-CA" sz="1000" b="0" cap="none" baseline="0" dirty="0">
                          <a:solidFill>
                            <a:schemeClr val="tx1"/>
                          </a:solidFill>
                        </a:rPr>
                        <a:t>Agrandissement (62 %);</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Ajouter des cloisons / murs (22 %);</a:t>
                      </a:r>
                    </a:p>
                    <a:p>
                      <a:pPr marL="228600" lvl="0" indent="-228600" algn="l" defTabSz="914400" rtl="0" eaLnBrk="1" latinLnBrk="0" hangingPunct="1">
                        <a:spcBef>
                          <a:spcPts val="200"/>
                        </a:spcBef>
                        <a:buFont typeface="+mj-lt"/>
                        <a:buAutoNum type="arabicPeriod"/>
                      </a:pPr>
                      <a:r>
                        <a:rPr lang="fr-CA" sz="1000" b="0" cap="none" baseline="0" dirty="0">
                          <a:solidFill>
                            <a:schemeClr val="tx1"/>
                          </a:solidFill>
                        </a:rPr>
                        <a:t>Supprimer des cloisons / murs (20 %);</a:t>
                      </a:r>
                    </a:p>
                    <a:p>
                      <a:pPr marL="228600" lvl="0" indent="-228600" algn="l" defTabSz="914400" rtl="0" eaLnBrk="1" latinLnBrk="0" hangingPunct="1">
                        <a:spcBef>
                          <a:spcPts val="200"/>
                        </a:spcBef>
                        <a:buFont typeface="+mj-lt"/>
                        <a:buAutoNum type="arabicPeriod"/>
                      </a:pPr>
                      <a:r>
                        <a:rPr lang="fr-CA" sz="1000" b="0" cap="none" baseline="0" dirty="0">
                          <a:solidFill>
                            <a:schemeClr val="tx1"/>
                          </a:solidFill>
                        </a:rPr>
                        <a:t>Adaptation du domicile </a:t>
                      </a:r>
                      <a:br>
                        <a:rPr lang="fr-CA" sz="1000" b="0" cap="none" baseline="0" dirty="0">
                          <a:solidFill>
                            <a:schemeClr val="tx1"/>
                          </a:solidFill>
                        </a:rPr>
                      </a:br>
                      <a:r>
                        <a:rPr lang="fr-CA" sz="1000" b="0" cap="none" baseline="0" dirty="0">
                          <a:solidFill>
                            <a:schemeClr val="tx1"/>
                          </a:solidFill>
                        </a:rPr>
                        <a:t>(19 % c. 9 % en 2025 et 19 % en 2024);</a:t>
                      </a:r>
                    </a:p>
                    <a:p>
                      <a:pPr marL="228600" marR="0" lvl="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fr-CA" sz="1000" b="0" cap="none" baseline="0" dirty="0">
                          <a:solidFill>
                            <a:schemeClr val="tx1"/>
                          </a:solidFill>
                        </a:rPr>
                        <a:t>Aménager un logement accessoire </a:t>
                      </a:r>
                      <a:br>
                        <a:rPr lang="fr-CA" sz="1000" b="0" cap="none" baseline="0" dirty="0">
                          <a:solidFill>
                            <a:schemeClr val="tx1"/>
                          </a:solidFill>
                        </a:rPr>
                      </a:br>
                      <a:r>
                        <a:rPr lang="fr-CA" sz="1000" b="0" cap="none" baseline="0" dirty="0">
                          <a:solidFill>
                            <a:schemeClr val="tx1"/>
                          </a:solidFill>
                        </a:rPr>
                        <a:t>(9 % c. 18 % en 2025).</a:t>
                      </a:r>
                    </a:p>
                    <a:p>
                      <a:pPr marL="0" marR="0" lvl="0" indent="0" algn="l" defTabSz="914400" rtl="0" eaLnBrk="1" fontAlgn="auto" latinLnBrk="0" hangingPunct="1">
                        <a:lnSpc>
                          <a:spcPct val="100000"/>
                        </a:lnSpc>
                        <a:spcBef>
                          <a:spcPts val="200"/>
                        </a:spcBef>
                        <a:spcAft>
                          <a:spcPts val="0"/>
                        </a:spcAft>
                        <a:buClrTx/>
                        <a:buSzTx/>
                        <a:buFont typeface="+mj-lt"/>
                        <a:buNone/>
                        <a:tabLst/>
                        <a:defRPr/>
                      </a:pPr>
                      <a:endParaRPr lang="fr-CA" sz="1000" b="0" i="1" cap="none" baseline="0" dirty="0">
                        <a:solidFill>
                          <a:schemeClr val="tx1"/>
                        </a:solidFill>
                      </a:endParaRPr>
                    </a:p>
                    <a:p>
                      <a:pPr marL="0" marR="0" lvl="0" indent="0" algn="l" defTabSz="914400" rtl="0" eaLnBrk="1" fontAlgn="auto" latinLnBrk="0" hangingPunct="1">
                        <a:lnSpc>
                          <a:spcPct val="100000"/>
                        </a:lnSpc>
                        <a:spcBef>
                          <a:spcPts val="200"/>
                        </a:spcBef>
                        <a:spcAft>
                          <a:spcPts val="0"/>
                        </a:spcAft>
                        <a:buClrTx/>
                        <a:buSzTx/>
                        <a:buFont typeface="+mj-lt"/>
                        <a:buNone/>
                        <a:tabLst/>
                        <a:defRPr/>
                      </a:pPr>
                      <a:r>
                        <a:rPr lang="fr-CA" sz="1000" b="0" i="1" cap="none" baseline="0" dirty="0">
                          <a:solidFill>
                            <a:schemeClr val="accent1">
                              <a:lumMod val="75000"/>
                            </a:schemeClr>
                          </a:solidFill>
                        </a:rPr>
                        <a:t>*Voir résultats détaillés p. 54</a:t>
                      </a:r>
                      <a:endParaRPr lang="fr-CA" sz="1000" b="0" cap="none" baseline="0" dirty="0">
                        <a:solidFill>
                          <a:schemeClr val="accent1">
                            <a:lumMod val="75000"/>
                          </a:schemeClr>
                        </a:solidFill>
                      </a:endParaRP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118763"/>
                  </a:ext>
                </a:extLst>
              </a:tr>
              <a:tr h="612881">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400" b="1" kern="1200" cap="none" baseline="0" dirty="0">
                          <a:solidFill>
                            <a:schemeClr val="bg1"/>
                          </a:solidFill>
                          <a:latin typeface="+mn-lt"/>
                          <a:ea typeface="+mn-ea"/>
                          <a:cs typeface="+mn-cs"/>
                        </a:rPr>
                        <a:t>Le budget moyen pour la réalisation des travaux demeure stable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Le </a:t>
                      </a:r>
                      <a:r>
                        <a:rPr lang="fr-CA" sz="1100" b="1" dirty="0"/>
                        <a:t>budget moyen </a:t>
                      </a:r>
                      <a:r>
                        <a:rPr lang="fr-CA" sz="1100" b="0" dirty="0"/>
                        <a:t>prévu</a:t>
                      </a:r>
                      <a:r>
                        <a:rPr lang="fr-CA" sz="1100" b="1" dirty="0"/>
                        <a:t> </a:t>
                      </a:r>
                      <a:r>
                        <a:rPr lang="fr-CA" sz="1100" dirty="0"/>
                        <a:t>par les propriétaires </a:t>
                      </a:r>
                      <a:br>
                        <a:rPr lang="fr-CA" sz="1100" dirty="0"/>
                      </a:br>
                      <a:r>
                        <a:rPr lang="fr-CA" sz="1100" dirty="0"/>
                        <a:t>pour leurs travaux d’entretien et de rénovation </a:t>
                      </a:r>
                      <a:br>
                        <a:rPr lang="fr-CA" sz="1100" dirty="0"/>
                      </a:br>
                      <a:r>
                        <a:rPr lang="fr-CA" sz="1100" dirty="0"/>
                        <a:t>reste stable en 2026, avec un budget </a:t>
                      </a:r>
                      <a:br>
                        <a:rPr lang="fr-CA" sz="1100" dirty="0"/>
                      </a:br>
                      <a:r>
                        <a:rPr lang="fr-CA" sz="1100" dirty="0"/>
                        <a:t>légèrement supérieur à </a:t>
                      </a:r>
                      <a:r>
                        <a:rPr lang="fr-CA" sz="1100" b="1" dirty="0"/>
                        <a:t>30 000 </a:t>
                      </a:r>
                      <a:r>
                        <a:rPr lang="fr-CA" sz="1100" dirty="0"/>
                        <a:t>$.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lvl="0" indent="0" algn="l" defTabSz="914400" rtl="0" eaLnBrk="1" latinLnBrk="0" hangingPunct="1">
                        <a:spcBef>
                          <a:spcPts val="600"/>
                        </a:spcBef>
                        <a:buFont typeface="+mj-lt"/>
                        <a:buNone/>
                      </a:pPr>
                      <a:endParaRPr lang="fr-CA" sz="800" b="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endParaRPr lang="fr-CA" sz="800" b="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9207248"/>
                  </a:ext>
                </a:extLst>
              </a:tr>
              <a:tr h="1165860">
                <a:tc vMerge="1">
                  <a:txBody>
                    <a:bodyPr/>
                    <a:lstStyle/>
                    <a:p>
                      <a:endParaRPr lang="en-CA"/>
                    </a:p>
                  </a:txBody>
                  <a:tcPr/>
                </a:tc>
                <a:tc gridSpan="3">
                  <a:txBody>
                    <a:bodyPr/>
                    <a:lstStyle/>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100" dirty="0"/>
                        <a:t>À l’image des dernières années et de </a:t>
                      </a:r>
                      <a:br>
                        <a:rPr lang="fr-CA" sz="1100" dirty="0"/>
                      </a:br>
                      <a:r>
                        <a:rPr lang="fr-CA" sz="1100" dirty="0"/>
                        <a:t>l’ampleur de ce type de travaux, les </a:t>
                      </a:r>
                      <a:br>
                        <a:rPr lang="fr-CA" sz="1100" dirty="0"/>
                      </a:br>
                      <a:r>
                        <a:rPr lang="fr-CA" sz="1100" dirty="0"/>
                        <a:t>propriétaires accordent un budget bien plus </a:t>
                      </a:r>
                      <a:br>
                        <a:rPr lang="fr-CA" sz="1100" dirty="0"/>
                      </a:br>
                      <a:r>
                        <a:rPr lang="fr-CA" sz="1100" dirty="0"/>
                        <a:t>important aux </a:t>
                      </a:r>
                      <a:r>
                        <a:rPr lang="fr-CA" sz="1100" b="1" dirty="0"/>
                        <a:t>agrandissements/conversions </a:t>
                      </a:r>
                      <a:br>
                        <a:rPr lang="fr-CA" sz="1100" b="1" dirty="0"/>
                      </a:br>
                      <a:r>
                        <a:rPr lang="fr-CA" sz="1100" dirty="0"/>
                        <a:t>qu’aux travaux de rénovation extérieurs et </a:t>
                      </a:r>
                      <a:br>
                        <a:rPr lang="fr-CA" sz="1100" dirty="0"/>
                      </a:br>
                      <a:r>
                        <a:rPr lang="fr-CA" sz="1100" dirty="0"/>
                        <a:t>intérieurs, la majorité des propriétaires </a:t>
                      </a:r>
                      <a:br>
                        <a:rPr lang="fr-CA" sz="1100" dirty="0"/>
                      </a:br>
                      <a:r>
                        <a:rPr lang="fr-CA" sz="1100" dirty="0"/>
                        <a:t>prévoyant dépenser </a:t>
                      </a:r>
                      <a:r>
                        <a:rPr lang="fr-CA" sz="1100" b="1" dirty="0"/>
                        <a:t>moins de 15 000 $</a:t>
                      </a:r>
                      <a:r>
                        <a:rPr lang="fr-CA" sz="1100" b="0" dirty="0"/>
                        <a:t> pour</a:t>
                      </a:r>
                      <a:br>
                        <a:rPr lang="fr-CA" sz="1100" b="0" dirty="0"/>
                      </a:br>
                      <a:r>
                        <a:rPr lang="fr-CA" sz="1100" b="0" dirty="0"/>
                        <a:t>ces derniers.</a:t>
                      </a:r>
                      <a:endParaRPr lang="fr-CA" sz="1200" b="1" dirty="0"/>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CA" sz="1000" b="0" i="1" u="none" strike="noStrike" kern="1200" cap="none" spc="0" normalizeH="0" baseline="0" noProof="0" dirty="0">
                          <a:ln>
                            <a:noFill/>
                          </a:ln>
                          <a:solidFill>
                            <a:srgbClr val="FFCA08">
                              <a:lumMod val="75000"/>
                            </a:srgbClr>
                          </a:solidFill>
                          <a:effectLst/>
                          <a:uLnTx/>
                          <a:uFillTx/>
                          <a:latin typeface="+mn-lt"/>
                          <a:ea typeface="+mn-ea"/>
                          <a:cs typeface="+mn-cs"/>
                        </a:rPr>
                        <a:t>*Voir résultats détaillés p. 35, 46, 55 et 65</a:t>
                      </a:r>
                      <a:endParaRPr lang="fr-CA" sz="1000" b="0" i="0" cap="none" baseline="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hMerge="1">
                  <a:txBody>
                    <a:bodyPr/>
                    <a:lstStyle/>
                    <a:p>
                      <a:endParaRPr lang="en-CA"/>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59420701"/>
                  </a:ext>
                </a:extLst>
              </a:tr>
            </a:tbl>
          </a:graphicData>
        </a:graphic>
      </p:graphicFrame>
      <p:sp>
        <p:nvSpPr>
          <p:cNvPr id="12" name="Ellipse 11">
            <a:extLst>
              <a:ext uri="{FF2B5EF4-FFF2-40B4-BE49-F238E27FC236}">
                <a16:creationId xmlns:a16="http://schemas.microsoft.com/office/drawing/2014/main" id="{E62CD115-79C0-4211-A464-490968BFEB71}"/>
              </a:ext>
            </a:extLst>
          </p:cNvPr>
          <p:cNvSpPr>
            <a:spLocks noChangeAspect="1"/>
          </p:cNvSpPr>
          <p:nvPr>
            <p:custDataLst>
              <p:tags r:id="rId5"/>
            </p:custDataLst>
          </p:nvPr>
        </p:nvSpPr>
        <p:spPr>
          <a:xfrm>
            <a:off x="327580" y="227460"/>
            <a:ext cx="540000" cy="540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2</a:t>
            </a:r>
          </a:p>
        </p:txBody>
      </p:sp>
      <p:pic>
        <p:nvPicPr>
          <p:cNvPr id="14" name="Graphique 13">
            <a:extLst>
              <a:ext uri="{FF2B5EF4-FFF2-40B4-BE49-F238E27FC236}">
                <a16:creationId xmlns:a16="http://schemas.microsoft.com/office/drawing/2014/main" id="{BFC97CD7-9D07-4ADB-9EA1-68FF96A1E652}"/>
              </a:ext>
            </a:extLst>
          </p:cNvPr>
          <p:cNvPicPr>
            <a:picLocks noChangeAspect="1"/>
          </p:cNvPicPr>
          <p:nvPr>
            <p:custDataLst>
              <p:tags r:id="rId6"/>
            </p:custDataLst>
          </p:nvPr>
        </p:nvPicPr>
        <p:blipFill>
          <a:blip>
            <a:extLst>
              <a:ext uri="{96DAC541-7B7A-43D3-8B79-37D633B846F1}">
                <asvg:svgBlip xmlns:asvg="http://schemas.microsoft.com/office/drawing/2016/SVG/main" r:embed="rId11"/>
              </a:ext>
            </a:extLst>
          </a:blip>
          <a:stretch>
            <a:fillRect/>
          </a:stretch>
        </p:blipFill>
        <p:spPr>
          <a:xfrm>
            <a:off x="1953781" y="1881855"/>
            <a:ext cx="772358" cy="772358"/>
          </a:xfrm>
          <a:prstGeom prst="rect">
            <a:avLst/>
          </a:prstGeom>
        </p:spPr>
      </p:pic>
      <p:pic>
        <p:nvPicPr>
          <p:cNvPr id="16" name="Graphique 15">
            <a:extLst>
              <a:ext uri="{FF2B5EF4-FFF2-40B4-BE49-F238E27FC236}">
                <a16:creationId xmlns:a16="http://schemas.microsoft.com/office/drawing/2014/main" id="{3A471FDD-3421-45D0-BA8D-B971FB657207}"/>
              </a:ext>
            </a:extLst>
          </p:cNvPr>
          <p:cNvPicPr>
            <a:picLocks noChangeAspect="1"/>
          </p:cNvPicPr>
          <p:nvPr>
            <p:custDataLst>
              <p:tags r:id="rId7"/>
            </p:custDataLst>
          </p:nvPr>
        </p:nvPicPr>
        <p:blipFill>
          <a:blip>
            <a:extLst>
              <a:ext uri="{96DAC541-7B7A-43D3-8B79-37D633B846F1}">
                <asvg:svgBlip xmlns:asvg="http://schemas.microsoft.com/office/drawing/2016/SVG/main" r:embed="rId12"/>
              </a:ext>
            </a:extLst>
          </a:blip>
          <a:stretch>
            <a:fillRect/>
          </a:stretch>
        </p:blipFill>
        <p:spPr>
          <a:xfrm>
            <a:off x="1953781" y="5326051"/>
            <a:ext cx="900000" cy="900000"/>
          </a:xfrm>
          <a:prstGeom prst="rect">
            <a:avLst/>
          </a:prstGeom>
        </p:spPr>
      </p:pic>
      <p:sp>
        <p:nvSpPr>
          <p:cNvPr id="6" name="ZoneTexte 5">
            <a:extLst>
              <a:ext uri="{FF2B5EF4-FFF2-40B4-BE49-F238E27FC236}">
                <a16:creationId xmlns:a16="http://schemas.microsoft.com/office/drawing/2014/main" id="{913F2204-A606-463C-98EE-F5147C9319D0}"/>
              </a:ext>
            </a:extLst>
          </p:cNvPr>
          <p:cNvSpPr txBox="1"/>
          <p:nvPr>
            <p:custDataLst>
              <p:tags r:id="rId8"/>
            </p:custDataLst>
          </p:nvPr>
        </p:nvSpPr>
        <p:spPr>
          <a:xfrm>
            <a:off x="6259923" y="6167009"/>
            <a:ext cx="5783973" cy="338554"/>
          </a:xfrm>
          <a:prstGeom prst="rect">
            <a:avLst/>
          </a:prstGeom>
          <a:noFill/>
        </p:spPr>
        <p:txBody>
          <a:bodyPr wrap="square" rtlCol="0">
            <a:spAutoFit/>
          </a:bodyPr>
          <a:lstStyle/>
          <a:p>
            <a:r>
              <a:rPr lang="fr-CA" sz="800" i="1" dirty="0">
                <a:solidFill>
                  <a:schemeClr val="bg1">
                    <a:lumMod val="50000"/>
                  </a:schemeClr>
                </a:solidFill>
              </a:rPr>
              <a:t>La méthode de calcul de la moyenne a changé en 2025 afin de gagner en précision. Cela peut expliquer certaines variations en comparaison à l’historique.</a:t>
            </a:r>
          </a:p>
        </p:txBody>
      </p:sp>
      <p:graphicFrame>
        <p:nvGraphicFramePr>
          <p:cNvPr id="3" name="Objet 2">
            <a:extLst>
              <a:ext uri="{FF2B5EF4-FFF2-40B4-BE49-F238E27FC236}">
                <a16:creationId xmlns:a16="http://schemas.microsoft.com/office/drawing/2014/main" id="{C6550365-B575-406B-A9C6-BA95E588043B}"/>
              </a:ext>
            </a:extLst>
          </p:cNvPr>
          <p:cNvGraphicFramePr>
            <a:graphicFrameLocks noChangeAspect="1"/>
          </p:cNvGraphicFramePr>
          <p:nvPr/>
        </p:nvGraphicFramePr>
        <p:xfrm>
          <a:off x="6301693" y="4597114"/>
          <a:ext cx="5689647" cy="1472310"/>
        </p:xfrm>
        <a:graphic>
          <a:graphicData uri="http://schemas.openxmlformats.org/presentationml/2006/ole">
            <mc:AlternateContent xmlns:mc="http://schemas.openxmlformats.org/markup-compatibility/2006">
              <mc:Choice xmlns:v="urn:schemas-microsoft-com:vml" Requires="v">
                <p:oleObj name="Worksheet" r:id="rId13" imgW="7330511" imgH="1897474" progId="Excel.Sheet.12">
                  <p:link updateAutomatic="1"/>
                </p:oleObj>
              </mc:Choice>
              <mc:Fallback>
                <p:oleObj name="Worksheet" r:id="rId13" imgW="7330511" imgH="1897474" progId="Excel.Sheet.12">
                  <p:link updateAutomatic="1"/>
                  <p:pic>
                    <p:nvPicPr>
                      <p:cNvPr id="3" name="Objet 2">
                        <a:extLst>
                          <a:ext uri="{FF2B5EF4-FFF2-40B4-BE49-F238E27FC236}">
                            <a16:creationId xmlns:a16="http://schemas.microsoft.com/office/drawing/2014/main" id="{C6550365-B575-406B-A9C6-BA95E588043B}"/>
                          </a:ext>
                        </a:extLst>
                      </p:cNvPr>
                      <p:cNvPicPr/>
                      <p:nvPr/>
                    </p:nvPicPr>
                    <p:blipFill>
                      <a:blip r:embed="rId14"/>
                      <a:stretch>
                        <a:fillRect/>
                      </a:stretch>
                    </p:blipFill>
                    <p:spPr>
                      <a:xfrm>
                        <a:off x="6301693" y="4597114"/>
                        <a:ext cx="5689647" cy="1472310"/>
                      </a:xfrm>
                      <a:prstGeom prst="rect">
                        <a:avLst/>
                      </a:prstGeom>
                    </p:spPr>
                  </p:pic>
                </p:oleObj>
              </mc:Fallback>
            </mc:AlternateContent>
          </a:graphicData>
        </a:graphic>
      </p:graphicFrame>
    </p:spTree>
    <p:extLst>
      <p:ext uri="{BB962C8B-B14F-4D97-AF65-F5344CB8AC3E}">
        <p14:creationId xmlns:p14="http://schemas.microsoft.com/office/powerpoint/2010/main" val="639288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DC184-CF19-473E-B7B0-53562D6BA432}"/>
              </a:ext>
            </a:extLst>
          </p:cNvPr>
          <p:cNvSpPr>
            <a:spLocks noGrp="1"/>
          </p:cNvSpPr>
          <p:nvPr>
            <p:ph type="title"/>
            <p:custDataLst>
              <p:tags r:id="rId1"/>
            </p:custDataLst>
          </p:nvPr>
        </p:nvSpPr>
        <p:spPr/>
        <p:txBody>
          <a:bodyPr/>
          <a:lstStyle/>
          <a:p>
            <a:r>
              <a:rPr lang="fr-CA"/>
              <a:t>La situation économique actuelle</a:t>
            </a:r>
            <a:endParaRPr lang="fr-CA" dirty="0"/>
          </a:p>
        </p:txBody>
      </p:sp>
      <p:sp>
        <p:nvSpPr>
          <p:cNvPr id="4" name="Espace réservé du texte 3">
            <a:extLst>
              <a:ext uri="{FF2B5EF4-FFF2-40B4-BE49-F238E27FC236}">
                <a16:creationId xmlns:a16="http://schemas.microsoft.com/office/drawing/2014/main" id="{BD067A89-4A03-4C9F-87B3-29B10DD1F4E4}"/>
              </a:ext>
            </a:extLst>
          </p:cNvPr>
          <p:cNvSpPr>
            <a:spLocks noGrp="1"/>
          </p:cNvSpPr>
          <p:nvPr>
            <p:ph type="body" idx="1"/>
            <p:custDataLst>
              <p:tags r:id="rId2"/>
            </p:custDataLst>
          </p:nvPr>
        </p:nvSpPr>
        <p:spPr>
          <a:xfrm>
            <a:off x="220980" y="3469534"/>
            <a:ext cx="4200737" cy="387798"/>
          </a:xfrm>
        </p:spPr>
        <p:txBody>
          <a:bodyPr/>
          <a:lstStyle/>
          <a:p>
            <a:r>
              <a:rPr lang="fr-CA" dirty="0">
                <a:solidFill>
                  <a:srgbClr val="898989"/>
                </a:solidFill>
              </a:rPr>
              <a:t>Base : ensemble des répondants</a:t>
            </a:r>
            <a:br>
              <a:rPr lang="fr-CA" dirty="0">
                <a:solidFill>
                  <a:srgbClr val="898989"/>
                </a:solidFill>
              </a:rPr>
            </a:br>
            <a:r>
              <a:rPr lang="fr-CA" dirty="0">
                <a:solidFill>
                  <a:srgbClr val="898989"/>
                </a:solidFill>
              </a:rPr>
              <a:t>(2026 n = 1 500; 2025 n = 1 525; 2024 n = 1016)</a:t>
            </a:r>
          </a:p>
        </p:txBody>
      </p:sp>
    </p:spTree>
    <p:extLst>
      <p:ext uri="{BB962C8B-B14F-4D97-AF65-F5344CB8AC3E}">
        <p14:creationId xmlns:p14="http://schemas.microsoft.com/office/powerpoint/2010/main" val="15426741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p:txBody>
          <a:bodyPr/>
          <a:lstStyle/>
          <a:p>
            <a:r>
              <a:rPr lang="fr-CA" dirty="0"/>
              <a:t>L’impact de la conjoncture actuelle sur les projets de rénovation</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198059" y="1350318"/>
            <a:ext cx="11750400" cy="700192"/>
          </a:xfrm>
        </p:spPr>
        <p:txBody>
          <a:bodyPr/>
          <a:lstStyle/>
          <a:p>
            <a:pPr marL="0" indent="0"/>
            <a:r>
              <a:rPr lang="fr-CA" i="1" dirty="0"/>
              <a:t>Après de nombreuses baisses en 2024 et 2025, la Banque du Canada devrait maintenir son taux directeur à 2,25 % en 2026. </a:t>
            </a:r>
            <a:br>
              <a:rPr lang="fr-CA" i="1" dirty="0"/>
            </a:br>
            <a:r>
              <a:rPr lang="fr-CA" i="1" dirty="0"/>
              <a:t>Toutefois, le conflit commercial avec les États-Unis pèse lourdement sur certains secteurs de l’économie québécoise.</a:t>
            </a:r>
          </a:p>
          <a:p>
            <a:pPr marL="0" indent="0"/>
            <a:endParaRPr lang="fr-CA" i="1" dirty="0"/>
          </a:p>
          <a:p>
            <a:r>
              <a:rPr lang="fr-CA" dirty="0"/>
              <a:t>QG1) Lorsque vous pensez à votre projet de rénovation, comment vous sentez-vous face à la conjoncture actuelle?</a:t>
            </a:r>
          </a:p>
          <a:p>
            <a:r>
              <a:rPr lang="fr-CA" dirty="0"/>
              <a:t>QG4X) Dans quelle mesure êtes-vous plus ou moins enclin à réaliser des travaux de rénovation depuis la stabilisation des taux d’intérêt? Vous êtes…</a:t>
            </a:r>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3"/>
            </p:custDataLst>
          </p:nvPr>
        </p:nvSpPr>
        <p:spPr/>
        <p:txBody>
          <a:bodyPr/>
          <a:lstStyle/>
          <a:p>
            <a:fld id="{B57D92B5-7ECE-49C8-85BA-9F8FD163C6E7}" type="slidenum">
              <a:rPr lang="en-CA" smtClean="0"/>
              <a:t>91</a:t>
            </a:fld>
            <a:endParaRPr lang="en-CA"/>
          </a:p>
        </p:txBody>
      </p:sp>
      <p:graphicFrame>
        <p:nvGraphicFramePr>
          <p:cNvPr id="7" name="Graphique 6">
            <a:extLst>
              <a:ext uri="{FF2B5EF4-FFF2-40B4-BE49-F238E27FC236}">
                <a16:creationId xmlns:a16="http://schemas.microsoft.com/office/drawing/2014/main" id="{E1937112-B4A3-426D-AC8B-CB90378C7D56}"/>
              </a:ext>
            </a:extLst>
          </p:cNvPr>
          <p:cNvGraphicFramePr/>
          <p:nvPr>
            <p:custDataLst>
              <p:tags r:id="rId4"/>
            </p:custDataLst>
            <p:extLst>
              <p:ext uri="{D42A27DB-BD31-4B8C-83A1-F6EECF244321}">
                <p14:modId xmlns:p14="http://schemas.microsoft.com/office/powerpoint/2010/main" val="1853304696"/>
              </p:ext>
            </p:extLst>
          </p:nvPr>
        </p:nvGraphicFramePr>
        <p:xfrm>
          <a:off x="6073259" y="2535925"/>
          <a:ext cx="5518373" cy="2586241"/>
        </p:xfrm>
        <a:graphic>
          <a:graphicData uri="http://schemas.openxmlformats.org/drawingml/2006/chart">
            <c:chart xmlns:c="http://schemas.openxmlformats.org/drawingml/2006/chart" xmlns:r="http://schemas.openxmlformats.org/officeDocument/2006/relationships" r:id="rId17"/>
          </a:graphicData>
        </a:graphic>
      </p:graphicFrame>
      <p:sp>
        <p:nvSpPr>
          <p:cNvPr id="8" name="Arc plein 7">
            <a:extLst>
              <a:ext uri="{FF2B5EF4-FFF2-40B4-BE49-F238E27FC236}">
                <a16:creationId xmlns:a16="http://schemas.microsoft.com/office/drawing/2014/main" id="{DE1B4159-A8EA-4684-BA0A-0EDDB1CD5F15}"/>
              </a:ext>
            </a:extLst>
          </p:cNvPr>
          <p:cNvSpPr>
            <a:spLocks noChangeAspect="1"/>
          </p:cNvSpPr>
          <p:nvPr>
            <p:custDataLst>
              <p:tags r:id="rId5"/>
            </p:custDataLst>
          </p:nvPr>
        </p:nvSpPr>
        <p:spPr>
          <a:xfrm>
            <a:off x="8178699" y="2729430"/>
            <a:ext cx="2201562" cy="2201230"/>
          </a:xfrm>
          <a:prstGeom prst="blockArc">
            <a:avLst>
              <a:gd name="adj1" fmla="val 16200335"/>
              <a:gd name="adj2" fmla="val 813128"/>
              <a:gd name="adj3" fmla="val 40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9" name="ZoneTexte 8">
            <a:extLst>
              <a:ext uri="{FF2B5EF4-FFF2-40B4-BE49-F238E27FC236}">
                <a16:creationId xmlns:a16="http://schemas.microsoft.com/office/drawing/2014/main" id="{CC67B2C8-6D3F-4464-977E-B5DAE5EADABD}"/>
              </a:ext>
            </a:extLst>
          </p:cNvPr>
          <p:cNvSpPr txBox="1"/>
          <p:nvPr>
            <p:custDataLst>
              <p:tags r:id="rId6"/>
            </p:custDataLst>
          </p:nvPr>
        </p:nvSpPr>
        <p:spPr>
          <a:xfrm>
            <a:off x="10432090" y="3415398"/>
            <a:ext cx="998991" cy="584775"/>
          </a:xfrm>
          <a:prstGeom prst="rect">
            <a:avLst/>
          </a:prstGeom>
          <a:noFill/>
        </p:spPr>
        <p:txBody>
          <a:bodyPr wrap="none" rtlCol="0" anchor="ctr" anchorCtr="1">
            <a:spAutoFit/>
          </a:bodyPr>
          <a:lstStyle/>
          <a:p>
            <a:r>
              <a:rPr lang="fr-CA" sz="2000" b="1" dirty="0">
                <a:solidFill>
                  <a:schemeClr val="accent1">
                    <a:lumMod val="50000"/>
                  </a:schemeClr>
                </a:solidFill>
              </a:rPr>
              <a:t>29 %</a:t>
            </a:r>
          </a:p>
          <a:p>
            <a:r>
              <a:rPr lang="fr-CA" sz="1200" b="1" dirty="0">
                <a:solidFill>
                  <a:schemeClr val="accent1">
                    <a:lumMod val="50000"/>
                  </a:schemeClr>
                </a:solidFill>
              </a:rPr>
              <a:t>Plus enclin</a:t>
            </a:r>
          </a:p>
        </p:txBody>
      </p:sp>
      <p:graphicFrame>
        <p:nvGraphicFramePr>
          <p:cNvPr id="24" name="Graphique 23">
            <a:extLst>
              <a:ext uri="{FF2B5EF4-FFF2-40B4-BE49-F238E27FC236}">
                <a16:creationId xmlns:a16="http://schemas.microsoft.com/office/drawing/2014/main" id="{608530FA-73DA-4670-918B-013C204690D7}"/>
              </a:ext>
            </a:extLst>
          </p:cNvPr>
          <p:cNvGraphicFramePr/>
          <p:nvPr>
            <p:custDataLst>
              <p:tags r:id="rId7"/>
            </p:custDataLst>
            <p:extLst>
              <p:ext uri="{D42A27DB-BD31-4B8C-83A1-F6EECF244321}">
                <p14:modId xmlns:p14="http://schemas.microsoft.com/office/powerpoint/2010/main" val="3023059895"/>
              </p:ext>
            </p:extLst>
          </p:nvPr>
        </p:nvGraphicFramePr>
        <p:xfrm>
          <a:off x="389051" y="2535925"/>
          <a:ext cx="5518373" cy="2586241"/>
        </p:xfrm>
        <a:graphic>
          <a:graphicData uri="http://schemas.openxmlformats.org/drawingml/2006/chart">
            <c:chart xmlns:c="http://schemas.openxmlformats.org/drawingml/2006/chart" xmlns:r="http://schemas.openxmlformats.org/officeDocument/2006/relationships" r:id="rId18"/>
          </a:graphicData>
        </a:graphic>
      </p:graphicFrame>
      <p:sp>
        <p:nvSpPr>
          <p:cNvPr id="25" name="Arc plein 24">
            <a:extLst>
              <a:ext uri="{FF2B5EF4-FFF2-40B4-BE49-F238E27FC236}">
                <a16:creationId xmlns:a16="http://schemas.microsoft.com/office/drawing/2014/main" id="{372AEC7E-529C-4185-B18F-F47A7F283856}"/>
              </a:ext>
            </a:extLst>
          </p:cNvPr>
          <p:cNvSpPr>
            <a:spLocks noChangeAspect="1"/>
          </p:cNvSpPr>
          <p:nvPr>
            <p:custDataLst>
              <p:tags r:id="rId8"/>
            </p:custDataLst>
          </p:nvPr>
        </p:nvSpPr>
        <p:spPr>
          <a:xfrm>
            <a:off x="2494491" y="2729430"/>
            <a:ext cx="2201562" cy="2201230"/>
          </a:xfrm>
          <a:prstGeom prst="blockArc">
            <a:avLst>
              <a:gd name="adj1" fmla="val 16200335"/>
              <a:gd name="adj2" fmla="val 7052199"/>
              <a:gd name="adj3" fmla="val 4023"/>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26" name="ZoneTexte 25">
            <a:extLst>
              <a:ext uri="{FF2B5EF4-FFF2-40B4-BE49-F238E27FC236}">
                <a16:creationId xmlns:a16="http://schemas.microsoft.com/office/drawing/2014/main" id="{7C4C28CD-B760-406E-A6B9-060D12BC6D12}"/>
              </a:ext>
            </a:extLst>
          </p:cNvPr>
          <p:cNvSpPr txBox="1"/>
          <p:nvPr>
            <p:custDataLst>
              <p:tags r:id="rId9"/>
            </p:custDataLst>
          </p:nvPr>
        </p:nvSpPr>
        <p:spPr>
          <a:xfrm>
            <a:off x="4747882" y="3415398"/>
            <a:ext cx="1452642" cy="584775"/>
          </a:xfrm>
          <a:prstGeom prst="rect">
            <a:avLst/>
          </a:prstGeom>
          <a:noFill/>
        </p:spPr>
        <p:txBody>
          <a:bodyPr wrap="none" rtlCol="0" anchor="ctr" anchorCtr="1">
            <a:spAutoFit/>
          </a:bodyPr>
          <a:lstStyle/>
          <a:p>
            <a:r>
              <a:rPr lang="fr-CA" sz="2000" b="1" dirty="0">
                <a:solidFill>
                  <a:schemeClr val="accent1">
                    <a:lumMod val="50000"/>
                  </a:schemeClr>
                </a:solidFill>
              </a:rPr>
              <a:t>57 %</a:t>
            </a:r>
          </a:p>
          <a:p>
            <a:r>
              <a:rPr lang="fr-CA" sz="1200" b="1" dirty="0">
                <a:solidFill>
                  <a:schemeClr val="accent1">
                    <a:lumMod val="50000"/>
                  </a:schemeClr>
                </a:solidFill>
              </a:rPr>
              <a:t>À l’aise / confiant</a:t>
            </a:r>
          </a:p>
        </p:txBody>
      </p:sp>
      <p:sp>
        <p:nvSpPr>
          <p:cNvPr id="27" name="Rectangle : coins arrondis 26">
            <a:extLst>
              <a:ext uri="{FF2B5EF4-FFF2-40B4-BE49-F238E27FC236}">
                <a16:creationId xmlns:a16="http://schemas.microsoft.com/office/drawing/2014/main" id="{9A598E3D-A348-4AC6-96F0-E9B50CFEBDE6}"/>
              </a:ext>
            </a:extLst>
          </p:cNvPr>
          <p:cNvSpPr/>
          <p:nvPr>
            <p:custDataLst>
              <p:tags r:id="rId10"/>
            </p:custDataLst>
          </p:nvPr>
        </p:nvSpPr>
        <p:spPr>
          <a:xfrm>
            <a:off x="4858045" y="4252349"/>
            <a:ext cx="1103932" cy="43123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50 % </a:t>
            </a:r>
            <a:endParaRPr lang="fr-CA" sz="900" i="1" dirty="0">
              <a:solidFill>
                <a:schemeClr val="bg1">
                  <a:lumMod val="50000"/>
                </a:schemeClr>
              </a:solidFill>
            </a:endParaRPr>
          </a:p>
          <a:p>
            <a:pPr algn="ctr"/>
            <a:r>
              <a:rPr lang="fr-CA" sz="900" i="1" dirty="0">
                <a:solidFill>
                  <a:schemeClr val="bg1">
                    <a:lumMod val="50000"/>
                  </a:schemeClr>
                </a:solidFill>
              </a:rPr>
              <a:t>2025 </a:t>
            </a:r>
            <a:r>
              <a:rPr lang="fr-CA" sz="900" b="1" i="1" dirty="0">
                <a:solidFill>
                  <a:schemeClr val="bg1">
                    <a:lumMod val="50000"/>
                  </a:schemeClr>
                </a:solidFill>
              </a:rPr>
              <a:t>68 % </a:t>
            </a:r>
          </a:p>
        </p:txBody>
      </p:sp>
      <p:sp>
        <p:nvSpPr>
          <p:cNvPr id="14" name="ZoneTexte 13">
            <a:extLst>
              <a:ext uri="{FF2B5EF4-FFF2-40B4-BE49-F238E27FC236}">
                <a16:creationId xmlns:a16="http://schemas.microsoft.com/office/drawing/2014/main" id="{9C9EF6AE-20E2-494C-A32C-1311D3215E6D}"/>
              </a:ext>
            </a:extLst>
          </p:cNvPr>
          <p:cNvSpPr txBox="1"/>
          <p:nvPr>
            <p:custDataLst>
              <p:tags r:id="rId11"/>
            </p:custDataLst>
          </p:nvPr>
        </p:nvSpPr>
        <p:spPr>
          <a:xfrm rot="10800000">
            <a:off x="5597245" y="4416740"/>
            <a:ext cx="316112" cy="253916"/>
          </a:xfrm>
          <a:prstGeom prst="rect">
            <a:avLst/>
          </a:prstGeom>
          <a:noFill/>
        </p:spPr>
        <p:txBody>
          <a:bodyPr wrap="none" rtlCol="0">
            <a:spAutoFit/>
          </a:bodyPr>
          <a:lstStyle/>
          <a:p>
            <a:r>
              <a:rPr lang="fr-CA" sz="1050" dirty="0">
                <a:solidFill>
                  <a:srgbClr val="669900"/>
                </a:solidFill>
                <a:latin typeface="Wingdings 3" panose="05040102010807070707" pitchFamily="18" charset="2"/>
              </a:rPr>
              <a:t>q</a:t>
            </a:r>
          </a:p>
        </p:txBody>
      </p:sp>
      <p:sp>
        <p:nvSpPr>
          <p:cNvPr id="15" name="ZoneTexte 14">
            <a:extLst>
              <a:ext uri="{FF2B5EF4-FFF2-40B4-BE49-F238E27FC236}">
                <a16:creationId xmlns:a16="http://schemas.microsoft.com/office/drawing/2014/main" id="{0ED97F85-9B72-4886-8545-832FB0CEA1BF}"/>
              </a:ext>
            </a:extLst>
          </p:cNvPr>
          <p:cNvSpPr txBox="1"/>
          <p:nvPr>
            <p:custDataLst>
              <p:tags r:id="rId12"/>
            </p:custDataLst>
          </p:nvPr>
        </p:nvSpPr>
        <p:spPr>
          <a:xfrm>
            <a:off x="5354787" y="3485912"/>
            <a:ext cx="275648" cy="276999"/>
          </a:xfrm>
          <a:prstGeom prst="rect">
            <a:avLst/>
          </a:prstGeom>
          <a:noFill/>
        </p:spPr>
        <p:txBody>
          <a:bodyPr wrap="square" rtlCol="0">
            <a:spAutoFit/>
          </a:bodyPr>
          <a:lstStyle/>
          <a:p>
            <a:r>
              <a:rPr lang="fr-CA" sz="1200" dirty="0">
                <a:ln>
                  <a:solidFill>
                    <a:schemeClr val="bg1"/>
                  </a:solidFill>
                </a:ln>
                <a:solidFill>
                  <a:srgbClr val="C00000"/>
                </a:solidFill>
                <a:latin typeface="Wingdings 3" panose="05040102010807070707" pitchFamily="18" charset="2"/>
              </a:rPr>
              <a:t>q</a:t>
            </a:r>
          </a:p>
        </p:txBody>
      </p:sp>
      <p:sp>
        <p:nvSpPr>
          <p:cNvPr id="18" name="Arc plein 17">
            <a:extLst>
              <a:ext uri="{FF2B5EF4-FFF2-40B4-BE49-F238E27FC236}">
                <a16:creationId xmlns:a16="http://schemas.microsoft.com/office/drawing/2014/main" id="{055152EC-4CAC-48A4-804A-AE8E22D76637}"/>
              </a:ext>
            </a:extLst>
          </p:cNvPr>
          <p:cNvSpPr>
            <a:spLocks noChangeAspect="1"/>
          </p:cNvSpPr>
          <p:nvPr>
            <p:custDataLst>
              <p:tags r:id="rId13"/>
            </p:custDataLst>
          </p:nvPr>
        </p:nvSpPr>
        <p:spPr>
          <a:xfrm rot="16200000">
            <a:off x="8174058" y="2728989"/>
            <a:ext cx="2201562" cy="2201230"/>
          </a:xfrm>
          <a:prstGeom prst="blockArc">
            <a:avLst>
              <a:gd name="adj1" fmla="val 18881275"/>
              <a:gd name="adj2" fmla="val 21565915"/>
              <a:gd name="adj3" fmla="val 425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19" name="ZoneTexte 18">
            <a:extLst>
              <a:ext uri="{FF2B5EF4-FFF2-40B4-BE49-F238E27FC236}">
                <a16:creationId xmlns:a16="http://schemas.microsoft.com/office/drawing/2014/main" id="{7AC73769-34C0-4B8A-9174-E9DF978FE699}"/>
              </a:ext>
            </a:extLst>
          </p:cNvPr>
          <p:cNvSpPr txBox="1"/>
          <p:nvPr>
            <p:custDataLst>
              <p:tags r:id="rId14"/>
            </p:custDataLst>
          </p:nvPr>
        </p:nvSpPr>
        <p:spPr>
          <a:xfrm>
            <a:off x="7439964" y="2374513"/>
            <a:ext cx="1119217" cy="584775"/>
          </a:xfrm>
          <a:prstGeom prst="rect">
            <a:avLst/>
          </a:prstGeom>
          <a:noFill/>
        </p:spPr>
        <p:txBody>
          <a:bodyPr wrap="none" rtlCol="0" anchor="ctr" anchorCtr="1">
            <a:spAutoFit/>
          </a:bodyPr>
          <a:lstStyle/>
          <a:p>
            <a:r>
              <a:rPr lang="fr-CA" sz="2000" b="1" dirty="0">
                <a:solidFill>
                  <a:schemeClr val="accent1">
                    <a:lumMod val="60000"/>
                    <a:lumOff val="40000"/>
                  </a:schemeClr>
                </a:solidFill>
              </a:rPr>
              <a:t>13 %</a:t>
            </a:r>
          </a:p>
          <a:p>
            <a:r>
              <a:rPr lang="fr-CA" sz="1200" b="1" dirty="0">
                <a:solidFill>
                  <a:schemeClr val="accent1">
                    <a:lumMod val="60000"/>
                    <a:lumOff val="40000"/>
                  </a:schemeClr>
                </a:solidFill>
              </a:rPr>
              <a:t>Moins enclin</a:t>
            </a:r>
          </a:p>
        </p:txBody>
      </p:sp>
      <p:sp>
        <p:nvSpPr>
          <p:cNvPr id="17" name="ZoneTexte 16">
            <a:extLst>
              <a:ext uri="{FF2B5EF4-FFF2-40B4-BE49-F238E27FC236}">
                <a16:creationId xmlns:a16="http://schemas.microsoft.com/office/drawing/2014/main" id="{35100D67-7F74-462B-AF1A-C57469234A28}"/>
              </a:ext>
            </a:extLst>
          </p:cNvPr>
          <p:cNvSpPr txBox="1"/>
          <p:nvPr/>
        </p:nvSpPr>
        <p:spPr>
          <a:xfrm>
            <a:off x="6557414" y="5332214"/>
            <a:ext cx="5240905" cy="369332"/>
          </a:xfrm>
          <a:prstGeom prst="rect">
            <a:avLst/>
          </a:prstGeom>
          <a:noFill/>
        </p:spPr>
        <p:txBody>
          <a:bodyPr wrap="square" rtlCol="0">
            <a:spAutoFit/>
          </a:bodyPr>
          <a:lstStyle/>
          <a:p>
            <a:r>
              <a:rPr lang="fr-CA" sz="900" i="1" dirty="0"/>
              <a:t>Note : La formulation de cette question ayant changé en 2026, les résultats présentés ne sont pas comparables à ceux des années précédentes.</a:t>
            </a:r>
          </a:p>
        </p:txBody>
      </p:sp>
      <p:sp>
        <p:nvSpPr>
          <p:cNvPr id="20" name="Espace réservé du texte 3">
            <a:extLst>
              <a:ext uri="{FF2B5EF4-FFF2-40B4-BE49-F238E27FC236}">
                <a16:creationId xmlns:a16="http://schemas.microsoft.com/office/drawing/2014/main" id="{05BE0BA9-3710-472D-8D30-1D5272F6BA68}"/>
              </a:ext>
            </a:extLst>
          </p:cNvPr>
          <p:cNvSpPr>
            <a:spLocks noGrp="1"/>
          </p:cNvSpPr>
          <p:nvPr>
            <p:ph type="body" sz="quarter" idx="14"/>
            <p:custDataLst>
              <p:tags r:id="rId15"/>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11945739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D3B3D0DC-7D1B-4A90-B731-3C4DCDA72389}"/>
              </a:ext>
            </a:extLst>
          </p:cNvPr>
          <p:cNvGraphicFramePr>
            <a:graphicFrameLocks noChangeAspect="1"/>
          </p:cNvGraphicFramePr>
          <p:nvPr>
            <p:custDataLst>
              <p:tags r:id="rId1"/>
            </p:custDataLst>
            <p:extLst>
              <p:ext uri="{D42A27DB-BD31-4B8C-83A1-F6EECF244321}">
                <p14:modId xmlns:p14="http://schemas.microsoft.com/office/powerpoint/2010/main" val="519177281"/>
              </p:ext>
            </p:extLst>
          </p:nvPr>
        </p:nvGraphicFramePr>
        <p:xfrm>
          <a:off x="220620" y="1634543"/>
          <a:ext cx="8805826" cy="2338970"/>
        </p:xfrm>
        <a:graphic>
          <a:graphicData uri="http://schemas.openxmlformats.org/presentationml/2006/ole">
            <mc:AlternateContent xmlns:mc="http://schemas.openxmlformats.org/markup-compatibility/2006">
              <mc:Choice xmlns:v="urn:schemas-microsoft-com:vml" Requires="v">
                <p:oleObj name="Worksheet" r:id="rId7" imgW="9525071" imgH="2529856" progId="Excel.Sheet.12">
                  <p:link updateAutomatic="1"/>
                </p:oleObj>
              </mc:Choice>
              <mc:Fallback>
                <p:oleObj name="Worksheet" r:id="rId7" imgW="9525071" imgH="2529856" progId="Excel.Sheet.12">
                  <p:link updateAutomatic="1"/>
                  <p:pic>
                    <p:nvPicPr>
                      <p:cNvPr id="8" name="Objet 7">
                        <a:extLst>
                          <a:ext uri="{FF2B5EF4-FFF2-40B4-BE49-F238E27FC236}">
                            <a16:creationId xmlns:a16="http://schemas.microsoft.com/office/drawing/2014/main" id="{D3B3D0DC-7D1B-4A90-B731-3C4DCDA72389}"/>
                          </a:ext>
                        </a:extLst>
                      </p:cNvPr>
                      <p:cNvPicPr/>
                      <p:nvPr/>
                    </p:nvPicPr>
                    <p:blipFill>
                      <a:blip r:embed="rId8"/>
                      <a:stretch>
                        <a:fillRect/>
                      </a:stretch>
                    </p:blipFill>
                    <p:spPr>
                      <a:xfrm>
                        <a:off x="220620" y="1634543"/>
                        <a:ext cx="8805826" cy="2338970"/>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2"/>
            </p:custDataLst>
          </p:nvPr>
        </p:nvSpPr>
        <p:spPr>
          <a:xfrm>
            <a:off x="220980" y="268862"/>
            <a:ext cx="8956887" cy="498598"/>
          </a:xfrm>
        </p:spPr>
        <p:txBody>
          <a:bodyPr/>
          <a:lstStyle/>
          <a:p>
            <a:r>
              <a:rPr lang="fr-CA" dirty="0"/>
              <a:t>L’impact de la conjoncture actuelle sur les projets de rénovation</a:t>
            </a:r>
            <a:br>
              <a:rPr lang="fr-CA" dirty="0"/>
            </a:br>
            <a:r>
              <a:rPr lang="fr-CA" dirty="0"/>
              <a:t>selon les sous-groupes</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80" y="1341120"/>
            <a:ext cx="11750400" cy="399597"/>
          </a:xfrm>
        </p:spPr>
        <p:txBody>
          <a:bodyPr/>
          <a:lstStyle/>
          <a:p>
            <a:r>
              <a:rPr lang="fr-CA" dirty="0"/>
              <a:t>QG1	Après de nombreuses hausses en 2022 et en 2023, la Banque du Canada a commencé à </a:t>
            </a:r>
            <a:r>
              <a:rPr lang="fr-CA" b="1" dirty="0"/>
              <a:t>diminuer son taux d’intérêt directeur</a:t>
            </a:r>
            <a:r>
              <a:rPr lang="fr-CA" dirty="0"/>
              <a:t> en juin 2024 en réaction à la stabilisation des prix, mais aussi au ralentissement de la croissance économique. Les économistes anticipent d’autres baisses à venir d’ici la fin de l’année 2024 et en 2025. Lorsque vous pensez à votre projet de rénovation, comment vous sentez-vous face à la conjoncture actuelle?</a:t>
            </a:r>
          </a:p>
          <a:p>
            <a:endParaRPr lang="fr-CA" dirty="0"/>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4"/>
            </p:custDataLst>
          </p:nvPr>
        </p:nvSpPr>
        <p:spPr/>
        <p:txBody>
          <a:bodyPr/>
          <a:lstStyle/>
          <a:p>
            <a:fld id="{B57D92B5-7ECE-49C8-85BA-9F8FD163C6E7}" type="slidenum">
              <a:rPr lang="en-CA" smtClean="0"/>
              <a:t>92</a:t>
            </a:fld>
            <a:endParaRPr lang="en-CA"/>
          </a:p>
        </p:txBody>
      </p:sp>
      <p:graphicFrame>
        <p:nvGraphicFramePr>
          <p:cNvPr id="3" name="Objet 2">
            <a:extLst>
              <a:ext uri="{FF2B5EF4-FFF2-40B4-BE49-F238E27FC236}">
                <a16:creationId xmlns:a16="http://schemas.microsoft.com/office/drawing/2014/main" id="{6E25705A-A69B-4EBE-8B75-75EDC5326520}"/>
              </a:ext>
            </a:extLst>
          </p:cNvPr>
          <p:cNvGraphicFramePr>
            <a:graphicFrameLocks noChangeAspect="1"/>
          </p:cNvGraphicFramePr>
          <p:nvPr>
            <p:extLst>
              <p:ext uri="{D42A27DB-BD31-4B8C-83A1-F6EECF244321}">
                <p14:modId xmlns:p14="http://schemas.microsoft.com/office/powerpoint/2010/main" val="1761020721"/>
              </p:ext>
            </p:extLst>
          </p:nvPr>
        </p:nvGraphicFramePr>
        <p:xfrm>
          <a:off x="220620" y="4047740"/>
          <a:ext cx="7441317" cy="2340000"/>
        </p:xfrm>
        <a:graphic>
          <a:graphicData uri="http://schemas.openxmlformats.org/presentationml/2006/ole">
            <mc:AlternateContent xmlns:mc="http://schemas.openxmlformats.org/markup-compatibility/2006">
              <mc:Choice xmlns:v="urn:schemas-microsoft-com:vml" Requires="v">
                <p:oleObj name="Worksheet" r:id="rId9" imgW="8046720" imgH="2529856" progId="Excel.Sheet.12">
                  <p:link updateAutomatic="1"/>
                </p:oleObj>
              </mc:Choice>
              <mc:Fallback>
                <p:oleObj name="Worksheet" r:id="rId9" imgW="8046720" imgH="2529856" progId="Excel.Sheet.12">
                  <p:link updateAutomatic="1"/>
                  <p:pic>
                    <p:nvPicPr>
                      <p:cNvPr id="3" name="Objet 2">
                        <a:extLst>
                          <a:ext uri="{FF2B5EF4-FFF2-40B4-BE49-F238E27FC236}">
                            <a16:creationId xmlns:a16="http://schemas.microsoft.com/office/drawing/2014/main" id="{6E25705A-A69B-4EBE-8B75-75EDC5326520}"/>
                          </a:ext>
                        </a:extLst>
                      </p:cNvPr>
                      <p:cNvPicPr/>
                      <p:nvPr/>
                    </p:nvPicPr>
                    <p:blipFill>
                      <a:blip r:embed="rId10"/>
                      <a:stretch>
                        <a:fillRect/>
                      </a:stretch>
                    </p:blipFill>
                    <p:spPr>
                      <a:xfrm>
                        <a:off x="220620" y="4047740"/>
                        <a:ext cx="7441317" cy="2340000"/>
                      </a:xfrm>
                      <a:prstGeom prst="rect">
                        <a:avLst/>
                      </a:prstGeom>
                    </p:spPr>
                  </p:pic>
                </p:oleObj>
              </mc:Fallback>
            </mc:AlternateContent>
          </a:graphicData>
        </a:graphic>
      </p:graphicFrame>
      <p:sp>
        <p:nvSpPr>
          <p:cNvPr id="7" name="Espace réservé du texte 3">
            <a:extLst>
              <a:ext uri="{FF2B5EF4-FFF2-40B4-BE49-F238E27FC236}">
                <a16:creationId xmlns:a16="http://schemas.microsoft.com/office/drawing/2014/main" id="{0218A68E-8686-4C33-8157-56BF4CB33C7A}"/>
              </a:ext>
            </a:extLst>
          </p:cNvPr>
          <p:cNvSpPr>
            <a:spLocks noGrp="1"/>
          </p:cNvSpPr>
          <p:nvPr>
            <p:ph type="body" sz="quarter" idx="14"/>
            <p:custDataLst>
              <p:tags r:id="rId5"/>
            </p:custDataLst>
          </p:nvPr>
        </p:nvSpPr>
        <p:spPr>
          <a:xfrm>
            <a:off x="459517" y="6479580"/>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4055058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L’impact de la conjoncture actuelle sur les projets de rénovation</a:t>
            </a:r>
            <a:br>
              <a:rPr lang="fr-CA" dirty="0"/>
            </a:br>
            <a:r>
              <a:rPr lang="fr-CA" dirty="0"/>
              <a:t>selon les sous-groupes (suite)</a:t>
            </a:r>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2"/>
            </p:custDataLst>
          </p:nvPr>
        </p:nvSpPr>
        <p:spPr>
          <a:xfrm>
            <a:off x="220980" y="1341120"/>
            <a:ext cx="11750400" cy="274947"/>
          </a:xfrm>
        </p:spPr>
        <p:txBody>
          <a:bodyPr/>
          <a:lstStyle/>
          <a:p>
            <a:r>
              <a:rPr lang="fr-CA" dirty="0"/>
              <a:t>QG4	Êtes-vous </a:t>
            </a:r>
            <a:r>
              <a:rPr lang="fr-CA" b="1" dirty="0"/>
              <a:t>plus enclin</a:t>
            </a:r>
            <a:r>
              <a:rPr lang="fr-CA" dirty="0"/>
              <a:t> </a:t>
            </a:r>
            <a:r>
              <a:rPr lang="fr-CA" b="1" dirty="0"/>
              <a:t>à réaliser des travaux de rénovation</a:t>
            </a:r>
            <a:r>
              <a:rPr lang="fr-CA" dirty="0"/>
              <a:t> </a:t>
            </a:r>
            <a:r>
              <a:rPr lang="fr-CA" u="sng" dirty="0"/>
              <a:t>depuis les annonces de baisse de taux d’intérêt</a:t>
            </a:r>
            <a:r>
              <a:rPr lang="fr-CA" dirty="0"/>
              <a:t>? Vous êtes… </a:t>
            </a:r>
          </a:p>
          <a:p>
            <a:endParaRPr lang="fr-CA" dirty="0"/>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3"/>
            </p:custDataLst>
          </p:nvPr>
        </p:nvSpPr>
        <p:spPr/>
        <p:txBody>
          <a:bodyPr/>
          <a:lstStyle/>
          <a:p>
            <a:fld id="{B57D92B5-7ECE-49C8-85BA-9F8FD163C6E7}" type="slidenum">
              <a:rPr lang="en-CA" smtClean="0"/>
              <a:t>93</a:t>
            </a:fld>
            <a:endParaRPr lang="en-CA"/>
          </a:p>
        </p:txBody>
      </p:sp>
      <p:graphicFrame>
        <p:nvGraphicFramePr>
          <p:cNvPr id="3" name="Objet 2">
            <a:extLst>
              <a:ext uri="{FF2B5EF4-FFF2-40B4-BE49-F238E27FC236}">
                <a16:creationId xmlns:a16="http://schemas.microsoft.com/office/drawing/2014/main" id="{534DA2F8-7FA7-4041-8CD9-F240CA4493A1}"/>
              </a:ext>
            </a:extLst>
          </p:cNvPr>
          <p:cNvGraphicFramePr>
            <a:graphicFrameLocks noChangeAspect="1"/>
          </p:cNvGraphicFramePr>
          <p:nvPr>
            <p:extLst>
              <p:ext uri="{D42A27DB-BD31-4B8C-83A1-F6EECF244321}">
                <p14:modId xmlns:p14="http://schemas.microsoft.com/office/powerpoint/2010/main" val="1536786189"/>
              </p:ext>
            </p:extLst>
          </p:nvPr>
        </p:nvGraphicFramePr>
        <p:xfrm>
          <a:off x="220620" y="1634543"/>
          <a:ext cx="8072438" cy="2376488"/>
        </p:xfrm>
        <a:graphic>
          <a:graphicData uri="http://schemas.openxmlformats.org/presentationml/2006/ole">
            <mc:AlternateContent xmlns:mc="http://schemas.openxmlformats.org/markup-compatibility/2006">
              <mc:Choice xmlns:v="urn:schemas-microsoft-com:vml" Requires="v">
                <p:oleObj name="Worksheet" r:id="rId6" imgW="9525071" imgH="2804034" progId="Excel.Sheet.12">
                  <p:link updateAutomatic="1"/>
                </p:oleObj>
              </mc:Choice>
              <mc:Fallback>
                <p:oleObj name="Worksheet" r:id="rId6" imgW="9525071" imgH="2804034" progId="Excel.Sheet.12">
                  <p:link updateAutomatic="1"/>
                  <p:pic>
                    <p:nvPicPr>
                      <p:cNvPr id="3" name="Objet 2">
                        <a:extLst>
                          <a:ext uri="{FF2B5EF4-FFF2-40B4-BE49-F238E27FC236}">
                            <a16:creationId xmlns:a16="http://schemas.microsoft.com/office/drawing/2014/main" id="{534DA2F8-7FA7-4041-8CD9-F240CA4493A1}"/>
                          </a:ext>
                        </a:extLst>
                      </p:cNvPr>
                      <p:cNvPicPr/>
                      <p:nvPr/>
                    </p:nvPicPr>
                    <p:blipFill>
                      <a:blip r:embed="rId7"/>
                      <a:stretch>
                        <a:fillRect/>
                      </a:stretch>
                    </p:blipFill>
                    <p:spPr>
                      <a:xfrm>
                        <a:off x="220620" y="1634543"/>
                        <a:ext cx="8072438" cy="2376488"/>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64029C51-7708-4322-8C6C-0EF6439C261A}"/>
              </a:ext>
            </a:extLst>
          </p:cNvPr>
          <p:cNvGraphicFramePr>
            <a:graphicFrameLocks noChangeAspect="1"/>
          </p:cNvGraphicFramePr>
          <p:nvPr>
            <p:extLst>
              <p:ext uri="{D42A27DB-BD31-4B8C-83A1-F6EECF244321}">
                <p14:modId xmlns:p14="http://schemas.microsoft.com/office/powerpoint/2010/main" val="2859890359"/>
              </p:ext>
            </p:extLst>
          </p:nvPr>
        </p:nvGraphicFramePr>
        <p:xfrm>
          <a:off x="220620" y="4085479"/>
          <a:ext cx="6819900" cy="2376488"/>
        </p:xfrm>
        <a:graphic>
          <a:graphicData uri="http://schemas.openxmlformats.org/presentationml/2006/ole">
            <mc:AlternateContent xmlns:mc="http://schemas.openxmlformats.org/markup-compatibility/2006">
              <mc:Choice xmlns:v="urn:schemas-microsoft-com:vml" Requires="v">
                <p:oleObj name="Worksheet" r:id="rId8" imgW="8046720" imgH="2804034" progId="Excel.Sheet.12">
                  <p:link updateAutomatic="1"/>
                </p:oleObj>
              </mc:Choice>
              <mc:Fallback>
                <p:oleObj name="Worksheet" r:id="rId8" imgW="8046720" imgH="2804034" progId="Excel.Sheet.12">
                  <p:link updateAutomatic="1"/>
                  <p:pic>
                    <p:nvPicPr>
                      <p:cNvPr id="6" name="Objet 5">
                        <a:extLst>
                          <a:ext uri="{FF2B5EF4-FFF2-40B4-BE49-F238E27FC236}">
                            <a16:creationId xmlns:a16="http://schemas.microsoft.com/office/drawing/2014/main" id="{64029C51-7708-4322-8C6C-0EF6439C261A}"/>
                          </a:ext>
                        </a:extLst>
                      </p:cNvPr>
                      <p:cNvPicPr/>
                      <p:nvPr/>
                    </p:nvPicPr>
                    <p:blipFill>
                      <a:blip r:embed="rId9"/>
                      <a:stretch>
                        <a:fillRect/>
                      </a:stretch>
                    </p:blipFill>
                    <p:spPr>
                      <a:xfrm>
                        <a:off x="220620" y="4085479"/>
                        <a:ext cx="6819900" cy="2376488"/>
                      </a:xfrm>
                      <a:prstGeom prst="rect">
                        <a:avLst/>
                      </a:prstGeom>
                    </p:spPr>
                  </p:pic>
                </p:oleObj>
              </mc:Fallback>
            </mc:AlternateContent>
          </a:graphicData>
        </a:graphic>
      </p:graphicFrame>
      <p:sp>
        <p:nvSpPr>
          <p:cNvPr id="7" name="Espace réservé du texte 3">
            <a:extLst>
              <a:ext uri="{FF2B5EF4-FFF2-40B4-BE49-F238E27FC236}">
                <a16:creationId xmlns:a16="http://schemas.microsoft.com/office/drawing/2014/main" id="{D1360405-98B8-48C1-B065-A13F3AEBD5EB}"/>
              </a:ext>
            </a:extLst>
          </p:cNvPr>
          <p:cNvSpPr>
            <a:spLocks noGrp="1"/>
          </p:cNvSpPr>
          <p:nvPr>
            <p:ph type="body" sz="quarter" idx="14"/>
            <p:custDataLst>
              <p:tags r:id="rId4"/>
            </p:custDataLst>
          </p:nvPr>
        </p:nvSpPr>
        <p:spPr>
          <a:xfrm>
            <a:off x="459517" y="6479580"/>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20479745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L’impact de la conjoncture économique / immobilière sur l’échéancier et l’envergure des projets de rénovation</a:t>
            </a:r>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2"/>
            </p:custDataLst>
          </p:nvPr>
        </p:nvSpPr>
        <p:spPr/>
        <p:txBody>
          <a:bodyPr/>
          <a:lstStyle/>
          <a:p>
            <a:fld id="{B57D92B5-7ECE-49C8-85BA-9F8FD163C6E7}" type="slidenum">
              <a:rPr lang="en-CA" smtClean="0"/>
              <a:pPr/>
              <a:t>94</a:t>
            </a:fld>
            <a:endParaRPr lang="en-CA"/>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80" y="1341120"/>
            <a:ext cx="5777484" cy="399597"/>
          </a:xfrm>
        </p:spPr>
        <p:txBody>
          <a:bodyPr/>
          <a:lstStyle/>
          <a:p>
            <a:r>
              <a:rPr lang="fr-CA" dirty="0"/>
              <a:t>QG2	Quel est l’impact de la conjoncture économique/immobilière actuelle sur l’échéancier de votre projet de rénovation? Cette conjoncture vous amène-t-elle à vouloir… </a:t>
            </a:r>
            <a:endParaRPr lang="en-CA" dirty="0"/>
          </a:p>
          <a:p>
            <a:endParaRPr lang="fr-CA" dirty="0"/>
          </a:p>
        </p:txBody>
      </p:sp>
      <p:sp>
        <p:nvSpPr>
          <p:cNvPr id="13" name="Espace réservé du texte 2">
            <a:extLst>
              <a:ext uri="{FF2B5EF4-FFF2-40B4-BE49-F238E27FC236}">
                <a16:creationId xmlns:a16="http://schemas.microsoft.com/office/drawing/2014/main" id="{6DDE5CD4-AD5F-4E47-867B-92CA783D6E45}"/>
              </a:ext>
            </a:extLst>
          </p:cNvPr>
          <p:cNvSpPr txBox="1">
            <a:spLocks/>
          </p:cNvSpPr>
          <p:nvPr>
            <p:custDataLst>
              <p:tags r:id="rId4"/>
            </p:custDataLst>
          </p:nvPr>
        </p:nvSpPr>
        <p:spPr>
          <a:xfrm>
            <a:off x="6327648" y="1341438"/>
            <a:ext cx="5223183" cy="249299"/>
          </a:xfrm>
          <a:prstGeom prst="rect">
            <a:avLst/>
          </a:prstGeom>
        </p:spPr>
        <p:txBody>
          <a:bodyPr vert="horz" wrap="square" lIns="0" tIns="0" rIns="0" bIns="0" rtlCol="0">
            <a:spAutoFit/>
          </a:bodyPr>
          <a:lstStyle>
            <a:lvl1pPr marL="352425" indent="-352425" algn="l" defTabSz="914400" rtl="0" eaLnBrk="1" latinLnBrk="0" hangingPunct="1">
              <a:lnSpc>
                <a:spcPct val="90000"/>
              </a:lnSpc>
              <a:spcBef>
                <a:spcPts val="0"/>
              </a:spcBef>
              <a:spcAft>
                <a:spcPts val="200"/>
              </a:spcAft>
              <a:buFont typeface="Arial" panose="020B0604020202020204" pitchFamily="34" charset="0"/>
              <a:buNone/>
              <a:defRPr sz="900"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QG3	Quel est </a:t>
            </a:r>
            <a:r>
              <a:rPr lang="fr-CA" b="1" dirty="0"/>
              <a:t>l’impact</a:t>
            </a:r>
            <a:r>
              <a:rPr lang="fr-CA" dirty="0"/>
              <a:t> de la conjoncture économique/immobilière actuelle </a:t>
            </a:r>
            <a:r>
              <a:rPr lang="fr-CA" b="1" u="sng" dirty="0"/>
              <a:t>sur l’envergure</a:t>
            </a:r>
            <a:r>
              <a:rPr lang="fr-CA" b="1" dirty="0"/>
              <a:t> ($$) </a:t>
            </a:r>
            <a:r>
              <a:rPr lang="fr-CA" dirty="0"/>
              <a:t>de votre projet de rénovation? Cette conjoncture vous amène-t-elle à vouloir… </a:t>
            </a:r>
            <a:endParaRPr lang="en-CA" dirty="0"/>
          </a:p>
        </p:txBody>
      </p:sp>
      <p:graphicFrame>
        <p:nvGraphicFramePr>
          <p:cNvPr id="12" name="Graphique 11">
            <a:extLst>
              <a:ext uri="{FF2B5EF4-FFF2-40B4-BE49-F238E27FC236}">
                <a16:creationId xmlns:a16="http://schemas.microsoft.com/office/drawing/2014/main" id="{DD61A267-73CE-4C08-9841-24F887C8A43F}"/>
              </a:ext>
            </a:extLst>
          </p:cNvPr>
          <p:cNvGraphicFramePr/>
          <p:nvPr>
            <p:custDataLst>
              <p:tags r:id="rId5"/>
            </p:custDataLst>
            <p:extLst>
              <p:ext uri="{D42A27DB-BD31-4B8C-83A1-F6EECF244321}">
                <p14:modId xmlns:p14="http://schemas.microsoft.com/office/powerpoint/2010/main" val="150784107"/>
              </p:ext>
            </p:extLst>
          </p:nvPr>
        </p:nvGraphicFramePr>
        <p:xfrm>
          <a:off x="225893" y="2164069"/>
          <a:ext cx="5518373" cy="2586241"/>
        </p:xfrm>
        <a:graphic>
          <a:graphicData uri="http://schemas.openxmlformats.org/drawingml/2006/chart">
            <c:chart xmlns:c="http://schemas.openxmlformats.org/drawingml/2006/chart" xmlns:r="http://schemas.openxmlformats.org/officeDocument/2006/relationships" r:id="rId21"/>
          </a:graphicData>
        </a:graphic>
      </p:graphicFrame>
      <p:sp>
        <p:nvSpPr>
          <p:cNvPr id="20" name="Arc plein 19">
            <a:extLst>
              <a:ext uri="{FF2B5EF4-FFF2-40B4-BE49-F238E27FC236}">
                <a16:creationId xmlns:a16="http://schemas.microsoft.com/office/drawing/2014/main" id="{40025672-1272-4D58-AC37-56714FC9DEFB}"/>
              </a:ext>
            </a:extLst>
          </p:cNvPr>
          <p:cNvSpPr>
            <a:spLocks noChangeAspect="1"/>
          </p:cNvSpPr>
          <p:nvPr>
            <p:custDataLst>
              <p:tags r:id="rId6"/>
            </p:custDataLst>
          </p:nvPr>
        </p:nvSpPr>
        <p:spPr>
          <a:xfrm>
            <a:off x="2331333" y="2357574"/>
            <a:ext cx="2201562" cy="2201230"/>
          </a:xfrm>
          <a:prstGeom prst="blockArc">
            <a:avLst>
              <a:gd name="adj1" fmla="val 9954814"/>
              <a:gd name="adj2" fmla="val 16150513"/>
              <a:gd name="adj3" fmla="val 257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21" name="ZoneTexte 20">
            <a:extLst>
              <a:ext uri="{FF2B5EF4-FFF2-40B4-BE49-F238E27FC236}">
                <a16:creationId xmlns:a16="http://schemas.microsoft.com/office/drawing/2014/main" id="{CF64698D-3EE5-42A5-95BF-EDC66B7308DC}"/>
              </a:ext>
            </a:extLst>
          </p:cNvPr>
          <p:cNvSpPr txBox="1"/>
          <p:nvPr>
            <p:custDataLst>
              <p:tags r:id="rId7"/>
            </p:custDataLst>
          </p:nvPr>
        </p:nvSpPr>
        <p:spPr>
          <a:xfrm>
            <a:off x="4282972" y="2206604"/>
            <a:ext cx="1620957" cy="584775"/>
          </a:xfrm>
          <a:prstGeom prst="rect">
            <a:avLst/>
          </a:prstGeom>
          <a:noFill/>
        </p:spPr>
        <p:txBody>
          <a:bodyPr wrap="none" rtlCol="0" anchor="ctr" anchorCtr="1">
            <a:spAutoFit/>
          </a:bodyPr>
          <a:lstStyle/>
          <a:p>
            <a:r>
              <a:rPr lang="fr-CA" sz="2000" b="1" dirty="0">
                <a:solidFill>
                  <a:schemeClr val="tx2"/>
                </a:solidFill>
              </a:rPr>
              <a:t>28 %</a:t>
            </a:r>
          </a:p>
          <a:p>
            <a:r>
              <a:rPr lang="fr-CA" sz="1200" b="1" dirty="0">
                <a:solidFill>
                  <a:schemeClr val="tx2"/>
                </a:solidFill>
              </a:rPr>
              <a:t>Repousser le projet</a:t>
            </a:r>
          </a:p>
        </p:txBody>
      </p:sp>
      <p:graphicFrame>
        <p:nvGraphicFramePr>
          <p:cNvPr id="22" name="Graphique 21">
            <a:extLst>
              <a:ext uri="{FF2B5EF4-FFF2-40B4-BE49-F238E27FC236}">
                <a16:creationId xmlns:a16="http://schemas.microsoft.com/office/drawing/2014/main" id="{7F9E87CD-7849-4084-AE07-981581F8D858}"/>
              </a:ext>
            </a:extLst>
          </p:cNvPr>
          <p:cNvGraphicFramePr/>
          <p:nvPr>
            <p:custDataLst>
              <p:tags r:id="rId8"/>
            </p:custDataLst>
            <p:extLst>
              <p:ext uri="{D42A27DB-BD31-4B8C-83A1-F6EECF244321}">
                <p14:modId xmlns:p14="http://schemas.microsoft.com/office/powerpoint/2010/main" val="3764150336"/>
              </p:ext>
            </p:extLst>
          </p:nvPr>
        </p:nvGraphicFramePr>
        <p:xfrm>
          <a:off x="6149173" y="2161021"/>
          <a:ext cx="5518373" cy="2586241"/>
        </p:xfrm>
        <a:graphic>
          <a:graphicData uri="http://schemas.openxmlformats.org/drawingml/2006/chart">
            <c:chart xmlns:c="http://schemas.openxmlformats.org/drawingml/2006/chart" xmlns:r="http://schemas.openxmlformats.org/officeDocument/2006/relationships" r:id="rId22"/>
          </a:graphicData>
        </a:graphic>
      </p:graphicFrame>
      <p:sp>
        <p:nvSpPr>
          <p:cNvPr id="23" name="Arc plein 22">
            <a:extLst>
              <a:ext uri="{FF2B5EF4-FFF2-40B4-BE49-F238E27FC236}">
                <a16:creationId xmlns:a16="http://schemas.microsoft.com/office/drawing/2014/main" id="{E22B58E7-EB5F-4A47-836D-4E8AA79778CB}"/>
              </a:ext>
            </a:extLst>
          </p:cNvPr>
          <p:cNvSpPr>
            <a:spLocks noChangeAspect="1"/>
          </p:cNvSpPr>
          <p:nvPr>
            <p:custDataLst>
              <p:tags r:id="rId9"/>
            </p:custDataLst>
          </p:nvPr>
        </p:nvSpPr>
        <p:spPr>
          <a:xfrm>
            <a:off x="8254613" y="2354526"/>
            <a:ext cx="2201562" cy="2201230"/>
          </a:xfrm>
          <a:prstGeom prst="blockArc">
            <a:avLst>
              <a:gd name="adj1" fmla="val 10571497"/>
              <a:gd name="adj2" fmla="val 16035465"/>
              <a:gd name="adj3" fmla="val 28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24" name="ZoneTexte 23">
            <a:extLst>
              <a:ext uri="{FF2B5EF4-FFF2-40B4-BE49-F238E27FC236}">
                <a16:creationId xmlns:a16="http://schemas.microsoft.com/office/drawing/2014/main" id="{95680997-977E-4F38-BAAB-3641FAEAE572}"/>
              </a:ext>
            </a:extLst>
          </p:cNvPr>
          <p:cNvSpPr txBox="1"/>
          <p:nvPr>
            <p:custDataLst>
              <p:tags r:id="rId10"/>
            </p:custDataLst>
          </p:nvPr>
        </p:nvSpPr>
        <p:spPr>
          <a:xfrm>
            <a:off x="10134600" y="2298937"/>
            <a:ext cx="1937853" cy="769441"/>
          </a:xfrm>
          <a:prstGeom prst="rect">
            <a:avLst/>
          </a:prstGeom>
          <a:noFill/>
        </p:spPr>
        <p:txBody>
          <a:bodyPr wrap="square" rtlCol="0" anchor="ctr" anchorCtr="1">
            <a:spAutoFit/>
          </a:bodyPr>
          <a:lstStyle/>
          <a:p>
            <a:r>
              <a:rPr lang="fr-CA" sz="2000" b="1" dirty="0">
                <a:solidFill>
                  <a:schemeClr val="tx2"/>
                </a:solidFill>
              </a:rPr>
              <a:t>26 %</a:t>
            </a:r>
          </a:p>
          <a:p>
            <a:r>
              <a:rPr lang="fr-CA" sz="1200" b="1" dirty="0">
                <a:solidFill>
                  <a:schemeClr val="tx2"/>
                </a:solidFill>
              </a:rPr>
              <a:t>Réduire l’envergure</a:t>
            </a:r>
          </a:p>
          <a:p>
            <a:r>
              <a:rPr lang="fr-CA" sz="1200" b="1" dirty="0">
                <a:solidFill>
                  <a:schemeClr val="tx2"/>
                </a:solidFill>
              </a:rPr>
              <a:t>du projet</a:t>
            </a:r>
          </a:p>
        </p:txBody>
      </p:sp>
      <p:sp>
        <p:nvSpPr>
          <p:cNvPr id="16" name="Rectangle : coins arrondis 15">
            <a:extLst>
              <a:ext uri="{FF2B5EF4-FFF2-40B4-BE49-F238E27FC236}">
                <a16:creationId xmlns:a16="http://schemas.microsoft.com/office/drawing/2014/main" id="{AA0C5EB2-CEA6-4A7C-88FA-10C791787D3F}"/>
              </a:ext>
            </a:extLst>
          </p:cNvPr>
          <p:cNvSpPr/>
          <p:nvPr>
            <p:custDataLst>
              <p:tags r:id="rId11"/>
            </p:custDataLst>
          </p:nvPr>
        </p:nvSpPr>
        <p:spPr>
          <a:xfrm>
            <a:off x="4616517" y="2888090"/>
            <a:ext cx="1103932" cy="39959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53 % </a:t>
            </a:r>
          </a:p>
          <a:p>
            <a:pPr algn="ctr"/>
            <a:r>
              <a:rPr lang="fr-CA" sz="900" i="1" dirty="0">
                <a:solidFill>
                  <a:schemeClr val="bg1">
                    <a:lumMod val="50000"/>
                  </a:schemeClr>
                </a:solidFill>
              </a:rPr>
              <a:t>2025 </a:t>
            </a:r>
            <a:r>
              <a:rPr lang="fr-CA" sz="900" b="1" i="1" dirty="0">
                <a:solidFill>
                  <a:schemeClr val="bg1">
                    <a:lumMod val="50000"/>
                  </a:schemeClr>
                </a:solidFill>
              </a:rPr>
              <a:t>24 % </a:t>
            </a:r>
          </a:p>
        </p:txBody>
      </p:sp>
      <p:sp>
        <p:nvSpPr>
          <p:cNvPr id="17" name="Rectangle : coins arrondis 16">
            <a:extLst>
              <a:ext uri="{FF2B5EF4-FFF2-40B4-BE49-F238E27FC236}">
                <a16:creationId xmlns:a16="http://schemas.microsoft.com/office/drawing/2014/main" id="{20D83668-14A8-4925-8A0F-CE3037FA5E95}"/>
              </a:ext>
            </a:extLst>
          </p:cNvPr>
          <p:cNvSpPr/>
          <p:nvPr>
            <p:custDataLst>
              <p:tags r:id="rId12"/>
            </p:custDataLst>
          </p:nvPr>
        </p:nvSpPr>
        <p:spPr>
          <a:xfrm>
            <a:off x="10655162" y="3160711"/>
            <a:ext cx="1103932" cy="39959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42 % </a:t>
            </a:r>
          </a:p>
          <a:p>
            <a:pPr algn="ctr"/>
            <a:r>
              <a:rPr lang="fr-CA" sz="900" i="1" dirty="0">
                <a:solidFill>
                  <a:schemeClr val="bg1">
                    <a:lumMod val="50000"/>
                  </a:schemeClr>
                </a:solidFill>
              </a:rPr>
              <a:t>2025 </a:t>
            </a:r>
            <a:r>
              <a:rPr lang="fr-CA" sz="900" b="1" i="1" dirty="0">
                <a:solidFill>
                  <a:schemeClr val="bg1">
                    <a:lumMod val="50000"/>
                  </a:schemeClr>
                </a:solidFill>
              </a:rPr>
              <a:t>21 % </a:t>
            </a:r>
          </a:p>
        </p:txBody>
      </p:sp>
      <p:sp>
        <p:nvSpPr>
          <p:cNvPr id="18" name="ZoneTexte 17">
            <a:extLst>
              <a:ext uri="{FF2B5EF4-FFF2-40B4-BE49-F238E27FC236}">
                <a16:creationId xmlns:a16="http://schemas.microsoft.com/office/drawing/2014/main" id="{F0280579-03FD-4B23-BAF9-5B0E349D34D7}"/>
              </a:ext>
            </a:extLst>
          </p:cNvPr>
          <p:cNvSpPr txBox="1"/>
          <p:nvPr>
            <p:custDataLst>
              <p:tags r:id="rId13"/>
            </p:custDataLst>
          </p:nvPr>
        </p:nvSpPr>
        <p:spPr>
          <a:xfrm>
            <a:off x="11395928" y="3306392"/>
            <a:ext cx="316112" cy="253916"/>
          </a:xfrm>
          <a:prstGeom prst="rect">
            <a:avLst/>
          </a:prstGeom>
          <a:noFill/>
        </p:spPr>
        <p:txBody>
          <a:bodyPr wrap="none" rtlCol="0">
            <a:spAutoFit/>
          </a:bodyPr>
          <a:lstStyle/>
          <a:p>
            <a:r>
              <a:rPr lang="fr-CA" sz="1050" dirty="0">
                <a:solidFill>
                  <a:srgbClr val="A50021"/>
                </a:solidFill>
                <a:latin typeface="Wingdings 3" panose="05040102010807070707" pitchFamily="18" charset="2"/>
              </a:rPr>
              <a:t>q</a:t>
            </a:r>
          </a:p>
        </p:txBody>
      </p:sp>
      <p:sp>
        <p:nvSpPr>
          <p:cNvPr id="19" name="Rectangle : coins arrondis 18">
            <a:extLst>
              <a:ext uri="{FF2B5EF4-FFF2-40B4-BE49-F238E27FC236}">
                <a16:creationId xmlns:a16="http://schemas.microsoft.com/office/drawing/2014/main" id="{9DD3D857-A3D6-4F46-AB4B-1283B0FBB776}"/>
              </a:ext>
            </a:extLst>
          </p:cNvPr>
          <p:cNvSpPr/>
          <p:nvPr>
            <p:custDataLst>
              <p:tags r:id="rId14"/>
            </p:custDataLst>
          </p:nvPr>
        </p:nvSpPr>
        <p:spPr>
          <a:xfrm>
            <a:off x="3148008" y="4555756"/>
            <a:ext cx="1103932" cy="5294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b="1" i="1" dirty="0">
                <a:solidFill>
                  <a:schemeClr val="bg1">
                    <a:lumMod val="50000"/>
                  </a:schemeClr>
                </a:solidFill>
              </a:rPr>
              <a:t>Pas d’impact </a:t>
            </a:r>
          </a:p>
          <a:p>
            <a:pPr algn="ctr"/>
            <a:r>
              <a:rPr lang="fr-CA" sz="900" i="1" dirty="0">
                <a:solidFill>
                  <a:schemeClr val="bg1">
                    <a:lumMod val="50000"/>
                  </a:schemeClr>
                </a:solidFill>
              </a:rPr>
              <a:t>2024 </a:t>
            </a:r>
            <a:r>
              <a:rPr lang="fr-CA" sz="900" b="1" i="1" dirty="0">
                <a:solidFill>
                  <a:schemeClr val="bg1">
                    <a:lumMod val="50000"/>
                  </a:schemeClr>
                </a:solidFill>
              </a:rPr>
              <a:t>39 % </a:t>
            </a:r>
          </a:p>
          <a:p>
            <a:pPr algn="ctr"/>
            <a:r>
              <a:rPr lang="fr-CA" sz="900" i="1" dirty="0">
                <a:solidFill>
                  <a:schemeClr val="bg1">
                    <a:lumMod val="50000"/>
                  </a:schemeClr>
                </a:solidFill>
              </a:rPr>
              <a:t>2025 66</a:t>
            </a:r>
            <a:r>
              <a:rPr lang="fr-CA" sz="900" b="1" i="1" dirty="0">
                <a:solidFill>
                  <a:schemeClr val="bg1">
                    <a:lumMod val="50000"/>
                  </a:schemeClr>
                </a:solidFill>
              </a:rPr>
              <a:t> % </a:t>
            </a:r>
          </a:p>
        </p:txBody>
      </p:sp>
      <p:sp>
        <p:nvSpPr>
          <p:cNvPr id="25" name="Rectangle : coins arrondis 24">
            <a:extLst>
              <a:ext uri="{FF2B5EF4-FFF2-40B4-BE49-F238E27FC236}">
                <a16:creationId xmlns:a16="http://schemas.microsoft.com/office/drawing/2014/main" id="{C667BCC9-F3F4-4B03-9F35-9381827581D9}"/>
              </a:ext>
            </a:extLst>
          </p:cNvPr>
          <p:cNvSpPr/>
          <p:nvPr>
            <p:custDataLst>
              <p:tags r:id="rId15"/>
            </p:custDataLst>
          </p:nvPr>
        </p:nvSpPr>
        <p:spPr>
          <a:xfrm>
            <a:off x="9030668" y="4572398"/>
            <a:ext cx="1103932" cy="5294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b="1" i="1" dirty="0">
                <a:solidFill>
                  <a:schemeClr val="bg1">
                    <a:lumMod val="50000"/>
                  </a:schemeClr>
                </a:solidFill>
              </a:rPr>
              <a:t>Pas d’impact </a:t>
            </a:r>
          </a:p>
          <a:p>
            <a:pPr algn="ctr"/>
            <a:r>
              <a:rPr lang="fr-CA" sz="900" i="1" dirty="0">
                <a:solidFill>
                  <a:schemeClr val="bg1">
                    <a:lumMod val="50000"/>
                  </a:schemeClr>
                </a:solidFill>
              </a:rPr>
              <a:t>2024 </a:t>
            </a:r>
            <a:r>
              <a:rPr lang="fr-CA" sz="900" b="1" i="1" dirty="0">
                <a:solidFill>
                  <a:schemeClr val="bg1">
                    <a:lumMod val="50000"/>
                  </a:schemeClr>
                </a:solidFill>
              </a:rPr>
              <a:t>48 % </a:t>
            </a:r>
          </a:p>
          <a:p>
            <a:pPr algn="ctr"/>
            <a:r>
              <a:rPr lang="fr-CA" sz="900" i="1" dirty="0">
                <a:solidFill>
                  <a:schemeClr val="bg1">
                    <a:lumMod val="50000"/>
                  </a:schemeClr>
                </a:solidFill>
              </a:rPr>
              <a:t>2025 </a:t>
            </a:r>
            <a:r>
              <a:rPr lang="fr-CA" sz="900" b="1" i="1" dirty="0">
                <a:solidFill>
                  <a:schemeClr val="bg1">
                    <a:lumMod val="50000"/>
                  </a:schemeClr>
                </a:solidFill>
              </a:rPr>
              <a:t>68 % </a:t>
            </a:r>
          </a:p>
        </p:txBody>
      </p:sp>
      <p:sp>
        <p:nvSpPr>
          <p:cNvPr id="27" name="ZoneTexte 26">
            <a:extLst>
              <a:ext uri="{FF2B5EF4-FFF2-40B4-BE49-F238E27FC236}">
                <a16:creationId xmlns:a16="http://schemas.microsoft.com/office/drawing/2014/main" id="{88DF21BA-F498-430E-A4C3-AAE083B170E9}"/>
              </a:ext>
            </a:extLst>
          </p:cNvPr>
          <p:cNvSpPr txBox="1"/>
          <p:nvPr>
            <p:custDataLst>
              <p:tags r:id="rId16"/>
            </p:custDataLst>
          </p:nvPr>
        </p:nvSpPr>
        <p:spPr>
          <a:xfrm>
            <a:off x="5344003" y="3033753"/>
            <a:ext cx="316112" cy="253916"/>
          </a:xfrm>
          <a:prstGeom prst="rect">
            <a:avLst/>
          </a:prstGeom>
          <a:noFill/>
        </p:spPr>
        <p:txBody>
          <a:bodyPr wrap="none" rtlCol="0">
            <a:spAutoFit/>
          </a:bodyPr>
          <a:lstStyle/>
          <a:p>
            <a:r>
              <a:rPr lang="fr-CA" sz="1050" dirty="0">
                <a:solidFill>
                  <a:srgbClr val="A50021"/>
                </a:solidFill>
                <a:latin typeface="Wingdings 3" panose="05040102010807070707" pitchFamily="18" charset="2"/>
              </a:rPr>
              <a:t>q</a:t>
            </a:r>
          </a:p>
        </p:txBody>
      </p:sp>
      <p:sp>
        <p:nvSpPr>
          <p:cNvPr id="28" name="ZoneTexte 27">
            <a:extLst>
              <a:ext uri="{FF2B5EF4-FFF2-40B4-BE49-F238E27FC236}">
                <a16:creationId xmlns:a16="http://schemas.microsoft.com/office/drawing/2014/main" id="{8238506C-A8B1-4E83-B1CA-6BDF5FB448DD}"/>
              </a:ext>
            </a:extLst>
          </p:cNvPr>
          <p:cNvSpPr txBox="1"/>
          <p:nvPr>
            <p:custDataLst>
              <p:tags r:id="rId17"/>
            </p:custDataLst>
          </p:nvPr>
        </p:nvSpPr>
        <p:spPr>
          <a:xfrm rot="10800000">
            <a:off x="4893068" y="2275020"/>
            <a:ext cx="316112" cy="253916"/>
          </a:xfrm>
          <a:prstGeom prst="rect">
            <a:avLst/>
          </a:prstGeom>
          <a:noFill/>
        </p:spPr>
        <p:txBody>
          <a:bodyPr wrap="none" rtlCol="0">
            <a:spAutoFit/>
          </a:bodyPr>
          <a:lstStyle/>
          <a:p>
            <a:r>
              <a:rPr lang="fr-CA" sz="1050" dirty="0">
                <a:solidFill>
                  <a:srgbClr val="669900"/>
                </a:solidFill>
                <a:latin typeface="Wingdings 3" panose="05040102010807070707" pitchFamily="18" charset="2"/>
              </a:rPr>
              <a:t>q</a:t>
            </a:r>
          </a:p>
        </p:txBody>
      </p:sp>
      <p:sp>
        <p:nvSpPr>
          <p:cNvPr id="29" name="ZoneTexte 28">
            <a:extLst>
              <a:ext uri="{FF2B5EF4-FFF2-40B4-BE49-F238E27FC236}">
                <a16:creationId xmlns:a16="http://schemas.microsoft.com/office/drawing/2014/main" id="{C4A84FB4-5BF3-409E-AC8A-85AD484E779B}"/>
              </a:ext>
            </a:extLst>
          </p:cNvPr>
          <p:cNvSpPr txBox="1"/>
          <p:nvPr>
            <p:custDataLst>
              <p:tags r:id="rId18"/>
            </p:custDataLst>
          </p:nvPr>
        </p:nvSpPr>
        <p:spPr>
          <a:xfrm rot="10800000">
            <a:off x="10891016" y="2387834"/>
            <a:ext cx="316112" cy="253916"/>
          </a:xfrm>
          <a:prstGeom prst="rect">
            <a:avLst/>
          </a:prstGeom>
          <a:noFill/>
        </p:spPr>
        <p:txBody>
          <a:bodyPr wrap="none" rtlCol="0">
            <a:spAutoFit/>
          </a:bodyPr>
          <a:lstStyle/>
          <a:p>
            <a:r>
              <a:rPr lang="fr-CA" sz="1050" dirty="0">
                <a:solidFill>
                  <a:srgbClr val="669900"/>
                </a:solidFill>
                <a:latin typeface="Wingdings 3" panose="05040102010807070707" pitchFamily="18" charset="2"/>
              </a:rPr>
              <a:t>q</a:t>
            </a:r>
          </a:p>
        </p:txBody>
      </p:sp>
      <p:sp>
        <p:nvSpPr>
          <p:cNvPr id="30" name="Espace réservé du texte 3">
            <a:extLst>
              <a:ext uri="{FF2B5EF4-FFF2-40B4-BE49-F238E27FC236}">
                <a16:creationId xmlns:a16="http://schemas.microsoft.com/office/drawing/2014/main" id="{D5C661D3-EC16-467E-A46C-A013C9BDF2DE}"/>
              </a:ext>
            </a:extLst>
          </p:cNvPr>
          <p:cNvSpPr>
            <a:spLocks noGrp="1"/>
          </p:cNvSpPr>
          <p:nvPr>
            <p:ph type="body" sz="quarter" idx="14"/>
            <p:custDataLst>
              <p:tags r:id="rId19"/>
            </p:custDataLst>
          </p:nvPr>
        </p:nvSpPr>
        <p:spPr>
          <a:xfrm>
            <a:off x="220980" y="6181408"/>
            <a:ext cx="9072000" cy="110800"/>
          </a:xfrm>
        </p:spPr>
        <p:txBody>
          <a:bodyPr/>
          <a:lstStyle/>
          <a:p>
            <a:r>
              <a:rPr lang="fr-CA" dirty="0"/>
              <a:t>Base : ensemble des répondants ayant complété le sondage (n = 1 500)</a:t>
            </a:r>
          </a:p>
        </p:txBody>
      </p:sp>
    </p:spTree>
    <p:extLst>
      <p:ext uri="{BB962C8B-B14F-4D97-AF65-F5344CB8AC3E}">
        <p14:creationId xmlns:p14="http://schemas.microsoft.com/office/powerpoint/2010/main" val="356205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a:extLst>
              <a:ext uri="{FF2B5EF4-FFF2-40B4-BE49-F238E27FC236}">
                <a16:creationId xmlns:a16="http://schemas.microsoft.com/office/drawing/2014/main" id="{1B03571D-C98B-4180-BF48-A5291A719A84}"/>
              </a:ext>
            </a:extLst>
          </p:cNvPr>
          <p:cNvGraphicFramePr>
            <a:graphicFrameLocks noChangeAspect="1"/>
          </p:cNvGraphicFramePr>
          <p:nvPr>
            <p:extLst>
              <p:ext uri="{D42A27DB-BD31-4B8C-83A1-F6EECF244321}">
                <p14:modId xmlns:p14="http://schemas.microsoft.com/office/powerpoint/2010/main" val="3925860169"/>
              </p:ext>
            </p:extLst>
          </p:nvPr>
        </p:nvGraphicFramePr>
        <p:xfrm>
          <a:off x="220980" y="1640730"/>
          <a:ext cx="9864725" cy="4821237"/>
        </p:xfrm>
        <a:graphic>
          <a:graphicData uri="http://schemas.openxmlformats.org/presentationml/2006/ole">
            <mc:AlternateContent xmlns:mc="http://schemas.openxmlformats.org/markup-compatibility/2006">
              <mc:Choice xmlns:v="urn:schemas-microsoft-com:vml" Requires="v">
                <p:oleObj name="Worksheet" r:id="rId6" imgW="10934523" imgH="5341565" progId="Excel.Sheet.12">
                  <p:link updateAutomatic="1"/>
                </p:oleObj>
              </mc:Choice>
              <mc:Fallback>
                <p:oleObj name="Worksheet" r:id="rId6" imgW="10934523" imgH="5341565" progId="Excel.Sheet.12">
                  <p:link updateAutomatic="1"/>
                  <p:pic>
                    <p:nvPicPr>
                      <p:cNvPr id="7" name="Objet 6">
                        <a:extLst>
                          <a:ext uri="{FF2B5EF4-FFF2-40B4-BE49-F238E27FC236}">
                            <a16:creationId xmlns:a16="http://schemas.microsoft.com/office/drawing/2014/main" id="{1B03571D-C98B-4180-BF48-A5291A719A84}"/>
                          </a:ext>
                        </a:extLst>
                      </p:cNvPr>
                      <p:cNvPicPr/>
                      <p:nvPr/>
                    </p:nvPicPr>
                    <p:blipFill>
                      <a:blip r:embed="rId7"/>
                      <a:stretch>
                        <a:fillRect/>
                      </a:stretch>
                    </p:blipFill>
                    <p:spPr>
                      <a:xfrm>
                        <a:off x="220980" y="1640730"/>
                        <a:ext cx="9864725" cy="4821237"/>
                      </a:xfrm>
                      <a:prstGeom prst="rect">
                        <a:avLst/>
                      </a:prstGeom>
                    </p:spPr>
                  </p:pic>
                </p:oleObj>
              </mc:Fallback>
            </mc:AlternateContent>
          </a:graphicData>
        </a:graphic>
      </p:graphicFrame>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L’impact de la conjoncture économique / immobilière sur l’échéancier et l’envergure des projets de rénovation selon les sous-groupes</a:t>
            </a:r>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2"/>
            </p:custDataLst>
          </p:nvPr>
        </p:nvSpPr>
        <p:spPr/>
        <p:txBody>
          <a:bodyPr/>
          <a:lstStyle/>
          <a:p>
            <a:fld id="{B57D92B5-7ECE-49C8-85BA-9F8FD163C6E7}" type="slidenum">
              <a:rPr lang="en-CA" smtClean="0"/>
              <a:pPr/>
              <a:t>95</a:t>
            </a:fld>
            <a:endParaRPr lang="en-CA"/>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80" y="1341120"/>
            <a:ext cx="11750400" cy="575542"/>
          </a:xfrm>
        </p:spPr>
        <p:txBody>
          <a:bodyPr/>
          <a:lstStyle/>
          <a:p>
            <a:r>
              <a:rPr lang="fr-CA" dirty="0"/>
              <a:t>QG2	Quel est l’impact de la conjoncture économique/immobilière actuelle sur l’échéancier de votre projet de rénovation? Cette conjoncture vous amène-t-elle à vouloir… </a:t>
            </a:r>
          </a:p>
          <a:p>
            <a:r>
              <a:rPr lang="fr-CA" dirty="0"/>
              <a:t>QG3	Quel est l’impact de la conjoncture économique/immobilière actuelle sur l’envergure ($$) de votre projet de rénovation? Cette conjoncture vous amène-t-elle à vouloir… </a:t>
            </a:r>
            <a:endParaRPr lang="en-CA" dirty="0"/>
          </a:p>
          <a:p>
            <a:endParaRPr lang="en-CA" dirty="0"/>
          </a:p>
          <a:p>
            <a:endParaRPr lang="fr-CA" dirty="0"/>
          </a:p>
        </p:txBody>
      </p:sp>
      <p:sp>
        <p:nvSpPr>
          <p:cNvPr id="6" name="Espace réservé du texte 3">
            <a:extLst>
              <a:ext uri="{FF2B5EF4-FFF2-40B4-BE49-F238E27FC236}">
                <a16:creationId xmlns:a16="http://schemas.microsoft.com/office/drawing/2014/main" id="{914D0F6A-17B1-4981-915D-1F46192FE209}"/>
              </a:ext>
            </a:extLst>
          </p:cNvPr>
          <p:cNvSpPr>
            <a:spLocks noGrp="1"/>
          </p:cNvSpPr>
          <p:nvPr>
            <p:ph type="body" sz="quarter" idx="14"/>
            <p:custDataLst>
              <p:tags r:id="rId4"/>
            </p:custDataLst>
          </p:nvPr>
        </p:nvSpPr>
        <p:spPr>
          <a:xfrm>
            <a:off x="459517" y="6479580"/>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14544025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DD607B-8364-401B-A8A3-1AA58C69070D}"/>
              </a:ext>
            </a:extLst>
          </p:cNvPr>
          <p:cNvSpPr>
            <a:spLocks noGrp="1"/>
          </p:cNvSpPr>
          <p:nvPr>
            <p:ph type="title"/>
            <p:custDataLst>
              <p:tags r:id="rId1"/>
            </p:custDataLst>
          </p:nvPr>
        </p:nvSpPr>
        <p:spPr>
          <a:xfrm>
            <a:off x="220980" y="268862"/>
            <a:ext cx="8956887" cy="498598"/>
          </a:xfrm>
        </p:spPr>
        <p:txBody>
          <a:bodyPr/>
          <a:lstStyle/>
          <a:p>
            <a:r>
              <a:rPr lang="fr-CA" dirty="0"/>
              <a:t>L’impact de la conjoncture économique / immobilière sur l’échéancier et l’envergure des projets de rénovation selon les sous-groupes (suite)</a:t>
            </a:r>
          </a:p>
        </p:txBody>
      </p:sp>
      <p:sp>
        <p:nvSpPr>
          <p:cNvPr id="2" name="Espace réservé du numéro de diapositive 1">
            <a:extLst>
              <a:ext uri="{FF2B5EF4-FFF2-40B4-BE49-F238E27FC236}">
                <a16:creationId xmlns:a16="http://schemas.microsoft.com/office/drawing/2014/main" id="{17B3C868-8CB3-49EC-9514-64848D292362}"/>
              </a:ext>
            </a:extLst>
          </p:cNvPr>
          <p:cNvSpPr>
            <a:spLocks noGrp="1"/>
          </p:cNvSpPr>
          <p:nvPr>
            <p:ph type="sldNum" sz="quarter" idx="12"/>
            <p:custDataLst>
              <p:tags r:id="rId2"/>
            </p:custDataLst>
          </p:nvPr>
        </p:nvSpPr>
        <p:spPr/>
        <p:txBody>
          <a:bodyPr/>
          <a:lstStyle/>
          <a:p>
            <a:fld id="{B57D92B5-7ECE-49C8-85BA-9F8FD163C6E7}" type="slidenum">
              <a:rPr lang="en-CA" smtClean="0"/>
              <a:pPr/>
              <a:t>96</a:t>
            </a:fld>
            <a:endParaRPr lang="en-CA"/>
          </a:p>
        </p:txBody>
      </p:sp>
      <p:sp>
        <p:nvSpPr>
          <p:cNvPr id="5" name="Espace réservé du texte 2">
            <a:extLst>
              <a:ext uri="{FF2B5EF4-FFF2-40B4-BE49-F238E27FC236}">
                <a16:creationId xmlns:a16="http://schemas.microsoft.com/office/drawing/2014/main" id="{AA5328C1-70A8-425D-B1AF-32B230F0916F}"/>
              </a:ext>
            </a:extLst>
          </p:cNvPr>
          <p:cNvSpPr>
            <a:spLocks noGrp="1"/>
          </p:cNvSpPr>
          <p:nvPr>
            <p:ph type="body" sz="quarter" idx="13"/>
            <p:custDataLst>
              <p:tags r:id="rId3"/>
            </p:custDataLst>
          </p:nvPr>
        </p:nvSpPr>
        <p:spPr>
          <a:xfrm>
            <a:off x="220980" y="1341120"/>
            <a:ext cx="11750400" cy="575542"/>
          </a:xfrm>
        </p:spPr>
        <p:txBody>
          <a:bodyPr/>
          <a:lstStyle/>
          <a:p>
            <a:r>
              <a:rPr lang="fr-CA" dirty="0"/>
              <a:t>QG2	Quel est l’impact de la conjoncture économique/immobilière actuelle sur l’échéancier de votre projet de rénovation? Cette conjoncture vous amène-t-elle à vouloir… </a:t>
            </a:r>
          </a:p>
          <a:p>
            <a:r>
              <a:rPr lang="fr-CA" dirty="0"/>
              <a:t>QG3	Quel est l’impact de la conjoncture économique/immobilière actuelle sur l’envergure ($$) de votre projet de rénovation? Cette conjoncture vous amène-t-elle à vouloir… </a:t>
            </a:r>
            <a:endParaRPr lang="en-CA" dirty="0"/>
          </a:p>
          <a:p>
            <a:endParaRPr lang="en-CA" dirty="0"/>
          </a:p>
          <a:p>
            <a:endParaRPr lang="fr-CA" dirty="0"/>
          </a:p>
        </p:txBody>
      </p:sp>
      <p:graphicFrame>
        <p:nvGraphicFramePr>
          <p:cNvPr id="7" name="Objet 6">
            <a:extLst>
              <a:ext uri="{FF2B5EF4-FFF2-40B4-BE49-F238E27FC236}">
                <a16:creationId xmlns:a16="http://schemas.microsoft.com/office/drawing/2014/main" id="{89628D99-76A8-4494-9A50-9BC03C139CF4}"/>
              </a:ext>
            </a:extLst>
          </p:cNvPr>
          <p:cNvGraphicFramePr>
            <a:graphicFrameLocks noChangeAspect="1"/>
          </p:cNvGraphicFramePr>
          <p:nvPr>
            <p:extLst>
              <p:ext uri="{D42A27DB-BD31-4B8C-83A1-F6EECF244321}">
                <p14:modId xmlns:p14="http://schemas.microsoft.com/office/powerpoint/2010/main" val="2716836061"/>
              </p:ext>
            </p:extLst>
          </p:nvPr>
        </p:nvGraphicFramePr>
        <p:xfrm>
          <a:off x="220980" y="1640729"/>
          <a:ext cx="8534400" cy="4821238"/>
        </p:xfrm>
        <a:graphic>
          <a:graphicData uri="http://schemas.openxmlformats.org/presentationml/2006/ole">
            <mc:AlternateContent xmlns:mc="http://schemas.openxmlformats.org/markup-compatibility/2006">
              <mc:Choice xmlns:v="urn:schemas-microsoft-com:vml" Requires="v">
                <p:oleObj name="Worksheet" r:id="rId6" imgW="9456597" imgH="5341565" progId="Excel.Sheet.12">
                  <p:link updateAutomatic="1"/>
                </p:oleObj>
              </mc:Choice>
              <mc:Fallback>
                <p:oleObj name="Worksheet" r:id="rId6" imgW="9456597" imgH="5341565" progId="Excel.Sheet.12">
                  <p:link updateAutomatic="1"/>
                  <p:pic>
                    <p:nvPicPr>
                      <p:cNvPr id="7" name="Objet 6">
                        <a:extLst>
                          <a:ext uri="{FF2B5EF4-FFF2-40B4-BE49-F238E27FC236}">
                            <a16:creationId xmlns:a16="http://schemas.microsoft.com/office/drawing/2014/main" id="{89628D99-76A8-4494-9A50-9BC03C139CF4}"/>
                          </a:ext>
                        </a:extLst>
                      </p:cNvPr>
                      <p:cNvPicPr/>
                      <p:nvPr/>
                    </p:nvPicPr>
                    <p:blipFill>
                      <a:blip r:embed="rId7"/>
                      <a:stretch>
                        <a:fillRect/>
                      </a:stretch>
                    </p:blipFill>
                    <p:spPr>
                      <a:xfrm>
                        <a:off x="220980" y="1640729"/>
                        <a:ext cx="8534400" cy="4821238"/>
                      </a:xfrm>
                      <a:prstGeom prst="rect">
                        <a:avLst/>
                      </a:prstGeom>
                    </p:spPr>
                  </p:pic>
                </p:oleObj>
              </mc:Fallback>
            </mc:AlternateContent>
          </a:graphicData>
        </a:graphic>
      </p:graphicFrame>
      <p:sp>
        <p:nvSpPr>
          <p:cNvPr id="6" name="Espace réservé du texte 3">
            <a:extLst>
              <a:ext uri="{FF2B5EF4-FFF2-40B4-BE49-F238E27FC236}">
                <a16:creationId xmlns:a16="http://schemas.microsoft.com/office/drawing/2014/main" id="{BCC610D8-A798-489D-A496-A07B4C39F8F5}"/>
              </a:ext>
            </a:extLst>
          </p:cNvPr>
          <p:cNvSpPr>
            <a:spLocks noGrp="1"/>
          </p:cNvSpPr>
          <p:nvPr>
            <p:ph type="body" sz="quarter" idx="14"/>
            <p:custDataLst>
              <p:tags r:id="rId4"/>
            </p:custDataLst>
          </p:nvPr>
        </p:nvSpPr>
        <p:spPr>
          <a:xfrm>
            <a:off x="459517" y="6479580"/>
            <a:ext cx="9072000" cy="110800"/>
          </a:xfrm>
        </p:spPr>
        <p:txBody>
          <a:bodyPr/>
          <a:lstStyle/>
          <a:p>
            <a:r>
              <a:rPr lang="fr-CA" dirty="0"/>
              <a:t>Base : ensemble des répondants ayant complété le sondage</a:t>
            </a:r>
          </a:p>
        </p:txBody>
      </p:sp>
    </p:spTree>
    <p:extLst>
      <p:ext uri="{BB962C8B-B14F-4D97-AF65-F5344CB8AC3E}">
        <p14:creationId xmlns:p14="http://schemas.microsoft.com/office/powerpoint/2010/main" val="38304650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DC184-CF19-473E-B7B0-53562D6BA432}"/>
              </a:ext>
            </a:extLst>
          </p:cNvPr>
          <p:cNvSpPr>
            <a:spLocks noGrp="1"/>
          </p:cNvSpPr>
          <p:nvPr>
            <p:ph type="title"/>
            <p:custDataLst>
              <p:tags r:id="rId1"/>
            </p:custDataLst>
          </p:nvPr>
        </p:nvSpPr>
        <p:spPr/>
        <p:txBody>
          <a:bodyPr/>
          <a:lstStyle/>
          <a:p>
            <a:r>
              <a:rPr lang="fr-CA" dirty="0"/>
              <a:t>Les rénovations durables</a:t>
            </a:r>
          </a:p>
        </p:txBody>
      </p:sp>
      <p:sp>
        <p:nvSpPr>
          <p:cNvPr id="4" name="Espace réservé du texte 3">
            <a:extLst>
              <a:ext uri="{FF2B5EF4-FFF2-40B4-BE49-F238E27FC236}">
                <a16:creationId xmlns:a16="http://schemas.microsoft.com/office/drawing/2014/main" id="{BD067A89-4A03-4C9F-87B3-29B10DD1F4E4}"/>
              </a:ext>
            </a:extLst>
          </p:cNvPr>
          <p:cNvSpPr>
            <a:spLocks noGrp="1"/>
          </p:cNvSpPr>
          <p:nvPr>
            <p:ph type="body" idx="1"/>
            <p:custDataLst>
              <p:tags r:id="rId2"/>
            </p:custDataLst>
          </p:nvPr>
        </p:nvSpPr>
        <p:spPr>
          <a:xfrm>
            <a:off x="220980" y="3469534"/>
            <a:ext cx="4200737" cy="387798"/>
          </a:xfrm>
        </p:spPr>
        <p:txBody>
          <a:bodyPr/>
          <a:lstStyle/>
          <a:p>
            <a:r>
              <a:rPr lang="fr-CA" dirty="0"/>
              <a:t>Base : ensemble des répondants</a:t>
            </a:r>
            <a:br>
              <a:rPr lang="fr-CA" dirty="0"/>
            </a:br>
            <a:r>
              <a:rPr lang="fr-CA" dirty="0"/>
              <a:t>(2026 n = 1 500; 2025 n = 1 525)</a:t>
            </a:r>
            <a:endParaRPr lang="fr-CA" dirty="0">
              <a:solidFill>
                <a:srgbClr val="898989"/>
              </a:solidFill>
            </a:endParaRPr>
          </a:p>
        </p:txBody>
      </p:sp>
    </p:spTree>
    <p:extLst>
      <p:ext uri="{BB962C8B-B14F-4D97-AF65-F5344CB8AC3E}">
        <p14:creationId xmlns:p14="http://schemas.microsoft.com/office/powerpoint/2010/main" val="3760636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6E63ECEF-9E50-4B24-9D4F-E3F4FE7B31EF}"/>
              </a:ext>
            </a:extLst>
          </p:cNvPr>
          <p:cNvGraphicFramePr>
            <a:graphicFrameLocks noGrp="1"/>
          </p:cNvGraphicFramePr>
          <p:nvPr>
            <p:custDataLst>
              <p:tags r:id="rId1"/>
            </p:custDataLst>
            <p:extLst>
              <p:ext uri="{D42A27DB-BD31-4B8C-83A1-F6EECF244321}">
                <p14:modId xmlns:p14="http://schemas.microsoft.com/office/powerpoint/2010/main" val="1181020140"/>
              </p:ext>
            </p:extLst>
          </p:nvPr>
        </p:nvGraphicFramePr>
        <p:xfrm>
          <a:off x="2960404" y="1700127"/>
          <a:ext cx="8989147" cy="3991482"/>
        </p:xfrm>
        <a:graphic>
          <a:graphicData uri="http://schemas.openxmlformats.org/drawingml/2006/table">
            <a:tbl>
              <a:tblPr>
                <a:tableStyleId>{5C22544A-7EE6-4342-B048-85BDC9FD1C3A}</a:tableStyleId>
              </a:tblPr>
              <a:tblGrid>
                <a:gridCol w="7194980">
                  <a:extLst>
                    <a:ext uri="{9D8B030D-6E8A-4147-A177-3AD203B41FA5}">
                      <a16:colId xmlns:a16="http://schemas.microsoft.com/office/drawing/2014/main" val="3388550760"/>
                    </a:ext>
                  </a:extLst>
                </a:gridCol>
                <a:gridCol w="346327">
                  <a:extLst>
                    <a:ext uri="{9D8B030D-6E8A-4147-A177-3AD203B41FA5}">
                      <a16:colId xmlns:a16="http://schemas.microsoft.com/office/drawing/2014/main" val="2912826374"/>
                    </a:ext>
                  </a:extLst>
                </a:gridCol>
                <a:gridCol w="252000">
                  <a:extLst>
                    <a:ext uri="{9D8B030D-6E8A-4147-A177-3AD203B41FA5}">
                      <a16:colId xmlns:a16="http://schemas.microsoft.com/office/drawing/2014/main" val="2699987179"/>
                    </a:ext>
                  </a:extLst>
                </a:gridCol>
                <a:gridCol w="345513">
                  <a:extLst>
                    <a:ext uri="{9D8B030D-6E8A-4147-A177-3AD203B41FA5}">
                      <a16:colId xmlns:a16="http://schemas.microsoft.com/office/drawing/2014/main" val="2418915629"/>
                    </a:ext>
                  </a:extLst>
                </a:gridCol>
                <a:gridCol w="252000">
                  <a:extLst>
                    <a:ext uri="{9D8B030D-6E8A-4147-A177-3AD203B41FA5}">
                      <a16:colId xmlns:a16="http://schemas.microsoft.com/office/drawing/2014/main" val="692807374"/>
                    </a:ext>
                  </a:extLst>
                </a:gridCol>
                <a:gridCol w="346327">
                  <a:extLst>
                    <a:ext uri="{9D8B030D-6E8A-4147-A177-3AD203B41FA5}">
                      <a16:colId xmlns:a16="http://schemas.microsoft.com/office/drawing/2014/main" val="3352157922"/>
                    </a:ext>
                  </a:extLst>
                </a:gridCol>
                <a:gridCol w="252000">
                  <a:extLst>
                    <a:ext uri="{9D8B030D-6E8A-4147-A177-3AD203B41FA5}">
                      <a16:colId xmlns:a16="http://schemas.microsoft.com/office/drawing/2014/main" val="13337052"/>
                    </a:ext>
                  </a:extLst>
                </a:gridCol>
              </a:tblGrid>
              <a:tr h="443498">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1" i="0" u="none" strike="noStrike" dirty="0">
                          <a:solidFill>
                            <a:srgbClr val="F6C100"/>
                          </a:solidFill>
                          <a:effectLst/>
                          <a:latin typeface="+mn-lt"/>
                        </a:rPr>
                        <a:t>2026</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chemeClr val="bg1">
                              <a:lumMod val="50000"/>
                            </a:schemeClr>
                          </a:solidFill>
                          <a:effectLst/>
                          <a:latin typeface="+mn-lt"/>
                        </a:rPr>
                        <a:t>47 %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43 %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1" i="0" u="none" strike="noStrike" dirty="0">
                          <a:solidFill>
                            <a:srgbClr val="F6C100"/>
                          </a:solidFill>
                          <a:effectLst/>
                          <a:latin typeface="+mn-lt"/>
                        </a:rPr>
                        <a:t>43 %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953937789"/>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en-CA" sz="900" b="0" i="1" u="none" strike="noStrike" kern="1200" dirty="0">
                          <a:solidFill>
                            <a:schemeClr val="bg1">
                              <a:lumMod val="50000"/>
                            </a:schemeClr>
                          </a:solidFill>
                          <a:effectLst/>
                          <a:latin typeface="+mn-lt"/>
                          <a:ea typeface="+mn-ea"/>
                          <a:cs typeface="+mn-cs"/>
                        </a:rPr>
                        <a:t>-</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a:endParaRPr lang="en-CA" sz="900" b="0" i="1" u="none" strike="noStrike" kern="1200" dirty="0">
                        <a:solidFill>
                          <a:schemeClr val="bg1">
                            <a:lumMod val="50000"/>
                          </a:schemeClr>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a:r>
                        <a:rPr lang="en-CA" sz="900" b="0" i="1" u="none" strike="noStrike" kern="1200" dirty="0">
                          <a:solidFill>
                            <a:schemeClr val="bg1">
                              <a:lumMod val="50000"/>
                            </a:schemeClr>
                          </a:solidFill>
                          <a:effectLst/>
                          <a:latin typeface="+mn-lt"/>
                          <a:ea typeface="+mn-ea"/>
                          <a:cs typeface="+mn-cs"/>
                        </a:rPr>
                        <a:t>32 %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a:endParaRPr lang="en-CA" sz="900" b="0" i="1" u="none" strike="noStrike" kern="1200" dirty="0">
                        <a:solidFill>
                          <a:schemeClr val="bg1">
                            <a:lumMod val="50000"/>
                          </a:schemeClr>
                        </a:solidFill>
                        <a:effectLst/>
                        <a:latin typeface="+mn-lt"/>
                        <a:ea typeface="+mn-ea"/>
                        <a:cs typeface="+mn-cs"/>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a:r>
                        <a:rPr kumimoji="0" lang="fr-CA" sz="900" b="1" i="0" u="none" strike="noStrike" kern="1200" cap="none" spc="0" normalizeH="0" baseline="0" noProof="0" dirty="0">
                          <a:ln>
                            <a:noFill/>
                          </a:ln>
                          <a:solidFill>
                            <a:srgbClr val="F6C100"/>
                          </a:solidFill>
                          <a:effectLst/>
                          <a:uLnTx/>
                          <a:uFillTx/>
                          <a:latin typeface="Arial"/>
                          <a:ea typeface="+mn-ea"/>
                          <a:cs typeface="+mn-cs"/>
                        </a:rPr>
                        <a:t>33 %</a:t>
                      </a:r>
                      <a:endParaRPr lang="en-CA" b="1" dirty="0">
                        <a:solidFill>
                          <a:srgbClr val="F6C100"/>
                        </a:solidFill>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endParaRPr lang="en-CA" dirty="0"/>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360753332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chemeClr val="bg1">
                              <a:lumMod val="50000"/>
                            </a:schemeClr>
                          </a:solidFill>
                          <a:effectLst/>
                          <a:latin typeface="+mn-lt"/>
                        </a:rPr>
                        <a:t>10 %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27 %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6C100"/>
                          </a:solidFill>
                          <a:effectLst/>
                          <a:uLnTx/>
                          <a:uFillTx/>
                          <a:latin typeface="Arial"/>
                          <a:ea typeface="+mn-ea"/>
                          <a:cs typeface="+mn-cs"/>
                        </a:rPr>
                        <a:t>27 %</a:t>
                      </a:r>
                      <a:endParaRPr lang="fr-CA" sz="900" b="1" i="1" u="none" strike="noStrike" dirty="0">
                        <a:solidFill>
                          <a:srgbClr val="F6C100"/>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581101260"/>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20 %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6C100"/>
                          </a:solidFill>
                          <a:effectLst/>
                          <a:uLnTx/>
                          <a:uFillTx/>
                          <a:latin typeface="Arial"/>
                          <a:ea typeface="+mn-ea"/>
                          <a:cs typeface="+mn-cs"/>
                        </a:rPr>
                        <a:t>20 %</a:t>
                      </a:r>
                      <a:endParaRPr lang="fr-CA" sz="900" b="1" i="1" u="none" strike="noStrike" dirty="0">
                        <a:solidFill>
                          <a:srgbClr val="F6C100"/>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6C100"/>
                          </a:solidFill>
                          <a:effectLst/>
                          <a:uLnTx/>
                          <a:uFillTx/>
                          <a:latin typeface="Arial"/>
                          <a:ea typeface="+mn-ea"/>
                          <a:cs typeface="+mn-cs"/>
                        </a:rPr>
                        <a:t>17 %</a:t>
                      </a:r>
                      <a:endParaRPr lang="fr-CA" sz="900" b="1" i="1" u="none" strike="noStrike" dirty="0">
                        <a:solidFill>
                          <a:srgbClr val="F6C100"/>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3035402693"/>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6C100"/>
                          </a:solidFill>
                          <a:effectLst/>
                          <a:uLnTx/>
                          <a:uFillTx/>
                          <a:latin typeface="Arial"/>
                          <a:ea typeface="+mn-ea"/>
                          <a:cs typeface="+mn-cs"/>
                        </a:rPr>
                        <a:t>13 %</a:t>
                      </a:r>
                      <a:endParaRPr lang="fr-CA" sz="900" b="1" i="1" u="none" strike="noStrike" dirty="0">
                        <a:solidFill>
                          <a:srgbClr val="F6C100"/>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r>
                        <a:rPr lang="fr-CA" sz="900" b="0" i="1" u="none" strike="noStrike" dirty="0">
                          <a:solidFill>
                            <a:schemeClr val="bg1">
                              <a:lumMod val="50000"/>
                            </a:schemeClr>
                          </a:solidFill>
                          <a:effectLst/>
                          <a:latin typeface="+mn-lt"/>
                        </a:rPr>
                        <a:t>6 %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6C100"/>
                          </a:solidFill>
                          <a:effectLst/>
                          <a:uLnTx/>
                          <a:uFillTx/>
                          <a:latin typeface="Arial"/>
                          <a:ea typeface="+mn-ea"/>
                          <a:cs typeface="+mn-cs"/>
                        </a:rPr>
                        <a:t>6 %</a:t>
                      </a:r>
                      <a:endParaRPr lang="fr-CA" sz="900" b="1" i="1" u="none" strike="noStrike" dirty="0">
                        <a:solidFill>
                          <a:srgbClr val="F6C100"/>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052155152"/>
                  </a:ext>
                </a:extLst>
              </a:tr>
              <a:tr h="443498">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r>
                        <a:rPr lang="fr-CA" sz="900" b="0" i="1" u="none" strike="noStrike" dirty="0">
                          <a:solidFill>
                            <a:schemeClr val="bg1">
                              <a:lumMod val="50000"/>
                            </a:schemeClr>
                          </a:solidFill>
                          <a:effectLst/>
                          <a:latin typeface="+mn-lt"/>
                        </a:rPr>
                        <a:t>39 %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36 %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prstClr val="black"/>
                          </a:solidFill>
                          <a:effectLst/>
                          <a:uLnTx/>
                          <a:uFillTx/>
                          <a:latin typeface="Arial"/>
                          <a:ea typeface="+mn-ea"/>
                          <a:cs typeface="+mn-cs"/>
                        </a:rPr>
                        <a:t>34 %</a:t>
                      </a:r>
                      <a:endParaRPr lang="fr-CA" sz="900" b="1"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115117555"/>
                  </a:ext>
                </a:extLst>
              </a:tr>
            </a:tbl>
          </a:graphicData>
        </a:graphic>
      </p:graphicFrame>
      <p:graphicFrame>
        <p:nvGraphicFramePr>
          <p:cNvPr id="8" name="Graphique 7">
            <a:extLst>
              <a:ext uri="{FF2B5EF4-FFF2-40B4-BE49-F238E27FC236}">
                <a16:creationId xmlns:a16="http://schemas.microsoft.com/office/drawing/2014/main" id="{73ACB772-EE15-40C0-BCDE-73EE45601493}"/>
              </a:ext>
            </a:extLst>
          </p:cNvPr>
          <p:cNvGraphicFramePr/>
          <p:nvPr>
            <p:custDataLst>
              <p:tags r:id="rId2"/>
            </p:custDataLst>
            <p:extLst>
              <p:ext uri="{D42A27DB-BD31-4B8C-83A1-F6EECF244321}">
                <p14:modId xmlns:p14="http://schemas.microsoft.com/office/powerpoint/2010/main" val="2825961559"/>
              </p:ext>
            </p:extLst>
          </p:nvPr>
        </p:nvGraphicFramePr>
        <p:xfrm>
          <a:off x="3061964" y="1986335"/>
          <a:ext cx="7196733" cy="3705274"/>
        </p:xfrm>
        <a:graphic>
          <a:graphicData uri="http://schemas.openxmlformats.org/drawingml/2006/chart">
            <c:chart xmlns:c="http://schemas.openxmlformats.org/drawingml/2006/chart" xmlns:r="http://schemas.openxmlformats.org/officeDocument/2006/relationships" r:id="rId14"/>
          </a:graphicData>
        </a:graphic>
      </p:graphicFrame>
      <p:sp>
        <p:nvSpPr>
          <p:cNvPr id="2" name="Titre 1">
            <a:extLst>
              <a:ext uri="{FF2B5EF4-FFF2-40B4-BE49-F238E27FC236}">
                <a16:creationId xmlns:a16="http://schemas.microsoft.com/office/drawing/2014/main" id="{EFD7F907-1963-4B4D-BE44-98FC7110B2B3}"/>
              </a:ext>
            </a:extLst>
          </p:cNvPr>
          <p:cNvSpPr>
            <a:spLocks noGrp="1"/>
          </p:cNvSpPr>
          <p:nvPr>
            <p:ph type="title"/>
            <p:custDataLst>
              <p:tags r:id="rId3"/>
            </p:custDataLst>
          </p:nvPr>
        </p:nvSpPr>
        <p:spPr/>
        <p:txBody>
          <a:bodyPr/>
          <a:lstStyle/>
          <a:p>
            <a:r>
              <a:rPr lang="fr-CA" dirty="0"/>
              <a:t>Les programmes d’aide à la rénovation</a:t>
            </a:r>
          </a:p>
        </p:txBody>
      </p:sp>
      <p:sp>
        <p:nvSpPr>
          <p:cNvPr id="3" name="Espace réservé du numéro de diapositive 2">
            <a:extLst>
              <a:ext uri="{FF2B5EF4-FFF2-40B4-BE49-F238E27FC236}">
                <a16:creationId xmlns:a16="http://schemas.microsoft.com/office/drawing/2014/main" id="{C583B658-06D3-4830-80A8-01E9DEDE8526}"/>
              </a:ext>
            </a:extLst>
          </p:cNvPr>
          <p:cNvSpPr>
            <a:spLocks noGrp="1"/>
          </p:cNvSpPr>
          <p:nvPr>
            <p:ph type="sldNum" sz="quarter" idx="12"/>
            <p:custDataLst>
              <p:tags r:id="rId4"/>
            </p:custDataLst>
          </p:nvPr>
        </p:nvSpPr>
        <p:spPr/>
        <p:txBody>
          <a:bodyPr/>
          <a:lstStyle/>
          <a:p>
            <a:fld id="{B57D92B5-7ECE-49C8-85BA-9F8FD163C6E7}" type="slidenum">
              <a:rPr lang="en-CA" smtClean="0"/>
              <a:t>98</a:t>
            </a:fld>
            <a:endParaRPr lang="en-CA"/>
          </a:p>
        </p:txBody>
      </p:sp>
      <p:sp>
        <p:nvSpPr>
          <p:cNvPr id="4" name="Espace réservé du texte 3">
            <a:extLst>
              <a:ext uri="{FF2B5EF4-FFF2-40B4-BE49-F238E27FC236}">
                <a16:creationId xmlns:a16="http://schemas.microsoft.com/office/drawing/2014/main" id="{D0C7360D-70B1-4C8F-B6EC-5A6BE6BE46B6}"/>
              </a:ext>
            </a:extLst>
          </p:cNvPr>
          <p:cNvSpPr>
            <a:spLocks noGrp="1"/>
          </p:cNvSpPr>
          <p:nvPr>
            <p:ph type="body" sz="quarter" idx="13"/>
            <p:custDataLst>
              <p:tags r:id="rId5"/>
            </p:custDataLst>
          </p:nvPr>
        </p:nvSpPr>
        <p:spPr>
          <a:xfrm>
            <a:off x="220980" y="1341120"/>
            <a:ext cx="11750400" cy="124650"/>
          </a:xfrm>
        </p:spPr>
        <p:txBody>
          <a:bodyPr/>
          <a:lstStyle/>
          <a:p>
            <a:r>
              <a:rPr lang="fr-CA" dirty="0"/>
              <a:t>QH1) Parmi les </a:t>
            </a:r>
            <a:r>
              <a:rPr lang="fr-CA" b="1" dirty="0"/>
              <a:t>programmes d’aide à la rénovation écoénergétique</a:t>
            </a:r>
            <a:r>
              <a:rPr lang="fr-CA" dirty="0"/>
              <a:t> suivants, lesquels connaissez-vous?</a:t>
            </a:r>
          </a:p>
        </p:txBody>
      </p:sp>
      <p:sp>
        <p:nvSpPr>
          <p:cNvPr id="5" name="Espace réservé du texte 4">
            <a:extLst>
              <a:ext uri="{FF2B5EF4-FFF2-40B4-BE49-F238E27FC236}">
                <a16:creationId xmlns:a16="http://schemas.microsoft.com/office/drawing/2014/main" id="{61CB7682-BCFD-49F0-9EAC-F8631E082C61}"/>
              </a:ext>
            </a:extLst>
          </p:cNvPr>
          <p:cNvSpPr>
            <a:spLocks noGrp="1"/>
          </p:cNvSpPr>
          <p:nvPr>
            <p:ph type="body" sz="quarter" idx="14"/>
            <p:custDataLst>
              <p:tags r:id="rId6"/>
            </p:custDataLst>
          </p:nvPr>
        </p:nvSpPr>
        <p:spPr/>
        <p:txBody>
          <a:bodyPr/>
          <a:lstStyle/>
          <a:p>
            <a:r>
              <a:rPr lang="fr-CA" dirty="0"/>
              <a:t>Base : ensemble des répondants ayant complété le sondage (n = 1 500)</a:t>
            </a:r>
          </a:p>
        </p:txBody>
      </p:sp>
      <p:graphicFrame>
        <p:nvGraphicFramePr>
          <p:cNvPr id="10" name="Graphique 9">
            <a:extLst>
              <a:ext uri="{FF2B5EF4-FFF2-40B4-BE49-F238E27FC236}">
                <a16:creationId xmlns:a16="http://schemas.microsoft.com/office/drawing/2014/main" id="{DF4E7D9B-35B4-4F16-84F3-A1FE2F8162E1}"/>
              </a:ext>
            </a:extLst>
          </p:cNvPr>
          <p:cNvGraphicFramePr/>
          <p:nvPr>
            <p:custDataLst>
              <p:tags r:id="rId7"/>
            </p:custDataLst>
            <p:extLst>
              <p:ext uri="{D42A27DB-BD31-4B8C-83A1-F6EECF244321}">
                <p14:modId xmlns:p14="http://schemas.microsoft.com/office/powerpoint/2010/main" val="696565076"/>
              </p:ext>
            </p:extLst>
          </p:nvPr>
        </p:nvGraphicFramePr>
        <p:xfrm>
          <a:off x="434180" y="2204251"/>
          <a:ext cx="1925522" cy="1732717"/>
        </p:xfrm>
        <a:graphic>
          <a:graphicData uri="http://schemas.openxmlformats.org/drawingml/2006/chart">
            <c:chart xmlns:c="http://schemas.openxmlformats.org/drawingml/2006/chart" xmlns:r="http://schemas.openxmlformats.org/officeDocument/2006/relationships" r:id="rId15"/>
          </a:graphicData>
        </a:graphic>
      </p:graphicFrame>
      <p:sp>
        <p:nvSpPr>
          <p:cNvPr id="11" name="Rectangle 10">
            <a:extLst>
              <a:ext uri="{FF2B5EF4-FFF2-40B4-BE49-F238E27FC236}">
                <a16:creationId xmlns:a16="http://schemas.microsoft.com/office/drawing/2014/main" id="{456ACE86-3AE1-43C7-88D4-88B25A0EB4F8}"/>
              </a:ext>
            </a:extLst>
          </p:cNvPr>
          <p:cNvSpPr/>
          <p:nvPr>
            <p:custDataLst>
              <p:tags r:id="rId8"/>
            </p:custDataLst>
          </p:nvPr>
        </p:nvSpPr>
        <p:spPr>
          <a:xfrm>
            <a:off x="434180" y="3936966"/>
            <a:ext cx="2112962" cy="923330"/>
          </a:xfrm>
          <a:prstGeom prst="rect">
            <a:avLst/>
          </a:prstGeom>
        </p:spPr>
        <p:txBody>
          <a:bodyPr wrap="square">
            <a:spAutoFit/>
          </a:bodyPr>
          <a:lstStyle/>
          <a:p>
            <a:pPr algn="ctr"/>
            <a:r>
              <a:rPr lang="fr-CA" dirty="0">
                <a:solidFill>
                  <a:schemeClr val="accent1"/>
                </a:solidFill>
                <a:latin typeface="Calibri" panose="020F0502020204030204" pitchFamily="34" charset="0"/>
              </a:rPr>
              <a:t>% Connaît au </a:t>
            </a:r>
          </a:p>
          <a:p>
            <a:pPr algn="ctr"/>
            <a:r>
              <a:rPr lang="fr-CA" dirty="0">
                <a:solidFill>
                  <a:schemeClr val="accent1"/>
                </a:solidFill>
                <a:latin typeface="Calibri" panose="020F0502020204030204" pitchFamily="34" charset="0"/>
              </a:rPr>
              <a:t>moins un programme</a:t>
            </a:r>
            <a:endParaRPr lang="fr-CA" dirty="0">
              <a:solidFill>
                <a:schemeClr val="accent1"/>
              </a:solidFill>
            </a:endParaRPr>
          </a:p>
        </p:txBody>
      </p:sp>
      <p:sp>
        <p:nvSpPr>
          <p:cNvPr id="12" name="Rectangle 11">
            <a:extLst>
              <a:ext uri="{FF2B5EF4-FFF2-40B4-BE49-F238E27FC236}">
                <a16:creationId xmlns:a16="http://schemas.microsoft.com/office/drawing/2014/main" id="{D5AFA4E1-D39F-49B0-9767-CC5AEFB45FFC}"/>
              </a:ext>
            </a:extLst>
          </p:cNvPr>
          <p:cNvSpPr/>
          <p:nvPr>
            <p:custDataLst>
              <p:tags r:id="rId9"/>
            </p:custDataLst>
          </p:nvPr>
        </p:nvSpPr>
        <p:spPr>
          <a:xfrm>
            <a:off x="899849" y="2778221"/>
            <a:ext cx="994183" cy="584775"/>
          </a:xfrm>
          <a:prstGeom prst="rect">
            <a:avLst/>
          </a:prstGeom>
        </p:spPr>
        <p:txBody>
          <a:bodyPr wrap="none">
            <a:spAutoFit/>
          </a:bodyPr>
          <a:lstStyle/>
          <a:p>
            <a:r>
              <a:rPr lang="fr-CA" sz="3200" b="1" dirty="0">
                <a:solidFill>
                  <a:schemeClr val="accent1"/>
                </a:solidFill>
                <a:latin typeface="Calibri" panose="020F0502020204030204" pitchFamily="34" charset="0"/>
              </a:rPr>
              <a:t>66 %</a:t>
            </a:r>
            <a:endParaRPr lang="fr-CA" sz="3200" b="1" dirty="0">
              <a:solidFill>
                <a:schemeClr val="accent1"/>
              </a:solidFill>
            </a:endParaRPr>
          </a:p>
        </p:txBody>
      </p:sp>
      <p:sp>
        <p:nvSpPr>
          <p:cNvPr id="15" name="Rectangle : coins arrondis 14">
            <a:extLst>
              <a:ext uri="{FF2B5EF4-FFF2-40B4-BE49-F238E27FC236}">
                <a16:creationId xmlns:a16="http://schemas.microsoft.com/office/drawing/2014/main" id="{0559EB7D-DFA9-4DC9-94B3-99B6A509AA43}"/>
              </a:ext>
            </a:extLst>
          </p:cNvPr>
          <p:cNvSpPr/>
          <p:nvPr>
            <p:custDataLst>
              <p:tags r:id="rId10"/>
            </p:custDataLst>
          </p:nvPr>
        </p:nvSpPr>
        <p:spPr>
          <a:xfrm>
            <a:off x="844974" y="5060242"/>
            <a:ext cx="1103932" cy="38717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2024 </a:t>
            </a:r>
            <a:r>
              <a:rPr lang="fr-CA" sz="900" b="1" i="1" dirty="0">
                <a:solidFill>
                  <a:schemeClr val="bg1">
                    <a:lumMod val="50000"/>
                  </a:schemeClr>
                </a:solidFill>
              </a:rPr>
              <a:t>61 %</a:t>
            </a:r>
          </a:p>
          <a:p>
            <a:pPr algn="ctr"/>
            <a:r>
              <a:rPr lang="fr-CA" sz="900" i="1" dirty="0">
                <a:solidFill>
                  <a:schemeClr val="bg1">
                    <a:lumMod val="50000"/>
                  </a:schemeClr>
                </a:solidFill>
              </a:rPr>
              <a:t>2025</a:t>
            </a:r>
            <a:r>
              <a:rPr lang="fr-CA" sz="900" b="1" i="1" dirty="0">
                <a:solidFill>
                  <a:schemeClr val="bg1">
                    <a:lumMod val="50000"/>
                  </a:schemeClr>
                </a:solidFill>
              </a:rPr>
              <a:t> 64 % </a:t>
            </a:r>
          </a:p>
        </p:txBody>
      </p:sp>
      <p:sp>
        <p:nvSpPr>
          <p:cNvPr id="13" name="ZoneTexte 12">
            <a:extLst>
              <a:ext uri="{FF2B5EF4-FFF2-40B4-BE49-F238E27FC236}">
                <a16:creationId xmlns:a16="http://schemas.microsoft.com/office/drawing/2014/main" id="{C095FB6F-77D3-420C-A54C-48596033F3D5}"/>
              </a:ext>
            </a:extLst>
          </p:cNvPr>
          <p:cNvSpPr txBox="1"/>
          <p:nvPr>
            <p:custDataLst>
              <p:tags r:id="rId11"/>
            </p:custDataLst>
          </p:nvPr>
        </p:nvSpPr>
        <p:spPr>
          <a:xfrm>
            <a:off x="10982803" y="4481829"/>
            <a:ext cx="272832" cy="200055"/>
          </a:xfrm>
          <a:prstGeom prst="rect">
            <a:avLst/>
          </a:prstGeom>
          <a:noFill/>
        </p:spPr>
        <p:txBody>
          <a:bodyPr wrap="none" rtlCol="0">
            <a:spAutoFit/>
          </a:bodyPr>
          <a:lstStyle/>
          <a:p>
            <a:r>
              <a:rPr lang="fr-CA" sz="700" dirty="0">
                <a:solidFill>
                  <a:srgbClr val="A50021"/>
                </a:solidFill>
                <a:latin typeface="Wingdings 3" panose="05040102010807070707" pitchFamily="18" charset="2"/>
              </a:rPr>
              <a:t>q</a:t>
            </a:r>
          </a:p>
        </p:txBody>
      </p:sp>
      <p:sp>
        <p:nvSpPr>
          <p:cNvPr id="14" name="ZoneTexte 13">
            <a:extLst>
              <a:ext uri="{FF2B5EF4-FFF2-40B4-BE49-F238E27FC236}">
                <a16:creationId xmlns:a16="http://schemas.microsoft.com/office/drawing/2014/main" id="{D2D0DF5E-3C46-4A38-87F8-00DCF6CAD667}"/>
              </a:ext>
            </a:extLst>
          </p:cNvPr>
          <p:cNvSpPr txBox="1"/>
          <p:nvPr>
            <p:custDataLst>
              <p:tags r:id="rId12"/>
            </p:custDataLst>
          </p:nvPr>
        </p:nvSpPr>
        <p:spPr>
          <a:xfrm rot="10800000">
            <a:off x="10982372" y="3156252"/>
            <a:ext cx="272832" cy="200055"/>
          </a:xfrm>
          <a:prstGeom prst="rect">
            <a:avLst/>
          </a:prstGeom>
          <a:noFill/>
        </p:spPr>
        <p:txBody>
          <a:bodyPr wrap="none" rtlCol="0">
            <a:spAutoFit/>
          </a:bodyPr>
          <a:lstStyle/>
          <a:p>
            <a:r>
              <a:rPr lang="fr-CA" sz="700" dirty="0">
                <a:solidFill>
                  <a:srgbClr val="669900"/>
                </a:solidFill>
                <a:latin typeface="Wingdings 3" panose="05040102010807070707" pitchFamily="18" charset="2"/>
              </a:rPr>
              <a:t>q</a:t>
            </a:r>
          </a:p>
        </p:txBody>
      </p:sp>
    </p:spTree>
    <p:extLst>
      <p:ext uri="{BB962C8B-B14F-4D97-AF65-F5344CB8AC3E}">
        <p14:creationId xmlns:p14="http://schemas.microsoft.com/office/powerpoint/2010/main" val="14429188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4ED630CE-E02E-4B3E-8B5D-0C075C7C8DC3}"/>
              </a:ext>
            </a:extLst>
          </p:cNvPr>
          <p:cNvGraphicFramePr>
            <a:graphicFrameLocks noGrp="1"/>
          </p:cNvGraphicFramePr>
          <p:nvPr>
            <p:custDataLst>
              <p:tags r:id="rId1"/>
            </p:custDataLst>
            <p:extLst>
              <p:ext uri="{D42A27DB-BD31-4B8C-83A1-F6EECF244321}">
                <p14:modId xmlns:p14="http://schemas.microsoft.com/office/powerpoint/2010/main" val="988558954"/>
              </p:ext>
            </p:extLst>
          </p:nvPr>
        </p:nvGraphicFramePr>
        <p:xfrm>
          <a:off x="220620" y="1780385"/>
          <a:ext cx="6053181" cy="4241003"/>
        </p:xfrm>
        <a:graphic>
          <a:graphicData uri="http://schemas.openxmlformats.org/drawingml/2006/table">
            <a:tbl>
              <a:tblPr>
                <a:tableStyleId>{5C22544A-7EE6-4342-B048-85BDC9FD1C3A}</a:tableStyleId>
              </a:tblPr>
              <a:tblGrid>
                <a:gridCol w="4647571">
                  <a:extLst>
                    <a:ext uri="{9D8B030D-6E8A-4147-A177-3AD203B41FA5}">
                      <a16:colId xmlns:a16="http://schemas.microsoft.com/office/drawing/2014/main" val="3388550760"/>
                    </a:ext>
                  </a:extLst>
                </a:gridCol>
                <a:gridCol w="190392">
                  <a:extLst>
                    <a:ext uri="{9D8B030D-6E8A-4147-A177-3AD203B41FA5}">
                      <a16:colId xmlns:a16="http://schemas.microsoft.com/office/drawing/2014/main" val="2912826374"/>
                    </a:ext>
                  </a:extLst>
                </a:gridCol>
                <a:gridCol w="368258">
                  <a:extLst>
                    <a:ext uri="{9D8B030D-6E8A-4147-A177-3AD203B41FA5}">
                      <a16:colId xmlns:a16="http://schemas.microsoft.com/office/drawing/2014/main" val="2418915629"/>
                    </a:ext>
                  </a:extLst>
                </a:gridCol>
                <a:gridCol w="368258">
                  <a:extLst>
                    <a:ext uri="{9D8B030D-6E8A-4147-A177-3AD203B41FA5}">
                      <a16:colId xmlns:a16="http://schemas.microsoft.com/office/drawing/2014/main" val="688262702"/>
                    </a:ext>
                  </a:extLst>
                </a:gridCol>
                <a:gridCol w="368258">
                  <a:extLst>
                    <a:ext uri="{9D8B030D-6E8A-4147-A177-3AD203B41FA5}">
                      <a16:colId xmlns:a16="http://schemas.microsoft.com/office/drawing/2014/main" val="2380282176"/>
                    </a:ext>
                  </a:extLst>
                </a:gridCol>
                <a:gridCol w="110444">
                  <a:extLst>
                    <a:ext uri="{9D8B030D-6E8A-4147-A177-3AD203B41FA5}">
                      <a16:colId xmlns:a16="http://schemas.microsoft.com/office/drawing/2014/main" val="3352157922"/>
                    </a:ext>
                  </a:extLst>
                </a:gridCol>
              </a:tblGrid>
              <a:tr h="326231">
                <a:tc>
                  <a:txBody>
                    <a:bodyPr/>
                    <a:lstStyle/>
                    <a:p>
                      <a:pPr algn="ctr" fontAlgn="b"/>
                      <a:endParaRPr lang="fr-CA" sz="800" b="0" i="1" u="none" strike="noStrike" dirty="0">
                        <a:solidFill>
                          <a:schemeClr val="bg1">
                            <a:lumMod val="50000"/>
                          </a:schemeClr>
                        </a:solidFill>
                        <a:effectLst/>
                        <a:latin typeface="+mn-lt"/>
                      </a:endParaRPr>
                    </a:p>
                  </a:txBody>
                  <a:tcPr marL="9525" marR="9525" marT="9525" marB="0" anchor="b">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2024</a:t>
                      </a:r>
                    </a:p>
                  </a:txBody>
                  <a:tcPr marL="36000" marR="36000" marT="9525" marB="0" anchor="ctr">
                    <a:noFill/>
                  </a:tcPr>
                </a:tc>
                <a:tc>
                  <a:txBody>
                    <a:bodyPr/>
                    <a:lstStyle/>
                    <a:p>
                      <a:pPr algn="ctr" fontAlgn="b"/>
                      <a:r>
                        <a:rPr lang="fr-CA" sz="900" b="0" i="1" u="none" strike="noStrike" dirty="0">
                          <a:solidFill>
                            <a:schemeClr val="bg1">
                              <a:lumMod val="50000"/>
                            </a:schemeClr>
                          </a:solidFill>
                          <a:effectLst/>
                          <a:latin typeface="+mn-lt"/>
                        </a:rPr>
                        <a:t>2025</a:t>
                      </a:r>
                    </a:p>
                  </a:txBody>
                  <a:tcPr marL="36000" marR="36000" marT="9525" marB="0" anchor="ctr">
                    <a:noFill/>
                  </a:tcPr>
                </a:tc>
                <a:tc>
                  <a:txBody>
                    <a:bodyPr/>
                    <a:lstStyle/>
                    <a:p>
                      <a:pPr algn="ctr" fontAlgn="b"/>
                      <a:r>
                        <a:rPr lang="fr-CA" sz="900" b="1" i="0" u="none" strike="noStrike" dirty="0">
                          <a:solidFill>
                            <a:srgbClr val="F8931D"/>
                          </a:solidFill>
                          <a:effectLst/>
                          <a:latin typeface="+mn-lt"/>
                        </a:rPr>
                        <a:t>2026</a:t>
                      </a:r>
                    </a:p>
                  </a:txBody>
                  <a:tcPr marL="36000" marR="36000" marT="9525" marB="0" anchor="ctr">
                    <a:noFill/>
                  </a:tcPr>
                </a:tc>
                <a:tc>
                  <a:txBody>
                    <a:bodyPr/>
                    <a:lstStyle/>
                    <a:p>
                      <a:pPr algn="ctr" fontAlgn="b"/>
                      <a:endParaRPr lang="fr-CA" sz="900" b="0" i="1" u="none" strike="noStrike" dirty="0">
                        <a:solidFill>
                          <a:schemeClr val="bg1">
                            <a:lumMod val="50000"/>
                          </a:schemeClr>
                        </a:solidFill>
                        <a:effectLst/>
                        <a:latin typeface="+mn-lt"/>
                      </a:endParaRPr>
                    </a:p>
                  </a:txBody>
                  <a:tcPr marL="36000" marR="36000" marT="9525" marB="0" anchor="ctr">
                    <a:noFill/>
                  </a:tcPr>
                </a:tc>
                <a:extLst>
                  <a:ext uri="{0D108BD9-81ED-4DB2-BD59-A6C34878D82A}">
                    <a16:rowId xmlns:a16="http://schemas.microsoft.com/office/drawing/2014/main" val="24218275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42 %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40 %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1" i="0" u="none" strike="noStrike" dirty="0">
                          <a:solidFill>
                            <a:srgbClr val="F8931D"/>
                          </a:solidFill>
                          <a:effectLst/>
                          <a:latin typeface="+mn-lt"/>
                        </a:rPr>
                        <a:t>38 %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953937789"/>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27 %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29 %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360753332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25 %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26 %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28 %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581101260"/>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17 %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308475174"/>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17 %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86975348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16 %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349241956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16 %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16 %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401171150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18 %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15 %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15 %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878782595"/>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8 %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9 %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8 %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3035402693"/>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3 %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lang="fr-CA" sz="900" b="0" i="1" u="none" strike="noStrike" dirty="0">
                          <a:solidFill>
                            <a:schemeClr val="bg1">
                              <a:lumMod val="50000"/>
                            </a:schemeClr>
                          </a:solidFill>
                          <a:effectLst/>
                          <a:latin typeface="+mn-lt"/>
                        </a:rPr>
                        <a:t>2 %</a:t>
                      </a: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3 %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494120218"/>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8F8F8"/>
                    </a:solid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21 %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lang="fr-CA" sz="900" b="0" i="1" u="none" strike="noStrike" dirty="0">
                          <a:solidFill>
                            <a:schemeClr val="bg1">
                              <a:lumMod val="50000"/>
                            </a:schemeClr>
                          </a:solidFill>
                          <a:effectLst/>
                          <a:latin typeface="+mn-lt"/>
                        </a:rPr>
                        <a:t>24 %</a:t>
                      </a: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r>
                        <a:rPr kumimoji="0" lang="fr-CA" sz="900" b="1" i="0" u="none" strike="noStrike" kern="1200" cap="none" spc="0" normalizeH="0" baseline="0" noProof="0" dirty="0">
                          <a:ln>
                            <a:noFill/>
                          </a:ln>
                          <a:solidFill>
                            <a:srgbClr val="F8931D"/>
                          </a:solidFill>
                          <a:effectLst/>
                          <a:uLnTx/>
                          <a:uFillTx/>
                          <a:latin typeface="Arial"/>
                          <a:ea typeface="+mn-ea"/>
                          <a:cs typeface="+mn-cs"/>
                        </a:rPr>
                        <a:t>24 %</a:t>
                      </a:r>
                      <a:endParaRPr lang="fr-CA" sz="900" b="1" i="1" u="none" strike="noStrike" dirty="0">
                        <a:solidFill>
                          <a:srgbClr val="F8931D"/>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solidFill>
                      <a:srgbClr val="F8F8F8"/>
                    </a:solid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solidFill>
                      <a:srgbClr val="F8F8F8"/>
                    </a:solidFill>
                  </a:tcPr>
                </a:tc>
                <a:extLst>
                  <a:ext uri="{0D108BD9-81ED-4DB2-BD59-A6C34878D82A}">
                    <a16:rowId xmlns:a16="http://schemas.microsoft.com/office/drawing/2014/main" val="2052155152"/>
                  </a:ext>
                </a:extLst>
              </a:tr>
              <a:tr h="326231">
                <a:tc>
                  <a:txBody>
                    <a:bodyPr/>
                    <a:lstStyle/>
                    <a:p>
                      <a:pPr algn="r" fontAlgn="b"/>
                      <a:endParaRPr lang="fr-CA" sz="800" b="0" i="1" u="none" strike="noStrike" dirty="0">
                        <a:solidFill>
                          <a:schemeClr val="bg1">
                            <a:lumMod val="50000"/>
                          </a:schemeClr>
                        </a:solidFill>
                        <a:effectLst/>
                        <a:latin typeface="+mn-lt"/>
                      </a:endParaRPr>
                    </a:p>
                  </a:txBody>
                  <a:tcPr marL="36000" marR="36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fontAlgn="b"/>
                      <a:endParaRPr lang="fr-CA" sz="900" b="0" i="1" u="none" strike="noStrike">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noFill/>
                  </a:tcPr>
                </a:tc>
                <a:tc>
                  <a:txBody>
                    <a:bodyPr/>
                    <a:lstStyle/>
                    <a:p>
                      <a:pPr algn="ctr" fontAlgn="b"/>
                      <a:endParaRPr lang="fr-CA" sz="900" b="0" i="1" u="none" strike="noStrike" dirty="0">
                        <a:solidFill>
                          <a:schemeClr val="bg1">
                            <a:lumMod val="50000"/>
                          </a:schemeClr>
                        </a:solidFill>
                        <a:effectLst/>
                        <a:latin typeface="+mn-lt"/>
                      </a:endParaRPr>
                    </a:p>
                  </a:txBody>
                  <a:tcPr marL="95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val="2115117555"/>
                  </a:ext>
                </a:extLst>
              </a:tr>
            </a:tbl>
          </a:graphicData>
        </a:graphic>
      </p:graphicFrame>
      <p:graphicFrame>
        <p:nvGraphicFramePr>
          <p:cNvPr id="7" name="Graphique 6">
            <a:extLst>
              <a:ext uri="{FF2B5EF4-FFF2-40B4-BE49-F238E27FC236}">
                <a16:creationId xmlns:a16="http://schemas.microsoft.com/office/drawing/2014/main" id="{275D219E-0E14-44FF-8909-74FD88EB48A7}"/>
              </a:ext>
            </a:extLst>
          </p:cNvPr>
          <p:cNvGraphicFramePr/>
          <p:nvPr>
            <p:custDataLst>
              <p:tags r:id="rId2"/>
            </p:custDataLst>
            <p:extLst>
              <p:ext uri="{D42A27DB-BD31-4B8C-83A1-F6EECF244321}">
                <p14:modId xmlns:p14="http://schemas.microsoft.com/office/powerpoint/2010/main" val="2961161472"/>
              </p:ext>
            </p:extLst>
          </p:nvPr>
        </p:nvGraphicFramePr>
        <p:xfrm>
          <a:off x="133890" y="1986335"/>
          <a:ext cx="6052822" cy="3705274"/>
        </p:xfrm>
        <a:graphic>
          <a:graphicData uri="http://schemas.openxmlformats.org/drawingml/2006/chart">
            <c:chart xmlns:c="http://schemas.openxmlformats.org/drawingml/2006/chart" xmlns:r="http://schemas.openxmlformats.org/officeDocument/2006/relationships" r:id="rId15"/>
          </a:graphicData>
        </a:graphic>
      </p:graphicFrame>
      <p:sp>
        <p:nvSpPr>
          <p:cNvPr id="2" name="Titre 1">
            <a:extLst>
              <a:ext uri="{FF2B5EF4-FFF2-40B4-BE49-F238E27FC236}">
                <a16:creationId xmlns:a16="http://schemas.microsoft.com/office/drawing/2014/main" id="{EFD7F907-1963-4B4D-BE44-98FC7110B2B3}"/>
              </a:ext>
            </a:extLst>
          </p:cNvPr>
          <p:cNvSpPr>
            <a:spLocks noGrp="1"/>
          </p:cNvSpPr>
          <p:nvPr>
            <p:ph type="title"/>
            <p:custDataLst>
              <p:tags r:id="rId3"/>
            </p:custDataLst>
          </p:nvPr>
        </p:nvSpPr>
        <p:spPr/>
        <p:txBody>
          <a:bodyPr/>
          <a:lstStyle/>
          <a:p>
            <a:r>
              <a:rPr lang="fr-CA" dirty="0"/>
              <a:t>Les pratiques durables</a:t>
            </a:r>
          </a:p>
        </p:txBody>
      </p:sp>
      <p:sp>
        <p:nvSpPr>
          <p:cNvPr id="3" name="Espace réservé du numéro de diapositive 2">
            <a:extLst>
              <a:ext uri="{FF2B5EF4-FFF2-40B4-BE49-F238E27FC236}">
                <a16:creationId xmlns:a16="http://schemas.microsoft.com/office/drawing/2014/main" id="{C583B658-06D3-4830-80A8-01E9DEDE8526}"/>
              </a:ext>
            </a:extLst>
          </p:cNvPr>
          <p:cNvSpPr>
            <a:spLocks noGrp="1"/>
          </p:cNvSpPr>
          <p:nvPr>
            <p:ph type="sldNum" sz="quarter" idx="12"/>
            <p:custDataLst>
              <p:tags r:id="rId4"/>
            </p:custDataLst>
          </p:nvPr>
        </p:nvSpPr>
        <p:spPr/>
        <p:txBody>
          <a:bodyPr/>
          <a:lstStyle/>
          <a:p>
            <a:fld id="{B57D92B5-7ECE-49C8-85BA-9F8FD163C6E7}" type="slidenum">
              <a:rPr lang="en-CA" smtClean="0"/>
              <a:t>99</a:t>
            </a:fld>
            <a:endParaRPr lang="en-CA"/>
          </a:p>
        </p:txBody>
      </p:sp>
      <p:sp>
        <p:nvSpPr>
          <p:cNvPr id="4" name="Espace réservé du texte 3">
            <a:extLst>
              <a:ext uri="{FF2B5EF4-FFF2-40B4-BE49-F238E27FC236}">
                <a16:creationId xmlns:a16="http://schemas.microsoft.com/office/drawing/2014/main" id="{D0C7360D-70B1-4C8F-B6EC-5A6BE6BE46B6}"/>
              </a:ext>
            </a:extLst>
          </p:cNvPr>
          <p:cNvSpPr>
            <a:spLocks noGrp="1"/>
          </p:cNvSpPr>
          <p:nvPr>
            <p:ph type="body" sz="quarter" idx="13"/>
            <p:custDataLst>
              <p:tags r:id="rId5"/>
            </p:custDataLst>
          </p:nvPr>
        </p:nvSpPr>
        <p:spPr>
          <a:xfrm>
            <a:off x="220980" y="1341120"/>
            <a:ext cx="5561875" cy="124650"/>
          </a:xfrm>
        </p:spPr>
        <p:txBody>
          <a:bodyPr/>
          <a:lstStyle/>
          <a:p>
            <a:r>
              <a:rPr lang="fr-CA" dirty="0"/>
              <a:t>QH2) </a:t>
            </a:r>
            <a:r>
              <a:rPr lang="fr-CA" b="1" dirty="0"/>
              <a:t>Quelles pratiques durables</a:t>
            </a:r>
            <a:r>
              <a:rPr lang="fr-CA" dirty="0"/>
              <a:t> êtes-vous le plus susceptible de considérer pour vos rénovations?</a:t>
            </a:r>
          </a:p>
        </p:txBody>
      </p:sp>
      <p:sp>
        <p:nvSpPr>
          <p:cNvPr id="5" name="Espace réservé du texte 4">
            <a:extLst>
              <a:ext uri="{FF2B5EF4-FFF2-40B4-BE49-F238E27FC236}">
                <a16:creationId xmlns:a16="http://schemas.microsoft.com/office/drawing/2014/main" id="{61CB7682-BCFD-49F0-9EAC-F8631E082C61}"/>
              </a:ext>
            </a:extLst>
          </p:cNvPr>
          <p:cNvSpPr>
            <a:spLocks noGrp="1"/>
          </p:cNvSpPr>
          <p:nvPr>
            <p:ph type="body" sz="quarter" idx="14"/>
            <p:custDataLst>
              <p:tags r:id="rId6"/>
            </p:custDataLst>
          </p:nvPr>
        </p:nvSpPr>
        <p:spPr>
          <a:xfrm>
            <a:off x="220980" y="5798188"/>
            <a:ext cx="11750400" cy="383695"/>
          </a:xfrm>
        </p:spPr>
        <p:txBody>
          <a:bodyPr/>
          <a:lstStyle/>
          <a:p>
            <a:r>
              <a:rPr lang="fr-CA" dirty="0"/>
              <a:t>Bases</a:t>
            </a:r>
          </a:p>
          <a:p>
            <a:r>
              <a:rPr lang="fr-CA" dirty="0"/>
              <a:t>QH2 : ensemble des répondants ayant complété le sondage (n = 1500)</a:t>
            </a:r>
          </a:p>
          <a:p>
            <a:r>
              <a:rPr lang="fr-CA" dirty="0"/>
              <a:t>QH2X : répondants prêts à payer pour des matériaux durables (n = 1 055)</a:t>
            </a:r>
          </a:p>
        </p:txBody>
      </p:sp>
      <p:sp>
        <p:nvSpPr>
          <p:cNvPr id="12" name="Espace réservé du texte 3">
            <a:extLst>
              <a:ext uri="{FF2B5EF4-FFF2-40B4-BE49-F238E27FC236}">
                <a16:creationId xmlns:a16="http://schemas.microsoft.com/office/drawing/2014/main" id="{3BCDBDC4-893A-47C8-950C-F8B612E8E2FA}"/>
              </a:ext>
            </a:extLst>
          </p:cNvPr>
          <p:cNvSpPr txBox="1">
            <a:spLocks/>
          </p:cNvSpPr>
          <p:nvPr>
            <p:custDataLst>
              <p:tags r:id="rId7"/>
            </p:custDataLst>
          </p:nvPr>
        </p:nvSpPr>
        <p:spPr>
          <a:xfrm>
            <a:off x="6780452" y="1341120"/>
            <a:ext cx="5055226" cy="249299"/>
          </a:xfrm>
          <a:prstGeom prst="rect">
            <a:avLst/>
          </a:prstGeom>
        </p:spPr>
        <p:txBody>
          <a:bodyPr vert="horz" wrap="square" lIns="0" tIns="0" rIns="0" bIns="0" rtlCol="0">
            <a:spAutoFit/>
          </a:bodyPr>
          <a:lstStyle>
            <a:lvl1pPr marL="352425" indent="-352425" algn="l" defTabSz="914400" rtl="0" eaLnBrk="1" latinLnBrk="0" hangingPunct="1">
              <a:lnSpc>
                <a:spcPct val="90000"/>
              </a:lnSpc>
              <a:spcBef>
                <a:spcPts val="0"/>
              </a:spcBef>
              <a:spcAft>
                <a:spcPts val="200"/>
              </a:spcAft>
              <a:buFont typeface="Arial" panose="020B0604020202020204" pitchFamily="34" charset="0"/>
              <a:buNone/>
              <a:defRPr sz="900" kern="1200">
                <a:solidFill>
                  <a:schemeClr val="bg1">
                    <a:lumMod val="50000"/>
                  </a:schemeClr>
                </a:solidFill>
                <a:latin typeface="+mn-lt"/>
                <a:ea typeface="+mn-ea"/>
                <a:cs typeface="+mn-cs"/>
              </a:defRPr>
            </a:lvl1pPr>
            <a:lvl2pPr marL="176213"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2pPr>
            <a:lvl3pPr marL="358775"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3pPr>
            <a:lvl4pPr marL="534988" indent="-176213"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4pPr>
            <a:lvl5pPr marL="717550" indent="-142875"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QH2X) </a:t>
            </a:r>
            <a:r>
              <a:rPr lang="fr-CA" b="1" dirty="0"/>
              <a:t>Quel montant supplémentaire</a:t>
            </a:r>
            <a:r>
              <a:rPr lang="fr-CA" dirty="0"/>
              <a:t> seriez-vous prêt(e) à payer pour des </a:t>
            </a:r>
            <a:r>
              <a:rPr lang="fr-CA" b="1" dirty="0"/>
              <a:t>matériaux durables</a:t>
            </a:r>
            <a:r>
              <a:rPr lang="fr-CA" dirty="0"/>
              <a:t> pour vos rénovations? </a:t>
            </a:r>
          </a:p>
        </p:txBody>
      </p:sp>
      <p:graphicFrame>
        <p:nvGraphicFramePr>
          <p:cNvPr id="10" name="Graphique 9">
            <a:extLst>
              <a:ext uri="{FF2B5EF4-FFF2-40B4-BE49-F238E27FC236}">
                <a16:creationId xmlns:a16="http://schemas.microsoft.com/office/drawing/2014/main" id="{76D6A7A9-9801-4EC4-AA04-767C5FFA7405}"/>
              </a:ext>
            </a:extLst>
          </p:cNvPr>
          <p:cNvGraphicFramePr/>
          <p:nvPr>
            <p:custDataLst>
              <p:tags r:id="rId8"/>
            </p:custDataLst>
            <p:extLst>
              <p:ext uri="{D42A27DB-BD31-4B8C-83A1-F6EECF244321}">
                <p14:modId xmlns:p14="http://schemas.microsoft.com/office/powerpoint/2010/main" val="2759023887"/>
              </p:ext>
            </p:extLst>
          </p:nvPr>
        </p:nvGraphicFramePr>
        <p:xfrm>
          <a:off x="6435634" y="2048246"/>
          <a:ext cx="5339846" cy="3705279"/>
        </p:xfrm>
        <a:graphic>
          <a:graphicData uri="http://schemas.openxmlformats.org/drawingml/2006/chart">
            <c:chart xmlns:c="http://schemas.openxmlformats.org/drawingml/2006/chart" xmlns:r="http://schemas.openxmlformats.org/officeDocument/2006/relationships" r:id="rId16"/>
          </a:graphicData>
        </a:graphic>
      </p:graphicFrame>
      <p:sp>
        <p:nvSpPr>
          <p:cNvPr id="14" name="Rectangle : coins arrondis 13">
            <a:extLst>
              <a:ext uri="{FF2B5EF4-FFF2-40B4-BE49-F238E27FC236}">
                <a16:creationId xmlns:a16="http://schemas.microsoft.com/office/drawing/2014/main" id="{FCD788B3-A5C1-4BD0-BC24-87EE185CA18A}"/>
              </a:ext>
            </a:extLst>
          </p:cNvPr>
          <p:cNvSpPr/>
          <p:nvPr>
            <p:custDataLst>
              <p:tags r:id="rId9"/>
            </p:custDataLst>
          </p:nvPr>
        </p:nvSpPr>
        <p:spPr>
          <a:xfrm>
            <a:off x="9794241" y="5781388"/>
            <a:ext cx="1860006" cy="2298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900" i="1" dirty="0">
                <a:solidFill>
                  <a:schemeClr val="bg1">
                    <a:lumMod val="50000"/>
                  </a:schemeClr>
                </a:solidFill>
              </a:rPr>
              <a:t>Pas prêt à payer plus : 31 %</a:t>
            </a:r>
            <a:endParaRPr lang="fr-CA" sz="900" b="1" i="1" dirty="0">
              <a:solidFill>
                <a:schemeClr val="bg1">
                  <a:lumMod val="50000"/>
                </a:schemeClr>
              </a:solidFill>
            </a:endParaRPr>
          </a:p>
        </p:txBody>
      </p:sp>
      <p:sp>
        <p:nvSpPr>
          <p:cNvPr id="11" name="ZoneTexte 10">
            <a:extLst>
              <a:ext uri="{FF2B5EF4-FFF2-40B4-BE49-F238E27FC236}">
                <a16:creationId xmlns:a16="http://schemas.microsoft.com/office/drawing/2014/main" id="{F25572F9-7C2B-4B29-9A23-138FE7484586}"/>
              </a:ext>
            </a:extLst>
          </p:cNvPr>
          <p:cNvSpPr txBox="1"/>
          <p:nvPr>
            <p:custDataLst>
              <p:tags r:id="rId10"/>
            </p:custDataLst>
          </p:nvPr>
        </p:nvSpPr>
        <p:spPr>
          <a:xfrm>
            <a:off x="5468655" y="4571126"/>
            <a:ext cx="272832" cy="200055"/>
          </a:xfrm>
          <a:prstGeom prst="rect">
            <a:avLst/>
          </a:prstGeom>
          <a:noFill/>
        </p:spPr>
        <p:txBody>
          <a:bodyPr wrap="none" rtlCol="0">
            <a:spAutoFit/>
          </a:bodyPr>
          <a:lstStyle/>
          <a:p>
            <a:r>
              <a:rPr lang="fr-CA" sz="700" dirty="0">
                <a:solidFill>
                  <a:srgbClr val="A50021"/>
                </a:solidFill>
                <a:latin typeface="Wingdings 3" panose="05040102010807070707" pitchFamily="18" charset="2"/>
              </a:rPr>
              <a:t>q</a:t>
            </a:r>
          </a:p>
        </p:txBody>
      </p:sp>
      <p:sp>
        <p:nvSpPr>
          <p:cNvPr id="13" name="ZoneTexte 12">
            <a:extLst>
              <a:ext uri="{FF2B5EF4-FFF2-40B4-BE49-F238E27FC236}">
                <a16:creationId xmlns:a16="http://schemas.microsoft.com/office/drawing/2014/main" id="{4BB4C769-A109-4BF2-9F3F-A522B2EACDAB}"/>
              </a:ext>
            </a:extLst>
          </p:cNvPr>
          <p:cNvSpPr txBox="1"/>
          <p:nvPr>
            <p:custDataLst>
              <p:tags r:id="rId11"/>
            </p:custDataLst>
          </p:nvPr>
        </p:nvSpPr>
        <p:spPr>
          <a:xfrm rot="10800000">
            <a:off x="5798839" y="2620123"/>
            <a:ext cx="272832" cy="200055"/>
          </a:xfrm>
          <a:prstGeom prst="rect">
            <a:avLst/>
          </a:prstGeom>
          <a:noFill/>
        </p:spPr>
        <p:txBody>
          <a:bodyPr wrap="none" rtlCol="0">
            <a:spAutoFit/>
          </a:bodyPr>
          <a:lstStyle/>
          <a:p>
            <a:r>
              <a:rPr lang="fr-CA" sz="700" dirty="0">
                <a:solidFill>
                  <a:srgbClr val="669900"/>
                </a:solidFill>
                <a:latin typeface="Wingdings 3" panose="05040102010807070707" pitchFamily="18" charset="2"/>
              </a:rPr>
              <a:t>q</a:t>
            </a:r>
          </a:p>
        </p:txBody>
      </p:sp>
      <p:sp>
        <p:nvSpPr>
          <p:cNvPr id="15" name="ZoneTexte 14">
            <a:extLst>
              <a:ext uri="{FF2B5EF4-FFF2-40B4-BE49-F238E27FC236}">
                <a16:creationId xmlns:a16="http://schemas.microsoft.com/office/drawing/2014/main" id="{6FD8EDB9-CF20-413F-81D3-465433CD15D3}"/>
              </a:ext>
            </a:extLst>
          </p:cNvPr>
          <p:cNvSpPr txBox="1"/>
          <p:nvPr>
            <p:custDataLst>
              <p:tags r:id="rId12"/>
            </p:custDataLst>
          </p:nvPr>
        </p:nvSpPr>
        <p:spPr>
          <a:xfrm>
            <a:off x="11357768" y="5772072"/>
            <a:ext cx="316112" cy="253916"/>
          </a:xfrm>
          <a:prstGeom prst="rect">
            <a:avLst/>
          </a:prstGeom>
          <a:noFill/>
        </p:spPr>
        <p:txBody>
          <a:bodyPr wrap="none" rtlCol="0">
            <a:spAutoFit/>
          </a:bodyPr>
          <a:lstStyle/>
          <a:p>
            <a:r>
              <a:rPr lang="fr-CA" sz="1050" dirty="0">
                <a:solidFill>
                  <a:srgbClr val="A50021"/>
                </a:solidFill>
                <a:latin typeface="Wingdings 3" panose="05040102010807070707" pitchFamily="18" charset="2"/>
              </a:rPr>
              <a:t>q</a:t>
            </a:r>
          </a:p>
        </p:txBody>
      </p:sp>
      <p:sp>
        <p:nvSpPr>
          <p:cNvPr id="16" name="ZoneTexte 15">
            <a:extLst>
              <a:ext uri="{FF2B5EF4-FFF2-40B4-BE49-F238E27FC236}">
                <a16:creationId xmlns:a16="http://schemas.microsoft.com/office/drawing/2014/main" id="{FC832555-36EE-4376-8D41-A25FC9765D55}"/>
              </a:ext>
            </a:extLst>
          </p:cNvPr>
          <p:cNvSpPr txBox="1"/>
          <p:nvPr>
            <p:custDataLst>
              <p:tags r:id="rId13"/>
            </p:custDataLst>
          </p:nvPr>
        </p:nvSpPr>
        <p:spPr>
          <a:xfrm>
            <a:off x="5425494" y="2620406"/>
            <a:ext cx="272832" cy="200055"/>
          </a:xfrm>
          <a:prstGeom prst="rect">
            <a:avLst/>
          </a:prstGeom>
          <a:noFill/>
        </p:spPr>
        <p:txBody>
          <a:bodyPr wrap="none" rtlCol="0">
            <a:spAutoFit/>
          </a:bodyPr>
          <a:lstStyle/>
          <a:p>
            <a:r>
              <a:rPr lang="fr-CA" sz="700" dirty="0">
                <a:solidFill>
                  <a:srgbClr val="A50021"/>
                </a:solidFill>
                <a:latin typeface="Wingdings 3" panose="05040102010807070707" pitchFamily="18" charset="2"/>
              </a:rPr>
              <a:t>q</a:t>
            </a:r>
          </a:p>
        </p:txBody>
      </p:sp>
    </p:spTree>
    <p:extLst>
      <p:ext uri="{BB962C8B-B14F-4D97-AF65-F5344CB8AC3E}">
        <p14:creationId xmlns:p14="http://schemas.microsoft.com/office/powerpoint/2010/main" val="3175685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10"/>
</p:tagLst>
</file>

<file path=ppt/tags/tag102.xml><?xml version="1.0" encoding="utf-8"?>
<p:tagLst xmlns:a="http://schemas.openxmlformats.org/drawingml/2006/main" xmlns:r="http://schemas.openxmlformats.org/officeDocument/2006/relationships" xmlns:p="http://schemas.openxmlformats.org/presentationml/2006/main">
  <p:tag name="NUM" val="11"/>
</p:tagLst>
</file>

<file path=ppt/tags/tag103.xml><?xml version="1.0" encoding="utf-8"?>
<p:tagLst xmlns:a="http://schemas.openxmlformats.org/drawingml/2006/main" xmlns:r="http://schemas.openxmlformats.org/officeDocument/2006/relationships" xmlns:p="http://schemas.openxmlformats.org/presentationml/2006/main">
  <p:tag name="NUM" val="12"/>
</p:tagLst>
</file>

<file path=ppt/tags/tag104.xml><?xml version="1.0" encoding="utf-8"?>
<p:tagLst xmlns:a="http://schemas.openxmlformats.org/drawingml/2006/main" xmlns:r="http://schemas.openxmlformats.org/officeDocument/2006/relationships" xmlns:p="http://schemas.openxmlformats.org/presentationml/2006/main">
  <p:tag name="NUM" val="13"/>
</p:tagLst>
</file>

<file path=ppt/tags/tag105.xml><?xml version="1.0" encoding="utf-8"?>
<p:tagLst xmlns:a="http://schemas.openxmlformats.org/drawingml/2006/main" xmlns:r="http://schemas.openxmlformats.org/officeDocument/2006/relationships" xmlns:p="http://schemas.openxmlformats.org/presentationml/2006/main">
  <p:tag name="NUM" val="10"/>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6"/>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8"/>
</p:tagLst>
</file>

<file path=ppt/tags/tag143.xml><?xml version="1.0" encoding="utf-8"?>
<p:tagLst xmlns:a="http://schemas.openxmlformats.org/drawingml/2006/main" xmlns:r="http://schemas.openxmlformats.org/officeDocument/2006/relationships" xmlns:p="http://schemas.openxmlformats.org/presentationml/2006/main">
  <p:tag name="NUM" val="9"/>
</p:tagLst>
</file>

<file path=ppt/tags/tag144.xml><?xml version="1.0" encoding="utf-8"?>
<p:tagLst xmlns:a="http://schemas.openxmlformats.org/drawingml/2006/main" xmlns:r="http://schemas.openxmlformats.org/officeDocument/2006/relationships" xmlns:p="http://schemas.openxmlformats.org/presentationml/2006/main">
  <p:tag name="NUM" val="10"/>
</p:tagLst>
</file>

<file path=ppt/tags/tag145.xml><?xml version="1.0" encoding="utf-8"?>
<p:tagLst xmlns:a="http://schemas.openxmlformats.org/drawingml/2006/main" xmlns:r="http://schemas.openxmlformats.org/officeDocument/2006/relationships" xmlns:p="http://schemas.openxmlformats.org/presentationml/2006/main">
  <p:tag name="NUM" val="11"/>
</p:tagLst>
</file>

<file path=ppt/tags/tag146.xml><?xml version="1.0" encoding="utf-8"?>
<p:tagLst xmlns:a="http://schemas.openxmlformats.org/drawingml/2006/main" xmlns:r="http://schemas.openxmlformats.org/officeDocument/2006/relationships" xmlns:p="http://schemas.openxmlformats.org/presentationml/2006/main">
  <p:tag name="NUM" val="12"/>
</p:tagLst>
</file>

<file path=ppt/tags/tag147.xml><?xml version="1.0" encoding="utf-8"?>
<p:tagLst xmlns:a="http://schemas.openxmlformats.org/drawingml/2006/main" xmlns:r="http://schemas.openxmlformats.org/officeDocument/2006/relationships" xmlns:p="http://schemas.openxmlformats.org/presentationml/2006/main">
  <p:tag name="NUM" val="13"/>
</p:tagLst>
</file>

<file path=ppt/tags/tag148.xml><?xml version="1.0" encoding="utf-8"?>
<p:tagLst xmlns:a="http://schemas.openxmlformats.org/drawingml/2006/main" xmlns:r="http://schemas.openxmlformats.org/officeDocument/2006/relationships" xmlns:p="http://schemas.openxmlformats.org/presentationml/2006/main">
  <p:tag name="NUM" val="14"/>
</p:tagLst>
</file>

<file path=ppt/tags/tag149.xml><?xml version="1.0" encoding="utf-8"?>
<p:tagLst xmlns:a="http://schemas.openxmlformats.org/drawingml/2006/main" xmlns:r="http://schemas.openxmlformats.org/officeDocument/2006/relationships" xmlns:p="http://schemas.openxmlformats.org/presentationml/2006/main">
  <p:tag name="NUM" val="15"/>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6"/>
</p:tagLst>
</file>

<file path=ppt/tags/tag151.xml><?xml version="1.0" encoding="utf-8"?>
<p:tagLst xmlns:a="http://schemas.openxmlformats.org/drawingml/2006/main" xmlns:r="http://schemas.openxmlformats.org/officeDocument/2006/relationships" xmlns:p="http://schemas.openxmlformats.org/presentationml/2006/main">
  <p:tag name="NUM" val="17"/>
</p:tagLst>
</file>

<file path=ppt/tags/tag152.xml><?xml version="1.0" encoding="utf-8"?>
<p:tagLst xmlns:a="http://schemas.openxmlformats.org/drawingml/2006/main" xmlns:r="http://schemas.openxmlformats.org/officeDocument/2006/relationships" xmlns:p="http://schemas.openxmlformats.org/presentationml/2006/main">
  <p:tag name="NUM" val="18"/>
</p:tagLst>
</file>

<file path=ppt/tags/tag153.xml><?xml version="1.0" encoding="utf-8"?>
<p:tagLst xmlns:a="http://schemas.openxmlformats.org/drawingml/2006/main" xmlns:r="http://schemas.openxmlformats.org/officeDocument/2006/relationships" xmlns:p="http://schemas.openxmlformats.org/presentationml/2006/main">
  <p:tag name="NUM" val="19"/>
</p:tagLst>
</file>

<file path=ppt/tags/tag154.xml><?xml version="1.0" encoding="utf-8"?>
<p:tagLst xmlns:a="http://schemas.openxmlformats.org/drawingml/2006/main" xmlns:r="http://schemas.openxmlformats.org/officeDocument/2006/relationships" xmlns:p="http://schemas.openxmlformats.org/presentationml/2006/main">
  <p:tag name="NUM" val="20"/>
</p:tagLst>
</file>

<file path=ppt/tags/tag155.xml><?xml version="1.0" encoding="utf-8"?>
<p:tagLst xmlns:a="http://schemas.openxmlformats.org/drawingml/2006/main" xmlns:r="http://schemas.openxmlformats.org/officeDocument/2006/relationships" xmlns:p="http://schemas.openxmlformats.org/presentationml/2006/main">
  <p:tag name="NUM" val="21"/>
</p:tagLst>
</file>

<file path=ppt/tags/tag156.xml><?xml version="1.0" encoding="utf-8"?>
<p:tagLst xmlns:a="http://schemas.openxmlformats.org/drawingml/2006/main" xmlns:r="http://schemas.openxmlformats.org/officeDocument/2006/relationships" xmlns:p="http://schemas.openxmlformats.org/presentationml/2006/main">
  <p:tag name="NUM" val="22"/>
</p:tagLst>
</file>

<file path=ppt/tags/tag157.xml><?xml version="1.0" encoding="utf-8"?>
<p:tagLst xmlns:a="http://schemas.openxmlformats.org/drawingml/2006/main" xmlns:r="http://schemas.openxmlformats.org/officeDocument/2006/relationships" xmlns:p="http://schemas.openxmlformats.org/presentationml/2006/main">
  <p:tag name="NUM" val="23"/>
</p:tagLst>
</file>

<file path=ppt/tags/tag158.xml><?xml version="1.0" encoding="utf-8"?>
<p:tagLst xmlns:a="http://schemas.openxmlformats.org/drawingml/2006/main" xmlns:r="http://schemas.openxmlformats.org/officeDocument/2006/relationships" xmlns:p="http://schemas.openxmlformats.org/presentationml/2006/main">
  <p:tag name="NUM" val="24"/>
</p:tagLst>
</file>

<file path=ppt/tags/tag159.xml><?xml version="1.0" encoding="utf-8"?>
<p:tagLst xmlns:a="http://schemas.openxmlformats.org/drawingml/2006/main" xmlns:r="http://schemas.openxmlformats.org/officeDocument/2006/relationships" xmlns:p="http://schemas.openxmlformats.org/presentationml/2006/main">
  <p:tag name="NUM" val="25"/>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26"/>
</p:tagLst>
</file>

<file path=ppt/tags/tag161.xml><?xml version="1.0" encoding="utf-8"?>
<p:tagLst xmlns:a="http://schemas.openxmlformats.org/drawingml/2006/main" xmlns:r="http://schemas.openxmlformats.org/officeDocument/2006/relationships" xmlns:p="http://schemas.openxmlformats.org/presentationml/2006/main">
  <p:tag name="NUM" val="27"/>
</p:tagLst>
</file>

<file path=ppt/tags/tag162.xml><?xml version="1.0" encoding="utf-8"?>
<p:tagLst xmlns:a="http://schemas.openxmlformats.org/drawingml/2006/main" xmlns:r="http://schemas.openxmlformats.org/officeDocument/2006/relationships" xmlns:p="http://schemas.openxmlformats.org/presentationml/2006/main">
  <p:tag name="NUM" val="28"/>
</p:tagLst>
</file>

<file path=ppt/tags/tag163.xml><?xml version="1.0" encoding="utf-8"?>
<p:tagLst xmlns:a="http://schemas.openxmlformats.org/drawingml/2006/main" xmlns:r="http://schemas.openxmlformats.org/officeDocument/2006/relationships" xmlns:p="http://schemas.openxmlformats.org/presentationml/2006/main">
  <p:tag name="NUM" val="29"/>
</p:tagLst>
</file>

<file path=ppt/tags/tag164.xml><?xml version="1.0" encoding="utf-8"?>
<p:tagLst xmlns:a="http://schemas.openxmlformats.org/drawingml/2006/main" xmlns:r="http://schemas.openxmlformats.org/officeDocument/2006/relationships" xmlns:p="http://schemas.openxmlformats.org/presentationml/2006/main">
  <p:tag name="NUM" val="30"/>
</p:tagLst>
</file>

<file path=ppt/tags/tag165.xml><?xml version="1.0" encoding="utf-8"?>
<p:tagLst xmlns:a="http://schemas.openxmlformats.org/drawingml/2006/main" xmlns:r="http://schemas.openxmlformats.org/officeDocument/2006/relationships" xmlns:p="http://schemas.openxmlformats.org/presentationml/2006/main">
  <p:tag name="NUM" val="31"/>
</p:tagLst>
</file>

<file path=ppt/tags/tag166.xml><?xml version="1.0" encoding="utf-8"?>
<p:tagLst xmlns:a="http://schemas.openxmlformats.org/drawingml/2006/main" xmlns:r="http://schemas.openxmlformats.org/officeDocument/2006/relationships" xmlns:p="http://schemas.openxmlformats.org/presentationml/2006/main">
  <p:tag name="NUM" val="32"/>
</p:tagLst>
</file>

<file path=ppt/tags/tag167.xml><?xml version="1.0" encoding="utf-8"?>
<p:tagLst xmlns:a="http://schemas.openxmlformats.org/drawingml/2006/main" xmlns:r="http://schemas.openxmlformats.org/officeDocument/2006/relationships" xmlns:p="http://schemas.openxmlformats.org/presentationml/2006/main">
  <p:tag name="NUM" val="33"/>
</p:tagLst>
</file>

<file path=ppt/tags/tag168.xml><?xml version="1.0" encoding="utf-8"?>
<p:tagLst xmlns:a="http://schemas.openxmlformats.org/drawingml/2006/main" xmlns:r="http://schemas.openxmlformats.org/officeDocument/2006/relationships" xmlns:p="http://schemas.openxmlformats.org/presentationml/2006/main">
  <p:tag name="NUM" val="34"/>
</p:tagLst>
</file>

<file path=ppt/tags/tag169.xml><?xml version="1.0" encoding="utf-8"?>
<p:tagLst xmlns:a="http://schemas.openxmlformats.org/drawingml/2006/main" xmlns:r="http://schemas.openxmlformats.org/officeDocument/2006/relationships" xmlns:p="http://schemas.openxmlformats.org/presentationml/2006/main">
  <p:tag name="NUM" val="3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6"/>
</p:tagLst>
</file>

<file path=ppt/tags/tag171.xml><?xml version="1.0" encoding="utf-8"?>
<p:tagLst xmlns:a="http://schemas.openxmlformats.org/drawingml/2006/main" xmlns:r="http://schemas.openxmlformats.org/officeDocument/2006/relationships" xmlns:p="http://schemas.openxmlformats.org/presentationml/2006/main">
  <p:tag name="NUM" val="37"/>
</p:tagLst>
</file>

<file path=ppt/tags/tag172.xml><?xml version="1.0" encoding="utf-8"?>
<p:tagLst xmlns:a="http://schemas.openxmlformats.org/drawingml/2006/main" xmlns:r="http://schemas.openxmlformats.org/officeDocument/2006/relationships" xmlns:p="http://schemas.openxmlformats.org/presentationml/2006/main">
  <p:tag name="NUM" val="38"/>
</p:tagLst>
</file>

<file path=ppt/tags/tag173.xml><?xml version="1.0" encoding="utf-8"?>
<p:tagLst xmlns:a="http://schemas.openxmlformats.org/drawingml/2006/main" xmlns:r="http://schemas.openxmlformats.org/officeDocument/2006/relationships" xmlns:p="http://schemas.openxmlformats.org/presentationml/2006/main">
  <p:tag name="NUM" val="39"/>
</p:tagLst>
</file>

<file path=ppt/tags/tag174.xml><?xml version="1.0" encoding="utf-8"?>
<p:tagLst xmlns:a="http://schemas.openxmlformats.org/drawingml/2006/main" xmlns:r="http://schemas.openxmlformats.org/officeDocument/2006/relationships" xmlns:p="http://schemas.openxmlformats.org/presentationml/2006/main">
  <p:tag name="NUM" val="40"/>
</p:tagLst>
</file>

<file path=ppt/tags/tag175.xml><?xml version="1.0" encoding="utf-8"?>
<p:tagLst xmlns:a="http://schemas.openxmlformats.org/drawingml/2006/main" xmlns:r="http://schemas.openxmlformats.org/officeDocument/2006/relationships" xmlns:p="http://schemas.openxmlformats.org/presentationml/2006/main">
  <p:tag name="NUM" val="41"/>
</p:tagLst>
</file>

<file path=ppt/tags/tag176.xml><?xml version="1.0" encoding="utf-8"?>
<p:tagLst xmlns:a="http://schemas.openxmlformats.org/drawingml/2006/main" xmlns:r="http://schemas.openxmlformats.org/officeDocument/2006/relationships" xmlns:p="http://schemas.openxmlformats.org/presentationml/2006/main">
  <p:tag name="NUM" val="42"/>
</p:tagLst>
</file>

<file path=ppt/tags/tag177.xml><?xml version="1.0" encoding="utf-8"?>
<p:tagLst xmlns:a="http://schemas.openxmlformats.org/drawingml/2006/main" xmlns:r="http://schemas.openxmlformats.org/officeDocument/2006/relationships" xmlns:p="http://schemas.openxmlformats.org/presentationml/2006/main">
  <p:tag name="NUM" val="43"/>
</p:tagLst>
</file>

<file path=ppt/tags/tag178.xml><?xml version="1.0" encoding="utf-8"?>
<p:tagLst xmlns:a="http://schemas.openxmlformats.org/drawingml/2006/main" xmlns:r="http://schemas.openxmlformats.org/officeDocument/2006/relationships" xmlns:p="http://schemas.openxmlformats.org/presentationml/2006/main">
  <p:tag name="NUM" val="44"/>
</p:tagLst>
</file>

<file path=ppt/tags/tag179.xml><?xml version="1.0" encoding="utf-8"?>
<p:tagLst xmlns:a="http://schemas.openxmlformats.org/drawingml/2006/main" xmlns:r="http://schemas.openxmlformats.org/officeDocument/2006/relationships" xmlns:p="http://schemas.openxmlformats.org/presentationml/2006/main">
  <p:tag name="NUM" val="45"/>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46"/>
</p:tagLst>
</file>

<file path=ppt/tags/tag181.xml><?xml version="1.0" encoding="utf-8"?>
<p:tagLst xmlns:a="http://schemas.openxmlformats.org/drawingml/2006/main" xmlns:r="http://schemas.openxmlformats.org/officeDocument/2006/relationships" xmlns:p="http://schemas.openxmlformats.org/presentationml/2006/main">
  <p:tag name="NUM" val="47"/>
</p:tagLst>
</file>

<file path=ppt/tags/tag182.xml><?xml version="1.0" encoding="utf-8"?>
<p:tagLst xmlns:a="http://schemas.openxmlformats.org/drawingml/2006/main" xmlns:r="http://schemas.openxmlformats.org/officeDocument/2006/relationships" xmlns:p="http://schemas.openxmlformats.org/presentationml/2006/main">
  <p:tag name="NUM" val="48"/>
</p:tagLst>
</file>

<file path=ppt/tags/tag183.xml><?xml version="1.0" encoding="utf-8"?>
<p:tagLst xmlns:a="http://schemas.openxmlformats.org/drawingml/2006/main" xmlns:r="http://schemas.openxmlformats.org/officeDocument/2006/relationships" xmlns:p="http://schemas.openxmlformats.org/presentationml/2006/main">
  <p:tag name="NUM" val="49"/>
</p:tagLst>
</file>

<file path=ppt/tags/tag184.xml><?xml version="1.0" encoding="utf-8"?>
<p:tagLst xmlns:a="http://schemas.openxmlformats.org/drawingml/2006/main" xmlns:r="http://schemas.openxmlformats.org/officeDocument/2006/relationships" xmlns:p="http://schemas.openxmlformats.org/presentationml/2006/main">
  <p:tag name="NUM" val="50"/>
</p:tagLst>
</file>

<file path=ppt/tags/tag185.xml><?xml version="1.0" encoding="utf-8"?>
<p:tagLst xmlns:a="http://schemas.openxmlformats.org/drawingml/2006/main" xmlns:r="http://schemas.openxmlformats.org/officeDocument/2006/relationships" xmlns:p="http://schemas.openxmlformats.org/presentationml/2006/main">
  <p:tag name="NUM" val="51"/>
</p:tagLst>
</file>

<file path=ppt/tags/tag186.xml><?xml version="1.0" encoding="utf-8"?>
<p:tagLst xmlns:a="http://schemas.openxmlformats.org/drawingml/2006/main" xmlns:r="http://schemas.openxmlformats.org/officeDocument/2006/relationships" xmlns:p="http://schemas.openxmlformats.org/presentationml/2006/main">
  <p:tag name="NUM" val="52"/>
</p:tagLst>
</file>

<file path=ppt/tags/tag187.xml><?xml version="1.0" encoding="utf-8"?>
<p:tagLst xmlns:a="http://schemas.openxmlformats.org/drawingml/2006/main" xmlns:r="http://schemas.openxmlformats.org/officeDocument/2006/relationships" xmlns:p="http://schemas.openxmlformats.org/presentationml/2006/main">
  <p:tag name="NUM" val="53"/>
</p:tagLst>
</file>

<file path=ppt/tags/tag188.xml><?xml version="1.0" encoding="utf-8"?>
<p:tagLst xmlns:a="http://schemas.openxmlformats.org/drawingml/2006/main" xmlns:r="http://schemas.openxmlformats.org/officeDocument/2006/relationships" xmlns:p="http://schemas.openxmlformats.org/presentationml/2006/main">
  <p:tag name="NUM" val="54"/>
</p:tagLst>
</file>

<file path=ppt/tags/tag189.xml><?xml version="1.0" encoding="utf-8"?>
<p:tagLst xmlns:a="http://schemas.openxmlformats.org/drawingml/2006/main" xmlns:r="http://schemas.openxmlformats.org/officeDocument/2006/relationships" xmlns:p="http://schemas.openxmlformats.org/presentationml/2006/main">
  <p:tag name="NUM" val="55"/>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56"/>
</p:tagLst>
</file>

<file path=ppt/tags/tag191.xml><?xml version="1.0" encoding="utf-8"?>
<p:tagLst xmlns:a="http://schemas.openxmlformats.org/drawingml/2006/main" xmlns:r="http://schemas.openxmlformats.org/officeDocument/2006/relationships" xmlns:p="http://schemas.openxmlformats.org/presentationml/2006/main">
  <p:tag name="NUM" val="57"/>
</p:tagLst>
</file>

<file path=ppt/tags/tag192.xml><?xml version="1.0" encoding="utf-8"?>
<p:tagLst xmlns:a="http://schemas.openxmlformats.org/drawingml/2006/main" xmlns:r="http://schemas.openxmlformats.org/officeDocument/2006/relationships" xmlns:p="http://schemas.openxmlformats.org/presentationml/2006/main">
  <p:tag name="NUM" val="58"/>
</p:tagLst>
</file>

<file path=ppt/tags/tag193.xml><?xml version="1.0" encoding="utf-8"?>
<p:tagLst xmlns:a="http://schemas.openxmlformats.org/drawingml/2006/main" xmlns:r="http://schemas.openxmlformats.org/officeDocument/2006/relationships" xmlns:p="http://schemas.openxmlformats.org/presentationml/2006/main">
  <p:tag name="NUM" val="59"/>
</p:tagLst>
</file>

<file path=ppt/tags/tag194.xml><?xml version="1.0" encoding="utf-8"?>
<p:tagLst xmlns:a="http://schemas.openxmlformats.org/drawingml/2006/main" xmlns:r="http://schemas.openxmlformats.org/officeDocument/2006/relationships" xmlns:p="http://schemas.openxmlformats.org/presentationml/2006/main">
  <p:tag name="NUM" val="60"/>
</p:tagLst>
</file>

<file path=ppt/tags/tag195.xml><?xml version="1.0" encoding="utf-8"?>
<p:tagLst xmlns:a="http://schemas.openxmlformats.org/drawingml/2006/main" xmlns:r="http://schemas.openxmlformats.org/officeDocument/2006/relationships" xmlns:p="http://schemas.openxmlformats.org/presentationml/2006/main">
  <p:tag name="NUM" val="61"/>
</p:tagLst>
</file>

<file path=ppt/tags/tag196.xml><?xml version="1.0" encoding="utf-8"?>
<p:tagLst xmlns:a="http://schemas.openxmlformats.org/drawingml/2006/main" xmlns:r="http://schemas.openxmlformats.org/officeDocument/2006/relationships" xmlns:p="http://schemas.openxmlformats.org/presentationml/2006/main">
  <p:tag name="NUM" val="62"/>
</p:tagLst>
</file>

<file path=ppt/tags/tag197.xml><?xml version="1.0" encoding="utf-8"?>
<p:tagLst xmlns:a="http://schemas.openxmlformats.org/drawingml/2006/main" xmlns:r="http://schemas.openxmlformats.org/officeDocument/2006/relationships" xmlns:p="http://schemas.openxmlformats.org/presentationml/2006/main">
  <p:tag name="NUM" val="63"/>
</p:tagLst>
</file>

<file path=ppt/tags/tag198.xml><?xml version="1.0" encoding="utf-8"?>
<p:tagLst xmlns:a="http://schemas.openxmlformats.org/drawingml/2006/main" xmlns:r="http://schemas.openxmlformats.org/officeDocument/2006/relationships" xmlns:p="http://schemas.openxmlformats.org/presentationml/2006/main">
  <p:tag name="NUM" val="64"/>
</p:tagLst>
</file>

<file path=ppt/tags/tag199.xml><?xml version="1.0" encoding="utf-8"?>
<p:tagLst xmlns:a="http://schemas.openxmlformats.org/drawingml/2006/main" xmlns:r="http://schemas.openxmlformats.org/officeDocument/2006/relationships" xmlns:p="http://schemas.openxmlformats.org/presentationml/2006/main">
  <p:tag name="NUM" val="68"/>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67"/>
</p:tagLst>
</file>

<file path=ppt/tags/tag201.xml><?xml version="1.0" encoding="utf-8"?>
<p:tagLst xmlns:a="http://schemas.openxmlformats.org/drawingml/2006/main" xmlns:r="http://schemas.openxmlformats.org/officeDocument/2006/relationships" xmlns:p="http://schemas.openxmlformats.org/presentationml/2006/main">
  <p:tag name="NUM" val="68"/>
</p:tagLst>
</file>

<file path=ppt/tags/tag202.xml><?xml version="1.0" encoding="utf-8"?>
<p:tagLst xmlns:a="http://schemas.openxmlformats.org/drawingml/2006/main" xmlns:r="http://schemas.openxmlformats.org/officeDocument/2006/relationships" xmlns:p="http://schemas.openxmlformats.org/presentationml/2006/main">
  <p:tag name="NUM" val="62"/>
</p:tagLst>
</file>

<file path=ppt/tags/tag203.xml><?xml version="1.0" encoding="utf-8"?>
<p:tagLst xmlns:a="http://schemas.openxmlformats.org/drawingml/2006/main" xmlns:r="http://schemas.openxmlformats.org/officeDocument/2006/relationships" xmlns:p="http://schemas.openxmlformats.org/presentationml/2006/main">
  <p:tag name="NUM" val="61"/>
</p:tagLst>
</file>

<file path=ppt/tags/tag204.xml><?xml version="1.0" encoding="utf-8"?>
<p:tagLst xmlns:a="http://schemas.openxmlformats.org/drawingml/2006/main" xmlns:r="http://schemas.openxmlformats.org/officeDocument/2006/relationships" xmlns:p="http://schemas.openxmlformats.org/presentationml/2006/main">
  <p:tag name="NUM" val="62"/>
</p:tagLst>
</file>

<file path=ppt/tags/tag205.xml><?xml version="1.0" encoding="utf-8"?>
<p:tagLst xmlns:a="http://schemas.openxmlformats.org/drawingml/2006/main" xmlns:r="http://schemas.openxmlformats.org/officeDocument/2006/relationships" xmlns:p="http://schemas.openxmlformats.org/presentationml/2006/main">
  <p:tag name="NUM" val="62"/>
</p:tagLst>
</file>

<file path=ppt/tags/tag206.xml><?xml version="1.0" encoding="utf-8"?>
<p:tagLst xmlns:a="http://schemas.openxmlformats.org/drawingml/2006/main" xmlns:r="http://schemas.openxmlformats.org/officeDocument/2006/relationships" xmlns:p="http://schemas.openxmlformats.org/presentationml/2006/main">
  <p:tag name="NUM" val="61"/>
</p:tagLst>
</file>

<file path=ppt/tags/tag207.xml><?xml version="1.0" encoding="utf-8"?>
<p:tagLst xmlns:a="http://schemas.openxmlformats.org/drawingml/2006/main" xmlns:r="http://schemas.openxmlformats.org/officeDocument/2006/relationships" xmlns:p="http://schemas.openxmlformats.org/presentationml/2006/main">
  <p:tag name="NUM" val="68"/>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8"/>
</p:tagLst>
</file>

<file path=ppt/tags/tag221.xml><?xml version="1.0" encoding="utf-8"?>
<p:tagLst xmlns:a="http://schemas.openxmlformats.org/drawingml/2006/main" xmlns:r="http://schemas.openxmlformats.org/officeDocument/2006/relationships" xmlns:p="http://schemas.openxmlformats.org/presentationml/2006/main">
  <p:tag name="NUM" val="9"/>
</p:tagLst>
</file>

<file path=ppt/tags/tag222.xml><?xml version="1.0" encoding="utf-8"?>
<p:tagLst xmlns:a="http://schemas.openxmlformats.org/drawingml/2006/main" xmlns:r="http://schemas.openxmlformats.org/officeDocument/2006/relationships" xmlns:p="http://schemas.openxmlformats.org/presentationml/2006/main">
  <p:tag name="NUM" val="10"/>
</p:tagLst>
</file>

<file path=ppt/tags/tag223.xml><?xml version="1.0" encoding="utf-8"?>
<p:tagLst xmlns:a="http://schemas.openxmlformats.org/drawingml/2006/main" xmlns:r="http://schemas.openxmlformats.org/officeDocument/2006/relationships" xmlns:p="http://schemas.openxmlformats.org/presentationml/2006/main">
  <p:tag name="NUM" val="13"/>
</p:tagLst>
</file>

<file path=ppt/tags/tag224.xml><?xml version="1.0" encoding="utf-8"?>
<p:tagLst xmlns:a="http://schemas.openxmlformats.org/drawingml/2006/main" xmlns:r="http://schemas.openxmlformats.org/officeDocument/2006/relationships" xmlns:p="http://schemas.openxmlformats.org/presentationml/2006/main">
  <p:tag name="NUM" val="14"/>
</p:tagLst>
</file>

<file path=ppt/tags/tag225.xml><?xml version="1.0" encoding="utf-8"?>
<p:tagLst xmlns:a="http://schemas.openxmlformats.org/drawingml/2006/main" xmlns:r="http://schemas.openxmlformats.org/officeDocument/2006/relationships" xmlns:p="http://schemas.openxmlformats.org/presentationml/2006/main">
  <p:tag name="NUM" val="15"/>
</p:tagLst>
</file>

<file path=ppt/tags/tag226.xml><?xml version="1.0" encoding="utf-8"?>
<p:tagLst xmlns:a="http://schemas.openxmlformats.org/drawingml/2006/main" xmlns:r="http://schemas.openxmlformats.org/officeDocument/2006/relationships" xmlns:p="http://schemas.openxmlformats.org/presentationml/2006/main">
  <p:tag name="NUM" val="16"/>
</p:tagLst>
</file>

<file path=ppt/tags/tag227.xml><?xml version="1.0" encoding="utf-8"?>
<p:tagLst xmlns:a="http://schemas.openxmlformats.org/drawingml/2006/main" xmlns:r="http://schemas.openxmlformats.org/officeDocument/2006/relationships" xmlns:p="http://schemas.openxmlformats.org/presentationml/2006/main">
  <p:tag name="NUM" val="14"/>
</p:tagLst>
</file>

<file path=ppt/tags/tag228.xml><?xml version="1.0" encoding="utf-8"?>
<p:tagLst xmlns:a="http://schemas.openxmlformats.org/drawingml/2006/main" xmlns:r="http://schemas.openxmlformats.org/officeDocument/2006/relationships" xmlns:p="http://schemas.openxmlformats.org/presentationml/2006/main">
  <p:tag name="NUM" val="15"/>
</p:tagLst>
</file>

<file path=ppt/tags/tag229.xml><?xml version="1.0" encoding="utf-8"?>
<p:tagLst xmlns:a="http://schemas.openxmlformats.org/drawingml/2006/main" xmlns:r="http://schemas.openxmlformats.org/officeDocument/2006/relationships" xmlns:p="http://schemas.openxmlformats.org/presentationml/2006/main">
  <p:tag name="NUM" val="11"/>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1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3"/>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38.xml><?xml version="1.0" encoding="utf-8"?>
<p:tagLst xmlns:a="http://schemas.openxmlformats.org/drawingml/2006/main" xmlns:r="http://schemas.openxmlformats.org/officeDocument/2006/relationships" xmlns:p="http://schemas.openxmlformats.org/presentationml/2006/main">
  <p:tag name="NUM" val="7"/>
</p:tagLst>
</file>

<file path=ppt/tags/tag239.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9"/>
</p:tagLst>
</file>

<file path=ppt/tags/tag241.xml><?xml version="1.0" encoding="utf-8"?>
<p:tagLst xmlns:a="http://schemas.openxmlformats.org/drawingml/2006/main" xmlns:r="http://schemas.openxmlformats.org/officeDocument/2006/relationships" xmlns:p="http://schemas.openxmlformats.org/presentationml/2006/main">
  <p:tag name="NUM" val="10"/>
</p:tagLst>
</file>

<file path=ppt/tags/tag242.xml><?xml version="1.0" encoding="utf-8"?>
<p:tagLst xmlns:a="http://schemas.openxmlformats.org/drawingml/2006/main" xmlns:r="http://schemas.openxmlformats.org/officeDocument/2006/relationships" xmlns:p="http://schemas.openxmlformats.org/presentationml/2006/main">
  <p:tag name="NUM" val="11"/>
</p:tagLst>
</file>

<file path=ppt/tags/tag243.xml><?xml version="1.0" encoding="utf-8"?>
<p:tagLst xmlns:a="http://schemas.openxmlformats.org/drawingml/2006/main" xmlns:r="http://schemas.openxmlformats.org/officeDocument/2006/relationships" xmlns:p="http://schemas.openxmlformats.org/presentationml/2006/main">
  <p:tag name="NUM" val="12"/>
</p:tagLst>
</file>

<file path=ppt/tags/tag244.xml><?xml version="1.0" encoding="utf-8"?>
<p:tagLst xmlns:a="http://schemas.openxmlformats.org/drawingml/2006/main" xmlns:r="http://schemas.openxmlformats.org/officeDocument/2006/relationships" xmlns:p="http://schemas.openxmlformats.org/presentationml/2006/main">
  <p:tag name="NUM" val="13"/>
</p:tagLst>
</file>

<file path=ppt/tags/tag245.xml><?xml version="1.0" encoding="utf-8"?>
<p:tagLst xmlns:a="http://schemas.openxmlformats.org/drawingml/2006/main" xmlns:r="http://schemas.openxmlformats.org/officeDocument/2006/relationships" xmlns:p="http://schemas.openxmlformats.org/presentationml/2006/main">
  <p:tag name="NUM" val="14"/>
</p:tagLst>
</file>

<file path=ppt/tags/tag246.xml><?xml version="1.0" encoding="utf-8"?>
<p:tagLst xmlns:a="http://schemas.openxmlformats.org/drawingml/2006/main" xmlns:r="http://schemas.openxmlformats.org/officeDocument/2006/relationships" xmlns:p="http://schemas.openxmlformats.org/presentationml/2006/main">
  <p:tag name="NUM" val="15"/>
</p:tagLst>
</file>

<file path=ppt/tags/tag247.xml><?xml version="1.0" encoding="utf-8"?>
<p:tagLst xmlns:a="http://schemas.openxmlformats.org/drawingml/2006/main" xmlns:r="http://schemas.openxmlformats.org/officeDocument/2006/relationships" xmlns:p="http://schemas.openxmlformats.org/presentationml/2006/main">
  <p:tag name="NUM" val="16"/>
</p:tagLst>
</file>

<file path=ppt/tags/tag248.xml><?xml version="1.0" encoding="utf-8"?>
<p:tagLst xmlns:a="http://schemas.openxmlformats.org/drawingml/2006/main" xmlns:r="http://schemas.openxmlformats.org/officeDocument/2006/relationships" xmlns:p="http://schemas.openxmlformats.org/presentationml/2006/main">
  <p:tag name="NUM" val="18"/>
</p:tagLst>
</file>

<file path=ppt/tags/tag249.xml><?xml version="1.0" encoding="utf-8"?>
<p:tagLst xmlns:a="http://schemas.openxmlformats.org/drawingml/2006/main" xmlns:r="http://schemas.openxmlformats.org/officeDocument/2006/relationships" xmlns:p="http://schemas.openxmlformats.org/presentationml/2006/main">
  <p:tag name="NUM" val="19"/>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50.xml><?xml version="1.0" encoding="utf-8"?>
<p:tagLst xmlns:a="http://schemas.openxmlformats.org/drawingml/2006/main" xmlns:r="http://schemas.openxmlformats.org/officeDocument/2006/relationships" xmlns:p="http://schemas.openxmlformats.org/presentationml/2006/main">
  <p:tag name="NUM" val="21"/>
</p:tagLst>
</file>

<file path=ppt/tags/tag251.xml><?xml version="1.0" encoding="utf-8"?>
<p:tagLst xmlns:a="http://schemas.openxmlformats.org/drawingml/2006/main" xmlns:r="http://schemas.openxmlformats.org/officeDocument/2006/relationships" xmlns:p="http://schemas.openxmlformats.org/presentationml/2006/main">
  <p:tag name="NUM" val="22"/>
</p:tagLst>
</file>

<file path=ppt/tags/tag252.xml><?xml version="1.0" encoding="utf-8"?>
<p:tagLst xmlns:a="http://schemas.openxmlformats.org/drawingml/2006/main" xmlns:r="http://schemas.openxmlformats.org/officeDocument/2006/relationships" xmlns:p="http://schemas.openxmlformats.org/presentationml/2006/main">
  <p:tag name="NUM" val="16"/>
</p:tagLst>
</file>

<file path=ppt/tags/tag253.xml><?xml version="1.0" encoding="utf-8"?>
<p:tagLst xmlns:a="http://schemas.openxmlformats.org/drawingml/2006/main" xmlns:r="http://schemas.openxmlformats.org/officeDocument/2006/relationships" xmlns:p="http://schemas.openxmlformats.org/presentationml/2006/main">
  <p:tag name="NUM" val="68"/>
</p:tagLst>
</file>

<file path=ppt/tags/tag254.xml><?xml version="1.0" encoding="utf-8"?>
<p:tagLst xmlns:a="http://schemas.openxmlformats.org/drawingml/2006/main" xmlns:r="http://schemas.openxmlformats.org/officeDocument/2006/relationships" xmlns:p="http://schemas.openxmlformats.org/presentationml/2006/main">
  <p:tag name="NUM" val="16"/>
</p:tagLst>
</file>

<file path=ppt/tags/tag255.xml><?xml version="1.0" encoding="utf-8"?>
<p:tagLst xmlns:a="http://schemas.openxmlformats.org/drawingml/2006/main" xmlns:r="http://schemas.openxmlformats.org/officeDocument/2006/relationships" xmlns:p="http://schemas.openxmlformats.org/presentationml/2006/main">
  <p:tag name="NUM" val="68"/>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3"/>
</p:tagLst>
</file>

<file path=ppt/tags/tag273.xml><?xml version="1.0" encoding="utf-8"?>
<p:tagLst xmlns:a="http://schemas.openxmlformats.org/drawingml/2006/main" xmlns:r="http://schemas.openxmlformats.org/officeDocument/2006/relationships" xmlns:p="http://schemas.openxmlformats.org/presentationml/2006/main">
  <p:tag name="NUM" val="14"/>
</p:tagLst>
</file>

<file path=ppt/tags/tag274.xml><?xml version="1.0" encoding="utf-8"?>
<p:tagLst xmlns:a="http://schemas.openxmlformats.org/drawingml/2006/main" xmlns:r="http://schemas.openxmlformats.org/officeDocument/2006/relationships" xmlns:p="http://schemas.openxmlformats.org/presentationml/2006/main">
  <p:tag name="NUM" val="15"/>
</p:tagLst>
</file>

<file path=ppt/tags/tag275.xml><?xml version="1.0" encoding="utf-8"?>
<p:tagLst xmlns:a="http://schemas.openxmlformats.org/drawingml/2006/main" xmlns:r="http://schemas.openxmlformats.org/officeDocument/2006/relationships" xmlns:p="http://schemas.openxmlformats.org/presentationml/2006/main">
  <p:tag name="NUM" val="16"/>
</p:tagLst>
</file>

<file path=ppt/tags/tag276.xml><?xml version="1.0" encoding="utf-8"?>
<p:tagLst xmlns:a="http://schemas.openxmlformats.org/drawingml/2006/main" xmlns:r="http://schemas.openxmlformats.org/officeDocument/2006/relationships" xmlns:p="http://schemas.openxmlformats.org/presentationml/2006/main">
  <p:tag name="NUM" val="17"/>
</p:tagLst>
</file>

<file path=ppt/tags/tag277.xml><?xml version="1.0" encoding="utf-8"?>
<p:tagLst xmlns:a="http://schemas.openxmlformats.org/drawingml/2006/main" xmlns:r="http://schemas.openxmlformats.org/officeDocument/2006/relationships" xmlns:p="http://schemas.openxmlformats.org/presentationml/2006/main">
  <p:tag name="NUM" val="15"/>
</p:tagLst>
</file>

<file path=ppt/tags/tag278.xml><?xml version="1.0" encoding="utf-8"?>
<p:tagLst xmlns:a="http://schemas.openxmlformats.org/drawingml/2006/main" xmlns:r="http://schemas.openxmlformats.org/officeDocument/2006/relationships" xmlns:p="http://schemas.openxmlformats.org/presentationml/2006/main">
  <p:tag name="NUM" val="16"/>
</p:tagLst>
</file>

<file path=ppt/tags/tag279.xml><?xml version="1.0" encoding="utf-8"?>
<p:tagLst xmlns:a="http://schemas.openxmlformats.org/drawingml/2006/main" xmlns:r="http://schemas.openxmlformats.org/officeDocument/2006/relationships" xmlns:p="http://schemas.openxmlformats.org/presentationml/2006/main">
  <p:tag name="NUM" val="15"/>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80.xml><?xml version="1.0" encoding="utf-8"?>
<p:tagLst xmlns:a="http://schemas.openxmlformats.org/drawingml/2006/main" xmlns:r="http://schemas.openxmlformats.org/officeDocument/2006/relationships" xmlns:p="http://schemas.openxmlformats.org/presentationml/2006/main">
  <p:tag name="NUM" val="15"/>
</p:tagLst>
</file>

<file path=ppt/tags/tag281.xml><?xml version="1.0" encoding="utf-8"?>
<p:tagLst xmlns:a="http://schemas.openxmlformats.org/drawingml/2006/main" xmlns:r="http://schemas.openxmlformats.org/officeDocument/2006/relationships" xmlns:p="http://schemas.openxmlformats.org/presentationml/2006/main">
  <p:tag name="NUM" val="16"/>
</p:tagLst>
</file>

<file path=ppt/tags/tag282.xml><?xml version="1.0" encoding="utf-8"?>
<p:tagLst xmlns:a="http://schemas.openxmlformats.org/drawingml/2006/main" xmlns:r="http://schemas.openxmlformats.org/officeDocument/2006/relationships" xmlns:p="http://schemas.openxmlformats.org/presentationml/2006/main">
  <p:tag name="NUM" val="15"/>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290.xml><?xml version="1.0" encoding="utf-8"?>
<p:tagLst xmlns:a="http://schemas.openxmlformats.org/drawingml/2006/main" xmlns:r="http://schemas.openxmlformats.org/officeDocument/2006/relationships" xmlns:p="http://schemas.openxmlformats.org/presentationml/2006/main">
  <p:tag name="NUM" val="8"/>
</p:tagLst>
</file>

<file path=ppt/tags/tag291.xml><?xml version="1.0" encoding="utf-8"?>
<p:tagLst xmlns:a="http://schemas.openxmlformats.org/drawingml/2006/main" xmlns:r="http://schemas.openxmlformats.org/officeDocument/2006/relationships" xmlns:p="http://schemas.openxmlformats.org/presentationml/2006/main">
  <p:tag name="NUM" val="9"/>
</p:tagLst>
</file>

<file path=ppt/tags/tag292.xml><?xml version="1.0" encoding="utf-8"?>
<p:tagLst xmlns:a="http://schemas.openxmlformats.org/drawingml/2006/main" xmlns:r="http://schemas.openxmlformats.org/officeDocument/2006/relationships" xmlns:p="http://schemas.openxmlformats.org/presentationml/2006/main">
  <p:tag name="NUM" val="10"/>
</p:tagLst>
</file>

<file path=ppt/tags/tag293.xml><?xml version="1.0" encoding="utf-8"?>
<p:tagLst xmlns:a="http://schemas.openxmlformats.org/drawingml/2006/main" xmlns:r="http://schemas.openxmlformats.org/officeDocument/2006/relationships" xmlns:p="http://schemas.openxmlformats.org/presentationml/2006/main">
  <p:tag name="NUM" val="11"/>
</p:tagLst>
</file>

<file path=ppt/tags/tag294.xml><?xml version="1.0" encoding="utf-8"?>
<p:tagLst xmlns:a="http://schemas.openxmlformats.org/drawingml/2006/main" xmlns:r="http://schemas.openxmlformats.org/officeDocument/2006/relationships" xmlns:p="http://schemas.openxmlformats.org/presentationml/2006/main">
  <p:tag name="NUM" val="12"/>
</p:tagLst>
</file>

<file path=ppt/tags/tag295.xml><?xml version="1.0" encoding="utf-8"?>
<p:tagLst xmlns:a="http://schemas.openxmlformats.org/drawingml/2006/main" xmlns:r="http://schemas.openxmlformats.org/officeDocument/2006/relationships" xmlns:p="http://schemas.openxmlformats.org/presentationml/2006/main">
  <p:tag name="NUM" val="13"/>
</p:tagLst>
</file>

<file path=ppt/tags/tag296.xml><?xml version="1.0" encoding="utf-8"?>
<p:tagLst xmlns:a="http://schemas.openxmlformats.org/drawingml/2006/main" xmlns:r="http://schemas.openxmlformats.org/officeDocument/2006/relationships" xmlns:p="http://schemas.openxmlformats.org/presentationml/2006/main">
  <p:tag name="NUM" val="14"/>
</p:tagLst>
</file>

<file path=ppt/tags/tag297.xml><?xml version="1.0" encoding="utf-8"?>
<p:tagLst xmlns:a="http://schemas.openxmlformats.org/drawingml/2006/main" xmlns:r="http://schemas.openxmlformats.org/officeDocument/2006/relationships" xmlns:p="http://schemas.openxmlformats.org/presentationml/2006/main">
  <p:tag name="NUM" val="15"/>
</p:tagLst>
</file>

<file path=ppt/tags/tag298.xml><?xml version="1.0" encoding="utf-8"?>
<p:tagLst xmlns:a="http://schemas.openxmlformats.org/drawingml/2006/main" xmlns:r="http://schemas.openxmlformats.org/officeDocument/2006/relationships" xmlns:p="http://schemas.openxmlformats.org/presentationml/2006/main">
  <p:tag name="NUM" val="16"/>
</p:tagLst>
</file>

<file path=ppt/tags/tag299.xml><?xml version="1.0" encoding="utf-8"?>
<p:tagLst xmlns:a="http://schemas.openxmlformats.org/drawingml/2006/main" xmlns:r="http://schemas.openxmlformats.org/officeDocument/2006/relationships" xmlns:p="http://schemas.openxmlformats.org/presentationml/2006/main">
  <p:tag name="NUM" val="17"/>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00.xml><?xml version="1.0" encoding="utf-8"?>
<p:tagLst xmlns:a="http://schemas.openxmlformats.org/drawingml/2006/main" xmlns:r="http://schemas.openxmlformats.org/officeDocument/2006/relationships" xmlns:p="http://schemas.openxmlformats.org/presentationml/2006/main">
  <p:tag name="NUM" val="19"/>
</p:tagLst>
</file>

<file path=ppt/tags/tag301.xml><?xml version="1.0" encoding="utf-8"?>
<p:tagLst xmlns:a="http://schemas.openxmlformats.org/drawingml/2006/main" xmlns:r="http://schemas.openxmlformats.org/officeDocument/2006/relationships" xmlns:p="http://schemas.openxmlformats.org/presentationml/2006/main">
  <p:tag name="NUM" val="20"/>
</p:tagLst>
</file>

<file path=ppt/tags/tag302.xml><?xml version="1.0" encoding="utf-8"?>
<p:tagLst xmlns:a="http://schemas.openxmlformats.org/drawingml/2006/main" xmlns:r="http://schemas.openxmlformats.org/officeDocument/2006/relationships" xmlns:p="http://schemas.openxmlformats.org/presentationml/2006/main">
  <p:tag name="NUM" val="21"/>
</p:tagLst>
</file>

<file path=ppt/tags/tag303.xml><?xml version="1.0" encoding="utf-8"?>
<p:tagLst xmlns:a="http://schemas.openxmlformats.org/drawingml/2006/main" xmlns:r="http://schemas.openxmlformats.org/officeDocument/2006/relationships" xmlns:p="http://schemas.openxmlformats.org/presentationml/2006/main">
  <p:tag name="NUM" val="22"/>
</p:tagLst>
</file>

<file path=ppt/tags/tag304.xml><?xml version="1.0" encoding="utf-8"?>
<p:tagLst xmlns:a="http://schemas.openxmlformats.org/drawingml/2006/main" xmlns:r="http://schemas.openxmlformats.org/officeDocument/2006/relationships" xmlns:p="http://schemas.openxmlformats.org/presentationml/2006/main">
  <p:tag name="NUM" val="23"/>
</p:tagLst>
</file>

<file path=ppt/tags/tag305.xml><?xml version="1.0" encoding="utf-8"?>
<p:tagLst xmlns:a="http://schemas.openxmlformats.org/drawingml/2006/main" xmlns:r="http://schemas.openxmlformats.org/officeDocument/2006/relationships" xmlns:p="http://schemas.openxmlformats.org/presentationml/2006/main">
  <p:tag name="NUM" val="24"/>
</p:tagLst>
</file>

<file path=ppt/tags/tag306.xml><?xml version="1.0" encoding="utf-8"?>
<p:tagLst xmlns:a="http://schemas.openxmlformats.org/drawingml/2006/main" xmlns:r="http://schemas.openxmlformats.org/officeDocument/2006/relationships" xmlns:p="http://schemas.openxmlformats.org/presentationml/2006/main">
  <p:tag name="NUM" val="25"/>
</p:tagLst>
</file>

<file path=ppt/tags/tag307.xml><?xml version="1.0" encoding="utf-8"?>
<p:tagLst xmlns:a="http://schemas.openxmlformats.org/drawingml/2006/main" xmlns:r="http://schemas.openxmlformats.org/officeDocument/2006/relationships" xmlns:p="http://schemas.openxmlformats.org/presentationml/2006/main">
  <p:tag name="NUM" val="27"/>
</p:tagLst>
</file>

<file path=ppt/tags/tag308.xml><?xml version="1.0" encoding="utf-8"?>
<p:tagLst xmlns:a="http://schemas.openxmlformats.org/drawingml/2006/main" xmlns:r="http://schemas.openxmlformats.org/officeDocument/2006/relationships" xmlns:p="http://schemas.openxmlformats.org/presentationml/2006/main">
  <p:tag name="NUM" val="28"/>
</p:tagLst>
</file>

<file path=ppt/tags/tag309.xml><?xml version="1.0" encoding="utf-8"?>
<p:tagLst xmlns:a="http://schemas.openxmlformats.org/drawingml/2006/main" xmlns:r="http://schemas.openxmlformats.org/officeDocument/2006/relationships" xmlns:p="http://schemas.openxmlformats.org/presentationml/2006/main">
  <p:tag name="NUM" val="29"/>
</p:tagLst>
</file>

<file path=ppt/tags/tag31.xml><?xml version="1.0" encoding="utf-8"?>
<p:tagLst xmlns:a="http://schemas.openxmlformats.org/drawingml/2006/main" xmlns:r="http://schemas.openxmlformats.org/officeDocument/2006/relationships" xmlns:p="http://schemas.openxmlformats.org/presentationml/2006/main">
  <p:tag name="NUM" val="15"/>
</p:tagLst>
</file>

<file path=ppt/tags/tag310.xml><?xml version="1.0" encoding="utf-8"?>
<p:tagLst xmlns:a="http://schemas.openxmlformats.org/drawingml/2006/main" xmlns:r="http://schemas.openxmlformats.org/officeDocument/2006/relationships" xmlns:p="http://schemas.openxmlformats.org/presentationml/2006/main">
  <p:tag name="NUM" val="31"/>
</p:tagLst>
</file>

<file path=ppt/tags/tag311.xml><?xml version="1.0" encoding="utf-8"?>
<p:tagLst xmlns:a="http://schemas.openxmlformats.org/drawingml/2006/main" xmlns:r="http://schemas.openxmlformats.org/officeDocument/2006/relationships" xmlns:p="http://schemas.openxmlformats.org/presentationml/2006/main">
  <p:tag name="NUM" val="33"/>
</p:tagLst>
</file>

<file path=ppt/tags/tag312.xml><?xml version="1.0" encoding="utf-8"?>
<p:tagLst xmlns:a="http://schemas.openxmlformats.org/drawingml/2006/main" xmlns:r="http://schemas.openxmlformats.org/officeDocument/2006/relationships" xmlns:p="http://schemas.openxmlformats.org/presentationml/2006/main">
  <p:tag name="NUM" val="35"/>
</p:tagLst>
</file>

<file path=ppt/tags/tag313.xml><?xml version="1.0" encoding="utf-8"?>
<p:tagLst xmlns:a="http://schemas.openxmlformats.org/drawingml/2006/main" xmlns:r="http://schemas.openxmlformats.org/officeDocument/2006/relationships" xmlns:p="http://schemas.openxmlformats.org/presentationml/2006/main">
  <p:tag name="NUM" val="24"/>
</p:tagLst>
</file>

<file path=ppt/tags/tag314.xml><?xml version="1.0" encoding="utf-8"?>
<p:tagLst xmlns:a="http://schemas.openxmlformats.org/drawingml/2006/main" xmlns:r="http://schemas.openxmlformats.org/officeDocument/2006/relationships" xmlns:p="http://schemas.openxmlformats.org/presentationml/2006/main">
  <p:tag name="NUM" val="25"/>
</p:tagLst>
</file>

<file path=ppt/tags/tag315.xml><?xml version="1.0" encoding="utf-8"?>
<p:tagLst xmlns:a="http://schemas.openxmlformats.org/drawingml/2006/main" xmlns:r="http://schemas.openxmlformats.org/officeDocument/2006/relationships" xmlns:p="http://schemas.openxmlformats.org/presentationml/2006/main">
  <p:tag name="NUM" val="29"/>
</p:tagLst>
</file>

<file path=ppt/tags/tag316.xml><?xml version="1.0" encoding="utf-8"?>
<p:tagLst xmlns:a="http://schemas.openxmlformats.org/drawingml/2006/main" xmlns:r="http://schemas.openxmlformats.org/officeDocument/2006/relationships" xmlns:p="http://schemas.openxmlformats.org/presentationml/2006/main">
  <p:tag name="NUM" val="34"/>
</p:tagLst>
</file>

<file path=ppt/tags/tag317.xml><?xml version="1.0" encoding="utf-8"?>
<p:tagLst xmlns:a="http://schemas.openxmlformats.org/drawingml/2006/main" xmlns:r="http://schemas.openxmlformats.org/officeDocument/2006/relationships" xmlns:p="http://schemas.openxmlformats.org/presentationml/2006/main">
  <p:tag name="NUM" val="30"/>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6"/>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4"/>
</p:tagLst>
</file>

<file path=ppt/tags/tag322.xml><?xml version="1.0" encoding="utf-8"?>
<p:tagLst xmlns:a="http://schemas.openxmlformats.org/drawingml/2006/main" xmlns:r="http://schemas.openxmlformats.org/officeDocument/2006/relationships" xmlns:p="http://schemas.openxmlformats.org/presentationml/2006/main">
  <p:tag name="NUM" val="5"/>
</p:tagLst>
</file>

<file path=ppt/tags/tag323.xml><?xml version="1.0" encoding="utf-8"?>
<p:tagLst xmlns:a="http://schemas.openxmlformats.org/drawingml/2006/main" xmlns:r="http://schemas.openxmlformats.org/officeDocument/2006/relationships" xmlns:p="http://schemas.openxmlformats.org/presentationml/2006/main">
  <p:tag name="NUM" val="6"/>
</p:tagLst>
</file>

<file path=ppt/tags/tag324.xml><?xml version="1.0" encoding="utf-8"?>
<p:tagLst xmlns:a="http://schemas.openxmlformats.org/drawingml/2006/main" xmlns:r="http://schemas.openxmlformats.org/officeDocument/2006/relationships" xmlns:p="http://schemas.openxmlformats.org/presentationml/2006/main">
  <p:tag name="NUM" val="7"/>
</p:tagLst>
</file>

<file path=ppt/tags/tag325.xml><?xml version="1.0" encoding="utf-8"?>
<p:tagLst xmlns:a="http://schemas.openxmlformats.org/drawingml/2006/main" xmlns:r="http://schemas.openxmlformats.org/officeDocument/2006/relationships" xmlns:p="http://schemas.openxmlformats.org/presentationml/2006/main">
  <p:tag name="NUM" val="8"/>
</p:tagLst>
</file>

<file path=ppt/tags/tag326.xml><?xml version="1.0" encoding="utf-8"?>
<p:tagLst xmlns:a="http://schemas.openxmlformats.org/drawingml/2006/main" xmlns:r="http://schemas.openxmlformats.org/officeDocument/2006/relationships" xmlns:p="http://schemas.openxmlformats.org/presentationml/2006/main">
  <p:tag name="NUM" val="9"/>
</p:tagLst>
</file>

<file path=ppt/tags/tag327.xml><?xml version="1.0" encoding="utf-8"?>
<p:tagLst xmlns:a="http://schemas.openxmlformats.org/drawingml/2006/main" xmlns:r="http://schemas.openxmlformats.org/officeDocument/2006/relationships" xmlns:p="http://schemas.openxmlformats.org/presentationml/2006/main">
  <p:tag name="NUM" val="35"/>
</p:tagLst>
</file>

<file path=ppt/tags/tag328.xml><?xml version="1.0" encoding="utf-8"?>
<p:tagLst xmlns:a="http://schemas.openxmlformats.org/drawingml/2006/main" xmlns:r="http://schemas.openxmlformats.org/officeDocument/2006/relationships" xmlns:p="http://schemas.openxmlformats.org/presentationml/2006/main">
  <p:tag name="NUM" val="35"/>
</p:tagLst>
</file>

<file path=ppt/tags/tag329.xml><?xml version="1.0" encoding="utf-8"?>
<p:tagLst xmlns:a="http://schemas.openxmlformats.org/drawingml/2006/main" xmlns:r="http://schemas.openxmlformats.org/officeDocument/2006/relationships" xmlns:p="http://schemas.openxmlformats.org/presentationml/2006/main">
  <p:tag name="NUM" val="35"/>
</p:tagLst>
</file>

<file path=ppt/tags/tag33.xml><?xml version="1.0" encoding="utf-8"?>
<p:tagLst xmlns:a="http://schemas.openxmlformats.org/drawingml/2006/main" xmlns:r="http://schemas.openxmlformats.org/officeDocument/2006/relationships" xmlns:p="http://schemas.openxmlformats.org/presentationml/2006/main">
  <p:tag name="NUM" val="17"/>
</p:tagLst>
</file>

<file path=ppt/tags/tag330.xml><?xml version="1.0" encoding="utf-8"?>
<p:tagLst xmlns:a="http://schemas.openxmlformats.org/drawingml/2006/main" xmlns:r="http://schemas.openxmlformats.org/officeDocument/2006/relationships" xmlns:p="http://schemas.openxmlformats.org/presentationml/2006/main">
  <p:tag name="NUM" val="35"/>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2"/>
</p:tagLst>
</file>

<file path=ppt/tags/tag333.xml><?xml version="1.0" encoding="utf-8"?>
<p:tagLst xmlns:a="http://schemas.openxmlformats.org/drawingml/2006/main" xmlns:r="http://schemas.openxmlformats.org/officeDocument/2006/relationships" xmlns:p="http://schemas.openxmlformats.org/presentationml/2006/main">
  <p:tag name="NUM" val="3"/>
</p:tagLst>
</file>

<file path=ppt/tags/tag334.xml><?xml version="1.0" encoding="utf-8"?>
<p:tagLst xmlns:a="http://schemas.openxmlformats.org/drawingml/2006/main" xmlns:r="http://schemas.openxmlformats.org/officeDocument/2006/relationships" xmlns:p="http://schemas.openxmlformats.org/presentationml/2006/main">
  <p:tag name="NUM" val="4"/>
</p:tagLst>
</file>

<file path=ppt/tags/tag335.xml><?xml version="1.0" encoding="utf-8"?>
<p:tagLst xmlns:a="http://schemas.openxmlformats.org/drawingml/2006/main" xmlns:r="http://schemas.openxmlformats.org/officeDocument/2006/relationships" xmlns:p="http://schemas.openxmlformats.org/presentationml/2006/main">
  <p:tag name="NUM" val="5"/>
</p:tagLst>
</file>

<file path=ppt/tags/tag336.xml><?xml version="1.0" encoding="utf-8"?>
<p:tagLst xmlns:a="http://schemas.openxmlformats.org/drawingml/2006/main" xmlns:r="http://schemas.openxmlformats.org/officeDocument/2006/relationships" xmlns:p="http://schemas.openxmlformats.org/presentationml/2006/main">
  <p:tag name="NUM" val="6"/>
</p:tagLst>
</file>

<file path=ppt/tags/tag337.xml><?xml version="1.0" encoding="utf-8"?>
<p:tagLst xmlns:a="http://schemas.openxmlformats.org/drawingml/2006/main" xmlns:r="http://schemas.openxmlformats.org/officeDocument/2006/relationships" xmlns:p="http://schemas.openxmlformats.org/presentationml/2006/main">
  <p:tag name="NUM" val="1"/>
</p:tagLst>
</file>

<file path=ppt/tags/tag338.xml><?xml version="1.0" encoding="utf-8"?>
<p:tagLst xmlns:a="http://schemas.openxmlformats.org/drawingml/2006/main" xmlns:r="http://schemas.openxmlformats.org/officeDocument/2006/relationships" xmlns:p="http://schemas.openxmlformats.org/presentationml/2006/main">
  <p:tag name="NUM" val="2"/>
</p:tagLst>
</file>

<file path=ppt/tags/tag339.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8"/>
</p:tagLst>
</file>

<file path=ppt/tags/tag340.xml><?xml version="1.0" encoding="utf-8"?>
<p:tagLst xmlns:a="http://schemas.openxmlformats.org/drawingml/2006/main" xmlns:r="http://schemas.openxmlformats.org/officeDocument/2006/relationships" xmlns:p="http://schemas.openxmlformats.org/presentationml/2006/main">
  <p:tag name="NUM" val="4"/>
</p:tagLst>
</file>

<file path=ppt/tags/tag341.xml><?xml version="1.0" encoding="utf-8"?>
<p:tagLst xmlns:a="http://schemas.openxmlformats.org/drawingml/2006/main" xmlns:r="http://schemas.openxmlformats.org/officeDocument/2006/relationships" xmlns:p="http://schemas.openxmlformats.org/presentationml/2006/main">
  <p:tag name="NUM" val="5"/>
</p:tagLst>
</file>

<file path=ppt/tags/tag342.xml><?xml version="1.0" encoding="utf-8"?>
<p:tagLst xmlns:a="http://schemas.openxmlformats.org/drawingml/2006/main" xmlns:r="http://schemas.openxmlformats.org/officeDocument/2006/relationships" xmlns:p="http://schemas.openxmlformats.org/presentationml/2006/main">
  <p:tag name="NUM" val="6"/>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5"/>
</p:tagLst>
</file>

<file path=ppt/tags/tag347.xml><?xml version="1.0" encoding="utf-8"?>
<p:tagLst xmlns:a="http://schemas.openxmlformats.org/drawingml/2006/main" xmlns:r="http://schemas.openxmlformats.org/officeDocument/2006/relationships" xmlns:p="http://schemas.openxmlformats.org/presentationml/2006/main">
  <p:tag name="NUM" val="6"/>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9"/>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1"/>
</p:tagLst>
</file>

<file path=ppt/tags/tag352.xml><?xml version="1.0" encoding="utf-8"?>
<p:tagLst xmlns:a="http://schemas.openxmlformats.org/drawingml/2006/main" xmlns:r="http://schemas.openxmlformats.org/officeDocument/2006/relationships" xmlns:p="http://schemas.openxmlformats.org/presentationml/2006/main">
  <p:tag name="NUM" val="2"/>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4"/>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6"/>
</p:tagLst>
</file>

<file path=ppt/tags/tag359.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60.xml><?xml version="1.0" encoding="utf-8"?>
<p:tagLst xmlns:a="http://schemas.openxmlformats.org/drawingml/2006/main" xmlns:r="http://schemas.openxmlformats.org/officeDocument/2006/relationships" xmlns:p="http://schemas.openxmlformats.org/presentationml/2006/main">
  <p:tag name="NUM" val="8"/>
</p:tagLst>
</file>

<file path=ppt/tags/tag361.xml><?xml version="1.0" encoding="utf-8"?>
<p:tagLst xmlns:a="http://schemas.openxmlformats.org/drawingml/2006/main" xmlns:r="http://schemas.openxmlformats.org/officeDocument/2006/relationships" xmlns:p="http://schemas.openxmlformats.org/presentationml/2006/main">
  <p:tag name="NUM" val="9"/>
</p:tagLst>
</file>

<file path=ppt/tags/tag362.xml><?xml version="1.0" encoding="utf-8"?>
<p:tagLst xmlns:a="http://schemas.openxmlformats.org/drawingml/2006/main" xmlns:r="http://schemas.openxmlformats.org/officeDocument/2006/relationships" xmlns:p="http://schemas.openxmlformats.org/presentationml/2006/main">
  <p:tag name="NUM" val="10"/>
</p:tagLst>
</file>

<file path=ppt/tags/tag363.xml><?xml version="1.0" encoding="utf-8"?>
<p:tagLst xmlns:a="http://schemas.openxmlformats.org/drawingml/2006/main" xmlns:r="http://schemas.openxmlformats.org/officeDocument/2006/relationships" xmlns:p="http://schemas.openxmlformats.org/presentationml/2006/main">
  <p:tag name="NUM" val="12"/>
</p:tagLst>
</file>

<file path=ppt/tags/tag364.xml><?xml version="1.0" encoding="utf-8"?>
<p:tagLst xmlns:a="http://schemas.openxmlformats.org/drawingml/2006/main" xmlns:r="http://schemas.openxmlformats.org/officeDocument/2006/relationships" xmlns:p="http://schemas.openxmlformats.org/presentationml/2006/main">
  <p:tag name="NUM" val="13"/>
</p:tagLst>
</file>

<file path=ppt/tags/tag365.xml><?xml version="1.0" encoding="utf-8"?>
<p:tagLst xmlns:a="http://schemas.openxmlformats.org/drawingml/2006/main" xmlns:r="http://schemas.openxmlformats.org/officeDocument/2006/relationships" xmlns:p="http://schemas.openxmlformats.org/presentationml/2006/main">
  <p:tag name="NUM" val="15"/>
</p:tagLst>
</file>

<file path=ppt/tags/tag366.xml><?xml version="1.0" encoding="utf-8"?>
<p:tagLst xmlns:a="http://schemas.openxmlformats.org/drawingml/2006/main" xmlns:r="http://schemas.openxmlformats.org/officeDocument/2006/relationships" xmlns:p="http://schemas.openxmlformats.org/presentationml/2006/main">
  <p:tag name="NUM" val="16"/>
</p:tagLst>
</file>

<file path=ppt/tags/tag367.xml><?xml version="1.0" encoding="utf-8"?>
<p:tagLst xmlns:a="http://schemas.openxmlformats.org/drawingml/2006/main" xmlns:r="http://schemas.openxmlformats.org/officeDocument/2006/relationships" xmlns:p="http://schemas.openxmlformats.org/presentationml/2006/main">
  <p:tag name="NUM" val="15"/>
</p:tagLst>
</file>

<file path=ppt/tags/tag368.xml><?xml version="1.0" encoding="utf-8"?>
<p:tagLst xmlns:a="http://schemas.openxmlformats.org/drawingml/2006/main" xmlns:r="http://schemas.openxmlformats.org/officeDocument/2006/relationships" xmlns:p="http://schemas.openxmlformats.org/presentationml/2006/main">
  <p:tag name="NUM" val="15"/>
</p:tagLst>
</file>

<file path=ppt/tags/tag369.xml><?xml version="1.0" encoding="utf-8"?>
<p:tagLst xmlns:a="http://schemas.openxmlformats.org/drawingml/2006/main" xmlns:r="http://schemas.openxmlformats.org/officeDocument/2006/relationships" xmlns:p="http://schemas.openxmlformats.org/presentationml/2006/main">
  <p:tag name="NUM" val="15"/>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70.xml><?xml version="1.0" encoding="utf-8"?>
<p:tagLst xmlns:a="http://schemas.openxmlformats.org/drawingml/2006/main" xmlns:r="http://schemas.openxmlformats.org/officeDocument/2006/relationships" xmlns:p="http://schemas.openxmlformats.org/presentationml/2006/main">
  <p:tag name="NUM" val="13"/>
</p:tagLst>
</file>

<file path=ppt/tags/tag371.xml><?xml version="1.0" encoding="utf-8"?>
<p:tagLst xmlns:a="http://schemas.openxmlformats.org/drawingml/2006/main" xmlns:r="http://schemas.openxmlformats.org/officeDocument/2006/relationships" xmlns:p="http://schemas.openxmlformats.org/presentationml/2006/main">
  <p:tag name="NUM" val="1"/>
</p:tagLst>
</file>

<file path=ppt/tags/tag372.xml><?xml version="1.0" encoding="utf-8"?>
<p:tagLst xmlns:a="http://schemas.openxmlformats.org/drawingml/2006/main" xmlns:r="http://schemas.openxmlformats.org/officeDocument/2006/relationships" xmlns:p="http://schemas.openxmlformats.org/presentationml/2006/main">
  <p:tag name="NUM" val="2"/>
</p:tagLst>
</file>

<file path=ppt/tags/tag373.xml><?xml version="1.0" encoding="utf-8"?>
<p:tagLst xmlns:a="http://schemas.openxmlformats.org/drawingml/2006/main" xmlns:r="http://schemas.openxmlformats.org/officeDocument/2006/relationships" xmlns:p="http://schemas.openxmlformats.org/presentationml/2006/main">
  <p:tag name="NUM" val="3"/>
</p:tagLst>
</file>

<file path=ppt/tags/tag374.xml><?xml version="1.0" encoding="utf-8"?>
<p:tagLst xmlns:a="http://schemas.openxmlformats.org/drawingml/2006/main" xmlns:r="http://schemas.openxmlformats.org/officeDocument/2006/relationships" xmlns:p="http://schemas.openxmlformats.org/presentationml/2006/main">
  <p:tag name="NUM" val="4"/>
</p:tagLst>
</file>

<file path=ppt/tags/tag375.xml><?xml version="1.0" encoding="utf-8"?>
<p:tagLst xmlns:a="http://schemas.openxmlformats.org/drawingml/2006/main" xmlns:r="http://schemas.openxmlformats.org/officeDocument/2006/relationships" xmlns:p="http://schemas.openxmlformats.org/presentationml/2006/main">
  <p:tag name="NUM" val="5"/>
</p:tagLst>
</file>

<file path=ppt/tags/tag376.xml><?xml version="1.0" encoding="utf-8"?>
<p:tagLst xmlns:a="http://schemas.openxmlformats.org/drawingml/2006/main" xmlns:r="http://schemas.openxmlformats.org/officeDocument/2006/relationships" xmlns:p="http://schemas.openxmlformats.org/presentationml/2006/main">
  <p:tag name="NUM" val="4"/>
</p:tagLst>
</file>

<file path=ppt/tags/tag377.xml><?xml version="1.0" encoding="utf-8"?>
<p:tagLst xmlns:a="http://schemas.openxmlformats.org/drawingml/2006/main" xmlns:r="http://schemas.openxmlformats.org/officeDocument/2006/relationships" xmlns:p="http://schemas.openxmlformats.org/presentationml/2006/main">
  <p:tag name="NUM" val="2"/>
</p:tagLst>
</file>

<file path=ppt/tags/tag378.xml><?xml version="1.0" encoding="utf-8"?>
<p:tagLst xmlns:a="http://schemas.openxmlformats.org/drawingml/2006/main" xmlns:r="http://schemas.openxmlformats.org/officeDocument/2006/relationships" xmlns:p="http://schemas.openxmlformats.org/presentationml/2006/main">
  <p:tag name="NUM" val="3"/>
</p:tagLst>
</file>

<file path=ppt/tags/tag379.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80.xml><?xml version="1.0" encoding="utf-8"?>
<p:tagLst xmlns:a="http://schemas.openxmlformats.org/drawingml/2006/main" xmlns:r="http://schemas.openxmlformats.org/officeDocument/2006/relationships" xmlns:p="http://schemas.openxmlformats.org/presentationml/2006/main">
  <p:tag name="NUM" val="5"/>
</p:tagLst>
</file>

<file path=ppt/tags/tag381.xml><?xml version="1.0" encoding="utf-8"?>
<p:tagLst xmlns:a="http://schemas.openxmlformats.org/drawingml/2006/main" xmlns:r="http://schemas.openxmlformats.org/officeDocument/2006/relationships" xmlns:p="http://schemas.openxmlformats.org/presentationml/2006/main">
  <p:tag name="NUM" val="1"/>
</p:tagLst>
</file>

<file path=ppt/tags/tag382.xml><?xml version="1.0" encoding="utf-8"?>
<p:tagLst xmlns:a="http://schemas.openxmlformats.org/drawingml/2006/main" xmlns:r="http://schemas.openxmlformats.org/officeDocument/2006/relationships" xmlns:p="http://schemas.openxmlformats.org/presentationml/2006/main">
  <p:tag name="NUM" val="2"/>
</p:tagLst>
</file>

<file path=ppt/tags/tag383.xml><?xml version="1.0" encoding="utf-8"?>
<p:tagLst xmlns:a="http://schemas.openxmlformats.org/drawingml/2006/main" xmlns:r="http://schemas.openxmlformats.org/officeDocument/2006/relationships" xmlns:p="http://schemas.openxmlformats.org/presentationml/2006/main">
  <p:tag name="NUM" val="3"/>
</p:tagLst>
</file>

<file path=ppt/tags/tag384.xml><?xml version="1.0" encoding="utf-8"?>
<p:tagLst xmlns:a="http://schemas.openxmlformats.org/drawingml/2006/main" xmlns:r="http://schemas.openxmlformats.org/officeDocument/2006/relationships" xmlns:p="http://schemas.openxmlformats.org/presentationml/2006/main">
  <p:tag name="NUM" val="4"/>
</p:tagLst>
</file>

<file path=ppt/tags/tag385.xml><?xml version="1.0" encoding="utf-8"?>
<p:tagLst xmlns:a="http://schemas.openxmlformats.org/drawingml/2006/main" xmlns:r="http://schemas.openxmlformats.org/officeDocument/2006/relationships" xmlns:p="http://schemas.openxmlformats.org/presentationml/2006/main">
  <p:tag name="NUM" val="5"/>
</p:tagLst>
</file>

<file path=ppt/tags/tag386.xml><?xml version="1.0" encoding="utf-8"?>
<p:tagLst xmlns:a="http://schemas.openxmlformats.org/drawingml/2006/main" xmlns:r="http://schemas.openxmlformats.org/officeDocument/2006/relationships" xmlns:p="http://schemas.openxmlformats.org/presentationml/2006/main">
  <p:tag name="NUM" val="6"/>
</p:tagLst>
</file>

<file path=ppt/tags/tag387.xml><?xml version="1.0" encoding="utf-8"?>
<p:tagLst xmlns:a="http://schemas.openxmlformats.org/drawingml/2006/main" xmlns:r="http://schemas.openxmlformats.org/officeDocument/2006/relationships" xmlns:p="http://schemas.openxmlformats.org/presentationml/2006/main">
  <p:tag name="NUM" val="7"/>
</p:tagLst>
</file>

<file path=ppt/tags/tag388.xml><?xml version="1.0" encoding="utf-8"?>
<p:tagLst xmlns:a="http://schemas.openxmlformats.org/drawingml/2006/main" xmlns:r="http://schemas.openxmlformats.org/officeDocument/2006/relationships" xmlns:p="http://schemas.openxmlformats.org/presentationml/2006/main">
  <p:tag name="NUM" val="8"/>
</p:tagLst>
</file>

<file path=ppt/tags/tag389.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1"/>
</p:tagLst>
</file>

<file path=ppt/tags/tag392.xml><?xml version="1.0" encoding="utf-8"?>
<p:tagLst xmlns:a="http://schemas.openxmlformats.org/drawingml/2006/main" xmlns:r="http://schemas.openxmlformats.org/officeDocument/2006/relationships" xmlns:p="http://schemas.openxmlformats.org/presentationml/2006/main">
  <p:tag name="NUM" val="12"/>
</p:tagLst>
</file>

<file path=ppt/tags/tag393.xml><?xml version="1.0" encoding="utf-8"?>
<p:tagLst xmlns:a="http://schemas.openxmlformats.org/drawingml/2006/main" xmlns:r="http://schemas.openxmlformats.org/officeDocument/2006/relationships" xmlns:p="http://schemas.openxmlformats.org/presentationml/2006/main">
  <p:tag name="NUM" val="13"/>
</p:tagLst>
</file>

<file path=ppt/tags/tag394.xml><?xml version="1.0" encoding="utf-8"?>
<p:tagLst xmlns:a="http://schemas.openxmlformats.org/drawingml/2006/main" xmlns:r="http://schemas.openxmlformats.org/officeDocument/2006/relationships" xmlns:p="http://schemas.openxmlformats.org/presentationml/2006/main">
  <p:tag name="NUM" val="14"/>
</p:tagLst>
</file>

<file path=ppt/tags/tag395.xml><?xml version="1.0" encoding="utf-8"?>
<p:tagLst xmlns:a="http://schemas.openxmlformats.org/drawingml/2006/main" xmlns:r="http://schemas.openxmlformats.org/officeDocument/2006/relationships" xmlns:p="http://schemas.openxmlformats.org/presentationml/2006/main">
  <p:tag name="NUM" val="15"/>
</p:tagLst>
</file>

<file path=ppt/tags/tag396.xml><?xml version="1.0" encoding="utf-8"?>
<p:tagLst xmlns:a="http://schemas.openxmlformats.org/drawingml/2006/main" xmlns:r="http://schemas.openxmlformats.org/officeDocument/2006/relationships" xmlns:p="http://schemas.openxmlformats.org/presentationml/2006/main">
  <p:tag name="NUM" val="1"/>
</p:tagLst>
</file>

<file path=ppt/tags/tag397.xml><?xml version="1.0" encoding="utf-8"?>
<p:tagLst xmlns:a="http://schemas.openxmlformats.org/drawingml/2006/main" xmlns:r="http://schemas.openxmlformats.org/officeDocument/2006/relationships" xmlns:p="http://schemas.openxmlformats.org/presentationml/2006/main">
  <p:tag name="NUM" val="2"/>
</p:tagLst>
</file>

<file path=ppt/tags/tag398.xml><?xml version="1.0" encoding="utf-8"?>
<p:tagLst xmlns:a="http://schemas.openxmlformats.org/drawingml/2006/main" xmlns:r="http://schemas.openxmlformats.org/officeDocument/2006/relationships" xmlns:p="http://schemas.openxmlformats.org/presentationml/2006/main">
  <p:tag name="NUM" val="3"/>
</p:tagLst>
</file>

<file path=ppt/tags/tag39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00.xml><?xml version="1.0" encoding="utf-8"?>
<p:tagLst xmlns:a="http://schemas.openxmlformats.org/drawingml/2006/main" xmlns:r="http://schemas.openxmlformats.org/officeDocument/2006/relationships" xmlns:p="http://schemas.openxmlformats.org/presentationml/2006/main">
  <p:tag name="NUM" val="5"/>
</p:tagLst>
</file>

<file path=ppt/tags/tag401.xml><?xml version="1.0" encoding="utf-8"?>
<p:tagLst xmlns:a="http://schemas.openxmlformats.org/drawingml/2006/main" xmlns:r="http://schemas.openxmlformats.org/officeDocument/2006/relationships" xmlns:p="http://schemas.openxmlformats.org/presentationml/2006/main">
  <p:tag name="NUM" val="4"/>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4"/>
</p:tagLst>
</file>

<file path=ppt/tags/tag408.xml><?xml version="1.0" encoding="utf-8"?>
<p:tagLst xmlns:a="http://schemas.openxmlformats.org/drawingml/2006/main" xmlns:r="http://schemas.openxmlformats.org/officeDocument/2006/relationships" xmlns:p="http://schemas.openxmlformats.org/presentationml/2006/main">
  <p:tag name="NUM" val="1"/>
</p:tagLst>
</file>

<file path=ppt/tags/tag409.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10.xml><?xml version="1.0" encoding="utf-8"?>
<p:tagLst xmlns:a="http://schemas.openxmlformats.org/drawingml/2006/main" xmlns:r="http://schemas.openxmlformats.org/officeDocument/2006/relationships" xmlns:p="http://schemas.openxmlformats.org/presentationml/2006/main">
  <p:tag name="NUM" val="3"/>
</p:tagLst>
</file>

<file path=ppt/tags/tag411.xml><?xml version="1.0" encoding="utf-8"?>
<p:tagLst xmlns:a="http://schemas.openxmlformats.org/drawingml/2006/main" xmlns:r="http://schemas.openxmlformats.org/officeDocument/2006/relationships" xmlns:p="http://schemas.openxmlformats.org/presentationml/2006/main">
  <p:tag name="NUM" val="4"/>
</p:tagLst>
</file>

<file path=ppt/tags/tag412.xml><?xml version="1.0" encoding="utf-8"?>
<p:tagLst xmlns:a="http://schemas.openxmlformats.org/drawingml/2006/main" xmlns:r="http://schemas.openxmlformats.org/officeDocument/2006/relationships" xmlns:p="http://schemas.openxmlformats.org/presentationml/2006/main">
  <p:tag name="NUM" val="68"/>
</p:tagLst>
</file>

<file path=ppt/tags/tag413.xml><?xml version="1.0" encoding="utf-8"?>
<p:tagLst xmlns:a="http://schemas.openxmlformats.org/drawingml/2006/main" xmlns:r="http://schemas.openxmlformats.org/officeDocument/2006/relationships" xmlns:p="http://schemas.openxmlformats.org/presentationml/2006/main">
  <p:tag name="NUM" val="4"/>
</p:tagLst>
</file>

<file path=ppt/tags/tag414.xml><?xml version="1.0" encoding="utf-8"?>
<p:tagLst xmlns:a="http://schemas.openxmlformats.org/drawingml/2006/main" xmlns:r="http://schemas.openxmlformats.org/officeDocument/2006/relationships" xmlns:p="http://schemas.openxmlformats.org/presentationml/2006/main">
  <p:tag name="NUM" val="3"/>
</p:tagLst>
</file>

<file path=ppt/tags/tag415.xml><?xml version="1.0" encoding="utf-8"?>
<p:tagLst xmlns:a="http://schemas.openxmlformats.org/drawingml/2006/main" xmlns:r="http://schemas.openxmlformats.org/officeDocument/2006/relationships" xmlns:p="http://schemas.openxmlformats.org/presentationml/2006/main">
  <p:tag name="NUM" val="4"/>
</p:tagLst>
</file>

<file path=ppt/tags/tag416.xml><?xml version="1.0" encoding="utf-8"?>
<p:tagLst xmlns:a="http://schemas.openxmlformats.org/drawingml/2006/main" xmlns:r="http://schemas.openxmlformats.org/officeDocument/2006/relationships" xmlns:p="http://schemas.openxmlformats.org/presentationml/2006/main">
  <p:tag name="NUM" val="5"/>
</p:tagLst>
</file>

<file path=ppt/tags/tag417.xml><?xml version="1.0" encoding="utf-8"?>
<p:tagLst xmlns:a="http://schemas.openxmlformats.org/drawingml/2006/main" xmlns:r="http://schemas.openxmlformats.org/officeDocument/2006/relationships" xmlns:p="http://schemas.openxmlformats.org/presentationml/2006/main">
  <p:tag name="NUM" val="1"/>
</p:tagLst>
</file>

<file path=ppt/tags/tag418.xml><?xml version="1.0" encoding="utf-8"?>
<p:tagLst xmlns:a="http://schemas.openxmlformats.org/drawingml/2006/main" xmlns:r="http://schemas.openxmlformats.org/officeDocument/2006/relationships" xmlns:p="http://schemas.openxmlformats.org/presentationml/2006/main">
  <p:tag name="NUM" val="2"/>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20.xml><?xml version="1.0" encoding="utf-8"?>
<p:tagLst xmlns:a="http://schemas.openxmlformats.org/drawingml/2006/main" xmlns:r="http://schemas.openxmlformats.org/officeDocument/2006/relationships" xmlns:p="http://schemas.openxmlformats.org/presentationml/2006/main">
  <p:tag name="NUM" val="4"/>
</p:tagLst>
</file>

<file path=ppt/tags/tag421.xml><?xml version="1.0" encoding="utf-8"?>
<p:tagLst xmlns:a="http://schemas.openxmlformats.org/drawingml/2006/main" xmlns:r="http://schemas.openxmlformats.org/officeDocument/2006/relationships" xmlns:p="http://schemas.openxmlformats.org/presentationml/2006/main">
  <p:tag name="NUM" val="5"/>
</p:tagLst>
</file>

<file path=ppt/tags/tag422.xml><?xml version="1.0" encoding="utf-8"?>
<p:tagLst xmlns:a="http://schemas.openxmlformats.org/drawingml/2006/main" xmlns:r="http://schemas.openxmlformats.org/officeDocument/2006/relationships" xmlns:p="http://schemas.openxmlformats.org/presentationml/2006/main">
  <p:tag name="NUM" val="6"/>
</p:tagLst>
</file>

<file path=ppt/tags/tag423.xml><?xml version="1.0" encoding="utf-8"?>
<p:tagLst xmlns:a="http://schemas.openxmlformats.org/drawingml/2006/main" xmlns:r="http://schemas.openxmlformats.org/officeDocument/2006/relationships" xmlns:p="http://schemas.openxmlformats.org/presentationml/2006/main">
  <p:tag name="NUM" val="7"/>
</p:tagLst>
</file>

<file path=ppt/tags/tag424.xml><?xml version="1.0" encoding="utf-8"?>
<p:tagLst xmlns:a="http://schemas.openxmlformats.org/drawingml/2006/main" xmlns:r="http://schemas.openxmlformats.org/officeDocument/2006/relationships" xmlns:p="http://schemas.openxmlformats.org/presentationml/2006/main">
  <p:tag name="NUM" val="8"/>
</p:tagLst>
</file>

<file path=ppt/tags/tag425.xml><?xml version="1.0" encoding="utf-8"?>
<p:tagLst xmlns:a="http://schemas.openxmlformats.org/drawingml/2006/main" xmlns:r="http://schemas.openxmlformats.org/officeDocument/2006/relationships" xmlns:p="http://schemas.openxmlformats.org/presentationml/2006/main">
  <p:tag name="NUM" val="9"/>
</p:tagLst>
</file>

<file path=ppt/tags/tag426.xml><?xml version="1.0" encoding="utf-8"?>
<p:tagLst xmlns:a="http://schemas.openxmlformats.org/drawingml/2006/main" xmlns:r="http://schemas.openxmlformats.org/officeDocument/2006/relationships" xmlns:p="http://schemas.openxmlformats.org/presentationml/2006/main">
  <p:tag name="NUM" val="10"/>
</p:tagLst>
</file>

<file path=ppt/tags/tag427.xml><?xml version="1.0" encoding="utf-8"?>
<p:tagLst xmlns:a="http://schemas.openxmlformats.org/drawingml/2006/main" xmlns:r="http://schemas.openxmlformats.org/officeDocument/2006/relationships" xmlns:p="http://schemas.openxmlformats.org/presentationml/2006/main">
  <p:tag name="NUM" val="11"/>
</p:tagLst>
</file>

<file path=ppt/tags/tag428.xml><?xml version="1.0" encoding="utf-8"?>
<p:tagLst xmlns:a="http://schemas.openxmlformats.org/drawingml/2006/main" xmlns:r="http://schemas.openxmlformats.org/officeDocument/2006/relationships" xmlns:p="http://schemas.openxmlformats.org/presentationml/2006/main">
  <p:tag name="NUM" val="12"/>
</p:tagLst>
</file>

<file path=ppt/tags/tag429.xml><?xml version="1.0" encoding="utf-8"?>
<p:tagLst xmlns:a="http://schemas.openxmlformats.org/drawingml/2006/main" xmlns:r="http://schemas.openxmlformats.org/officeDocument/2006/relationships" xmlns:p="http://schemas.openxmlformats.org/presentationml/2006/main">
  <p:tag name="NUM" val="13"/>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30.xml><?xml version="1.0" encoding="utf-8"?>
<p:tagLst xmlns:a="http://schemas.openxmlformats.org/drawingml/2006/main" xmlns:r="http://schemas.openxmlformats.org/officeDocument/2006/relationships" xmlns:p="http://schemas.openxmlformats.org/presentationml/2006/main">
  <p:tag name="NUM" val="16"/>
</p:tagLst>
</file>

<file path=ppt/tags/tag431.xml><?xml version="1.0" encoding="utf-8"?>
<p:tagLst xmlns:a="http://schemas.openxmlformats.org/drawingml/2006/main" xmlns:r="http://schemas.openxmlformats.org/officeDocument/2006/relationships" xmlns:p="http://schemas.openxmlformats.org/presentationml/2006/main">
  <p:tag name="NUM" val="16"/>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3"/>
</p:tagLst>
</file>

<file path=ppt/tags/tag437.xml><?xml version="1.0" encoding="utf-8"?>
<p:tagLst xmlns:a="http://schemas.openxmlformats.org/drawingml/2006/main" xmlns:r="http://schemas.openxmlformats.org/officeDocument/2006/relationships" xmlns:p="http://schemas.openxmlformats.org/presentationml/2006/main">
  <p:tag name="NUM" val="4"/>
</p:tagLst>
</file>

<file path=ppt/tags/tag438.xml><?xml version="1.0" encoding="utf-8"?>
<p:tagLst xmlns:a="http://schemas.openxmlformats.org/drawingml/2006/main" xmlns:r="http://schemas.openxmlformats.org/officeDocument/2006/relationships" xmlns:p="http://schemas.openxmlformats.org/presentationml/2006/main">
  <p:tag name="NUM" val="5"/>
</p:tagLst>
</file>

<file path=ppt/tags/tag439.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40.xml><?xml version="1.0" encoding="utf-8"?>
<p:tagLst xmlns:a="http://schemas.openxmlformats.org/drawingml/2006/main" xmlns:r="http://schemas.openxmlformats.org/officeDocument/2006/relationships" xmlns:p="http://schemas.openxmlformats.org/presentationml/2006/main">
  <p:tag name="NUM" val="7"/>
</p:tagLst>
</file>

<file path=ppt/tags/tag441.xml><?xml version="1.0" encoding="utf-8"?>
<p:tagLst xmlns:a="http://schemas.openxmlformats.org/drawingml/2006/main" xmlns:r="http://schemas.openxmlformats.org/officeDocument/2006/relationships" xmlns:p="http://schemas.openxmlformats.org/presentationml/2006/main">
  <p:tag name="NUM" val="8"/>
</p:tagLst>
</file>

<file path=ppt/tags/tag442.xml><?xml version="1.0" encoding="utf-8"?>
<p:tagLst xmlns:a="http://schemas.openxmlformats.org/drawingml/2006/main" xmlns:r="http://schemas.openxmlformats.org/officeDocument/2006/relationships" xmlns:p="http://schemas.openxmlformats.org/presentationml/2006/main">
  <p:tag name="NUM" val="9"/>
</p:tagLst>
</file>

<file path=ppt/tags/tag443.xml><?xml version="1.0" encoding="utf-8"?>
<p:tagLst xmlns:a="http://schemas.openxmlformats.org/drawingml/2006/main" xmlns:r="http://schemas.openxmlformats.org/officeDocument/2006/relationships" xmlns:p="http://schemas.openxmlformats.org/presentationml/2006/main">
  <p:tag name="NUM" val="10"/>
</p:tagLst>
</file>

<file path=ppt/tags/tag444.xml><?xml version="1.0" encoding="utf-8"?>
<p:tagLst xmlns:a="http://schemas.openxmlformats.org/drawingml/2006/main" xmlns:r="http://schemas.openxmlformats.org/officeDocument/2006/relationships" xmlns:p="http://schemas.openxmlformats.org/presentationml/2006/main">
  <p:tag name="NUM" val="11"/>
</p:tagLst>
</file>

<file path=ppt/tags/tag445.xml><?xml version="1.0" encoding="utf-8"?>
<p:tagLst xmlns:a="http://schemas.openxmlformats.org/drawingml/2006/main" xmlns:r="http://schemas.openxmlformats.org/officeDocument/2006/relationships" xmlns:p="http://schemas.openxmlformats.org/presentationml/2006/main">
  <p:tag name="NUM" val="12"/>
</p:tagLst>
</file>

<file path=ppt/tags/tag446.xml><?xml version="1.0" encoding="utf-8"?>
<p:tagLst xmlns:a="http://schemas.openxmlformats.org/drawingml/2006/main" xmlns:r="http://schemas.openxmlformats.org/officeDocument/2006/relationships" xmlns:p="http://schemas.openxmlformats.org/presentationml/2006/main">
  <p:tag name="NUM" val="24"/>
</p:tagLst>
</file>

<file path=ppt/tags/tag447.xml><?xml version="1.0" encoding="utf-8"?>
<p:tagLst xmlns:a="http://schemas.openxmlformats.org/drawingml/2006/main" xmlns:r="http://schemas.openxmlformats.org/officeDocument/2006/relationships" xmlns:p="http://schemas.openxmlformats.org/presentationml/2006/main">
  <p:tag name="NUM" val="24"/>
</p:tagLst>
</file>

<file path=ppt/tags/tag448.xml><?xml version="1.0" encoding="utf-8"?>
<p:tagLst xmlns:a="http://schemas.openxmlformats.org/drawingml/2006/main" xmlns:r="http://schemas.openxmlformats.org/officeDocument/2006/relationships" xmlns:p="http://schemas.openxmlformats.org/presentationml/2006/main">
  <p:tag name="NUM" val="24"/>
</p:tagLst>
</file>

<file path=ppt/tags/tag449.xml><?xml version="1.0" encoding="utf-8"?>
<p:tagLst xmlns:a="http://schemas.openxmlformats.org/drawingml/2006/main" xmlns:r="http://schemas.openxmlformats.org/officeDocument/2006/relationships" xmlns:p="http://schemas.openxmlformats.org/presentationml/2006/main">
  <p:tag name="NUM" val="25"/>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50.xml><?xml version="1.0" encoding="utf-8"?>
<p:tagLst xmlns:a="http://schemas.openxmlformats.org/drawingml/2006/main" xmlns:r="http://schemas.openxmlformats.org/officeDocument/2006/relationships" xmlns:p="http://schemas.openxmlformats.org/presentationml/2006/main">
  <p:tag name="NUM" val="16"/>
</p:tagLst>
</file>

<file path=ppt/tags/tag451.xml><?xml version="1.0" encoding="utf-8"?>
<p:tagLst xmlns:a="http://schemas.openxmlformats.org/drawingml/2006/main" xmlns:r="http://schemas.openxmlformats.org/officeDocument/2006/relationships" xmlns:p="http://schemas.openxmlformats.org/presentationml/2006/main">
  <p:tag name="NUM" val="13"/>
</p:tagLst>
</file>

<file path=ppt/tags/tag452.xml><?xml version="1.0" encoding="utf-8"?>
<p:tagLst xmlns:a="http://schemas.openxmlformats.org/drawingml/2006/main" xmlns:r="http://schemas.openxmlformats.org/officeDocument/2006/relationships" xmlns:p="http://schemas.openxmlformats.org/presentationml/2006/main">
  <p:tag name="NUM" val="1"/>
</p:tagLst>
</file>

<file path=ppt/tags/tag453.xml><?xml version="1.0" encoding="utf-8"?>
<p:tagLst xmlns:a="http://schemas.openxmlformats.org/drawingml/2006/main" xmlns:r="http://schemas.openxmlformats.org/officeDocument/2006/relationships" xmlns:p="http://schemas.openxmlformats.org/presentationml/2006/main">
  <p:tag name="NUM" val="2"/>
</p:tagLst>
</file>

<file path=ppt/tags/tag454.xml><?xml version="1.0" encoding="utf-8"?>
<p:tagLst xmlns:a="http://schemas.openxmlformats.org/drawingml/2006/main" xmlns:r="http://schemas.openxmlformats.org/officeDocument/2006/relationships" xmlns:p="http://schemas.openxmlformats.org/presentationml/2006/main">
  <p:tag name="NUM" val="3"/>
</p:tagLst>
</file>

<file path=ppt/tags/tag455.xml><?xml version="1.0" encoding="utf-8"?>
<p:tagLst xmlns:a="http://schemas.openxmlformats.org/drawingml/2006/main" xmlns:r="http://schemas.openxmlformats.org/officeDocument/2006/relationships" xmlns:p="http://schemas.openxmlformats.org/presentationml/2006/main">
  <p:tag name="NUM" val="4"/>
</p:tagLst>
</file>

<file path=ppt/tags/tag456.xml><?xml version="1.0" encoding="utf-8"?>
<p:tagLst xmlns:a="http://schemas.openxmlformats.org/drawingml/2006/main" xmlns:r="http://schemas.openxmlformats.org/officeDocument/2006/relationships" xmlns:p="http://schemas.openxmlformats.org/presentationml/2006/main">
  <p:tag name="NUM" val="5"/>
</p:tagLst>
</file>

<file path=ppt/tags/tag457.xml><?xml version="1.0" encoding="utf-8"?>
<p:tagLst xmlns:a="http://schemas.openxmlformats.org/drawingml/2006/main" xmlns:r="http://schemas.openxmlformats.org/officeDocument/2006/relationships" xmlns:p="http://schemas.openxmlformats.org/presentationml/2006/main">
  <p:tag name="NUM" val="16"/>
</p:tagLst>
</file>

<file path=ppt/tags/tag458.xml><?xml version="1.0" encoding="utf-8"?>
<p:tagLst xmlns:a="http://schemas.openxmlformats.org/drawingml/2006/main" xmlns:r="http://schemas.openxmlformats.org/officeDocument/2006/relationships" xmlns:p="http://schemas.openxmlformats.org/presentationml/2006/main">
  <p:tag name="NUM" val="16"/>
</p:tagLst>
</file>

<file path=ppt/tags/tag459.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60.xml><?xml version="1.0" encoding="utf-8"?>
<p:tagLst xmlns:a="http://schemas.openxmlformats.org/drawingml/2006/main" xmlns:r="http://schemas.openxmlformats.org/officeDocument/2006/relationships" xmlns:p="http://schemas.openxmlformats.org/presentationml/2006/main">
  <p:tag name="NUM" val="2"/>
</p:tagLst>
</file>

<file path=ppt/tags/tag461.xml><?xml version="1.0" encoding="utf-8"?>
<p:tagLst xmlns:a="http://schemas.openxmlformats.org/drawingml/2006/main" xmlns:r="http://schemas.openxmlformats.org/officeDocument/2006/relationships" xmlns:p="http://schemas.openxmlformats.org/presentationml/2006/main">
  <p:tag name="NUM" val="3"/>
</p:tagLst>
</file>

<file path=ppt/tags/tag462.xml><?xml version="1.0" encoding="utf-8"?>
<p:tagLst xmlns:a="http://schemas.openxmlformats.org/drawingml/2006/main" xmlns:r="http://schemas.openxmlformats.org/officeDocument/2006/relationships" xmlns:p="http://schemas.openxmlformats.org/presentationml/2006/main">
  <p:tag name="NUM" val="4"/>
</p:tagLst>
</file>

<file path=ppt/tags/tag463.xml><?xml version="1.0" encoding="utf-8"?>
<p:tagLst xmlns:a="http://schemas.openxmlformats.org/drawingml/2006/main" xmlns:r="http://schemas.openxmlformats.org/officeDocument/2006/relationships" xmlns:p="http://schemas.openxmlformats.org/presentationml/2006/main">
  <p:tag name="NUM" val="4"/>
</p:tagLst>
</file>

<file path=ppt/tags/tag464.xml><?xml version="1.0" encoding="utf-8"?>
<p:tagLst xmlns:a="http://schemas.openxmlformats.org/drawingml/2006/main" xmlns:r="http://schemas.openxmlformats.org/officeDocument/2006/relationships" xmlns:p="http://schemas.openxmlformats.org/presentationml/2006/main">
  <p:tag name="NUM" val="2"/>
</p:tagLst>
</file>

<file path=ppt/tags/tag465.xml><?xml version="1.0" encoding="utf-8"?>
<p:tagLst xmlns:a="http://schemas.openxmlformats.org/drawingml/2006/main" xmlns:r="http://schemas.openxmlformats.org/officeDocument/2006/relationships" xmlns:p="http://schemas.openxmlformats.org/presentationml/2006/main">
  <p:tag name="NUM" val="3"/>
</p:tagLst>
</file>

<file path=ppt/tags/tag466.xml><?xml version="1.0" encoding="utf-8"?>
<p:tagLst xmlns:a="http://schemas.openxmlformats.org/drawingml/2006/main" xmlns:r="http://schemas.openxmlformats.org/officeDocument/2006/relationships" xmlns:p="http://schemas.openxmlformats.org/presentationml/2006/main">
  <p:tag name="NUM" val="4"/>
</p:tagLst>
</file>

<file path=ppt/tags/tag467.xml><?xml version="1.0" encoding="utf-8"?>
<p:tagLst xmlns:a="http://schemas.openxmlformats.org/drawingml/2006/main" xmlns:r="http://schemas.openxmlformats.org/officeDocument/2006/relationships" xmlns:p="http://schemas.openxmlformats.org/presentationml/2006/main">
  <p:tag name="NUM" val="4"/>
</p:tagLst>
</file>

<file path=ppt/tags/tag468.xml><?xml version="1.0" encoding="utf-8"?>
<p:tagLst xmlns:a="http://schemas.openxmlformats.org/drawingml/2006/main" xmlns:r="http://schemas.openxmlformats.org/officeDocument/2006/relationships" xmlns:p="http://schemas.openxmlformats.org/presentationml/2006/main">
  <p:tag name="NUM" val="1"/>
</p:tagLst>
</file>

<file path=ppt/tags/tag469.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70.xml><?xml version="1.0" encoding="utf-8"?>
<p:tagLst xmlns:a="http://schemas.openxmlformats.org/drawingml/2006/main" xmlns:r="http://schemas.openxmlformats.org/officeDocument/2006/relationships" xmlns:p="http://schemas.openxmlformats.org/presentationml/2006/main">
  <p:tag name="NUM" val="3"/>
</p:tagLst>
</file>

<file path=ppt/tags/tag471.xml><?xml version="1.0" encoding="utf-8"?>
<p:tagLst xmlns:a="http://schemas.openxmlformats.org/drawingml/2006/main" xmlns:r="http://schemas.openxmlformats.org/officeDocument/2006/relationships" xmlns:p="http://schemas.openxmlformats.org/presentationml/2006/main">
  <p:tag name="NUM" val="4"/>
</p:tagLst>
</file>

<file path=ppt/tags/tag472.xml><?xml version="1.0" encoding="utf-8"?>
<p:tagLst xmlns:a="http://schemas.openxmlformats.org/drawingml/2006/main" xmlns:r="http://schemas.openxmlformats.org/officeDocument/2006/relationships" xmlns:p="http://schemas.openxmlformats.org/presentationml/2006/main">
  <p:tag name="NUM" val="5"/>
</p:tagLst>
</file>

<file path=ppt/tags/tag473.xml><?xml version="1.0" encoding="utf-8"?>
<p:tagLst xmlns:a="http://schemas.openxmlformats.org/drawingml/2006/main" xmlns:r="http://schemas.openxmlformats.org/officeDocument/2006/relationships" xmlns:p="http://schemas.openxmlformats.org/presentationml/2006/main">
  <p:tag name="NUM" val="6"/>
</p:tagLst>
</file>

<file path=ppt/tags/tag474.xml><?xml version="1.0" encoding="utf-8"?>
<p:tagLst xmlns:a="http://schemas.openxmlformats.org/drawingml/2006/main" xmlns:r="http://schemas.openxmlformats.org/officeDocument/2006/relationships" xmlns:p="http://schemas.openxmlformats.org/presentationml/2006/main">
  <p:tag name="NUM" val="7"/>
</p:tagLst>
</file>

<file path=ppt/tags/tag475.xml><?xml version="1.0" encoding="utf-8"?>
<p:tagLst xmlns:a="http://schemas.openxmlformats.org/drawingml/2006/main" xmlns:r="http://schemas.openxmlformats.org/officeDocument/2006/relationships" xmlns:p="http://schemas.openxmlformats.org/presentationml/2006/main">
  <p:tag name="NUM" val="8"/>
</p:tagLst>
</file>

<file path=ppt/tags/tag476.xml><?xml version="1.0" encoding="utf-8"?>
<p:tagLst xmlns:a="http://schemas.openxmlformats.org/drawingml/2006/main" xmlns:r="http://schemas.openxmlformats.org/officeDocument/2006/relationships" xmlns:p="http://schemas.openxmlformats.org/presentationml/2006/main">
  <p:tag name="NUM" val="9"/>
</p:tagLst>
</file>

<file path=ppt/tags/tag477.xml><?xml version="1.0" encoding="utf-8"?>
<p:tagLst xmlns:a="http://schemas.openxmlformats.org/drawingml/2006/main" xmlns:r="http://schemas.openxmlformats.org/officeDocument/2006/relationships" xmlns:p="http://schemas.openxmlformats.org/presentationml/2006/main">
  <p:tag name="NUM" val="10"/>
</p:tagLst>
</file>

<file path=ppt/tags/tag478.xml><?xml version="1.0" encoding="utf-8"?>
<p:tagLst xmlns:a="http://schemas.openxmlformats.org/drawingml/2006/main" xmlns:r="http://schemas.openxmlformats.org/officeDocument/2006/relationships" xmlns:p="http://schemas.openxmlformats.org/presentationml/2006/main">
  <p:tag name="NUM" val="11"/>
</p:tagLst>
</file>

<file path=ppt/tags/tag479.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80.xml><?xml version="1.0" encoding="utf-8"?>
<p:tagLst xmlns:a="http://schemas.openxmlformats.org/drawingml/2006/main" xmlns:r="http://schemas.openxmlformats.org/officeDocument/2006/relationships" xmlns:p="http://schemas.openxmlformats.org/presentationml/2006/main">
  <p:tag name="NUM" val="13"/>
</p:tagLst>
</file>

<file path=ppt/tags/tag481.xml><?xml version="1.0" encoding="utf-8"?>
<p:tagLst xmlns:a="http://schemas.openxmlformats.org/drawingml/2006/main" xmlns:r="http://schemas.openxmlformats.org/officeDocument/2006/relationships" xmlns:p="http://schemas.openxmlformats.org/presentationml/2006/main">
  <p:tag name="NUM" val="15"/>
</p:tagLst>
</file>

<file path=ppt/tags/tag482.xml><?xml version="1.0" encoding="utf-8"?>
<p:tagLst xmlns:a="http://schemas.openxmlformats.org/drawingml/2006/main" xmlns:r="http://schemas.openxmlformats.org/officeDocument/2006/relationships" xmlns:p="http://schemas.openxmlformats.org/presentationml/2006/main">
  <p:tag name="NUM" val="14"/>
</p:tagLst>
</file>

<file path=ppt/tags/tag483.xml><?xml version="1.0" encoding="utf-8"?>
<p:tagLst xmlns:a="http://schemas.openxmlformats.org/drawingml/2006/main" xmlns:r="http://schemas.openxmlformats.org/officeDocument/2006/relationships" xmlns:p="http://schemas.openxmlformats.org/presentationml/2006/main">
  <p:tag name="NUM" val="1"/>
</p:tagLst>
</file>

<file path=ppt/tags/tag484.xml><?xml version="1.0" encoding="utf-8"?>
<p:tagLst xmlns:a="http://schemas.openxmlformats.org/drawingml/2006/main" xmlns:r="http://schemas.openxmlformats.org/officeDocument/2006/relationships" xmlns:p="http://schemas.openxmlformats.org/presentationml/2006/main">
  <p:tag name="NUM" val="2"/>
</p:tagLst>
</file>

<file path=ppt/tags/tag485.xml><?xml version="1.0" encoding="utf-8"?>
<p:tagLst xmlns:a="http://schemas.openxmlformats.org/drawingml/2006/main" xmlns:r="http://schemas.openxmlformats.org/officeDocument/2006/relationships" xmlns:p="http://schemas.openxmlformats.org/presentationml/2006/main">
  <p:tag name="NUM" val="3"/>
</p:tagLst>
</file>

<file path=ppt/tags/tag486.xml><?xml version="1.0" encoding="utf-8"?>
<p:tagLst xmlns:a="http://schemas.openxmlformats.org/drawingml/2006/main" xmlns:r="http://schemas.openxmlformats.org/officeDocument/2006/relationships" xmlns:p="http://schemas.openxmlformats.org/presentationml/2006/main">
  <p:tag name="NUM" val="4"/>
</p:tagLst>
</file>

<file path=ppt/tags/tag487.xml><?xml version="1.0" encoding="utf-8"?>
<p:tagLst xmlns:a="http://schemas.openxmlformats.org/drawingml/2006/main" xmlns:r="http://schemas.openxmlformats.org/officeDocument/2006/relationships" xmlns:p="http://schemas.openxmlformats.org/presentationml/2006/main">
  <p:tag name="NUM" val="5"/>
</p:tagLst>
</file>

<file path=ppt/tags/tag488.xml><?xml version="1.0" encoding="utf-8"?>
<p:tagLst xmlns:a="http://schemas.openxmlformats.org/drawingml/2006/main" xmlns:r="http://schemas.openxmlformats.org/officeDocument/2006/relationships" xmlns:p="http://schemas.openxmlformats.org/presentationml/2006/main">
  <p:tag name="NUM" val="4"/>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3"/>
</p:tagLst>
</file>

<file path=ppt/tags/tag492.xml><?xml version="1.0" encoding="utf-8"?>
<p:tagLst xmlns:a="http://schemas.openxmlformats.org/drawingml/2006/main" xmlns:r="http://schemas.openxmlformats.org/officeDocument/2006/relationships" xmlns:p="http://schemas.openxmlformats.org/presentationml/2006/main">
  <p:tag name="NUM" val="4"/>
</p:tagLst>
</file>

<file path=ppt/tags/tag493.xml><?xml version="1.0" encoding="utf-8"?>
<p:tagLst xmlns:a="http://schemas.openxmlformats.org/drawingml/2006/main" xmlns:r="http://schemas.openxmlformats.org/officeDocument/2006/relationships" xmlns:p="http://schemas.openxmlformats.org/presentationml/2006/main">
  <p:tag name="NUM" val="5"/>
</p:tagLst>
</file>

<file path=ppt/tags/tag494.xml><?xml version="1.0" encoding="utf-8"?>
<p:tagLst xmlns:a="http://schemas.openxmlformats.org/drawingml/2006/main" xmlns:r="http://schemas.openxmlformats.org/officeDocument/2006/relationships" xmlns:p="http://schemas.openxmlformats.org/presentationml/2006/main">
  <p:tag name="NUM" val="4"/>
</p:tagLst>
</file>

<file path=ppt/tags/tag495.xml><?xml version="1.0" encoding="utf-8"?>
<p:tagLst xmlns:a="http://schemas.openxmlformats.org/drawingml/2006/main" xmlns:r="http://schemas.openxmlformats.org/officeDocument/2006/relationships" xmlns:p="http://schemas.openxmlformats.org/presentationml/2006/main">
  <p:tag name="NUM" val="1"/>
</p:tagLst>
</file>

<file path=ppt/tags/tag496.xml><?xml version="1.0" encoding="utf-8"?>
<p:tagLst xmlns:a="http://schemas.openxmlformats.org/drawingml/2006/main" xmlns:r="http://schemas.openxmlformats.org/officeDocument/2006/relationships" xmlns:p="http://schemas.openxmlformats.org/presentationml/2006/main">
  <p:tag name="NUM" val="2"/>
</p:tagLst>
</file>

<file path=ppt/tags/tag497.xml><?xml version="1.0" encoding="utf-8"?>
<p:tagLst xmlns:a="http://schemas.openxmlformats.org/drawingml/2006/main" xmlns:r="http://schemas.openxmlformats.org/officeDocument/2006/relationships" xmlns:p="http://schemas.openxmlformats.org/presentationml/2006/main">
  <p:tag name="NUM" val="3"/>
</p:tagLst>
</file>

<file path=ppt/tags/tag498.xml><?xml version="1.0" encoding="utf-8"?>
<p:tagLst xmlns:a="http://schemas.openxmlformats.org/drawingml/2006/main" xmlns:r="http://schemas.openxmlformats.org/officeDocument/2006/relationships" xmlns:p="http://schemas.openxmlformats.org/presentationml/2006/main">
  <p:tag name="NUM" val="4"/>
</p:tagLst>
</file>

<file path=ppt/tags/tag499.xml><?xml version="1.0" encoding="utf-8"?>
<p:tagLst xmlns:a="http://schemas.openxmlformats.org/drawingml/2006/main" xmlns:r="http://schemas.openxmlformats.org/officeDocument/2006/relationships" xmlns:p="http://schemas.openxmlformats.org/presentationml/2006/main">
  <p:tag name="NUM" val="14"/>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00.xml><?xml version="1.0" encoding="utf-8"?>
<p:tagLst xmlns:a="http://schemas.openxmlformats.org/drawingml/2006/main" xmlns:r="http://schemas.openxmlformats.org/officeDocument/2006/relationships" xmlns:p="http://schemas.openxmlformats.org/presentationml/2006/main">
  <p:tag name="NUM" val="15"/>
</p:tagLst>
</file>

<file path=ppt/tags/tag501.xml><?xml version="1.0" encoding="utf-8"?>
<p:tagLst xmlns:a="http://schemas.openxmlformats.org/drawingml/2006/main" xmlns:r="http://schemas.openxmlformats.org/officeDocument/2006/relationships" xmlns:p="http://schemas.openxmlformats.org/presentationml/2006/main">
  <p:tag name="NUM" val="4"/>
</p:tagLst>
</file>

<file path=ppt/tags/tag502.xml><?xml version="1.0" encoding="utf-8"?>
<p:tagLst xmlns:a="http://schemas.openxmlformats.org/drawingml/2006/main" xmlns:r="http://schemas.openxmlformats.org/officeDocument/2006/relationships" xmlns:p="http://schemas.openxmlformats.org/presentationml/2006/main">
  <p:tag name="NUM" val="1"/>
</p:tagLst>
</file>

<file path=ppt/tags/tag503.xml><?xml version="1.0" encoding="utf-8"?>
<p:tagLst xmlns:a="http://schemas.openxmlformats.org/drawingml/2006/main" xmlns:r="http://schemas.openxmlformats.org/officeDocument/2006/relationships" xmlns:p="http://schemas.openxmlformats.org/presentationml/2006/main">
  <p:tag name="NUM" val="2"/>
</p:tagLst>
</file>

<file path=ppt/tags/tag504.xml><?xml version="1.0" encoding="utf-8"?>
<p:tagLst xmlns:a="http://schemas.openxmlformats.org/drawingml/2006/main" xmlns:r="http://schemas.openxmlformats.org/officeDocument/2006/relationships" xmlns:p="http://schemas.openxmlformats.org/presentationml/2006/main">
  <p:tag name="NUM" val="3"/>
</p:tagLst>
</file>

<file path=ppt/tags/tag505.xml><?xml version="1.0" encoding="utf-8"?>
<p:tagLst xmlns:a="http://schemas.openxmlformats.org/drawingml/2006/main" xmlns:r="http://schemas.openxmlformats.org/officeDocument/2006/relationships" xmlns:p="http://schemas.openxmlformats.org/presentationml/2006/main">
  <p:tag name="NUM" val="4"/>
</p:tagLst>
</file>

<file path=ppt/tags/tag506.xml><?xml version="1.0" encoding="utf-8"?>
<p:tagLst xmlns:a="http://schemas.openxmlformats.org/drawingml/2006/main" xmlns:r="http://schemas.openxmlformats.org/officeDocument/2006/relationships" xmlns:p="http://schemas.openxmlformats.org/presentationml/2006/main">
  <p:tag name="NUM" val="5"/>
</p:tagLst>
</file>

<file path=ppt/tags/tag507.xml><?xml version="1.0" encoding="utf-8"?>
<p:tagLst xmlns:a="http://schemas.openxmlformats.org/drawingml/2006/main" xmlns:r="http://schemas.openxmlformats.org/officeDocument/2006/relationships" xmlns:p="http://schemas.openxmlformats.org/presentationml/2006/main">
  <p:tag name="NUM" val="4"/>
</p:tagLst>
</file>

<file path=ppt/tags/tag508.xml><?xml version="1.0" encoding="utf-8"?>
<p:tagLst xmlns:a="http://schemas.openxmlformats.org/drawingml/2006/main" xmlns:r="http://schemas.openxmlformats.org/officeDocument/2006/relationships" xmlns:p="http://schemas.openxmlformats.org/presentationml/2006/main">
  <p:tag name="NUM" val="1"/>
</p:tagLst>
</file>

<file path=ppt/tags/tag509.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10.xml><?xml version="1.0" encoding="utf-8"?>
<p:tagLst xmlns:a="http://schemas.openxmlformats.org/drawingml/2006/main" xmlns:r="http://schemas.openxmlformats.org/officeDocument/2006/relationships" xmlns:p="http://schemas.openxmlformats.org/presentationml/2006/main">
  <p:tag name="NUM" val="3"/>
</p:tagLst>
</file>

<file path=ppt/tags/tag511.xml><?xml version="1.0" encoding="utf-8"?>
<p:tagLst xmlns:a="http://schemas.openxmlformats.org/drawingml/2006/main" xmlns:r="http://schemas.openxmlformats.org/officeDocument/2006/relationships" xmlns:p="http://schemas.openxmlformats.org/presentationml/2006/main">
  <p:tag name="NUM" val="4"/>
</p:tagLst>
</file>

<file path=ppt/tags/tag512.xml><?xml version="1.0" encoding="utf-8"?>
<p:tagLst xmlns:a="http://schemas.openxmlformats.org/drawingml/2006/main" xmlns:r="http://schemas.openxmlformats.org/officeDocument/2006/relationships" xmlns:p="http://schemas.openxmlformats.org/presentationml/2006/main">
  <p:tag name="NUM" val="5"/>
</p:tagLst>
</file>

<file path=ppt/tags/tag513.xml><?xml version="1.0" encoding="utf-8"?>
<p:tagLst xmlns:a="http://schemas.openxmlformats.org/drawingml/2006/main" xmlns:r="http://schemas.openxmlformats.org/officeDocument/2006/relationships" xmlns:p="http://schemas.openxmlformats.org/presentationml/2006/main">
  <p:tag name="NUM" val="6"/>
</p:tagLst>
</file>

<file path=ppt/tags/tag514.xml><?xml version="1.0" encoding="utf-8"?>
<p:tagLst xmlns:a="http://schemas.openxmlformats.org/drawingml/2006/main" xmlns:r="http://schemas.openxmlformats.org/officeDocument/2006/relationships" xmlns:p="http://schemas.openxmlformats.org/presentationml/2006/main">
  <p:tag name="NUM" val="7"/>
</p:tagLst>
</file>

<file path=ppt/tags/tag515.xml><?xml version="1.0" encoding="utf-8"?>
<p:tagLst xmlns:a="http://schemas.openxmlformats.org/drawingml/2006/main" xmlns:r="http://schemas.openxmlformats.org/officeDocument/2006/relationships" xmlns:p="http://schemas.openxmlformats.org/presentationml/2006/main">
  <p:tag name="NUM" val="8"/>
</p:tagLst>
</file>

<file path=ppt/tags/tag516.xml><?xml version="1.0" encoding="utf-8"?>
<p:tagLst xmlns:a="http://schemas.openxmlformats.org/drawingml/2006/main" xmlns:r="http://schemas.openxmlformats.org/officeDocument/2006/relationships" xmlns:p="http://schemas.openxmlformats.org/presentationml/2006/main">
  <p:tag name="NUM" val="9"/>
</p:tagLst>
</file>

<file path=ppt/tags/tag517.xml><?xml version="1.0" encoding="utf-8"?>
<p:tagLst xmlns:a="http://schemas.openxmlformats.org/drawingml/2006/main" xmlns:r="http://schemas.openxmlformats.org/officeDocument/2006/relationships" xmlns:p="http://schemas.openxmlformats.org/presentationml/2006/main">
  <p:tag name="NUM" val="10"/>
</p:tagLst>
</file>

<file path=ppt/tags/tag518.xml><?xml version="1.0" encoding="utf-8"?>
<p:tagLst xmlns:a="http://schemas.openxmlformats.org/drawingml/2006/main" xmlns:r="http://schemas.openxmlformats.org/officeDocument/2006/relationships" xmlns:p="http://schemas.openxmlformats.org/presentationml/2006/main">
  <p:tag name="NUM" val="11"/>
</p:tagLst>
</file>

<file path=ppt/tags/tag519.xml><?xml version="1.0" encoding="utf-8"?>
<p:tagLst xmlns:a="http://schemas.openxmlformats.org/drawingml/2006/main" xmlns:r="http://schemas.openxmlformats.org/officeDocument/2006/relationships" xmlns:p="http://schemas.openxmlformats.org/presentationml/2006/main">
  <p:tag name="NUM" val="1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20.xml><?xml version="1.0" encoding="utf-8"?>
<p:tagLst xmlns:a="http://schemas.openxmlformats.org/drawingml/2006/main" xmlns:r="http://schemas.openxmlformats.org/officeDocument/2006/relationships" xmlns:p="http://schemas.openxmlformats.org/presentationml/2006/main">
  <p:tag name="NUM" val="13"/>
</p:tagLst>
</file>

<file path=ppt/tags/tag521.xml><?xml version="1.0" encoding="utf-8"?>
<p:tagLst xmlns:a="http://schemas.openxmlformats.org/drawingml/2006/main" xmlns:r="http://schemas.openxmlformats.org/officeDocument/2006/relationships" xmlns:p="http://schemas.openxmlformats.org/presentationml/2006/main">
  <p:tag name="NUM" val="24"/>
</p:tagLst>
</file>

<file path=ppt/tags/tag522.xml><?xml version="1.0" encoding="utf-8"?>
<p:tagLst xmlns:a="http://schemas.openxmlformats.org/drawingml/2006/main" xmlns:r="http://schemas.openxmlformats.org/officeDocument/2006/relationships" xmlns:p="http://schemas.openxmlformats.org/presentationml/2006/main">
  <p:tag name="NUM" val="14"/>
</p:tagLst>
</file>

<file path=ppt/tags/tag523.xml><?xml version="1.0" encoding="utf-8"?>
<p:tagLst xmlns:a="http://schemas.openxmlformats.org/drawingml/2006/main" xmlns:r="http://schemas.openxmlformats.org/officeDocument/2006/relationships" xmlns:p="http://schemas.openxmlformats.org/presentationml/2006/main">
  <p:tag name="NUM" val="15"/>
</p:tagLst>
</file>

<file path=ppt/tags/tag524.xml><?xml version="1.0" encoding="utf-8"?>
<p:tagLst xmlns:a="http://schemas.openxmlformats.org/drawingml/2006/main" xmlns:r="http://schemas.openxmlformats.org/officeDocument/2006/relationships" xmlns:p="http://schemas.openxmlformats.org/presentationml/2006/main">
  <p:tag name="NUM" val="1"/>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26.xml><?xml version="1.0" encoding="utf-8"?>
<p:tagLst xmlns:a="http://schemas.openxmlformats.org/drawingml/2006/main" xmlns:r="http://schemas.openxmlformats.org/officeDocument/2006/relationships" xmlns:p="http://schemas.openxmlformats.org/presentationml/2006/main">
  <p:tag name="NUM" val="1"/>
</p:tagLst>
</file>

<file path=ppt/tags/tag527.xml><?xml version="1.0" encoding="utf-8"?>
<p:tagLst xmlns:a="http://schemas.openxmlformats.org/drawingml/2006/main" xmlns:r="http://schemas.openxmlformats.org/officeDocument/2006/relationships" xmlns:p="http://schemas.openxmlformats.org/presentationml/2006/main">
  <p:tag name="NUM" val="2"/>
</p:tagLst>
</file>

<file path=ppt/tags/tag528.xml><?xml version="1.0" encoding="utf-8"?>
<p:tagLst xmlns:a="http://schemas.openxmlformats.org/drawingml/2006/main" xmlns:r="http://schemas.openxmlformats.org/officeDocument/2006/relationships" xmlns:p="http://schemas.openxmlformats.org/presentationml/2006/main">
  <p:tag name="NUM" val="3"/>
</p:tagLst>
</file>

<file path=ppt/tags/tag529.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30.xml><?xml version="1.0" encoding="utf-8"?>
<p:tagLst xmlns:a="http://schemas.openxmlformats.org/drawingml/2006/main" xmlns:r="http://schemas.openxmlformats.org/officeDocument/2006/relationships" xmlns:p="http://schemas.openxmlformats.org/presentationml/2006/main">
  <p:tag name="NUM" val="5"/>
</p:tagLst>
</file>

<file path=ppt/tags/tag531.xml><?xml version="1.0" encoding="utf-8"?>
<p:tagLst xmlns:a="http://schemas.openxmlformats.org/drawingml/2006/main" xmlns:r="http://schemas.openxmlformats.org/officeDocument/2006/relationships" xmlns:p="http://schemas.openxmlformats.org/presentationml/2006/main">
  <p:tag name="NUM" val="6"/>
</p:tagLst>
</file>

<file path=ppt/tags/tag532.xml><?xml version="1.0" encoding="utf-8"?>
<p:tagLst xmlns:a="http://schemas.openxmlformats.org/drawingml/2006/main" xmlns:r="http://schemas.openxmlformats.org/officeDocument/2006/relationships" xmlns:p="http://schemas.openxmlformats.org/presentationml/2006/main">
  <p:tag name="NUM" val="7"/>
</p:tagLst>
</file>

<file path=ppt/tags/tag533.xml><?xml version="1.0" encoding="utf-8"?>
<p:tagLst xmlns:a="http://schemas.openxmlformats.org/drawingml/2006/main" xmlns:r="http://schemas.openxmlformats.org/officeDocument/2006/relationships" xmlns:p="http://schemas.openxmlformats.org/presentationml/2006/main">
  <p:tag name="NUM" val="8"/>
</p:tagLst>
</file>

<file path=ppt/tags/tag534.xml><?xml version="1.0" encoding="utf-8"?>
<p:tagLst xmlns:a="http://schemas.openxmlformats.org/drawingml/2006/main" xmlns:r="http://schemas.openxmlformats.org/officeDocument/2006/relationships" xmlns:p="http://schemas.openxmlformats.org/presentationml/2006/main">
  <p:tag name="NUM" val="9"/>
</p:tagLst>
</file>

<file path=ppt/tags/tag535.xml><?xml version="1.0" encoding="utf-8"?>
<p:tagLst xmlns:a="http://schemas.openxmlformats.org/drawingml/2006/main" xmlns:r="http://schemas.openxmlformats.org/officeDocument/2006/relationships" xmlns:p="http://schemas.openxmlformats.org/presentationml/2006/main">
  <p:tag name="NUM" val="10"/>
</p:tagLst>
</file>

<file path=ppt/tags/tag536.xml><?xml version="1.0" encoding="utf-8"?>
<p:tagLst xmlns:a="http://schemas.openxmlformats.org/drawingml/2006/main" xmlns:r="http://schemas.openxmlformats.org/officeDocument/2006/relationships" xmlns:p="http://schemas.openxmlformats.org/presentationml/2006/main">
  <p:tag name="NUM" val="11"/>
</p:tagLst>
</file>

<file path=ppt/tags/tag537.xml><?xml version="1.0" encoding="utf-8"?>
<p:tagLst xmlns:a="http://schemas.openxmlformats.org/drawingml/2006/main" xmlns:r="http://schemas.openxmlformats.org/officeDocument/2006/relationships" xmlns:p="http://schemas.openxmlformats.org/presentationml/2006/main">
  <p:tag name="NUM" val="24"/>
</p:tagLst>
</file>

<file path=ppt/tags/tag538.xml><?xml version="1.0" encoding="utf-8"?>
<p:tagLst xmlns:a="http://schemas.openxmlformats.org/drawingml/2006/main" xmlns:r="http://schemas.openxmlformats.org/officeDocument/2006/relationships" xmlns:p="http://schemas.openxmlformats.org/presentationml/2006/main">
  <p:tag name="NUM" val="24"/>
</p:tagLst>
</file>

<file path=ppt/tags/tag539.xml><?xml version="1.0" encoding="utf-8"?>
<p:tagLst xmlns:a="http://schemas.openxmlformats.org/drawingml/2006/main" xmlns:r="http://schemas.openxmlformats.org/officeDocument/2006/relationships" xmlns:p="http://schemas.openxmlformats.org/presentationml/2006/main">
  <p:tag name="NUM" val="13"/>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40.xml><?xml version="1.0" encoding="utf-8"?>
<p:tagLst xmlns:a="http://schemas.openxmlformats.org/drawingml/2006/main" xmlns:r="http://schemas.openxmlformats.org/officeDocument/2006/relationships" xmlns:p="http://schemas.openxmlformats.org/presentationml/2006/main">
  <p:tag name="NUM" val="1"/>
</p:tagLst>
</file>

<file path=ppt/tags/tag541.xml><?xml version="1.0" encoding="utf-8"?>
<p:tagLst xmlns:a="http://schemas.openxmlformats.org/drawingml/2006/main" xmlns:r="http://schemas.openxmlformats.org/officeDocument/2006/relationships" xmlns:p="http://schemas.openxmlformats.org/presentationml/2006/main">
  <p:tag name="NUM" val="2"/>
</p:tagLst>
</file>

<file path=ppt/tags/tag542.xml><?xml version="1.0" encoding="utf-8"?>
<p:tagLst xmlns:a="http://schemas.openxmlformats.org/drawingml/2006/main" xmlns:r="http://schemas.openxmlformats.org/officeDocument/2006/relationships" xmlns:p="http://schemas.openxmlformats.org/presentationml/2006/main">
  <p:tag name="NUM" val="3"/>
</p:tagLst>
</file>

<file path=ppt/tags/tag543.xml><?xml version="1.0" encoding="utf-8"?>
<p:tagLst xmlns:a="http://schemas.openxmlformats.org/drawingml/2006/main" xmlns:r="http://schemas.openxmlformats.org/officeDocument/2006/relationships" xmlns:p="http://schemas.openxmlformats.org/presentationml/2006/main">
  <p:tag name="NUM" val="4"/>
</p:tagLst>
</file>

<file path=ppt/tags/tag544.xml><?xml version="1.0" encoding="utf-8"?>
<p:tagLst xmlns:a="http://schemas.openxmlformats.org/drawingml/2006/main" xmlns:r="http://schemas.openxmlformats.org/officeDocument/2006/relationships" xmlns:p="http://schemas.openxmlformats.org/presentationml/2006/main">
  <p:tag name="NUM" val="5"/>
</p:tagLst>
</file>

<file path=ppt/tags/tag545.xml><?xml version="1.0" encoding="utf-8"?>
<p:tagLst xmlns:a="http://schemas.openxmlformats.org/drawingml/2006/main" xmlns:r="http://schemas.openxmlformats.org/officeDocument/2006/relationships" xmlns:p="http://schemas.openxmlformats.org/presentationml/2006/main">
  <p:tag name="NUM" val="4"/>
</p:tagLst>
</file>

<file path=ppt/tags/tag546.xml><?xml version="1.0" encoding="utf-8"?>
<p:tagLst xmlns:a="http://schemas.openxmlformats.org/drawingml/2006/main" xmlns:r="http://schemas.openxmlformats.org/officeDocument/2006/relationships" xmlns:p="http://schemas.openxmlformats.org/presentationml/2006/main">
  <p:tag name="NUM" val="1"/>
</p:tagLst>
</file>

<file path=ppt/tags/tag547.xml><?xml version="1.0" encoding="utf-8"?>
<p:tagLst xmlns:a="http://schemas.openxmlformats.org/drawingml/2006/main" xmlns:r="http://schemas.openxmlformats.org/officeDocument/2006/relationships" xmlns:p="http://schemas.openxmlformats.org/presentationml/2006/main">
  <p:tag name="NUM" val="2"/>
</p:tagLst>
</file>

<file path=ppt/tags/tag548.xml><?xml version="1.0" encoding="utf-8"?>
<p:tagLst xmlns:a="http://schemas.openxmlformats.org/drawingml/2006/main" xmlns:r="http://schemas.openxmlformats.org/officeDocument/2006/relationships" xmlns:p="http://schemas.openxmlformats.org/presentationml/2006/main">
  <p:tag name="NUM" val="3"/>
</p:tagLst>
</file>

<file path=ppt/tags/tag549.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50.xml><?xml version="1.0" encoding="utf-8"?>
<p:tagLst xmlns:a="http://schemas.openxmlformats.org/drawingml/2006/main" xmlns:r="http://schemas.openxmlformats.org/officeDocument/2006/relationships" xmlns:p="http://schemas.openxmlformats.org/presentationml/2006/main">
  <p:tag name="NUM" val="5"/>
</p:tagLst>
</file>

<file path=ppt/tags/tag551.xml><?xml version="1.0" encoding="utf-8"?>
<p:tagLst xmlns:a="http://schemas.openxmlformats.org/drawingml/2006/main" xmlns:r="http://schemas.openxmlformats.org/officeDocument/2006/relationships" xmlns:p="http://schemas.openxmlformats.org/presentationml/2006/main">
  <p:tag name="NUM" val="6"/>
</p:tagLst>
</file>

<file path=ppt/tags/tag552.xml><?xml version="1.0" encoding="utf-8"?>
<p:tagLst xmlns:a="http://schemas.openxmlformats.org/drawingml/2006/main" xmlns:r="http://schemas.openxmlformats.org/officeDocument/2006/relationships" xmlns:p="http://schemas.openxmlformats.org/presentationml/2006/main">
  <p:tag name="NUM" val="7"/>
</p:tagLst>
</file>

<file path=ppt/tags/tag553.xml><?xml version="1.0" encoding="utf-8"?>
<p:tagLst xmlns:a="http://schemas.openxmlformats.org/drawingml/2006/main" xmlns:r="http://schemas.openxmlformats.org/officeDocument/2006/relationships" xmlns:p="http://schemas.openxmlformats.org/presentationml/2006/main">
  <p:tag name="NUM" val="8"/>
</p:tagLst>
</file>

<file path=ppt/tags/tag554.xml><?xml version="1.0" encoding="utf-8"?>
<p:tagLst xmlns:a="http://schemas.openxmlformats.org/drawingml/2006/main" xmlns:r="http://schemas.openxmlformats.org/officeDocument/2006/relationships" xmlns:p="http://schemas.openxmlformats.org/presentationml/2006/main">
  <p:tag name="NUM" val="9"/>
</p:tagLst>
</file>

<file path=ppt/tags/tag555.xml><?xml version="1.0" encoding="utf-8"?>
<p:tagLst xmlns:a="http://schemas.openxmlformats.org/drawingml/2006/main" xmlns:r="http://schemas.openxmlformats.org/officeDocument/2006/relationships" xmlns:p="http://schemas.openxmlformats.org/presentationml/2006/main">
  <p:tag name="NUM" val="10"/>
</p:tagLst>
</file>

<file path=ppt/tags/tag556.xml><?xml version="1.0" encoding="utf-8"?>
<p:tagLst xmlns:a="http://schemas.openxmlformats.org/drawingml/2006/main" xmlns:r="http://schemas.openxmlformats.org/officeDocument/2006/relationships" xmlns:p="http://schemas.openxmlformats.org/presentationml/2006/main">
  <p:tag name="NUM" val="11"/>
</p:tagLst>
</file>

<file path=ppt/tags/tag557.xml><?xml version="1.0" encoding="utf-8"?>
<p:tagLst xmlns:a="http://schemas.openxmlformats.org/drawingml/2006/main" xmlns:r="http://schemas.openxmlformats.org/officeDocument/2006/relationships" xmlns:p="http://schemas.openxmlformats.org/presentationml/2006/main">
  <p:tag name="NUM" val="12"/>
</p:tagLst>
</file>

<file path=ppt/tags/tag558.xml><?xml version="1.0" encoding="utf-8"?>
<p:tagLst xmlns:a="http://schemas.openxmlformats.org/drawingml/2006/main" xmlns:r="http://schemas.openxmlformats.org/officeDocument/2006/relationships" xmlns:p="http://schemas.openxmlformats.org/presentationml/2006/main">
  <p:tag name="NUM" val="13"/>
</p:tagLst>
</file>

<file path=ppt/tags/tag559.xml><?xml version="1.0" encoding="utf-8"?>
<p:tagLst xmlns:a="http://schemas.openxmlformats.org/drawingml/2006/main" xmlns:r="http://schemas.openxmlformats.org/officeDocument/2006/relationships" xmlns:p="http://schemas.openxmlformats.org/presentationml/2006/main">
  <p:tag name="NUM" val="14"/>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60.xml><?xml version="1.0" encoding="utf-8"?>
<p:tagLst xmlns:a="http://schemas.openxmlformats.org/drawingml/2006/main" xmlns:r="http://schemas.openxmlformats.org/officeDocument/2006/relationships" xmlns:p="http://schemas.openxmlformats.org/presentationml/2006/main">
  <p:tag name="NUM" val="15"/>
</p:tagLst>
</file>

<file path=ppt/tags/tag561.xml><?xml version="1.0" encoding="utf-8"?>
<p:tagLst xmlns:a="http://schemas.openxmlformats.org/drawingml/2006/main" xmlns:r="http://schemas.openxmlformats.org/officeDocument/2006/relationships" xmlns:p="http://schemas.openxmlformats.org/presentationml/2006/main">
  <p:tag name="NUM" val="1"/>
</p:tagLst>
</file>

<file path=ppt/tags/tag562.xml><?xml version="1.0" encoding="utf-8"?>
<p:tagLst xmlns:a="http://schemas.openxmlformats.org/drawingml/2006/main" xmlns:r="http://schemas.openxmlformats.org/officeDocument/2006/relationships" xmlns:p="http://schemas.openxmlformats.org/presentationml/2006/main">
  <p:tag name="NUM" val="2"/>
</p:tagLst>
</file>

<file path=ppt/tags/tag563.xml><?xml version="1.0" encoding="utf-8"?>
<p:tagLst xmlns:a="http://schemas.openxmlformats.org/drawingml/2006/main" xmlns:r="http://schemas.openxmlformats.org/officeDocument/2006/relationships" xmlns:p="http://schemas.openxmlformats.org/presentationml/2006/main">
  <p:tag name="NUM" val="3"/>
</p:tagLst>
</file>

<file path=ppt/tags/tag564.xml><?xml version="1.0" encoding="utf-8"?>
<p:tagLst xmlns:a="http://schemas.openxmlformats.org/drawingml/2006/main" xmlns:r="http://schemas.openxmlformats.org/officeDocument/2006/relationships" xmlns:p="http://schemas.openxmlformats.org/presentationml/2006/main">
  <p:tag name="NUM" val="4"/>
</p:tagLst>
</file>

<file path=ppt/tags/tag565.xml><?xml version="1.0" encoding="utf-8"?>
<p:tagLst xmlns:a="http://schemas.openxmlformats.org/drawingml/2006/main" xmlns:r="http://schemas.openxmlformats.org/officeDocument/2006/relationships" xmlns:p="http://schemas.openxmlformats.org/presentationml/2006/main">
  <p:tag name="NUM" val="5"/>
</p:tagLst>
</file>

<file path=ppt/tags/tag566.xml><?xml version="1.0" encoding="utf-8"?>
<p:tagLst xmlns:a="http://schemas.openxmlformats.org/drawingml/2006/main" xmlns:r="http://schemas.openxmlformats.org/officeDocument/2006/relationships" xmlns:p="http://schemas.openxmlformats.org/presentationml/2006/main">
  <p:tag name="NUM" val="4"/>
</p:tagLst>
</file>

<file path=ppt/tags/tag567.xml><?xml version="1.0" encoding="utf-8"?>
<p:tagLst xmlns:a="http://schemas.openxmlformats.org/drawingml/2006/main" xmlns:r="http://schemas.openxmlformats.org/officeDocument/2006/relationships" xmlns:p="http://schemas.openxmlformats.org/presentationml/2006/main">
  <p:tag name="NUM" val="1"/>
</p:tagLst>
</file>

<file path=ppt/tags/tag568.xml><?xml version="1.0" encoding="utf-8"?>
<p:tagLst xmlns:a="http://schemas.openxmlformats.org/drawingml/2006/main" xmlns:r="http://schemas.openxmlformats.org/officeDocument/2006/relationships" xmlns:p="http://schemas.openxmlformats.org/presentationml/2006/main">
  <p:tag name="NUM" val="2"/>
</p:tagLst>
</file>

<file path=ppt/tags/tag569.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70.xml><?xml version="1.0" encoding="utf-8"?>
<p:tagLst xmlns:a="http://schemas.openxmlformats.org/drawingml/2006/main" xmlns:r="http://schemas.openxmlformats.org/officeDocument/2006/relationships" xmlns:p="http://schemas.openxmlformats.org/presentationml/2006/main">
  <p:tag name="NUM" val="4"/>
</p:tagLst>
</file>

<file path=ppt/tags/tag571.xml><?xml version="1.0" encoding="utf-8"?>
<p:tagLst xmlns:a="http://schemas.openxmlformats.org/drawingml/2006/main" xmlns:r="http://schemas.openxmlformats.org/officeDocument/2006/relationships" xmlns:p="http://schemas.openxmlformats.org/presentationml/2006/main">
  <p:tag name="NUM" val="5"/>
</p:tagLst>
</file>

<file path=ppt/tags/tag572.xml><?xml version="1.0" encoding="utf-8"?>
<p:tagLst xmlns:a="http://schemas.openxmlformats.org/drawingml/2006/main" xmlns:r="http://schemas.openxmlformats.org/officeDocument/2006/relationships" xmlns:p="http://schemas.openxmlformats.org/presentationml/2006/main">
  <p:tag name="NUM" val="15"/>
</p:tagLst>
</file>

<file path=ppt/tags/tag573.xml><?xml version="1.0" encoding="utf-8"?>
<p:tagLst xmlns:a="http://schemas.openxmlformats.org/drawingml/2006/main" xmlns:r="http://schemas.openxmlformats.org/officeDocument/2006/relationships" xmlns:p="http://schemas.openxmlformats.org/presentationml/2006/main">
  <p:tag name="NUM" val="24"/>
</p:tagLst>
</file>

<file path=ppt/tags/tag574.xml><?xml version="1.0" encoding="utf-8"?>
<p:tagLst xmlns:a="http://schemas.openxmlformats.org/drawingml/2006/main" xmlns:r="http://schemas.openxmlformats.org/officeDocument/2006/relationships" xmlns:p="http://schemas.openxmlformats.org/presentationml/2006/main">
  <p:tag name="NUM" val="4"/>
</p:tagLst>
</file>

<file path=ppt/tags/tag575.xml><?xml version="1.0" encoding="utf-8"?>
<p:tagLst xmlns:a="http://schemas.openxmlformats.org/drawingml/2006/main" xmlns:r="http://schemas.openxmlformats.org/officeDocument/2006/relationships" xmlns:p="http://schemas.openxmlformats.org/presentationml/2006/main">
  <p:tag name="NUM" val="1"/>
</p:tagLst>
</file>

<file path=ppt/tags/tag576.xml><?xml version="1.0" encoding="utf-8"?>
<p:tagLst xmlns:a="http://schemas.openxmlformats.org/drawingml/2006/main" xmlns:r="http://schemas.openxmlformats.org/officeDocument/2006/relationships" xmlns:p="http://schemas.openxmlformats.org/presentationml/2006/main">
  <p:tag name="NUM" val="2"/>
</p:tagLst>
</file>

<file path=ppt/tags/tag577.xml><?xml version="1.0" encoding="utf-8"?>
<p:tagLst xmlns:a="http://schemas.openxmlformats.org/drawingml/2006/main" xmlns:r="http://schemas.openxmlformats.org/officeDocument/2006/relationships" xmlns:p="http://schemas.openxmlformats.org/presentationml/2006/main">
  <p:tag name="NUM" val="3"/>
</p:tagLst>
</file>

<file path=ppt/tags/tag578.xml><?xml version="1.0" encoding="utf-8"?>
<p:tagLst xmlns:a="http://schemas.openxmlformats.org/drawingml/2006/main" xmlns:r="http://schemas.openxmlformats.org/officeDocument/2006/relationships" xmlns:p="http://schemas.openxmlformats.org/presentationml/2006/main">
  <p:tag name="NUM" val="4"/>
</p:tagLst>
</file>

<file path=ppt/tags/tag579.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80.xml><?xml version="1.0" encoding="utf-8"?>
<p:tagLst xmlns:a="http://schemas.openxmlformats.org/drawingml/2006/main" xmlns:r="http://schemas.openxmlformats.org/officeDocument/2006/relationships" xmlns:p="http://schemas.openxmlformats.org/presentationml/2006/main">
  <p:tag name="NUM" val="1"/>
</p:tagLst>
</file>

<file path=ppt/tags/tag581.xml><?xml version="1.0" encoding="utf-8"?>
<p:tagLst xmlns:a="http://schemas.openxmlformats.org/drawingml/2006/main" xmlns:r="http://schemas.openxmlformats.org/officeDocument/2006/relationships" xmlns:p="http://schemas.openxmlformats.org/presentationml/2006/main">
  <p:tag name="NUM" val="2"/>
</p:tagLst>
</file>

<file path=ppt/tags/tag582.xml><?xml version="1.0" encoding="utf-8"?>
<p:tagLst xmlns:a="http://schemas.openxmlformats.org/drawingml/2006/main" xmlns:r="http://schemas.openxmlformats.org/officeDocument/2006/relationships" xmlns:p="http://schemas.openxmlformats.org/presentationml/2006/main">
  <p:tag name="NUM" val="3"/>
</p:tagLst>
</file>

<file path=ppt/tags/tag583.xml><?xml version="1.0" encoding="utf-8"?>
<p:tagLst xmlns:a="http://schemas.openxmlformats.org/drawingml/2006/main" xmlns:r="http://schemas.openxmlformats.org/officeDocument/2006/relationships" xmlns:p="http://schemas.openxmlformats.org/presentationml/2006/main">
  <p:tag name="NUM" val="4"/>
</p:tagLst>
</file>

<file path=ppt/tags/tag584.xml><?xml version="1.0" encoding="utf-8"?>
<p:tagLst xmlns:a="http://schemas.openxmlformats.org/drawingml/2006/main" xmlns:r="http://schemas.openxmlformats.org/officeDocument/2006/relationships" xmlns:p="http://schemas.openxmlformats.org/presentationml/2006/main">
  <p:tag name="NUM" val="5"/>
</p:tagLst>
</file>

<file path=ppt/tags/tag585.xml><?xml version="1.0" encoding="utf-8"?>
<p:tagLst xmlns:a="http://schemas.openxmlformats.org/drawingml/2006/main" xmlns:r="http://schemas.openxmlformats.org/officeDocument/2006/relationships" xmlns:p="http://schemas.openxmlformats.org/presentationml/2006/main">
  <p:tag name="NUM" val="6"/>
</p:tagLst>
</file>

<file path=ppt/tags/tag586.xml><?xml version="1.0" encoding="utf-8"?>
<p:tagLst xmlns:a="http://schemas.openxmlformats.org/drawingml/2006/main" xmlns:r="http://schemas.openxmlformats.org/officeDocument/2006/relationships" xmlns:p="http://schemas.openxmlformats.org/presentationml/2006/main">
  <p:tag name="NUM" val="7"/>
</p:tagLst>
</file>

<file path=ppt/tags/tag587.xml><?xml version="1.0" encoding="utf-8"?>
<p:tagLst xmlns:a="http://schemas.openxmlformats.org/drawingml/2006/main" xmlns:r="http://schemas.openxmlformats.org/officeDocument/2006/relationships" xmlns:p="http://schemas.openxmlformats.org/presentationml/2006/main">
  <p:tag name="NUM" val="8"/>
</p:tagLst>
</file>

<file path=ppt/tags/tag588.xml><?xml version="1.0" encoding="utf-8"?>
<p:tagLst xmlns:a="http://schemas.openxmlformats.org/drawingml/2006/main" xmlns:r="http://schemas.openxmlformats.org/officeDocument/2006/relationships" xmlns:p="http://schemas.openxmlformats.org/presentationml/2006/main">
  <p:tag name="NUM" val="9"/>
</p:tagLst>
</file>

<file path=ppt/tags/tag589.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590.xml><?xml version="1.0" encoding="utf-8"?>
<p:tagLst xmlns:a="http://schemas.openxmlformats.org/drawingml/2006/main" xmlns:r="http://schemas.openxmlformats.org/officeDocument/2006/relationships" xmlns:p="http://schemas.openxmlformats.org/presentationml/2006/main">
  <p:tag name="NUM" val="11"/>
</p:tagLst>
</file>

<file path=ppt/tags/tag591.xml><?xml version="1.0" encoding="utf-8"?>
<p:tagLst xmlns:a="http://schemas.openxmlformats.org/drawingml/2006/main" xmlns:r="http://schemas.openxmlformats.org/officeDocument/2006/relationships" xmlns:p="http://schemas.openxmlformats.org/presentationml/2006/main">
  <p:tag name="NUM" val="12"/>
</p:tagLst>
</file>

<file path=ppt/tags/tag592.xml><?xml version="1.0" encoding="utf-8"?>
<p:tagLst xmlns:a="http://schemas.openxmlformats.org/drawingml/2006/main" xmlns:r="http://schemas.openxmlformats.org/officeDocument/2006/relationships" xmlns:p="http://schemas.openxmlformats.org/presentationml/2006/main">
  <p:tag name="NUM" val="13"/>
</p:tagLst>
</file>

<file path=ppt/tags/tag593.xml><?xml version="1.0" encoding="utf-8"?>
<p:tagLst xmlns:a="http://schemas.openxmlformats.org/drawingml/2006/main" xmlns:r="http://schemas.openxmlformats.org/officeDocument/2006/relationships" xmlns:p="http://schemas.openxmlformats.org/presentationml/2006/main">
  <p:tag name="NUM" val="1"/>
</p:tagLst>
</file>

<file path=ppt/tags/tag594.xml><?xml version="1.0" encoding="utf-8"?>
<p:tagLst xmlns:a="http://schemas.openxmlformats.org/drawingml/2006/main" xmlns:r="http://schemas.openxmlformats.org/officeDocument/2006/relationships" xmlns:p="http://schemas.openxmlformats.org/presentationml/2006/main">
  <p:tag name="NUM" val="2"/>
</p:tagLst>
</file>

<file path=ppt/tags/tag595.xml><?xml version="1.0" encoding="utf-8"?>
<p:tagLst xmlns:a="http://schemas.openxmlformats.org/drawingml/2006/main" xmlns:r="http://schemas.openxmlformats.org/officeDocument/2006/relationships" xmlns:p="http://schemas.openxmlformats.org/presentationml/2006/main">
  <p:tag name="NUM" val="1"/>
</p:tagLst>
</file>

<file path=ppt/tags/tag596.xml><?xml version="1.0" encoding="utf-8"?>
<p:tagLst xmlns:a="http://schemas.openxmlformats.org/drawingml/2006/main" xmlns:r="http://schemas.openxmlformats.org/officeDocument/2006/relationships" xmlns:p="http://schemas.openxmlformats.org/presentationml/2006/main">
  <p:tag name="NUM" val="2"/>
</p:tagLst>
</file>

<file path=ppt/tags/tag597.xml><?xml version="1.0" encoding="utf-8"?>
<p:tagLst xmlns:a="http://schemas.openxmlformats.org/drawingml/2006/main" xmlns:r="http://schemas.openxmlformats.org/officeDocument/2006/relationships" xmlns:p="http://schemas.openxmlformats.org/presentationml/2006/main">
  <p:tag name="NUM" val="3"/>
</p:tagLst>
</file>

<file path=ppt/tags/tag598.xml><?xml version="1.0" encoding="utf-8"?>
<p:tagLst xmlns:a="http://schemas.openxmlformats.org/drawingml/2006/main" xmlns:r="http://schemas.openxmlformats.org/officeDocument/2006/relationships" xmlns:p="http://schemas.openxmlformats.org/presentationml/2006/main">
  <p:tag name="NUM" val="4"/>
</p:tagLst>
</file>

<file path=ppt/tags/tag59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00.xml><?xml version="1.0" encoding="utf-8"?>
<p:tagLst xmlns:a="http://schemas.openxmlformats.org/drawingml/2006/main" xmlns:r="http://schemas.openxmlformats.org/officeDocument/2006/relationships" xmlns:p="http://schemas.openxmlformats.org/presentationml/2006/main">
  <p:tag name="NUM" val="4"/>
</p:tagLst>
</file>

<file path=ppt/tags/tag601.xml><?xml version="1.0" encoding="utf-8"?>
<p:tagLst xmlns:a="http://schemas.openxmlformats.org/drawingml/2006/main" xmlns:r="http://schemas.openxmlformats.org/officeDocument/2006/relationships" xmlns:p="http://schemas.openxmlformats.org/presentationml/2006/main">
  <p:tag name="NUM" val="3"/>
</p:tagLst>
</file>

<file path=ppt/tags/tag602.xml><?xml version="1.0" encoding="utf-8"?>
<p:tagLst xmlns:a="http://schemas.openxmlformats.org/drawingml/2006/main" xmlns:r="http://schemas.openxmlformats.org/officeDocument/2006/relationships" xmlns:p="http://schemas.openxmlformats.org/presentationml/2006/main">
  <p:tag name="NUM" val="4"/>
</p:tagLst>
</file>

<file path=ppt/tags/tag603.xml><?xml version="1.0" encoding="utf-8"?>
<p:tagLst xmlns:a="http://schemas.openxmlformats.org/drawingml/2006/main" xmlns:r="http://schemas.openxmlformats.org/officeDocument/2006/relationships" xmlns:p="http://schemas.openxmlformats.org/presentationml/2006/main">
  <p:tag name="NUM" val="5"/>
</p:tagLst>
</file>

<file path=ppt/tags/tag604.xml><?xml version="1.0" encoding="utf-8"?>
<p:tagLst xmlns:a="http://schemas.openxmlformats.org/drawingml/2006/main" xmlns:r="http://schemas.openxmlformats.org/officeDocument/2006/relationships" xmlns:p="http://schemas.openxmlformats.org/presentationml/2006/main">
  <p:tag name="NUM" val="4"/>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10.xml><?xml version="1.0" encoding="utf-8"?>
<p:tagLst xmlns:a="http://schemas.openxmlformats.org/drawingml/2006/main" xmlns:r="http://schemas.openxmlformats.org/officeDocument/2006/relationships" xmlns:p="http://schemas.openxmlformats.org/presentationml/2006/main">
  <p:tag name="NUM" val="4"/>
</p:tagLst>
</file>

<file path=ppt/tags/tag611.xml><?xml version="1.0" encoding="utf-8"?>
<p:tagLst xmlns:a="http://schemas.openxmlformats.org/drawingml/2006/main" xmlns:r="http://schemas.openxmlformats.org/officeDocument/2006/relationships" xmlns:p="http://schemas.openxmlformats.org/presentationml/2006/main">
  <p:tag name="NUM" val="2"/>
</p:tagLst>
</file>

<file path=ppt/tags/tag612.xml><?xml version="1.0" encoding="utf-8"?>
<p:tagLst xmlns:a="http://schemas.openxmlformats.org/drawingml/2006/main" xmlns:r="http://schemas.openxmlformats.org/officeDocument/2006/relationships" xmlns:p="http://schemas.openxmlformats.org/presentationml/2006/main">
  <p:tag name="NUM" val="3"/>
</p:tagLst>
</file>

<file path=ppt/tags/tag613.xml><?xml version="1.0" encoding="utf-8"?>
<p:tagLst xmlns:a="http://schemas.openxmlformats.org/drawingml/2006/main" xmlns:r="http://schemas.openxmlformats.org/officeDocument/2006/relationships" xmlns:p="http://schemas.openxmlformats.org/presentationml/2006/main">
  <p:tag name="NUM" val="4"/>
</p:tagLst>
</file>

<file path=ppt/tags/tag614.xml><?xml version="1.0" encoding="utf-8"?>
<p:tagLst xmlns:a="http://schemas.openxmlformats.org/drawingml/2006/main" xmlns:r="http://schemas.openxmlformats.org/officeDocument/2006/relationships" xmlns:p="http://schemas.openxmlformats.org/presentationml/2006/main">
  <p:tag name="NUM" val="4"/>
</p:tagLst>
</file>

<file path=ppt/tags/tag615.xml><?xml version="1.0" encoding="utf-8"?>
<p:tagLst xmlns:a="http://schemas.openxmlformats.org/drawingml/2006/main" xmlns:r="http://schemas.openxmlformats.org/officeDocument/2006/relationships" xmlns:p="http://schemas.openxmlformats.org/presentationml/2006/main">
  <p:tag name="NUM" val="1"/>
</p:tagLst>
</file>

<file path=ppt/tags/tag616.xml><?xml version="1.0" encoding="utf-8"?>
<p:tagLst xmlns:a="http://schemas.openxmlformats.org/drawingml/2006/main" xmlns:r="http://schemas.openxmlformats.org/officeDocument/2006/relationships" xmlns:p="http://schemas.openxmlformats.org/presentationml/2006/main">
  <p:tag name="NUM" val="2"/>
</p:tagLst>
</file>

<file path=ppt/tags/tag617.xml><?xml version="1.0" encoding="utf-8"?>
<p:tagLst xmlns:a="http://schemas.openxmlformats.org/drawingml/2006/main" xmlns:r="http://schemas.openxmlformats.org/officeDocument/2006/relationships" xmlns:p="http://schemas.openxmlformats.org/presentationml/2006/main">
  <p:tag name="NUM" val="3"/>
</p:tagLst>
</file>

<file path=ppt/tags/tag618.xml><?xml version="1.0" encoding="utf-8"?>
<p:tagLst xmlns:a="http://schemas.openxmlformats.org/drawingml/2006/main" xmlns:r="http://schemas.openxmlformats.org/officeDocument/2006/relationships" xmlns:p="http://schemas.openxmlformats.org/presentationml/2006/main">
  <p:tag name="NUM" val="4"/>
</p:tagLst>
</file>

<file path=ppt/tags/tag619.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20.xml><?xml version="1.0" encoding="utf-8"?>
<p:tagLst xmlns:a="http://schemas.openxmlformats.org/drawingml/2006/main" xmlns:r="http://schemas.openxmlformats.org/officeDocument/2006/relationships" xmlns:p="http://schemas.openxmlformats.org/presentationml/2006/main">
  <p:tag name="NUM" val="6"/>
</p:tagLst>
</file>

<file path=ppt/tags/tag621.xml><?xml version="1.0" encoding="utf-8"?>
<p:tagLst xmlns:a="http://schemas.openxmlformats.org/drawingml/2006/main" xmlns:r="http://schemas.openxmlformats.org/officeDocument/2006/relationships" xmlns:p="http://schemas.openxmlformats.org/presentationml/2006/main">
  <p:tag name="NUM" val="7"/>
</p:tagLst>
</file>

<file path=ppt/tags/tag622.xml><?xml version="1.0" encoding="utf-8"?>
<p:tagLst xmlns:a="http://schemas.openxmlformats.org/drawingml/2006/main" xmlns:r="http://schemas.openxmlformats.org/officeDocument/2006/relationships" xmlns:p="http://schemas.openxmlformats.org/presentationml/2006/main">
  <p:tag name="NUM" val="8"/>
</p:tagLst>
</file>

<file path=ppt/tags/tag623.xml><?xml version="1.0" encoding="utf-8"?>
<p:tagLst xmlns:a="http://schemas.openxmlformats.org/drawingml/2006/main" xmlns:r="http://schemas.openxmlformats.org/officeDocument/2006/relationships" xmlns:p="http://schemas.openxmlformats.org/presentationml/2006/main">
  <p:tag name="NUM" val="9"/>
</p:tagLst>
</file>

<file path=ppt/tags/tag624.xml><?xml version="1.0" encoding="utf-8"?>
<p:tagLst xmlns:a="http://schemas.openxmlformats.org/drawingml/2006/main" xmlns:r="http://schemas.openxmlformats.org/officeDocument/2006/relationships" xmlns:p="http://schemas.openxmlformats.org/presentationml/2006/main">
  <p:tag name="NUM" val="10"/>
</p:tagLst>
</file>

<file path=ppt/tags/tag625.xml><?xml version="1.0" encoding="utf-8"?>
<p:tagLst xmlns:a="http://schemas.openxmlformats.org/drawingml/2006/main" xmlns:r="http://schemas.openxmlformats.org/officeDocument/2006/relationships" xmlns:p="http://schemas.openxmlformats.org/presentationml/2006/main">
  <p:tag name="NUM" val="11"/>
</p:tagLst>
</file>

<file path=ppt/tags/tag626.xml><?xml version="1.0" encoding="utf-8"?>
<p:tagLst xmlns:a="http://schemas.openxmlformats.org/drawingml/2006/main" xmlns:r="http://schemas.openxmlformats.org/officeDocument/2006/relationships" xmlns:p="http://schemas.openxmlformats.org/presentationml/2006/main">
  <p:tag name="NUM" val="12"/>
</p:tagLst>
</file>

<file path=ppt/tags/tag627.xml><?xml version="1.0" encoding="utf-8"?>
<p:tagLst xmlns:a="http://schemas.openxmlformats.org/drawingml/2006/main" xmlns:r="http://schemas.openxmlformats.org/officeDocument/2006/relationships" xmlns:p="http://schemas.openxmlformats.org/presentationml/2006/main">
  <p:tag name="NUM" val="13"/>
</p:tagLst>
</file>

<file path=ppt/tags/tag628.xml><?xml version="1.0" encoding="utf-8"?>
<p:tagLst xmlns:a="http://schemas.openxmlformats.org/drawingml/2006/main" xmlns:r="http://schemas.openxmlformats.org/officeDocument/2006/relationships" xmlns:p="http://schemas.openxmlformats.org/presentationml/2006/main">
  <p:tag name="NUM" val="15"/>
</p:tagLst>
</file>

<file path=ppt/tags/tag629.xml><?xml version="1.0" encoding="utf-8"?>
<p:tagLst xmlns:a="http://schemas.openxmlformats.org/drawingml/2006/main" xmlns:r="http://schemas.openxmlformats.org/officeDocument/2006/relationships" xmlns:p="http://schemas.openxmlformats.org/presentationml/2006/main">
  <p:tag name="NUM" val="14"/>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30.xml><?xml version="1.0" encoding="utf-8"?>
<p:tagLst xmlns:a="http://schemas.openxmlformats.org/drawingml/2006/main" xmlns:r="http://schemas.openxmlformats.org/officeDocument/2006/relationships" xmlns:p="http://schemas.openxmlformats.org/presentationml/2006/main">
  <p:tag name="NUM" val="2"/>
</p:tagLst>
</file>

<file path=ppt/tags/tag631.xml><?xml version="1.0" encoding="utf-8"?>
<p:tagLst xmlns:a="http://schemas.openxmlformats.org/drawingml/2006/main" xmlns:r="http://schemas.openxmlformats.org/officeDocument/2006/relationships" xmlns:p="http://schemas.openxmlformats.org/presentationml/2006/main">
  <p:tag name="NUM" val="3"/>
</p:tagLst>
</file>

<file path=ppt/tags/tag632.xml><?xml version="1.0" encoding="utf-8"?>
<p:tagLst xmlns:a="http://schemas.openxmlformats.org/drawingml/2006/main" xmlns:r="http://schemas.openxmlformats.org/officeDocument/2006/relationships" xmlns:p="http://schemas.openxmlformats.org/presentationml/2006/main">
  <p:tag name="NUM" val="4"/>
</p:tagLst>
</file>

<file path=ppt/tags/tag633.xml><?xml version="1.0" encoding="utf-8"?>
<p:tagLst xmlns:a="http://schemas.openxmlformats.org/drawingml/2006/main" xmlns:r="http://schemas.openxmlformats.org/officeDocument/2006/relationships" xmlns:p="http://schemas.openxmlformats.org/presentationml/2006/main">
  <p:tag name="NUM" val="5"/>
</p:tagLst>
</file>

<file path=ppt/tags/tag634.xml><?xml version="1.0" encoding="utf-8"?>
<p:tagLst xmlns:a="http://schemas.openxmlformats.org/drawingml/2006/main" xmlns:r="http://schemas.openxmlformats.org/officeDocument/2006/relationships" xmlns:p="http://schemas.openxmlformats.org/presentationml/2006/main">
  <p:tag name="NUM" val="4"/>
</p:tagLst>
</file>

<file path=ppt/tags/tag635.xml><?xml version="1.0" encoding="utf-8"?>
<p:tagLst xmlns:a="http://schemas.openxmlformats.org/drawingml/2006/main" xmlns:r="http://schemas.openxmlformats.org/officeDocument/2006/relationships" xmlns:p="http://schemas.openxmlformats.org/presentationml/2006/main">
  <p:tag name="NUM" val="1"/>
</p:tagLst>
</file>

<file path=ppt/tags/tag636.xml><?xml version="1.0" encoding="utf-8"?>
<p:tagLst xmlns:a="http://schemas.openxmlformats.org/drawingml/2006/main" xmlns:r="http://schemas.openxmlformats.org/officeDocument/2006/relationships" xmlns:p="http://schemas.openxmlformats.org/presentationml/2006/main">
  <p:tag name="NUM" val="2"/>
</p:tagLst>
</file>

<file path=ppt/tags/tag637.xml><?xml version="1.0" encoding="utf-8"?>
<p:tagLst xmlns:a="http://schemas.openxmlformats.org/drawingml/2006/main" xmlns:r="http://schemas.openxmlformats.org/officeDocument/2006/relationships" xmlns:p="http://schemas.openxmlformats.org/presentationml/2006/main">
  <p:tag name="NUM" val="3"/>
</p:tagLst>
</file>

<file path=ppt/tags/tag638.xml><?xml version="1.0" encoding="utf-8"?>
<p:tagLst xmlns:a="http://schemas.openxmlformats.org/drawingml/2006/main" xmlns:r="http://schemas.openxmlformats.org/officeDocument/2006/relationships" xmlns:p="http://schemas.openxmlformats.org/presentationml/2006/main">
  <p:tag name="NUM" val="4"/>
</p:tagLst>
</file>

<file path=ppt/tags/tag639.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40.xml><?xml version="1.0" encoding="utf-8"?>
<p:tagLst xmlns:a="http://schemas.openxmlformats.org/drawingml/2006/main" xmlns:r="http://schemas.openxmlformats.org/officeDocument/2006/relationships" xmlns:p="http://schemas.openxmlformats.org/presentationml/2006/main">
  <p:tag name="NUM" val="62"/>
</p:tagLst>
</file>

<file path=ppt/tags/tag641.xml><?xml version="1.0" encoding="utf-8"?>
<p:tagLst xmlns:a="http://schemas.openxmlformats.org/drawingml/2006/main" xmlns:r="http://schemas.openxmlformats.org/officeDocument/2006/relationships" xmlns:p="http://schemas.openxmlformats.org/presentationml/2006/main">
  <p:tag name="NUM" val="4"/>
</p:tagLst>
</file>

<file path=ppt/tags/tag642.xml><?xml version="1.0" encoding="utf-8"?>
<p:tagLst xmlns:a="http://schemas.openxmlformats.org/drawingml/2006/main" xmlns:r="http://schemas.openxmlformats.org/officeDocument/2006/relationships" xmlns:p="http://schemas.openxmlformats.org/presentationml/2006/main">
  <p:tag name="NUM" val="2"/>
</p:tagLst>
</file>

<file path=ppt/tags/tag643.xml><?xml version="1.0" encoding="utf-8"?>
<p:tagLst xmlns:a="http://schemas.openxmlformats.org/drawingml/2006/main" xmlns:r="http://schemas.openxmlformats.org/officeDocument/2006/relationships" xmlns:p="http://schemas.openxmlformats.org/presentationml/2006/main">
  <p:tag name="NUM" val="3"/>
</p:tagLst>
</file>

<file path=ppt/tags/tag644.xml><?xml version="1.0" encoding="utf-8"?>
<p:tagLst xmlns:a="http://schemas.openxmlformats.org/drawingml/2006/main" xmlns:r="http://schemas.openxmlformats.org/officeDocument/2006/relationships" xmlns:p="http://schemas.openxmlformats.org/presentationml/2006/main">
  <p:tag name="NUM" val="4"/>
</p:tagLst>
</file>

<file path=ppt/tags/tag645.xml><?xml version="1.0" encoding="utf-8"?>
<p:tagLst xmlns:a="http://schemas.openxmlformats.org/drawingml/2006/main" xmlns:r="http://schemas.openxmlformats.org/officeDocument/2006/relationships" xmlns:p="http://schemas.openxmlformats.org/presentationml/2006/main">
  <p:tag name="NUM" val="5"/>
</p:tagLst>
</file>

<file path=ppt/tags/tag646.xml><?xml version="1.0" encoding="utf-8"?>
<p:tagLst xmlns:a="http://schemas.openxmlformats.org/drawingml/2006/main" xmlns:r="http://schemas.openxmlformats.org/officeDocument/2006/relationships" xmlns:p="http://schemas.openxmlformats.org/presentationml/2006/main">
  <p:tag name="NUM" val="4"/>
</p:tagLst>
</file>

<file path=ppt/tags/tag647.xml><?xml version="1.0" encoding="utf-8"?>
<p:tagLst xmlns:a="http://schemas.openxmlformats.org/drawingml/2006/main" xmlns:r="http://schemas.openxmlformats.org/officeDocument/2006/relationships" xmlns:p="http://schemas.openxmlformats.org/presentationml/2006/main">
  <p:tag name="NUM" val="1"/>
</p:tagLst>
</file>

<file path=ppt/tags/tag648.xml><?xml version="1.0" encoding="utf-8"?>
<p:tagLst xmlns:a="http://schemas.openxmlformats.org/drawingml/2006/main" xmlns:r="http://schemas.openxmlformats.org/officeDocument/2006/relationships" xmlns:p="http://schemas.openxmlformats.org/presentationml/2006/main">
  <p:tag name="NUM" val="2"/>
</p:tagLst>
</file>

<file path=ppt/tags/tag649.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14"/>
</p:tagLst>
</file>

<file path=ppt/tags/tag650.xml><?xml version="1.0" encoding="utf-8"?>
<p:tagLst xmlns:a="http://schemas.openxmlformats.org/drawingml/2006/main" xmlns:r="http://schemas.openxmlformats.org/officeDocument/2006/relationships" xmlns:p="http://schemas.openxmlformats.org/presentationml/2006/main">
  <p:tag name="NUM" val="4"/>
</p:tagLst>
</file>

<file path=ppt/tags/tag651.xml><?xml version="1.0" encoding="utf-8"?>
<p:tagLst xmlns:a="http://schemas.openxmlformats.org/drawingml/2006/main" xmlns:r="http://schemas.openxmlformats.org/officeDocument/2006/relationships" xmlns:p="http://schemas.openxmlformats.org/presentationml/2006/main">
  <p:tag name="NUM" val="5"/>
</p:tagLst>
</file>

<file path=ppt/tags/tag652.xml><?xml version="1.0" encoding="utf-8"?>
<p:tagLst xmlns:a="http://schemas.openxmlformats.org/drawingml/2006/main" xmlns:r="http://schemas.openxmlformats.org/officeDocument/2006/relationships" xmlns:p="http://schemas.openxmlformats.org/presentationml/2006/main">
  <p:tag name="NUM" val="6"/>
</p:tagLst>
</file>

<file path=ppt/tags/tag653.xml><?xml version="1.0" encoding="utf-8"?>
<p:tagLst xmlns:a="http://schemas.openxmlformats.org/drawingml/2006/main" xmlns:r="http://schemas.openxmlformats.org/officeDocument/2006/relationships" xmlns:p="http://schemas.openxmlformats.org/presentationml/2006/main">
  <p:tag name="NUM" val="7"/>
</p:tagLst>
</file>

<file path=ppt/tags/tag654.xml><?xml version="1.0" encoding="utf-8"?>
<p:tagLst xmlns:a="http://schemas.openxmlformats.org/drawingml/2006/main" xmlns:r="http://schemas.openxmlformats.org/officeDocument/2006/relationships" xmlns:p="http://schemas.openxmlformats.org/presentationml/2006/main">
  <p:tag name="NUM" val="8"/>
</p:tagLst>
</file>

<file path=ppt/tags/tag655.xml><?xml version="1.0" encoding="utf-8"?>
<p:tagLst xmlns:a="http://schemas.openxmlformats.org/drawingml/2006/main" xmlns:r="http://schemas.openxmlformats.org/officeDocument/2006/relationships" xmlns:p="http://schemas.openxmlformats.org/presentationml/2006/main">
  <p:tag name="NUM" val="9"/>
</p:tagLst>
</file>

<file path=ppt/tags/tag656.xml><?xml version="1.0" encoding="utf-8"?>
<p:tagLst xmlns:a="http://schemas.openxmlformats.org/drawingml/2006/main" xmlns:r="http://schemas.openxmlformats.org/officeDocument/2006/relationships" xmlns:p="http://schemas.openxmlformats.org/presentationml/2006/main">
  <p:tag name="NUM" val="10"/>
</p:tagLst>
</file>

<file path=ppt/tags/tag657.xml><?xml version="1.0" encoding="utf-8"?>
<p:tagLst xmlns:a="http://schemas.openxmlformats.org/drawingml/2006/main" xmlns:r="http://schemas.openxmlformats.org/officeDocument/2006/relationships" xmlns:p="http://schemas.openxmlformats.org/presentationml/2006/main">
  <p:tag name="NUM" val="11"/>
</p:tagLst>
</file>

<file path=ppt/tags/tag658.xml><?xml version="1.0" encoding="utf-8"?>
<p:tagLst xmlns:a="http://schemas.openxmlformats.org/drawingml/2006/main" xmlns:r="http://schemas.openxmlformats.org/officeDocument/2006/relationships" xmlns:p="http://schemas.openxmlformats.org/presentationml/2006/main">
  <p:tag name="NUM" val="12"/>
</p:tagLst>
</file>

<file path=ppt/tags/tag659.xml><?xml version="1.0" encoding="utf-8"?>
<p:tagLst xmlns:a="http://schemas.openxmlformats.org/drawingml/2006/main" xmlns:r="http://schemas.openxmlformats.org/officeDocument/2006/relationships" xmlns:p="http://schemas.openxmlformats.org/presentationml/2006/main">
  <p:tag name="NUM" val="13"/>
</p:tagLst>
</file>

<file path=ppt/tags/tag66.xml><?xml version="1.0" encoding="utf-8"?>
<p:tagLst xmlns:a="http://schemas.openxmlformats.org/drawingml/2006/main" xmlns:r="http://schemas.openxmlformats.org/officeDocument/2006/relationships" xmlns:p="http://schemas.openxmlformats.org/presentationml/2006/main">
  <p:tag name="NUM" val="15"/>
</p:tagLst>
</file>

<file path=ppt/tags/tag660.xml><?xml version="1.0" encoding="utf-8"?>
<p:tagLst xmlns:a="http://schemas.openxmlformats.org/drawingml/2006/main" xmlns:r="http://schemas.openxmlformats.org/officeDocument/2006/relationships" xmlns:p="http://schemas.openxmlformats.org/presentationml/2006/main">
  <p:tag name="NUM" val="24"/>
</p:tagLst>
</file>

<file path=ppt/tags/tag661.xml><?xml version="1.0" encoding="utf-8"?>
<p:tagLst xmlns:a="http://schemas.openxmlformats.org/drawingml/2006/main" xmlns:r="http://schemas.openxmlformats.org/officeDocument/2006/relationships" xmlns:p="http://schemas.openxmlformats.org/presentationml/2006/main">
  <p:tag name="NUM" val="25"/>
</p:tagLst>
</file>

<file path=ppt/tags/tag662.xml><?xml version="1.0" encoding="utf-8"?>
<p:tagLst xmlns:a="http://schemas.openxmlformats.org/drawingml/2006/main" xmlns:r="http://schemas.openxmlformats.org/officeDocument/2006/relationships" xmlns:p="http://schemas.openxmlformats.org/presentationml/2006/main">
  <p:tag name="NUM" val="24"/>
</p:tagLst>
</file>

<file path=ppt/tags/tag663.xml><?xml version="1.0" encoding="utf-8"?>
<p:tagLst xmlns:a="http://schemas.openxmlformats.org/drawingml/2006/main" xmlns:r="http://schemas.openxmlformats.org/officeDocument/2006/relationships" xmlns:p="http://schemas.openxmlformats.org/presentationml/2006/main">
  <p:tag name="NUM" val="24"/>
</p:tagLst>
</file>

<file path=ppt/tags/tag664.xml><?xml version="1.0" encoding="utf-8"?>
<p:tagLst xmlns:a="http://schemas.openxmlformats.org/drawingml/2006/main" xmlns:r="http://schemas.openxmlformats.org/officeDocument/2006/relationships" xmlns:p="http://schemas.openxmlformats.org/presentationml/2006/main">
  <p:tag name="NUM" val="2"/>
</p:tagLst>
</file>

<file path=ppt/tags/tag665.xml><?xml version="1.0" encoding="utf-8"?>
<p:tagLst xmlns:a="http://schemas.openxmlformats.org/drawingml/2006/main" xmlns:r="http://schemas.openxmlformats.org/officeDocument/2006/relationships" xmlns:p="http://schemas.openxmlformats.org/presentationml/2006/main">
  <p:tag name="NUM" val="3"/>
</p:tagLst>
</file>

<file path=ppt/tags/tag666.xml><?xml version="1.0" encoding="utf-8"?>
<p:tagLst xmlns:a="http://schemas.openxmlformats.org/drawingml/2006/main" xmlns:r="http://schemas.openxmlformats.org/officeDocument/2006/relationships" xmlns:p="http://schemas.openxmlformats.org/presentationml/2006/main">
  <p:tag name="NUM" val="4"/>
</p:tagLst>
</file>

<file path=ppt/tags/tag667.xml><?xml version="1.0" encoding="utf-8"?>
<p:tagLst xmlns:a="http://schemas.openxmlformats.org/drawingml/2006/main" xmlns:r="http://schemas.openxmlformats.org/officeDocument/2006/relationships" xmlns:p="http://schemas.openxmlformats.org/presentationml/2006/main">
  <p:tag name="NUM" val="5"/>
</p:tagLst>
</file>

<file path=ppt/tags/tag668.xml><?xml version="1.0" encoding="utf-8"?>
<p:tagLst xmlns:a="http://schemas.openxmlformats.org/drawingml/2006/main" xmlns:r="http://schemas.openxmlformats.org/officeDocument/2006/relationships" xmlns:p="http://schemas.openxmlformats.org/presentationml/2006/main">
  <p:tag name="NUM" val="6"/>
</p:tagLst>
</file>

<file path=ppt/tags/tag669.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6"/>
</p:tagLst>
</file>

<file path=ppt/tags/tag670.xml><?xml version="1.0" encoding="utf-8"?>
<p:tagLst xmlns:a="http://schemas.openxmlformats.org/drawingml/2006/main" xmlns:r="http://schemas.openxmlformats.org/officeDocument/2006/relationships" xmlns:p="http://schemas.openxmlformats.org/presentationml/2006/main">
  <p:tag name="NUM" val="3"/>
</p:tagLst>
</file>

<file path=ppt/tags/tag671.xml><?xml version="1.0" encoding="utf-8"?>
<p:tagLst xmlns:a="http://schemas.openxmlformats.org/drawingml/2006/main" xmlns:r="http://schemas.openxmlformats.org/officeDocument/2006/relationships" xmlns:p="http://schemas.openxmlformats.org/presentationml/2006/main">
  <p:tag name="NUM" val="4"/>
</p:tagLst>
</file>

<file path=ppt/tags/tag672.xml><?xml version="1.0" encoding="utf-8"?>
<p:tagLst xmlns:a="http://schemas.openxmlformats.org/drawingml/2006/main" xmlns:r="http://schemas.openxmlformats.org/officeDocument/2006/relationships" xmlns:p="http://schemas.openxmlformats.org/presentationml/2006/main">
  <p:tag name="NUM" val="5"/>
</p:tagLst>
</file>

<file path=ppt/tags/tag673.xml><?xml version="1.0" encoding="utf-8"?>
<p:tagLst xmlns:a="http://schemas.openxmlformats.org/drawingml/2006/main" xmlns:r="http://schemas.openxmlformats.org/officeDocument/2006/relationships" xmlns:p="http://schemas.openxmlformats.org/presentationml/2006/main">
  <p:tag name="NUM" val="6"/>
</p:tagLst>
</file>

<file path=ppt/tags/tag674.xml><?xml version="1.0" encoding="utf-8"?>
<p:tagLst xmlns:a="http://schemas.openxmlformats.org/drawingml/2006/main" xmlns:r="http://schemas.openxmlformats.org/officeDocument/2006/relationships" xmlns:p="http://schemas.openxmlformats.org/presentationml/2006/main">
  <p:tag name="NUM" val="2"/>
</p:tagLst>
</file>

<file path=ppt/tags/tag675.xml><?xml version="1.0" encoding="utf-8"?>
<p:tagLst xmlns:a="http://schemas.openxmlformats.org/drawingml/2006/main" xmlns:r="http://schemas.openxmlformats.org/officeDocument/2006/relationships" xmlns:p="http://schemas.openxmlformats.org/presentationml/2006/main">
  <p:tag name="NUM" val="3"/>
</p:tagLst>
</file>

<file path=ppt/tags/tag676.xml><?xml version="1.0" encoding="utf-8"?>
<p:tagLst xmlns:a="http://schemas.openxmlformats.org/drawingml/2006/main" xmlns:r="http://schemas.openxmlformats.org/officeDocument/2006/relationships" xmlns:p="http://schemas.openxmlformats.org/presentationml/2006/main">
  <p:tag name="NUM" val="4"/>
</p:tagLst>
</file>

<file path=ppt/tags/tag677.xml><?xml version="1.0" encoding="utf-8"?>
<p:tagLst xmlns:a="http://schemas.openxmlformats.org/drawingml/2006/main" xmlns:r="http://schemas.openxmlformats.org/officeDocument/2006/relationships" xmlns:p="http://schemas.openxmlformats.org/presentationml/2006/main">
  <p:tag name="NUM" val="5"/>
</p:tagLst>
</file>

<file path=ppt/tags/tag678.xml><?xml version="1.0" encoding="utf-8"?>
<p:tagLst xmlns:a="http://schemas.openxmlformats.org/drawingml/2006/main" xmlns:r="http://schemas.openxmlformats.org/officeDocument/2006/relationships" xmlns:p="http://schemas.openxmlformats.org/presentationml/2006/main">
  <p:tag name="NUM" val="6"/>
</p:tagLst>
</file>

<file path=ppt/tags/tag679.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18"/>
</p:tagLst>
</file>

<file path=ppt/tags/tag680.xml><?xml version="1.0" encoding="utf-8"?>
<p:tagLst xmlns:a="http://schemas.openxmlformats.org/drawingml/2006/main" xmlns:r="http://schemas.openxmlformats.org/officeDocument/2006/relationships" xmlns:p="http://schemas.openxmlformats.org/presentationml/2006/main">
  <p:tag name="NUM" val="3"/>
</p:tagLst>
</file>

<file path=ppt/tags/tag681.xml><?xml version="1.0" encoding="utf-8"?>
<p:tagLst xmlns:a="http://schemas.openxmlformats.org/drawingml/2006/main" xmlns:r="http://schemas.openxmlformats.org/officeDocument/2006/relationships" xmlns:p="http://schemas.openxmlformats.org/presentationml/2006/main">
  <p:tag name="NUM" val="4"/>
</p:tagLst>
</file>

<file path=ppt/tags/tag682.xml><?xml version="1.0" encoding="utf-8"?>
<p:tagLst xmlns:a="http://schemas.openxmlformats.org/drawingml/2006/main" xmlns:r="http://schemas.openxmlformats.org/officeDocument/2006/relationships" xmlns:p="http://schemas.openxmlformats.org/presentationml/2006/main">
  <p:tag name="NUM" val="5"/>
</p:tagLst>
</file>

<file path=ppt/tags/tag683.xml><?xml version="1.0" encoding="utf-8"?>
<p:tagLst xmlns:a="http://schemas.openxmlformats.org/drawingml/2006/main" xmlns:r="http://schemas.openxmlformats.org/officeDocument/2006/relationships" xmlns:p="http://schemas.openxmlformats.org/presentationml/2006/main">
  <p:tag name="NUM" val="6"/>
</p:tagLst>
</file>

<file path=ppt/tags/tag684.xml><?xml version="1.0" encoding="utf-8"?>
<p:tagLst xmlns:a="http://schemas.openxmlformats.org/drawingml/2006/main" xmlns:r="http://schemas.openxmlformats.org/officeDocument/2006/relationships" xmlns:p="http://schemas.openxmlformats.org/presentationml/2006/main">
  <p:tag name="NUM" val="1"/>
</p:tagLst>
</file>

<file path=ppt/tags/tag685.xml><?xml version="1.0" encoding="utf-8"?>
<p:tagLst xmlns:a="http://schemas.openxmlformats.org/drawingml/2006/main" xmlns:r="http://schemas.openxmlformats.org/officeDocument/2006/relationships" xmlns:p="http://schemas.openxmlformats.org/presentationml/2006/main">
  <p:tag name="NUM" val="1"/>
</p:tagLst>
</file>

<file path=ppt/tags/tag686.xml><?xml version="1.0" encoding="utf-8"?>
<p:tagLst xmlns:a="http://schemas.openxmlformats.org/drawingml/2006/main" xmlns:r="http://schemas.openxmlformats.org/officeDocument/2006/relationships" xmlns:p="http://schemas.openxmlformats.org/presentationml/2006/main">
  <p:tag name="NUM" val="2"/>
</p:tagLst>
</file>

<file path=ppt/tags/tag687.xml><?xml version="1.0" encoding="utf-8"?>
<p:tagLst xmlns:a="http://schemas.openxmlformats.org/drawingml/2006/main" xmlns:r="http://schemas.openxmlformats.org/officeDocument/2006/relationships" xmlns:p="http://schemas.openxmlformats.org/presentationml/2006/main">
  <p:tag name="NUM" val="3"/>
</p:tagLst>
</file>

<file path=ppt/tags/tag688.xml><?xml version="1.0" encoding="utf-8"?>
<p:tagLst xmlns:a="http://schemas.openxmlformats.org/drawingml/2006/main" xmlns:r="http://schemas.openxmlformats.org/officeDocument/2006/relationships" xmlns:p="http://schemas.openxmlformats.org/presentationml/2006/main">
  <p:tag name="NUM" val="4"/>
</p:tagLst>
</file>

<file path=ppt/tags/tag689.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19"/>
</p:tagLst>
</file>

<file path=ppt/tags/tag690.xml><?xml version="1.0" encoding="utf-8"?>
<p:tagLst xmlns:a="http://schemas.openxmlformats.org/drawingml/2006/main" xmlns:r="http://schemas.openxmlformats.org/officeDocument/2006/relationships" xmlns:p="http://schemas.openxmlformats.org/presentationml/2006/main">
  <p:tag name="NUM" val="4"/>
</p:tagLst>
</file>

<file path=ppt/tags/tag691.xml><?xml version="1.0" encoding="utf-8"?>
<p:tagLst xmlns:a="http://schemas.openxmlformats.org/drawingml/2006/main" xmlns:r="http://schemas.openxmlformats.org/officeDocument/2006/relationships" xmlns:p="http://schemas.openxmlformats.org/presentationml/2006/main">
  <p:tag name="NUM" val="2"/>
</p:tagLst>
</file>

<file path=ppt/tags/tag692.xml><?xml version="1.0" encoding="utf-8"?>
<p:tagLst xmlns:a="http://schemas.openxmlformats.org/drawingml/2006/main" xmlns:r="http://schemas.openxmlformats.org/officeDocument/2006/relationships" xmlns:p="http://schemas.openxmlformats.org/presentationml/2006/main">
  <p:tag name="NUM" val="3"/>
</p:tagLst>
</file>

<file path=ppt/tags/tag693.xml><?xml version="1.0" encoding="utf-8"?>
<p:tagLst xmlns:a="http://schemas.openxmlformats.org/drawingml/2006/main" xmlns:r="http://schemas.openxmlformats.org/officeDocument/2006/relationships" xmlns:p="http://schemas.openxmlformats.org/presentationml/2006/main">
  <p:tag name="NUM" val="4"/>
</p:tagLst>
</file>

<file path=ppt/tags/tag694.xml><?xml version="1.0" encoding="utf-8"?>
<p:tagLst xmlns:a="http://schemas.openxmlformats.org/drawingml/2006/main" xmlns:r="http://schemas.openxmlformats.org/officeDocument/2006/relationships" xmlns:p="http://schemas.openxmlformats.org/presentationml/2006/main">
  <p:tag name="NUM" val="4"/>
</p:tagLst>
</file>

<file path=ppt/tags/tag695.xml><?xml version="1.0" encoding="utf-8"?>
<p:tagLst xmlns:a="http://schemas.openxmlformats.org/drawingml/2006/main" xmlns:r="http://schemas.openxmlformats.org/officeDocument/2006/relationships" xmlns:p="http://schemas.openxmlformats.org/presentationml/2006/main">
  <p:tag name="NUM" val="2"/>
</p:tagLst>
</file>

<file path=ppt/tags/tag696.xml><?xml version="1.0" encoding="utf-8"?>
<p:tagLst xmlns:a="http://schemas.openxmlformats.org/drawingml/2006/main" xmlns:r="http://schemas.openxmlformats.org/officeDocument/2006/relationships" xmlns:p="http://schemas.openxmlformats.org/presentationml/2006/main">
  <p:tag name="NUM" val="3"/>
</p:tagLst>
</file>

<file path=ppt/tags/tag697.xml><?xml version="1.0" encoding="utf-8"?>
<p:tagLst xmlns:a="http://schemas.openxmlformats.org/drawingml/2006/main" xmlns:r="http://schemas.openxmlformats.org/officeDocument/2006/relationships" xmlns:p="http://schemas.openxmlformats.org/presentationml/2006/main">
  <p:tag name="NUM" val="4"/>
</p:tagLst>
</file>

<file path=ppt/tags/tag698.xml><?xml version="1.0" encoding="utf-8"?>
<p:tagLst xmlns:a="http://schemas.openxmlformats.org/drawingml/2006/main" xmlns:r="http://schemas.openxmlformats.org/officeDocument/2006/relationships" xmlns:p="http://schemas.openxmlformats.org/presentationml/2006/main">
  <p:tag name="NUM" val="4"/>
</p:tagLst>
</file>

<file path=ppt/tags/tag69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0"/>
</p:tagLst>
</file>

<file path=ppt/tags/tag700.xml><?xml version="1.0" encoding="utf-8"?>
<p:tagLst xmlns:a="http://schemas.openxmlformats.org/drawingml/2006/main" xmlns:r="http://schemas.openxmlformats.org/officeDocument/2006/relationships" xmlns:p="http://schemas.openxmlformats.org/presentationml/2006/main">
  <p:tag name="NUM" val="2"/>
</p:tagLst>
</file>

<file path=ppt/tags/tag701.xml><?xml version="1.0" encoding="utf-8"?>
<p:tagLst xmlns:a="http://schemas.openxmlformats.org/drawingml/2006/main" xmlns:r="http://schemas.openxmlformats.org/officeDocument/2006/relationships" xmlns:p="http://schemas.openxmlformats.org/presentationml/2006/main">
  <p:tag name="NUM" val="3"/>
</p:tagLst>
</file>

<file path=ppt/tags/tag702.xml><?xml version="1.0" encoding="utf-8"?>
<p:tagLst xmlns:a="http://schemas.openxmlformats.org/drawingml/2006/main" xmlns:r="http://schemas.openxmlformats.org/officeDocument/2006/relationships" xmlns:p="http://schemas.openxmlformats.org/presentationml/2006/main">
  <p:tag name="NUM" val="4"/>
</p:tagLst>
</file>

<file path=ppt/tags/tag703.xml><?xml version="1.0" encoding="utf-8"?>
<p:tagLst xmlns:a="http://schemas.openxmlformats.org/drawingml/2006/main" xmlns:r="http://schemas.openxmlformats.org/officeDocument/2006/relationships" xmlns:p="http://schemas.openxmlformats.org/presentationml/2006/main">
  <p:tag name="NUM" val="5"/>
</p:tagLst>
</file>

<file path=ppt/tags/tag704.xml><?xml version="1.0" encoding="utf-8"?>
<p:tagLst xmlns:a="http://schemas.openxmlformats.org/drawingml/2006/main" xmlns:r="http://schemas.openxmlformats.org/officeDocument/2006/relationships" xmlns:p="http://schemas.openxmlformats.org/presentationml/2006/main">
  <p:tag name="NUM" val="6"/>
</p:tagLst>
</file>

<file path=ppt/tags/tag705.xml><?xml version="1.0" encoding="utf-8"?>
<p:tagLst xmlns:a="http://schemas.openxmlformats.org/drawingml/2006/main" xmlns:r="http://schemas.openxmlformats.org/officeDocument/2006/relationships" xmlns:p="http://schemas.openxmlformats.org/presentationml/2006/main">
  <p:tag name="NUM" val="8"/>
</p:tagLst>
</file>

<file path=ppt/tags/tag706.xml><?xml version="1.0" encoding="utf-8"?>
<p:tagLst xmlns:a="http://schemas.openxmlformats.org/drawingml/2006/main" xmlns:r="http://schemas.openxmlformats.org/officeDocument/2006/relationships" xmlns:p="http://schemas.openxmlformats.org/presentationml/2006/main">
  <p:tag name="NUM" val="61"/>
</p:tagLst>
</file>

<file path=ppt/tags/tag707.xml><?xml version="1.0" encoding="utf-8"?>
<p:tagLst xmlns:a="http://schemas.openxmlformats.org/drawingml/2006/main" xmlns:r="http://schemas.openxmlformats.org/officeDocument/2006/relationships" xmlns:p="http://schemas.openxmlformats.org/presentationml/2006/main">
  <p:tag name="NUM" val="8"/>
</p:tagLst>
</file>

<file path=ppt/tags/tag708.xml><?xml version="1.0" encoding="utf-8"?>
<p:tagLst xmlns:a="http://schemas.openxmlformats.org/drawingml/2006/main" xmlns:r="http://schemas.openxmlformats.org/officeDocument/2006/relationships" xmlns:p="http://schemas.openxmlformats.org/presentationml/2006/main">
  <p:tag name="NUM" val="8"/>
</p:tagLst>
</file>

<file path=ppt/tags/tag709.xml><?xml version="1.0" encoding="utf-8"?>
<p:tagLst xmlns:a="http://schemas.openxmlformats.org/drawingml/2006/main" xmlns:r="http://schemas.openxmlformats.org/officeDocument/2006/relationships" xmlns:p="http://schemas.openxmlformats.org/presentationml/2006/main">
  <p:tag name="NUM" val="61"/>
</p:tagLst>
</file>

<file path=ppt/tags/tag71.xml><?xml version="1.0" encoding="utf-8"?>
<p:tagLst xmlns:a="http://schemas.openxmlformats.org/drawingml/2006/main" xmlns:r="http://schemas.openxmlformats.org/officeDocument/2006/relationships" xmlns:p="http://schemas.openxmlformats.org/presentationml/2006/main">
  <p:tag name="NUM" val="22"/>
</p:tagLst>
</file>

<file path=ppt/tags/tag710.xml><?xml version="1.0" encoding="utf-8"?>
<p:tagLst xmlns:a="http://schemas.openxmlformats.org/drawingml/2006/main" xmlns:r="http://schemas.openxmlformats.org/officeDocument/2006/relationships" xmlns:p="http://schemas.openxmlformats.org/presentationml/2006/main">
  <p:tag name="NUM" val="1"/>
</p:tagLst>
</file>

<file path=ppt/tags/tag711.xml><?xml version="1.0" encoding="utf-8"?>
<p:tagLst xmlns:a="http://schemas.openxmlformats.org/drawingml/2006/main" xmlns:r="http://schemas.openxmlformats.org/officeDocument/2006/relationships" xmlns:p="http://schemas.openxmlformats.org/presentationml/2006/main">
  <p:tag name="NUM" val="2"/>
</p:tagLst>
</file>

<file path=ppt/tags/tag712.xml><?xml version="1.0" encoding="utf-8"?>
<p:tagLst xmlns:a="http://schemas.openxmlformats.org/drawingml/2006/main" xmlns:r="http://schemas.openxmlformats.org/officeDocument/2006/relationships" xmlns:p="http://schemas.openxmlformats.org/presentationml/2006/main">
  <p:tag name="NUM" val="3"/>
</p:tagLst>
</file>

<file path=ppt/tags/tag713.xml><?xml version="1.0" encoding="utf-8"?>
<p:tagLst xmlns:a="http://schemas.openxmlformats.org/drawingml/2006/main" xmlns:r="http://schemas.openxmlformats.org/officeDocument/2006/relationships" xmlns:p="http://schemas.openxmlformats.org/presentationml/2006/main">
  <p:tag name="NUM" val="4"/>
</p:tagLst>
</file>

<file path=ppt/tags/tag714.xml><?xml version="1.0" encoding="utf-8"?>
<p:tagLst xmlns:a="http://schemas.openxmlformats.org/drawingml/2006/main" xmlns:r="http://schemas.openxmlformats.org/officeDocument/2006/relationships" xmlns:p="http://schemas.openxmlformats.org/presentationml/2006/main">
  <p:tag name="NUM" val="5"/>
</p:tagLst>
</file>

<file path=ppt/tags/tag715.xml><?xml version="1.0" encoding="utf-8"?>
<p:tagLst xmlns:a="http://schemas.openxmlformats.org/drawingml/2006/main" xmlns:r="http://schemas.openxmlformats.org/officeDocument/2006/relationships" xmlns:p="http://schemas.openxmlformats.org/presentationml/2006/main">
  <p:tag name="NUM" val="2"/>
</p:tagLst>
</file>

<file path=ppt/tags/tag716.xml><?xml version="1.0" encoding="utf-8"?>
<p:tagLst xmlns:a="http://schemas.openxmlformats.org/drawingml/2006/main" xmlns:r="http://schemas.openxmlformats.org/officeDocument/2006/relationships" xmlns:p="http://schemas.openxmlformats.org/presentationml/2006/main">
  <p:tag name="NUM" val="3"/>
</p:tagLst>
</file>

<file path=ppt/tags/tag717.xml><?xml version="1.0" encoding="utf-8"?>
<p:tagLst xmlns:a="http://schemas.openxmlformats.org/drawingml/2006/main" xmlns:r="http://schemas.openxmlformats.org/officeDocument/2006/relationships" xmlns:p="http://schemas.openxmlformats.org/presentationml/2006/main">
  <p:tag name="NUM" val="4"/>
</p:tagLst>
</file>

<file path=ppt/tags/tag718.xml><?xml version="1.0" encoding="utf-8"?>
<p:tagLst xmlns:a="http://schemas.openxmlformats.org/drawingml/2006/main" xmlns:r="http://schemas.openxmlformats.org/officeDocument/2006/relationships" xmlns:p="http://schemas.openxmlformats.org/presentationml/2006/main">
  <p:tag name="NUM" val="5"/>
</p:tagLst>
</file>

<file path=ppt/tags/tag719.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3"/>
</p:tagLst>
</file>

<file path=ppt/tags/tag720.xml><?xml version="1.0" encoding="utf-8"?>
<p:tagLst xmlns:a="http://schemas.openxmlformats.org/drawingml/2006/main" xmlns:r="http://schemas.openxmlformats.org/officeDocument/2006/relationships" xmlns:p="http://schemas.openxmlformats.org/presentationml/2006/main">
  <p:tag name="NUM" val="2"/>
</p:tagLst>
</file>

<file path=ppt/tags/tag721.xml><?xml version="1.0" encoding="utf-8"?>
<p:tagLst xmlns:a="http://schemas.openxmlformats.org/drawingml/2006/main" xmlns:r="http://schemas.openxmlformats.org/officeDocument/2006/relationships" xmlns:p="http://schemas.openxmlformats.org/presentationml/2006/main">
  <p:tag name="NUM" val="3"/>
</p:tagLst>
</file>

<file path=ppt/tags/tag722.xml><?xml version="1.0" encoding="utf-8"?>
<p:tagLst xmlns:a="http://schemas.openxmlformats.org/drawingml/2006/main" xmlns:r="http://schemas.openxmlformats.org/officeDocument/2006/relationships" xmlns:p="http://schemas.openxmlformats.org/presentationml/2006/main">
  <p:tag name="NUM" val="4"/>
</p:tagLst>
</file>

<file path=ppt/tags/tag723.xml><?xml version="1.0" encoding="utf-8"?>
<p:tagLst xmlns:a="http://schemas.openxmlformats.org/drawingml/2006/main" xmlns:r="http://schemas.openxmlformats.org/officeDocument/2006/relationships" xmlns:p="http://schemas.openxmlformats.org/presentationml/2006/main">
  <p:tag name="NUM" val="5"/>
</p:tagLst>
</file>

<file path=ppt/tags/tag724.xml><?xml version="1.0" encoding="utf-8"?>
<p:tagLst xmlns:a="http://schemas.openxmlformats.org/drawingml/2006/main" xmlns:r="http://schemas.openxmlformats.org/officeDocument/2006/relationships" xmlns:p="http://schemas.openxmlformats.org/presentationml/2006/main">
  <p:tag name="NUM" val="6"/>
</p:tagLst>
</file>

<file path=ppt/tags/tag725.xml><?xml version="1.0" encoding="utf-8"?>
<p:tagLst xmlns:a="http://schemas.openxmlformats.org/drawingml/2006/main" xmlns:r="http://schemas.openxmlformats.org/officeDocument/2006/relationships" xmlns:p="http://schemas.openxmlformats.org/presentationml/2006/main">
  <p:tag name="NUM" val="8"/>
</p:tagLst>
</file>

<file path=ppt/tags/tag726.xml><?xml version="1.0" encoding="utf-8"?>
<p:tagLst xmlns:a="http://schemas.openxmlformats.org/drawingml/2006/main" xmlns:r="http://schemas.openxmlformats.org/officeDocument/2006/relationships" xmlns:p="http://schemas.openxmlformats.org/presentationml/2006/main">
  <p:tag name="NUM" val="61"/>
</p:tagLst>
</file>

<file path=ppt/tags/tag727.xml><?xml version="1.0" encoding="utf-8"?>
<p:tagLst xmlns:a="http://schemas.openxmlformats.org/drawingml/2006/main" xmlns:r="http://schemas.openxmlformats.org/officeDocument/2006/relationships" xmlns:p="http://schemas.openxmlformats.org/presentationml/2006/main">
  <p:tag name="NUM" val="8"/>
</p:tagLst>
</file>

<file path=ppt/tags/tag728.xml><?xml version="1.0" encoding="utf-8"?>
<p:tagLst xmlns:a="http://schemas.openxmlformats.org/drawingml/2006/main" xmlns:r="http://schemas.openxmlformats.org/officeDocument/2006/relationships" xmlns:p="http://schemas.openxmlformats.org/presentationml/2006/main">
  <p:tag name="NUM" val="2"/>
</p:tagLst>
</file>

<file path=ppt/tags/tag729.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24"/>
</p:tagLst>
</file>

<file path=ppt/tags/tag730.xml><?xml version="1.0" encoding="utf-8"?>
<p:tagLst xmlns:a="http://schemas.openxmlformats.org/drawingml/2006/main" xmlns:r="http://schemas.openxmlformats.org/officeDocument/2006/relationships" xmlns:p="http://schemas.openxmlformats.org/presentationml/2006/main">
  <p:tag name="NUM" val="4"/>
</p:tagLst>
</file>

<file path=ppt/tags/tag731.xml><?xml version="1.0" encoding="utf-8"?>
<p:tagLst xmlns:a="http://schemas.openxmlformats.org/drawingml/2006/main" xmlns:r="http://schemas.openxmlformats.org/officeDocument/2006/relationships" xmlns:p="http://schemas.openxmlformats.org/presentationml/2006/main">
  <p:tag name="NUM" val="5"/>
</p:tagLst>
</file>

<file path=ppt/tags/tag732.xml><?xml version="1.0" encoding="utf-8"?>
<p:tagLst xmlns:a="http://schemas.openxmlformats.org/drawingml/2006/main" xmlns:r="http://schemas.openxmlformats.org/officeDocument/2006/relationships" xmlns:p="http://schemas.openxmlformats.org/presentationml/2006/main">
  <p:tag name="NUM" val="2"/>
</p:tagLst>
</file>

<file path=ppt/tags/tag733.xml><?xml version="1.0" encoding="utf-8"?>
<p:tagLst xmlns:a="http://schemas.openxmlformats.org/drawingml/2006/main" xmlns:r="http://schemas.openxmlformats.org/officeDocument/2006/relationships" xmlns:p="http://schemas.openxmlformats.org/presentationml/2006/main">
  <p:tag name="NUM" val="3"/>
</p:tagLst>
</file>

<file path=ppt/tags/tag734.xml><?xml version="1.0" encoding="utf-8"?>
<p:tagLst xmlns:a="http://schemas.openxmlformats.org/drawingml/2006/main" xmlns:r="http://schemas.openxmlformats.org/officeDocument/2006/relationships" xmlns:p="http://schemas.openxmlformats.org/presentationml/2006/main">
  <p:tag name="NUM" val="4"/>
</p:tagLst>
</file>

<file path=ppt/tags/tag735.xml><?xml version="1.0" encoding="utf-8"?>
<p:tagLst xmlns:a="http://schemas.openxmlformats.org/drawingml/2006/main" xmlns:r="http://schemas.openxmlformats.org/officeDocument/2006/relationships" xmlns:p="http://schemas.openxmlformats.org/presentationml/2006/main">
  <p:tag name="NUM" val="5"/>
</p:tagLst>
</file>

<file path=ppt/tags/tag736.xml><?xml version="1.0" encoding="utf-8"?>
<p:tagLst xmlns:a="http://schemas.openxmlformats.org/drawingml/2006/main" xmlns:r="http://schemas.openxmlformats.org/officeDocument/2006/relationships" xmlns:p="http://schemas.openxmlformats.org/presentationml/2006/main">
  <p:tag name="NUM" val="1"/>
</p:tagLst>
</file>

<file path=ppt/tags/tag737.xml><?xml version="1.0" encoding="utf-8"?>
<p:tagLst xmlns:a="http://schemas.openxmlformats.org/drawingml/2006/main" xmlns:r="http://schemas.openxmlformats.org/officeDocument/2006/relationships" xmlns:p="http://schemas.openxmlformats.org/presentationml/2006/main">
  <p:tag name="NUM" val="2"/>
</p:tagLst>
</file>

<file path=ppt/tags/tag738.xml><?xml version="1.0" encoding="utf-8"?>
<p:tagLst xmlns:a="http://schemas.openxmlformats.org/drawingml/2006/main" xmlns:r="http://schemas.openxmlformats.org/officeDocument/2006/relationships" xmlns:p="http://schemas.openxmlformats.org/presentationml/2006/main">
  <p:tag name="NUM" val="1"/>
</p:tagLst>
</file>

<file path=ppt/tags/tag739.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25"/>
</p:tagLst>
</file>

<file path=ppt/tags/tag740.xml><?xml version="1.0" encoding="utf-8"?>
<p:tagLst xmlns:a="http://schemas.openxmlformats.org/drawingml/2006/main" xmlns:r="http://schemas.openxmlformats.org/officeDocument/2006/relationships" xmlns:p="http://schemas.openxmlformats.org/presentationml/2006/main">
  <p:tag name="NUM" val="3"/>
</p:tagLst>
</file>

<file path=ppt/tags/tag741.xml><?xml version="1.0" encoding="utf-8"?>
<p:tagLst xmlns:a="http://schemas.openxmlformats.org/drawingml/2006/main" xmlns:r="http://schemas.openxmlformats.org/officeDocument/2006/relationships" xmlns:p="http://schemas.openxmlformats.org/presentationml/2006/main">
  <p:tag name="NUM" val="4"/>
</p:tagLst>
</file>

<file path=ppt/tags/tag742.xml><?xml version="1.0" encoding="utf-8"?>
<p:tagLst xmlns:a="http://schemas.openxmlformats.org/drawingml/2006/main" xmlns:r="http://schemas.openxmlformats.org/officeDocument/2006/relationships" xmlns:p="http://schemas.openxmlformats.org/presentationml/2006/main">
  <p:tag name="NUM" val="5"/>
</p:tagLst>
</file>

<file path=ppt/tags/tag743.xml><?xml version="1.0" encoding="utf-8"?>
<p:tagLst xmlns:a="http://schemas.openxmlformats.org/drawingml/2006/main" xmlns:r="http://schemas.openxmlformats.org/officeDocument/2006/relationships" xmlns:p="http://schemas.openxmlformats.org/presentationml/2006/main">
  <p:tag name="NUM" val="6"/>
</p:tagLst>
</file>

<file path=ppt/tags/tag744.xml><?xml version="1.0" encoding="utf-8"?>
<p:tagLst xmlns:a="http://schemas.openxmlformats.org/drawingml/2006/main" xmlns:r="http://schemas.openxmlformats.org/officeDocument/2006/relationships" xmlns:p="http://schemas.openxmlformats.org/presentationml/2006/main">
  <p:tag name="NUM" val="7"/>
</p:tagLst>
</file>

<file path=ppt/tags/tag745.xml><?xml version="1.0" encoding="utf-8"?>
<p:tagLst xmlns:a="http://schemas.openxmlformats.org/drawingml/2006/main" xmlns:r="http://schemas.openxmlformats.org/officeDocument/2006/relationships" xmlns:p="http://schemas.openxmlformats.org/presentationml/2006/main">
  <p:tag name="NUM" val="4"/>
</p:tagLst>
</file>

<file path=ppt/tags/tag746.xml><?xml version="1.0" encoding="utf-8"?>
<p:tagLst xmlns:a="http://schemas.openxmlformats.org/drawingml/2006/main" xmlns:r="http://schemas.openxmlformats.org/officeDocument/2006/relationships" xmlns:p="http://schemas.openxmlformats.org/presentationml/2006/main">
  <p:tag name="NUM" val="1"/>
</p:tagLst>
</file>

<file path=ppt/tags/tag747.xml><?xml version="1.0" encoding="utf-8"?>
<p:tagLst xmlns:a="http://schemas.openxmlformats.org/drawingml/2006/main" xmlns:r="http://schemas.openxmlformats.org/officeDocument/2006/relationships" xmlns:p="http://schemas.openxmlformats.org/presentationml/2006/main">
  <p:tag name="NUM" val="2"/>
</p:tagLst>
</file>

<file path=ppt/tags/tag748.xml><?xml version="1.0" encoding="utf-8"?>
<p:tagLst xmlns:a="http://schemas.openxmlformats.org/drawingml/2006/main" xmlns:r="http://schemas.openxmlformats.org/officeDocument/2006/relationships" xmlns:p="http://schemas.openxmlformats.org/presentationml/2006/main">
  <p:tag name="NUM" val="3"/>
</p:tagLst>
</file>

<file path=ppt/tags/tag749.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26"/>
</p:tagLst>
</file>

<file path=ppt/tags/tag750.xml><?xml version="1.0" encoding="utf-8"?>
<p:tagLst xmlns:a="http://schemas.openxmlformats.org/drawingml/2006/main" xmlns:r="http://schemas.openxmlformats.org/officeDocument/2006/relationships" xmlns:p="http://schemas.openxmlformats.org/presentationml/2006/main">
  <p:tag name="NUM" val="7"/>
</p:tagLst>
</file>

<file path=ppt/tags/tag751.xml><?xml version="1.0" encoding="utf-8"?>
<p:tagLst xmlns:a="http://schemas.openxmlformats.org/drawingml/2006/main" xmlns:r="http://schemas.openxmlformats.org/officeDocument/2006/relationships" xmlns:p="http://schemas.openxmlformats.org/presentationml/2006/main">
  <p:tag name="NUM" val="4"/>
</p:tagLst>
</file>

<file path=ppt/tags/tag752.xml><?xml version="1.0" encoding="utf-8"?>
<p:tagLst xmlns:a="http://schemas.openxmlformats.org/drawingml/2006/main" xmlns:r="http://schemas.openxmlformats.org/officeDocument/2006/relationships" xmlns:p="http://schemas.openxmlformats.org/presentationml/2006/main">
  <p:tag name="NUM" val="1"/>
</p:tagLst>
</file>

<file path=ppt/tags/tag753.xml><?xml version="1.0" encoding="utf-8"?>
<p:tagLst xmlns:a="http://schemas.openxmlformats.org/drawingml/2006/main" xmlns:r="http://schemas.openxmlformats.org/officeDocument/2006/relationships" xmlns:p="http://schemas.openxmlformats.org/presentationml/2006/main">
  <p:tag name="NUM" val="2"/>
</p:tagLst>
</file>

<file path=ppt/tags/tag754.xml><?xml version="1.0" encoding="utf-8"?>
<p:tagLst xmlns:a="http://schemas.openxmlformats.org/drawingml/2006/main" xmlns:r="http://schemas.openxmlformats.org/officeDocument/2006/relationships" xmlns:p="http://schemas.openxmlformats.org/presentationml/2006/main">
  <p:tag name="NUM" val="3"/>
</p:tagLst>
</file>

<file path=ppt/tags/tag755.xml><?xml version="1.0" encoding="utf-8"?>
<p:tagLst xmlns:a="http://schemas.openxmlformats.org/drawingml/2006/main" xmlns:r="http://schemas.openxmlformats.org/officeDocument/2006/relationships" xmlns:p="http://schemas.openxmlformats.org/presentationml/2006/main">
  <p:tag name="NUM" val="4"/>
</p:tagLst>
</file>

<file path=ppt/tags/tag756.xml><?xml version="1.0" encoding="utf-8"?>
<p:tagLst xmlns:a="http://schemas.openxmlformats.org/drawingml/2006/main" xmlns:r="http://schemas.openxmlformats.org/officeDocument/2006/relationships" xmlns:p="http://schemas.openxmlformats.org/presentationml/2006/main">
  <p:tag name="NUM" val="4"/>
</p:tagLst>
</file>

<file path=ppt/tags/tag757.xml><?xml version="1.0" encoding="utf-8"?>
<p:tagLst xmlns:a="http://schemas.openxmlformats.org/drawingml/2006/main" xmlns:r="http://schemas.openxmlformats.org/officeDocument/2006/relationships" xmlns:p="http://schemas.openxmlformats.org/presentationml/2006/main">
  <p:tag name="NUM" val="1"/>
</p:tagLst>
</file>

<file path=ppt/tags/tag758.xml><?xml version="1.0" encoding="utf-8"?>
<p:tagLst xmlns:a="http://schemas.openxmlformats.org/drawingml/2006/main" xmlns:r="http://schemas.openxmlformats.org/officeDocument/2006/relationships" xmlns:p="http://schemas.openxmlformats.org/presentationml/2006/main">
  <p:tag name="NUM" val="2"/>
</p:tagLst>
</file>

<file path=ppt/tags/tag759.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27"/>
</p:tagLst>
</file>

<file path=ppt/tags/tag760.xml><?xml version="1.0" encoding="utf-8"?>
<p:tagLst xmlns:a="http://schemas.openxmlformats.org/drawingml/2006/main" xmlns:r="http://schemas.openxmlformats.org/officeDocument/2006/relationships" xmlns:p="http://schemas.openxmlformats.org/presentationml/2006/main">
  <p:tag name="NUM" val="4"/>
</p:tagLst>
</file>

<file path=ppt/tags/tag761.xml><?xml version="1.0" encoding="utf-8"?>
<p:tagLst xmlns:a="http://schemas.openxmlformats.org/drawingml/2006/main" xmlns:r="http://schemas.openxmlformats.org/officeDocument/2006/relationships" xmlns:p="http://schemas.openxmlformats.org/presentationml/2006/main">
  <p:tag name="NUM" val="4"/>
</p:tagLst>
</file>

<file path=ppt/tags/tag762.xml><?xml version="1.0" encoding="utf-8"?>
<p:tagLst xmlns:a="http://schemas.openxmlformats.org/drawingml/2006/main" xmlns:r="http://schemas.openxmlformats.org/officeDocument/2006/relationships" xmlns:p="http://schemas.openxmlformats.org/presentationml/2006/main">
  <p:tag name="NUM" val="4"/>
</p:tagLst>
</file>

<file path=ppt/tags/tag763.xml><?xml version="1.0" encoding="utf-8"?>
<p:tagLst xmlns:a="http://schemas.openxmlformats.org/drawingml/2006/main" xmlns:r="http://schemas.openxmlformats.org/officeDocument/2006/relationships" xmlns:p="http://schemas.openxmlformats.org/presentationml/2006/main">
  <p:tag name="NUM" val="5"/>
</p:tagLst>
</file>

<file path=ppt/tags/tag764.xml><?xml version="1.0" encoding="utf-8"?>
<p:tagLst xmlns:a="http://schemas.openxmlformats.org/drawingml/2006/main" xmlns:r="http://schemas.openxmlformats.org/officeDocument/2006/relationships" xmlns:p="http://schemas.openxmlformats.org/presentationml/2006/main">
  <p:tag name="NUM" val="1"/>
</p:tagLst>
</file>

<file path=ppt/tags/tag765.xml><?xml version="1.0" encoding="utf-8"?>
<p:tagLst xmlns:a="http://schemas.openxmlformats.org/drawingml/2006/main" xmlns:r="http://schemas.openxmlformats.org/officeDocument/2006/relationships" xmlns:p="http://schemas.openxmlformats.org/presentationml/2006/main">
  <p:tag name="NUM" val="2"/>
</p:tagLst>
</file>

<file path=ppt/tags/tag766.xml><?xml version="1.0" encoding="utf-8"?>
<p:tagLst xmlns:a="http://schemas.openxmlformats.org/drawingml/2006/main" xmlns:r="http://schemas.openxmlformats.org/officeDocument/2006/relationships" xmlns:p="http://schemas.openxmlformats.org/presentationml/2006/main">
  <p:tag name="NUM" val="3"/>
</p:tagLst>
</file>

<file path=ppt/tags/tag767.xml><?xml version="1.0" encoding="utf-8"?>
<p:tagLst xmlns:a="http://schemas.openxmlformats.org/drawingml/2006/main" xmlns:r="http://schemas.openxmlformats.org/officeDocument/2006/relationships" xmlns:p="http://schemas.openxmlformats.org/presentationml/2006/main">
  <p:tag name="NUM" val="8"/>
</p:tagLst>
</file>

<file path=ppt/tags/tag768.xml><?xml version="1.0" encoding="utf-8"?>
<p:tagLst xmlns:a="http://schemas.openxmlformats.org/drawingml/2006/main" xmlns:r="http://schemas.openxmlformats.org/officeDocument/2006/relationships" xmlns:p="http://schemas.openxmlformats.org/presentationml/2006/main">
  <p:tag name="NUM" val="4"/>
</p:tagLst>
</file>

<file path=ppt/tags/tag769.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8"/>
</p:tagLst>
</file>

<file path=ppt/tags/tag770.xml><?xml version="1.0" encoding="utf-8"?>
<p:tagLst xmlns:a="http://schemas.openxmlformats.org/drawingml/2006/main" xmlns:r="http://schemas.openxmlformats.org/officeDocument/2006/relationships" xmlns:p="http://schemas.openxmlformats.org/presentationml/2006/main">
  <p:tag name="NUM" val="2"/>
</p:tagLst>
</file>

<file path=ppt/tags/tag771.xml><?xml version="1.0" encoding="utf-8"?>
<p:tagLst xmlns:a="http://schemas.openxmlformats.org/drawingml/2006/main" xmlns:r="http://schemas.openxmlformats.org/officeDocument/2006/relationships" xmlns:p="http://schemas.openxmlformats.org/presentationml/2006/main">
  <p:tag name="NUM" val="1"/>
</p:tagLst>
</file>

<file path=ppt/tags/tag772.xml><?xml version="1.0" encoding="utf-8"?>
<p:tagLst xmlns:a="http://schemas.openxmlformats.org/drawingml/2006/main" xmlns:r="http://schemas.openxmlformats.org/officeDocument/2006/relationships" xmlns:p="http://schemas.openxmlformats.org/presentationml/2006/main">
  <p:tag name="NUM" val="2"/>
</p:tagLst>
</file>

<file path=ppt/tags/tag773.xml><?xml version="1.0" encoding="utf-8"?>
<p:tagLst xmlns:a="http://schemas.openxmlformats.org/drawingml/2006/main" xmlns:r="http://schemas.openxmlformats.org/officeDocument/2006/relationships" xmlns:p="http://schemas.openxmlformats.org/presentationml/2006/main">
  <p:tag name="NUM" val="3"/>
</p:tagLst>
</file>

<file path=ppt/tags/tag774.xml><?xml version="1.0" encoding="utf-8"?>
<p:tagLst xmlns:a="http://schemas.openxmlformats.org/drawingml/2006/main" xmlns:r="http://schemas.openxmlformats.org/officeDocument/2006/relationships" xmlns:p="http://schemas.openxmlformats.org/presentationml/2006/main">
  <p:tag name="NUM" val="4"/>
</p:tagLst>
</file>

<file path=ppt/tags/tag775.xml><?xml version="1.0" encoding="utf-8"?>
<p:tagLst xmlns:a="http://schemas.openxmlformats.org/drawingml/2006/main" xmlns:r="http://schemas.openxmlformats.org/officeDocument/2006/relationships" xmlns:p="http://schemas.openxmlformats.org/presentationml/2006/main">
  <p:tag name="NUM" val="5"/>
</p:tagLst>
</file>

<file path=ppt/tags/tag776.xml><?xml version="1.0" encoding="utf-8"?>
<p:tagLst xmlns:a="http://schemas.openxmlformats.org/drawingml/2006/main" xmlns:r="http://schemas.openxmlformats.org/officeDocument/2006/relationships" xmlns:p="http://schemas.openxmlformats.org/presentationml/2006/main">
  <p:tag name="NUM" val="6"/>
</p:tagLst>
</file>

<file path=ppt/tags/tag777.xml><?xml version="1.0" encoding="utf-8"?>
<p:tagLst xmlns:a="http://schemas.openxmlformats.org/drawingml/2006/main" xmlns:r="http://schemas.openxmlformats.org/officeDocument/2006/relationships" xmlns:p="http://schemas.openxmlformats.org/presentationml/2006/main">
  <p:tag name="NUM" val="7"/>
</p:tagLst>
</file>

<file path=ppt/tags/tag778.xml><?xml version="1.0" encoding="utf-8"?>
<p:tagLst xmlns:a="http://schemas.openxmlformats.org/drawingml/2006/main" xmlns:r="http://schemas.openxmlformats.org/officeDocument/2006/relationships" xmlns:p="http://schemas.openxmlformats.org/presentationml/2006/main">
  <p:tag name="NUM" val="8"/>
</p:tagLst>
</file>

<file path=ppt/tags/tag779.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29"/>
</p:tagLst>
</file>

<file path=ppt/tags/tag780.xml><?xml version="1.0" encoding="utf-8"?>
<p:tagLst xmlns:a="http://schemas.openxmlformats.org/drawingml/2006/main" xmlns:r="http://schemas.openxmlformats.org/officeDocument/2006/relationships" xmlns:p="http://schemas.openxmlformats.org/presentationml/2006/main">
  <p:tag name="NUM" val="10"/>
</p:tagLst>
</file>

<file path=ppt/tags/tag781.xml><?xml version="1.0" encoding="utf-8"?>
<p:tagLst xmlns:a="http://schemas.openxmlformats.org/drawingml/2006/main" xmlns:r="http://schemas.openxmlformats.org/officeDocument/2006/relationships" xmlns:p="http://schemas.openxmlformats.org/presentationml/2006/main">
  <p:tag name="NUM" val="11"/>
</p:tagLst>
</file>

<file path=ppt/tags/tag782.xml><?xml version="1.0" encoding="utf-8"?>
<p:tagLst xmlns:a="http://schemas.openxmlformats.org/drawingml/2006/main" xmlns:r="http://schemas.openxmlformats.org/officeDocument/2006/relationships" xmlns:p="http://schemas.openxmlformats.org/presentationml/2006/main">
  <p:tag name="NUM" val="62"/>
</p:tagLst>
</file>

<file path=ppt/tags/tag783.xml><?xml version="1.0" encoding="utf-8"?>
<p:tagLst xmlns:a="http://schemas.openxmlformats.org/drawingml/2006/main" xmlns:r="http://schemas.openxmlformats.org/officeDocument/2006/relationships" xmlns:p="http://schemas.openxmlformats.org/presentationml/2006/main">
  <p:tag name="NUM" val="5"/>
</p:tagLst>
</file>

<file path=ppt/tags/tag784.xml><?xml version="1.0" encoding="utf-8"?>
<p:tagLst xmlns:a="http://schemas.openxmlformats.org/drawingml/2006/main" xmlns:r="http://schemas.openxmlformats.org/officeDocument/2006/relationships" xmlns:p="http://schemas.openxmlformats.org/presentationml/2006/main">
  <p:tag name="NUM" val="6"/>
</p:tagLst>
</file>

<file path=ppt/tags/tag785.xml><?xml version="1.0" encoding="utf-8"?>
<p:tagLst xmlns:a="http://schemas.openxmlformats.org/drawingml/2006/main" xmlns:r="http://schemas.openxmlformats.org/officeDocument/2006/relationships" xmlns:p="http://schemas.openxmlformats.org/presentationml/2006/main">
  <p:tag name="NUM" val="4"/>
</p:tagLst>
</file>

<file path=ppt/tags/tag786.xml><?xml version="1.0" encoding="utf-8"?>
<p:tagLst xmlns:a="http://schemas.openxmlformats.org/drawingml/2006/main" xmlns:r="http://schemas.openxmlformats.org/officeDocument/2006/relationships" xmlns:p="http://schemas.openxmlformats.org/presentationml/2006/main">
  <p:tag name="NUM" val="2"/>
</p:tagLst>
</file>

<file path=ppt/tags/tag787.xml><?xml version="1.0" encoding="utf-8"?>
<p:tagLst xmlns:a="http://schemas.openxmlformats.org/drawingml/2006/main" xmlns:r="http://schemas.openxmlformats.org/officeDocument/2006/relationships" xmlns:p="http://schemas.openxmlformats.org/presentationml/2006/main">
  <p:tag name="NUM" val="3"/>
</p:tagLst>
</file>

<file path=ppt/tags/tag788.xml><?xml version="1.0" encoding="utf-8"?>
<p:tagLst xmlns:a="http://schemas.openxmlformats.org/drawingml/2006/main" xmlns:r="http://schemas.openxmlformats.org/officeDocument/2006/relationships" xmlns:p="http://schemas.openxmlformats.org/presentationml/2006/main">
  <p:tag name="NUM" val="4"/>
</p:tagLst>
</file>

<file path=ppt/tags/tag789.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30"/>
</p:tagLst>
</file>

<file path=ppt/tags/tag790.xml><?xml version="1.0" encoding="utf-8"?>
<p:tagLst xmlns:a="http://schemas.openxmlformats.org/drawingml/2006/main" xmlns:r="http://schemas.openxmlformats.org/officeDocument/2006/relationships" xmlns:p="http://schemas.openxmlformats.org/presentationml/2006/main">
  <p:tag name="NUM" val="4"/>
</p:tagLst>
</file>

<file path=ppt/tags/tag791.xml><?xml version="1.0" encoding="utf-8"?>
<p:tagLst xmlns:a="http://schemas.openxmlformats.org/drawingml/2006/main" xmlns:r="http://schemas.openxmlformats.org/officeDocument/2006/relationships" xmlns:p="http://schemas.openxmlformats.org/presentationml/2006/main">
  <p:tag name="NUM" val="3"/>
</p:tagLst>
</file>

<file path=ppt/tags/tag792.xml><?xml version="1.0" encoding="utf-8"?>
<p:tagLst xmlns:a="http://schemas.openxmlformats.org/drawingml/2006/main" xmlns:r="http://schemas.openxmlformats.org/officeDocument/2006/relationships" xmlns:p="http://schemas.openxmlformats.org/presentationml/2006/main">
  <p:tag name="NUM" val="4"/>
</p:tagLst>
</file>

<file path=ppt/tags/tag793.xml><?xml version="1.0" encoding="utf-8"?>
<p:tagLst xmlns:a="http://schemas.openxmlformats.org/drawingml/2006/main" xmlns:r="http://schemas.openxmlformats.org/officeDocument/2006/relationships" xmlns:p="http://schemas.openxmlformats.org/presentationml/2006/main">
  <p:tag name="NUM" val="5"/>
</p:tagLst>
</file>

<file path=ppt/tags/tag794.xml><?xml version="1.0" encoding="utf-8"?>
<p:tagLst xmlns:a="http://schemas.openxmlformats.org/drawingml/2006/main" xmlns:r="http://schemas.openxmlformats.org/officeDocument/2006/relationships" xmlns:p="http://schemas.openxmlformats.org/presentationml/2006/main">
  <p:tag name="NUM" val="4"/>
</p:tagLst>
</file>

<file path=ppt/tags/tag795.xml><?xml version="1.0" encoding="utf-8"?>
<p:tagLst xmlns:a="http://schemas.openxmlformats.org/drawingml/2006/main" xmlns:r="http://schemas.openxmlformats.org/officeDocument/2006/relationships" xmlns:p="http://schemas.openxmlformats.org/presentationml/2006/main">
  <p:tag name="NUM" val="1"/>
</p:tagLst>
</file>

<file path=ppt/tags/tag796.xml><?xml version="1.0" encoding="utf-8"?>
<p:tagLst xmlns:a="http://schemas.openxmlformats.org/drawingml/2006/main" xmlns:r="http://schemas.openxmlformats.org/officeDocument/2006/relationships" xmlns:p="http://schemas.openxmlformats.org/presentationml/2006/main">
  <p:tag name="NUM" val="2"/>
</p:tagLst>
</file>

<file path=ppt/tags/tag797.xml><?xml version="1.0" encoding="utf-8"?>
<p:tagLst xmlns:a="http://schemas.openxmlformats.org/drawingml/2006/main" xmlns:r="http://schemas.openxmlformats.org/officeDocument/2006/relationships" xmlns:p="http://schemas.openxmlformats.org/presentationml/2006/main">
  <p:tag name="NUM" val="3"/>
</p:tagLst>
</file>

<file path=ppt/tags/tag798.xml><?xml version="1.0" encoding="utf-8"?>
<p:tagLst xmlns:a="http://schemas.openxmlformats.org/drawingml/2006/main" xmlns:r="http://schemas.openxmlformats.org/officeDocument/2006/relationships" xmlns:p="http://schemas.openxmlformats.org/presentationml/2006/main">
  <p:tag name="NUM" val="4"/>
</p:tagLst>
</file>

<file path=ppt/tags/tag79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31"/>
</p:tagLst>
</file>

<file path=ppt/tags/tag800.xml><?xml version="1.0" encoding="utf-8"?>
<p:tagLst xmlns:a="http://schemas.openxmlformats.org/drawingml/2006/main" xmlns:r="http://schemas.openxmlformats.org/officeDocument/2006/relationships" xmlns:p="http://schemas.openxmlformats.org/presentationml/2006/main">
  <p:tag name="NUM" val="6"/>
</p:tagLst>
</file>

<file path=ppt/tags/tag801.xml><?xml version="1.0" encoding="utf-8"?>
<p:tagLst xmlns:a="http://schemas.openxmlformats.org/drawingml/2006/main" xmlns:r="http://schemas.openxmlformats.org/officeDocument/2006/relationships" xmlns:p="http://schemas.openxmlformats.org/presentationml/2006/main">
  <p:tag name="NUM" val="7"/>
</p:tagLst>
</file>

<file path=ppt/tags/tag802.xml><?xml version="1.0" encoding="utf-8"?>
<p:tagLst xmlns:a="http://schemas.openxmlformats.org/drawingml/2006/main" xmlns:r="http://schemas.openxmlformats.org/officeDocument/2006/relationships" xmlns:p="http://schemas.openxmlformats.org/presentationml/2006/main">
  <p:tag name="NUM" val="8"/>
</p:tagLst>
</file>

<file path=ppt/tags/tag803.xml><?xml version="1.0" encoding="utf-8"?>
<p:tagLst xmlns:a="http://schemas.openxmlformats.org/drawingml/2006/main" xmlns:r="http://schemas.openxmlformats.org/officeDocument/2006/relationships" xmlns:p="http://schemas.openxmlformats.org/presentationml/2006/main">
  <p:tag name="NUM" val="9"/>
</p:tagLst>
</file>

<file path=ppt/tags/tag804.xml><?xml version="1.0" encoding="utf-8"?>
<p:tagLst xmlns:a="http://schemas.openxmlformats.org/drawingml/2006/main" xmlns:r="http://schemas.openxmlformats.org/officeDocument/2006/relationships" xmlns:p="http://schemas.openxmlformats.org/presentationml/2006/main">
  <p:tag name="NUM" val="10"/>
</p:tagLst>
</file>

<file path=ppt/tags/tag805.xml><?xml version="1.0" encoding="utf-8"?>
<p:tagLst xmlns:a="http://schemas.openxmlformats.org/drawingml/2006/main" xmlns:r="http://schemas.openxmlformats.org/officeDocument/2006/relationships" xmlns:p="http://schemas.openxmlformats.org/presentationml/2006/main">
  <p:tag name="NUM" val="11"/>
</p:tagLst>
</file>

<file path=ppt/tags/tag806.xml><?xml version="1.0" encoding="utf-8"?>
<p:tagLst xmlns:a="http://schemas.openxmlformats.org/drawingml/2006/main" xmlns:r="http://schemas.openxmlformats.org/officeDocument/2006/relationships" xmlns:p="http://schemas.openxmlformats.org/presentationml/2006/main">
  <p:tag name="NUM" val="12"/>
</p:tagLst>
</file>

<file path=ppt/tags/tag807.xml><?xml version="1.0" encoding="utf-8"?>
<p:tagLst xmlns:a="http://schemas.openxmlformats.org/drawingml/2006/main" xmlns:r="http://schemas.openxmlformats.org/officeDocument/2006/relationships" xmlns:p="http://schemas.openxmlformats.org/presentationml/2006/main">
  <p:tag name="NUM" val="14"/>
</p:tagLst>
</file>

<file path=ppt/tags/tag808.xml><?xml version="1.0" encoding="utf-8"?>
<p:tagLst xmlns:a="http://schemas.openxmlformats.org/drawingml/2006/main" xmlns:r="http://schemas.openxmlformats.org/officeDocument/2006/relationships" xmlns:p="http://schemas.openxmlformats.org/presentationml/2006/main">
  <p:tag name="NUM" val="15"/>
</p:tagLst>
</file>

<file path=ppt/tags/tag809.xml><?xml version="1.0" encoding="utf-8"?>
<p:tagLst xmlns:a="http://schemas.openxmlformats.org/drawingml/2006/main" xmlns:r="http://schemas.openxmlformats.org/officeDocument/2006/relationships" xmlns:p="http://schemas.openxmlformats.org/presentationml/2006/main">
  <p:tag name="NUM" val="16"/>
</p:tagLst>
</file>

<file path=ppt/tags/tag81.xml><?xml version="1.0" encoding="utf-8"?>
<p:tagLst xmlns:a="http://schemas.openxmlformats.org/drawingml/2006/main" xmlns:r="http://schemas.openxmlformats.org/officeDocument/2006/relationships" xmlns:p="http://schemas.openxmlformats.org/presentationml/2006/main">
  <p:tag name="NUM" val="32"/>
</p:tagLst>
</file>

<file path=ppt/tags/tag810.xml><?xml version="1.0" encoding="utf-8"?>
<p:tagLst xmlns:a="http://schemas.openxmlformats.org/drawingml/2006/main" xmlns:r="http://schemas.openxmlformats.org/officeDocument/2006/relationships" xmlns:p="http://schemas.openxmlformats.org/presentationml/2006/main">
  <p:tag name="NUM" val="13"/>
</p:tagLst>
</file>

<file path=ppt/tags/tag811.xml><?xml version="1.0" encoding="utf-8"?>
<p:tagLst xmlns:a="http://schemas.openxmlformats.org/drawingml/2006/main" xmlns:r="http://schemas.openxmlformats.org/officeDocument/2006/relationships" xmlns:p="http://schemas.openxmlformats.org/presentationml/2006/main">
  <p:tag name="NUM" val="11"/>
</p:tagLst>
</file>

<file path=ppt/tags/tag812.xml><?xml version="1.0" encoding="utf-8"?>
<p:tagLst xmlns:a="http://schemas.openxmlformats.org/drawingml/2006/main" xmlns:r="http://schemas.openxmlformats.org/officeDocument/2006/relationships" xmlns:p="http://schemas.openxmlformats.org/presentationml/2006/main">
  <p:tag name="NUM" val="11"/>
</p:tagLst>
</file>

<file path=ppt/tags/tag813.xml><?xml version="1.0" encoding="utf-8"?>
<p:tagLst xmlns:a="http://schemas.openxmlformats.org/drawingml/2006/main" xmlns:r="http://schemas.openxmlformats.org/officeDocument/2006/relationships" xmlns:p="http://schemas.openxmlformats.org/presentationml/2006/main">
  <p:tag name="NUM" val="4"/>
</p:tagLst>
</file>

<file path=ppt/tags/tag814.xml><?xml version="1.0" encoding="utf-8"?>
<p:tagLst xmlns:a="http://schemas.openxmlformats.org/drawingml/2006/main" xmlns:r="http://schemas.openxmlformats.org/officeDocument/2006/relationships" xmlns:p="http://schemas.openxmlformats.org/presentationml/2006/main">
  <p:tag name="NUM" val="2"/>
</p:tagLst>
</file>

<file path=ppt/tags/tag815.xml><?xml version="1.0" encoding="utf-8"?>
<p:tagLst xmlns:a="http://schemas.openxmlformats.org/drawingml/2006/main" xmlns:r="http://schemas.openxmlformats.org/officeDocument/2006/relationships" xmlns:p="http://schemas.openxmlformats.org/presentationml/2006/main">
  <p:tag name="NUM" val="3"/>
</p:tagLst>
</file>

<file path=ppt/tags/tag816.xml><?xml version="1.0" encoding="utf-8"?>
<p:tagLst xmlns:a="http://schemas.openxmlformats.org/drawingml/2006/main" xmlns:r="http://schemas.openxmlformats.org/officeDocument/2006/relationships" xmlns:p="http://schemas.openxmlformats.org/presentationml/2006/main">
  <p:tag name="NUM" val="4"/>
</p:tagLst>
</file>

<file path=ppt/tags/tag817.xml><?xml version="1.0" encoding="utf-8"?>
<p:tagLst xmlns:a="http://schemas.openxmlformats.org/drawingml/2006/main" xmlns:r="http://schemas.openxmlformats.org/officeDocument/2006/relationships" xmlns:p="http://schemas.openxmlformats.org/presentationml/2006/main">
  <p:tag name="NUM" val="4"/>
</p:tagLst>
</file>

<file path=ppt/tags/tag818.xml><?xml version="1.0" encoding="utf-8"?>
<p:tagLst xmlns:a="http://schemas.openxmlformats.org/drawingml/2006/main" xmlns:r="http://schemas.openxmlformats.org/officeDocument/2006/relationships" xmlns:p="http://schemas.openxmlformats.org/presentationml/2006/main">
  <p:tag name="NUM" val="2"/>
</p:tagLst>
</file>

<file path=ppt/tags/tag819.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33"/>
</p:tagLst>
</file>

<file path=ppt/tags/tag820.xml><?xml version="1.0" encoding="utf-8"?>
<p:tagLst xmlns:a="http://schemas.openxmlformats.org/drawingml/2006/main" xmlns:r="http://schemas.openxmlformats.org/officeDocument/2006/relationships" xmlns:p="http://schemas.openxmlformats.org/presentationml/2006/main">
  <p:tag name="NUM" val="4"/>
</p:tagLst>
</file>

<file path=ppt/tags/tag821.xml><?xml version="1.0" encoding="utf-8"?>
<p:tagLst xmlns:a="http://schemas.openxmlformats.org/drawingml/2006/main" xmlns:r="http://schemas.openxmlformats.org/officeDocument/2006/relationships" xmlns:p="http://schemas.openxmlformats.org/presentationml/2006/main">
  <p:tag name="NUM" val="4"/>
</p:tagLst>
</file>

<file path=ppt/tags/tag822.xml><?xml version="1.0" encoding="utf-8"?>
<p:tagLst xmlns:a="http://schemas.openxmlformats.org/drawingml/2006/main" xmlns:r="http://schemas.openxmlformats.org/officeDocument/2006/relationships" xmlns:p="http://schemas.openxmlformats.org/presentationml/2006/main">
  <p:tag name="NUM" val="1"/>
</p:tagLst>
</file>

<file path=ppt/tags/tag823.xml><?xml version="1.0" encoding="utf-8"?>
<p:tagLst xmlns:a="http://schemas.openxmlformats.org/drawingml/2006/main" xmlns:r="http://schemas.openxmlformats.org/officeDocument/2006/relationships" xmlns:p="http://schemas.openxmlformats.org/presentationml/2006/main">
  <p:tag name="NUM" val="2"/>
</p:tagLst>
</file>

<file path=ppt/tags/tag824.xml><?xml version="1.0" encoding="utf-8"?>
<p:tagLst xmlns:a="http://schemas.openxmlformats.org/drawingml/2006/main" xmlns:r="http://schemas.openxmlformats.org/officeDocument/2006/relationships" xmlns:p="http://schemas.openxmlformats.org/presentationml/2006/main">
  <p:tag name="NUM" val="1"/>
</p:tagLst>
</file>

<file path=ppt/tags/tag825.xml><?xml version="1.0" encoding="utf-8"?>
<p:tagLst xmlns:a="http://schemas.openxmlformats.org/drawingml/2006/main" xmlns:r="http://schemas.openxmlformats.org/officeDocument/2006/relationships" xmlns:p="http://schemas.openxmlformats.org/presentationml/2006/main">
  <p:tag name="NUM" val="2"/>
</p:tagLst>
</file>

<file path=ppt/tags/tag826.xml><?xml version="1.0" encoding="utf-8"?>
<p:tagLst xmlns:a="http://schemas.openxmlformats.org/drawingml/2006/main" xmlns:r="http://schemas.openxmlformats.org/officeDocument/2006/relationships" xmlns:p="http://schemas.openxmlformats.org/presentationml/2006/main">
  <p:tag name="NUM" val="3"/>
</p:tagLst>
</file>

<file path=ppt/tags/tag827.xml><?xml version="1.0" encoding="utf-8"?>
<p:tagLst xmlns:a="http://schemas.openxmlformats.org/drawingml/2006/main" xmlns:r="http://schemas.openxmlformats.org/officeDocument/2006/relationships" xmlns:p="http://schemas.openxmlformats.org/presentationml/2006/main">
  <p:tag name="NUM" val="4"/>
</p:tagLst>
</file>

<file path=ppt/tags/tag828.xml><?xml version="1.0" encoding="utf-8"?>
<p:tagLst xmlns:a="http://schemas.openxmlformats.org/drawingml/2006/main" xmlns:r="http://schemas.openxmlformats.org/officeDocument/2006/relationships" xmlns:p="http://schemas.openxmlformats.org/presentationml/2006/main">
  <p:tag name="NUM" val="5"/>
</p:tagLst>
</file>

<file path=ppt/tags/tag829.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NUM" val="34"/>
</p:tagLst>
</file>

<file path=ppt/tags/tag830.xml><?xml version="1.0" encoding="utf-8"?>
<p:tagLst xmlns:a="http://schemas.openxmlformats.org/drawingml/2006/main" xmlns:r="http://schemas.openxmlformats.org/officeDocument/2006/relationships" xmlns:p="http://schemas.openxmlformats.org/presentationml/2006/main">
  <p:tag name="NUM" val="7"/>
</p:tagLst>
</file>

<file path=ppt/tags/tag831.xml><?xml version="1.0" encoding="utf-8"?>
<p:tagLst xmlns:a="http://schemas.openxmlformats.org/drawingml/2006/main" xmlns:r="http://schemas.openxmlformats.org/officeDocument/2006/relationships" xmlns:p="http://schemas.openxmlformats.org/presentationml/2006/main">
  <p:tag name="NUM" val="8"/>
</p:tagLst>
</file>

<file path=ppt/tags/tag832.xml><?xml version="1.0" encoding="utf-8"?>
<p:tagLst xmlns:a="http://schemas.openxmlformats.org/drawingml/2006/main" xmlns:r="http://schemas.openxmlformats.org/officeDocument/2006/relationships" xmlns:p="http://schemas.openxmlformats.org/presentationml/2006/main">
  <p:tag name="NUM" val="9"/>
</p:tagLst>
</file>

<file path=ppt/tags/tag833.xml><?xml version="1.0" encoding="utf-8"?>
<p:tagLst xmlns:a="http://schemas.openxmlformats.org/drawingml/2006/main" xmlns:r="http://schemas.openxmlformats.org/officeDocument/2006/relationships" xmlns:p="http://schemas.openxmlformats.org/presentationml/2006/main">
  <p:tag name="NUM" val="15"/>
</p:tagLst>
</file>

<file path=ppt/tags/tag834.xml><?xml version="1.0" encoding="utf-8"?>
<p:tagLst xmlns:a="http://schemas.openxmlformats.org/drawingml/2006/main" xmlns:r="http://schemas.openxmlformats.org/officeDocument/2006/relationships" xmlns:p="http://schemas.openxmlformats.org/presentationml/2006/main">
  <p:tag name="NUM" val="13"/>
</p:tagLst>
</file>

<file path=ppt/tags/tag835.xml><?xml version="1.0" encoding="utf-8"?>
<p:tagLst xmlns:a="http://schemas.openxmlformats.org/drawingml/2006/main" xmlns:r="http://schemas.openxmlformats.org/officeDocument/2006/relationships" xmlns:p="http://schemas.openxmlformats.org/presentationml/2006/main">
  <p:tag name="NUM" val="11"/>
</p:tagLst>
</file>

<file path=ppt/tags/tag836.xml><?xml version="1.0" encoding="utf-8"?>
<p:tagLst xmlns:a="http://schemas.openxmlformats.org/drawingml/2006/main" xmlns:r="http://schemas.openxmlformats.org/officeDocument/2006/relationships" xmlns:p="http://schemas.openxmlformats.org/presentationml/2006/main">
  <p:tag name="NUM" val="1"/>
</p:tagLst>
</file>

<file path=ppt/tags/tag837.xml><?xml version="1.0" encoding="utf-8"?>
<p:tagLst xmlns:a="http://schemas.openxmlformats.org/drawingml/2006/main" xmlns:r="http://schemas.openxmlformats.org/officeDocument/2006/relationships" xmlns:p="http://schemas.openxmlformats.org/presentationml/2006/main">
  <p:tag name="NUM" val="2"/>
</p:tagLst>
</file>

<file path=ppt/tags/tag838.xml><?xml version="1.0" encoding="utf-8"?>
<p:tagLst xmlns:a="http://schemas.openxmlformats.org/drawingml/2006/main" xmlns:r="http://schemas.openxmlformats.org/officeDocument/2006/relationships" xmlns:p="http://schemas.openxmlformats.org/presentationml/2006/main">
  <p:tag name="NUM" val="3"/>
</p:tagLst>
</file>

<file path=ppt/tags/tag839.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1"/>
</p:tagLst>
</file>

<file path=ppt/tags/tag840.xml><?xml version="1.0" encoding="utf-8"?>
<p:tagLst xmlns:a="http://schemas.openxmlformats.org/drawingml/2006/main" xmlns:r="http://schemas.openxmlformats.org/officeDocument/2006/relationships" xmlns:p="http://schemas.openxmlformats.org/presentationml/2006/main">
  <p:tag name="NUM" val="5"/>
</p:tagLst>
</file>

<file path=ppt/tags/tag841.xml><?xml version="1.0" encoding="utf-8"?>
<p:tagLst xmlns:a="http://schemas.openxmlformats.org/drawingml/2006/main" xmlns:r="http://schemas.openxmlformats.org/officeDocument/2006/relationships" xmlns:p="http://schemas.openxmlformats.org/presentationml/2006/main">
  <p:tag name="NUM" val="6"/>
</p:tagLst>
</file>

<file path=ppt/tags/tag842.xml><?xml version="1.0" encoding="utf-8"?>
<p:tagLst xmlns:a="http://schemas.openxmlformats.org/drawingml/2006/main" xmlns:r="http://schemas.openxmlformats.org/officeDocument/2006/relationships" xmlns:p="http://schemas.openxmlformats.org/presentationml/2006/main">
  <p:tag name="NUM" val="7"/>
</p:tagLst>
</file>

<file path=ppt/tags/tag843.xml><?xml version="1.0" encoding="utf-8"?>
<p:tagLst xmlns:a="http://schemas.openxmlformats.org/drawingml/2006/main" xmlns:r="http://schemas.openxmlformats.org/officeDocument/2006/relationships" xmlns:p="http://schemas.openxmlformats.org/presentationml/2006/main">
  <p:tag name="NUM" val="8"/>
</p:tagLst>
</file>

<file path=ppt/tags/tag844.xml><?xml version="1.0" encoding="utf-8"?>
<p:tagLst xmlns:a="http://schemas.openxmlformats.org/drawingml/2006/main" xmlns:r="http://schemas.openxmlformats.org/officeDocument/2006/relationships" xmlns:p="http://schemas.openxmlformats.org/presentationml/2006/main">
  <p:tag name="NUM" val="15"/>
</p:tagLst>
</file>

<file path=ppt/tags/tag845.xml><?xml version="1.0" encoding="utf-8"?>
<p:tagLst xmlns:a="http://schemas.openxmlformats.org/drawingml/2006/main" xmlns:r="http://schemas.openxmlformats.org/officeDocument/2006/relationships" xmlns:p="http://schemas.openxmlformats.org/presentationml/2006/main">
  <p:tag name="NUM" val="13"/>
</p:tagLst>
</file>

<file path=ppt/tags/tag846.xml><?xml version="1.0" encoding="utf-8"?>
<p:tagLst xmlns:a="http://schemas.openxmlformats.org/drawingml/2006/main" xmlns:r="http://schemas.openxmlformats.org/officeDocument/2006/relationships" xmlns:p="http://schemas.openxmlformats.org/presentationml/2006/main">
  <p:tag name="NUM" val="11"/>
</p:tagLst>
</file>

<file path=ppt/tags/tag847.xml><?xml version="1.0" encoding="utf-8"?>
<p:tagLst xmlns:a="http://schemas.openxmlformats.org/drawingml/2006/main" xmlns:r="http://schemas.openxmlformats.org/officeDocument/2006/relationships" xmlns:p="http://schemas.openxmlformats.org/presentationml/2006/main">
  <p:tag name="NUM" val="13"/>
</p:tagLst>
</file>

<file path=ppt/tags/tag848.xml><?xml version="1.0" encoding="utf-8"?>
<p:tagLst xmlns:a="http://schemas.openxmlformats.org/drawingml/2006/main" xmlns:r="http://schemas.openxmlformats.org/officeDocument/2006/relationships" xmlns:p="http://schemas.openxmlformats.org/presentationml/2006/main">
  <p:tag name="NUM" val="13"/>
</p:tagLst>
</file>

<file path=ppt/tags/tag849.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5"/>
</p:tagLst>
</file>

<file path=ppt/tags/tag850.xml><?xml version="1.0" encoding="utf-8"?>
<p:tagLst xmlns:a="http://schemas.openxmlformats.org/drawingml/2006/main" xmlns:r="http://schemas.openxmlformats.org/officeDocument/2006/relationships" xmlns:p="http://schemas.openxmlformats.org/presentationml/2006/main">
  <p:tag name="NUM" val="5"/>
</p:tagLst>
</file>

<file path=ppt/tags/tag851.xml><?xml version="1.0" encoding="utf-8"?>
<p:tagLst xmlns:a="http://schemas.openxmlformats.org/drawingml/2006/main" xmlns:r="http://schemas.openxmlformats.org/officeDocument/2006/relationships" xmlns:p="http://schemas.openxmlformats.org/presentationml/2006/main">
  <p:tag name="NUM" val="1"/>
</p:tagLst>
</file>

<file path=ppt/tags/tag852.xml><?xml version="1.0" encoding="utf-8"?>
<p:tagLst xmlns:a="http://schemas.openxmlformats.org/drawingml/2006/main" xmlns:r="http://schemas.openxmlformats.org/officeDocument/2006/relationships" xmlns:p="http://schemas.openxmlformats.org/presentationml/2006/main">
  <p:tag name="NUM" val="2"/>
</p:tagLst>
</file>

<file path=ppt/tags/tag853.xml><?xml version="1.0" encoding="utf-8"?>
<p:tagLst xmlns:a="http://schemas.openxmlformats.org/drawingml/2006/main" xmlns:r="http://schemas.openxmlformats.org/officeDocument/2006/relationships" xmlns:p="http://schemas.openxmlformats.org/presentationml/2006/main">
  <p:tag name="NUM" val="3"/>
</p:tagLst>
</file>

<file path=ppt/tags/tag854.xml><?xml version="1.0" encoding="utf-8"?>
<p:tagLst xmlns:a="http://schemas.openxmlformats.org/drawingml/2006/main" xmlns:r="http://schemas.openxmlformats.org/officeDocument/2006/relationships" xmlns:p="http://schemas.openxmlformats.org/presentationml/2006/main">
  <p:tag name="NUM" val="6"/>
</p:tagLst>
</file>

<file path=ppt/tags/tag855.xml><?xml version="1.0" encoding="utf-8"?>
<p:tagLst xmlns:a="http://schemas.openxmlformats.org/drawingml/2006/main" xmlns:r="http://schemas.openxmlformats.org/officeDocument/2006/relationships" xmlns:p="http://schemas.openxmlformats.org/presentationml/2006/main">
  <p:tag name="NUM" val="1"/>
</p:tagLst>
</file>

<file path=ppt/tags/tag856.xml><?xml version="1.0" encoding="utf-8"?>
<p:tagLst xmlns:a="http://schemas.openxmlformats.org/drawingml/2006/main" xmlns:r="http://schemas.openxmlformats.org/officeDocument/2006/relationships" xmlns:p="http://schemas.openxmlformats.org/presentationml/2006/main">
  <p:tag name="NUM" val="2"/>
</p:tagLst>
</file>

<file path=ppt/tags/tag857.xml><?xml version="1.0" encoding="utf-8"?>
<p:tagLst xmlns:a="http://schemas.openxmlformats.org/drawingml/2006/main" xmlns:r="http://schemas.openxmlformats.org/officeDocument/2006/relationships" xmlns:p="http://schemas.openxmlformats.org/presentationml/2006/main">
  <p:tag name="NUM" val="3"/>
</p:tagLst>
</file>

<file path=ppt/tags/tag858.xml><?xml version="1.0" encoding="utf-8"?>
<p:tagLst xmlns:a="http://schemas.openxmlformats.org/drawingml/2006/main" xmlns:r="http://schemas.openxmlformats.org/officeDocument/2006/relationships" xmlns:p="http://schemas.openxmlformats.org/presentationml/2006/main">
  <p:tag name="NUM" val="4"/>
</p:tagLst>
</file>

<file path=ppt/tags/tag859.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19"/>
</p:tagLst>
</file>

<file path=ppt/tags/tag860.xml><?xml version="1.0" encoding="utf-8"?>
<p:tagLst xmlns:a="http://schemas.openxmlformats.org/drawingml/2006/main" xmlns:r="http://schemas.openxmlformats.org/officeDocument/2006/relationships" xmlns:p="http://schemas.openxmlformats.org/presentationml/2006/main">
  <p:tag name="NUM" val="13"/>
</p:tagLst>
</file>

<file path=ppt/tags/tag861.xml><?xml version="1.0" encoding="utf-8"?>
<p:tagLst xmlns:a="http://schemas.openxmlformats.org/drawingml/2006/main" xmlns:r="http://schemas.openxmlformats.org/officeDocument/2006/relationships" xmlns:p="http://schemas.openxmlformats.org/presentationml/2006/main">
  <p:tag name="NUM" val="1"/>
</p:tagLst>
</file>

<file path=ppt/tags/tag862.xml><?xml version="1.0" encoding="utf-8"?>
<p:tagLst xmlns:a="http://schemas.openxmlformats.org/drawingml/2006/main" xmlns:r="http://schemas.openxmlformats.org/officeDocument/2006/relationships" xmlns:p="http://schemas.openxmlformats.org/presentationml/2006/main">
  <p:tag name="NUM" val="2"/>
</p:tagLst>
</file>

<file path=ppt/tags/tag863.xml><?xml version="1.0" encoding="utf-8"?>
<p:tagLst xmlns:a="http://schemas.openxmlformats.org/drawingml/2006/main" xmlns:r="http://schemas.openxmlformats.org/officeDocument/2006/relationships" xmlns:p="http://schemas.openxmlformats.org/presentationml/2006/main">
  <p:tag name="NUM" val="3"/>
</p:tagLst>
</file>

<file path=ppt/tags/tag864.xml><?xml version="1.0" encoding="utf-8"?>
<p:tagLst xmlns:a="http://schemas.openxmlformats.org/drawingml/2006/main" xmlns:r="http://schemas.openxmlformats.org/officeDocument/2006/relationships" xmlns:p="http://schemas.openxmlformats.org/presentationml/2006/main">
  <p:tag name="NUM" val="4"/>
</p:tagLst>
</file>

<file path=ppt/tags/tag865.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DU012">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U012">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D46324984E1E4DAD08B4922D1A9E6B" ma:contentTypeVersion="26" ma:contentTypeDescription="Crée un document." ma:contentTypeScope="" ma:versionID="e7f67f5178e077f907324e0948a0b597">
  <xsd:schema xmlns:xsd="http://www.w3.org/2001/XMLSchema" xmlns:xs="http://www.w3.org/2001/XMLSchema" xmlns:p="http://schemas.microsoft.com/office/2006/metadata/properties" xmlns:ns1="http://schemas.microsoft.com/sharepoint/v3" xmlns:ns2="7070a895-e846-4313-8129-26c88b6bdf87" xmlns:ns3="5113c1c8-190e-40b7-a9e0-3b02efa0d285" targetNamespace="http://schemas.microsoft.com/office/2006/metadata/properties" ma:root="true" ma:fieldsID="af0eb89c2c3191113ddf90183b28c2bd" ns1:_="" ns2:_="" ns3:_="">
    <xsd:import namespace="http://schemas.microsoft.com/sharepoint/v3"/>
    <xsd:import namespace="7070a895-e846-4313-8129-26c88b6bdf87"/>
    <xsd:import namespace="5113c1c8-190e-40b7-a9e0-3b02efa0d28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Location" minOccurs="0"/>
                <xsd:element ref="ns2:MediaServiceSearchProperties" minOccurs="0"/>
                <xsd:element ref="ns2:Statutpagebuilder" minOccurs="0"/>
                <xsd:element ref="ns2:Statut"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étés de la stratégie de conformité unifiée" ma:hidden="true" ma:internalName="_ip_UnifiedCompliancePolicyProperties">
      <xsd:simpleType>
        <xsd:restriction base="dms:Note"/>
      </xsd:simpleType>
    </xsd:element>
    <xsd:element name="_ip_UnifiedCompliancePolicyUIAction" ma:index="26"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70a895-e846-4313-8129-26c88b6bdf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d16167ee-0514-4fe1-8b8c-ad81d479e4e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Statutpagebuilder" ma:index="23" nillable="true" ma:displayName="Statut pagebuilder" ma:default="Non commencé" ma:format="RadioButtons" ma:internalName="Statutpagebuilder">
      <xsd:simpleType>
        <xsd:union memberTypes="dms:Text">
          <xsd:simpleType>
            <xsd:restriction base="dms:Choice">
              <xsd:enumeration value="En cours"/>
              <xsd:enumeration value="Terminé"/>
              <xsd:enumeration value="Non commencé"/>
            </xsd:restriction>
          </xsd:simpleType>
        </xsd:union>
      </xsd:simpleType>
    </xsd:element>
    <xsd:element name="Statut" ma:index="24" nillable="true" ma:displayName="Statut " ma:format="Dropdown" ma:internalName="Statut">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13c1c8-190e-40b7-a9e0-3b02efa0d28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11e8470-28c0-4348-aaaa-a21acd471c8a}" ma:internalName="TaxCatchAll" ma:showField="CatchAllData" ma:web="5113c1c8-190e-40b7-a9e0-3b02efa0d28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tpagebuilder xmlns="7070a895-e846-4313-8129-26c88b6bdf87">Non commencé</Statutpagebuilder>
    <_ip_UnifiedCompliancePolicyUIAction xmlns="http://schemas.microsoft.com/sharepoint/v3" xsi:nil="true"/>
    <lcf76f155ced4ddcb4097134ff3c332f xmlns="7070a895-e846-4313-8129-26c88b6bdf87">
      <Terms xmlns="http://schemas.microsoft.com/office/infopath/2007/PartnerControls"/>
    </lcf76f155ced4ddcb4097134ff3c332f>
    <TaxCatchAll xmlns="5113c1c8-190e-40b7-a9e0-3b02efa0d285" xsi:nil="true"/>
    <Statut xmlns="7070a895-e846-4313-8129-26c88b6bdf87"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2D2A81A-8704-4383-A790-B1CDBC1BA0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070a895-e846-4313-8129-26c88b6bdf87"/>
    <ds:schemaRef ds:uri="5113c1c8-190e-40b7-a9e0-3b02efa0d2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EA963D-5B81-4782-BEE6-6C9580DCA58D}">
  <ds:schemaRefs>
    <ds:schemaRef ds:uri="http://schemas.microsoft.com/sharepoint/v3/contenttype/forms"/>
  </ds:schemaRefs>
</ds:datastoreItem>
</file>

<file path=customXml/itemProps3.xml><?xml version="1.0" encoding="utf-8"?>
<ds:datastoreItem xmlns:ds="http://schemas.openxmlformats.org/officeDocument/2006/customXml" ds:itemID="{C8AC2067-7A0D-453A-AE7D-FE770F26C078}">
  <ds:schemaRefs>
    <ds:schemaRef ds:uri="http://schemas.openxmlformats.org/package/2006/metadata/core-properties"/>
    <ds:schemaRef ds:uri="http://purl.org/dc/dcmitype/"/>
    <ds:schemaRef ds:uri="http://schemas.microsoft.com/office/infopath/2007/PartnerControls"/>
    <ds:schemaRef ds:uri="http://purl.org/dc/terms/"/>
    <ds:schemaRef ds:uri="7070a895-e846-4313-8129-26c88b6bdf87"/>
    <ds:schemaRef ds:uri="http://schemas.microsoft.com/office/2006/metadata/properties"/>
    <ds:schemaRef ds:uri="http://schemas.microsoft.com/office/2006/documentManagement/types"/>
    <ds:schemaRef ds:uri="http://schemas.microsoft.com/sharepoint/v3"/>
    <ds:schemaRef ds:uri="http://purl.org/dc/elements/1.1/"/>
    <ds:schemaRef ds:uri="5113c1c8-190e-40b7-a9e0-3b02efa0d28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23309</TotalTime>
  <Words>14737</Words>
  <Application>Microsoft Office PowerPoint</Application>
  <PresentationFormat>Grand écran</PresentationFormat>
  <Paragraphs>3062</Paragraphs>
  <Slides>103</Slides>
  <Notes>46</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Liens</vt:lpstr>
      </vt:variant>
      <vt:variant>
        <vt:i4>46</vt:i4>
      </vt:variant>
      <vt:variant>
        <vt:lpstr>Titres des diapositives</vt:lpstr>
      </vt:variant>
      <vt:variant>
        <vt:i4>103</vt:i4>
      </vt:variant>
    </vt:vector>
  </HeadingPairs>
  <TitlesOfParts>
    <vt:vector size="157" baseType="lpstr">
      <vt:lpstr>Arial</vt:lpstr>
      <vt:lpstr>Calibri</vt:lpstr>
      <vt:lpstr>Courier New</vt:lpstr>
      <vt:lpstr>Franklin Gothic Demi</vt:lpstr>
      <vt:lpstr>Symbol</vt:lpstr>
      <vt:lpstr>Tw Cen MT</vt:lpstr>
      <vt:lpstr>Wingdings 3</vt:lpstr>
      <vt:lpstr>Thème Office</vt:lpstr>
      <vt:lpstr>file:///\\S-DATA\PROJETS\Projets\APCHQ\AP074%20-%20Sondage%20sur%20les%20intentions%20de%20rénovations%202026\Rapport\AP074_tableaux.xlsx!Analyse!L2C2:L12C28</vt:lpstr>
      <vt:lpstr>file:///\\S-DATA\PROJETS\Projets\APCHQ\AP074%20-%20Sondage%20sur%20les%20intentions%20de%20rénovations%202026\Rapport\AP074_tableaux.xlsx!Analyse%20(3)!L2C2:L13C28</vt:lpstr>
      <vt:lpstr>file:///\\S-DATA\PROJETS\Projets\APCHQ\AP074%20-%20Sondage%20sur%20les%20intentions%20de%20rénovations%202026\Rapport\AP074_tableaux.xlsx!Analyse%20(2)!L2C2:L35C28</vt:lpstr>
      <vt:lpstr>file:///\\S-DATA\PROJETS\Projets\APCHQ\AP074%20-%20Sondage%20sur%20les%20intentions%20de%20rénovations%202026\Rapport\AP074_tableaux.xlsx!Analyse%20(4)!L2C2:L15C28</vt:lpstr>
      <vt:lpstr>file:///\\S-DATA\PROJETS\Projets\APCHQ\AP074%20-%20Sondage%20sur%20les%20intentions%20de%20rénovations%202026\Rapport\AP074_tableaux.xlsx!Analyse%20(4)!L19C2:L34C28</vt:lpstr>
      <vt:lpstr>file:///\\S-DATA\PROJETS\Projets\APCHQ\AP074%20-%20Sondage%20sur%20les%20intentions%20de%20rénovations%202026\Rapport\AP074_tableaux.xlsx!Analyse%20(5)!L2C2:L12C28</vt:lpstr>
      <vt:lpstr>file:///\\S-DATA\PROJETS\Projets\APCHQ\AP074%20-%20Sondage%20sur%20les%20intentions%20de%20rénovations%202026\Infographie\DU051_tableaux.xlsx!QA1!L2C2:L38C51</vt:lpstr>
      <vt:lpstr>file:///\\S-data\projets\Projets\APCHQ\AP074%20-%20Sondage%20sur%20les%20intentions%20de%20rénovations%202026\Infographie\DU051_tableaux.xlsx!QS1!L2C2:L32C51</vt:lpstr>
      <vt:lpstr>file:///\\S-DATA\PROJETS\Projets\APCHQ\AP074%20-%20Sondage%20sur%20les%20intentions%20de%20rénovations%202026\Infographie\DU051_tableaux.xlsx!QD1!L2C2:L24C74</vt:lpstr>
      <vt:lpstr>file:///\\S-data\projets\Projets\APCHQ\AP074%20-%20Sondage%20sur%20les%20intentions%20de%20rénovations%202026\Infographie\DU051_tableaux.xlsx!QD5!L2C2:L12C47</vt:lpstr>
      <vt:lpstr>file:///\\S-data\projets\Projets\APCHQ\AP074%20-%20Sondage%20sur%20les%20intentions%20de%20rénovations%202026\Infographie\DU051_tableaux.xlsx!QD5!L2C49:L12C82</vt:lpstr>
      <vt:lpstr>file:///\\S-DATA\PROJETS\Projets\APCHQ\AP074%20-%20Sondage%20sur%20les%20intentions%20de%20rénovations%202026\Infographie\DU051_tableaux.xlsx!QE1!L2C2:L24C47</vt:lpstr>
      <vt:lpstr>file:///\\S-DATA\PROJETS\Projets\APCHQ\AP074%20-%20Sondage%20sur%20les%20intentions%20de%20rénovations%202026\Infographie\DU051_tableaux.xlsx!QE1%20(2)!L2C2:L24C35</vt:lpstr>
      <vt:lpstr>file:///\\S-DATA\PROJETS\Projets\duProprio%20-%20EspaceProprio\DU051%20-%20Sondage%20sur%20les%20intentions%20de%20rénovation%20-%202025\Infographie\DU051_tableaux.xlsx!QE5T!L2C49:L12C82</vt:lpstr>
      <vt:lpstr>file:///\\S-DATA\PROJETS\Projets\duProprio%20-%20EspaceProprio\DU051%20-%20Sondage%20sur%20les%20intentions%20de%20rénovation%20-%202025\Infographie\DU051_tableaux.xlsx!QE5T!L2C2:L12C47</vt:lpstr>
      <vt:lpstr>file:///\\S-DATA\PROJETS\Projets\APCHQ\AP074%20-%20Sondage%20sur%20les%20intentions%20de%20rénovations%202026\RP\Valid%20infographie\AP074_tableaux.xlsx!QT2T!L2C2:L16C47</vt:lpstr>
      <vt:lpstr>file:///\\S-DATA\PROJETS\Projets\APCHQ\AP074%20-%20Sondage%20sur%20les%20intentions%20de%20rénovations%202026\RP\Valid%20infographie\AP074_tableaux.xlsx!QT2T!L2C49:L16C82</vt:lpstr>
      <vt:lpstr>file:///\\S-DATA\PROJETS\Projets\APCHQ\AP074%20-%20Sondage%20sur%20les%20intentions%20de%20rénovations%202026\Infographie\DU051_tableaux.xlsx!QT3T!L2C2:L35C75</vt:lpstr>
      <vt:lpstr>file:///\\S-DATA\PROJETS\Projets\duProprio%20-%20EspaceProprio\DU051%20-%20Sondage%20sur%20les%20intentions%20de%20rénovation%20-%202025\Infographie\DU051_tableaux.xlsx!QT4T!L2C2:L13C47</vt:lpstr>
      <vt:lpstr>file:///\\S-DATA\PROJETS\Projets\APCHQ\AP074%20-%20Sondage%20sur%20les%20intentions%20de%20rénovations%202026\Infographie\DU051_tableaux.xlsx!QT4T!L2C49:L13C82</vt:lpstr>
      <vt:lpstr>file:///\\S-DATA\PROJETS\Projets\duProprio%20-%20EspaceProprio\DU051%20-%20Sondage%20sur%20les%20intentions%20de%20rénovation%20-%202025\Infographie\DU051_tableaux.xlsx!QT5T!L2C2:L12C47</vt:lpstr>
      <vt:lpstr>file:///\\S-DATA\PROJETS\Projets\APCHQ\AP074%20-%20Sondage%20sur%20les%20intentions%20de%20rénovations%202026\Infographie\DU051_tableaux.xlsx!QT5T!L2C49:L12C82</vt:lpstr>
      <vt:lpstr>file:///\\S-DATA\PROJETS\Projets\duProprio%20-%20EspaceProprio\DU051%20-%20Sondage%20sur%20les%20intentions%20de%20rénovation%20-%202025\Infographie\DU051_tableaux.xlsx!Q6T1!L2C2:L12C47</vt:lpstr>
      <vt:lpstr>file:///\\S-DATA\PROJETS\Projets\APCHQ\AP074%20-%20Sondage%20sur%20les%20intentions%20de%20rénovations%202026\Infographie\DU051_tableaux.xlsx!Q6T1!L2C49:L12C82</vt:lpstr>
      <vt:lpstr>file:///\\S-DATA\PROJETS\Projets\duProprio%20-%20EspaceProprio\DU051%20-%20Sondage%20sur%20les%20intentions%20de%20rénovation%20-%202025\Infographie\DU051_tableaux.xlsx!Q6T2!L2C2:L12C47</vt:lpstr>
      <vt:lpstr>file:///\\S-DATA\PROJETS\Projets\APCHQ\AP074%20-%20Sondage%20sur%20les%20intentions%20de%20rénovations%202026\Infographie\DU051_tableaux.xlsx!Q6T2!L2C49:L12C82</vt:lpstr>
      <vt:lpstr>file:///\\S-DATA\PROJETS\Projets\duProprio%20-%20EspaceProprio\DU051%20-%20Sondage%20sur%20les%20intentions%20de%20rénovation%20-%202025\Infographie\DU051_tableaux.xlsx!Q6T3!L2C2:L12C47</vt:lpstr>
      <vt:lpstr>file:///\\S-DATA\PROJETS\Projets\APCHQ\AP074%20-%20Sondage%20sur%20les%20intentions%20de%20rénovations%202026\Infographie\DU051_tableaux.xlsx!Q6T3!L2C49:L12C82</vt:lpstr>
      <vt:lpstr>file:///\\S-DATA\PROJETS\Projets\duProprio%20-%20EspaceProprio\DU051%20-%20Sondage%20sur%20les%20intentions%20de%20rénovation%20-%202025\Infographie\DU051_tableaux.xlsx!Q6T4!L2C2:L12C47</vt:lpstr>
      <vt:lpstr>file:///\\S-DATA\PROJETS\Projets\APCHQ\AP074%20-%20Sondage%20sur%20les%20intentions%20de%20rénovations%202026\Infographie\DU051_tableaux.xlsx!Q6T4!L2C49:L12C82</vt:lpstr>
      <vt:lpstr>file:///\\S-data\projets\Projets\APCHQ\AP074%20-%20Sondage%20sur%20les%20intentions%20de%20rénovations%202026\Infographie\DU051_tableaux.xlsx!QF4%20(2)!L2C2:L29C47</vt:lpstr>
      <vt:lpstr>file:///\\S-data\projets\Projets\APCHQ\AP074%20-%20Sondage%20sur%20les%20intentions%20de%20rénovations%202026\Infographie\DU051_tableaux.xlsx!QF4%20(2)!L2C49:L29C94</vt:lpstr>
      <vt:lpstr>file:///\\S-DATA\PROJETS\Projets\duProprio%20-%20EspaceProprio\DU051%20-%20Sondage%20sur%20les%20intentions%20de%20rénovation%20-%202025\Infographie\DU051_tableaux.xlsx!QF3!L2C2:L18C47</vt:lpstr>
      <vt:lpstr>file:///\\S-DATA\PROJETS\Projets\APCHQ\AP074%20-%20Sondage%20sur%20les%20intentions%20de%20rénovations%202026\Infographie\DU051_tableaux.xlsx!QF3!L2C49:L18C94</vt:lpstr>
      <vt:lpstr>file:///\\S-DATA\PROJETS\Projets\APCHQ\AP074%20-%20Sondage%20sur%20les%20intentions%20de%20rénovations%202026\Infographie\DU051_tableaux.xlsx!QF2!L2C2:L19C47</vt:lpstr>
      <vt:lpstr>file:///\\S-DATA\PROJETS\Projets\APCHQ\AP074%20-%20Sondage%20sur%20les%20intentions%20de%20rénovations%202026\Infographie\DU051_tableaux.xlsx!QF2!L2C49:L19C94</vt:lpstr>
      <vt:lpstr>file:///\\S-DATA\PROJETS\Projets\duProprio%20-%20EspaceProprio\DU051%20-%20Sondage%20sur%20les%20intentions%20de%20rénovation%20-%202025\Infographie\DU051_tableaux.xlsx!QF5!L2C2:L22C47</vt:lpstr>
      <vt:lpstr>file:///\\S-DATA\PROJETS\Projets\duProprio%20-%20EspaceProprio\DU051%20-%20Sondage%20sur%20les%20intentions%20de%20rénovation%20-%202025\Infographie\DU051_tableaux.xlsx!QF5!L2C49:L22C94</vt:lpstr>
      <vt:lpstr>file:///\\S-DATA\PROJETS\Projets\duProprio%20-%20EspaceProprio\DU051%20-%20Sondage%20sur%20les%20intentions%20de%20rénovation%20-%202025\Infographie\DU051_tableaux.xlsx!QG1!L2C2:L14C47</vt:lpstr>
      <vt:lpstr>file:///\\S-DATA\PROJETS\Projets\APCHQ\AP074%20-%20Sondage%20sur%20les%20intentions%20de%20rénovations%202026\Infographie\DU051_tableaux.xlsx!QG1!L2C49:L14C94</vt:lpstr>
      <vt:lpstr>file:///\\S-data\projets\Projets\APCHQ\AP074%20-%20Sondage%20sur%20les%20intentions%20de%20rénovations%202026\Infographie\DU051_tableaux.xlsx!QG4!L2C2:L15C47</vt:lpstr>
      <vt:lpstr>file:///\\S-data\projets\Projets\APCHQ\AP074%20-%20Sondage%20sur%20les%20intentions%20de%20rénovations%202026\Infographie\DU051_tableaux.xlsx!QG4!L2C49:L15C94</vt:lpstr>
      <vt:lpstr>file:///\\S-data\projets\Projets\APCHQ\AP074%20-%20Sondage%20sur%20les%20intentions%20de%20rénovations%202026\Infographie\DU051_tableaux.xlsx!QG2%20-%20QG3!L2C2:L24C47</vt:lpstr>
      <vt:lpstr>file:///\\S-data\projets\Projets\APCHQ\AP074%20-%20Sondage%20sur%20les%20intentions%20de%20rénovations%202026\Infographie\DU051_tableaux.xlsx!QG2%20-%20QG3!L2C49:L24C94</vt:lpstr>
      <vt:lpstr>file:///\\S-DATA\PROJETS\Projets\APCHQ\AP074%20-%20Sondage%20sur%20les%20intentions%20de%20rénovations%202026\Rapport\AP074_tableaux.xlsx!Profil!L38C2:L66C19</vt:lpstr>
      <vt:lpstr>file:///\\S-DATA\PROJETS\Projets\APCHQ\AP074%20-%20Sondage%20sur%20les%20intentions%20de%20rénovations%202026\Rapport\AP074_tableaux.xlsx!Profil!L2C2:L35C18</vt:lpstr>
      <vt:lpstr>Sondage sur les intentions de rénovation </vt:lpstr>
      <vt:lpstr>La table des matières</vt:lpstr>
      <vt:lpstr>Le contexte, les objectifs  et la méthodologie</vt:lpstr>
      <vt:lpstr>Le contexte, les objectifs et la méthodologie</vt:lpstr>
      <vt:lpstr>Le contexte, les objectifs et la méthodologie</vt:lpstr>
      <vt:lpstr>Le sommaire et les conclusions</vt:lpstr>
      <vt:lpstr> Le sommaire et les conclusions </vt:lpstr>
      <vt:lpstr>Dans quelle mesure les propriétaires ont-ils l’intention de rénover? </vt:lpstr>
      <vt:lpstr>Quelle est la nature des projets d’entretien ou de rénovation prévus,  de même que le budget anticipé?</vt:lpstr>
      <vt:lpstr>Quelles sont les caractéristiques des propriétés à rénover?</vt:lpstr>
      <vt:lpstr>Quel est l’élément déclencheur des différents projets de rénovation, de même que les motivations à réaliser chacun des types de travaux?</vt:lpstr>
      <vt:lpstr>Quelle est l’intention de recourir aux services d’un entrepreneur licencié et quels sont les critères de choix?</vt:lpstr>
      <vt:lpstr>Quelle est l’intention de recourir aux services d’un entrepreneur licencié et quels sont les critères de choix? (suite)</vt:lpstr>
      <vt:lpstr>Quelle importance est accordée à une garantie associée aux travaux  et quel mode de financement est anticipé?</vt:lpstr>
      <vt:lpstr>Comment la situation économique actuelle impacte-t-elle les projets de rénovation?</vt:lpstr>
      <vt:lpstr>Quel est le niveau de connaissance et d’intérêt envers les rénovations durables?</vt:lpstr>
      <vt:lpstr>En conclusion</vt:lpstr>
      <vt:lpstr>Les tableaux de bord</vt:lpstr>
      <vt:lpstr>Projet de rénovation</vt:lpstr>
      <vt:lpstr>Projet de rénovation (suite)</vt:lpstr>
      <vt:lpstr>Projet de rénovation (suite)</vt:lpstr>
      <vt:lpstr>Les résultats détaillés</vt:lpstr>
      <vt:lpstr>Le projet de rénovation</vt:lpstr>
      <vt:lpstr>L’expérience de vente ou d'achat de biens immobiliers  (5 dernières années et 5 prochaines années)</vt:lpstr>
      <vt:lpstr>L'intention de rénover et le délai prévu pour la réalisation des travaux</vt:lpstr>
      <vt:lpstr>L’ouverture à la réalisation de rénovations majeures et les préférences d’achat</vt:lpstr>
      <vt:lpstr>Les raisons de ne pas vouloir rénover</vt:lpstr>
      <vt:lpstr>Les types de travaux de rénovation prévus</vt:lpstr>
      <vt:lpstr>Les intentions de rénover - selon les sous-groupes</vt:lpstr>
      <vt:lpstr>Les intentions d’achat et de vente de propriété - selon les sous-groupes</vt:lpstr>
      <vt:lpstr>Les travaux de rénovation intérieurs</vt:lpstr>
      <vt:lpstr>Les caractéristiques des propriétés où sont prévus des travaux de rénovation intérieurs</vt:lpstr>
      <vt:lpstr>La nature des travaux de rénovation intérieurs</vt:lpstr>
      <vt:lpstr>La nature des travaux de rénovation intérieurs selon les principaux sous-groupes </vt:lpstr>
      <vt:lpstr>Le montant prévu pour les travaux de rénovation intérieurs</vt:lpstr>
      <vt:lpstr>Le principal élément déclencheur des travaux de rénovation intérieurs</vt:lpstr>
      <vt:lpstr>Les motivations à faire des rénovations intérieures</vt:lpstr>
      <vt:lpstr>La ressource prévue pour la réalisation des travaux de rénovation intérieurs</vt:lpstr>
      <vt:lpstr>La ressource prévue pour la réalisation des travaux de rénovation intérieurs selon les sous-groupes</vt:lpstr>
      <vt:lpstr>Les raisons derrière le choix des ressources prévues pour la réalisation des travaux de rénovation intérieurs </vt:lpstr>
      <vt:lpstr>Les travaux de rénovation extérieurs</vt:lpstr>
      <vt:lpstr>Les caractéristiques des propriétés où sont prévus des travaux de rénovation extérieurs</vt:lpstr>
      <vt:lpstr>La nature des travaux de rénovation extérieurs</vt:lpstr>
      <vt:lpstr>La nature des travaux de rénovation extérieurs selon les principaux sous-groupes (suite)</vt:lpstr>
      <vt:lpstr>La nature des travaux de rénovation extérieurs selon les principaux sous-groupes</vt:lpstr>
      <vt:lpstr>Le montant prévu pour les travaux de rénovation extérieurs</vt:lpstr>
      <vt:lpstr>Le principal élément déclencheur des travaux de rénovation extérieurs</vt:lpstr>
      <vt:lpstr>Les motivations à faire des rénovations extérieures</vt:lpstr>
      <vt:lpstr>La ressource prévue pour la réalisation des travaux de rénovation extérieurs</vt:lpstr>
      <vt:lpstr>La ressource prévue pour la réalisation des travaux de rénovation extérieurs selon les sous-groupes</vt:lpstr>
      <vt:lpstr>Les raisons derrière le choix des ressources prévues pour la réalisation des travaux de rénovation extérieurs</vt:lpstr>
      <vt:lpstr>Les travaux d'agrandissement / de conversion résidentielle</vt:lpstr>
      <vt:lpstr>Les caractéristiques des propriétés où sont prévus des travaux d'agrandissement /  de conversion résidentielle</vt:lpstr>
      <vt:lpstr>La nature des travaux d'agrandissement /de conversion</vt:lpstr>
      <vt:lpstr>Le montant prévu pour les travaux d'agrandissement /de conversion</vt:lpstr>
      <vt:lpstr>Le principal élément déclencheur des travaux d'agrandissement /de conversion</vt:lpstr>
      <vt:lpstr>Les motivations à agrandir / convertir la propriété</vt:lpstr>
      <vt:lpstr>La ressource prévue pour la réalisation des travaux d'agrandissement / de conversion</vt:lpstr>
      <vt:lpstr>Les raisons derrière le choix des ressources prévues pour la réalisation des travaux d’agrandissement / de conversion résidentielle</vt:lpstr>
      <vt:lpstr>L’ensemble des projets de rénovation prévus</vt:lpstr>
      <vt:lpstr>Le principal élément déclencheur</vt:lpstr>
      <vt:lpstr>Le principal élément déclencheur selon les principaux sous-groupes</vt:lpstr>
      <vt:lpstr>Les motivations à faire les travaux</vt:lpstr>
      <vt:lpstr>Les motivations à faire les travaux selon les principaux sous-groupes</vt:lpstr>
      <vt:lpstr>Le montant prévu pour les travaux</vt:lpstr>
      <vt:lpstr>Le montant prévu pour les travaux selon les principaux sous-groupes</vt:lpstr>
      <vt:lpstr>La ressource prévue pour la réalisation des travaux</vt:lpstr>
      <vt:lpstr>La ressource prévue pour la réalisation des travaux  selon les sous-groupes</vt:lpstr>
      <vt:lpstr>Les raisons derrière le choix des ressources prévues pour la réalisation des travaux</vt:lpstr>
      <vt:lpstr>Les raisons derrière le choix des ressources prévues pour la réalisation des travaux selon les principaux sous-groupes</vt:lpstr>
      <vt:lpstr>Les raisons derrière le choix des ressources prévues pour la réalisation des travaux selon les principaux sous-groupes (suite)</vt:lpstr>
      <vt:lpstr>Les raisons derrière le choix des ressources prévues pour la réalisation des travaux selon les principaux sous-groupes (suite)</vt:lpstr>
      <vt:lpstr>Les raisons derrière le choix des ressources prévues pour la réalisation des travaux selon les principaux sous-groupes (suite)</vt:lpstr>
      <vt:lpstr>La réalisation des travaux  et le choix de l'entrepreneur</vt:lpstr>
      <vt:lpstr>Les services professionnels prévus pour les travaux de rénovation</vt:lpstr>
      <vt:lpstr>Les services professionnels prévus pour les travaux de rénovation selon les sous-groupes</vt:lpstr>
      <vt:lpstr>Les services professionnels prévus pour les travaux de rénovation selon les sous-groupes (suite)</vt:lpstr>
      <vt:lpstr>Les critères de choix d'un entrepreneur licencié</vt:lpstr>
      <vt:lpstr>Les critères de choix d'un entrepreneur licencié selon les principaux sous-groupes</vt:lpstr>
      <vt:lpstr>Les critères de choix d'un entrepreneur licencié selon les principaux sous-groupes (suite)</vt:lpstr>
      <vt:lpstr>Les sources utilisées pour trouver un entrepreneur licencié</vt:lpstr>
      <vt:lpstr>Les sources utilisées pour trouver un entrepreneur licencié selon les principaux sous-groupes (suite)</vt:lpstr>
      <vt:lpstr>Les sources utilisées pour trouver un entrepreneur licencié selon les principaux sous-groupes</vt:lpstr>
      <vt:lpstr>L’importance de la garantie et le financement des travaux</vt:lpstr>
      <vt:lpstr>L'importance de la garantie</vt:lpstr>
      <vt:lpstr>Le financement des travaux de rénovation</vt:lpstr>
      <vt:lpstr>L’importance de la garantie et le financement des travaux de rénovation selon les principaux sous-groupes (suite)</vt:lpstr>
      <vt:lpstr>L’importance de la garantie et le financement des travaux de rénovation selon les principaux sous-groupes</vt:lpstr>
      <vt:lpstr>Le meilleur retour sur investissement</vt:lpstr>
      <vt:lpstr>La situation économique actuelle</vt:lpstr>
      <vt:lpstr>L’impact de la conjoncture actuelle sur les projets de rénovation</vt:lpstr>
      <vt:lpstr>L’impact de la conjoncture actuelle sur les projets de rénovation selon les sous-groupes</vt:lpstr>
      <vt:lpstr>L’impact de la conjoncture actuelle sur les projets de rénovation selon les sous-groupes (suite)</vt:lpstr>
      <vt:lpstr>L’impact de la conjoncture économique / immobilière sur l’échéancier et l’envergure des projets de rénovation</vt:lpstr>
      <vt:lpstr>L’impact de la conjoncture économique / immobilière sur l’échéancier et l’envergure des projets de rénovation selon les sous-groupes</vt:lpstr>
      <vt:lpstr>L’impact de la conjoncture économique / immobilière sur l’échéancier et l’envergure des projets de rénovation selon les sous-groupes (suite)</vt:lpstr>
      <vt:lpstr>Les rénovations durables</vt:lpstr>
      <vt:lpstr>Les programmes d’aide à la rénovation</vt:lpstr>
      <vt:lpstr>Les pratiques durables</vt:lpstr>
      <vt:lpstr>Les raisons de ne pas envisager de pratiques durables</vt:lpstr>
      <vt:lpstr>Les principales motivations à entreprendre des rénovations durables</vt:lpstr>
      <vt:lpstr>Le profil des répondants</vt:lpstr>
      <vt:lpstr>Le profil des répondants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Annie Vigneault</dc:creator>
  <cp:lastModifiedBy>Gaborieau, Cyriaque</cp:lastModifiedBy>
  <cp:revision>2629</cp:revision>
  <cp:lastPrinted>2023-02-24T14:37:38Z</cp:lastPrinted>
  <dcterms:created xsi:type="dcterms:W3CDTF">2021-12-02T15:52:24Z</dcterms:created>
  <dcterms:modified xsi:type="dcterms:W3CDTF">2026-04-24T15:38:43Z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0x0101000ED46324984E1E4DAD08B4922D1A9E6B</vt:lpwstr>
  </property>
  <property fmtid="{D5CDD505-2E9C-101B-9397-08002B2CF9AE}" pid="3" name="MediaServiceImageTags">
    <vt:lpwstr/>
  </property>
</Properties>
</file>