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542" r:id="rId3"/>
    <p:sldId id="470" r:id="rId4"/>
    <p:sldId id="549" r:id="rId5"/>
    <p:sldId id="544" r:id="rId6"/>
    <p:sldId id="543" r:id="rId7"/>
    <p:sldId id="547" r:id="rId8"/>
    <p:sldId id="550" r:id="rId9"/>
    <p:sldId id="545" r:id="rId10"/>
    <p:sldId id="546" r:id="rId11"/>
    <p:sldId id="551" r:id="rId12"/>
    <p:sldId id="552" r:id="rId13"/>
    <p:sldId id="553" r:id="rId14"/>
    <p:sldId id="548" r:id="rId15"/>
    <p:sldId id="555" r:id="rId16"/>
    <p:sldId id="541" r:id="rId17"/>
    <p:sldId id="554" r:id="rId18"/>
    <p:sldId id="540" r:id="rId19"/>
  </p:sldIdLst>
  <p:sldSz cx="9144000" cy="6858000" type="screen4x3"/>
  <p:notesSz cx="6797675" cy="9926638"/>
  <p:defaultTextStyle>
    <a:defPPr>
      <a:defRPr lang="en-N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4943" autoAdjust="0"/>
    <p:restoredTop sz="66433" autoAdjust="0"/>
  </p:normalViewPr>
  <p:slideViewPr>
    <p:cSldViewPr>
      <p:cViewPr varScale="1">
        <p:scale>
          <a:sx n="119" d="100"/>
          <a:sy n="119" d="100"/>
        </p:scale>
        <p:origin x="8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020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4E3106F-730D-4B67-9474-3B6E88ED61B3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52767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noProof="0" smtClean="0"/>
              <a:t>Click to edit Master text styles</a:t>
            </a:r>
          </a:p>
          <a:p>
            <a:pPr lvl="1"/>
            <a:r>
              <a:rPr lang="en-NZ" noProof="0" smtClean="0"/>
              <a:t>Second level</a:t>
            </a:r>
          </a:p>
          <a:p>
            <a:pPr lvl="2"/>
            <a:r>
              <a:rPr lang="en-NZ" noProof="0" smtClean="0"/>
              <a:t>Third level</a:t>
            </a:r>
          </a:p>
          <a:p>
            <a:pPr lvl="3"/>
            <a:r>
              <a:rPr lang="en-NZ" noProof="0" smtClean="0"/>
              <a:t>Fourth level</a:t>
            </a:r>
          </a:p>
          <a:p>
            <a:pPr lvl="4"/>
            <a:r>
              <a:rPr lang="en-NZ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935A2E5-5818-4B98-B983-5797B3316D31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566815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F1E19A-0342-431C-A6FA-72A9D06E085D}" type="slidenum">
              <a:rPr lang="en-NZ" smtClean="0"/>
              <a:pPr/>
              <a:t>1</a:t>
            </a:fld>
            <a:endParaRPr lang="en-NZ" dirty="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4034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5A2E5-5818-4B98-B983-5797B3316D31}" type="slidenum">
              <a:rPr lang="en-NZ" smtClean="0"/>
              <a:pPr>
                <a:defRPr/>
              </a:pPr>
              <a:t>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62899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5A2E5-5818-4B98-B983-5797B3316D31}" type="slidenum">
              <a:rPr lang="en-NZ" smtClean="0"/>
              <a:pPr>
                <a:defRPr/>
              </a:pPr>
              <a:t>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96963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5A2E5-5818-4B98-B983-5797B3316D31}" type="slidenum">
              <a:rPr lang="en-NZ" smtClean="0"/>
              <a:pPr>
                <a:defRPr/>
              </a:pPr>
              <a:t>7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98079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5A2E5-5818-4B98-B983-5797B3316D31}" type="slidenum">
              <a:rPr lang="en-NZ" smtClean="0"/>
              <a:pPr>
                <a:defRPr/>
              </a:pPr>
              <a:t>8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94015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5A2E5-5818-4B98-B983-5797B3316D31}" type="slidenum">
              <a:rPr lang="en-NZ" smtClean="0"/>
              <a:pPr>
                <a:defRPr/>
              </a:pPr>
              <a:t>16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43249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5A2E5-5818-4B98-B983-5797B3316D31}" type="slidenum">
              <a:rPr lang="en-NZ" smtClean="0"/>
              <a:pPr>
                <a:defRPr/>
              </a:pPr>
              <a:t>18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80113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5532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9752" y="1124744"/>
            <a:ext cx="510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53300" y="609600"/>
            <a:ext cx="1638300" cy="543718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609600"/>
            <a:ext cx="4762500" cy="5437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5532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1124744"/>
            <a:ext cx="510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5532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9988" y="1520825"/>
            <a:ext cx="2476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888" y="1520825"/>
            <a:ext cx="2476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5532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4000"/>
                    </a14:imgEffect>
                    <a14:imgEffect>
                      <a14:brightnessContrast bright="14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09320"/>
            <a:ext cx="1782454" cy="48688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" t="-235" r="75781" b="59384"/>
          <a:stretch/>
        </p:blipFill>
        <p:spPr bwMode="auto">
          <a:xfrm>
            <a:off x="13706" y="26693"/>
            <a:ext cx="1893998" cy="232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factsanddetails.com/japan/cat20/sub131/item713.html" TargetMode="External"/><Relationship Id="rId2" Type="http://schemas.openxmlformats.org/officeDocument/2006/relationships/hyperlink" Target="http://www2.ntj.jac.go.jp/unesco/bunraku/en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1449198" y="2478262"/>
            <a:ext cx="6553200" cy="914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NZ" sz="3200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STRATEGIC PLAN</a:t>
            </a:r>
          </a:p>
          <a:p>
            <a:pPr algn="ctr"/>
            <a:r>
              <a:rPr lang="en-NZ" sz="3200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2013</a:t>
            </a:r>
            <a:endParaRPr lang="en-NZ" sz="3200" kern="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3" cstate="print"/>
          <a:srcRect b="32166"/>
          <a:stretch>
            <a:fillRect/>
          </a:stretch>
        </p:blipFill>
        <p:spPr bwMode="auto">
          <a:xfrm>
            <a:off x="0" y="0"/>
            <a:ext cx="9145588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948264" y="640587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 By Carolyn Osborne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7704" y="5054148"/>
            <a:ext cx="7443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Bunraku Puppet Theatre </a:t>
            </a:r>
            <a:endParaRPr lang="en-US" sz="5400" b="1" kern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25252"/>
            <a:ext cx="3832250" cy="44026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3939" y="139017"/>
            <a:ext cx="5486400" cy="637729"/>
          </a:xfrm>
        </p:spPr>
        <p:txBody>
          <a:bodyPr/>
          <a:lstStyle/>
          <a:p>
            <a:r>
              <a:rPr lang="en-NZ" sz="3200" dirty="0" smtClean="0">
                <a:latin typeface="Calibri" panose="020F0502020204030204" pitchFamily="34" charset="0"/>
              </a:rPr>
              <a:t>Music and Sound</a:t>
            </a:r>
            <a:endParaRPr lang="en-NZ" sz="3200" dirty="0">
              <a:latin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3939" y="4208849"/>
            <a:ext cx="6356533" cy="253251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Shamisen is a three stringed instrument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Shamisen players set the pace, timing and dramatic tone and tension of the play.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Accompanies the narrator to express the emotional mood of each character.</a:t>
            </a:r>
            <a:endParaRPr lang="en-NZ" sz="2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7" t="19441" r="4318" b="59"/>
          <a:stretch/>
        </p:blipFill>
        <p:spPr>
          <a:xfrm>
            <a:off x="2483768" y="754361"/>
            <a:ext cx="3384376" cy="3428628"/>
          </a:xfrm>
        </p:spPr>
      </p:pic>
    </p:spTree>
    <p:extLst>
      <p:ext uri="{BB962C8B-B14F-4D97-AF65-F5344CB8AC3E}">
        <p14:creationId xmlns:p14="http://schemas.microsoft.com/office/powerpoint/2010/main" val="89552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62630"/>
            <a:ext cx="8229600" cy="563614"/>
          </a:xfrm>
        </p:spPr>
        <p:txBody>
          <a:bodyPr/>
          <a:lstStyle/>
          <a:p>
            <a:r>
              <a:rPr lang="en-NZ" sz="3200" b="1" dirty="0" smtClean="0">
                <a:latin typeface="Calibri" panose="020F0502020204030204" pitchFamily="34" charset="0"/>
              </a:rPr>
              <a:t>Costumes</a:t>
            </a:r>
            <a:r>
              <a:rPr lang="en-NZ" dirty="0" smtClean="0"/>
              <a:t> 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4218" y="1067831"/>
            <a:ext cx="3826768" cy="525735"/>
          </a:xfrm>
        </p:spPr>
        <p:txBody>
          <a:bodyPr/>
          <a:lstStyle/>
          <a:p>
            <a:r>
              <a:rPr lang="en-NZ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Puppets</a:t>
            </a:r>
            <a:endParaRPr lang="en-NZ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1720" y="1593566"/>
            <a:ext cx="2415932" cy="1979450"/>
          </a:xfrm>
        </p:spPr>
        <p:txBody>
          <a:bodyPr/>
          <a:lstStyle/>
          <a:p>
            <a:r>
              <a:rPr lang="en-NZ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Elaborate</a:t>
            </a:r>
          </a:p>
          <a:p>
            <a:r>
              <a:rPr lang="en-NZ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Traditional</a:t>
            </a:r>
          </a:p>
          <a:p>
            <a:r>
              <a:rPr lang="en-NZ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Exact replicas </a:t>
            </a:r>
            <a:endParaRPr lang="en-NZ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041" y="3446919"/>
            <a:ext cx="4041775" cy="639762"/>
          </a:xfrm>
        </p:spPr>
        <p:txBody>
          <a:bodyPr/>
          <a:lstStyle/>
          <a:p>
            <a:r>
              <a:rPr lang="en-NZ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Other Performers</a:t>
            </a:r>
            <a:endParaRPr lang="en-NZ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5382" y="4005064"/>
            <a:ext cx="4197479" cy="2376264"/>
          </a:xfrm>
        </p:spPr>
        <p:txBody>
          <a:bodyPr/>
          <a:lstStyle/>
          <a:p>
            <a:r>
              <a:rPr lang="en-NZ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Puppeteers dress in black with black hoods unless a famous head puppeteer.</a:t>
            </a:r>
          </a:p>
          <a:p>
            <a:r>
              <a:rPr lang="en-NZ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Tayu and Shamisen wear traditional </a:t>
            </a:r>
            <a:r>
              <a:rPr lang="en-NZ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kamishimo </a:t>
            </a:r>
            <a:r>
              <a:rPr lang="en-NZ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dress.</a:t>
            </a:r>
            <a:endParaRPr lang="en-NZ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46164"/>
            <a:ext cx="3870524" cy="32611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" r="2373" b="4640"/>
          <a:stretch/>
        </p:blipFill>
        <p:spPr>
          <a:xfrm>
            <a:off x="5004048" y="3607286"/>
            <a:ext cx="3890431" cy="302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0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573" y="4509120"/>
            <a:ext cx="6553200" cy="648072"/>
          </a:xfrm>
        </p:spPr>
        <p:txBody>
          <a:bodyPr/>
          <a:lstStyle/>
          <a:p>
            <a:r>
              <a:rPr lang="en-NZ" sz="3200" b="1" dirty="0" smtClean="0">
                <a:latin typeface="Calibri" panose="020F0502020204030204" pitchFamily="34" charset="0"/>
              </a:rPr>
              <a:t>Stories of Bunraku</a:t>
            </a:r>
            <a:endParaRPr lang="en-NZ" sz="3200" b="1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H="1" flipV="1">
            <a:off x="2400507" y="5124731"/>
            <a:ext cx="6475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Jidaimono</a:t>
            </a: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– historical plays about epic battles.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Sewamono – </a:t>
            </a: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everyday tales based on real events of love, longing and tragedy.</a:t>
            </a:r>
            <a:endParaRPr lang="en-US" sz="2400" i="1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8640"/>
            <a:ext cx="6187355" cy="41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1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586" y="3424839"/>
            <a:ext cx="2082427" cy="731670"/>
          </a:xfrm>
        </p:spPr>
        <p:txBody>
          <a:bodyPr/>
          <a:lstStyle/>
          <a:p>
            <a:r>
              <a:rPr lang="en-NZ" dirty="0" smtClean="0"/>
              <a:t/>
            </a:r>
            <a:br>
              <a:rPr lang="en-NZ" dirty="0" smtClean="0"/>
            </a:br>
            <a:r>
              <a:rPr lang="en-NZ" sz="3200" dirty="0" smtClean="0">
                <a:latin typeface="Calibri" panose="020F0502020204030204" pitchFamily="34" charset="0"/>
              </a:rPr>
              <a:t>Themes</a:t>
            </a:r>
            <a:endParaRPr lang="en-NZ" sz="3200" dirty="0">
              <a:latin typeface="Calibri" panose="020F0502020204030204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2" t="16400" b="16400"/>
          <a:stretch/>
        </p:blipFill>
        <p:spPr>
          <a:xfrm>
            <a:off x="4572000" y="260648"/>
            <a:ext cx="4248472" cy="397203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55776" y="4509120"/>
            <a:ext cx="6408712" cy="201622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Love, intrigue, money, social and family obligations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Presented to evoke a response and express thoughts and feelings of the characters.</a:t>
            </a:r>
            <a:endParaRPr lang="en-NZ" sz="2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89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0380" y="260648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1200" dirty="0" smtClean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Structure of a Bunraku Play</a:t>
            </a:r>
            <a:endParaRPr lang="en-US" sz="3200" b="1" kern="1200" dirty="0">
              <a:solidFill>
                <a:schemeClr val="tx2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1836" y="4149079"/>
            <a:ext cx="5688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A play is divided into five acts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The play takes a whole day to watch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There are two or three sessions lasting two and a half hours to four hours each </a:t>
            </a:r>
            <a:endParaRPr lang="en-US" sz="24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The audience will have lunch and dinner in the session breaks.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" t="5670" b="9281"/>
          <a:stretch/>
        </p:blipFill>
        <p:spPr>
          <a:xfrm>
            <a:off x="2699792" y="877071"/>
            <a:ext cx="539738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8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248752"/>
            <a:ext cx="3754760" cy="562074"/>
          </a:xfrm>
        </p:spPr>
        <p:txBody>
          <a:bodyPr/>
          <a:lstStyle/>
          <a:p>
            <a:r>
              <a:rPr lang="en-NZ" b="1" dirty="0" smtClean="0">
                <a:latin typeface="Calibri" panose="020F0502020204030204" pitchFamily="34" charset="0"/>
              </a:rPr>
              <a:t>Puppet </a:t>
            </a:r>
            <a:r>
              <a:rPr lang="en-NZ" sz="3200" b="1" dirty="0" smtClean="0">
                <a:latin typeface="Calibri" panose="020F0502020204030204" pitchFamily="34" charset="0"/>
              </a:rPr>
              <a:t>Construction</a:t>
            </a:r>
            <a:endParaRPr lang="en-NZ" b="1" dirty="0">
              <a:latin typeface="Calibri" panose="020F050202020403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60648"/>
            <a:ext cx="1996821" cy="6291869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94465" y="1124744"/>
            <a:ext cx="4609783" cy="5946566"/>
          </a:xfrm>
        </p:spPr>
        <p:txBody>
          <a:bodyPr/>
          <a:lstStyle/>
          <a:p>
            <a:r>
              <a:rPr lang="en-NZ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Kashira </a:t>
            </a:r>
            <a:r>
              <a:rPr lang="en-NZ" dirty="0" smtClean="0">
                <a:solidFill>
                  <a:schemeClr val="tx2"/>
                </a:solidFill>
                <a:latin typeface="Calibri" panose="020F0502020204030204" pitchFamily="34" charset="0"/>
              </a:rPr>
              <a:t>– Head</a:t>
            </a:r>
          </a:p>
          <a:p>
            <a:r>
              <a:rPr lang="en-NZ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Kataita – </a:t>
            </a:r>
            <a:r>
              <a:rPr lang="en-NZ" dirty="0" smtClean="0">
                <a:solidFill>
                  <a:schemeClr val="tx2"/>
                </a:solidFill>
                <a:latin typeface="Calibri" panose="020F0502020204030204" pitchFamily="34" charset="0"/>
              </a:rPr>
              <a:t>Shoulder pieces</a:t>
            </a:r>
          </a:p>
          <a:p>
            <a:r>
              <a:rPr lang="en-NZ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Dō </a:t>
            </a:r>
            <a:r>
              <a:rPr lang="en-NZ" dirty="0" smtClean="0">
                <a:solidFill>
                  <a:schemeClr val="tx2"/>
                </a:solidFill>
                <a:latin typeface="Calibri" panose="020F0502020204030204" pitchFamily="34" charset="0"/>
              </a:rPr>
              <a:t>– Trunk </a:t>
            </a:r>
          </a:p>
          <a:p>
            <a:r>
              <a:rPr lang="en-NZ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Te-ashi – </a:t>
            </a:r>
            <a:r>
              <a:rPr lang="en-NZ" dirty="0" smtClean="0">
                <a:solidFill>
                  <a:schemeClr val="tx2"/>
                </a:solidFill>
                <a:latin typeface="Calibri" panose="020F0502020204030204" pitchFamily="34" charset="0"/>
              </a:rPr>
              <a:t>Legs and arms</a:t>
            </a:r>
          </a:p>
          <a:p>
            <a:r>
              <a:rPr lang="en-NZ" dirty="0" smtClean="0">
                <a:solidFill>
                  <a:schemeClr val="tx2"/>
                </a:solidFill>
                <a:latin typeface="Calibri" panose="020F0502020204030204" pitchFamily="34" charset="0"/>
              </a:rPr>
              <a:t>The handle at the base of the head is called </a:t>
            </a:r>
            <a:r>
              <a:rPr lang="en-NZ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dōgushi.  </a:t>
            </a:r>
            <a:r>
              <a:rPr lang="en-NZ" dirty="0" smtClean="0">
                <a:solidFill>
                  <a:schemeClr val="tx2"/>
                </a:solidFill>
                <a:latin typeface="Calibri" panose="020F0502020204030204" pitchFamily="34" charset="0"/>
              </a:rPr>
              <a:t>It has a mechanism to move its eyes, mouth and eyebrows.</a:t>
            </a:r>
          </a:p>
          <a:p>
            <a:r>
              <a:rPr lang="en-NZ" dirty="0" smtClean="0">
                <a:solidFill>
                  <a:schemeClr val="tx2"/>
                </a:solidFill>
                <a:latin typeface="Calibri" panose="020F0502020204030204" pitchFamily="34" charset="0"/>
              </a:rPr>
              <a:t>The head, wrist and fingers are moved by pulling cords called </a:t>
            </a:r>
            <a:r>
              <a:rPr lang="en-NZ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kozaru.</a:t>
            </a:r>
            <a:endParaRPr lang="en-NZ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r="24791"/>
          <a:stretch/>
        </p:blipFill>
        <p:spPr>
          <a:xfrm>
            <a:off x="412417" y="4391946"/>
            <a:ext cx="1102614" cy="17940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92896"/>
            <a:ext cx="1136376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3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title"/>
          </p:nvPr>
        </p:nvSpPr>
        <p:spPr>
          <a:xfrm>
            <a:off x="3203848" y="526108"/>
            <a:ext cx="3024336" cy="814660"/>
          </a:xfrm>
        </p:spPr>
        <p:txBody>
          <a:bodyPr/>
          <a:lstStyle/>
          <a:p>
            <a:pPr eaLnBrk="1" hangingPunct="1"/>
            <a:r>
              <a:rPr lang="en-US" sz="2600" dirty="0" smtClean="0">
                <a:solidFill>
                  <a:srgbClr val="FF0000"/>
                </a:solidFill>
                <a:latin typeface="Trebuchet MS" pitchFamily="34" charset="0"/>
              </a:rPr>
              <a:t>  </a:t>
            </a:r>
            <a:endParaRPr lang="en-US" sz="2800" dirty="0" smtClean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657600" y="526108"/>
            <a:ext cx="61926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Conventions</a:t>
            </a:r>
            <a:endParaRPr lang="en-NZ" sz="32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18756" y="2376203"/>
            <a:ext cx="501885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Life-sized puppets with carved wooden heads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Puppeteers are in black but visible.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Themes of heroism and noble values	</a:t>
            </a:r>
            <a:endParaRPr lang="en-US" sz="2400" kern="12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Exquisite gesture by puppets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Dialogue, chanting and songs</a:t>
            </a:r>
            <a:endParaRPr lang="en-US" sz="2400" kern="12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Colourful traditional costumes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Emotional atmosphere is important </a:t>
            </a:r>
            <a:endParaRPr lang="en-US" sz="2400" kern="1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2"/>
          <a:stretch/>
        </p:blipFill>
        <p:spPr>
          <a:xfrm>
            <a:off x="251520" y="2483871"/>
            <a:ext cx="3060237" cy="36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8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576906"/>
            <a:ext cx="784887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Japan Arts Council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hlinkClick r:id="rId2"/>
              </a:rPr>
              <a:t>http://www2.ntj.jac.go.jp/unesco/bunraku/en</a:t>
            </a:r>
            <a:r>
              <a:rPr lang="en-US" sz="2400" b="1" dirty="0" smtClean="0">
                <a:latin typeface="Calibri" panose="020F0502020204030204" pitchFamily="34" charset="0"/>
                <a:hlinkClick r:id="rId2"/>
              </a:rPr>
              <a:t>/</a:t>
            </a:r>
            <a:r>
              <a:rPr lang="en-US" sz="2400" b="1" dirty="0" smtClean="0">
                <a:latin typeface="Calibri" panose="020F0502020204030204" pitchFamily="34" charset="0"/>
              </a:rPr>
              <a:t> </a:t>
            </a:r>
            <a:endParaRPr lang="en-US" sz="2400" b="1" dirty="0">
              <a:latin typeface="Calibri" panose="020F0502020204030204" pitchFamily="34" charset="0"/>
            </a:endParaRPr>
          </a:p>
          <a:p>
            <a:endParaRPr lang="en-US" sz="2400" b="1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Facts and Details website by Jeffrey Hays.   2013</a:t>
            </a:r>
          </a:p>
          <a:p>
            <a:r>
              <a:rPr lang="en-US" sz="2000" b="1" dirty="0">
                <a:latin typeface="Calibri" panose="020F0502020204030204" pitchFamily="34" charset="0"/>
                <a:hlinkClick r:id="rId3"/>
              </a:rPr>
              <a:t>http://</a:t>
            </a:r>
            <a:r>
              <a:rPr lang="en-US" sz="2000" b="1" dirty="0" smtClean="0">
                <a:latin typeface="Calibri" panose="020F0502020204030204" pitchFamily="34" charset="0"/>
                <a:hlinkClick r:id="rId3"/>
              </a:rPr>
              <a:t>factsanddetails.com/japan/cat20/sub131/item713.html</a:t>
            </a:r>
            <a:r>
              <a:rPr lang="en-US" sz="2000" b="1" dirty="0" smtClean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3275856" y="1010971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1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References</a:t>
            </a:r>
            <a:endParaRPr lang="en-US" sz="3200" b="1" kern="1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6" t="11495" r="4931" b="-2363"/>
          <a:stretch/>
        </p:blipFill>
        <p:spPr>
          <a:xfrm>
            <a:off x="6583040" y="3448"/>
            <a:ext cx="2560960" cy="357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0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2483768" y="5589240"/>
            <a:ext cx="47405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NZ" sz="3600" b="1" dirty="0">
                <a:latin typeface="Trebuchet MS" pitchFamily="34" charset="0"/>
              </a:rPr>
              <a:t>www.asianz.org.nz</a:t>
            </a:r>
            <a:endParaRPr lang="en-US" sz="3600" b="1" dirty="0">
              <a:latin typeface="Trebuchet MS" pitchFamily="34" charset="0"/>
            </a:endParaRPr>
          </a:p>
        </p:txBody>
      </p:sp>
      <p:pic>
        <p:nvPicPr>
          <p:cNvPr id="4" name="Picture 3" descr="asianz_corp_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804" y="2318828"/>
            <a:ext cx="8579668" cy="2083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1720" y="1356395"/>
            <a:ext cx="3600400" cy="4382169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NZ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Bunraku - pronounced ‘</a:t>
            </a:r>
            <a:r>
              <a:rPr lang="en-NZ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boon-rah-koo’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NZ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Ningyo joruri = chanting puppet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NZ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Merges music, puppetry and storytelling.</a:t>
            </a:r>
          </a:p>
          <a:p>
            <a:pPr>
              <a:lnSpc>
                <a:spcPct val="100000"/>
              </a:lnSpc>
            </a:pPr>
            <a:r>
              <a:rPr lang="en-NZ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Was performed originally by travelling storytellers</a:t>
            </a:r>
            <a:endParaRPr lang="en-NZ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356395"/>
            <a:ext cx="3287378" cy="424847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332656"/>
            <a:ext cx="5903689" cy="797326"/>
          </a:xfrm>
        </p:spPr>
        <p:txBody>
          <a:bodyPr/>
          <a:lstStyle/>
          <a:p>
            <a:r>
              <a:rPr lang="en-NZ" sz="3200" b="1" dirty="0" smtClean="0">
                <a:latin typeface="Calibri" panose="020F0502020204030204" pitchFamily="34" charset="0"/>
              </a:rPr>
              <a:t>Theatre Style</a:t>
            </a:r>
            <a:endParaRPr lang="en-NZ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73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title"/>
          </p:nvPr>
        </p:nvSpPr>
        <p:spPr>
          <a:xfrm>
            <a:off x="2196356" y="548680"/>
            <a:ext cx="6767512" cy="914400"/>
          </a:xfrm>
        </p:spPr>
        <p:txBody>
          <a:bodyPr/>
          <a:lstStyle/>
          <a:p>
            <a:pPr eaLnBrk="1" hangingPunct="1"/>
            <a:r>
              <a:rPr lang="en-US" sz="2600" dirty="0" smtClean="0">
                <a:solidFill>
                  <a:srgbClr val="FF0000"/>
                </a:solidFill>
                <a:latin typeface="Trebuchet MS" pitchFamily="34" charset="0"/>
              </a:rPr>
              <a:t>  </a:t>
            </a:r>
            <a:endParaRPr lang="en-US" sz="2800" dirty="0" smtClean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091978" y="525091"/>
            <a:ext cx="25916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History</a:t>
            </a:r>
            <a:endParaRPr lang="en-NZ" sz="32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2040" y="1339290"/>
            <a:ext cx="3888432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Earliest form by Uemeura Bunrakuken in 11</a:t>
            </a:r>
            <a:r>
              <a:rPr lang="en-US" sz="2400" baseline="30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th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century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Bunraku originated in Osaka in late 1600’s and developed during the Edo period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1955 Ningyo Joruri become an Intangible Cultural Property of Japan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Bunraku has influenced modern western puppetry e.g. Lion 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92896"/>
            <a:ext cx="4504134" cy="35418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38" y="66625"/>
            <a:ext cx="3897585" cy="744016"/>
          </a:xfrm>
        </p:spPr>
        <p:txBody>
          <a:bodyPr/>
          <a:lstStyle/>
          <a:p>
            <a:r>
              <a:rPr lang="en-NZ" sz="3200" dirty="0">
                <a:latin typeface="Calibri" panose="020F0502020204030204" pitchFamily="34" charset="0"/>
              </a:rPr>
              <a:t>A</a:t>
            </a:r>
            <a:r>
              <a:rPr lang="en-NZ" sz="3200" dirty="0" smtClean="0">
                <a:latin typeface="Calibri" panose="020F0502020204030204" pitchFamily="34" charset="0"/>
              </a:rPr>
              <a:t>udience</a:t>
            </a:r>
            <a:endParaRPr lang="en-NZ" sz="3200" dirty="0">
              <a:latin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712" y="753607"/>
            <a:ext cx="7056784" cy="266429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This is a puppet show for adults not children.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It is presented in old Japanese language so even modern day Japanese often do not understand 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Performed for the merchant men and nobility</a:t>
            </a:r>
            <a:r>
              <a:rPr lang="en-NZ" dirty="0" smtClean="0"/>
              <a:t>.</a:t>
            </a:r>
            <a:endParaRPr lang="en-NZ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4" t="8750" r="-242" b="17751"/>
          <a:stretch/>
        </p:blipFill>
        <p:spPr>
          <a:xfrm>
            <a:off x="395536" y="2831249"/>
            <a:ext cx="8434061" cy="3406063"/>
          </a:xfrm>
        </p:spPr>
      </p:pic>
    </p:spTree>
    <p:extLst>
      <p:ext uri="{BB962C8B-B14F-4D97-AF65-F5344CB8AC3E}">
        <p14:creationId xmlns:p14="http://schemas.microsoft.com/office/powerpoint/2010/main" val="114920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4823" y="139428"/>
            <a:ext cx="5486400" cy="566738"/>
          </a:xfrm>
        </p:spPr>
        <p:txBody>
          <a:bodyPr/>
          <a:lstStyle/>
          <a:p>
            <a:r>
              <a:rPr lang="en-NZ" sz="3200" dirty="0" smtClean="0">
                <a:latin typeface="Calibri" panose="020F0502020204030204" pitchFamily="34" charset="0"/>
              </a:rPr>
              <a:t>Stage Setting</a:t>
            </a:r>
            <a:endParaRPr lang="en-NZ" sz="3200" dirty="0">
              <a:latin typeface="Calibri" panose="020F0502020204030204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2" t="20189" r="4654" b="5292"/>
          <a:stretch/>
        </p:blipFill>
        <p:spPr>
          <a:xfrm>
            <a:off x="4793620" y="4089648"/>
            <a:ext cx="4211961" cy="208553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4823" y="574726"/>
            <a:ext cx="6804248" cy="351492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</a:t>
            </a:r>
            <a:r>
              <a:rPr lang="en-NZ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udience sits below stage.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Three stage partitions to create                                   - a place to hide the curtain stagehand     </a:t>
            </a:r>
          </a:p>
          <a:p>
            <a:r>
              <a:rPr lang="en-NZ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NZ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   - a space for the puppet to perform                                                                                                   </a:t>
            </a:r>
            <a:r>
              <a:rPr lang="en-NZ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NZ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 </a:t>
            </a:r>
          </a:p>
          <a:p>
            <a:r>
              <a:rPr lang="en-NZ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NZ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   - and the raised platform for the puppet house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To the right is the music and narration platform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Today national theatres are in Osaka and Tokyo.</a:t>
            </a:r>
            <a:endParaRPr lang="en-NZ" sz="2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7" r="1628"/>
          <a:stretch/>
        </p:blipFill>
        <p:spPr bwMode="auto">
          <a:xfrm>
            <a:off x="107504" y="4077072"/>
            <a:ext cx="4500175" cy="209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74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820" y="311225"/>
            <a:ext cx="6553200" cy="914400"/>
          </a:xfrm>
        </p:spPr>
        <p:txBody>
          <a:bodyPr/>
          <a:lstStyle/>
          <a:p>
            <a:r>
              <a:rPr lang="en-NZ" sz="3200" b="1" dirty="0" smtClean="0">
                <a:latin typeface="Calibri" panose="020F0502020204030204" pitchFamily="34" charset="0"/>
              </a:rPr>
              <a:t>Performers</a:t>
            </a:r>
            <a:endParaRPr lang="en-NZ" sz="3200" b="1" dirty="0">
              <a:latin typeface="Calibri" panose="020F050202020403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6"/>
          <a:stretch/>
        </p:blipFill>
        <p:spPr>
          <a:xfrm>
            <a:off x="2339752" y="2996952"/>
            <a:ext cx="5624238" cy="3394116"/>
          </a:xfr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54820" y="908720"/>
            <a:ext cx="6236468" cy="2088232"/>
          </a:xfrm>
        </p:spPr>
        <p:txBody>
          <a:bodyPr/>
          <a:lstStyle/>
          <a:p>
            <a:r>
              <a:rPr lang="en-NZ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Three puppeteers per puppet</a:t>
            </a:r>
          </a:p>
          <a:p>
            <a:r>
              <a:rPr lang="en-NZ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Tayu – storyteller</a:t>
            </a:r>
          </a:p>
          <a:p>
            <a:r>
              <a:rPr lang="en-NZ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Shamisen player</a:t>
            </a:r>
          </a:p>
          <a:p>
            <a:r>
              <a:rPr lang="en-NZ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All are male performers</a:t>
            </a:r>
          </a:p>
          <a:p>
            <a:endParaRPr lang="en-NZ" sz="2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70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103" y="125291"/>
            <a:ext cx="4363888" cy="527599"/>
          </a:xfrm>
        </p:spPr>
        <p:txBody>
          <a:bodyPr/>
          <a:lstStyle/>
          <a:p>
            <a:r>
              <a:rPr lang="en-NZ" sz="3200" dirty="0" smtClean="0">
                <a:latin typeface="Calibri" panose="020F0502020204030204" pitchFamily="34" charset="0"/>
              </a:rPr>
              <a:t>Puppeteers</a:t>
            </a:r>
            <a:endParaRPr lang="en-NZ" sz="3200" dirty="0">
              <a:latin typeface="Calibri" panose="020F0502020204030204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5" t="33349" r="-2184"/>
          <a:stretch/>
        </p:blipFill>
        <p:spPr>
          <a:xfrm>
            <a:off x="2832639" y="764704"/>
            <a:ext cx="5774831" cy="323446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27784" y="4149080"/>
            <a:ext cx="6264696" cy="252028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Omozukai</a:t>
            </a:r>
            <a:r>
              <a:rPr lang="en-NZ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is the lead puppeteer, responsible for right hand and arm movement and the head expression.</a:t>
            </a:r>
            <a:endParaRPr lang="en-NZ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Hidarizukai </a:t>
            </a:r>
            <a:r>
              <a:rPr lang="en-NZ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operates the left arm and hand, and any props the puppet is carrying.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Ashizukai </a:t>
            </a:r>
            <a:r>
              <a:rPr lang="en-NZ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moves the puppets legs, or makes the shape of leg movement with his fist on the female puppet.</a:t>
            </a:r>
            <a:endParaRPr lang="en-NZ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852936"/>
            <a:ext cx="19442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Did you Know</a:t>
            </a:r>
            <a:r>
              <a:rPr lang="en-US" dirty="0" smtClean="0">
                <a:solidFill>
                  <a:schemeClr val="tx2"/>
                </a:solidFill>
              </a:rPr>
              <a:t>.?</a:t>
            </a:r>
          </a:p>
          <a:p>
            <a:r>
              <a:rPr lang="en-US" kern="1200" dirty="0" smtClean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It takes ten years training for each puppet body part.  Omozukai have had at least 30 years training.</a:t>
            </a:r>
            <a:endParaRPr lang="en-US" kern="1200" dirty="0">
              <a:solidFill>
                <a:schemeClr val="tx2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49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-26988"/>
            <a:ext cx="5372000" cy="1008112"/>
          </a:xfrm>
        </p:spPr>
        <p:txBody>
          <a:bodyPr/>
          <a:lstStyle/>
          <a:p>
            <a:r>
              <a:rPr lang="en-NZ" sz="3200" dirty="0" smtClean="0">
                <a:latin typeface="Calibri" panose="020F0502020204030204" pitchFamily="34" charset="0"/>
              </a:rPr>
              <a:t>Bunraku Puppets</a:t>
            </a:r>
            <a:endParaRPr lang="en-NZ" sz="3200" dirty="0">
              <a:latin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5736" y="5157192"/>
            <a:ext cx="6668144" cy="147642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Female puppets do not have legs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Everyone's eyes are on these key figures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They are two-thirds the size of an adult</a:t>
            </a:r>
            <a:endParaRPr lang="en-NZ" sz="2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/>
          <a:stretch>
            <a:fillRect/>
          </a:stretch>
        </p:blipFill>
        <p:spPr>
          <a:xfrm>
            <a:off x="2411413" y="1123950"/>
            <a:ext cx="5084315" cy="3813236"/>
          </a:xfrm>
        </p:spPr>
      </p:pic>
    </p:spTree>
    <p:extLst>
      <p:ext uri="{BB962C8B-B14F-4D97-AF65-F5344CB8AC3E}">
        <p14:creationId xmlns:p14="http://schemas.microsoft.com/office/powerpoint/2010/main" val="407906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-315416"/>
            <a:ext cx="4320480" cy="1008112"/>
          </a:xfrm>
        </p:spPr>
        <p:txBody>
          <a:bodyPr/>
          <a:lstStyle/>
          <a:p>
            <a:r>
              <a:rPr lang="en-NZ" sz="3200" dirty="0" smtClean="0">
                <a:latin typeface="Calibri" panose="020F0502020204030204" pitchFamily="34" charset="0"/>
              </a:rPr>
              <a:t>Narration</a:t>
            </a:r>
            <a:endParaRPr lang="en-NZ" sz="3200" dirty="0">
              <a:latin typeface="Calibri" panose="020F0502020204030204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" t="33275" r="60626" b="17910"/>
          <a:stretch/>
        </p:blipFill>
        <p:spPr>
          <a:xfrm>
            <a:off x="2959334" y="1052128"/>
            <a:ext cx="3816424" cy="381642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712" y="4868552"/>
            <a:ext cx="5904656" cy="144076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Tayu provides voice for the dialogue of all characters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He chants, sings and narrates story</a:t>
            </a:r>
            <a:endParaRPr lang="en-NZ" sz="2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05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6287</TotalTime>
  <Words>576</Words>
  <Application>Microsoft Office PowerPoint</Application>
  <PresentationFormat>On-screen Show (4:3)</PresentationFormat>
  <Paragraphs>97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Trebuchet MS</vt:lpstr>
      <vt:lpstr>Default Design</vt:lpstr>
      <vt:lpstr>PowerPoint Presentation</vt:lpstr>
      <vt:lpstr>Theatre Style</vt:lpstr>
      <vt:lpstr>  </vt:lpstr>
      <vt:lpstr>Audience</vt:lpstr>
      <vt:lpstr>Stage Setting</vt:lpstr>
      <vt:lpstr>Performers</vt:lpstr>
      <vt:lpstr>Puppeteers</vt:lpstr>
      <vt:lpstr>Bunraku Puppets</vt:lpstr>
      <vt:lpstr>Narration</vt:lpstr>
      <vt:lpstr>Music and Sound</vt:lpstr>
      <vt:lpstr>Costumes </vt:lpstr>
      <vt:lpstr>Stories of Bunraku</vt:lpstr>
      <vt:lpstr> Themes</vt:lpstr>
      <vt:lpstr>PowerPoint Presentation</vt:lpstr>
      <vt:lpstr>Puppet Construction</vt:lpstr>
      <vt:lpstr>  </vt:lpstr>
      <vt:lpstr>PowerPoint Presentation</vt:lpstr>
      <vt:lpstr>PowerPoint Presentation</vt:lpstr>
    </vt:vector>
  </TitlesOfParts>
  <Company>Asia 2000 Foundation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Asia New Zealand Foundation</dc:title>
  <dc:creator>AntoniaG;Carolyn Osborne</dc:creator>
  <cp:lastModifiedBy>Jeff Johnstone</cp:lastModifiedBy>
  <cp:revision>811</cp:revision>
  <dcterms:created xsi:type="dcterms:W3CDTF">2005-06-09T02:28:15Z</dcterms:created>
  <dcterms:modified xsi:type="dcterms:W3CDTF">2017-06-20T21:47:40Z</dcterms:modified>
</cp:coreProperties>
</file>