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com"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Lst>
  <p:notesMasterIdLst>
    <p:notesMasterId r:id="rId54"/>
  </p:notesMasterIdLst>
  <p:handoutMasterIdLst>
    <p:handoutMasterId r:id="rId55"/>
  </p:handoutMasterIdLst>
  <p:sldIdLst>
    <p:sldId id="256" r:id="rId4"/>
    <p:sldId id="276" r:id="rId5"/>
    <p:sldId id="305" r:id="rId6"/>
    <p:sldId id="299" r:id="rId7"/>
    <p:sldId id="300" r:id="rId8"/>
    <p:sldId id="301" r:id="rId9"/>
    <p:sldId id="304" r:id="rId10"/>
    <p:sldId id="319" r:id="rId11"/>
    <p:sldId id="320" r:id="rId12"/>
    <p:sldId id="315" r:id="rId13"/>
    <p:sldId id="316" r:id="rId14"/>
    <p:sldId id="317" r:id="rId15"/>
    <p:sldId id="306" r:id="rId16"/>
    <p:sldId id="321" r:id="rId17"/>
    <p:sldId id="345" r:id="rId18"/>
    <p:sldId id="347" r:id="rId19"/>
    <p:sldId id="286" r:id="rId20"/>
    <p:sldId id="287" r:id="rId21"/>
    <p:sldId id="297" r:id="rId22"/>
    <p:sldId id="298" r:id="rId23"/>
    <p:sldId id="307" r:id="rId24"/>
    <p:sldId id="323" r:id="rId25"/>
    <p:sldId id="328" r:id="rId26"/>
    <p:sldId id="329" r:id="rId27"/>
    <p:sldId id="327" r:id="rId28"/>
    <p:sldId id="308" r:id="rId29"/>
    <p:sldId id="282" r:id="rId30"/>
    <p:sldId id="332" r:id="rId31"/>
    <p:sldId id="326" r:id="rId32"/>
    <p:sldId id="324" r:id="rId33"/>
    <p:sldId id="334" r:id="rId34"/>
    <p:sldId id="280" r:id="rId35"/>
    <p:sldId id="338" r:id="rId36"/>
    <p:sldId id="342" r:id="rId37"/>
    <p:sldId id="343" r:id="rId38"/>
    <p:sldId id="344" r:id="rId39"/>
    <p:sldId id="336" r:id="rId40"/>
    <p:sldId id="281" r:id="rId41"/>
    <p:sldId id="346" r:id="rId42"/>
    <p:sldId id="348" r:id="rId43"/>
    <p:sldId id="349" r:id="rId44"/>
    <p:sldId id="350" r:id="rId45"/>
    <p:sldId id="351" r:id="rId46"/>
    <p:sldId id="352" r:id="rId47"/>
    <p:sldId id="353" r:id="rId48"/>
    <p:sldId id="354" r:id="rId49"/>
    <p:sldId id="355" r:id="rId50"/>
    <p:sldId id="330" r:id="rId51"/>
    <p:sldId id="331" r:id="rId52"/>
    <p:sldId id="278" r:id="rId5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180"/>
    <a:srgbClr val="BE1818"/>
    <a:srgbClr val="CC0B0B"/>
    <a:srgbClr val="E4E4E4"/>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4" d="100"/>
          <a:sy n="114" d="100"/>
        </p:scale>
        <p:origin x="474" y="108"/>
      </p:cViewPr>
      <p:guideLst>
        <p:guide pos="3839"/>
        <p:guide orient="horz" pos="2160"/>
      </p:guideLst>
    </p:cSldViewPr>
  </p:slideViewPr>
  <p:notesTextViewPr>
    <p:cViewPr>
      <p:scale>
        <a:sx n="3" d="2"/>
        <a:sy n="3" d="2"/>
      </p:scale>
      <p:origin x="0" y="0"/>
    </p:cViewPr>
  </p:notesTextViewPr>
  <p:notesViewPr>
    <p:cSldViewPr>
      <p:cViewPr varScale="1">
        <p:scale>
          <a:sx n="56" d="100"/>
          <a:sy n="56" d="100"/>
        </p:scale>
        <p:origin x="285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11/29/2017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5A2E5-5818-4B98-B983-5797B3316D31}" type="slidenum">
              <a:rPr kumimoji="0" lang="en-N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N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5043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8" name="Shape 30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63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39" name="Shape 339"/>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038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5A2E5-5818-4B98-B983-5797B3316D31}" type="slidenum">
              <a:rPr kumimoji="0" lang="en-N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N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29957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4" name="Shape 16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097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3" name="Shape 17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9354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82" name="Shape 18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0562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1" name="Shape 19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243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8" name="Shape 19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092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8" name="Shape 20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476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41" name="Shape 24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89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79C0ACA-687C-451A-80B7-79463926252F}" type="slidenum">
              <a:rPr lang="en-US" altLang="en-US"/>
              <a:pPr>
                <a:spcBef>
                  <a:spcPct val="0"/>
                </a:spcBef>
              </a:pPr>
              <a:t>12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AU" altLang="en-US"/>
          </a:p>
        </p:txBody>
      </p:sp>
    </p:spTree>
    <p:extLst>
      <p:ext uri="{BB962C8B-B14F-4D97-AF65-F5344CB8AC3E}">
        <p14:creationId xmlns:p14="http://schemas.microsoft.com/office/powerpoint/2010/main" val="2184095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2" name="Shape 30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14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5A2E5-5818-4B98-B983-5797B3316D31}" type="slidenum">
              <a:rPr kumimoji="0" lang="en-N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N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848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5A2E5-5818-4B98-B983-5797B3316D31}" type="slidenum">
              <a:rPr kumimoji="0" lang="en-N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N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34039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5A2E5-5818-4B98-B983-5797B3316D31}" type="slidenum">
              <a:rPr kumimoji="0" lang="en-N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N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3939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5A2E5-5818-4B98-B983-5797B3316D31}" type="slidenum">
              <a:rPr kumimoji="0" lang="en-N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N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2175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5A2E5-5818-4B98-B983-5797B3316D31}" type="slidenum">
              <a:rPr kumimoji="0" lang="en-N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N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1735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5A2E5-5818-4B98-B983-5797B3316D31}" type="slidenum">
              <a:rPr kumimoji="0" lang="en-N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N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504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5A2E5-5818-4B98-B983-5797B3316D31}" type="slidenum">
              <a:rPr kumimoji="0" lang="en-N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N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4180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5A2E5-5818-4B98-B983-5797B3316D31}" type="slidenum">
              <a:rPr kumimoji="0" lang="en-N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N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1577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3" name="Shape 25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42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0" name="Shape 300"/>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92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reeform 4"/>
          <p:cNvSpPr>
            <a:spLocks noEditPoints="1"/>
          </p:cNvSpPr>
          <p:nvPr/>
        </p:nvSpPr>
        <p:spPr bwMode="auto">
          <a:xfrm>
            <a:off x="-3175" y="12700"/>
            <a:ext cx="12192000"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1311122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50353" y="609600"/>
            <a:ext cx="8735325"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118857" y="1124745"/>
            <a:ext cx="6805427"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86805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a:prstGeom prst="rect">
            <a:avLst/>
          </a:prstGeo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259579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50353" y="609600"/>
            <a:ext cx="8735325"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252470" y="1520826"/>
            <a:ext cx="330114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56757" y="1520826"/>
            <a:ext cx="330114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0058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39947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50353" y="609600"/>
            <a:ext cx="8735325" cy="914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6125793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98347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35522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8"/>
            <a:ext cx="731329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5615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50353" y="609600"/>
            <a:ext cx="8735325" cy="914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118857" y="1124745"/>
            <a:ext cx="6805427"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99269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01847" y="609600"/>
            <a:ext cx="2183831" cy="54371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250354" y="609600"/>
            <a:ext cx="6348346" cy="5437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6670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BEBA8EAE-BF5A-486C-A8C5-ECC9F3942E4B}">
                <a14:imgProps xmlns:a14="http://schemas.microsoft.com/office/drawing/2010/main">
                  <a14:imgLayer r:embed="rId14">
                    <a14:imgEffect>
                      <a14:sharpenSoften amount="54000"/>
                    </a14:imgEffect>
                    <a14:imgEffect>
                      <a14:brightnessContrast bright="14000" contrast="31000"/>
                    </a14:imgEffect>
                  </a14:imgLayer>
                </a14:imgProps>
              </a:ext>
              <a:ext uri="{28A0092B-C50C-407E-A947-70E740481C1C}">
                <a14:useLocalDpi xmlns:a14="http://schemas.microsoft.com/office/drawing/2010/main" val="0"/>
              </a:ext>
            </a:extLst>
          </a:blip>
          <a:stretch>
            <a:fillRect/>
          </a:stretch>
        </p:blipFill>
        <p:spPr>
          <a:xfrm>
            <a:off x="47316" y="6309320"/>
            <a:ext cx="2375986" cy="486886"/>
          </a:xfrm>
          <a:prstGeom prst="rect">
            <a:avLst/>
          </a:prstGeom>
          <a:noFill/>
        </p:spPr>
      </p:pic>
      <p:pic>
        <p:nvPicPr>
          <p:cNvPr id="7" name="Picture 2"/>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20" t="-235" r="75781" b="59384"/>
          <a:stretch/>
        </p:blipFill>
        <p:spPr bwMode="auto">
          <a:xfrm>
            <a:off x="18270" y="26694"/>
            <a:ext cx="2524673" cy="232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266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hf sldNum="0" hdr="0" ft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p:titleStyle>
    <p:bodyStyle>
      <a:lvl1pPr marL="342900" indent="-342900" algn="l" rtl="0" eaLnBrk="0" fontAlgn="base" hangingPunct="0">
        <a:lnSpc>
          <a:spcPct val="120000"/>
        </a:lnSpc>
        <a:spcBef>
          <a:spcPct val="20000"/>
        </a:spcBef>
        <a:spcAft>
          <a:spcPct val="0"/>
        </a:spcAft>
        <a:buClr>
          <a:schemeClr val="tx2"/>
        </a:buClr>
        <a:buChar char="•"/>
        <a:defRPr sz="2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a:solidFill>
            <a:schemeClr val="tx1"/>
          </a:solidFill>
          <a:latin typeface="+mn-lt"/>
        </a:defRPr>
      </a:lvl2pPr>
      <a:lvl3pPr marL="1143000" indent="-228600" algn="l" rtl="0" eaLnBrk="0" fontAlgn="base" hangingPunct="0">
        <a:lnSpc>
          <a:spcPct val="120000"/>
        </a:lnSpc>
        <a:spcBef>
          <a:spcPct val="20000"/>
        </a:spcBef>
        <a:spcAft>
          <a:spcPct val="0"/>
        </a:spcAft>
        <a:buChar char="•"/>
        <a:defRPr>
          <a:solidFill>
            <a:schemeClr val="tx1"/>
          </a:solidFill>
          <a:latin typeface="+mn-lt"/>
        </a:defRPr>
      </a:lvl3pPr>
      <a:lvl4pPr marL="1600200" indent="-228600" algn="l" rtl="0" eaLnBrk="0" fontAlgn="base" hangingPunct="0">
        <a:lnSpc>
          <a:spcPct val="120000"/>
        </a:lnSpc>
        <a:spcBef>
          <a:spcPct val="20000"/>
        </a:spcBef>
        <a:spcAft>
          <a:spcPct val="0"/>
        </a:spcAft>
        <a:buChar char="–"/>
        <a:defRPr>
          <a:solidFill>
            <a:schemeClr val="tx1"/>
          </a:solidFill>
          <a:latin typeface="+mn-lt"/>
        </a:defRPr>
      </a:lvl4pPr>
      <a:lvl5pPr marL="2057400" indent="-228600" algn="l" rtl="0" eaLnBrk="0" fontAlgn="base" hangingPunct="0">
        <a:lnSpc>
          <a:spcPct val="120000"/>
        </a:lnSpc>
        <a:spcBef>
          <a:spcPct val="20000"/>
        </a:spcBef>
        <a:spcAft>
          <a:spcPct val="0"/>
        </a:spcAft>
        <a:buChar char="»"/>
        <a:defRPr>
          <a:solidFill>
            <a:schemeClr val="tx1"/>
          </a:solidFill>
          <a:latin typeface="+mn-lt"/>
        </a:defRPr>
      </a:lvl5pPr>
      <a:lvl6pPr marL="2514600" indent="-228600" algn="l" rtl="0" fontAlgn="base">
        <a:lnSpc>
          <a:spcPct val="120000"/>
        </a:lnSpc>
        <a:spcBef>
          <a:spcPct val="20000"/>
        </a:spcBef>
        <a:spcAft>
          <a:spcPct val="0"/>
        </a:spcAft>
        <a:buChar char="»"/>
        <a:defRPr>
          <a:solidFill>
            <a:schemeClr val="tx1"/>
          </a:solidFill>
          <a:latin typeface="+mn-lt"/>
        </a:defRPr>
      </a:lvl6pPr>
      <a:lvl7pPr marL="2971800" indent="-228600" algn="l" rtl="0" fontAlgn="base">
        <a:lnSpc>
          <a:spcPct val="120000"/>
        </a:lnSpc>
        <a:spcBef>
          <a:spcPct val="20000"/>
        </a:spcBef>
        <a:spcAft>
          <a:spcPct val="0"/>
        </a:spcAft>
        <a:buChar char="»"/>
        <a:defRPr>
          <a:solidFill>
            <a:schemeClr val="tx1"/>
          </a:solidFill>
          <a:latin typeface="+mn-lt"/>
        </a:defRPr>
      </a:lvl7pPr>
      <a:lvl8pPr marL="3429000" indent="-228600" algn="l" rtl="0" fontAlgn="base">
        <a:lnSpc>
          <a:spcPct val="120000"/>
        </a:lnSpc>
        <a:spcBef>
          <a:spcPct val="20000"/>
        </a:spcBef>
        <a:spcAft>
          <a:spcPct val="0"/>
        </a:spcAft>
        <a:buChar char="»"/>
        <a:defRPr>
          <a:solidFill>
            <a:schemeClr val="tx1"/>
          </a:solidFill>
          <a:latin typeface="+mn-lt"/>
        </a:defRPr>
      </a:lvl8pPr>
      <a:lvl9pPr marL="3886200" indent="-228600" algn="l" rtl="0" fontAlgn="base">
        <a:lnSpc>
          <a:spcPct val="120000"/>
        </a:lnSpc>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2.wav"/><Relationship Id="rId7"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audio" Target="../media/audio3.wav"/><Relationship Id="rId4" Type="http://schemas.openxmlformats.org/officeDocument/2006/relationships/audio" Target="../media/audio8.wav"/></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9.wav"/><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audio" Target="../media/audio11.wav"/><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9.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3.wav"/><Relationship Id="rId1" Type="http://schemas.openxmlformats.org/officeDocument/2006/relationships/slideLayout" Target="../slideLayouts/slideLayout18.xml"/><Relationship Id="rId4" Type="http://schemas.openxmlformats.org/officeDocument/2006/relationships/image" Target="../media/image19.gif"/></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9.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jpe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5.jpg"/></Relationships>
</file>

<file path=ppt/slides/_rels/slide3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7.com"/><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oleObject" Target="../embeddings/oleObject1.bin"/><Relationship Id="rId7" Type="http://schemas.openxmlformats.org/officeDocument/2006/relationships/image" Target="../media/image49.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0.jpeg"/><Relationship Id="rId4" Type="http://schemas.openxmlformats.org/officeDocument/2006/relationships/image" Target="../media/image48.wmf"/></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57.JPG"/><Relationship Id="rId7" Type="http://schemas.openxmlformats.org/officeDocument/2006/relationships/image" Target="../media/image55.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4.wmf"/><Relationship Id="rId10" Type="http://schemas.openxmlformats.org/officeDocument/2006/relationships/image" Target="../media/image56.wmf"/><Relationship Id="rId4" Type="http://schemas.openxmlformats.org/officeDocument/2006/relationships/oleObject" Target="../embeddings/oleObject3.bin"/><Relationship Id="rId9"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7.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0.jpeg"/><Relationship Id="rId4" Type="http://schemas.openxmlformats.org/officeDocument/2006/relationships/image" Target="../media/image5.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ideo" Target="https://www.youtube.com/embed/drVbGSuxmYI" TargetMode="External"/><Relationship Id="rId5" Type="http://schemas.openxmlformats.org/officeDocument/2006/relationships/hyperlink" Target="https://youtu.be/drVbGSuxmYI" TargetMode="External"/><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ideo" Target="https://www.youtube.com/embed/gcENcMDBYFg" TargetMode="External"/><Relationship Id="rId5" Type="http://schemas.openxmlformats.org/officeDocument/2006/relationships/hyperlink" Target="https://youtu.be/_Ja59uLKVqI" TargetMode="Externa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2000">
              <a:srgbClr val="CC0B0B"/>
            </a:gs>
            <a:gs pos="48000">
              <a:schemeClr val="bg1"/>
            </a:gs>
            <a:gs pos="37000">
              <a:schemeClr val="bg1">
                <a:lumMod val="95000"/>
              </a:schemeClr>
            </a:gs>
            <a:gs pos="100000">
              <a:schemeClr val="bg1">
                <a:lumMod val="8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2109191"/>
            <a:ext cx="9753600" cy="3048001"/>
          </a:xfrm>
        </p:spPr>
        <p:txBody>
          <a:bodyPr/>
          <a:lstStyle/>
          <a:p>
            <a:r>
              <a:rPr lang="en-US" dirty="0">
                <a:latin typeface="Calibri" panose="020F0502020204030204" pitchFamily="34" charset="0"/>
              </a:rPr>
              <a:t>AS91171</a:t>
            </a:r>
          </a:p>
        </p:txBody>
      </p:sp>
      <p:sp>
        <p:nvSpPr>
          <p:cNvPr id="3" name="Subtitle 2"/>
          <p:cNvSpPr>
            <a:spLocks noGrp="1"/>
          </p:cNvSpPr>
          <p:nvPr>
            <p:ph type="subTitle" idx="1"/>
          </p:nvPr>
        </p:nvSpPr>
        <p:spPr/>
        <p:txBody>
          <a:bodyPr>
            <a:normAutofit/>
          </a:bodyPr>
          <a:lstStyle/>
          <a:p>
            <a:r>
              <a:rPr lang="en-US" sz="2800" b="1" dirty="0">
                <a:latin typeface="Calibri" panose="020F0502020204030204" pitchFamily="34" charset="0"/>
              </a:rPr>
              <a:t>Demonstrate Understanding </a:t>
            </a:r>
          </a:p>
          <a:p>
            <a:r>
              <a:rPr lang="en-US" sz="2800" b="1" dirty="0">
                <a:latin typeface="Calibri" panose="020F0502020204030204" pitchFamily="34" charset="0"/>
              </a:rPr>
              <a:t>Of Mechanics- </a:t>
            </a:r>
            <a:r>
              <a:rPr lang="en-US" sz="2400" b="1" dirty="0">
                <a:latin typeface="Calibri" panose="020F0502020204030204" pitchFamily="34" charset="0"/>
              </a:rPr>
              <a:t>6 credits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740" y="6172201"/>
            <a:ext cx="2088232" cy="641176"/>
          </a:xfrm>
          <a:prstGeom prst="rect">
            <a:avLst/>
          </a:prstGeom>
          <a:noFill/>
        </p:spPr>
      </p:pic>
      <p:sp>
        <p:nvSpPr>
          <p:cNvPr id="6" name="Rectangle 5"/>
          <p:cNvSpPr/>
          <p:nvPr/>
        </p:nvSpPr>
        <p:spPr>
          <a:xfrm>
            <a:off x="4701800" y="332656"/>
            <a:ext cx="6433172" cy="295465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6000" b="1" dirty="0">
                <a:ln/>
                <a:solidFill>
                  <a:srgbClr val="CC0B0B"/>
                </a:solidFill>
                <a:latin typeface="Calibri" panose="020F0502020204030204" pitchFamily="34" charset="0"/>
              </a:rPr>
              <a:t>Mechanics: </a:t>
            </a:r>
          </a:p>
          <a:p>
            <a:r>
              <a:rPr lang="en-US" sz="6000" b="1" dirty="0">
                <a:ln/>
                <a:solidFill>
                  <a:srgbClr val="CC0B0B"/>
                </a:solidFill>
                <a:latin typeface="Calibri" panose="020F0502020204030204" pitchFamily="34" charset="0"/>
              </a:rPr>
              <a:t>Japanese Rail &amp; the</a:t>
            </a:r>
          </a:p>
          <a:p>
            <a:r>
              <a:rPr lang="en-US" sz="6600" b="1" dirty="0" err="1">
                <a:ln/>
                <a:solidFill>
                  <a:srgbClr val="CC0B0B"/>
                </a:solidFill>
                <a:latin typeface="Calibri" panose="020F0502020204030204" pitchFamily="34" charset="0"/>
              </a:rPr>
              <a:t>Shinkansen</a:t>
            </a:r>
            <a:endParaRPr lang="en-US" sz="6600" b="1" dirty="0">
              <a:ln/>
              <a:solidFill>
                <a:srgbClr val="CC0B0B"/>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5" y="-30607"/>
            <a:ext cx="4516091" cy="4323703"/>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ppt_w</p:attrName>
                                        </p:attrNameLst>
                                      </p:cBhvr>
                                      <p:tavLst>
                                        <p:tav tm="0" fmla="#ppt_w*sin(2.5*pi*$)">
                                          <p:val>
                                            <p:fltVal val="0"/>
                                          </p:val>
                                        </p:tav>
                                        <p:tav tm="100000">
                                          <p:val>
                                            <p:fltVal val="1"/>
                                          </p:val>
                                        </p:tav>
                                      </p:tavLst>
                                    </p:anim>
                                    <p:anim calcmode="lin" valueType="num">
                                      <p:cBhvr>
                                        <p:cTn id="9"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42012" y="3352801"/>
            <a:ext cx="304800"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89612" y="3200400"/>
            <a:ext cx="609600"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37212" y="2971800"/>
            <a:ext cx="1143000" cy="87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84812" y="2895601"/>
            <a:ext cx="1447800" cy="1103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256212" y="2743201"/>
            <a:ext cx="1905000" cy="145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256212" y="2292351"/>
            <a:ext cx="2438400" cy="1858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27612" y="1981201"/>
            <a:ext cx="2819400" cy="214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418012" y="1676400"/>
            <a:ext cx="4114800" cy="313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113212" y="1219200"/>
            <a:ext cx="5334000" cy="4065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84412" y="0"/>
            <a:ext cx="6934200" cy="5284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27212" y="1"/>
            <a:ext cx="7620000" cy="580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2"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8525" y="-1143000"/>
            <a:ext cx="10668001" cy="7199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54313" y="-2568575"/>
            <a:ext cx="14249400" cy="961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18"/>
          <p:cNvSpPr/>
          <p:nvPr/>
        </p:nvSpPr>
        <p:spPr>
          <a:xfrm>
            <a:off x="898525" y="1458913"/>
            <a:ext cx="10164439" cy="1015663"/>
          </a:xfrm>
          <a:prstGeom prst="rect">
            <a:avLst/>
          </a:prstGeom>
          <a:solidFill>
            <a:schemeClr val="bg1"/>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CC0B0B"/>
                </a:solidFill>
                <a:latin typeface="Calibri" panose="020F0502020204030204" pitchFamily="34" charset="0"/>
              </a:rPr>
              <a:t>Vectors</a:t>
            </a:r>
            <a:endParaRPr lang="en-US" sz="6600" b="1" dirty="0">
              <a:ln/>
              <a:solidFill>
                <a:srgbClr val="CC0B0B"/>
              </a:solidFill>
              <a:latin typeface="Calibri" panose="020F0502020204030204" pitchFamily="34" charset="0"/>
            </a:endParaRPr>
          </a:p>
        </p:txBody>
      </p:sp>
    </p:spTree>
    <p:extLst>
      <p:ext uri="{BB962C8B-B14F-4D97-AF65-F5344CB8AC3E}">
        <p14:creationId xmlns:p14="http://schemas.microsoft.com/office/powerpoint/2010/main" val="30343384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p:cTn id="7" dur="500" fill="hold"/>
                                        <p:tgtEl>
                                          <p:spTgt spid="2061"/>
                                        </p:tgtEl>
                                        <p:attrNameLst>
                                          <p:attrName>ppt_w</p:attrName>
                                        </p:attrNameLst>
                                      </p:cBhvr>
                                      <p:tavLst>
                                        <p:tav tm="0">
                                          <p:val>
                                            <p:fltVal val="0"/>
                                          </p:val>
                                        </p:tav>
                                        <p:tav tm="100000">
                                          <p:val>
                                            <p:strVal val="#ppt_w"/>
                                          </p:val>
                                        </p:tav>
                                      </p:tavLst>
                                    </p:anim>
                                    <p:anim calcmode="lin" valueType="num">
                                      <p:cBhvr>
                                        <p:cTn id="8" dur="500" fill="hold"/>
                                        <p:tgtEl>
                                          <p:spTgt spid="206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2062"/>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2063"/>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499"/>
                                          </p:stCondLst>
                                        </p:cTn>
                                        <p:tgtEl>
                                          <p:spTgt spid="2064"/>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499"/>
                                          </p:stCondLst>
                                        </p:cTn>
                                        <p:tgtEl>
                                          <p:spTgt spid="2065"/>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nodeType="afterEffect">
                                  <p:stCondLst>
                                    <p:cond delay="0"/>
                                  </p:stCondLst>
                                  <p:childTnLst>
                                    <p:set>
                                      <p:cBhvr>
                                        <p:cTn id="23" dur="1" fill="hold">
                                          <p:stCondLst>
                                            <p:cond delay="499"/>
                                          </p:stCondLst>
                                        </p:cTn>
                                        <p:tgtEl>
                                          <p:spTgt spid="2066"/>
                                        </p:tgtEl>
                                        <p:attrNameLst>
                                          <p:attrName>style.visibility</p:attrName>
                                        </p:attrNameLst>
                                      </p:cBhvr>
                                      <p:to>
                                        <p:strVal val="visible"/>
                                      </p:to>
                                    </p:set>
                                  </p:childTnLst>
                                </p:cTn>
                              </p:par>
                            </p:childTnLst>
                          </p:cTn>
                        </p:par>
                        <p:par>
                          <p:cTn id="24" fill="hold" nodeType="afterGroup">
                            <p:stCondLst>
                              <p:cond delay="3000"/>
                            </p:stCondLst>
                            <p:childTnLst>
                              <p:par>
                                <p:cTn id="25" presetID="1" presetClass="entr" presetSubtype="0" fill="hold" nodeType="afterEffect">
                                  <p:stCondLst>
                                    <p:cond delay="0"/>
                                  </p:stCondLst>
                                  <p:childTnLst>
                                    <p:set>
                                      <p:cBhvr>
                                        <p:cTn id="26" dur="1" fill="hold">
                                          <p:stCondLst>
                                            <p:cond delay="499"/>
                                          </p:stCondLst>
                                        </p:cTn>
                                        <p:tgtEl>
                                          <p:spTgt spid="2067"/>
                                        </p:tgtEl>
                                        <p:attrNameLst>
                                          <p:attrName>style.visibility</p:attrName>
                                        </p:attrNameLst>
                                      </p:cBhvr>
                                      <p:to>
                                        <p:strVal val="visible"/>
                                      </p:to>
                                    </p:set>
                                  </p:childTnLst>
                                </p:cTn>
                              </p:par>
                            </p:childTnLst>
                          </p:cTn>
                        </p:par>
                        <p:par>
                          <p:cTn id="27" fill="hold" nodeType="afterGroup">
                            <p:stCondLst>
                              <p:cond delay="3500"/>
                            </p:stCondLst>
                            <p:childTnLst>
                              <p:par>
                                <p:cTn id="28" presetID="1" presetClass="entr" presetSubtype="0" fill="hold" nodeType="afterEffect">
                                  <p:stCondLst>
                                    <p:cond delay="0"/>
                                  </p:stCondLst>
                                  <p:childTnLst>
                                    <p:set>
                                      <p:cBhvr>
                                        <p:cTn id="29" dur="1" fill="hold">
                                          <p:stCondLst>
                                            <p:cond delay="499"/>
                                          </p:stCondLst>
                                        </p:cTn>
                                        <p:tgtEl>
                                          <p:spTgt spid="2068"/>
                                        </p:tgtEl>
                                        <p:attrNameLst>
                                          <p:attrName>style.visibility</p:attrName>
                                        </p:attrNameLst>
                                      </p:cBhvr>
                                      <p:to>
                                        <p:strVal val="visible"/>
                                      </p:to>
                                    </p:set>
                                  </p:childTnLst>
                                </p:cTn>
                              </p:par>
                            </p:childTnLst>
                          </p:cTn>
                        </p:par>
                        <p:par>
                          <p:cTn id="30" fill="hold" nodeType="afterGroup">
                            <p:stCondLst>
                              <p:cond delay="4000"/>
                            </p:stCondLst>
                            <p:childTnLst>
                              <p:par>
                                <p:cTn id="31" presetID="1" presetClass="entr" presetSubtype="0" fill="hold" nodeType="afterEffect">
                                  <p:stCondLst>
                                    <p:cond delay="0"/>
                                  </p:stCondLst>
                                  <p:childTnLst>
                                    <p:set>
                                      <p:cBhvr>
                                        <p:cTn id="32" dur="1" fill="hold">
                                          <p:stCondLst>
                                            <p:cond delay="499"/>
                                          </p:stCondLst>
                                        </p:cTn>
                                        <p:tgtEl>
                                          <p:spTgt spid="2069"/>
                                        </p:tgtEl>
                                        <p:attrNameLst>
                                          <p:attrName>style.visibility</p:attrName>
                                        </p:attrNameLst>
                                      </p:cBhvr>
                                      <p:to>
                                        <p:strVal val="visible"/>
                                      </p:to>
                                    </p:set>
                                  </p:childTnLst>
                                </p:cTn>
                              </p:par>
                            </p:childTnLst>
                          </p:cTn>
                        </p:par>
                        <p:par>
                          <p:cTn id="33" fill="hold" nodeType="afterGroup">
                            <p:stCondLst>
                              <p:cond delay="4500"/>
                            </p:stCondLst>
                            <p:childTnLst>
                              <p:par>
                                <p:cTn id="34" presetID="1" presetClass="entr" presetSubtype="0" fill="hold" nodeType="afterEffect">
                                  <p:stCondLst>
                                    <p:cond delay="0"/>
                                  </p:stCondLst>
                                  <p:childTnLst>
                                    <p:set>
                                      <p:cBhvr>
                                        <p:cTn id="35" dur="1" fill="hold">
                                          <p:stCondLst>
                                            <p:cond delay="499"/>
                                          </p:stCondLst>
                                        </p:cTn>
                                        <p:tgtEl>
                                          <p:spTgt spid="2070"/>
                                        </p:tgtEl>
                                        <p:attrNameLst>
                                          <p:attrName>style.visibility</p:attrName>
                                        </p:attrNameLst>
                                      </p:cBhvr>
                                      <p:to>
                                        <p:strVal val="visible"/>
                                      </p:to>
                                    </p:set>
                                  </p:childTnLst>
                                </p:cTn>
                              </p:par>
                            </p:childTnLst>
                          </p:cTn>
                        </p:par>
                        <p:par>
                          <p:cTn id="36" fill="hold" nodeType="afterGroup">
                            <p:stCondLst>
                              <p:cond delay="5000"/>
                            </p:stCondLst>
                            <p:childTnLst>
                              <p:par>
                                <p:cTn id="37" presetID="1" presetClass="entr" presetSubtype="0" fill="hold" nodeType="afterEffect">
                                  <p:stCondLst>
                                    <p:cond delay="0"/>
                                  </p:stCondLst>
                                  <p:childTnLst>
                                    <p:set>
                                      <p:cBhvr>
                                        <p:cTn id="38" dur="1" fill="hold">
                                          <p:stCondLst>
                                            <p:cond delay="499"/>
                                          </p:stCondLst>
                                        </p:cTn>
                                        <p:tgtEl>
                                          <p:spTgt spid="2071"/>
                                        </p:tgtEl>
                                        <p:attrNameLst>
                                          <p:attrName>style.visibility</p:attrName>
                                        </p:attrNameLst>
                                      </p:cBhvr>
                                      <p:to>
                                        <p:strVal val="visible"/>
                                      </p:to>
                                    </p:set>
                                  </p:childTnLst>
                                </p:cTn>
                              </p:par>
                            </p:childTnLst>
                          </p:cTn>
                        </p:par>
                        <p:par>
                          <p:cTn id="39" fill="hold" nodeType="afterGroup">
                            <p:stCondLst>
                              <p:cond delay="5500"/>
                            </p:stCondLst>
                            <p:childTnLst>
                              <p:par>
                                <p:cTn id="40" presetID="1" presetClass="entr" presetSubtype="0" fill="hold" nodeType="afterEffect">
                                  <p:stCondLst>
                                    <p:cond delay="0"/>
                                  </p:stCondLst>
                                  <p:childTnLst>
                                    <p:set>
                                      <p:cBhvr>
                                        <p:cTn id="41" dur="1" fill="hold">
                                          <p:stCondLst>
                                            <p:cond delay="499"/>
                                          </p:stCondLst>
                                        </p:cTn>
                                        <p:tgtEl>
                                          <p:spTgt spid="2072"/>
                                        </p:tgtEl>
                                        <p:attrNameLst>
                                          <p:attrName>style.visibility</p:attrName>
                                        </p:attrNameLst>
                                      </p:cBhvr>
                                      <p:to>
                                        <p:strVal val="visible"/>
                                      </p:to>
                                    </p:set>
                                  </p:childTnLst>
                                </p:cTn>
                              </p:par>
                            </p:childTnLst>
                          </p:cTn>
                        </p:par>
                        <p:par>
                          <p:cTn id="42" fill="hold" nodeType="afterGroup">
                            <p:stCondLst>
                              <p:cond delay="6000"/>
                            </p:stCondLst>
                            <p:childTnLst>
                              <p:par>
                                <p:cTn id="43" presetID="1" presetClass="entr" presetSubtype="0" fill="hold" nodeType="afterEffect">
                                  <p:stCondLst>
                                    <p:cond delay="0"/>
                                  </p:stCondLst>
                                  <p:childTnLst>
                                    <p:set>
                                      <p:cBhvr>
                                        <p:cTn id="44" dur="1" fill="hold">
                                          <p:stCondLst>
                                            <p:cond delay="499"/>
                                          </p:stCondLst>
                                        </p:cTn>
                                        <p:tgtEl>
                                          <p:spTgt spid="2074"/>
                                        </p:tgtEl>
                                        <p:attrNameLst>
                                          <p:attrName>style.visibility</p:attrName>
                                        </p:attrNameLst>
                                      </p:cBhvr>
                                      <p:to>
                                        <p:strVal val="visible"/>
                                      </p:to>
                                    </p:set>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6886500" y="228600"/>
            <a:ext cx="4419600" cy="1219200"/>
          </a:xfrm>
          <a:prstGeom prst="rect">
            <a:avLst/>
          </a:prstGeom>
        </p:spPr>
        <p:txBody>
          <a:bodyPr wrap="none" fromWordArt="1">
            <a:prstTxWarp prst="textPlain">
              <a:avLst>
                <a:gd name="adj" fmla="val 46736"/>
              </a:avLst>
            </a:prstTxWarp>
          </a:bodyPr>
          <a:lstStyle/>
          <a:p>
            <a:r>
              <a:rPr lang="en-NZ" sz="4000" kern="10" dirty="0">
                <a:ln w="38100">
                  <a:solidFill>
                    <a:srgbClr val="3366FF"/>
                  </a:solidFill>
                  <a:round/>
                  <a:headEnd/>
                  <a:tailEnd/>
                </a:ln>
                <a:solidFill>
                  <a:srgbClr val="C00000"/>
                </a:solidFill>
                <a:latin typeface="Calibri" panose="020F0502020204030204" pitchFamily="34" charset="0"/>
                <a:ea typeface="+mj-lt"/>
                <a:cs typeface="+mj-lt"/>
              </a:rPr>
              <a:t>VECTORS</a:t>
            </a:r>
          </a:p>
        </p:txBody>
      </p:sp>
      <p:sp>
        <p:nvSpPr>
          <p:cNvPr id="5125" name="Text Box 5"/>
          <p:cNvSpPr txBox="1">
            <a:spLocks noChangeArrowheads="1"/>
          </p:cNvSpPr>
          <p:nvPr/>
        </p:nvSpPr>
        <p:spPr bwMode="auto">
          <a:xfrm>
            <a:off x="6932612" y="2564904"/>
            <a:ext cx="3733800" cy="701675"/>
          </a:xfrm>
          <a:prstGeom prst="rect">
            <a:avLst/>
          </a:prstGeom>
          <a:solidFill>
            <a:schemeClr val="accent1"/>
          </a:solidFill>
          <a:ln>
            <a:noFill/>
          </a:ln>
          <a:effectLst/>
        </p:spPr>
        <p:txBody>
          <a:bodyPr>
            <a:spAutoFit/>
          </a:bodyPr>
          <a:lstStyle/>
          <a:p>
            <a:pPr eaLnBrk="1" hangingPunct="1">
              <a:defRPr/>
            </a:pPr>
            <a:r>
              <a:rPr lang="en-US" sz="4000" b="1" dirty="0">
                <a:effectLst>
                  <a:outerShdw blurRad="38100" dist="38100" dir="2700000" algn="tl">
                    <a:srgbClr val="FFFFFF"/>
                  </a:outerShdw>
                </a:effectLst>
                <a:latin typeface="Tahoma" pitchFamily="34" charset="0"/>
              </a:rPr>
              <a:t>MAGNITUDE</a:t>
            </a:r>
            <a:endParaRPr lang="en-US" sz="3600" b="1" dirty="0">
              <a:effectLst>
                <a:outerShdw blurRad="38100" dist="38100" dir="2700000" algn="tl">
                  <a:srgbClr val="FFFFFF"/>
                </a:outerShdw>
              </a:effectLst>
              <a:latin typeface="Tahoma" pitchFamily="34" charset="0"/>
            </a:endParaRPr>
          </a:p>
        </p:txBody>
      </p:sp>
      <p:sp>
        <p:nvSpPr>
          <p:cNvPr id="5126" name="AutoShape 6"/>
          <p:cNvSpPr>
            <a:spLocks noChangeArrowheads="1"/>
          </p:cNvSpPr>
          <p:nvPr/>
        </p:nvSpPr>
        <p:spPr bwMode="auto">
          <a:xfrm>
            <a:off x="9910836" y="4221088"/>
            <a:ext cx="1905000" cy="381000"/>
          </a:xfrm>
          <a:prstGeom prst="rightArrow">
            <a:avLst>
              <a:gd name="adj1" fmla="val 50000"/>
              <a:gd name="adj2" fmla="val 1250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sp>
        <p:nvSpPr>
          <p:cNvPr id="5131" name="AutoShape 11"/>
          <p:cNvSpPr>
            <a:spLocks noChangeArrowheads="1"/>
          </p:cNvSpPr>
          <p:nvPr/>
        </p:nvSpPr>
        <p:spPr bwMode="auto">
          <a:xfrm>
            <a:off x="8802860" y="5208240"/>
            <a:ext cx="3124200" cy="381000"/>
          </a:xfrm>
          <a:prstGeom prst="rightArrow">
            <a:avLst>
              <a:gd name="adj1" fmla="val 50000"/>
              <a:gd name="adj2" fmla="val 2050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sp>
        <p:nvSpPr>
          <p:cNvPr id="5132" name="AutoShape 12"/>
          <p:cNvSpPr>
            <a:spLocks noChangeArrowheads="1"/>
          </p:cNvSpPr>
          <p:nvPr/>
        </p:nvSpPr>
        <p:spPr bwMode="auto">
          <a:xfrm>
            <a:off x="7246540" y="6072336"/>
            <a:ext cx="4724400" cy="381000"/>
          </a:xfrm>
          <a:prstGeom prst="rightArrow">
            <a:avLst>
              <a:gd name="adj1" fmla="val 50000"/>
              <a:gd name="adj2" fmla="val 3100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sp>
        <p:nvSpPr>
          <p:cNvPr id="5255" name="Text Box 135"/>
          <p:cNvSpPr txBox="1">
            <a:spLocks noChangeArrowheads="1"/>
          </p:cNvSpPr>
          <p:nvPr/>
        </p:nvSpPr>
        <p:spPr bwMode="auto">
          <a:xfrm>
            <a:off x="6950945" y="3356992"/>
            <a:ext cx="1207238" cy="830997"/>
          </a:xfrm>
          <a:prstGeom prst="rect">
            <a:avLst/>
          </a:prstGeom>
          <a:solidFill>
            <a:srgbClr val="FCE180"/>
          </a:solidFill>
          <a:ln w="57150">
            <a:solidFill>
              <a:srgbClr val="BE181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US" altLang="en-US" sz="4800" b="1" dirty="0">
                <a:solidFill>
                  <a:schemeClr val="tx1"/>
                </a:solidFill>
                <a:latin typeface="Calibri" panose="020F0502020204030204" pitchFamily="34" charset="0"/>
              </a:rPr>
              <a:t>and</a:t>
            </a:r>
            <a:endParaRPr lang="en-US" altLang="en-US" sz="2400" dirty="0">
              <a:solidFill>
                <a:schemeClr val="tx1"/>
              </a:solidFill>
              <a:latin typeface="Calibri" panose="020F0502020204030204" pitchFamily="34" charset="0"/>
            </a:endParaRPr>
          </a:p>
        </p:txBody>
      </p:sp>
      <p:sp>
        <p:nvSpPr>
          <p:cNvPr id="5258" name="Text Box 138"/>
          <p:cNvSpPr txBox="1">
            <a:spLocks noChangeArrowheads="1"/>
          </p:cNvSpPr>
          <p:nvPr/>
        </p:nvSpPr>
        <p:spPr bwMode="auto">
          <a:xfrm>
            <a:off x="5477897" y="5400660"/>
            <a:ext cx="685800" cy="1014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6000" b="1" dirty="0">
                <a:solidFill>
                  <a:srgbClr val="0099FF"/>
                </a:solidFill>
                <a:effectLst>
                  <a:outerShdw blurRad="38100" dist="38100" dir="2700000" algn="tl">
                    <a:srgbClr val="FFFFFF"/>
                  </a:outerShdw>
                </a:effectLst>
                <a:latin typeface="Tahoma" pitchFamily="34" charset="0"/>
              </a:rPr>
              <a:t>D</a:t>
            </a:r>
            <a:endParaRPr lang="en-US" sz="4400" b="1" dirty="0">
              <a:effectLst>
                <a:outerShdw blurRad="38100" dist="38100" dir="2700000" algn="tl">
                  <a:srgbClr val="FFFFFF"/>
                </a:outerShdw>
              </a:effectLst>
              <a:latin typeface="Tahoma" pitchFamily="34" charset="0"/>
            </a:endParaRPr>
          </a:p>
        </p:txBody>
      </p:sp>
      <p:sp>
        <p:nvSpPr>
          <p:cNvPr id="5259" name="Text Box 139"/>
          <p:cNvSpPr txBox="1">
            <a:spLocks noChangeArrowheads="1"/>
          </p:cNvSpPr>
          <p:nvPr/>
        </p:nvSpPr>
        <p:spPr bwMode="auto">
          <a:xfrm rot="21060188">
            <a:off x="6073771" y="5351700"/>
            <a:ext cx="68580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6000" b="1" dirty="0">
                <a:solidFill>
                  <a:srgbClr val="0099FF"/>
                </a:solidFill>
                <a:effectLst>
                  <a:outerShdw blurRad="38100" dist="38100" dir="2700000" algn="tl">
                    <a:srgbClr val="FFFFFF"/>
                  </a:outerShdw>
                </a:effectLst>
                <a:latin typeface="Tahoma" pitchFamily="34" charset="0"/>
              </a:rPr>
              <a:t>I</a:t>
            </a:r>
            <a:endParaRPr lang="en-US" sz="4800" b="1" dirty="0">
              <a:solidFill>
                <a:srgbClr val="0099FF"/>
              </a:solidFill>
              <a:effectLst>
                <a:outerShdw blurRad="38100" dist="38100" dir="2700000" algn="tl">
                  <a:srgbClr val="FFFFFF"/>
                </a:outerShdw>
              </a:effectLst>
              <a:latin typeface="Tahoma" pitchFamily="34" charset="0"/>
            </a:endParaRPr>
          </a:p>
        </p:txBody>
      </p:sp>
      <p:sp>
        <p:nvSpPr>
          <p:cNvPr id="5260" name="Text Box 140"/>
          <p:cNvSpPr txBox="1">
            <a:spLocks noChangeArrowheads="1"/>
          </p:cNvSpPr>
          <p:nvPr/>
        </p:nvSpPr>
        <p:spPr bwMode="auto">
          <a:xfrm rot="20231073">
            <a:off x="6462592" y="5178402"/>
            <a:ext cx="68580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6000" b="1" dirty="0">
                <a:solidFill>
                  <a:srgbClr val="0099FF"/>
                </a:solidFill>
                <a:effectLst>
                  <a:outerShdw blurRad="38100" dist="38100" dir="2700000" algn="tl">
                    <a:srgbClr val="FFFFFF"/>
                  </a:outerShdw>
                </a:effectLst>
                <a:latin typeface="Tahoma" pitchFamily="34" charset="0"/>
              </a:rPr>
              <a:t>R</a:t>
            </a:r>
            <a:endParaRPr lang="en-US" sz="4800" b="1" dirty="0">
              <a:effectLst>
                <a:outerShdw blurRad="38100" dist="38100" dir="2700000" algn="tl">
                  <a:srgbClr val="FFFFFF"/>
                </a:outerShdw>
              </a:effectLst>
              <a:latin typeface="Tahoma" pitchFamily="34" charset="0"/>
            </a:endParaRPr>
          </a:p>
        </p:txBody>
      </p:sp>
      <p:sp>
        <p:nvSpPr>
          <p:cNvPr id="5261" name="Text Box 141"/>
          <p:cNvSpPr txBox="1">
            <a:spLocks noChangeArrowheads="1"/>
          </p:cNvSpPr>
          <p:nvPr/>
        </p:nvSpPr>
        <p:spPr bwMode="auto">
          <a:xfrm rot="19429963">
            <a:off x="7047104" y="4829612"/>
            <a:ext cx="68580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6000" b="1" dirty="0">
                <a:solidFill>
                  <a:srgbClr val="0099FF"/>
                </a:solidFill>
                <a:effectLst>
                  <a:outerShdw blurRad="38100" dist="38100" dir="2700000" algn="tl">
                    <a:srgbClr val="FFFFFF"/>
                  </a:outerShdw>
                </a:effectLst>
                <a:latin typeface="Tahoma" pitchFamily="34" charset="0"/>
              </a:rPr>
              <a:t>E</a:t>
            </a:r>
            <a:endParaRPr lang="en-US" sz="4800" b="1" dirty="0">
              <a:effectLst>
                <a:outerShdw blurRad="38100" dist="38100" dir="2700000" algn="tl">
                  <a:srgbClr val="FFFFFF"/>
                </a:outerShdw>
              </a:effectLst>
              <a:latin typeface="Tahoma" pitchFamily="34" charset="0"/>
            </a:endParaRPr>
          </a:p>
        </p:txBody>
      </p:sp>
      <p:sp>
        <p:nvSpPr>
          <p:cNvPr id="5262" name="Text Box 142"/>
          <p:cNvSpPr txBox="1">
            <a:spLocks noChangeArrowheads="1"/>
          </p:cNvSpPr>
          <p:nvPr/>
        </p:nvSpPr>
        <p:spPr bwMode="auto">
          <a:xfrm rot="19410748">
            <a:off x="7481409" y="4469434"/>
            <a:ext cx="68580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6000" b="1" dirty="0">
                <a:solidFill>
                  <a:srgbClr val="0099FF"/>
                </a:solidFill>
                <a:effectLst>
                  <a:outerShdw blurRad="38100" dist="38100" dir="2700000" algn="tl">
                    <a:srgbClr val="FFFFFF"/>
                  </a:outerShdw>
                </a:effectLst>
                <a:latin typeface="Tahoma" pitchFamily="34" charset="0"/>
              </a:rPr>
              <a:t>C</a:t>
            </a:r>
            <a:endParaRPr lang="en-US" sz="4800" b="1" dirty="0">
              <a:effectLst>
                <a:outerShdw blurRad="38100" dist="38100" dir="2700000" algn="tl">
                  <a:srgbClr val="FFFFFF"/>
                </a:outerShdw>
              </a:effectLst>
              <a:latin typeface="Tahoma" pitchFamily="34" charset="0"/>
            </a:endParaRPr>
          </a:p>
        </p:txBody>
      </p:sp>
      <p:sp>
        <p:nvSpPr>
          <p:cNvPr id="5263" name="Text Box 143"/>
          <p:cNvSpPr txBox="1">
            <a:spLocks noChangeArrowheads="1"/>
          </p:cNvSpPr>
          <p:nvPr/>
        </p:nvSpPr>
        <p:spPr bwMode="auto">
          <a:xfrm rot="19394415">
            <a:off x="7914422" y="4155184"/>
            <a:ext cx="685800" cy="923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6000" b="1" dirty="0">
                <a:solidFill>
                  <a:srgbClr val="0099FF"/>
                </a:solidFill>
                <a:effectLst>
                  <a:outerShdw blurRad="38100" dist="38100" dir="2700000" algn="tl">
                    <a:srgbClr val="FFFFFF"/>
                  </a:outerShdw>
                </a:effectLst>
                <a:latin typeface="Tahoma" pitchFamily="34" charset="0"/>
              </a:rPr>
              <a:t>T</a:t>
            </a:r>
            <a:endParaRPr lang="en-US" sz="4800" b="1" dirty="0">
              <a:effectLst>
                <a:outerShdw blurRad="38100" dist="38100" dir="2700000" algn="tl">
                  <a:srgbClr val="FFFFFF"/>
                </a:outerShdw>
              </a:effectLst>
              <a:latin typeface="Tahoma" pitchFamily="34" charset="0"/>
            </a:endParaRPr>
          </a:p>
        </p:txBody>
      </p:sp>
      <p:sp>
        <p:nvSpPr>
          <p:cNvPr id="5264" name="Text Box 144"/>
          <p:cNvSpPr txBox="1">
            <a:spLocks noChangeArrowheads="1"/>
          </p:cNvSpPr>
          <p:nvPr/>
        </p:nvSpPr>
        <p:spPr bwMode="auto">
          <a:xfrm rot="19380972">
            <a:off x="8347254" y="3821111"/>
            <a:ext cx="68580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6000" b="1" dirty="0">
                <a:solidFill>
                  <a:srgbClr val="0099FF"/>
                </a:solidFill>
                <a:effectLst>
                  <a:outerShdw blurRad="38100" dist="38100" dir="2700000" algn="tl">
                    <a:srgbClr val="FFFFFF"/>
                  </a:outerShdw>
                </a:effectLst>
                <a:latin typeface="Tahoma" pitchFamily="34" charset="0"/>
              </a:rPr>
              <a:t>I</a:t>
            </a:r>
            <a:endParaRPr lang="en-US" sz="4800" b="1" dirty="0">
              <a:effectLst>
                <a:outerShdw blurRad="38100" dist="38100" dir="2700000" algn="tl">
                  <a:srgbClr val="FFFFFF"/>
                </a:outerShdw>
              </a:effectLst>
              <a:latin typeface="Tahoma" pitchFamily="34" charset="0"/>
            </a:endParaRPr>
          </a:p>
        </p:txBody>
      </p:sp>
      <p:sp>
        <p:nvSpPr>
          <p:cNvPr id="5265" name="Text Box 145"/>
          <p:cNvSpPr txBox="1">
            <a:spLocks noChangeArrowheads="1"/>
          </p:cNvSpPr>
          <p:nvPr/>
        </p:nvSpPr>
        <p:spPr bwMode="auto">
          <a:xfrm rot="19413154">
            <a:off x="8633393" y="3605357"/>
            <a:ext cx="68580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6000" b="1" dirty="0">
                <a:solidFill>
                  <a:srgbClr val="0099FF"/>
                </a:solidFill>
                <a:effectLst>
                  <a:outerShdw blurRad="38100" dist="38100" dir="2700000" algn="tl">
                    <a:srgbClr val="FFFFFF"/>
                  </a:outerShdw>
                </a:effectLst>
                <a:latin typeface="Tahoma" pitchFamily="34" charset="0"/>
              </a:rPr>
              <a:t>O</a:t>
            </a:r>
            <a:endParaRPr lang="en-US" sz="4800" b="1" dirty="0">
              <a:effectLst>
                <a:outerShdw blurRad="38100" dist="38100" dir="2700000" algn="tl">
                  <a:srgbClr val="FFFFFF"/>
                </a:outerShdw>
              </a:effectLst>
              <a:latin typeface="Tahoma" pitchFamily="34" charset="0"/>
            </a:endParaRPr>
          </a:p>
        </p:txBody>
      </p:sp>
      <p:sp>
        <p:nvSpPr>
          <p:cNvPr id="5272" name="Line 152"/>
          <p:cNvSpPr>
            <a:spLocks noChangeShapeType="1"/>
          </p:cNvSpPr>
          <p:nvPr/>
        </p:nvSpPr>
        <p:spPr bwMode="auto">
          <a:xfrm flipV="1">
            <a:off x="6706988" y="2924944"/>
            <a:ext cx="4572000" cy="3429000"/>
          </a:xfrm>
          <a:prstGeom prst="line">
            <a:avLst/>
          </a:prstGeom>
          <a:noFill/>
          <a:ln w="1270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NZ"/>
          </a:p>
        </p:txBody>
      </p:sp>
      <p:sp>
        <p:nvSpPr>
          <p:cNvPr id="5266" name="Text Box 146"/>
          <p:cNvSpPr txBox="1">
            <a:spLocks noChangeArrowheads="1"/>
          </p:cNvSpPr>
          <p:nvPr/>
        </p:nvSpPr>
        <p:spPr bwMode="auto">
          <a:xfrm rot="19392139">
            <a:off x="9138216" y="3245305"/>
            <a:ext cx="685800" cy="1014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sz="6000" b="1" dirty="0">
                <a:solidFill>
                  <a:srgbClr val="0099FF"/>
                </a:solidFill>
                <a:effectLst>
                  <a:outerShdw blurRad="38100" dist="38100" dir="2700000" algn="tl">
                    <a:srgbClr val="FFFFFF"/>
                  </a:outerShdw>
                </a:effectLst>
                <a:latin typeface="Tahoma" pitchFamily="34" charset="0"/>
              </a:rPr>
              <a:t>N</a:t>
            </a:r>
            <a:endParaRPr lang="en-US" sz="4800" b="1" dirty="0">
              <a:effectLst>
                <a:outerShdw blurRad="38100" dist="38100" dir="2700000" algn="tl">
                  <a:srgbClr val="FFFFFF"/>
                </a:outerShdw>
              </a:effectLst>
              <a:latin typeface="Tahoma" pitchFamily="34" charset="0"/>
            </a:endParaRPr>
          </a:p>
        </p:txBody>
      </p:sp>
      <p:sp>
        <p:nvSpPr>
          <p:cNvPr id="5123" name="Text Box 3"/>
          <p:cNvSpPr txBox="1">
            <a:spLocks noChangeArrowheads="1"/>
          </p:cNvSpPr>
          <p:nvPr/>
        </p:nvSpPr>
        <p:spPr bwMode="auto">
          <a:xfrm>
            <a:off x="8285522" y="1624188"/>
            <a:ext cx="1409290" cy="835609"/>
          </a:xfrm>
          <a:prstGeom prst="rect">
            <a:avLst/>
          </a:prstGeom>
          <a:solidFill>
            <a:srgbClr val="FCE180"/>
          </a:solidFill>
          <a:ln w="57150">
            <a:solidFill>
              <a:srgbClr val="BE181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US" altLang="en-US" sz="4800" b="1" dirty="0">
                <a:solidFill>
                  <a:schemeClr val="tx1"/>
                </a:solidFill>
                <a:latin typeface="Calibri" panose="020F0502020204030204" pitchFamily="34" charset="0"/>
              </a:rPr>
              <a:t>have</a:t>
            </a:r>
            <a:endParaRPr lang="en-US" altLang="en-US" sz="2400" dirty="0">
              <a:solidFill>
                <a:schemeClr val="tx1"/>
              </a:solidFill>
              <a:latin typeface="Calibri" panose="020F0502020204030204" pitchFamily="34" charset="0"/>
            </a:endParaRPr>
          </a:p>
        </p:txBody>
      </p:sp>
      <p:sp>
        <p:nvSpPr>
          <p:cNvPr id="153" name="WordArt 2"/>
          <p:cNvSpPr>
            <a:spLocks noChangeArrowheads="1" noChangeShapeType="1" noTextEdit="1"/>
          </p:cNvSpPr>
          <p:nvPr/>
        </p:nvSpPr>
        <p:spPr bwMode="auto">
          <a:xfrm>
            <a:off x="513830" y="228600"/>
            <a:ext cx="4572469" cy="1219200"/>
          </a:xfrm>
          <a:prstGeom prst="rect">
            <a:avLst/>
          </a:prstGeom>
        </p:spPr>
        <p:txBody>
          <a:bodyPr wrap="none" fromWordArt="1">
            <a:prstTxWarp prst="textPlain">
              <a:avLst>
                <a:gd name="adj" fmla="val 46736"/>
              </a:avLst>
            </a:prstTxWarp>
          </a:bodyPr>
          <a:lstStyle/>
          <a:p>
            <a:r>
              <a:rPr lang="en-NZ" sz="4000" kern="10" dirty="0">
                <a:ln w="38100">
                  <a:solidFill>
                    <a:schemeClr val="accent1"/>
                  </a:solidFill>
                  <a:round/>
                  <a:headEnd/>
                  <a:tailEnd/>
                </a:ln>
                <a:solidFill>
                  <a:srgbClr val="C00000"/>
                </a:solidFill>
                <a:latin typeface="Calibri" panose="020F0502020204030204" pitchFamily="34" charset="0"/>
                <a:ea typeface="Tahoma"/>
                <a:cs typeface="Tahoma"/>
              </a:rPr>
              <a:t>SCALARS</a:t>
            </a:r>
          </a:p>
        </p:txBody>
      </p:sp>
      <p:sp>
        <p:nvSpPr>
          <p:cNvPr id="154" name="Text Box 8"/>
          <p:cNvSpPr txBox="1">
            <a:spLocks noChangeArrowheads="1"/>
          </p:cNvSpPr>
          <p:nvPr/>
        </p:nvSpPr>
        <p:spPr bwMode="auto">
          <a:xfrm rot="-1269962">
            <a:off x="278920" y="3243076"/>
            <a:ext cx="5549955" cy="1189038"/>
          </a:xfrm>
          <a:prstGeom prst="rect">
            <a:avLst/>
          </a:prstGeom>
          <a:solidFill>
            <a:srgbClr val="00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US" altLang="en-US" sz="7200" b="1" dirty="0">
                <a:solidFill>
                  <a:srgbClr val="FF3300"/>
                </a:solidFill>
                <a:latin typeface="Calibri" panose="020F0502020204030204" pitchFamily="34" charset="0"/>
              </a:rPr>
              <a:t>MAGNITUDE</a:t>
            </a:r>
            <a:r>
              <a:rPr lang="en-US" altLang="en-US" sz="4800" dirty="0">
                <a:solidFill>
                  <a:srgbClr val="FF3300"/>
                </a:solidFill>
                <a:latin typeface="Staccato222 BT"/>
              </a:rPr>
              <a:t> </a:t>
            </a:r>
            <a:endParaRPr lang="en-US" altLang="en-US" sz="4800" dirty="0">
              <a:latin typeface="Staccato222 BT"/>
            </a:endParaRPr>
          </a:p>
        </p:txBody>
      </p:sp>
      <p:sp>
        <p:nvSpPr>
          <p:cNvPr id="155" name="Text Box 9"/>
          <p:cNvSpPr txBox="1">
            <a:spLocks noChangeArrowheads="1"/>
          </p:cNvSpPr>
          <p:nvPr/>
        </p:nvSpPr>
        <p:spPr bwMode="auto">
          <a:xfrm rot="-1053142">
            <a:off x="211180" y="3080488"/>
            <a:ext cx="5512978" cy="1189037"/>
          </a:xfrm>
          <a:prstGeom prst="rect">
            <a:avLst/>
          </a:prstGeom>
          <a:solidFill>
            <a:srgbClr val="00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US" altLang="en-US" sz="7200" b="1" dirty="0">
                <a:solidFill>
                  <a:srgbClr val="FF3300"/>
                </a:solidFill>
                <a:latin typeface="Calibri" panose="020F0502020204030204" pitchFamily="34" charset="0"/>
              </a:rPr>
              <a:t>ONLY</a:t>
            </a:r>
            <a:r>
              <a:rPr lang="en-US" altLang="en-US" sz="4800" dirty="0">
                <a:solidFill>
                  <a:srgbClr val="FF3300"/>
                </a:solidFill>
                <a:latin typeface="Staccato222 BT"/>
              </a:rPr>
              <a:t> </a:t>
            </a:r>
            <a:endParaRPr lang="en-US" altLang="en-US" sz="4800" dirty="0">
              <a:latin typeface="Staccato222 BT"/>
            </a:endParaRPr>
          </a:p>
        </p:txBody>
      </p:sp>
      <p:sp>
        <p:nvSpPr>
          <p:cNvPr id="156" name="Text Box 10"/>
          <p:cNvSpPr txBox="1">
            <a:spLocks noChangeArrowheads="1"/>
          </p:cNvSpPr>
          <p:nvPr/>
        </p:nvSpPr>
        <p:spPr bwMode="auto">
          <a:xfrm rot="-1197429">
            <a:off x="242600" y="3223979"/>
            <a:ext cx="5136442" cy="1189037"/>
          </a:xfrm>
          <a:prstGeom prst="rect">
            <a:avLst/>
          </a:prstGeom>
          <a:solidFill>
            <a:srgbClr val="00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US" altLang="en-US" sz="7200" b="1" dirty="0">
                <a:solidFill>
                  <a:schemeClr val="tx1"/>
                </a:solidFill>
                <a:latin typeface="Calibri" panose="020F0502020204030204" pitchFamily="34" charset="0"/>
              </a:rPr>
              <a:t>MAGNITUDE</a:t>
            </a:r>
            <a:r>
              <a:rPr lang="en-US" altLang="en-US" sz="4800" dirty="0">
                <a:solidFill>
                  <a:srgbClr val="FF3300"/>
                </a:solidFill>
                <a:latin typeface="Staccato222 BT"/>
              </a:rPr>
              <a:t> </a:t>
            </a:r>
            <a:endParaRPr lang="en-US" altLang="en-US" sz="4800" dirty="0">
              <a:latin typeface="Staccato222 BT"/>
            </a:endParaRPr>
          </a:p>
        </p:txBody>
      </p:sp>
      <p:sp>
        <p:nvSpPr>
          <p:cNvPr id="157" name="Text Box 11"/>
          <p:cNvSpPr txBox="1">
            <a:spLocks noChangeArrowheads="1"/>
          </p:cNvSpPr>
          <p:nvPr/>
        </p:nvSpPr>
        <p:spPr bwMode="auto">
          <a:xfrm rot="-1110281">
            <a:off x="558126" y="4131979"/>
            <a:ext cx="5585649" cy="1189038"/>
          </a:xfrm>
          <a:prstGeom prst="rect">
            <a:avLst/>
          </a:prstGeom>
          <a:solidFill>
            <a:srgbClr val="00FFFF"/>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US" altLang="en-US" sz="7200" b="1" dirty="0">
                <a:solidFill>
                  <a:schemeClr val="tx1"/>
                </a:solidFill>
                <a:latin typeface="Calibri" panose="020F0502020204030204" pitchFamily="34" charset="0"/>
              </a:rPr>
              <a:t>ONLY</a:t>
            </a:r>
            <a:r>
              <a:rPr lang="en-US" altLang="en-US" sz="4800" dirty="0">
                <a:solidFill>
                  <a:srgbClr val="FF3300"/>
                </a:solidFill>
                <a:latin typeface="Staccato222 BT"/>
              </a:rPr>
              <a:t> </a:t>
            </a:r>
            <a:endParaRPr lang="en-US" altLang="en-US" sz="4800" dirty="0">
              <a:latin typeface="Staccato222 BT"/>
            </a:endParaRPr>
          </a:p>
        </p:txBody>
      </p:sp>
      <p:sp>
        <p:nvSpPr>
          <p:cNvPr id="158" name="Text Box 3"/>
          <p:cNvSpPr txBox="1">
            <a:spLocks noChangeArrowheads="1"/>
          </p:cNvSpPr>
          <p:nvPr/>
        </p:nvSpPr>
        <p:spPr bwMode="auto">
          <a:xfrm>
            <a:off x="499864" y="2356636"/>
            <a:ext cx="1443017" cy="830997"/>
          </a:xfrm>
          <a:prstGeom prst="rect">
            <a:avLst/>
          </a:prstGeom>
          <a:solidFill>
            <a:srgbClr val="FCE180"/>
          </a:solidFill>
          <a:ln w="57150">
            <a:solidFill>
              <a:srgbClr val="BE181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US" altLang="en-US" sz="4800" b="1" dirty="0">
                <a:solidFill>
                  <a:schemeClr val="tx1"/>
                </a:solidFill>
                <a:latin typeface="Calibri" panose="020F0502020204030204" pitchFamily="34" charset="0"/>
              </a:rPr>
              <a:t>have</a:t>
            </a:r>
            <a:endParaRPr lang="en-US" altLang="en-US" sz="2400" dirty="0">
              <a:solidFill>
                <a:schemeClr val="tx1"/>
              </a:solidFill>
              <a:latin typeface="Calibri" panose="020F0502020204030204" pitchFamily="34" charset="0"/>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83581" flipH="1">
            <a:off x="-4146873" y="2873932"/>
            <a:ext cx="3694143" cy="2139905"/>
          </a:xfrm>
          <a:prstGeom prst="rect">
            <a:avLst/>
          </a:prstGeom>
        </p:spPr>
      </p:pic>
    </p:spTree>
    <p:extLst>
      <p:ext uri="{BB962C8B-B14F-4D97-AF65-F5344CB8AC3E}">
        <p14:creationId xmlns:p14="http://schemas.microsoft.com/office/powerpoint/2010/main" val="376541678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fltVal val="0"/>
                                          </p:val>
                                        </p:tav>
                                        <p:tav tm="100000">
                                          <p:val>
                                            <p:strVal val="#ppt_w"/>
                                          </p:val>
                                        </p:tav>
                                      </p:tavLst>
                                    </p:anim>
                                    <p:anim calcmode="lin" valueType="num">
                                      <p:cBhvr>
                                        <p:cTn id="8" dur="1000" fill="hold"/>
                                        <p:tgtEl>
                                          <p:spTgt spid="5124"/>
                                        </p:tgtEl>
                                        <p:attrNameLst>
                                          <p:attrName>ppt_h</p:attrName>
                                        </p:attrNameLst>
                                      </p:cBhvr>
                                      <p:tavLst>
                                        <p:tav tm="0">
                                          <p:val>
                                            <p:fltVal val="0"/>
                                          </p:val>
                                        </p:tav>
                                        <p:tav tm="100000">
                                          <p:val>
                                            <p:strVal val="#ppt_h"/>
                                          </p:val>
                                        </p:tav>
                                      </p:tavLst>
                                    </p:anim>
                                    <p:anim calcmode="lin" valueType="num">
                                      <p:cBhvr>
                                        <p:cTn id="9" dur="1000" fill="hold"/>
                                        <p:tgtEl>
                                          <p:spTgt spid="512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iterate type="lt">
                                    <p:tmPct val="100000"/>
                                  </p:iterate>
                                  <p:childTnLst>
                                    <p:set>
                                      <p:cBhvr>
                                        <p:cTn id="14" dur="1" fill="hold">
                                          <p:stCondLst>
                                            <p:cond delay="0"/>
                                          </p:stCondLst>
                                        </p:cTn>
                                        <p:tgtEl>
                                          <p:spTgt spid="5123"/>
                                        </p:tgtEl>
                                        <p:attrNameLst>
                                          <p:attrName>style.visibility</p:attrName>
                                        </p:attrNameLst>
                                      </p:cBhvr>
                                      <p:to>
                                        <p:strVal val="visible"/>
                                      </p:to>
                                    </p:set>
                                    <p:anim calcmode="lin" valueType="num">
                                      <p:cBhvr>
                                        <p:cTn id="15" dur="500" fill="hold"/>
                                        <p:tgtEl>
                                          <p:spTgt spid="5123"/>
                                        </p:tgtEl>
                                        <p:attrNameLst>
                                          <p:attrName>ppt_w</p:attrName>
                                        </p:attrNameLst>
                                      </p:cBhvr>
                                      <p:tavLst>
                                        <p:tav tm="0">
                                          <p:val>
                                            <p:fltVal val="0"/>
                                          </p:val>
                                        </p:tav>
                                        <p:tav tm="100000">
                                          <p:val>
                                            <p:strVal val="#ppt_w"/>
                                          </p:val>
                                        </p:tav>
                                      </p:tavLst>
                                    </p:anim>
                                    <p:anim calcmode="lin" valueType="num">
                                      <p:cBhvr>
                                        <p:cTn id="16" dur="500" fill="hold"/>
                                        <p:tgtEl>
                                          <p:spTgt spid="5123"/>
                                        </p:tgtEl>
                                        <p:attrNameLst>
                                          <p:attrName>ppt_h</p:attrName>
                                        </p:attrNameLst>
                                      </p:cBhvr>
                                      <p:tavLst>
                                        <p:tav tm="0">
                                          <p:val>
                                            <p:fltVal val="0"/>
                                          </p:val>
                                        </p:tav>
                                        <p:tav tm="100000">
                                          <p:val>
                                            <p:strVal val="#ppt_h"/>
                                          </p:val>
                                        </p:tav>
                                      </p:tavLst>
                                    </p:anim>
                                    <p:anim calcmode="lin" valueType="num">
                                      <p:cBhvr>
                                        <p:cTn id="17" dur="500" fill="hold"/>
                                        <p:tgtEl>
                                          <p:spTgt spid="5123"/>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512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3" name="RICOCHET.WAV"/>
                                        </p:tgtEl>
                                      </p:cMediaNode>
                                    </p:audio>
                                  </p:subTnLst>
                                </p:cTn>
                              </p:par>
                            </p:childTnLst>
                          </p:cTn>
                        </p:par>
                        <p:par>
                          <p:cTn id="19" fill="hold" nodeType="afterGroup">
                            <p:stCondLst>
                              <p:cond delay="2000"/>
                            </p:stCondLst>
                            <p:childTnLst>
                              <p:par>
                                <p:cTn id="20" presetID="12" presetClass="entr" presetSubtype="8" fill="hold" grpId="0" nodeType="after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slide(fromLeft)">
                                      <p:cBhvr>
                                        <p:cTn id="22" dur="500"/>
                                        <p:tgtEl>
                                          <p:spTgt spid="5126"/>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par>
                          <p:cTn id="23" fill="hold" nodeType="afterGroup">
                            <p:stCondLst>
                              <p:cond delay="2500"/>
                            </p:stCondLst>
                            <p:childTnLst>
                              <p:par>
                                <p:cTn id="24" presetID="12" presetClass="entr" presetSubtype="8" fill="hold" grpId="0" nodeType="afterEffect">
                                  <p:stCondLst>
                                    <p:cond delay="0"/>
                                  </p:stCondLst>
                                  <p:childTnLst>
                                    <p:set>
                                      <p:cBhvr>
                                        <p:cTn id="25" dur="1" fill="hold">
                                          <p:stCondLst>
                                            <p:cond delay="0"/>
                                          </p:stCondLst>
                                        </p:cTn>
                                        <p:tgtEl>
                                          <p:spTgt spid="5131"/>
                                        </p:tgtEl>
                                        <p:attrNameLst>
                                          <p:attrName>style.visibility</p:attrName>
                                        </p:attrNameLst>
                                      </p:cBhvr>
                                      <p:to>
                                        <p:strVal val="visible"/>
                                      </p:to>
                                    </p:set>
                                    <p:animEffect transition="in" filter="slide(fromLeft)">
                                      <p:cBhvr>
                                        <p:cTn id="26" dur="500"/>
                                        <p:tgtEl>
                                          <p:spTgt spid="5131"/>
                                        </p:tgtEl>
                                      </p:cBhvr>
                                    </p:animEffect>
                                  </p:childTnLst>
                                  <p:subTnLst>
                                    <p:audio>
                                      <p:cMediaNode>
                                        <p:cTn display="0" masterRel="sameClick">
                                          <p:stCondLst>
                                            <p:cond evt="begin" delay="0">
                                              <p:tn val="24"/>
                                            </p:cond>
                                          </p:stCondLst>
                                          <p:endCondLst>
                                            <p:cond evt="onStopAudio" delay="0">
                                              <p:tgtEl>
                                                <p:sldTgt/>
                                              </p:tgtEl>
                                            </p:cond>
                                          </p:endCondLst>
                                        </p:cTn>
                                        <p:tgtEl>
                                          <p:sndTgt r:embed="rId4" name="CAMERA.WAV"/>
                                        </p:tgtEl>
                                      </p:cMediaNode>
                                    </p:audio>
                                  </p:subTnLst>
                                </p:cTn>
                              </p:par>
                            </p:childTnLst>
                          </p:cTn>
                        </p:par>
                        <p:par>
                          <p:cTn id="27" fill="hold" nodeType="afterGroup">
                            <p:stCondLst>
                              <p:cond delay="3000"/>
                            </p:stCondLst>
                            <p:childTnLst>
                              <p:par>
                                <p:cTn id="28" presetID="12" presetClass="entr" presetSubtype="8" fill="hold" grpId="0" nodeType="afterEffect">
                                  <p:stCondLst>
                                    <p:cond delay="0"/>
                                  </p:stCondLst>
                                  <p:childTnLst>
                                    <p:set>
                                      <p:cBhvr>
                                        <p:cTn id="29" dur="1" fill="hold">
                                          <p:stCondLst>
                                            <p:cond delay="0"/>
                                          </p:stCondLst>
                                        </p:cTn>
                                        <p:tgtEl>
                                          <p:spTgt spid="5132"/>
                                        </p:tgtEl>
                                        <p:attrNameLst>
                                          <p:attrName>style.visibility</p:attrName>
                                        </p:attrNameLst>
                                      </p:cBhvr>
                                      <p:to>
                                        <p:strVal val="visible"/>
                                      </p:to>
                                    </p:set>
                                    <p:animEffect transition="in" filter="slide(fromLeft)">
                                      <p:cBhvr>
                                        <p:cTn id="30" dur="500"/>
                                        <p:tgtEl>
                                          <p:spTgt spid="5132"/>
                                        </p:tgtEl>
                                      </p:cBhvr>
                                    </p:animEffect>
                                  </p:childTnLst>
                                  <p:subTnLst>
                                    <p:audio>
                                      <p:cMediaNode>
                                        <p:cTn display="0" masterRel="sameClick">
                                          <p:stCondLst>
                                            <p:cond evt="begin" delay="0">
                                              <p:tn val="28"/>
                                            </p:cond>
                                          </p:stCondLst>
                                          <p:endCondLst>
                                            <p:cond evt="onStopAudio" delay="0">
                                              <p:tgtEl>
                                                <p:sldTgt/>
                                              </p:tgtEl>
                                            </p:cond>
                                          </p:endCondLst>
                                        </p:cTn>
                                        <p:tgtEl>
                                          <p:sndTgt r:embed="rId4" name="CAMERA.WAV"/>
                                        </p:tgtEl>
                                      </p:cMediaNode>
                                    </p:audio>
                                  </p:subTnLst>
                                </p:cTn>
                              </p:par>
                            </p:childTnLst>
                          </p:cTn>
                        </p:par>
                        <p:par>
                          <p:cTn id="31" fill="hold" nodeType="afterGroup">
                            <p:stCondLst>
                              <p:cond delay="3500"/>
                            </p:stCondLst>
                            <p:childTnLst>
                              <p:par>
                                <p:cTn id="32" presetID="2" presetClass="entr" presetSubtype="2" fill="hold" grpId="0" nodeType="afterEffect">
                                  <p:stCondLst>
                                    <p:cond delay="1000"/>
                                  </p:stCondLst>
                                  <p:iterate type="lt">
                                    <p:tmPct val="100000"/>
                                  </p:iterate>
                                  <p:childTnLst>
                                    <p:set>
                                      <p:cBhvr>
                                        <p:cTn id="33" dur="1" fill="hold">
                                          <p:stCondLst>
                                            <p:cond delay="0"/>
                                          </p:stCondLst>
                                        </p:cTn>
                                        <p:tgtEl>
                                          <p:spTgt spid="5125"/>
                                        </p:tgtEl>
                                        <p:attrNameLst>
                                          <p:attrName>style.visibility</p:attrName>
                                        </p:attrNameLst>
                                      </p:cBhvr>
                                      <p:to>
                                        <p:strVal val="visible"/>
                                      </p:to>
                                    </p:set>
                                    <p:anim calcmode="lin" valueType="num">
                                      <p:cBhvr additive="base">
                                        <p:cTn id="34" dur="75" fill="hold"/>
                                        <p:tgtEl>
                                          <p:spTgt spid="5125"/>
                                        </p:tgtEl>
                                        <p:attrNameLst>
                                          <p:attrName>ppt_x</p:attrName>
                                        </p:attrNameLst>
                                      </p:cBhvr>
                                      <p:tavLst>
                                        <p:tav tm="0">
                                          <p:val>
                                            <p:strVal val="1+#ppt_w/2"/>
                                          </p:val>
                                        </p:tav>
                                        <p:tav tm="100000">
                                          <p:val>
                                            <p:strVal val="#ppt_x"/>
                                          </p:val>
                                        </p:tav>
                                      </p:tavLst>
                                    </p:anim>
                                    <p:anim calcmode="lin" valueType="num">
                                      <p:cBhvr additive="base">
                                        <p:cTn id="35" dur="75" fill="hold"/>
                                        <p:tgtEl>
                                          <p:spTgt spid="51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DRUMROLL.WAV"/>
                                        </p:tgtEl>
                                      </p:cMediaNode>
                                    </p:audio>
                                  </p:subTnLst>
                                </p:cTn>
                              </p:par>
                            </p:childTnLst>
                          </p:cTn>
                        </p:par>
                        <p:par>
                          <p:cTn id="36" fill="hold" nodeType="afterGroup">
                            <p:stCondLst>
                              <p:cond delay="5175"/>
                            </p:stCondLst>
                            <p:childTnLst>
                              <p:par>
                                <p:cTn id="37" presetID="15" presetClass="entr" presetSubtype="0" fill="hold" grpId="0" nodeType="afterEffect">
                                  <p:stCondLst>
                                    <p:cond delay="1000"/>
                                  </p:stCondLst>
                                  <p:iterate type="lt">
                                    <p:tmPct val="90000"/>
                                  </p:iterate>
                                  <p:childTnLst>
                                    <p:set>
                                      <p:cBhvr>
                                        <p:cTn id="38" dur="1" fill="hold">
                                          <p:stCondLst>
                                            <p:cond delay="0"/>
                                          </p:stCondLst>
                                        </p:cTn>
                                        <p:tgtEl>
                                          <p:spTgt spid="5255"/>
                                        </p:tgtEl>
                                        <p:attrNameLst>
                                          <p:attrName>style.visibility</p:attrName>
                                        </p:attrNameLst>
                                      </p:cBhvr>
                                      <p:to>
                                        <p:strVal val="visible"/>
                                      </p:to>
                                    </p:set>
                                    <p:anim calcmode="lin" valueType="num">
                                      <p:cBhvr>
                                        <p:cTn id="39" dur="500" fill="hold"/>
                                        <p:tgtEl>
                                          <p:spTgt spid="5255"/>
                                        </p:tgtEl>
                                        <p:attrNameLst>
                                          <p:attrName>ppt_w</p:attrName>
                                        </p:attrNameLst>
                                      </p:cBhvr>
                                      <p:tavLst>
                                        <p:tav tm="0">
                                          <p:val>
                                            <p:fltVal val="0"/>
                                          </p:val>
                                        </p:tav>
                                        <p:tav tm="100000">
                                          <p:val>
                                            <p:strVal val="#ppt_w"/>
                                          </p:val>
                                        </p:tav>
                                      </p:tavLst>
                                    </p:anim>
                                    <p:anim calcmode="lin" valueType="num">
                                      <p:cBhvr>
                                        <p:cTn id="40" dur="500" fill="hold"/>
                                        <p:tgtEl>
                                          <p:spTgt spid="5255"/>
                                        </p:tgtEl>
                                        <p:attrNameLst>
                                          <p:attrName>ppt_h</p:attrName>
                                        </p:attrNameLst>
                                      </p:cBhvr>
                                      <p:tavLst>
                                        <p:tav tm="0">
                                          <p:val>
                                            <p:fltVal val="0"/>
                                          </p:val>
                                        </p:tav>
                                        <p:tav tm="100000">
                                          <p:val>
                                            <p:strVal val="#ppt_h"/>
                                          </p:val>
                                        </p:tav>
                                      </p:tavLst>
                                    </p:anim>
                                    <p:anim calcmode="lin" valueType="num">
                                      <p:cBhvr>
                                        <p:cTn id="41" dur="500" fill="hold"/>
                                        <p:tgtEl>
                                          <p:spTgt spid="5255"/>
                                        </p:tgtEl>
                                        <p:attrNameLst>
                                          <p:attrName>ppt_x</p:attrName>
                                        </p:attrNameLst>
                                      </p:cBhvr>
                                      <p:tavLst>
                                        <p:tav tm="0" fmla="#ppt_x+(cos(-2*pi*(1-$))*-#ppt_x-sin(-2*pi*(1-$))*(1-#ppt_y))*(1-$)">
                                          <p:val>
                                            <p:fltVal val="0"/>
                                          </p:val>
                                        </p:tav>
                                        <p:tav tm="100000">
                                          <p:val>
                                            <p:fltVal val="1"/>
                                          </p:val>
                                        </p:tav>
                                      </p:tavLst>
                                    </p:anim>
                                    <p:anim calcmode="lin" valueType="num">
                                      <p:cBhvr>
                                        <p:cTn id="42" dur="500" fill="hold"/>
                                        <p:tgtEl>
                                          <p:spTgt spid="525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7"/>
                                            </p:cond>
                                          </p:stCondLst>
                                          <p:endCondLst>
                                            <p:cond evt="onStopAudio" delay="0">
                                              <p:tgtEl>
                                                <p:sldTgt/>
                                              </p:tgtEl>
                                            </p:cond>
                                          </p:endCondLst>
                                        </p:cTn>
                                        <p:tgtEl>
                                          <p:sndTgt r:embed="rId3" name="RICOCHET.WAV"/>
                                        </p:tgtEl>
                                      </p:cMediaNode>
                                    </p:audio>
                                  </p:subTnLst>
                                </p:cTn>
                              </p:par>
                            </p:childTnLst>
                          </p:cTn>
                        </p:par>
                        <p:par>
                          <p:cTn id="43" fill="hold" nodeType="afterGroup">
                            <p:stCondLst>
                              <p:cond delay="7575"/>
                            </p:stCondLst>
                            <p:childTnLst>
                              <p:par>
                                <p:cTn id="44" presetID="2" presetClass="entr" presetSubtype="2" fill="hold" grpId="0" nodeType="afterEffect">
                                  <p:stCondLst>
                                    <p:cond delay="0"/>
                                  </p:stCondLst>
                                  <p:iterate type="lt">
                                    <p:tmPct val="100000"/>
                                  </p:iterate>
                                  <p:childTnLst>
                                    <p:set>
                                      <p:cBhvr>
                                        <p:cTn id="45" dur="1" fill="hold">
                                          <p:stCondLst>
                                            <p:cond delay="0"/>
                                          </p:stCondLst>
                                        </p:cTn>
                                        <p:tgtEl>
                                          <p:spTgt spid="5258"/>
                                        </p:tgtEl>
                                        <p:attrNameLst>
                                          <p:attrName>style.visibility</p:attrName>
                                        </p:attrNameLst>
                                      </p:cBhvr>
                                      <p:to>
                                        <p:strVal val="visible"/>
                                      </p:to>
                                    </p:set>
                                    <p:anim calcmode="lin" valueType="num">
                                      <p:cBhvr additive="base">
                                        <p:cTn id="46" dur="60" fill="hold"/>
                                        <p:tgtEl>
                                          <p:spTgt spid="5258"/>
                                        </p:tgtEl>
                                        <p:attrNameLst>
                                          <p:attrName>ppt_x</p:attrName>
                                        </p:attrNameLst>
                                      </p:cBhvr>
                                      <p:tavLst>
                                        <p:tav tm="0">
                                          <p:val>
                                            <p:strVal val="1+#ppt_w/2"/>
                                          </p:val>
                                        </p:tav>
                                        <p:tav tm="100000">
                                          <p:val>
                                            <p:strVal val="#ppt_x"/>
                                          </p:val>
                                        </p:tav>
                                      </p:tavLst>
                                    </p:anim>
                                    <p:anim calcmode="lin" valueType="num">
                                      <p:cBhvr additive="base">
                                        <p:cTn id="47" dur="60" fill="hold"/>
                                        <p:tgtEl>
                                          <p:spTgt spid="52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6" name="LASER.WAV"/>
                                        </p:tgtEl>
                                      </p:cMediaNode>
                                    </p:audio>
                                  </p:subTnLst>
                                </p:cTn>
                              </p:par>
                            </p:childTnLst>
                          </p:cTn>
                        </p:par>
                        <p:par>
                          <p:cTn id="48" fill="hold" nodeType="afterGroup">
                            <p:stCondLst>
                              <p:cond delay="7635"/>
                            </p:stCondLst>
                            <p:childTnLst>
                              <p:par>
                                <p:cTn id="49" presetID="2" presetClass="entr" presetSubtype="2" fill="hold" grpId="0" nodeType="afterEffect">
                                  <p:stCondLst>
                                    <p:cond delay="0"/>
                                  </p:stCondLst>
                                  <p:iterate type="lt">
                                    <p:tmPct val="100000"/>
                                  </p:iterate>
                                  <p:childTnLst>
                                    <p:set>
                                      <p:cBhvr>
                                        <p:cTn id="50" dur="1" fill="hold">
                                          <p:stCondLst>
                                            <p:cond delay="0"/>
                                          </p:stCondLst>
                                        </p:cTn>
                                        <p:tgtEl>
                                          <p:spTgt spid="5259"/>
                                        </p:tgtEl>
                                        <p:attrNameLst>
                                          <p:attrName>style.visibility</p:attrName>
                                        </p:attrNameLst>
                                      </p:cBhvr>
                                      <p:to>
                                        <p:strVal val="visible"/>
                                      </p:to>
                                    </p:set>
                                    <p:anim calcmode="lin" valueType="num">
                                      <p:cBhvr additive="base">
                                        <p:cTn id="51" dur="75" fill="hold"/>
                                        <p:tgtEl>
                                          <p:spTgt spid="5259"/>
                                        </p:tgtEl>
                                        <p:attrNameLst>
                                          <p:attrName>ppt_x</p:attrName>
                                        </p:attrNameLst>
                                      </p:cBhvr>
                                      <p:tavLst>
                                        <p:tav tm="0">
                                          <p:val>
                                            <p:strVal val="1+#ppt_w/2"/>
                                          </p:val>
                                        </p:tav>
                                        <p:tav tm="100000">
                                          <p:val>
                                            <p:strVal val="#ppt_x"/>
                                          </p:val>
                                        </p:tav>
                                      </p:tavLst>
                                    </p:anim>
                                    <p:anim calcmode="lin" valueType="num">
                                      <p:cBhvr additive="base">
                                        <p:cTn id="52" dur="75" fill="hold"/>
                                        <p:tgtEl>
                                          <p:spTgt spid="52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LASER.WAV"/>
                                        </p:tgtEl>
                                      </p:cMediaNode>
                                    </p:audio>
                                  </p:subTnLst>
                                </p:cTn>
                              </p:par>
                            </p:childTnLst>
                          </p:cTn>
                        </p:par>
                        <p:par>
                          <p:cTn id="53" fill="hold" nodeType="afterGroup">
                            <p:stCondLst>
                              <p:cond delay="7710"/>
                            </p:stCondLst>
                            <p:childTnLst>
                              <p:par>
                                <p:cTn id="54" presetID="2" presetClass="entr" presetSubtype="2" fill="hold" grpId="0" nodeType="afterEffect">
                                  <p:stCondLst>
                                    <p:cond delay="0"/>
                                  </p:stCondLst>
                                  <p:iterate type="lt">
                                    <p:tmPct val="100000"/>
                                  </p:iterate>
                                  <p:childTnLst>
                                    <p:set>
                                      <p:cBhvr>
                                        <p:cTn id="55" dur="1" fill="hold">
                                          <p:stCondLst>
                                            <p:cond delay="0"/>
                                          </p:stCondLst>
                                        </p:cTn>
                                        <p:tgtEl>
                                          <p:spTgt spid="5260"/>
                                        </p:tgtEl>
                                        <p:attrNameLst>
                                          <p:attrName>style.visibility</p:attrName>
                                        </p:attrNameLst>
                                      </p:cBhvr>
                                      <p:to>
                                        <p:strVal val="visible"/>
                                      </p:to>
                                    </p:set>
                                    <p:anim calcmode="lin" valueType="num">
                                      <p:cBhvr additive="base">
                                        <p:cTn id="56" dur="75" fill="hold"/>
                                        <p:tgtEl>
                                          <p:spTgt spid="5260"/>
                                        </p:tgtEl>
                                        <p:attrNameLst>
                                          <p:attrName>ppt_x</p:attrName>
                                        </p:attrNameLst>
                                      </p:cBhvr>
                                      <p:tavLst>
                                        <p:tav tm="0">
                                          <p:val>
                                            <p:strVal val="1+#ppt_w/2"/>
                                          </p:val>
                                        </p:tav>
                                        <p:tav tm="100000">
                                          <p:val>
                                            <p:strVal val="#ppt_x"/>
                                          </p:val>
                                        </p:tav>
                                      </p:tavLst>
                                    </p:anim>
                                    <p:anim calcmode="lin" valueType="num">
                                      <p:cBhvr additive="base">
                                        <p:cTn id="57" dur="75" fill="hold"/>
                                        <p:tgtEl>
                                          <p:spTgt spid="52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LASER.WAV"/>
                                        </p:tgtEl>
                                      </p:cMediaNode>
                                    </p:audio>
                                  </p:subTnLst>
                                </p:cTn>
                              </p:par>
                            </p:childTnLst>
                          </p:cTn>
                        </p:par>
                        <p:par>
                          <p:cTn id="58" fill="hold" nodeType="afterGroup">
                            <p:stCondLst>
                              <p:cond delay="7785"/>
                            </p:stCondLst>
                            <p:childTnLst>
                              <p:par>
                                <p:cTn id="59" presetID="2" presetClass="entr" presetSubtype="2" fill="hold" grpId="0" nodeType="afterEffect">
                                  <p:stCondLst>
                                    <p:cond delay="0"/>
                                  </p:stCondLst>
                                  <p:iterate type="lt">
                                    <p:tmPct val="100000"/>
                                  </p:iterate>
                                  <p:childTnLst>
                                    <p:set>
                                      <p:cBhvr>
                                        <p:cTn id="60" dur="1" fill="hold">
                                          <p:stCondLst>
                                            <p:cond delay="0"/>
                                          </p:stCondLst>
                                        </p:cTn>
                                        <p:tgtEl>
                                          <p:spTgt spid="5261"/>
                                        </p:tgtEl>
                                        <p:attrNameLst>
                                          <p:attrName>style.visibility</p:attrName>
                                        </p:attrNameLst>
                                      </p:cBhvr>
                                      <p:to>
                                        <p:strVal val="visible"/>
                                      </p:to>
                                    </p:set>
                                    <p:anim calcmode="lin" valueType="num">
                                      <p:cBhvr additive="base">
                                        <p:cTn id="61" dur="75" fill="hold"/>
                                        <p:tgtEl>
                                          <p:spTgt spid="5261"/>
                                        </p:tgtEl>
                                        <p:attrNameLst>
                                          <p:attrName>ppt_x</p:attrName>
                                        </p:attrNameLst>
                                      </p:cBhvr>
                                      <p:tavLst>
                                        <p:tav tm="0">
                                          <p:val>
                                            <p:strVal val="1+#ppt_w/2"/>
                                          </p:val>
                                        </p:tav>
                                        <p:tav tm="100000">
                                          <p:val>
                                            <p:strVal val="#ppt_x"/>
                                          </p:val>
                                        </p:tav>
                                      </p:tavLst>
                                    </p:anim>
                                    <p:anim calcmode="lin" valueType="num">
                                      <p:cBhvr additive="base">
                                        <p:cTn id="62" dur="75" fill="hold"/>
                                        <p:tgtEl>
                                          <p:spTgt spid="52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LASER.WAV"/>
                                        </p:tgtEl>
                                      </p:cMediaNode>
                                    </p:audio>
                                  </p:subTnLst>
                                </p:cTn>
                              </p:par>
                            </p:childTnLst>
                          </p:cTn>
                        </p:par>
                        <p:par>
                          <p:cTn id="63" fill="hold" nodeType="afterGroup">
                            <p:stCondLst>
                              <p:cond delay="7860"/>
                            </p:stCondLst>
                            <p:childTnLst>
                              <p:par>
                                <p:cTn id="64" presetID="2" presetClass="entr" presetSubtype="2" fill="hold" grpId="0" nodeType="afterEffect">
                                  <p:stCondLst>
                                    <p:cond delay="1000"/>
                                  </p:stCondLst>
                                  <p:iterate type="lt">
                                    <p:tmPct val="100000"/>
                                  </p:iterate>
                                  <p:childTnLst>
                                    <p:set>
                                      <p:cBhvr>
                                        <p:cTn id="65" dur="1" fill="hold">
                                          <p:stCondLst>
                                            <p:cond delay="0"/>
                                          </p:stCondLst>
                                        </p:cTn>
                                        <p:tgtEl>
                                          <p:spTgt spid="5262"/>
                                        </p:tgtEl>
                                        <p:attrNameLst>
                                          <p:attrName>style.visibility</p:attrName>
                                        </p:attrNameLst>
                                      </p:cBhvr>
                                      <p:to>
                                        <p:strVal val="visible"/>
                                      </p:to>
                                    </p:set>
                                    <p:anim calcmode="lin" valueType="num">
                                      <p:cBhvr additive="base">
                                        <p:cTn id="66" dur="75" fill="hold"/>
                                        <p:tgtEl>
                                          <p:spTgt spid="5262"/>
                                        </p:tgtEl>
                                        <p:attrNameLst>
                                          <p:attrName>ppt_x</p:attrName>
                                        </p:attrNameLst>
                                      </p:cBhvr>
                                      <p:tavLst>
                                        <p:tav tm="0">
                                          <p:val>
                                            <p:strVal val="1+#ppt_w/2"/>
                                          </p:val>
                                        </p:tav>
                                        <p:tav tm="100000">
                                          <p:val>
                                            <p:strVal val="#ppt_x"/>
                                          </p:val>
                                        </p:tav>
                                      </p:tavLst>
                                    </p:anim>
                                    <p:anim calcmode="lin" valueType="num">
                                      <p:cBhvr additive="base">
                                        <p:cTn id="67" dur="75" fill="hold"/>
                                        <p:tgtEl>
                                          <p:spTgt spid="52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6" name="LASER.WAV"/>
                                        </p:tgtEl>
                                      </p:cMediaNode>
                                    </p:audio>
                                  </p:subTnLst>
                                </p:cTn>
                              </p:par>
                            </p:childTnLst>
                          </p:cTn>
                        </p:par>
                        <p:par>
                          <p:cTn id="68" fill="hold" nodeType="afterGroup">
                            <p:stCondLst>
                              <p:cond delay="8935"/>
                            </p:stCondLst>
                            <p:childTnLst>
                              <p:par>
                                <p:cTn id="69" presetID="2" presetClass="entr" presetSubtype="2" fill="hold" grpId="0" nodeType="afterEffect">
                                  <p:stCondLst>
                                    <p:cond delay="0"/>
                                  </p:stCondLst>
                                  <p:iterate type="lt">
                                    <p:tmPct val="100000"/>
                                  </p:iterate>
                                  <p:childTnLst>
                                    <p:set>
                                      <p:cBhvr>
                                        <p:cTn id="70" dur="1" fill="hold">
                                          <p:stCondLst>
                                            <p:cond delay="0"/>
                                          </p:stCondLst>
                                        </p:cTn>
                                        <p:tgtEl>
                                          <p:spTgt spid="5263"/>
                                        </p:tgtEl>
                                        <p:attrNameLst>
                                          <p:attrName>style.visibility</p:attrName>
                                        </p:attrNameLst>
                                      </p:cBhvr>
                                      <p:to>
                                        <p:strVal val="visible"/>
                                      </p:to>
                                    </p:set>
                                    <p:anim calcmode="lin" valueType="num">
                                      <p:cBhvr additive="base">
                                        <p:cTn id="71" dur="75" fill="hold"/>
                                        <p:tgtEl>
                                          <p:spTgt spid="5263"/>
                                        </p:tgtEl>
                                        <p:attrNameLst>
                                          <p:attrName>ppt_x</p:attrName>
                                        </p:attrNameLst>
                                      </p:cBhvr>
                                      <p:tavLst>
                                        <p:tav tm="0">
                                          <p:val>
                                            <p:strVal val="1+#ppt_w/2"/>
                                          </p:val>
                                        </p:tav>
                                        <p:tav tm="100000">
                                          <p:val>
                                            <p:strVal val="#ppt_x"/>
                                          </p:val>
                                        </p:tav>
                                      </p:tavLst>
                                    </p:anim>
                                    <p:anim calcmode="lin" valueType="num">
                                      <p:cBhvr additive="base">
                                        <p:cTn id="72" dur="75" fill="hold"/>
                                        <p:tgtEl>
                                          <p:spTgt spid="52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LASER.WAV"/>
                                        </p:tgtEl>
                                      </p:cMediaNode>
                                    </p:audio>
                                  </p:subTnLst>
                                </p:cTn>
                              </p:par>
                            </p:childTnLst>
                          </p:cTn>
                        </p:par>
                        <p:par>
                          <p:cTn id="73" fill="hold" nodeType="afterGroup">
                            <p:stCondLst>
                              <p:cond delay="9010"/>
                            </p:stCondLst>
                            <p:childTnLst>
                              <p:par>
                                <p:cTn id="74" presetID="2" presetClass="entr" presetSubtype="2" fill="hold" grpId="0" nodeType="afterEffect">
                                  <p:stCondLst>
                                    <p:cond delay="0"/>
                                  </p:stCondLst>
                                  <p:iterate type="lt">
                                    <p:tmPct val="100000"/>
                                  </p:iterate>
                                  <p:childTnLst>
                                    <p:set>
                                      <p:cBhvr>
                                        <p:cTn id="75" dur="1" fill="hold">
                                          <p:stCondLst>
                                            <p:cond delay="0"/>
                                          </p:stCondLst>
                                        </p:cTn>
                                        <p:tgtEl>
                                          <p:spTgt spid="5264"/>
                                        </p:tgtEl>
                                        <p:attrNameLst>
                                          <p:attrName>style.visibility</p:attrName>
                                        </p:attrNameLst>
                                      </p:cBhvr>
                                      <p:to>
                                        <p:strVal val="visible"/>
                                      </p:to>
                                    </p:set>
                                    <p:anim calcmode="lin" valueType="num">
                                      <p:cBhvr additive="base">
                                        <p:cTn id="76" dur="75" fill="hold"/>
                                        <p:tgtEl>
                                          <p:spTgt spid="5264"/>
                                        </p:tgtEl>
                                        <p:attrNameLst>
                                          <p:attrName>ppt_x</p:attrName>
                                        </p:attrNameLst>
                                      </p:cBhvr>
                                      <p:tavLst>
                                        <p:tav tm="0">
                                          <p:val>
                                            <p:strVal val="1+#ppt_w/2"/>
                                          </p:val>
                                        </p:tav>
                                        <p:tav tm="100000">
                                          <p:val>
                                            <p:strVal val="#ppt_x"/>
                                          </p:val>
                                        </p:tav>
                                      </p:tavLst>
                                    </p:anim>
                                    <p:anim calcmode="lin" valueType="num">
                                      <p:cBhvr additive="base">
                                        <p:cTn id="77" dur="75" fill="hold"/>
                                        <p:tgtEl>
                                          <p:spTgt spid="52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6" name="LASER.WAV"/>
                                        </p:tgtEl>
                                      </p:cMediaNode>
                                    </p:audio>
                                  </p:subTnLst>
                                </p:cTn>
                              </p:par>
                            </p:childTnLst>
                          </p:cTn>
                        </p:par>
                        <p:par>
                          <p:cTn id="78" fill="hold" nodeType="afterGroup">
                            <p:stCondLst>
                              <p:cond delay="9085"/>
                            </p:stCondLst>
                            <p:childTnLst>
                              <p:par>
                                <p:cTn id="79" presetID="2" presetClass="entr" presetSubtype="2" fill="hold" grpId="0" nodeType="afterEffect">
                                  <p:stCondLst>
                                    <p:cond delay="0"/>
                                  </p:stCondLst>
                                  <p:iterate type="lt">
                                    <p:tmPct val="100000"/>
                                  </p:iterate>
                                  <p:childTnLst>
                                    <p:set>
                                      <p:cBhvr>
                                        <p:cTn id="80" dur="1" fill="hold">
                                          <p:stCondLst>
                                            <p:cond delay="0"/>
                                          </p:stCondLst>
                                        </p:cTn>
                                        <p:tgtEl>
                                          <p:spTgt spid="5265"/>
                                        </p:tgtEl>
                                        <p:attrNameLst>
                                          <p:attrName>style.visibility</p:attrName>
                                        </p:attrNameLst>
                                      </p:cBhvr>
                                      <p:to>
                                        <p:strVal val="visible"/>
                                      </p:to>
                                    </p:set>
                                    <p:anim calcmode="lin" valueType="num">
                                      <p:cBhvr additive="base">
                                        <p:cTn id="81" dur="75" fill="hold"/>
                                        <p:tgtEl>
                                          <p:spTgt spid="5265"/>
                                        </p:tgtEl>
                                        <p:attrNameLst>
                                          <p:attrName>ppt_x</p:attrName>
                                        </p:attrNameLst>
                                      </p:cBhvr>
                                      <p:tavLst>
                                        <p:tav tm="0">
                                          <p:val>
                                            <p:strVal val="1+#ppt_w/2"/>
                                          </p:val>
                                        </p:tav>
                                        <p:tav tm="100000">
                                          <p:val>
                                            <p:strVal val="#ppt_x"/>
                                          </p:val>
                                        </p:tav>
                                      </p:tavLst>
                                    </p:anim>
                                    <p:anim calcmode="lin" valueType="num">
                                      <p:cBhvr additive="base">
                                        <p:cTn id="82" dur="75" fill="hold"/>
                                        <p:tgtEl>
                                          <p:spTgt spid="52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6" name="LASER.WAV"/>
                                        </p:tgtEl>
                                      </p:cMediaNode>
                                    </p:audio>
                                  </p:subTnLst>
                                </p:cTn>
                              </p:par>
                            </p:childTnLst>
                          </p:cTn>
                        </p:par>
                        <p:par>
                          <p:cTn id="83" fill="hold" nodeType="afterGroup">
                            <p:stCondLst>
                              <p:cond delay="9160"/>
                            </p:stCondLst>
                            <p:childTnLst>
                              <p:par>
                                <p:cTn id="84" presetID="2" presetClass="entr" presetSubtype="2" fill="hold" grpId="0" nodeType="afterEffect">
                                  <p:stCondLst>
                                    <p:cond delay="0"/>
                                  </p:stCondLst>
                                  <p:iterate type="lt">
                                    <p:tmPct val="100000"/>
                                  </p:iterate>
                                  <p:childTnLst>
                                    <p:set>
                                      <p:cBhvr>
                                        <p:cTn id="85" dur="1" fill="hold">
                                          <p:stCondLst>
                                            <p:cond delay="0"/>
                                          </p:stCondLst>
                                        </p:cTn>
                                        <p:tgtEl>
                                          <p:spTgt spid="5266"/>
                                        </p:tgtEl>
                                        <p:attrNameLst>
                                          <p:attrName>style.visibility</p:attrName>
                                        </p:attrNameLst>
                                      </p:cBhvr>
                                      <p:to>
                                        <p:strVal val="visible"/>
                                      </p:to>
                                    </p:set>
                                    <p:anim calcmode="lin" valueType="num">
                                      <p:cBhvr additive="base">
                                        <p:cTn id="86" dur="75" fill="hold"/>
                                        <p:tgtEl>
                                          <p:spTgt spid="5266"/>
                                        </p:tgtEl>
                                        <p:attrNameLst>
                                          <p:attrName>ppt_x</p:attrName>
                                        </p:attrNameLst>
                                      </p:cBhvr>
                                      <p:tavLst>
                                        <p:tav tm="0">
                                          <p:val>
                                            <p:strVal val="1+#ppt_w/2"/>
                                          </p:val>
                                        </p:tav>
                                        <p:tav tm="100000">
                                          <p:val>
                                            <p:strVal val="#ppt_x"/>
                                          </p:val>
                                        </p:tav>
                                      </p:tavLst>
                                    </p:anim>
                                    <p:anim calcmode="lin" valueType="num">
                                      <p:cBhvr additive="base">
                                        <p:cTn id="87" dur="75" fill="hold"/>
                                        <p:tgtEl>
                                          <p:spTgt spid="52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6" name="LASER.WAV"/>
                                        </p:tgtEl>
                                      </p:cMediaNode>
                                    </p:audio>
                                  </p:subTnLst>
                                </p:cTn>
                              </p:par>
                            </p:childTnLst>
                          </p:cTn>
                        </p:par>
                        <p:par>
                          <p:cTn id="88" fill="hold" nodeType="afterGroup">
                            <p:stCondLst>
                              <p:cond delay="9235"/>
                            </p:stCondLst>
                            <p:childTnLst>
                              <p:par>
                                <p:cTn id="89" presetID="44" presetClass="path" presetSubtype="0" accel="50000" decel="50000" fill="hold" nodeType="afterEffect">
                                  <p:stCondLst>
                                    <p:cond delay="0"/>
                                  </p:stCondLst>
                                  <p:childTnLst>
                                    <p:animMotion origin="layout" path="M 0.00026 -0.14861 L 0.27103 -0.02037 C 0.32782 0.00787 0.41313 0.03727 0.5043 0.0581 C 0.60706 0.08588 0.69041 0.09722 0.74889 0.09907 L 1.02982 0.10856 " pathEditMode="relative" rAng="480000" ptsTypes="AAAAA">
                                      <p:cBhvr>
                                        <p:cTn id="90" dur="2000" fill="hold"/>
                                        <p:tgtEl>
                                          <p:spTgt spid="2"/>
                                        </p:tgtEl>
                                        <p:attrNameLst>
                                          <p:attrName>ppt_x</p:attrName>
                                          <p:attrName>ppt_y</p:attrName>
                                        </p:attrNameLst>
                                      </p:cBhvr>
                                      <p:rCtr x="51159" y="16829"/>
                                    </p:animMotion>
                                  </p:childTnLst>
                                </p:cTn>
                              </p:par>
                            </p:childTnLst>
                          </p:cTn>
                        </p:par>
                        <p:par>
                          <p:cTn id="91" fill="hold">
                            <p:stCondLst>
                              <p:cond delay="11235"/>
                            </p:stCondLst>
                            <p:childTnLst>
                              <p:par>
                                <p:cTn id="92" presetID="17" presetClass="entr" presetSubtype="8" fill="hold" grpId="0" nodeType="afterEffect">
                                  <p:stCondLst>
                                    <p:cond delay="1000"/>
                                  </p:stCondLst>
                                  <p:childTnLst>
                                    <p:set>
                                      <p:cBhvr>
                                        <p:cTn id="93" dur="1" fill="hold">
                                          <p:stCondLst>
                                            <p:cond delay="0"/>
                                          </p:stCondLst>
                                        </p:cTn>
                                        <p:tgtEl>
                                          <p:spTgt spid="5272"/>
                                        </p:tgtEl>
                                        <p:attrNameLst>
                                          <p:attrName>style.visibility</p:attrName>
                                        </p:attrNameLst>
                                      </p:cBhvr>
                                      <p:to>
                                        <p:strVal val="visible"/>
                                      </p:to>
                                    </p:set>
                                    <p:anim calcmode="lin" valueType="num">
                                      <p:cBhvr>
                                        <p:cTn id="94" dur="500" fill="hold"/>
                                        <p:tgtEl>
                                          <p:spTgt spid="5272"/>
                                        </p:tgtEl>
                                        <p:attrNameLst>
                                          <p:attrName>ppt_x</p:attrName>
                                        </p:attrNameLst>
                                      </p:cBhvr>
                                      <p:tavLst>
                                        <p:tav tm="0">
                                          <p:val>
                                            <p:strVal val="#ppt_x-#ppt_w/2"/>
                                          </p:val>
                                        </p:tav>
                                        <p:tav tm="100000">
                                          <p:val>
                                            <p:strVal val="#ppt_x"/>
                                          </p:val>
                                        </p:tav>
                                      </p:tavLst>
                                    </p:anim>
                                    <p:anim calcmode="lin" valueType="num">
                                      <p:cBhvr>
                                        <p:cTn id="95" dur="500" fill="hold"/>
                                        <p:tgtEl>
                                          <p:spTgt spid="5272"/>
                                        </p:tgtEl>
                                        <p:attrNameLst>
                                          <p:attrName>ppt_y</p:attrName>
                                        </p:attrNameLst>
                                      </p:cBhvr>
                                      <p:tavLst>
                                        <p:tav tm="0">
                                          <p:val>
                                            <p:strVal val="#ppt_y"/>
                                          </p:val>
                                        </p:tav>
                                        <p:tav tm="100000">
                                          <p:val>
                                            <p:strVal val="#ppt_y"/>
                                          </p:val>
                                        </p:tav>
                                      </p:tavLst>
                                    </p:anim>
                                    <p:anim calcmode="lin" valueType="num">
                                      <p:cBhvr>
                                        <p:cTn id="96" dur="500" fill="hold"/>
                                        <p:tgtEl>
                                          <p:spTgt spid="5272"/>
                                        </p:tgtEl>
                                        <p:attrNameLst>
                                          <p:attrName>ppt_w</p:attrName>
                                        </p:attrNameLst>
                                      </p:cBhvr>
                                      <p:tavLst>
                                        <p:tav tm="0">
                                          <p:val>
                                            <p:fltVal val="0"/>
                                          </p:val>
                                        </p:tav>
                                        <p:tav tm="100000">
                                          <p:val>
                                            <p:strVal val="#ppt_w"/>
                                          </p:val>
                                        </p:tav>
                                      </p:tavLst>
                                    </p:anim>
                                    <p:anim calcmode="lin" valueType="num">
                                      <p:cBhvr>
                                        <p:cTn id="97" dur="500" fill="hold"/>
                                        <p:tgtEl>
                                          <p:spTgt spid="52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2"/>
                                            </p:cond>
                                          </p:stCondLst>
                                          <p:endCondLst>
                                            <p:cond evt="onStopAudio" delay="0">
                                              <p:tgtEl>
                                                <p:sldTgt/>
                                              </p:tgtEl>
                                            </p:cond>
                                          </p:endCondLst>
                                        </p:cTn>
                                        <p:tgtEl>
                                          <p:sndTgt r:embed="rId2" name="DRIVEBY.WAV"/>
                                        </p:tgtEl>
                                      </p:cMediaNode>
                                    </p:audio>
                                  </p:subTnLst>
                                </p:cTn>
                              </p:par>
                            </p:childTnLst>
                          </p:cTn>
                        </p:par>
                      </p:childTnLst>
                    </p:cTn>
                  </p:par>
                  <p:par>
                    <p:cTn id="98" fill="hold">
                      <p:stCondLst>
                        <p:cond delay="indefinite"/>
                      </p:stCondLst>
                      <p:childTnLst>
                        <p:par>
                          <p:cTn id="99" fill="hold">
                            <p:stCondLst>
                              <p:cond delay="0"/>
                            </p:stCondLst>
                            <p:childTnLst>
                              <p:par>
                                <p:cTn id="100" presetID="15" presetClass="entr" presetSubtype="0" fill="hold" grpId="0" nodeType="clickEffect">
                                  <p:stCondLst>
                                    <p:cond delay="0"/>
                                  </p:stCondLst>
                                  <p:childTnLst>
                                    <p:set>
                                      <p:cBhvr>
                                        <p:cTn id="101" dur="1" fill="hold">
                                          <p:stCondLst>
                                            <p:cond delay="0"/>
                                          </p:stCondLst>
                                        </p:cTn>
                                        <p:tgtEl>
                                          <p:spTgt spid="153"/>
                                        </p:tgtEl>
                                        <p:attrNameLst>
                                          <p:attrName>style.visibility</p:attrName>
                                        </p:attrNameLst>
                                      </p:cBhvr>
                                      <p:to>
                                        <p:strVal val="visible"/>
                                      </p:to>
                                    </p:set>
                                    <p:anim calcmode="lin" valueType="num">
                                      <p:cBhvr>
                                        <p:cTn id="102" dur="1000" fill="hold"/>
                                        <p:tgtEl>
                                          <p:spTgt spid="153"/>
                                        </p:tgtEl>
                                        <p:attrNameLst>
                                          <p:attrName>ppt_w</p:attrName>
                                        </p:attrNameLst>
                                      </p:cBhvr>
                                      <p:tavLst>
                                        <p:tav tm="0">
                                          <p:val>
                                            <p:fltVal val="0"/>
                                          </p:val>
                                        </p:tav>
                                        <p:tav tm="100000">
                                          <p:val>
                                            <p:strVal val="#ppt_w"/>
                                          </p:val>
                                        </p:tav>
                                      </p:tavLst>
                                    </p:anim>
                                    <p:anim calcmode="lin" valueType="num">
                                      <p:cBhvr>
                                        <p:cTn id="103" dur="1000" fill="hold"/>
                                        <p:tgtEl>
                                          <p:spTgt spid="153"/>
                                        </p:tgtEl>
                                        <p:attrNameLst>
                                          <p:attrName>ppt_h</p:attrName>
                                        </p:attrNameLst>
                                      </p:cBhvr>
                                      <p:tavLst>
                                        <p:tav tm="0">
                                          <p:val>
                                            <p:fltVal val="0"/>
                                          </p:val>
                                        </p:tav>
                                        <p:tav tm="100000">
                                          <p:val>
                                            <p:strVal val="#ppt_h"/>
                                          </p:val>
                                        </p:tav>
                                      </p:tavLst>
                                    </p:anim>
                                    <p:anim calcmode="lin" valueType="num">
                                      <p:cBhvr>
                                        <p:cTn id="104" dur="1000" fill="hold"/>
                                        <p:tgtEl>
                                          <p:spTgt spid="153"/>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15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0"/>
                                            </p:cond>
                                          </p:stCondLst>
                                          <p:endCondLst>
                                            <p:cond evt="onStopAudio" delay="0">
                                              <p:tgtEl>
                                                <p:sldTgt/>
                                              </p:tgtEl>
                                            </p:cond>
                                          </p:endCondLst>
                                        </p:cTn>
                                        <p:tgtEl>
                                          <p:sndTgt r:embed="rId7" name="WHOOSH.WAV"/>
                                        </p:tgtEl>
                                      </p:cMediaNode>
                                    </p:audio>
                                  </p:subTnLst>
                                </p:cTn>
                              </p:par>
                            </p:childTnLst>
                          </p:cTn>
                        </p:par>
                      </p:childTnLst>
                    </p:cTn>
                  </p:par>
                  <p:par>
                    <p:cTn id="106" fill="hold">
                      <p:stCondLst>
                        <p:cond delay="indefinite"/>
                      </p:stCondLst>
                      <p:childTnLst>
                        <p:par>
                          <p:cTn id="107" fill="hold">
                            <p:stCondLst>
                              <p:cond delay="0"/>
                            </p:stCondLst>
                            <p:childTnLst>
                              <p:par>
                                <p:cTn id="108" presetID="15" presetClass="entr" presetSubtype="0" fill="hold" grpId="0" nodeType="clickEffect">
                                  <p:stCondLst>
                                    <p:cond delay="0"/>
                                  </p:stCondLst>
                                  <p:iterate type="lt">
                                    <p:tmPct val="90000"/>
                                  </p:iterate>
                                  <p:childTnLst>
                                    <p:set>
                                      <p:cBhvr>
                                        <p:cTn id="109" dur="1" fill="hold">
                                          <p:stCondLst>
                                            <p:cond delay="0"/>
                                          </p:stCondLst>
                                        </p:cTn>
                                        <p:tgtEl>
                                          <p:spTgt spid="158"/>
                                        </p:tgtEl>
                                        <p:attrNameLst>
                                          <p:attrName>style.visibility</p:attrName>
                                        </p:attrNameLst>
                                      </p:cBhvr>
                                      <p:to>
                                        <p:strVal val="visible"/>
                                      </p:to>
                                    </p:set>
                                    <p:anim calcmode="lin" valueType="num">
                                      <p:cBhvr>
                                        <p:cTn id="110" dur="500" fill="hold"/>
                                        <p:tgtEl>
                                          <p:spTgt spid="158"/>
                                        </p:tgtEl>
                                        <p:attrNameLst>
                                          <p:attrName>ppt_w</p:attrName>
                                        </p:attrNameLst>
                                      </p:cBhvr>
                                      <p:tavLst>
                                        <p:tav tm="0">
                                          <p:val>
                                            <p:fltVal val="0"/>
                                          </p:val>
                                        </p:tav>
                                        <p:tav tm="100000">
                                          <p:val>
                                            <p:strVal val="#ppt_w"/>
                                          </p:val>
                                        </p:tav>
                                      </p:tavLst>
                                    </p:anim>
                                    <p:anim calcmode="lin" valueType="num">
                                      <p:cBhvr>
                                        <p:cTn id="111" dur="500" fill="hold"/>
                                        <p:tgtEl>
                                          <p:spTgt spid="158"/>
                                        </p:tgtEl>
                                        <p:attrNameLst>
                                          <p:attrName>ppt_h</p:attrName>
                                        </p:attrNameLst>
                                      </p:cBhvr>
                                      <p:tavLst>
                                        <p:tav tm="0">
                                          <p:val>
                                            <p:fltVal val="0"/>
                                          </p:val>
                                        </p:tav>
                                        <p:tav tm="100000">
                                          <p:val>
                                            <p:strVal val="#ppt_h"/>
                                          </p:val>
                                        </p:tav>
                                      </p:tavLst>
                                    </p:anim>
                                    <p:anim calcmode="lin" valueType="num">
                                      <p:cBhvr>
                                        <p:cTn id="112" dur="500" fill="hold"/>
                                        <p:tgtEl>
                                          <p:spTgt spid="158"/>
                                        </p:tgtEl>
                                        <p:attrNameLst>
                                          <p:attrName>ppt_x</p:attrName>
                                        </p:attrNameLst>
                                      </p:cBhvr>
                                      <p:tavLst>
                                        <p:tav tm="0" fmla="#ppt_x+(cos(-2*pi*(1-$))*-#ppt_x-sin(-2*pi*(1-$))*(1-#ppt_y))*(1-$)">
                                          <p:val>
                                            <p:fltVal val="0"/>
                                          </p:val>
                                        </p:tav>
                                        <p:tav tm="100000">
                                          <p:val>
                                            <p:fltVal val="1"/>
                                          </p:val>
                                        </p:tav>
                                      </p:tavLst>
                                    </p:anim>
                                    <p:anim calcmode="lin" valueType="num">
                                      <p:cBhvr>
                                        <p:cTn id="113" dur="500" fill="hold"/>
                                        <p:tgtEl>
                                          <p:spTgt spid="15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8"/>
                                            </p:cond>
                                          </p:stCondLst>
                                          <p:endCondLst>
                                            <p:cond evt="onStopAudio" delay="0">
                                              <p:tgtEl>
                                                <p:sldTgt/>
                                              </p:tgtEl>
                                            </p:cond>
                                          </p:endCondLst>
                                        </p:cTn>
                                        <p:tgtEl>
                                          <p:sndTgt r:embed="rId3" name="RICOCHET.WAV"/>
                                        </p:tgtEl>
                                      </p:cMediaNode>
                                    </p:audio>
                                  </p:subTnLst>
                                </p:cTn>
                              </p:par>
                            </p:childTnLst>
                          </p:cTn>
                        </p:par>
                        <p:par>
                          <p:cTn id="114" fill="hold">
                            <p:stCondLst>
                              <p:cond delay="1850"/>
                            </p:stCondLst>
                            <p:childTnLst>
                              <p:par>
                                <p:cTn id="115" presetID="23" presetClass="entr" presetSubtype="16" fill="hold" grpId="0" nodeType="afterEffect">
                                  <p:stCondLst>
                                    <p:cond delay="0"/>
                                  </p:stCondLst>
                                  <p:childTnLst>
                                    <p:set>
                                      <p:cBhvr>
                                        <p:cTn id="116" dur="1" fill="hold">
                                          <p:stCondLst>
                                            <p:cond delay="0"/>
                                          </p:stCondLst>
                                        </p:cTn>
                                        <p:tgtEl>
                                          <p:spTgt spid="154"/>
                                        </p:tgtEl>
                                        <p:attrNameLst>
                                          <p:attrName>style.visibility</p:attrName>
                                        </p:attrNameLst>
                                      </p:cBhvr>
                                      <p:to>
                                        <p:strVal val="visible"/>
                                      </p:to>
                                    </p:set>
                                    <p:anim calcmode="lin" valueType="num">
                                      <p:cBhvr>
                                        <p:cTn id="117" dur="500" fill="hold"/>
                                        <p:tgtEl>
                                          <p:spTgt spid="154"/>
                                        </p:tgtEl>
                                        <p:attrNameLst>
                                          <p:attrName>ppt_w</p:attrName>
                                        </p:attrNameLst>
                                      </p:cBhvr>
                                      <p:tavLst>
                                        <p:tav tm="0">
                                          <p:val>
                                            <p:fltVal val="0"/>
                                          </p:val>
                                        </p:tav>
                                        <p:tav tm="100000">
                                          <p:val>
                                            <p:strVal val="#ppt_w"/>
                                          </p:val>
                                        </p:tav>
                                      </p:tavLst>
                                    </p:anim>
                                    <p:anim calcmode="lin" valueType="num">
                                      <p:cBhvr>
                                        <p:cTn id="118" dur="500" fill="hold"/>
                                        <p:tgtEl>
                                          <p:spTgt spid="1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5"/>
                                            </p:cond>
                                          </p:stCondLst>
                                          <p:endCondLst>
                                            <p:cond evt="onStopAudio" delay="0">
                                              <p:tgtEl>
                                                <p:sldTgt/>
                                              </p:tgtEl>
                                            </p:cond>
                                          </p:endCondLst>
                                        </p:cTn>
                                        <p:tgtEl>
                                          <p:sndTgt r:embed="rId8" name="GLASS.WAV"/>
                                        </p:tgtEl>
                                      </p:cMediaNode>
                                    </p:audio>
                                  </p:subTnLst>
                                </p:cTn>
                              </p:par>
                            </p:childTnLst>
                          </p:cTn>
                        </p:par>
                        <p:par>
                          <p:cTn id="119" fill="hold">
                            <p:stCondLst>
                              <p:cond delay="2350"/>
                            </p:stCondLst>
                            <p:childTnLst>
                              <p:par>
                                <p:cTn id="120" presetID="23" presetClass="entr" presetSubtype="16" fill="hold" grpId="0" nodeType="afterEffect">
                                  <p:stCondLst>
                                    <p:cond delay="0"/>
                                  </p:stCondLst>
                                  <p:childTnLst>
                                    <p:set>
                                      <p:cBhvr>
                                        <p:cTn id="121" dur="1" fill="hold">
                                          <p:stCondLst>
                                            <p:cond delay="0"/>
                                          </p:stCondLst>
                                        </p:cTn>
                                        <p:tgtEl>
                                          <p:spTgt spid="155"/>
                                        </p:tgtEl>
                                        <p:attrNameLst>
                                          <p:attrName>style.visibility</p:attrName>
                                        </p:attrNameLst>
                                      </p:cBhvr>
                                      <p:to>
                                        <p:strVal val="visible"/>
                                      </p:to>
                                    </p:set>
                                    <p:anim calcmode="lin" valueType="num">
                                      <p:cBhvr>
                                        <p:cTn id="122" dur="500" fill="hold"/>
                                        <p:tgtEl>
                                          <p:spTgt spid="155"/>
                                        </p:tgtEl>
                                        <p:attrNameLst>
                                          <p:attrName>ppt_w</p:attrName>
                                        </p:attrNameLst>
                                      </p:cBhvr>
                                      <p:tavLst>
                                        <p:tav tm="0">
                                          <p:val>
                                            <p:fltVal val="0"/>
                                          </p:val>
                                        </p:tav>
                                        <p:tav tm="100000">
                                          <p:val>
                                            <p:strVal val="#ppt_w"/>
                                          </p:val>
                                        </p:tav>
                                      </p:tavLst>
                                    </p:anim>
                                    <p:anim calcmode="lin" valueType="num">
                                      <p:cBhvr>
                                        <p:cTn id="123" dur="500" fill="hold"/>
                                        <p:tgtEl>
                                          <p:spTgt spid="1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8" name="GLASS.WAV"/>
                                        </p:tgtEl>
                                      </p:cMediaNode>
                                    </p:audio>
                                  </p:subTnLst>
                                </p:cTn>
                              </p:par>
                            </p:childTnLst>
                          </p:cTn>
                        </p:par>
                        <p:par>
                          <p:cTn id="124" fill="hold">
                            <p:stCondLst>
                              <p:cond delay="2850"/>
                            </p:stCondLst>
                            <p:childTnLst>
                              <p:par>
                                <p:cTn id="125" presetID="23" presetClass="entr" presetSubtype="16" fill="hold" grpId="0" nodeType="afterEffect">
                                  <p:stCondLst>
                                    <p:cond delay="0"/>
                                  </p:stCondLst>
                                  <p:childTnLst>
                                    <p:set>
                                      <p:cBhvr>
                                        <p:cTn id="126" dur="1" fill="hold">
                                          <p:stCondLst>
                                            <p:cond delay="0"/>
                                          </p:stCondLst>
                                        </p:cTn>
                                        <p:tgtEl>
                                          <p:spTgt spid="156"/>
                                        </p:tgtEl>
                                        <p:attrNameLst>
                                          <p:attrName>style.visibility</p:attrName>
                                        </p:attrNameLst>
                                      </p:cBhvr>
                                      <p:to>
                                        <p:strVal val="visible"/>
                                      </p:to>
                                    </p:set>
                                    <p:anim calcmode="lin" valueType="num">
                                      <p:cBhvr>
                                        <p:cTn id="127" dur="500" fill="hold"/>
                                        <p:tgtEl>
                                          <p:spTgt spid="156"/>
                                        </p:tgtEl>
                                        <p:attrNameLst>
                                          <p:attrName>ppt_w</p:attrName>
                                        </p:attrNameLst>
                                      </p:cBhvr>
                                      <p:tavLst>
                                        <p:tav tm="0">
                                          <p:val>
                                            <p:fltVal val="0"/>
                                          </p:val>
                                        </p:tav>
                                        <p:tav tm="100000">
                                          <p:val>
                                            <p:strVal val="#ppt_w"/>
                                          </p:val>
                                        </p:tav>
                                      </p:tavLst>
                                    </p:anim>
                                    <p:anim calcmode="lin" valueType="num">
                                      <p:cBhvr>
                                        <p:cTn id="128" dur="500" fill="hold"/>
                                        <p:tgtEl>
                                          <p:spTgt spid="1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5"/>
                                            </p:cond>
                                          </p:stCondLst>
                                          <p:endCondLst>
                                            <p:cond evt="onStopAudio" delay="0">
                                              <p:tgtEl>
                                                <p:sldTgt/>
                                              </p:tgtEl>
                                            </p:cond>
                                          </p:endCondLst>
                                        </p:cTn>
                                        <p:tgtEl>
                                          <p:sndTgt r:embed="rId8" name="GLASS.WAV"/>
                                        </p:tgtEl>
                                      </p:cMediaNode>
                                    </p:audio>
                                  </p:subTnLst>
                                </p:cTn>
                              </p:par>
                            </p:childTnLst>
                          </p:cTn>
                        </p:par>
                        <p:par>
                          <p:cTn id="129" fill="hold">
                            <p:stCondLst>
                              <p:cond delay="3350"/>
                            </p:stCondLst>
                            <p:childTnLst>
                              <p:par>
                                <p:cTn id="130" presetID="23" presetClass="entr" presetSubtype="16" fill="hold" grpId="0" nodeType="afterEffect">
                                  <p:stCondLst>
                                    <p:cond delay="0"/>
                                  </p:stCondLst>
                                  <p:childTnLst>
                                    <p:set>
                                      <p:cBhvr>
                                        <p:cTn id="131" dur="1" fill="hold">
                                          <p:stCondLst>
                                            <p:cond delay="0"/>
                                          </p:stCondLst>
                                        </p:cTn>
                                        <p:tgtEl>
                                          <p:spTgt spid="157"/>
                                        </p:tgtEl>
                                        <p:attrNameLst>
                                          <p:attrName>style.visibility</p:attrName>
                                        </p:attrNameLst>
                                      </p:cBhvr>
                                      <p:to>
                                        <p:strVal val="visible"/>
                                      </p:to>
                                    </p:set>
                                    <p:anim calcmode="lin" valueType="num">
                                      <p:cBhvr>
                                        <p:cTn id="132" dur="500" fill="hold"/>
                                        <p:tgtEl>
                                          <p:spTgt spid="157"/>
                                        </p:tgtEl>
                                        <p:attrNameLst>
                                          <p:attrName>ppt_w</p:attrName>
                                        </p:attrNameLst>
                                      </p:cBhvr>
                                      <p:tavLst>
                                        <p:tav tm="0">
                                          <p:val>
                                            <p:fltVal val="0"/>
                                          </p:val>
                                        </p:tav>
                                        <p:tav tm="100000">
                                          <p:val>
                                            <p:strVal val="#ppt_w"/>
                                          </p:val>
                                        </p:tav>
                                      </p:tavLst>
                                    </p:anim>
                                    <p:anim calcmode="lin" valueType="num">
                                      <p:cBhvr>
                                        <p:cTn id="133" dur="500" fill="hold"/>
                                        <p:tgtEl>
                                          <p:spTgt spid="1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0"/>
                                            </p:cond>
                                          </p:stCondLst>
                                          <p:endCondLst>
                                            <p:cond evt="onStopAudio" delay="0">
                                              <p:tgtEl>
                                                <p:sldTgt/>
                                              </p:tgtEl>
                                            </p:cond>
                                          </p:endCondLst>
                                        </p:cTn>
                                        <p:tgtEl>
                                          <p:sndTgt r:embed="rId8"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animBg="1" autoUpdateAnimBg="0"/>
      <p:bldP spid="5126" grpId="0" animBg="1"/>
      <p:bldP spid="5131" grpId="0" animBg="1"/>
      <p:bldP spid="5132" grpId="0" animBg="1"/>
      <p:bldP spid="5255" grpId="0" animBg="1" autoUpdateAnimBg="0"/>
      <p:bldP spid="5258" grpId="0" autoUpdateAnimBg="0"/>
      <p:bldP spid="5259" grpId="0" autoUpdateAnimBg="0"/>
      <p:bldP spid="5260" grpId="0" autoUpdateAnimBg="0"/>
      <p:bldP spid="5261" grpId="0" autoUpdateAnimBg="0"/>
      <p:bldP spid="5262" grpId="0" autoUpdateAnimBg="0"/>
      <p:bldP spid="5263" grpId="0" autoUpdateAnimBg="0"/>
      <p:bldP spid="5264" grpId="0" autoUpdateAnimBg="0"/>
      <p:bldP spid="5265" grpId="0" autoUpdateAnimBg="0"/>
      <p:bldP spid="5272" grpId="0" animBg="1"/>
      <p:bldP spid="5266" grpId="0" autoUpdateAnimBg="0"/>
      <p:bldP spid="5123" grpId="0" animBg="1" autoUpdateAnimBg="0"/>
      <p:bldP spid="153" grpId="0"/>
      <p:bldP spid="154" grpId="0" animBg="1" autoUpdateAnimBg="0"/>
      <p:bldP spid="155" grpId="0" animBg="1" autoUpdateAnimBg="0"/>
      <p:bldP spid="156" grpId="0" animBg="1" autoUpdateAnimBg="0"/>
      <p:bldP spid="157" grpId="0" animBg="1" autoUpdateAnimBg="0"/>
      <p:bldP spid="15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4290292" y="1365920"/>
            <a:ext cx="3352800" cy="1219200"/>
          </a:xfrm>
          <a:prstGeom prst="rect">
            <a:avLst/>
          </a:prstGeom>
        </p:spPr>
        <p:txBody>
          <a:bodyPr wrap="none" fromWordArt="1">
            <a:prstTxWarp prst="textPlain">
              <a:avLst>
                <a:gd name="adj" fmla="val 46736"/>
              </a:avLst>
            </a:prstTxWarp>
          </a:bodyPr>
          <a:lstStyle/>
          <a:p>
            <a:r>
              <a:rPr lang="en-NZ" sz="4000" b="1" kern="10" dirty="0">
                <a:ln w="38100">
                  <a:solidFill>
                    <a:schemeClr val="tx2"/>
                  </a:solidFill>
                  <a:round/>
                  <a:headEnd/>
                  <a:tailEnd/>
                </a:ln>
                <a:solidFill>
                  <a:srgbClr val="C00000"/>
                </a:solidFill>
                <a:latin typeface="Calibri" panose="020F0502020204030204" pitchFamily="34" charset="0"/>
                <a:ea typeface="+mj-lt"/>
                <a:cs typeface="+mj-lt"/>
              </a:rPr>
              <a:t>SCALARS</a:t>
            </a:r>
          </a:p>
        </p:txBody>
      </p:sp>
      <p:sp>
        <p:nvSpPr>
          <p:cNvPr id="9219" name="WordArt 3"/>
          <p:cNvSpPr>
            <a:spLocks noChangeArrowheads="1" noChangeShapeType="1" noTextEdit="1"/>
          </p:cNvSpPr>
          <p:nvPr/>
        </p:nvSpPr>
        <p:spPr bwMode="auto">
          <a:xfrm>
            <a:off x="8614692" y="1365920"/>
            <a:ext cx="3429000" cy="1219200"/>
          </a:xfrm>
          <a:prstGeom prst="rect">
            <a:avLst/>
          </a:prstGeom>
          <a:noFill/>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46736"/>
              </a:avLst>
            </a:prstTxWarp>
          </a:bodyPr>
          <a:lstStyle/>
          <a:p>
            <a:r>
              <a:rPr lang="en-NZ" sz="4000" b="1" kern="10" dirty="0">
                <a:ln w="38100">
                  <a:solidFill>
                    <a:schemeClr val="tx2"/>
                  </a:solidFill>
                </a:ln>
                <a:solidFill>
                  <a:srgbClr val="C00000"/>
                </a:solidFill>
                <a:latin typeface="Calibri" panose="020F0502020204030204" pitchFamily="34" charset="0"/>
                <a:ea typeface="+mj-lt"/>
                <a:cs typeface="+mj-lt"/>
              </a:rPr>
              <a:t>VECTORS</a:t>
            </a:r>
          </a:p>
        </p:txBody>
      </p:sp>
      <p:sp>
        <p:nvSpPr>
          <p:cNvPr id="9220" name="Text Box 4"/>
          <p:cNvSpPr txBox="1">
            <a:spLocks noChangeArrowheads="1"/>
          </p:cNvSpPr>
          <p:nvPr/>
        </p:nvSpPr>
        <p:spPr bwMode="auto">
          <a:xfrm>
            <a:off x="4645892" y="3042320"/>
            <a:ext cx="2535238" cy="523220"/>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eaLnBrk="1" hangingPunct="1">
              <a:defRPr/>
            </a:pPr>
            <a:r>
              <a:rPr lang="en-US" sz="2800" b="1" dirty="0">
                <a:latin typeface="Calibri" panose="020F0502020204030204" pitchFamily="34" charset="0"/>
              </a:rPr>
              <a:t>Distance</a:t>
            </a:r>
            <a:r>
              <a:rPr lang="en-US" sz="2800" b="1" dirty="0">
                <a:solidFill>
                  <a:schemeClr val="accent2"/>
                </a:solidFill>
                <a:latin typeface="Calibri" panose="020F0502020204030204" pitchFamily="34" charset="0"/>
              </a:rPr>
              <a:t>        </a:t>
            </a:r>
            <a:endParaRPr lang="en-US" sz="2800" dirty="0">
              <a:latin typeface="Calibri" panose="020F0502020204030204" pitchFamily="34" charset="0"/>
            </a:endParaRPr>
          </a:p>
        </p:txBody>
      </p:sp>
      <p:sp>
        <p:nvSpPr>
          <p:cNvPr id="9221" name="Text Box 5"/>
          <p:cNvSpPr txBox="1">
            <a:spLocks noChangeArrowheads="1"/>
          </p:cNvSpPr>
          <p:nvPr/>
        </p:nvSpPr>
        <p:spPr bwMode="auto">
          <a:xfrm>
            <a:off x="9125818" y="3042320"/>
            <a:ext cx="2765425" cy="523220"/>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eaLnBrk="1" hangingPunct="1">
              <a:defRPr/>
            </a:pPr>
            <a:r>
              <a:rPr lang="en-US" sz="2800" b="1" dirty="0">
                <a:latin typeface="Calibri" panose="020F0502020204030204" pitchFamily="34" charset="0"/>
              </a:rPr>
              <a:t>Displacement</a:t>
            </a:r>
            <a:endParaRPr lang="en-US" sz="2800" dirty="0">
              <a:latin typeface="Calibri" panose="020F0502020204030204" pitchFamily="34" charset="0"/>
            </a:endParaRPr>
          </a:p>
        </p:txBody>
      </p:sp>
      <p:sp>
        <p:nvSpPr>
          <p:cNvPr id="9222" name="Text Box 6"/>
          <p:cNvSpPr txBox="1">
            <a:spLocks noChangeArrowheads="1"/>
          </p:cNvSpPr>
          <p:nvPr/>
        </p:nvSpPr>
        <p:spPr bwMode="auto">
          <a:xfrm>
            <a:off x="4660181" y="3844008"/>
            <a:ext cx="2536825" cy="523220"/>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eaLnBrk="1" hangingPunct="1">
              <a:defRPr/>
            </a:pPr>
            <a:r>
              <a:rPr lang="en-US" sz="2800" b="1" dirty="0">
                <a:latin typeface="Calibri" panose="020F0502020204030204" pitchFamily="34" charset="0"/>
              </a:rPr>
              <a:t>Speed</a:t>
            </a:r>
            <a:endParaRPr lang="en-US" sz="2800" dirty="0">
              <a:latin typeface="Calibri" panose="020F0502020204030204" pitchFamily="34" charset="0"/>
            </a:endParaRPr>
          </a:p>
        </p:txBody>
      </p:sp>
      <p:sp>
        <p:nvSpPr>
          <p:cNvPr id="9223" name="Text Box 7"/>
          <p:cNvSpPr txBox="1">
            <a:spLocks noChangeArrowheads="1"/>
          </p:cNvSpPr>
          <p:nvPr/>
        </p:nvSpPr>
        <p:spPr bwMode="auto">
          <a:xfrm>
            <a:off x="9167093" y="3844008"/>
            <a:ext cx="2767013" cy="523220"/>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eaLnBrk="1" hangingPunct="1">
              <a:defRPr/>
            </a:pPr>
            <a:r>
              <a:rPr lang="en-US" sz="2800" b="1" dirty="0">
                <a:latin typeface="Calibri" panose="020F0502020204030204" pitchFamily="34" charset="0"/>
              </a:rPr>
              <a:t>Velocity</a:t>
            </a:r>
            <a:endParaRPr lang="en-US" sz="2800" dirty="0">
              <a:latin typeface="Calibri" panose="020F0502020204030204" pitchFamily="34" charset="0"/>
            </a:endParaRPr>
          </a:p>
        </p:txBody>
      </p:sp>
      <p:sp>
        <p:nvSpPr>
          <p:cNvPr id="9224" name="Rectangle 8"/>
          <p:cNvSpPr>
            <a:spLocks noChangeArrowheads="1"/>
          </p:cNvSpPr>
          <p:nvPr/>
        </p:nvSpPr>
        <p:spPr bwMode="auto">
          <a:xfrm>
            <a:off x="8110636" y="1124744"/>
            <a:ext cx="152400" cy="6858000"/>
          </a:xfrm>
          <a:prstGeom prst="rect">
            <a:avLst/>
          </a:prstGeom>
          <a:solidFill>
            <a:srgbClr val="CCFFCC"/>
          </a:solidFill>
          <a:ln w="9525">
            <a:solidFill>
              <a:srgbClr val="CCFFCC"/>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latin typeface="Calibri" panose="020F0502020204030204" pitchFamily="34" charset="0"/>
            </a:endParaRPr>
          </a:p>
        </p:txBody>
      </p:sp>
      <p:sp>
        <p:nvSpPr>
          <p:cNvPr id="9225" name="Text Box 9"/>
          <p:cNvSpPr txBox="1">
            <a:spLocks noChangeArrowheads="1"/>
          </p:cNvSpPr>
          <p:nvPr/>
        </p:nvSpPr>
        <p:spPr bwMode="auto">
          <a:xfrm>
            <a:off x="4645892" y="4626645"/>
            <a:ext cx="2535238" cy="523220"/>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eaLnBrk="1" hangingPunct="1">
              <a:defRPr/>
            </a:pPr>
            <a:r>
              <a:rPr lang="en-US" sz="2800" b="1" dirty="0">
                <a:latin typeface="Calibri" panose="020F0502020204030204" pitchFamily="34" charset="0"/>
              </a:rPr>
              <a:t>Mass</a:t>
            </a:r>
            <a:endParaRPr lang="en-US" sz="2800" dirty="0">
              <a:latin typeface="Calibri" panose="020F0502020204030204" pitchFamily="34" charset="0"/>
            </a:endParaRPr>
          </a:p>
        </p:txBody>
      </p:sp>
      <p:sp>
        <p:nvSpPr>
          <p:cNvPr id="9226" name="Text Box 10"/>
          <p:cNvSpPr txBox="1">
            <a:spLocks noChangeArrowheads="1"/>
          </p:cNvSpPr>
          <p:nvPr/>
        </p:nvSpPr>
        <p:spPr bwMode="auto">
          <a:xfrm>
            <a:off x="4645892" y="5418808"/>
            <a:ext cx="2535238" cy="523220"/>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eaLnBrk="1" hangingPunct="1">
              <a:defRPr/>
            </a:pPr>
            <a:r>
              <a:rPr lang="en-US" sz="2800" b="1" dirty="0">
                <a:latin typeface="Calibri" panose="020F0502020204030204" pitchFamily="34" charset="0"/>
              </a:rPr>
              <a:t>Energy</a:t>
            </a:r>
            <a:endParaRPr lang="en-US" sz="2800" dirty="0">
              <a:latin typeface="Calibri" panose="020F0502020204030204" pitchFamily="34" charset="0"/>
            </a:endParaRPr>
          </a:p>
        </p:txBody>
      </p:sp>
      <p:sp>
        <p:nvSpPr>
          <p:cNvPr id="9227" name="Text Box 11"/>
          <p:cNvSpPr txBox="1">
            <a:spLocks noChangeArrowheads="1"/>
          </p:cNvSpPr>
          <p:nvPr/>
        </p:nvSpPr>
        <p:spPr bwMode="auto">
          <a:xfrm>
            <a:off x="4660181" y="6210970"/>
            <a:ext cx="2536825" cy="523220"/>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eaLnBrk="1" hangingPunct="1">
              <a:defRPr/>
            </a:pPr>
            <a:r>
              <a:rPr lang="en-US" sz="2800" b="1" dirty="0">
                <a:latin typeface="Calibri" panose="020F0502020204030204" pitchFamily="34" charset="0"/>
              </a:rPr>
              <a:t>Density</a:t>
            </a:r>
            <a:endParaRPr lang="en-US" sz="2800" dirty="0">
              <a:latin typeface="Calibri" panose="020F0502020204030204" pitchFamily="34" charset="0"/>
            </a:endParaRPr>
          </a:p>
        </p:txBody>
      </p:sp>
      <p:sp>
        <p:nvSpPr>
          <p:cNvPr id="9228" name="Text Box 12"/>
          <p:cNvSpPr txBox="1">
            <a:spLocks noChangeArrowheads="1"/>
          </p:cNvSpPr>
          <p:nvPr/>
        </p:nvSpPr>
        <p:spPr bwMode="auto">
          <a:xfrm>
            <a:off x="9167093" y="4626645"/>
            <a:ext cx="2767013" cy="523220"/>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eaLnBrk="1" hangingPunct="1">
              <a:defRPr/>
            </a:pPr>
            <a:r>
              <a:rPr lang="en-US" sz="2800" b="1" dirty="0">
                <a:latin typeface="Calibri" panose="020F0502020204030204" pitchFamily="34" charset="0"/>
              </a:rPr>
              <a:t>Acceleration</a:t>
            </a:r>
            <a:endParaRPr lang="en-US" sz="2800" dirty="0">
              <a:latin typeface="Calibri" panose="020F0502020204030204" pitchFamily="34" charset="0"/>
            </a:endParaRPr>
          </a:p>
        </p:txBody>
      </p:sp>
      <p:sp>
        <p:nvSpPr>
          <p:cNvPr id="9229" name="Text Box 13"/>
          <p:cNvSpPr txBox="1">
            <a:spLocks noChangeArrowheads="1"/>
          </p:cNvSpPr>
          <p:nvPr/>
        </p:nvSpPr>
        <p:spPr bwMode="auto">
          <a:xfrm>
            <a:off x="9197256" y="5417220"/>
            <a:ext cx="2765425" cy="523220"/>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eaLnBrk="1" hangingPunct="1">
              <a:defRPr/>
            </a:pPr>
            <a:r>
              <a:rPr lang="en-US" sz="2800" b="1" dirty="0">
                <a:latin typeface="Calibri" panose="020F0502020204030204" pitchFamily="34" charset="0"/>
              </a:rPr>
              <a:t>Force</a:t>
            </a:r>
            <a:endParaRPr lang="en-US" sz="2800" dirty="0">
              <a:latin typeface="Calibri" panose="020F0502020204030204" pitchFamily="34" charset="0"/>
            </a:endParaRPr>
          </a:p>
        </p:txBody>
      </p:sp>
      <p:sp>
        <p:nvSpPr>
          <p:cNvPr id="9230" name="Text Box 14"/>
          <p:cNvSpPr txBox="1">
            <a:spLocks noChangeArrowheads="1"/>
          </p:cNvSpPr>
          <p:nvPr/>
        </p:nvSpPr>
        <p:spPr bwMode="auto">
          <a:xfrm>
            <a:off x="9197256" y="6210970"/>
            <a:ext cx="2765425" cy="523220"/>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eaLnBrk="1" hangingPunct="1">
              <a:defRPr/>
            </a:pPr>
            <a:r>
              <a:rPr lang="en-US" sz="2800" b="1" dirty="0">
                <a:latin typeface="Calibri" panose="020F0502020204030204" pitchFamily="34" charset="0"/>
              </a:rPr>
              <a:t>Momentum</a:t>
            </a:r>
            <a:endParaRPr lang="en-US" sz="2800" dirty="0">
              <a:latin typeface="Calibri" panose="020F0502020204030204" pitchFamily="34" charset="0"/>
            </a:endParaRPr>
          </a:p>
        </p:txBody>
      </p:sp>
      <p:sp>
        <p:nvSpPr>
          <p:cNvPr id="16" name="Text Box 2"/>
          <p:cNvSpPr txBox="1">
            <a:spLocks noChangeArrowheads="1"/>
          </p:cNvSpPr>
          <p:nvPr/>
        </p:nvSpPr>
        <p:spPr bwMode="auto">
          <a:xfrm>
            <a:off x="261764" y="44624"/>
            <a:ext cx="3024336" cy="91440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lgn="l" rtl="0" eaLnBrk="0" fontAlgn="base" hangingPunct="0">
              <a:spcBef>
                <a:spcPct val="20000"/>
              </a:spcBef>
              <a:spcAft>
                <a:spcPct val="0"/>
              </a:spcAft>
              <a:buChar char="•"/>
              <a:defRPr sz="3200">
                <a:solidFill>
                  <a:schemeClr val="bg1"/>
                </a:solidFill>
                <a:latin typeface="Comic Sans MS" pitchFamily="66" charset="0"/>
                <a:ea typeface="+mj-ea"/>
                <a:cs typeface="+mj-cs"/>
              </a:defRPr>
            </a:lvl1pPr>
            <a:lvl2pPr marL="742950" indent="-285750" algn="l" rtl="0" eaLnBrk="0" fontAlgn="base" hangingPunct="0">
              <a:spcBef>
                <a:spcPct val="20000"/>
              </a:spcBef>
              <a:spcAft>
                <a:spcPct val="0"/>
              </a:spcAft>
              <a:buChar char="–"/>
              <a:defRPr sz="2800">
                <a:solidFill>
                  <a:schemeClr val="bg1"/>
                </a:solidFill>
                <a:latin typeface="Comic Sans MS" pitchFamily="66" charset="0"/>
              </a:defRPr>
            </a:lvl2pPr>
            <a:lvl3pPr marL="1143000" indent="-228600" algn="l" rtl="0" eaLnBrk="0" fontAlgn="base" hangingPunct="0">
              <a:spcBef>
                <a:spcPct val="20000"/>
              </a:spcBef>
              <a:spcAft>
                <a:spcPct val="0"/>
              </a:spcAft>
              <a:buChar char="•"/>
              <a:defRPr sz="2400">
                <a:solidFill>
                  <a:schemeClr val="bg1"/>
                </a:solidFill>
                <a:latin typeface="Comic Sans MS" pitchFamily="66" charset="0"/>
              </a:defRPr>
            </a:lvl3pPr>
            <a:lvl4pPr marL="1600200" indent="-228600" algn="l" rtl="0" eaLnBrk="0" fontAlgn="base" hangingPunct="0">
              <a:spcBef>
                <a:spcPct val="20000"/>
              </a:spcBef>
              <a:spcAft>
                <a:spcPct val="0"/>
              </a:spcAft>
              <a:buChar char="–"/>
              <a:defRPr sz="2000">
                <a:solidFill>
                  <a:schemeClr val="bg1"/>
                </a:solidFill>
                <a:latin typeface="Comic Sans MS" pitchFamily="66" charset="0"/>
              </a:defRPr>
            </a:lvl4pPr>
            <a:lvl5pPr marL="2057400" indent="-228600" algn="l" rtl="0" eaLnBrk="0" fontAlgn="base" hangingPunct="0">
              <a:spcBef>
                <a:spcPct val="20000"/>
              </a:spcBef>
              <a:spcAft>
                <a:spcPct val="0"/>
              </a:spcAft>
              <a:buChar char="»"/>
              <a:defRPr sz="2000">
                <a:solidFill>
                  <a:schemeClr val="bg1"/>
                </a:solidFill>
                <a:latin typeface="Comic Sans MS" pitchFamily="66" charset="0"/>
              </a:defRPr>
            </a:lvl5pPr>
            <a:lvl6pPr marL="2514600" indent="-228600" algn="l" rtl="0" eaLnBrk="0" fontAlgn="base" hangingPunct="0">
              <a:spcBef>
                <a:spcPct val="20000"/>
              </a:spcBef>
              <a:spcAft>
                <a:spcPct val="0"/>
              </a:spcAft>
              <a:buChar char="»"/>
              <a:defRPr sz="2000">
                <a:solidFill>
                  <a:schemeClr val="bg1"/>
                </a:solidFill>
                <a:latin typeface="Comic Sans MS" pitchFamily="66" charset="0"/>
              </a:defRPr>
            </a:lvl6pPr>
            <a:lvl7pPr marL="2971800" indent="-228600" algn="l" rtl="0" eaLnBrk="0" fontAlgn="base" hangingPunct="0">
              <a:spcBef>
                <a:spcPct val="20000"/>
              </a:spcBef>
              <a:spcAft>
                <a:spcPct val="0"/>
              </a:spcAft>
              <a:buChar char="»"/>
              <a:defRPr sz="2000">
                <a:solidFill>
                  <a:schemeClr val="bg1"/>
                </a:solidFill>
                <a:latin typeface="Comic Sans MS" pitchFamily="66" charset="0"/>
              </a:defRPr>
            </a:lvl7pPr>
            <a:lvl8pPr marL="3429000" indent="-228600" algn="l" rtl="0" eaLnBrk="0" fontAlgn="base" hangingPunct="0">
              <a:spcBef>
                <a:spcPct val="20000"/>
              </a:spcBef>
              <a:spcAft>
                <a:spcPct val="0"/>
              </a:spcAft>
              <a:buChar char="»"/>
              <a:defRPr sz="2000">
                <a:solidFill>
                  <a:schemeClr val="bg1"/>
                </a:solidFill>
                <a:latin typeface="Comic Sans MS" pitchFamily="66" charset="0"/>
              </a:defRPr>
            </a:lvl8pPr>
            <a:lvl9pPr marL="3886200" indent="-228600" algn="l" rtl="0" eaLnBrk="0" fontAlgn="base" hangingPunct="0">
              <a:spcBef>
                <a:spcPct val="20000"/>
              </a:spcBef>
              <a:spcAft>
                <a:spcPct val="0"/>
              </a:spcAft>
              <a:buChar char="»"/>
              <a:defRPr sz="2000">
                <a:solidFill>
                  <a:schemeClr val="bg1"/>
                </a:solidFill>
                <a:latin typeface="Comic Sans MS" pitchFamily="66" charset="0"/>
              </a:defRPr>
            </a:lvl9pPr>
          </a:lstStyle>
          <a:p>
            <a:pPr algn="ctr">
              <a:buFontTx/>
              <a:buNone/>
            </a:pPr>
            <a:r>
              <a:rPr lang="en-NZ" altLang="en-US" sz="5400" b="1" kern="0" dirty="0">
                <a:solidFill>
                  <a:srgbClr val="BE1818"/>
                </a:solidFill>
                <a:latin typeface="Calibri" panose="020F0502020204030204" pitchFamily="34" charset="0"/>
              </a:rPr>
              <a:t>Vectors</a:t>
            </a:r>
            <a:endParaRPr lang="en-US" sz="5400" b="1" kern="0" dirty="0">
              <a:ln/>
              <a:solidFill>
                <a:srgbClr val="CC0B0B"/>
              </a:solidFill>
              <a:latin typeface="Calibri" panose="020F0502020204030204" pitchFamily="34" charset="0"/>
            </a:endParaRPr>
          </a:p>
        </p:txBody>
      </p:sp>
      <p:sp>
        <p:nvSpPr>
          <p:cNvPr id="17" name="Rectangle 16"/>
          <p:cNvSpPr/>
          <p:nvPr/>
        </p:nvSpPr>
        <p:spPr>
          <a:xfrm>
            <a:off x="311696" y="764704"/>
            <a:ext cx="3334444" cy="5539978"/>
          </a:xfrm>
          <a:prstGeom prst="rect">
            <a:avLst/>
          </a:prstGeom>
        </p:spPr>
        <p:txBody>
          <a:bodyPr wrap="square">
            <a:spAutoFit/>
          </a:bodyPr>
          <a:lstStyle/>
          <a:p>
            <a:r>
              <a:rPr lang="en-NZ" sz="2300" dirty="0">
                <a:latin typeface="Calibri" panose="020F0502020204030204" pitchFamily="34" charset="0"/>
              </a:rPr>
              <a:t>A friend stands 100m down the platform at the train station and says a train is moving at 10m/s. What could you add to your friends statement to describe whether the train is coming or going?</a:t>
            </a:r>
          </a:p>
          <a:p>
            <a:pPr algn="ctr"/>
            <a:br>
              <a:rPr lang="en-NZ" sz="2300" dirty="0">
                <a:latin typeface="Calibri" panose="020F0502020204030204" pitchFamily="34" charset="0"/>
              </a:rPr>
            </a:br>
            <a:r>
              <a:rPr lang="en-NZ" sz="3200" b="1" dirty="0">
                <a:solidFill>
                  <a:srgbClr val="C00000"/>
                </a:solidFill>
                <a:latin typeface="Calibri" panose="020F0502020204030204" pitchFamily="34" charset="0"/>
              </a:rPr>
              <a:t>DIRECTION</a:t>
            </a:r>
          </a:p>
          <a:p>
            <a:br>
              <a:rPr lang="en-NZ" sz="2300" dirty="0">
                <a:latin typeface="Calibri" panose="020F0502020204030204" pitchFamily="34" charset="0"/>
              </a:rPr>
            </a:br>
            <a:r>
              <a:rPr lang="en-NZ" sz="2300" dirty="0">
                <a:latin typeface="Calibri" panose="020F0502020204030204" pitchFamily="34" charset="0"/>
              </a:rPr>
              <a:t>This turns what was a scalar quantity, speed, into a vector quantity, velocity.</a:t>
            </a:r>
          </a:p>
        </p:txBody>
      </p:sp>
      <p:sp>
        <p:nvSpPr>
          <p:cNvPr id="2" name="TextBox 1"/>
          <p:cNvSpPr txBox="1"/>
          <p:nvPr/>
        </p:nvSpPr>
        <p:spPr>
          <a:xfrm>
            <a:off x="3862164" y="260648"/>
            <a:ext cx="8388549" cy="707886"/>
          </a:xfrm>
          <a:prstGeom prst="rect">
            <a:avLst/>
          </a:prstGeom>
          <a:noFill/>
        </p:spPr>
        <p:txBody>
          <a:bodyPr wrap="square" rtlCol="0">
            <a:spAutoFit/>
          </a:bodyPr>
          <a:lstStyle/>
          <a:p>
            <a:r>
              <a:rPr lang="en-NZ" sz="2000" dirty="0">
                <a:latin typeface="Calibri" panose="020F0502020204030204" pitchFamily="34" charset="0"/>
              </a:rPr>
              <a:t>Not only does this give much more information but many quantities have to be vector quantities (e.g. you can’t actually have a force without a direction)</a:t>
            </a:r>
          </a:p>
        </p:txBody>
      </p:sp>
    </p:spTree>
    <p:extLst>
      <p:ext uri="{BB962C8B-B14F-4D97-AF65-F5344CB8AC3E}">
        <p14:creationId xmlns:p14="http://schemas.microsoft.com/office/powerpoint/2010/main" val="29090941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DRIVEBY.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9224"/>
                                        </p:tgtEl>
                                        <p:attrNameLst>
                                          <p:attrName>style.visibility</p:attrName>
                                        </p:attrNameLst>
                                      </p:cBhvr>
                                      <p:to>
                                        <p:strVal val="visible"/>
                                      </p:to>
                                    </p:set>
                                    <p:animEffect transition="in" filter="slide(fromTop)">
                                      <p:cBhvr>
                                        <p:cTn id="15" dur="500"/>
                                        <p:tgtEl>
                                          <p:spTgt spid="9224"/>
                                        </p:tgtEl>
                                      </p:cBhvr>
                                    </p:animEffect>
                                  </p:childTnLst>
                                  <p:subTnLst>
                                    <p:audio>
                                      <p:cMediaNode>
                                        <p:cTn display="0" masterRel="sameClick">
                                          <p:stCondLst>
                                            <p:cond evt="begin" delay="0">
                                              <p:tn val="13"/>
                                            </p:cond>
                                          </p:stCondLst>
                                          <p:endCondLst>
                                            <p:cond evt="onStopAudio" delay="0">
                                              <p:tgtEl>
                                                <p:sldTgt/>
                                              </p:tgtEl>
                                            </p:cond>
                                          </p:endCondLst>
                                        </p:cTn>
                                        <p:tgtEl>
                                          <p:sndTgt r:embed="rId4" name="PROJCTOR.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9219"/>
                                        </p:tgtEl>
                                        <p:attrNameLst>
                                          <p:attrName>style.visibility</p:attrName>
                                        </p:attrNameLst>
                                      </p:cBhvr>
                                      <p:to>
                                        <p:strVal val="visible"/>
                                      </p:to>
                                    </p:set>
                                    <p:anim calcmode="lin" valueType="num">
                                      <p:cBhvr>
                                        <p:cTn id="20" dur="1000" fill="hold"/>
                                        <p:tgtEl>
                                          <p:spTgt spid="9219"/>
                                        </p:tgtEl>
                                        <p:attrNameLst>
                                          <p:attrName>ppt_w</p:attrName>
                                        </p:attrNameLst>
                                      </p:cBhvr>
                                      <p:tavLst>
                                        <p:tav tm="0">
                                          <p:val>
                                            <p:fltVal val="0"/>
                                          </p:val>
                                        </p:tav>
                                        <p:tav tm="100000">
                                          <p:val>
                                            <p:strVal val="#ppt_w"/>
                                          </p:val>
                                        </p:tav>
                                      </p:tavLst>
                                    </p:anim>
                                    <p:anim calcmode="lin" valueType="num">
                                      <p:cBhvr>
                                        <p:cTn id="21" dur="1000" fill="hold"/>
                                        <p:tgtEl>
                                          <p:spTgt spid="9219"/>
                                        </p:tgtEl>
                                        <p:attrNameLst>
                                          <p:attrName>ppt_h</p:attrName>
                                        </p:attrNameLst>
                                      </p:cBhvr>
                                      <p:tavLst>
                                        <p:tav tm="0">
                                          <p:val>
                                            <p:fltVal val="0"/>
                                          </p:val>
                                        </p:tav>
                                        <p:tav tm="100000">
                                          <p:val>
                                            <p:strVal val="#ppt_h"/>
                                          </p:val>
                                        </p:tav>
                                      </p:tavLst>
                                    </p:anim>
                                    <p:anim calcmode="lin" valueType="num">
                                      <p:cBhvr>
                                        <p:cTn id="22" dur="1000" fill="hold"/>
                                        <p:tgtEl>
                                          <p:spTgt spid="921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921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3" name="DRIVEBY.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iterate type="lt">
                                    <p:tmPct val="100000"/>
                                  </p:iterate>
                                  <p:childTnLst>
                                    <p:set>
                                      <p:cBhvr>
                                        <p:cTn id="27" dur="1" fill="hold">
                                          <p:stCondLst>
                                            <p:cond delay="0"/>
                                          </p:stCondLst>
                                        </p:cTn>
                                        <p:tgtEl>
                                          <p:spTgt spid="9220"/>
                                        </p:tgtEl>
                                        <p:attrNameLst>
                                          <p:attrName>style.visibility</p:attrName>
                                        </p:attrNameLst>
                                      </p:cBhvr>
                                      <p:to>
                                        <p:strVal val="visible"/>
                                      </p:to>
                                    </p:set>
                                    <p:anim calcmode="lin" valueType="num">
                                      <p:cBhvr additive="base">
                                        <p:cTn id="28" dur="75" fill="hold"/>
                                        <p:tgtEl>
                                          <p:spTgt spid="9220"/>
                                        </p:tgtEl>
                                        <p:attrNameLst>
                                          <p:attrName>ppt_x</p:attrName>
                                        </p:attrNameLst>
                                      </p:cBhvr>
                                      <p:tavLst>
                                        <p:tav tm="0">
                                          <p:val>
                                            <p:strVal val="0-#ppt_w/2"/>
                                          </p:val>
                                        </p:tav>
                                        <p:tav tm="100000">
                                          <p:val>
                                            <p:strVal val="#ppt_x"/>
                                          </p:val>
                                        </p:tav>
                                      </p:tavLst>
                                    </p:anim>
                                    <p:anim calcmode="lin" valueType="num">
                                      <p:cBhvr additive="base">
                                        <p:cTn id="29" dur="75" fill="hold"/>
                                        <p:tgtEl>
                                          <p:spTgt spid="92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iterate type="lt">
                                    <p:tmPct val="100000"/>
                                  </p:iterate>
                                  <p:childTnLst>
                                    <p:set>
                                      <p:cBhvr>
                                        <p:cTn id="33" dur="1" fill="hold">
                                          <p:stCondLst>
                                            <p:cond delay="0"/>
                                          </p:stCondLst>
                                        </p:cTn>
                                        <p:tgtEl>
                                          <p:spTgt spid="9221"/>
                                        </p:tgtEl>
                                        <p:attrNameLst>
                                          <p:attrName>style.visibility</p:attrName>
                                        </p:attrNameLst>
                                      </p:cBhvr>
                                      <p:to>
                                        <p:strVal val="visible"/>
                                      </p:to>
                                    </p:set>
                                    <p:anim calcmode="lin" valueType="num">
                                      <p:cBhvr additive="base">
                                        <p:cTn id="34" dur="75" fill="hold"/>
                                        <p:tgtEl>
                                          <p:spTgt spid="9221"/>
                                        </p:tgtEl>
                                        <p:attrNameLst>
                                          <p:attrName>ppt_x</p:attrName>
                                        </p:attrNameLst>
                                      </p:cBhvr>
                                      <p:tavLst>
                                        <p:tav tm="0">
                                          <p:val>
                                            <p:strVal val="1+#ppt_w/2"/>
                                          </p:val>
                                        </p:tav>
                                        <p:tav tm="100000">
                                          <p:val>
                                            <p:strVal val="#ppt_x"/>
                                          </p:val>
                                        </p:tav>
                                      </p:tavLst>
                                    </p:anim>
                                    <p:anim calcmode="lin" valueType="num">
                                      <p:cBhvr additive="base">
                                        <p:cTn id="35" dur="75" fill="hold"/>
                                        <p:tgtEl>
                                          <p:spTgt spid="9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iterate type="lt">
                                    <p:tmPct val="100000"/>
                                  </p:iterate>
                                  <p:childTnLst>
                                    <p:set>
                                      <p:cBhvr>
                                        <p:cTn id="39" dur="1" fill="hold">
                                          <p:stCondLst>
                                            <p:cond delay="0"/>
                                          </p:stCondLst>
                                        </p:cTn>
                                        <p:tgtEl>
                                          <p:spTgt spid="9222"/>
                                        </p:tgtEl>
                                        <p:attrNameLst>
                                          <p:attrName>style.visibility</p:attrName>
                                        </p:attrNameLst>
                                      </p:cBhvr>
                                      <p:to>
                                        <p:strVal val="visible"/>
                                      </p:to>
                                    </p:set>
                                    <p:anim calcmode="lin" valueType="num">
                                      <p:cBhvr additive="base">
                                        <p:cTn id="40" dur="75" fill="hold"/>
                                        <p:tgtEl>
                                          <p:spTgt spid="9222"/>
                                        </p:tgtEl>
                                        <p:attrNameLst>
                                          <p:attrName>ppt_x</p:attrName>
                                        </p:attrNameLst>
                                      </p:cBhvr>
                                      <p:tavLst>
                                        <p:tav tm="0">
                                          <p:val>
                                            <p:strVal val="0-#ppt_w/2"/>
                                          </p:val>
                                        </p:tav>
                                        <p:tav tm="100000">
                                          <p:val>
                                            <p:strVal val="#ppt_x"/>
                                          </p:val>
                                        </p:tav>
                                      </p:tavLst>
                                    </p:anim>
                                    <p:anim calcmode="lin" valueType="num">
                                      <p:cBhvr additive="base">
                                        <p:cTn id="41" dur="75" fill="hold"/>
                                        <p:tgtEl>
                                          <p:spTgt spid="92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iterate type="lt">
                                    <p:tmPct val="100000"/>
                                  </p:iterate>
                                  <p:childTnLst>
                                    <p:set>
                                      <p:cBhvr>
                                        <p:cTn id="45" dur="1" fill="hold">
                                          <p:stCondLst>
                                            <p:cond delay="0"/>
                                          </p:stCondLst>
                                        </p:cTn>
                                        <p:tgtEl>
                                          <p:spTgt spid="9223"/>
                                        </p:tgtEl>
                                        <p:attrNameLst>
                                          <p:attrName>style.visibility</p:attrName>
                                        </p:attrNameLst>
                                      </p:cBhvr>
                                      <p:to>
                                        <p:strVal val="visible"/>
                                      </p:to>
                                    </p:set>
                                    <p:anim calcmode="lin" valueType="num">
                                      <p:cBhvr additive="base">
                                        <p:cTn id="46" dur="75" fill="hold"/>
                                        <p:tgtEl>
                                          <p:spTgt spid="9223"/>
                                        </p:tgtEl>
                                        <p:attrNameLst>
                                          <p:attrName>ppt_x</p:attrName>
                                        </p:attrNameLst>
                                      </p:cBhvr>
                                      <p:tavLst>
                                        <p:tav tm="0">
                                          <p:val>
                                            <p:strVal val="1+#ppt_w/2"/>
                                          </p:val>
                                        </p:tav>
                                        <p:tav tm="100000">
                                          <p:val>
                                            <p:strVal val="#ppt_x"/>
                                          </p:val>
                                        </p:tav>
                                      </p:tavLst>
                                    </p:anim>
                                    <p:anim calcmode="lin" valueType="num">
                                      <p:cBhvr additive="base">
                                        <p:cTn id="47" dur="75" fill="hold"/>
                                        <p:tgtEl>
                                          <p:spTgt spid="92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iterate type="lt">
                                    <p:tmPct val="100000"/>
                                  </p:iterate>
                                  <p:childTnLst>
                                    <p:set>
                                      <p:cBhvr>
                                        <p:cTn id="51" dur="1" fill="hold">
                                          <p:stCondLst>
                                            <p:cond delay="0"/>
                                          </p:stCondLst>
                                        </p:cTn>
                                        <p:tgtEl>
                                          <p:spTgt spid="9225"/>
                                        </p:tgtEl>
                                        <p:attrNameLst>
                                          <p:attrName>style.visibility</p:attrName>
                                        </p:attrNameLst>
                                      </p:cBhvr>
                                      <p:to>
                                        <p:strVal val="visible"/>
                                      </p:to>
                                    </p:set>
                                    <p:anim calcmode="lin" valueType="num">
                                      <p:cBhvr additive="base">
                                        <p:cTn id="52" dur="75" fill="hold"/>
                                        <p:tgtEl>
                                          <p:spTgt spid="9225"/>
                                        </p:tgtEl>
                                        <p:attrNameLst>
                                          <p:attrName>ppt_x</p:attrName>
                                        </p:attrNameLst>
                                      </p:cBhvr>
                                      <p:tavLst>
                                        <p:tav tm="0">
                                          <p:val>
                                            <p:strVal val="0-#ppt_w/2"/>
                                          </p:val>
                                        </p:tav>
                                        <p:tav tm="100000">
                                          <p:val>
                                            <p:strVal val="#ppt_x"/>
                                          </p:val>
                                        </p:tav>
                                      </p:tavLst>
                                    </p:anim>
                                    <p:anim calcmode="lin" valueType="num">
                                      <p:cBhvr additive="base">
                                        <p:cTn id="53" dur="75" fill="hold"/>
                                        <p:tgtEl>
                                          <p:spTgt spid="92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CAMER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iterate type="lt">
                                    <p:tmPct val="100000"/>
                                  </p:iterate>
                                  <p:childTnLst>
                                    <p:set>
                                      <p:cBhvr>
                                        <p:cTn id="57" dur="1" fill="hold">
                                          <p:stCondLst>
                                            <p:cond delay="0"/>
                                          </p:stCondLst>
                                        </p:cTn>
                                        <p:tgtEl>
                                          <p:spTgt spid="9226"/>
                                        </p:tgtEl>
                                        <p:attrNameLst>
                                          <p:attrName>style.visibility</p:attrName>
                                        </p:attrNameLst>
                                      </p:cBhvr>
                                      <p:to>
                                        <p:strVal val="visible"/>
                                      </p:to>
                                    </p:set>
                                    <p:anim calcmode="lin" valueType="num">
                                      <p:cBhvr additive="base">
                                        <p:cTn id="58" dur="75" fill="hold"/>
                                        <p:tgtEl>
                                          <p:spTgt spid="9226"/>
                                        </p:tgtEl>
                                        <p:attrNameLst>
                                          <p:attrName>ppt_x</p:attrName>
                                        </p:attrNameLst>
                                      </p:cBhvr>
                                      <p:tavLst>
                                        <p:tav tm="0">
                                          <p:val>
                                            <p:strVal val="0-#ppt_w/2"/>
                                          </p:val>
                                        </p:tav>
                                        <p:tav tm="100000">
                                          <p:val>
                                            <p:strVal val="#ppt_x"/>
                                          </p:val>
                                        </p:tav>
                                      </p:tavLst>
                                    </p:anim>
                                    <p:anim calcmode="lin" valueType="num">
                                      <p:cBhvr additive="base">
                                        <p:cTn id="59" dur="75" fill="hold"/>
                                        <p:tgtEl>
                                          <p:spTgt spid="92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CAMERA.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iterate type="lt">
                                    <p:tmPct val="100000"/>
                                  </p:iterate>
                                  <p:childTnLst>
                                    <p:set>
                                      <p:cBhvr>
                                        <p:cTn id="63" dur="1" fill="hold">
                                          <p:stCondLst>
                                            <p:cond delay="0"/>
                                          </p:stCondLst>
                                        </p:cTn>
                                        <p:tgtEl>
                                          <p:spTgt spid="9227"/>
                                        </p:tgtEl>
                                        <p:attrNameLst>
                                          <p:attrName>style.visibility</p:attrName>
                                        </p:attrNameLst>
                                      </p:cBhvr>
                                      <p:to>
                                        <p:strVal val="visible"/>
                                      </p:to>
                                    </p:set>
                                    <p:anim calcmode="lin" valueType="num">
                                      <p:cBhvr additive="base">
                                        <p:cTn id="64" dur="75" fill="hold"/>
                                        <p:tgtEl>
                                          <p:spTgt spid="9227"/>
                                        </p:tgtEl>
                                        <p:attrNameLst>
                                          <p:attrName>ppt_x</p:attrName>
                                        </p:attrNameLst>
                                      </p:cBhvr>
                                      <p:tavLst>
                                        <p:tav tm="0">
                                          <p:val>
                                            <p:strVal val="0-#ppt_w/2"/>
                                          </p:val>
                                        </p:tav>
                                        <p:tav tm="100000">
                                          <p:val>
                                            <p:strVal val="#ppt_x"/>
                                          </p:val>
                                        </p:tav>
                                      </p:tavLst>
                                    </p:anim>
                                    <p:anim calcmode="lin" valueType="num">
                                      <p:cBhvr additive="base">
                                        <p:cTn id="65" dur="75" fill="hold"/>
                                        <p:tgtEl>
                                          <p:spTgt spid="92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iterate type="lt">
                                    <p:tmPct val="100000"/>
                                  </p:iterate>
                                  <p:childTnLst>
                                    <p:set>
                                      <p:cBhvr>
                                        <p:cTn id="69" dur="1" fill="hold">
                                          <p:stCondLst>
                                            <p:cond delay="0"/>
                                          </p:stCondLst>
                                        </p:cTn>
                                        <p:tgtEl>
                                          <p:spTgt spid="9228"/>
                                        </p:tgtEl>
                                        <p:attrNameLst>
                                          <p:attrName>style.visibility</p:attrName>
                                        </p:attrNameLst>
                                      </p:cBhvr>
                                      <p:to>
                                        <p:strVal val="visible"/>
                                      </p:to>
                                    </p:set>
                                    <p:anim calcmode="lin" valueType="num">
                                      <p:cBhvr additive="base">
                                        <p:cTn id="70" dur="75" fill="hold"/>
                                        <p:tgtEl>
                                          <p:spTgt spid="9228"/>
                                        </p:tgtEl>
                                        <p:attrNameLst>
                                          <p:attrName>ppt_x</p:attrName>
                                        </p:attrNameLst>
                                      </p:cBhvr>
                                      <p:tavLst>
                                        <p:tav tm="0">
                                          <p:val>
                                            <p:strVal val="1+#ppt_w/2"/>
                                          </p:val>
                                        </p:tav>
                                        <p:tav tm="100000">
                                          <p:val>
                                            <p:strVal val="#ppt_x"/>
                                          </p:val>
                                        </p:tav>
                                      </p:tavLst>
                                    </p:anim>
                                    <p:anim calcmode="lin" valueType="num">
                                      <p:cBhvr additive="base">
                                        <p:cTn id="71" dur="75" fill="hold"/>
                                        <p:tgtEl>
                                          <p:spTgt spid="92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CAMERA.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2" fill="hold" grpId="0" nodeType="clickEffect">
                                  <p:stCondLst>
                                    <p:cond delay="0"/>
                                  </p:stCondLst>
                                  <p:iterate type="lt">
                                    <p:tmPct val="100000"/>
                                  </p:iterate>
                                  <p:childTnLst>
                                    <p:set>
                                      <p:cBhvr>
                                        <p:cTn id="75" dur="1" fill="hold">
                                          <p:stCondLst>
                                            <p:cond delay="0"/>
                                          </p:stCondLst>
                                        </p:cTn>
                                        <p:tgtEl>
                                          <p:spTgt spid="9229"/>
                                        </p:tgtEl>
                                        <p:attrNameLst>
                                          <p:attrName>style.visibility</p:attrName>
                                        </p:attrNameLst>
                                      </p:cBhvr>
                                      <p:to>
                                        <p:strVal val="visible"/>
                                      </p:to>
                                    </p:set>
                                    <p:anim calcmode="lin" valueType="num">
                                      <p:cBhvr additive="base">
                                        <p:cTn id="76" dur="75" fill="hold"/>
                                        <p:tgtEl>
                                          <p:spTgt spid="9229"/>
                                        </p:tgtEl>
                                        <p:attrNameLst>
                                          <p:attrName>ppt_x</p:attrName>
                                        </p:attrNameLst>
                                      </p:cBhvr>
                                      <p:tavLst>
                                        <p:tav tm="0">
                                          <p:val>
                                            <p:strVal val="1+#ppt_w/2"/>
                                          </p:val>
                                        </p:tav>
                                        <p:tav tm="100000">
                                          <p:val>
                                            <p:strVal val="#ppt_x"/>
                                          </p:val>
                                        </p:tav>
                                      </p:tavLst>
                                    </p:anim>
                                    <p:anim calcmode="lin" valueType="num">
                                      <p:cBhvr additive="base">
                                        <p:cTn id="77" dur="75" fill="hold"/>
                                        <p:tgtEl>
                                          <p:spTgt spid="92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5" name="CAMERA.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2" fill="hold" grpId="0" nodeType="clickEffect">
                                  <p:stCondLst>
                                    <p:cond delay="0"/>
                                  </p:stCondLst>
                                  <p:iterate type="lt">
                                    <p:tmPct val="100000"/>
                                  </p:iterate>
                                  <p:childTnLst>
                                    <p:set>
                                      <p:cBhvr>
                                        <p:cTn id="81" dur="1" fill="hold">
                                          <p:stCondLst>
                                            <p:cond delay="0"/>
                                          </p:stCondLst>
                                        </p:cTn>
                                        <p:tgtEl>
                                          <p:spTgt spid="9230"/>
                                        </p:tgtEl>
                                        <p:attrNameLst>
                                          <p:attrName>style.visibility</p:attrName>
                                        </p:attrNameLst>
                                      </p:cBhvr>
                                      <p:to>
                                        <p:strVal val="visible"/>
                                      </p:to>
                                    </p:set>
                                    <p:anim calcmode="lin" valueType="num">
                                      <p:cBhvr additive="base">
                                        <p:cTn id="82" dur="75" fill="hold"/>
                                        <p:tgtEl>
                                          <p:spTgt spid="9230"/>
                                        </p:tgtEl>
                                        <p:attrNameLst>
                                          <p:attrName>ppt_x</p:attrName>
                                        </p:attrNameLst>
                                      </p:cBhvr>
                                      <p:tavLst>
                                        <p:tav tm="0">
                                          <p:val>
                                            <p:strVal val="1+#ppt_w/2"/>
                                          </p:val>
                                        </p:tav>
                                        <p:tav tm="100000">
                                          <p:val>
                                            <p:strVal val="#ppt_x"/>
                                          </p:val>
                                        </p:tav>
                                      </p:tavLst>
                                    </p:anim>
                                    <p:anim calcmode="lin" valueType="num">
                                      <p:cBhvr additive="base">
                                        <p:cTn id="83" dur="75" fill="hold"/>
                                        <p:tgtEl>
                                          <p:spTgt spid="92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5" name="CAMERA.WAV"/>
                                        </p:tgtEl>
                                      </p:cMediaNode>
                                    </p:audio>
                                  </p:subTnLst>
                                </p:cTn>
                              </p:par>
                            </p:childTnLst>
                          </p:cTn>
                        </p:par>
                        <p:par>
                          <p:cTn id="84" fill="hold">
                            <p:stCondLst>
                              <p:cond delay="600"/>
                            </p:stCondLst>
                            <p:childTnLst>
                              <p:par>
                                <p:cTn id="85" presetID="1" presetClass="entr" presetSubtype="0" fill="hold" grpId="0" nodeType="afterEffect">
                                  <p:stCondLst>
                                    <p:cond delay="1000"/>
                                  </p:stCondLst>
                                  <p:childTnLst>
                                    <p:set>
                                      <p:cBhvr>
                                        <p:cTn id="86"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animBg="1" autoUpdateAnimBg="0"/>
      <p:bldP spid="9221" grpId="0" animBg="1" autoUpdateAnimBg="0"/>
      <p:bldP spid="9222" grpId="0" animBg="1" autoUpdateAnimBg="0"/>
      <p:bldP spid="9223" grpId="0" animBg="1" autoUpdateAnimBg="0"/>
      <p:bldP spid="9224" grpId="0" animBg="1"/>
      <p:bldP spid="9225" grpId="0" animBg="1" autoUpdateAnimBg="0"/>
      <p:bldP spid="9226" grpId="0" animBg="1" autoUpdateAnimBg="0"/>
      <p:bldP spid="9227" grpId="0" animBg="1" autoUpdateAnimBg="0"/>
      <p:bldP spid="9228" grpId="0" animBg="1" autoUpdateAnimBg="0"/>
      <p:bldP spid="9229" grpId="0" animBg="1" autoUpdateAnimBg="0"/>
      <p:bldP spid="9230" grpId="0" animBg="1" autoUpdateAnimBg="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0019" y="3244334"/>
            <a:ext cx="248786" cy="369332"/>
          </a:xfrm>
          <a:prstGeom prst="rect">
            <a:avLst/>
          </a:prstGeom>
        </p:spPr>
        <p:txBody>
          <a:bodyPr wrap="none">
            <a:spAutoFit/>
          </a:bodyPr>
          <a:lstStyle/>
          <a:p>
            <a:r>
              <a:rPr lang="en-NZ" dirty="0"/>
              <a:t> </a:t>
            </a:r>
          </a:p>
        </p:txBody>
      </p:sp>
      <p:sp>
        <p:nvSpPr>
          <p:cNvPr id="2" name="Rectangle 1"/>
          <p:cNvSpPr/>
          <p:nvPr/>
        </p:nvSpPr>
        <p:spPr>
          <a:xfrm>
            <a:off x="3286100" y="1052736"/>
            <a:ext cx="6092825" cy="1569660"/>
          </a:xfrm>
          <a:prstGeom prst="rect">
            <a:avLst/>
          </a:prstGeom>
        </p:spPr>
        <p:txBody>
          <a:bodyPr>
            <a:spAutoFit/>
          </a:bodyPr>
          <a:lstStyle/>
          <a:p>
            <a:r>
              <a:rPr lang="en-NZ" sz="2400" dirty="0">
                <a:solidFill>
                  <a:srgbClr val="000000"/>
                </a:solidFill>
                <a:latin typeface="Calibri" panose="020F0502020204030204" pitchFamily="34" charset="0"/>
              </a:rPr>
              <a:t>Vectors are represented in diagrams by arrows.</a:t>
            </a:r>
            <a:endParaRPr lang="en-NZ" sz="2400" dirty="0">
              <a:latin typeface="Calibri" panose="020F0502020204030204" pitchFamily="34" charset="0"/>
            </a:endParaRPr>
          </a:p>
          <a:p>
            <a:pPr fontAlgn="base"/>
            <a:br>
              <a:rPr lang="en-NZ" sz="2400" dirty="0">
                <a:latin typeface="Calibri" panose="020F0502020204030204" pitchFamily="34" charset="0"/>
              </a:rPr>
            </a:br>
            <a:r>
              <a:rPr lang="en-NZ" sz="2400" u="sng" dirty="0">
                <a:solidFill>
                  <a:srgbClr val="BE1818"/>
                </a:solidFill>
                <a:latin typeface="Calibri" panose="020F0502020204030204" pitchFamily="34" charset="0"/>
              </a:rPr>
              <a:t>Length</a:t>
            </a:r>
            <a:r>
              <a:rPr lang="en-NZ" sz="2400" dirty="0">
                <a:solidFill>
                  <a:srgbClr val="000000"/>
                </a:solidFill>
                <a:latin typeface="Calibri" panose="020F0502020204030204" pitchFamily="34" charset="0"/>
              </a:rPr>
              <a:t> of arrow →</a:t>
            </a:r>
            <a:r>
              <a:rPr lang="en-NZ" sz="2400" b="1" dirty="0">
                <a:solidFill>
                  <a:srgbClr val="008000"/>
                </a:solidFill>
                <a:latin typeface="Calibri" panose="020F0502020204030204" pitchFamily="34" charset="0"/>
              </a:rPr>
              <a:t> </a:t>
            </a:r>
            <a:r>
              <a:rPr lang="en-NZ" sz="2400" b="1" dirty="0">
                <a:solidFill>
                  <a:srgbClr val="C00000"/>
                </a:solidFill>
                <a:latin typeface="Calibri" panose="020F0502020204030204" pitchFamily="34" charset="0"/>
              </a:rPr>
              <a:t>MAGNITUDE</a:t>
            </a:r>
            <a:r>
              <a:rPr lang="en-NZ" sz="2400" b="1" dirty="0">
                <a:solidFill>
                  <a:srgbClr val="008000"/>
                </a:solidFill>
                <a:latin typeface="Calibri" panose="020F0502020204030204" pitchFamily="34" charset="0"/>
              </a:rPr>
              <a:t> </a:t>
            </a:r>
            <a:r>
              <a:rPr lang="en-NZ" sz="2400" dirty="0">
                <a:solidFill>
                  <a:srgbClr val="000000"/>
                </a:solidFill>
                <a:latin typeface="Calibri" panose="020F0502020204030204" pitchFamily="34" charset="0"/>
              </a:rPr>
              <a:t>of the vector</a:t>
            </a:r>
            <a:endParaRPr lang="en-NZ" sz="2400" dirty="0">
              <a:solidFill>
                <a:srgbClr val="008000"/>
              </a:solidFill>
              <a:latin typeface="Calibri" panose="020F0502020204030204" pitchFamily="34" charset="0"/>
            </a:endParaRPr>
          </a:p>
          <a:p>
            <a:pPr fontAlgn="base"/>
            <a:r>
              <a:rPr lang="en-NZ" sz="2400" u="sng" dirty="0">
                <a:solidFill>
                  <a:srgbClr val="C00000"/>
                </a:solidFill>
                <a:latin typeface="Calibri" panose="020F0502020204030204" pitchFamily="34" charset="0"/>
              </a:rPr>
              <a:t>Direction</a:t>
            </a:r>
            <a:r>
              <a:rPr lang="en-NZ" sz="2400" dirty="0">
                <a:solidFill>
                  <a:srgbClr val="000000"/>
                </a:solidFill>
                <a:latin typeface="Calibri" panose="020F0502020204030204" pitchFamily="34" charset="0"/>
              </a:rPr>
              <a:t> of arrow → </a:t>
            </a:r>
            <a:r>
              <a:rPr lang="en-NZ" sz="2400" b="1" dirty="0">
                <a:solidFill>
                  <a:srgbClr val="C00000"/>
                </a:solidFill>
                <a:latin typeface="Calibri" panose="020F0502020204030204" pitchFamily="34" charset="0"/>
              </a:rPr>
              <a:t>DIRECTION</a:t>
            </a:r>
            <a:r>
              <a:rPr lang="en-NZ" sz="2400" dirty="0">
                <a:solidFill>
                  <a:srgbClr val="000000"/>
                </a:solidFill>
                <a:latin typeface="Calibri" panose="020F0502020204030204" pitchFamily="34" charset="0"/>
              </a:rPr>
              <a:t> of the vector</a:t>
            </a:r>
            <a:endParaRPr lang="en-NZ" sz="2400" dirty="0">
              <a:solidFill>
                <a:srgbClr val="660066"/>
              </a:solidFill>
              <a:latin typeface="Calibri" panose="020F0502020204030204" pitchFamily="34" charset="0"/>
            </a:endParaRPr>
          </a:p>
        </p:txBody>
      </p:sp>
      <p:sp>
        <p:nvSpPr>
          <p:cNvPr id="5" name="Text Box 2"/>
          <p:cNvSpPr txBox="1">
            <a:spLocks noChangeArrowheads="1"/>
          </p:cNvSpPr>
          <p:nvPr/>
        </p:nvSpPr>
        <p:spPr bwMode="auto">
          <a:xfrm>
            <a:off x="2258365" y="0"/>
            <a:ext cx="7920880"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lgn="l" rtl="0" eaLnBrk="0" fontAlgn="base" hangingPunct="0">
              <a:spcBef>
                <a:spcPct val="20000"/>
              </a:spcBef>
              <a:spcAft>
                <a:spcPct val="0"/>
              </a:spcAft>
              <a:buChar char="•"/>
              <a:defRPr sz="3200">
                <a:solidFill>
                  <a:schemeClr val="bg1"/>
                </a:solidFill>
                <a:latin typeface="Comic Sans MS" pitchFamily="66" charset="0"/>
                <a:ea typeface="+mj-ea"/>
                <a:cs typeface="+mj-cs"/>
              </a:defRPr>
            </a:lvl1pPr>
            <a:lvl2pPr marL="742950" indent="-285750" algn="l" rtl="0" eaLnBrk="0" fontAlgn="base" hangingPunct="0">
              <a:spcBef>
                <a:spcPct val="20000"/>
              </a:spcBef>
              <a:spcAft>
                <a:spcPct val="0"/>
              </a:spcAft>
              <a:buChar char="–"/>
              <a:defRPr sz="2800">
                <a:solidFill>
                  <a:schemeClr val="bg1"/>
                </a:solidFill>
                <a:latin typeface="Comic Sans MS" pitchFamily="66" charset="0"/>
              </a:defRPr>
            </a:lvl2pPr>
            <a:lvl3pPr marL="1143000" indent="-228600" algn="l" rtl="0" eaLnBrk="0" fontAlgn="base" hangingPunct="0">
              <a:spcBef>
                <a:spcPct val="20000"/>
              </a:spcBef>
              <a:spcAft>
                <a:spcPct val="0"/>
              </a:spcAft>
              <a:buChar char="•"/>
              <a:defRPr sz="2400">
                <a:solidFill>
                  <a:schemeClr val="bg1"/>
                </a:solidFill>
                <a:latin typeface="Comic Sans MS" pitchFamily="66" charset="0"/>
              </a:defRPr>
            </a:lvl3pPr>
            <a:lvl4pPr marL="1600200" indent="-228600" algn="l" rtl="0" eaLnBrk="0" fontAlgn="base" hangingPunct="0">
              <a:spcBef>
                <a:spcPct val="20000"/>
              </a:spcBef>
              <a:spcAft>
                <a:spcPct val="0"/>
              </a:spcAft>
              <a:buChar char="–"/>
              <a:defRPr sz="2000">
                <a:solidFill>
                  <a:schemeClr val="bg1"/>
                </a:solidFill>
                <a:latin typeface="Comic Sans MS" pitchFamily="66" charset="0"/>
              </a:defRPr>
            </a:lvl4pPr>
            <a:lvl5pPr marL="2057400" indent="-228600" algn="l" rtl="0" eaLnBrk="0" fontAlgn="base" hangingPunct="0">
              <a:spcBef>
                <a:spcPct val="20000"/>
              </a:spcBef>
              <a:spcAft>
                <a:spcPct val="0"/>
              </a:spcAft>
              <a:buChar char="»"/>
              <a:defRPr sz="2000">
                <a:solidFill>
                  <a:schemeClr val="bg1"/>
                </a:solidFill>
                <a:latin typeface="Comic Sans MS" pitchFamily="66" charset="0"/>
              </a:defRPr>
            </a:lvl5pPr>
            <a:lvl6pPr marL="2514600" indent="-228600" algn="l" rtl="0" eaLnBrk="0" fontAlgn="base" hangingPunct="0">
              <a:spcBef>
                <a:spcPct val="20000"/>
              </a:spcBef>
              <a:spcAft>
                <a:spcPct val="0"/>
              </a:spcAft>
              <a:buChar char="»"/>
              <a:defRPr sz="2000">
                <a:solidFill>
                  <a:schemeClr val="bg1"/>
                </a:solidFill>
                <a:latin typeface="Comic Sans MS" pitchFamily="66" charset="0"/>
              </a:defRPr>
            </a:lvl6pPr>
            <a:lvl7pPr marL="2971800" indent="-228600" algn="l" rtl="0" eaLnBrk="0" fontAlgn="base" hangingPunct="0">
              <a:spcBef>
                <a:spcPct val="20000"/>
              </a:spcBef>
              <a:spcAft>
                <a:spcPct val="0"/>
              </a:spcAft>
              <a:buChar char="»"/>
              <a:defRPr sz="2000">
                <a:solidFill>
                  <a:schemeClr val="bg1"/>
                </a:solidFill>
                <a:latin typeface="Comic Sans MS" pitchFamily="66" charset="0"/>
              </a:defRPr>
            </a:lvl7pPr>
            <a:lvl8pPr marL="3429000" indent="-228600" algn="l" rtl="0" eaLnBrk="0" fontAlgn="base" hangingPunct="0">
              <a:spcBef>
                <a:spcPct val="20000"/>
              </a:spcBef>
              <a:spcAft>
                <a:spcPct val="0"/>
              </a:spcAft>
              <a:buChar char="»"/>
              <a:defRPr sz="2000">
                <a:solidFill>
                  <a:schemeClr val="bg1"/>
                </a:solidFill>
                <a:latin typeface="Comic Sans MS" pitchFamily="66" charset="0"/>
              </a:defRPr>
            </a:lvl8pPr>
            <a:lvl9pPr marL="3886200" indent="-228600" algn="l" rtl="0" eaLnBrk="0" fontAlgn="base" hangingPunct="0">
              <a:spcBef>
                <a:spcPct val="20000"/>
              </a:spcBef>
              <a:spcAft>
                <a:spcPct val="0"/>
              </a:spcAft>
              <a:buChar char="»"/>
              <a:defRPr sz="2000">
                <a:solidFill>
                  <a:schemeClr val="bg1"/>
                </a:solidFill>
                <a:latin typeface="Comic Sans MS" pitchFamily="66" charset="0"/>
              </a:defRPr>
            </a:lvl9pPr>
          </a:lstStyle>
          <a:p>
            <a:pPr algn="ctr">
              <a:buFontTx/>
              <a:buNone/>
            </a:pPr>
            <a:r>
              <a:rPr lang="en-NZ" altLang="en-US" sz="5400" b="1" kern="0" dirty="0">
                <a:solidFill>
                  <a:srgbClr val="BE1818"/>
                </a:solidFill>
                <a:latin typeface="Calibri" panose="020F0502020204030204" pitchFamily="34" charset="0"/>
              </a:rPr>
              <a:t>Vector Representation</a:t>
            </a:r>
            <a:endParaRPr lang="en-US" sz="5400" b="1" kern="0" dirty="0">
              <a:ln/>
              <a:solidFill>
                <a:srgbClr val="CC0B0B"/>
              </a:solidFill>
              <a:latin typeface="Calibri" panose="020F0502020204030204" pitchFamily="34" charset="0"/>
            </a:endParaRPr>
          </a:p>
        </p:txBody>
      </p:sp>
      <p:grpSp>
        <p:nvGrpSpPr>
          <p:cNvPr id="11" name="Group 10"/>
          <p:cNvGrpSpPr/>
          <p:nvPr/>
        </p:nvGrpSpPr>
        <p:grpSpPr>
          <a:xfrm>
            <a:off x="-4862783" y="3789040"/>
            <a:ext cx="4885531" cy="514350"/>
            <a:chOff x="920849" y="3645024"/>
            <a:chExt cx="4885531" cy="51435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49" y="3645024"/>
              <a:ext cx="2581275" cy="51435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505002" y="3645024"/>
              <a:ext cx="2301378" cy="514350"/>
            </a:xfrm>
            <a:prstGeom prst="rect">
              <a:avLst/>
            </a:prstGeom>
          </p:spPr>
        </p:pic>
      </p:grpSp>
      <p:sp>
        <p:nvSpPr>
          <p:cNvPr id="12" name="TextBox 11"/>
          <p:cNvSpPr txBox="1"/>
          <p:nvPr/>
        </p:nvSpPr>
        <p:spPr>
          <a:xfrm>
            <a:off x="3286099" y="2780928"/>
            <a:ext cx="6092825" cy="830997"/>
          </a:xfrm>
          <a:prstGeom prst="rect">
            <a:avLst/>
          </a:prstGeom>
          <a:noFill/>
        </p:spPr>
        <p:txBody>
          <a:bodyPr wrap="square" rtlCol="0">
            <a:spAutoFit/>
          </a:bodyPr>
          <a:lstStyle/>
          <a:p>
            <a:r>
              <a:rPr lang="en-NZ" sz="2400" u="sng" dirty="0">
                <a:solidFill>
                  <a:srgbClr val="BE1818"/>
                </a:solidFill>
                <a:latin typeface="Calibri" panose="020F0502020204030204" pitchFamily="34" charset="0"/>
              </a:rPr>
              <a:t>Example-</a:t>
            </a:r>
            <a:r>
              <a:rPr lang="en-NZ" sz="2400" dirty="0">
                <a:solidFill>
                  <a:srgbClr val="BE1818"/>
                </a:solidFill>
                <a:latin typeface="Calibri" panose="020F0502020204030204" pitchFamily="34" charset="0"/>
              </a:rPr>
              <a:t> </a:t>
            </a:r>
            <a:r>
              <a:rPr lang="en-NZ" sz="2400" dirty="0">
                <a:latin typeface="Calibri" panose="020F0502020204030204" pitchFamily="34" charset="0"/>
              </a:rPr>
              <a:t>A N700 </a:t>
            </a:r>
            <a:r>
              <a:rPr lang="en-NZ" sz="2400" dirty="0" err="1">
                <a:latin typeface="Calibri" panose="020F0502020204030204" pitchFamily="34" charset="0"/>
              </a:rPr>
              <a:t>shinkansen</a:t>
            </a:r>
            <a:r>
              <a:rPr lang="en-NZ" sz="2400" dirty="0">
                <a:latin typeface="Calibri" panose="020F0502020204030204" pitchFamily="34" charset="0"/>
              </a:rPr>
              <a:t> travels at 75 ms</a:t>
            </a:r>
            <a:r>
              <a:rPr lang="en-NZ" sz="2400" baseline="30000" dirty="0">
                <a:latin typeface="Calibri" panose="020F0502020204030204" pitchFamily="34" charset="0"/>
              </a:rPr>
              <a:t>-1</a:t>
            </a:r>
            <a:r>
              <a:rPr lang="en-NZ" sz="2400" dirty="0">
                <a:latin typeface="Calibri" panose="020F0502020204030204" pitchFamily="34" charset="0"/>
              </a:rPr>
              <a:t> East could be represented simply as:</a:t>
            </a:r>
            <a:endParaRPr lang="en-NZ" sz="2400" dirty="0"/>
          </a:p>
        </p:txBody>
      </p:sp>
      <p:grpSp>
        <p:nvGrpSpPr>
          <p:cNvPr id="35" name="Group 34"/>
          <p:cNvGrpSpPr/>
          <p:nvPr/>
        </p:nvGrpSpPr>
        <p:grpSpPr>
          <a:xfrm>
            <a:off x="8758708" y="4077072"/>
            <a:ext cx="1728192" cy="400110"/>
            <a:chOff x="7030516" y="4077072"/>
            <a:chExt cx="1728192" cy="400110"/>
          </a:xfrm>
        </p:grpSpPr>
        <p:cxnSp>
          <p:nvCxnSpPr>
            <p:cNvPr id="14" name="Straight Arrow Connector 13"/>
            <p:cNvCxnSpPr/>
            <p:nvPr/>
          </p:nvCxnSpPr>
          <p:spPr>
            <a:xfrm>
              <a:off x="7030516" y="4077072"/>
              <a:ext cx="1728192" cy="0"/>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0556" y="4077072"/>
              <a:ext cx="1152128" cy="400110"/>
            </a:xfrm>
            <a:prstGeom prst="rect">
              <a:avLst/>
            </a:prstGeom>
            <a:noFill/>
          </p:spPr>
          <p:txBody>
            <a:bodyPr wrap="square" rtlCol="0">
              <a:spAutoFit/>
            </a:bodyPr>
            <a:lstStyle/>
            <a:p>
              <a:r>
                <a:rPr lang="en-NZ" sz="2000" dirty="0">
                  <a:latin typeface="Calibri" panose="020F0502020204030204" pitchFamily="34" charset="0"/>
                </a:rPr>
                <a:t>75 ms</a:t>
              </a:r>
              <a:r>
                <a:rPr lang="en-NZ" sz="2000" baseline="30000" dirty="0">
                  <a:latin typeface="Calibri" panose="020F0502020204030204" pitchFamily="34" charset="0"/>
                </a:rPr>
                <a:t>-1</a:t>
              </a:r>
              <a:endParaRPr lang="en-NZ" sz="2000" dirty="0"/>
            </a:p>
          </p:txBody>
        </p:sp>
      </p:grpSp>
      <p:sp>
        <p:nvSpPr>
          <p:cNvPr id="17" name="TextBox 16"/>
          <p:cNvSpPr txBox="1"/>
          <p:nvPr/>
        </p:nvSpPr>
        <p:spPr>
          <a:xfrm>
            <a:off x="3286099" y="5157192"/>
            <a:ext cx="5876800" cy="1015663"/>
          </a:xfrm>
          <a:prstGeom prst="rect">
            <a:avLst/>
          </a:prstGeom>
          <a:noFill/>
        </p:spPr>
        <p:txBody>
          <a:bodyPr wrap="square" rtlCol="0">
            <a:spAutoFit/>
          </a:bodyPr>
          <a:lstStyle/>
          <a:p>
            <a:r>
              <a:rPr lang="en-NZ" sz="2000" dirty="0">
                <a:latin typeface="Calibri" panose="020F0502020204030204" pitchFamily="34" charset="0"/>
              </a:rPr>
              <a:t>Note: If compass directions are appropriate to give the direction for a particular situation then unless stated otherwise North is assumed to be up the page.</a:t>
            </a:r>
          </a:p>
        </p:txBody>
      </p:sp>
      <p:grpSp>
        <p:nvGrpSpPr>
          <p:cNvPr id="37" name="Group 36"/>
          <p:cNvGrpSpPr/>
          <p:nvPr/>
        </p:nvGrpSpPr>
        <p:grpSpPr>
          <a:xfrm>
            <a:off x="8974732" y="5301208"/>
            <a:ext cx="603921" cy="1368152"/>
            <a:chOff x="9162899" y="5301208"/>
            <a:chExt cx="603921" cy="1368152"/>
          </a:xfrm>
        </p:grpSpPr>
        <p:cxnSp>
          <p:nvCxnSpPr>
            <p:cNvPr id="27" name="Straight Arrow Connector 26"/>
            <p:cNvCxnSpPr/>
            <p:nvPr/>
          </p:nvCxnSpPr>
          <p:spPr>
            <a:xfrm flipV="1">
              <a:off x="9478788" y="5665023"/>
              <a:ext cx="0" cy="1004337"/>
            </a:xfrm>
            <a:prstGeom prst="straightConnector1">
              <a:avLst/>
            </a:prstGeom>
            <a:ln w="508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9162899" y="5301208"/>
              <a:ext cx="603921" cy="936104"/>
              <a:chOff x="9162899" y="5301208"/>
              <a:chExt cx="603921" cy="936104"/>
            </a:xfrm>
          </p:grpSpPr>
          <p:cxnSp>
            <p:nvCxnSpPr>
              <p:cNvPr id="30" name="Straight Connector 29"/>
              <p:cNvCxnSpPr/>
              <p:nvPr/>
            </p:nvCxnSpPr>
            <p:spPr>
              <a:xfrm>
                <a:off x="9362398" y="6237312"/>
                <a:ext cx="231050" cy="0"/>
              </a:xfrm>
              <a:prstGeom prst="line">
                <a:avLst/>
              </a:prstGeom>
              <a:ln w="50800">
                <a:solidFill>
                  <a:srgbClr val="BE1818"/>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162899" y="5301208"/>
                <a:ext cx="603921" cy="461665"/>
              </a:xfrm>
              <a:prstGeom prst="rect">
                <a:avLst/>
              </a:prstGeom>
              <a:noFill/>
            </p:spPr>
            <p:txBody>
              <a:bodyPr wrap="square" rtlCol="0">
                <a:spAutoFit/>
              </a:bodyPr>
              <a:lstStyle/>
              <a:p>
                <a:r>
                  <a:rPr lang="en-NZ" dirty="0"/>
                  <a:t>  </a:t>
                </a:r>
                <a:r>
                  <a:rPr lang="en-NZ" sz="2400" b="1" dirty="0">
                    <a:solidFill>
                      <a:srgbClr val="BE1818"/>
                    </a:solidFill>
                    <a:latin typeface="Calibri" panose="020F0502020204030204" pitchFamily="34" charset="0"/>
                  </a:rPr>
                  <a:t>N</a:t>
                </a:r>
              </a:p>
            </p:txBody>
          </p:sp>
        </p:grpSp>
      </p:grpSp>
    </p:spTree>
    <p:extLst>
      <p:ext uri="{BB962C8B-B14F-4D97-AF65-F5344CB8AC3E}">
        <p14:creationId xmlns:p14="http://schemas.microsoft.com/office/powerpoint/2010/main" val="20668416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1500"/>
                            </p:stCondLst>
                            <p:childTnLst>
                              <p:par>
                                <p:cTn id="8" presetID="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8.10107E-7 3.7037E-6 L 0.70865 0.00416 " pathEditMode="relative" rAng="0" ptsTypes="AA">
                                      <p:cBhvr>
                                        <p:cTn id="15" dur="2000" fill="hold"/>
                                        <p:tgtEl>
                                          <p:spTgt spid="11"/>
                                        </p:tgtEl>
                                        <p:attrNameLst>
                                          <p:attrName>ppt_x</p:attrName>
                                          <p:attrName>ppt_y</p:attrName>
                                        </p:attrNameLst>
                                      </p:cBhvr>
                                      <p:rCtr x="35426" y="208"/>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0"/>
                            </p:stCondLst>
                            <p:childTnLst>
                              <p:par>
                                <p:cTn id="21" presetID="2" presetClass="entr" presetSubtype="8" fill="hold" nodeType="afterEffect">
                                  <p:stCondLst>
                                    <p:cond delay="10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718768" y="548680"/>
            <a:ext cx="6767512" cy="914400"/>
          </a:xfrm>
        </p:spPr>
        <p:txBody>
          <a:bodyPr/>
          <a:lstStyle/>
          <a:p>
            <a:pPr eaLnBrk="1" hangingPunct="1"/>
            <a:r>
              <a:rPr lang="en-US" sz="2600" dirty="0">
                <a:solidFill>
                  <a:srgbClr val="FF0000"/>
                </a:solidFill>
                <a:latin typeface="Trebuchet MS" pitchFamily="34" charset="0"/>
              </a:rPr>
              <a:t>  </a:t>
            </a:r>
            <a:endParaRPr lang="en-US" sz="2800" dirty="0">
              <a:solidFill>
                <a:srgbClr val="FF0000"/>
              </a:solidFill>
              <a:latin typeface="Trebuchet MS" pitchFamily="34" charset="0"/>
            </a:endParaRPr>
          </a:p>
        </p:txBody>
      </p:sp>
      <p:sp>
        <p:nvSpPr>
          <p:cNvPr id="4" name="Text Box 2"/>
          <p:cNvSpPr txBox="1">
            <a:spLocks noChangeArrowheads="1"/>
          </p:cNvSpPr>
          <p:nvPr/>
        </p:nvSpPr>
        <p:spPr bwMode="auto">
          <a:xfrm>
            <a:off x="2258365" y="0"/>
            <a:ext cx="7920880"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lgn="l" rtl="0" eaLnBrk="0" fontAlgn="base" hangingPunct="0">
              <a:spcBef>
                <a:spcPct val="20000"/>
              </a:spcBef>
              <a:spcAft>
                <a:spcPct val="0"/>
              </a:spcAft>
              <a:buChar char="•"/>
              <a:defRPr sz="3200">
                <a:solidFill>
                  <a:schemeClr val="bg1"/>
                </a:solidFill>
                <a:latin typeface="Comic Sans MS" pitchFamily="66" charset="0"/>
                <a:ea typeface="+mj-ea"/>
                <a:cs typeface="+mj-cs"/>
              </a:defRPr>
            </a:lvl1pPr>
            <a:lvl2pPr marL="742950" indent="-285750" algn="l" rtl="0" eaLnBrk="0" fontAlgn="base" hangingPunct="0">
              <a:spcBef>
                <a:spcPct val="20000"/>
              </a:spcBef>
              <a:spcAft>
                <a:spcPct val="0"/>
              </a:spcAft>
              <a:buChar char="–"/>
              <a:defRPr sz="2800">
                <a:solidFill>
                  <a:schemeClr val="bg1"/>
                </a:solidFill>
                <a:latin typeface="Comic Sans MS" pitchFamily="66" charset="0"/>
              </a:defRPr>
            </a:lvl2pPr>
            <a:lvl3pPr marL="1143000" indent="-228600" algn="l" rtl="0" eaLnBrk="0" fontAlgn="base" hangingPunct="0">
              <a:spcBef>
                <a:spcPct val="20000"/>
              </a:spcBef>
              <a:spcAft>
                <a:spcPct val="0"/>
              </a:spcAft>
              <a:buChar char="•"/>
              <a:defRPr sz="2400">
                <a:solidFill>
                  <a:schemeClr val="bg1"/>
                </a:solidFill>
                <a:latin typeface="Comic Sans MS" pitchFamily="66" charset="0"/>
              </a:defRPr>
            </a:lvl3pPr>
            <a:lvl4pPr marL="1600200" indent="-228600" algn="l" rtl="0" eaLnBrk="0" fontAlgn="base" hangingPunct="0">
              <a:spcBef>
                <a:spcPct val="20000"/>
              </a:spcBef>
              <a:spcAft>
                <a:spcPct val="0"/>
              </a:spcAft>
              <a:buChar char="–"/>
              <a:defRPr sz="2000">
                <a:solidFill>
                  <a:schemeClr val="bg1"/>
                </a:solidFill>
                <a:latin typeface="Comic Sans MS" pitchFamily="66" charset="0"/>
              </a:defRPr>
            </a:lvl4pPr>
            <a:lvl5pPr marL="2057400" indent="-228600" algn="l" rtl="0" eaLnBrk="0" fontAlgn="base" hangingPunct="0">
              <a:spcBef>
                <a:spcPct val="20000"/>
              </a:spcBef>
              <a:spcAft>
                <a:spcPct val="0"/>
              </a:spcAft>
              <a:buChar char="»"/>
              <a:defRPr sz="2000">
                <a:solidFill>
                  <a:schemeClr val="bg1"/>
                </a:solidFill>
                <a:latin typeface="Comic Sans MS" pitchFamily="66" charset="0"/>
              </a:defRPr>
            </a:lvl5pPr>
            <a:lvl6pPr marL="2514600" indent="-228600" algn="l" rtl="0" eaLnBrk="0" fontAlgn="base" hangingPunct="0">
              <a:spcBef>
                <a:spcPct val="20000"/>
              </a:spcBef>
              <a:spcAft>
                <a:spcPct val="0"/>
              </a:spcAft>
              <a:buChar char="»"/>
              <a:defRPr sz="2000">
                <a:solidFill>
                  <a:schemeClr val="bg1"/>
                </a:solidFill>
                <a:latin typeface="Comic Sans MS" pitchFamily="66" charset="0"/>
              </a:defRPr>
            </a:lvl6pPr>
            <a:lvl7pPr marL="2971800" indent="-228600" algn="l" rtl="0" eaLnBrk="0" fontAlgn="base" hangingPunct="0">
              <a:spcBef>
                <a:spcPct val="20000"/>
              </a:spcBef>
              <a:spcAft>
                <a:spcPct val="0"/>
              </a:spcAft>
              <a:buChar char="»"/>
              <a:defRPr sz="2000">
                <a:solidFill>
                  <a:schemeClr val="bg1"/>
                </a:solidFill>
                <a:latin typeface="Comic Sans MS" pitchFamily="66" charset="0"/>
              </a:defRPr>
            </a:lvl7pPr>
            <a:lvl8pPr marL="3429000" indent="-228600" algn="l" rtl="0" eaLnBrk="0" fontAlgn="base" hangingPunct="0">
              <a:spcBef>
                <a:spcPct val="20000"/>
              </a:spcBef>
              <a:spcAft>
                <a:spcPct val="0"/>
              </a:spcAft>
              <a:buChar char="»"/>
              <a:defRPr sz="2000">
                <a:solidFill>
                  <a:schemeClr val="bg1"/>
                </a:solidFill>
                <a:latin typeface="Comic Sans MS" pitchFamily="66" charset="0"/>
              </a:defRPr>
            </a:lvl8pPr>
            <a:lvl9pPr marL="3886200" indent="-228600" algn="l" rtl="0" eaLnBrk="0" fontAlgn="base" hangingPunct="0">
              <a:spcBef>
                <a:spcPct val="20000"/>
              </a:spcBef>
              <a:spcAft>
                <a:spcPct val="0"/>
              </a:spcAft>
              <a:buChar char="»"/>
              <a:defRPr sz="2000">
                <a:solidFill>
                  <a:schemeClr val="bg1"/>
                </a:solidFill>
                <a:latin typeface="Comic Sans MS" pitchFamily="66" charset="0"/>
              </a:defRPr>
            </a:lvl9pPr>
          </a:lstStyle>
          <a:p>
            <a:pPr algn="ctr">
              <a:buFontTx/>
              <a:buNone/>
            </a:pPr>
            <a:r>
              <a:rPr lang="en-NZ" altLang="en-US" sz="5400" b="1" kern="0" dirty="0">
                <a:solidFill>
                  <a:srgbClr val="BE1818"/>
                </a:solidFill>
                <a:latin typeface="Calibri" panose="020F0502020204030204" pitchFamily="34" charset="0"/>
              </a:rPr>
              <a:t>Combining Vectors</a:t>
            </a:r>
            <a:endParaRPr lang="en-US" sz="5400" b="1" kern="0" dirty="0">
              <a:ln/>
              <a:solidFill>
                <a:srgbClr val="CC0B0B"/>
              </a:solidFill>
              <a:latin typeface="Calibri" panose="020F0502020204030204" pitchFamily="34" charset="0"/>
            </a:endParaRPr>
          </a:p>
        </p:txBody>
      </p:sp>
      <p:sp>
        <p:nvSpPr>
          <p:cNvPr id="2" name="TextBox 1"/>
          <p:cNvSpPr txBox="1"/>
          <p:nvPr/>
        </p:nvSpPr>
        <p:spPr>
          <a:xfrm>
            <a:off x="2566020" y="992922"/>
            <a:ext cx="9073008" cy="1508105"/>
          </a:xfrm>
          <a:prstGeom prst="rect">
            <a:avLst/>
          </a:prstGeom>
          <a:noFill/>
        </p:spPr>
        <p:txBody>
          <a:bodyPr wrap="square" rtlCol="0">
            <a:spAutoFit/>
          </a:bodyPr>
          <a:lstStyle/>
          <a:p>
            <a:r>
              <a:rPr lang="en-NZ" sz="2300" dirty="0">
                <a:latin typeface="Calibri" panose="020F0502020204030204" pitchFamily="34" charset="0"/>
              </a:rPr>
              <a:t>Vectors can be added or subtracted. This involves both one dimensional and two dimensional scenarios at this curriculum level.</a:t>
            </a:r>
          </a:p>
          <a:p>
            <a:endParaRPr lang="en-NZ" sz="2300" dirty="0">
              <a:latin typeface="Calibri" panose="020F0502020204030204" pitchFamily="34" charset="0"/>
            </a:endParaRPr>
          </a:p>
          <a:p>
            <a:r>
              <a:rPr lang="en-NZ" sz="2300" dirty="0">
                <a:latin typeface="Calibri" panose="020F0502020204030204" pitchFamily="34" charset="0"/>
              </a:rPr>
              <a:t>The overall effect of the vectors that are acting is called the </a:t>
            </a:r>
            <a:r>
              <a:rPr lang="en-NZ" sz="2300" b="1" dirty="0">
                <a:solidFill>
                  <a:srgbClr val="C00000"/>
                </a:solidFill>
                <a:latin typeface="Calibri" panose="020F0502020204030204" pitchFamily="34" charset="0"/>
              </a:rPr>
              <a:t>resultant</a:t>
            </a:r>
            <a:r>
              <a:rPr lang="en-NZ" sz="2300" dirty="0">
                <a:latin typeface="Calibri" panose="020F0502020204030204" pitchFamily="34" charset="0"/>
              </a:rPr>
              <a:t>. </a:t>
            </a:r>
          </a:p>
        </p:txBody>
      </p:sp>
      <p:cxnSp>
        <p:nvCxnSpPr>
          <p:cNvPr id="10" name="Straight Connector 9"/>
          <p:cNvCxnSpPr/>
          <p:nvPr/>
        </p:nvCxnSpPr>
        <p:spPr>
          <a:xfrm>
            <a:off x="2205980" y="3810000"/>
            <a:ext cx="6192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05980" y="5733256"/>
            <a:ext cx="6192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494012" y="3037145"/>
            <a:ext cx="5474880" cy="1142999"/>
            <a:chOff x="2494012" y="3037145"/>
            <a:chExt cx="5474880" cy="114299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400" y="3037145"/>
              <a:ext cx="2857500" cy="762000"/>
            </a:xfrm>
            <a:prstGeom prst="rect">
              <a:avLst/>
            </a:prstGeom>
          </p:spPr>
        </p:pic>
        <p:grpSp>
          <p:nvGrpSpPr>
            <p:cNvPr id="14" name="Group 13"/>
            <p:cNvGrpSpPr/>
            <p:nvPr/>
          </p:nvGrpSpPr>
          <p:grpSpPr>
            <a:xfrm>
              <a:off x="6670476" y="3460938"/>
              <a:ext cx="1298416" cy="707886"/>
              <a:chOff x="7245404" y="4077072"/>
              <a:chExt cx="1298416" cy="707886"/>
            </a:xfrm>
          </p:grpSpPr>
          <p:cxnSp>
            <p:nvCxnSpPr>
              <p:cNvPr id="15" name="Straight Arrow Connector 14"/>
              <p:cNvCxnSpPr/>
              <p:nvPr/>
            </p:nvCxnSpPr>
            <p:spPr>
              <a:xfrm>
                <a:off x="7245404" y="4077072"/>
                <a:ext cx="1298416" cy="0"/>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90556" y="4077072"/>
                <a:ext cx="1152128" cy="707886"/>
              </a:xfrm>
              <a:prstGeom prst="rect">
                <a:avLst/>
              </a:prstGeom>
              <a:noFill/>
            </p:spPr>
            <p:txBody>
              <a:bodyPr wrap="square" rtlCol="0">
                <a:spAutoFit/>
              </a:bodyPr>
              <a:lstStyle/>
              <a:p>
                <a:r>
                  <a:rPr lang="en-NZ" sz="2000" dirty="0">
                    <a:latin typeface="Calibri" panose="020F0502020204030204" pitchFamily="34" charset="0"/>
                  </a:rPr>
                  <a:t>7500 N</a:t>
                </a:r>
              </a:p>
              <a:p>
                <a:r>
                  <a:rPr lang="en-NZ" sz="2000" dirty="0">
                    <a:latin typeface="Calibri" panose="020F0502020204030204" pitchFamily="34" charset="0"/>
                  </a:rPr>
                  <a:t>Thrust</a:t>
                </a:r>
                <a:endParaRPr lang="en-NZ" sz="2000" dirty="0"/>
              </a:p>
            </p:txBody>
          </p:sp>
        </p:grpSp>
        <p:grpSp>
          <p:nvGrpSpPr>
            <p:cNvPr id="24" name="Group 23"/>
            <p:cNvGrpSpPr/>
            <p:nvPr/>
          </p:nvGrpSpPr>
          <p:grpSpPr>
            <a:xfrm>
              <a:off x="2494012" y="3463252"/>
              <a:ext cx="1369288" cy="716892"/>
              <a:chOff x="7317412" y="4068066"/>
              <a:chExt cx="1369288" cy="716892"/>
            </a:xfrm>
          </p:grpSpPr>
          <p:cxnSp>
            <p:nvCxnSpPr>
              <p:cNvPr id="25" name="Straight Arrow Connector 24"/>
              <p:cNvCxnSpPr/>
              <p:nvPr/>
            </p:nvCxnSpPr>
            <p:spPr>
              <a:xfrm flipH="1">
                <a:off x="7317412" y="4068066"/>
                <a:ext cx="1077848" cy="9006"/>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42941" y="4077072"/>
                <a:ext cx="1243759" cy="707886"/>
              </a:xfrm>
              <a:prstGeom prst="rect">
                <a:avLst/>
              </a:prstGeom>
              <a:noFill/>
            </p:spPr>
            <p:txBody>
              <a:bodyPr wrap="square" rtlCol="0">
                <a:spAutoFit/>
              </a:bodyPr>
              <a:lstStyle/>
              <a:p>
                <a:r>
                  <a:rPr lang="en-NZ" sz="2000" dirty="0">
                    <a:latin typeface="Calibri" panose="020F0502020204030204" pitchFamily="34" charset="0"/>
                  </a:rPr>
                  <a:t>   7000 N</a:t>
                </a:r>
              </a:p>
              <a:p>
                <a:r>
                  <a:rPr lang="en-NZ" sz="2000" dirty="0">
                    <a:latin typeface="Calibri" panose="020F0502020204030204" pitchFamily="34" charset="0"/>
                  </a:rPr>
                  <a:t>   Friction</a:t>
                </a:r>
                <a:endParaRPr lang="en-NZ" sz="2000" dirty="0"/>
              </a:p>
            </p:txBody>
          </p:sp>
        </p:grpSp>
      </p:grpSp>
      <p:grpSp>
        <p:nvGrpSpPr>
          <p:cNvPr id="13" name="Group 12"/>
          <p:cNvGrpSpPr/>
          <p:nvPr/>
        </p:nvGrpSpPr>
        <p:grpSpPr>
          <a:xfrm>
            <a:off x="2276852" y="4971256"/>
            <a:ext cx="6121816" cy="1419937"/>
            <a:chOff x="2276852" y="4971256"/>
            <a:chExt cx="6121816" cy="141993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148" y="4971256"/>
              <a:ext cx="2857500" cy="762000"/>
            </a:xfrm>
            <a:prstGeom prst="rect">
              <a:avLst/>
            </a:prstGeom>
          </p:spPr>
        </p:pic>
        <p:grpSp>
          <p:nvGrpSpPr>
            <p:cNvPr id="12" name="Group 11"/>
            <p:cNvGrpSpPr/>
            <p:nvPr/>
          </p:nvGrpSpPr>
          <p:grpSpPr>
            <a:xfrm>
              <a:off x="2276852" y="5373216"/>
              <a:ext cx="6121816" cy="1017977"/>
              <a:chOff x="2276852" y="5373216"/>
              <a:chExt cx="6121816" cy="1017977"/>
            </a:xfrm>
          </p:grpSpPr>
          <p:grpSp>
            <p:nvGrpSpPr>
              <p:cNvPr id="21" name="Group 20"/>
              <p:cNvGrpSpPr/>
              <p:nvPr/>
            </p:nvGrpSpPr>
            <p:grpSpPr>
              <a:xfrm>
                <a:off x="2276852" y="5373216"/>
                <a:ext cx="1369288" cy="716892"/>
                <a:chOff x="7317412" y="4068066"/>
                <a:chExt cx="1369288" cy="716892"/>
              </a:xfrm>
            </p:grpSpPr>
            <p:cxnSp>
              <p:nvCxnSpPr>
                <p:cNvPr id="22" name="Straight Arrow Connector 21"/>
                <p:cNvCxnSpPr/>
                <p:nvPr/>
              </p:nvCxnSpPr>
              <p:spPr>
                <a:xfrm flipH="1">
                  <a:off x="7317412" y="4068066"/>
                  <a:ext cx="1077848" cy="9006"/>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42941" y="4077072"/>
                  <a:ext cx="1243759" cy="707886"/>
                </a:xfrm>
                <a:prstGeom prst="rect">
                  <a:avLst/>
                </a:prstGeom>
                <a:noFill/>
              </p:spPr>
              <p:txBody>
                <a:bodyPr wrap="square" rtlCol="0">
                  <a:spAutoFit/>
                </a:bodyPr>
                <a:lstStyle/>
                <a:p>
                  <a:r>
                    <a:rPr lang="en-NZ" sz="2000" dirty="0">
                      <a:latin typeface="Calibri" panose="020F0502020204030204" pitchFamily="34" charset="0"/>
                    </a:rPr>
                    <a:t>   7000 N</a:t>
                  </a:r>
                </a:p>
                <a:p>
                  <a:r>
                    <a:rPr lang="en-NZ" sz="2000" dirty="0">
                      <a:latin typeface="Calibri" panose="020F0502020204030204" pitchFamily="34" charset="0"/>
                    </a:rPr>
                    <a:t>   Friction</a:t>
                  </a:r>
                  <a:endParaRPr lang="en-NZ" sz="2000" dirty="0"/>
                </a:p>
              </p:txBody>
            </p:sp>
          </p:grpSp>
          <p:grpSp>
            <p:nvGrpSpPr>
              <p:cNvPr id="27" name="Group 26"/>
              <p:cNvGrpSpPr/>
              <p:nvPr/>
            </p:nvGrpSpPr>
            <p:grpSpPr>
              <a:xfrm>
                <a:off x="6668204" y="5373216"/>
                <a:ext cx="1730464" cy="1017977"/>
                <a:chOff x="7245404" y="4074758"/>
                <a:chExt cx="1730464" cy="1017977"/>
              </a:xfrm>
            </p:grpSpPr>
            <p:cxnSp>
              <p:nvCxnSpPr>
                <p:cNvPr id="28" name="Straight Arrow Connector 27"/>
                <p:cNvCxnSpPr/>
                <p:nvPr/>
              </p:nvCxnSpPr>
              <p:spPr>
                <a:xfrm flipV="1">
                  <a:off x="7245404" y="4074758"/>
                  <a:ext cx="1730464" cy="2314"/>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90556" y="4077072"/>
                  <a:ext cx="1585312" cy="1015663"/>
                </a:xfrm>
                <a:prstGeom prst="rect">
                  <a:avLst/>
                </a:prstGeom>
                <a:noFill/>
              </p:spPr>
              <p:txBody>
                <a:bodyPr wrap="square" rtlCol="0">
                  <a:spAutoFit/>
                </a:bodyPr>
                <a:lstStyle/>
                <a:p>
                  <a:r>
                    <a:rPr lang="en-NZ" sz="2000" dirty="0">
                      <a:latin typeface="Calibri" panose="020F0502020204030204" pitchFamily="34" charset="0"/>
                    </a:rPr>
                    <a:t>7800 N</a:t>
                  </a:r>
                </a:p>
                <a:p>
                  <a:r>
                    <a:rPr lang="en-NZ" sz="2000" dirty="0">
                      <a:latin typeface="Calibri" panose="020F0502020204030204" pitchFamily="34" charset="0"/>
                    </a:rPr>
                    <a:t>Thrust +</a:t>
                  </a:r>
                </a:p>
                <a:p>
                  <a:r>
                    <a:rPr lang="en-NZ" sz="2000" dirty="0">
                      <a:latin typeface="Calibri" panose="020F0502020204030204" pitchFamily="34" charset="0"/>
                    </a:rPr>
                    <a:t>Tailwind</a:t>
                  </a:r>
                  <a:endParaRPr lang="en-NZ" sz="2000" dirty="0"/>
                </a:p>
              </p:txBody>
            </p:sp>
          </p:grpSp>
        </p:grpSp>
      </p:grpSp>
      <p:grpSp>
        <p:nvGrpSpPr>
          <p:cNvPr id="6" name="Group 5"/>
          <p:cNvGrpSpPr/>
          <p:nvPr/>
        </p:nvGrpSpPr>
        <p:grpSpPr>
          <a:xfrm>
            <a:off x="9190756" y="2982724"/>
            <a:ext cx="2448272" cy="1338500"/>
            <a:chOff x="9190756" y="2982724"/>
            <a:chExt cx="2448272" cy="1338500"/>
          </a:xfrm>
        </p:grpSpPr>
        <p:sp>
          <p:nvSpPr>
            <p:cNvPr id="31" name="TextBox 30"/>
            <p:cNvSpPr txBox="1"/>
            <p:nvPr/>
          </p:nvSpPr>
          <p:spPr>
            <a:xfrm>
              <a:off x="9190756" y="2982724"/>
              <a:ext cx="2448272" cy="446276"/>
            </a:xfrm>
            <a:prstGeom prst="rect">
              <a:avLst/>
            </a:prstGeom>
            <a:noFill/>
          </p:spPr>
          <p:txBody>
            <a:bodyPr wrap="square" rtlCol="0">
              <a:spAutoFit/>
            </a:bodyPr>
            <a:lstStyle/>
            <a:p>
              <a:r>
                <a:rPr lang="en-NZ" sz="2300" b="1" dirty="0">
                  <a:solidFill>
                    <a:srgbClr val="C00000"/>
                  </a:solidFill>
                  <a:latin typeface="Calibri" panose="020F0502020204030204" pitchFamily="34" charset="0"/>
                </a:rPr>
                <a:t>Resultant</a:t>
              </a:r>
              <a:endParaRPr lang="en-NZ" sz="2300" b="1" dirty="0"/>
            </a:p>
          </p:txBody>
        </p:sp>
        <p:cxnSp>
          <p:nvCxnSpPr>
            <p:cNvPr id="32" name="Straight Arrow Connector 31"/>
            <p:cNvCxnSpPr/>
            <p:nvPr/>
          </p:nvCxnSpPr>
          <p:spPr>
            <a:xfrm flipV="1">
              <a:off x="9622804" y="3469944"/>
              <a:ext cx="432048" cy="2314"/>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406780" y="3613338"/>
              <a:ext cx="1152128" cy="707886"/>
            </a:xfrm>
            <a:prstGeom prst="rect">
              <a:avLst/>
            </a:prstGeom>
            <a:noFill/>
          </p:spPr>
          <p:txBody>
            <a:bodyPr wrap="square" rtlCol="0">
              <a:spAutoFit/>
            </a:bodyPr>
            <a:lstStyle/>
            <a:p>
              <a:r>
                <a:rPr lang="en-NZ" sz="2000" dirty="0">
                  <a:latin typeface="Calibri" panose="020F0502020204030204" pitchFamily="34" charset="0"/>
                </a:rPr>
                <a:t>500 N</a:t>
              </a:r>
            </a:p>
            <a:p>
              <a:endParaRPr lang="en-NZ" sz="2000" dirty="0"/>
            </a:p>
          </p:txBody>
        </p:sp>
      </p:grpSp>
      <p:grpSp>
        <p:nvGrpSpPr>
          <p:cNvPr id="3" name="Group 2"/>
          <p:cNvGrpSpPr/>
          <p:nvPr/>
        </p:nvGrpSpPr>
        <p:grpSpPr>
          <a:xfrm>
            <a:off x="9190756" y="4926940"/>
            <a:ext cx="2448272" cy="1382380"/>
            <a:chOff x="9190756" y="4926940"/>
            <a:chExt cx="2448272" cy="1382380"/>
          </a:xfrm>
        </p:grpSpPr>
        <p:sp>
          <p:nvSpPr>
            <p:cNvPr id="36" name="TextBox 35"/>
            <p:cNvSpPr txBox="1"/>
            <p:nvPr/>
          </p:nvSpPr>
          <p:spPr>
            <a:xfrm>
              <a:off x="9190756" y="4926940"/>
              <a:ext cx="2448272" cy="446276"/>
            </a:xfrm>
            <a:prstGeom prst="rect">
              <a:avLst/>
            </a:prstGeom>
            <a:noFill/>
          </p:spPr>
          <p:txBody>
            <a:bodyPr wrap="square" rtlCol="0">
              <a:spAutoFit/>
            </a:bodyPr>
            <a:lstStyle/>
            <a:p>
              <a:r>
                <a:rPr lang="en-NZ" sz="2300" b="1" dirty="0">
                  <a:solidFill>
                    <a:srgbClr val="C00000"/>
                  </a:solidFill>
                  <a:latin typeface="Calibri" panose="020F0502020204030204" pitchFamily="34" charset="0"/>
                </a:rPr>
                <a:t>Resultant</a:t>
              </a:r>
              <a:endParaRPr lang="en-NZ" sz="2300" b="1" dirty="0"/>
            </a:p>
          </p:txBody>
        </p:sp>
        <p:sp>
          <p:nvSpPr>
            <p:cNvPr id="39" name="TextBox 38"/>
            <p:cNvSpPr txBox="1"/>
            <p:nvPr/>
          </p:nvSpPr>
          <p:spPr>
            <a:xfrm>
              <a:off x="9406780" y="5601434"/>
              <a:ext cx="1152128" cy="707886"/>
            </a:xfrm>
            <a:prstGeom prst="rect">
              <a:avLst/>
            </a:prstGeom>
            <a:noFill/>
          </p:spPr>
          <p:txBody>
            <a:bodyPr wrap="square" rtlCol="0">
              <a:spAutoFit/>
            </a:bodyPr>
            <a:lstStyle/>
            <a:p>
              <a:r>
                <a:rPr lang="en-NZ" sz="2000" dirty="0">
                  <a:latin typeface="Calibri" panose="020F0502020204030204" pitchFamily="34" charset="0"/>
                </a:rPr>
                <a:t>800 N</a:t>
              </a:r>
            </a:p>
            <a:p>
              <a:endParaRPr lang="en-NZ" sz="2000" dirty="0"/>
            </a:p>
          </p:txBody>
        </p:sp>
        <p:cxnSp>
          <p:nvCxnSpPr>
            <p:cNvPr id="43" name="Straight Arrow Connector 42"/>
            <p:cNvCxnSpPr/>
            <p:nvPr/>
          </p:nvCxnSpPr>
          <p:spPr>
            <a:xfrm>
              <a:off x="9490853" y="5445224"/>
              <a:ext cx="605721" cy="0"/>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09487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0/06/DC283_hokuto_001.jpg/1280px-DC283_hokuto_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756" y="908720"/>
            <a:ext cx="6250563" cy="4165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67911" y="4725144"/>
            <a:ext cx="3672408" cy="369332"/>
          </a:xfrm>
          <a:prstGeom prst="rect">
            <a:avLst/>
          </a:prstGeom>
          <a:noFill/>
        </p:spPr>
        <p:txBody>
          <a:bodyPr wrap="square" rtlCol="0">
            <a:spAutoFit/>
          </a:bodyPr>
          <a:lstStyle/>
          <a:p>
            <a:r>
              <a:rPr lang="en-NZ" dirty="0"/>
              <a:t>http://www.thetransportpolitic.com</a:t>
            </a:r>
          </a:p>
        </p:txBody>
      </p:sp>
      <p:sp>
        <p:nvSpPr>
          <p:cNvPr id="6" name="Text Box 2"/>
          <p:cNvSpPr txBox="1">
            <a:spLocks noGrp="1" noChangeArrowheads="1"/>
          </p:cNvSpPr>
          <p:nvPr>
            <p:ph type="title"/>
          </p:nvPr>
        </p:nvSpPr>
        <p:spPr bwMode="auto">
          <a:xfrm>
            <a:off x="909836" y="72088"/>
            <a:ext cx="8735325" cy="91440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lgn="l" rtl="0" eaLnBrk="0" fontAlgn="base" hangingPunct="0">
              <a:spcBef>
                <a:spcPct val="20000"/>
              </a:spcBef>
              <a:spcAft>
                <a:spcPct val="0"/>
              </a:spcAft>
              <a:buChar char="•"/>
              <a:defRPr sz="3200">
                <a:solidFill>
                  <a:schemeClr val="bg1"/>
                </a:solidFill>
                <a:latin typeface="Comic Sans MS" pitchFamily="66" charset="0"/>
                <a:ea typeface="+mj-ea"/>
                <a:cs typeface="+mj-cs"/>
              </a:defRPr>
            </a:lvl1pPr>
            <a:lvl2pPr marL="742950" indent="-285750" algn="l" rtl="0" eaLnBrk="0" fontAlgn="base" hangingPunct="0">
              <a:spcBef>
                <a:spcPct val="20000"/>
              </a:spcBef>
              <a:spcAft>
                <a:spcPct val="0"/>
              </a:spcAft>
              <a:buChar char="–"/>
              <a:defRPr sz="2800">
                <a:solidFill>
                  <a:schemeClr val="bg1"/>
                </a:solidFill>
                <a:latin typeface="Comic Sans MS" pitchFamily="66" charset="0"/>
              </a:defRPr>
            </a:lvl2pPr>
            <a:lvl3pPr marL="1143000" indent="-228600" algn="l" rtl="0" eaLnBrk="0" fontAlgn="base" hangingPunct="0">
              <a:spcBef>
                <a:spcPct val="20000"/>
              </a:spcBef>
              <a:spcAft>
                <a:spcPct val="0"/>
              </a:spcAft>
              <a:buChar char="•"/>
              <a:defRPr sz="2400">
                <a:solidFill>
                  <a:schemeClr val="bg1"/>
                </a:solidFill>
                <a:latin typeface="Comic Sans MS" pitchFamily="66" charset="0"/>
              </a:defRPr>
            </a:lvl3pPr>
            <a:lvl4pPr marL="1600200" indent="-228600" algn="l" rtl="0" eaLnBrk="0" fontAlgn="base" hangingPunct="0">
              <a:spcBef>
                <a:spcPct val="20000"/>
              </a:spcBef>
              <a:spcAft>
                <a:spcPct val="0"/>
              </a:spcAft>
              <a:buChar char="–"/>
              <a:defRPr sz="2000">
                <a:solidFill>
                  <a:schemeClr val="bg1"/>
                </a:solidFill>
                <a:latin typeface="Comic Sans MS" pitchFamily="66" charset="0"/>
              </a:defRPr>
            </a:lvl4pPr>
            <a:lvl5pPr marL="2057400" indent="-228600" algn="l" rtl="0" eaLnBrk="0" fontAlgn="base" hangingPunct="0">
              <a:spcBef>
                <a:spcPct val="20000"/>
              </a:spcBef>
              <a:spcAft>
                <a:spcPct val="0"/>
              </a:spcAft>
              <a:buChar char="»"/>
              <a:defRPr sz="2000">
                <a:solidFill>
                  <a:schemeClr val="bg1"/>
                </a:solidFill>
                <a:latin typeface="Comic Sans MS" pitchFamily="66" charset="0"/>
              </a:defRPr>
            </a:lvl5pPr>
            <a:lvl6pPr marL="2514600" indent="-228600" algn="l" rtl="0" eaLnBrk="0" fontAlgn="base" hangingPunct="0">
              <a:spcBef>
                <a:spcPct val="20000"/>
              </a:spcBef>
              <a:spcAft>
                <a:spcPct val="0"/>
              </a:spcAft>
              <a:buChar char="»"/>
              <a:defRPr sz="2000">
                <a:solidFill>
                  <a:schemeClr val="bg1"/>
                </a:solidFill>
                <a:latin typeface="Comic Sans MS" pitchFamily="66" charset="0"/>
              </a:defRPr>
            </a:lvl6pPr>
            <a:lvl7pPr marL="2971800" indent="-228600" algn="l" rtl="0" eaLnBrk="0" fontAlgn="base" hangingPunct="0">
              <a:spcBef>
                <a:spcPct val="20000"/>
              </a:spcBef>
              <a:spcAft>
                <a:spcPct val="0"/>
              </a:spcAft>
              <a:buChar char="»"/>
              <a:defRPr sz="2000">
                <a:solidFill>
                  <a:schemeClr val="bg1"/>
                </a:solidFill>
                <a:latin typeface="Comic Sans MS" pitchFamily="66" charset="0"/>
              </a:defRPr>
            </a:lvl7pPr>
            <a:lvl8pPr marL="3429000" indent="-228600" algn="l" rtl="0" eaLnBrk="0" fontAlgn="base" hangingPunct="0">
              <a:spcBef>
                <a:spcPct val="20000"/>
              </a:spcBef>
              <a:spcAft>
                <a:spcPct val="0"/>
              </a:spcAft>
              <a:buChar char="»"/>
              <a:defRPr sz="2000">
                <a:solidFill>
                  <a:schemeClr val="bg1"/>
                </a:solidFill>
                <a:latin typeface="Comic Sans MS" pitchFamily="66" charset="0"/>
              </a:defRPr>
            </a:lvl8pPr>
            <a:lvl9pPr marL="3886200" indent="-228600" algn="l" rtl="0" eaLnBrk="0" fontAlgn="base" hangingPunct="0">
              <a:spcBef>
                <a:spcPct val="20000"/>
              </a:spcBef>
              <a:spcAft>
                <a:spcPct val="0"/>
              </a:spcAft>
              <a:buChar char="»"/>
              <a:defRPr sz="2000">
                <a:solidFill>
                  <a:schemeClr val="bg1"/>
                </a:solidFill>
                <a:latin typeface="Comic Sans MS" pitchFamily="66" charset="0"/>
              </a:defRPr>
            </a:lvl9pPr>
          </a:lstStyle>
          <a:p>
            <a:pPr algn="ctr">
              <a:buFontTx/>
              <a:buNone/>
            </a:pPr>
            <a:r>
              <a:rPr lang="en-NZ" altLang="en-US" sz="5400" b="1" kern="0" dirty="0">
                <a:solidFill>
                  <a:srgbClr val="BE1818"/>
                </a:solidFill>
                <a:latin typeface="Calibri" panose="020F0502020204030204" pitchFamily="34" charset="0"/>
              </a:rPr>
              <a:t>Example- Forces at Angles</a:t>
            </a:r>
            <a:endParaRPr lang="en-US" sz="5400" b="1" kern="0" dirty="0">
              <a:ln/>
              <a:solidFill>
                <a:srgbClr val="CC0B0B"/>
              </a:solidFill>
              <a:latin typeface="Calibri" panose="020F0502020204030204" pitchFamily="34" charset="0"/>
            </a:endParaRPr>
          </a:p>
        </p:txBody>
      </p:sp>
      <p:sp>
        <p:nvSpPr>
          <p:cNvPr id="7" name="TextBox 6"/>
          <p:cNvSpPr txBox="1"/>
          <p:nvPr/>
        </p:nvSpPr>
        <p:spPr>
          <a:xfrm>
            <a:off x="6670477" y="980728"/>
            <a:ext cx="5518348" cy="3170099"/>
          </a:xfrm>
          <a:prstGeom prst="rect">
            <a:avLst/>
          </a:prstGeom>
          <a:noFill/>
        </p:spPr>
        <p:txBody>
          <a:bodyPr wrap="square" rtlCol="0">
            <a:spAutoFit/>
          </a:bodyPr>
          <a:lstStyle/>
          <a:p>
            <a:r>
              <a:rPr lang="en-NZ" sz="2000" dirty="0">
                <a:latin typeface="Calibri" panose="020F0502020204030204" pitchFamily="34" charset="0"/>
              </a:rPr>
              <a:t>Hokkaido, the northernmost of Japan’s main islands, is known for its volcanoes, natural hot springs (</a:t>
            </a:r>
            <a:r>
              <a:rPr lang="en-NZ" sz="2000" dirty="0" err="1">
                <a:latin typeface="Calibri" panose="020F0502020204030204" pitchFamily="34" charset="0"/>
              </a:rPr>
              <a:t>onsen</a:t>
            </a:r>
            <a:r>
              <a:rPr lang="en-NZ" sz="2000" dirty="0">
                <a:latin typeface="Calibri" panose="020F0502020204030204" pitchFamily="34" charset="0"/>
              </a:rPr>
              <a:t>) and ski areas. Rugged terrain is common and narrow </a:t>
            </a:r>
            <a:r>
              <a:rPr lang="en-NZ" sz="2000" dirty="0" err="1">
                <a:latin typeface="Calibri" panose="020F0502020204030204" pitchFamily="34" charset="0"/>
              </a:rPr>
              <a:t>guage</a:t>
            </a:r>
            <a:r>
              <a:rPr lang="en-NZ" sz="2000" dirty="0">
                <a:latin typeface="Calibri" panose="020F0502020204030204" pitchFamily="34" charset="0"/>
              </a:rPr>
              <a:t> train track weaves through the mountains.</a:t>
            </a:r>
          </a:p>
          <a:p>
            <a:endParaRPr lang="en-NZ" sz="2000" dirty="0">
              <a:latin typeface="Calibri" panose="020F0502020204030204" pitchFamily="34" charset="0"/>
            </a:endParaRPr>
          </a:p>
          <a:p>
            <a:r>
              <a:rPr lang="en-NZ" sz="2000" dirty="0">
                <a:latin typeface="Calibri" panose="020F0502020204030204" pitchFamily="34" charset="0"/>
              </a:rPr>
              <a:t>The KiHa283 is a common passenger train built for this environment. It tilts up to 6</a:t>
            </a:r>
            <a:r>
              <a:rPr lang="en-NZ" sz="2000" baseline="30000" dirty="0">
                <a:latin typeface="Calibri" panose="020F0502020204030204" pitchFamily="34" charset="0"/>
              </a:rPr>
              <a:t>o</a:t>
            </a:r>
            <a:r>
              <a:rPr lang="en-NZ" sz="2000" dirty="0">
                <a:latin typeface="Calibri" panose="020F0502020204030204" pitchFamily="34" charset="0"/>
              </a:rPr>
              <a:t> in operation to enable faster cornering on narrow tracks and therefore faster journeys.</a:t>
            </a:r>
          </a:p>
        </p:txBody>
      </p:sp>
      <p:sp>
        <p:nvSpPr>
          <p:cNvPr id="8" name="TextBox 7"/>
          <p:cNvSpPr txBox="1"/>
          <p:nvPr/>
        </p:nvSpPr>
        <p:spPr>
          <a:xfrm>
            <a:off x="6742484" y="5877272"/>
            <a:ext cx="4896544" cy="707886"/>
          </a:xfrm>
          <a:prstGeom prst="rect">
            <a:avLst/>
          </a:prstGeom>
          <a:noFill/>
        </p:spPr>
        <p:txBody>
          <a:bodyPr wrap="square" rtlCol="0">
            <a:spAutoFit/>
          </a:bodyPr>
          <a:lstStyle/>
          <a:p>
            <a:r>
              <a:rPr lang="en-NZ" sz="2000" dirty="0">
                <a:latin typeface="Calibri" panose="020F0502020204030204" pitchFamily="34" charset="0"/>
              </a:rPr>
              <a:t>Starting with a Free body force diagram………………</a:t>
            </a:r>
          </a:p>
        </p:txBody>
      </p:sp>
      <p:sp>
        <p:nvSpPr>
          <p:cNvPr id="9" name="TextBox 8"/>
          <p:cNvSpPr txBox="1"/>
          <p:nvPr/>
        </p:nvSpPr>
        <p:spPr>
          <a:xfrm>
            <a:off x="6670477" y="4401978"/>
            <a:ext cx="5184576" cy="1015663"/>
          </a:xfrm>
          <a:prstGeom prst="rect">
            <a:avLst/>
          </a:prstGeom>
          <a:noFill/>
        </p:spPr>
        <p:txBody>
          <a:bodyPr wrap="square" rtlCol="0">
            <a:spAutoFit/>
          </a:bodyPr>
          <a:lstStyle/>
          <a:p>
            <a:r>
              <a:rPr lang="en-NZ" sz="2000" dirty="0">
                <a:latin typeface="Calibri" panose="020F0502020204030204" pitchFamily="34" charset="0"/>
              </a:rPr>
              <a:t>If a 150 tonne </a:t>
            </a:r>
            <a:r>
              <a:rPr lang="en-NZ" sz="2000" dirty="0" err="1">
                <a:latin typeface="Calibri" panose="020F0502020204030204" pitchFamily="34" charset="0"/>
              </a:rPr>
              <a:t>KiHa</a:t>
            </a:r>
            <a:r>
              <a:rPr lang="en-NZ" sz="2000" dirty="0">
                <a:latin typeface="Calibri" panose="020F0502020204030204" pitchFamily="34" charset="0"/>
              </a:rPr>
              <a:t> 283 travels around a bend with a 6</a:t>
            </a:r>
            <a:r>
              <a:rPr lang="en-NZ" sz="2000" baseline="30000" dirty="0">
                <a:latin typeface="Calibri" panose="020F0502020204030204" pitchFamily="34" charset="0"/>
              </a:rPr>
              <a:t>o</a:t>
            </a:r>
            <a:r>
              <a:rPr lang="en-NZ" sz="2000" dirty="0">
                <a:latin typeface="Calibri" panose="020F0502020204030204" pitchFamily="34" charset="0"/>
              </a:rPr>
              <a:t> tilt what are the horizontal and vertical components of the reaction force? </a:t>
            </a:r>
          </a:p>
        </p:txBody>
      </p:sp>
    </p:spTree>
    <p:extLst>
      <p:ext uri="{BB962C8B-B14F-4D97-AF65-F5344CB8AC3E}">
        <p14:creationId xmlns:p14="http://schemas.microsoft.com/office/powerpoint/2010/main" val="23432661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par>
                          <p:cTn id="19" fill="hold">
                            <p:stCondLst>
                              <p:cond delay="1000"/>
                            </p:stCondLst>
                            <p:childTnLst>
                              <p:par>
                                <p:cTn id="20" presetID="10" presetClass="entr" presetSubtype="0" fill="hold" nodeType="afterEffect">
                                  <p:stCondLst>
                                    <p:cond delay="50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0/06/DC283_hokuto_001.jpg/1280px-DC283_hokuto_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889" y="332656"/>
            <a:ext cx="6250563" cy="4165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67911" y="4149080"/>
            <a:ext cx="3672408" cy="369332"/>
          </a:xfrm>
          <a:prstGeom prst="rect">
            <a:avLst/>
          </a:prstGeom>
          <a:noFill/>
        </p:spPr>
        <p:txBody>
          <a:bodyPr wrap="square" rtlCol="0">
            <a:spAutoFit/>
          </a:bodyPr>
          <a:lstStyle/>
          <a:p>
            <a:r>
              <a:rPr lang="en-NZ" dirty="0"/>
              <a:t>http://www.thetransportpolitic.com</a:t>
            </a:r>
          </a:p>
        </p:txBody>
      </p:sp>
      <p:sp>
        <p:nvSpPr>
          <p:cNvPr id="8" name="TextBox 7"/>
          <p:cNvSpPr txBox="1"/>
          <p:nvPr/>
        </p:nvSpPr>
        <p:spPr>
          <a:xfrm>
            <a:off x="7089134" y="332656"/>
            <a:ext cx="4896544" cy="769441"/>
          </a:xfrm>
          <a:prstGeom prst="rect">
            <a:avLst/>
          </a:prstGeom>
          <a:noFill/>
        </p:spPr>
        <p:txBody>
          <a:bodyPr wrap="square" rtlCol="0">
            <a:spAutoFit/>
          </a:bodyPr>
          <a:lstStyle/>
          <a:p>
            <a:r>
              <a:rPr lang="en-NZ" sz="2200" dirty="0">
                <a:latin typeface="Calibri" panose="020F0502020204030204" pitchFamily="34" charset="0"/>
              </a:rPr>
              <a:t>Starting with a Free body force diagram………………</a:t>
            </a:r>
          </a:p>
        </p:txBody>
      </p:sp>
      <p:sp>
        <p:nvSpPr>
          <p:cNvPr id="3" name="Oval 2"/>
          <p:cNvSpPr/>
          <p:nvPr/>
        </p:nvSpPr>
        <p:spPr>
          <a:xfrm>
            <a:off x="9190756" y="2708920"/>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0" name="Straight Arrow Connector 9"/>
          <p:cNvCxnSpPr/>
          <p:nvPr/>
        </p:nvCxnSpPr>
        <p:spPr>
          <a:xfrm>
            <a:off x="9296526" y="2807822"/>
            <a:ext cx="0" cy="1512168"/>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296526" y="1335397"/>
            <a:ext cx="821950" cy="1475438"/>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Shape 348"/>
          <p:cNvSpPr txBox="1"/>
          <p:nvPr/>
        </p:nvSpPr>
        <p:spPr>
          <a:xfrm>
            <a:off x="8835199" y="3485261"/>
            <a:ext cx="499573" cy="519803"/>
          </a:xfrm>
          <a:prstGeom prst="rect">
            <a:avLst/>
          </a:prstGeom>
          <a:noFill/>
          <a:ln>
            <a:noFill/>
          </a:ln>
        </p:spPr>
        <p:txBody>
          <a:bodyPr lIns="91425" tIns="91425" rIns="91425" bIns="91425" anchor="t" anchorCtr="0">
            <a:noAutofit/>
          </a:bodyPr>
          <a:lstStyle/>
          <a:p>
            <a:r>
              <a:rPr lang="en-US" sz="2400" b="1" u="sng" dirty="0" err="1">
                <a:solidFill>
                  <a:srgbClr val="C00000"/>
                </a:solidFill>
                <a:latin typeface="Calibri"/>
                <a:ea typeface="Calibri"/>
                <a:cs typeface="Calibri"/>
                <a:sym typeface="Calibri"/>
              </a:rPr>
              <a:t>F</a:t>
            </a:r>
            <a:r>
              <a:rPr lang="en-US" sz="2400" b="1" baseline="-25000" dirty="0" err="1">
                <a:solidFill>
                  <a:srgbClr val="C00000"/>
                </a:solidFill>
                <a:latin typeface="Calibri"/>
                <a:ea typeface="Calibri"/>
                <a:cs typeface="Calibri"/>
                <a:sym typeface="Calibri"/>
              </a:rPr>
              <a:t>w</a:t>
            </a:r>
            <a:endParaRPr lang="en-US" sz="2400" b="1" baseline="-25000" dirty="0">
              <a:solidFill>
                <a:srgbClr val="C00000"/>
              </a:solidFill>
              <a:latin typeface="Calibri"/>
              <a:ea typeface="Calibri"/>
              <a:cs typeface="Calibri"/>
              <a:sym typeface="Calibri"/>
            </a:endParaRPr>
          </a:p>
        </p:txBody>
      </p:sp>
      <p:cxnSp>
        <p:nvCxnSpPr>
          <p:cNvPr id="16" name="Straight Connector 15"/>
          <p:cNvCxnSpPr>
            <a:stCxn id="3" idx="0"/>
          </p:cNvCxnSpPr>
          <p:nvPr/>
        </p:nvCxnSpPr>
        <p:spPr>
          <a:xfrm flipH="1" flipV="1">
            <a:off x="9296526" y="1335397"/>
            <a:ext cx="2242" cy="1373523"/>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9323294" y="1649506"/>
            <a:ext cx="466165" cy="179294"/>
          </a:xfrm>
          <a:custGeom>
            <a:avLst/>
            <a:gdLst>
              <a:gd name="connsiteX0" fmla="*/ 466165 w 466165"/>
              <a:gd name="connsiteY0" fmla="*/ 179294 h 179294"/>
              <a:gd name="connsiteX1" fmla="*/ 394447 w 466165"/>
              <a:gd name="connsiteY1" fmla="*/ 89647 h 179294"/>
              <a:gd name="connsiteX2" fmla="*/ 286871 w 466165"/>
              <a:gd name="connsiteY2" fmla="*/ 53788 h 179294"/>
              <a:gd name="connsiteX3" fmla="*/ 179294 w 466165"/>
              <a:gd name="connsiteY3" fmla="*/ 17929 h 179294"/>
              <a:gd name="connsiteX4" fmla="*/ 125506 w 466165"/>
              <a:gd name="connsiteY4" fmla="*/ 0 h 179294"/>
              <a:gd name="connsiteX5" fmla="*/ 0 w 466165"/>
              <a:gd name="connsiteY5" fmla="*/ 0 h 17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65" h="179294">
                <a:moveTo>
                  <a:pt x="466165" y="179294"/>
                </a:moveTo>
                <a:cubicBezTo>
                  <a:pt x="442259" y="149412"/>
                  <a:pt x="425797" y="111592"/>
                  <a:pt x="394447" y="89647"/>
                </a:cubicBezTo>
                <a:cubicBezTo>
                  <a:pt x="363481" y="67971"/>
                  <a:pt x="322730" y="65741"/>
                  <a:pt x="286871" y="53788"/>
                </a:cubicBezTo>
                <a:lnTo>
                  <a:pt x="179294" y="17929"/>
                </a:lnTo>
                <a:cubicBezTo>
                  <a:pt x="161365" y="11953"/>
                  <a:pt x="144405" y="0"/>
                  <a:pt x="125506" y="0"/>
                </a:cubicBez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p:cNvSpPr txBox="1"/>
          <p:nvPr/>
        </p:nvSpPr>
        <p:spPr>
          <a:xfrm>
            <a:off x="9296526" y="1828800"/>
            <a:ext cx="492933" cy="430887"/>
          </a:xfrm>
          <a:prstGeom prst="rect">
            <a:avLst/>
          </a:prstGeom>
          <a:noFill/>
        </p:spPr>
        <p:txBody>
          <a:bodyPr wrap="square" rtlCol="0">
            <a:spAutoFit/>
          </a:bodyPr>
          <a:lstStyle/>
          <a:p>
            <a:r>
              <a:rPr lang="en-NZ" sz="2200" b="1" dirty="0">
                <a:latin typeface="Calibri" panose="020F0502020204030204" pitchFamily="34" charset="0"/>
              </a:rPr>
              <a:t>6</a:t>
            </a:r>
            <a:r>
              <a:rPr lang="en-NZ" sz="2200" b="1" baseline="30000" dirty="0">
                <a:latin typeface="Calibri" panose="020F0502020204030204" pitchFamily="34" charset="0"/>
              </a:rPr>
              <a:t>o</a:t>
            </a:r>
            <a:endParaRPr lang="en-NZ" sz="2200" b="1" dirty="0"/>
          </a:p>
        </p:txBody>
      </p:sp>
      <p:cxnSp>
        <p:nvCxnSpPr>
          <p:cNvPr id="21" name="Straight Arrow Connector 20"/>
          <p:cNvCxnSpPr/>
          <p:nvPr/>
        </p:nvCxnSpPr>
        <p:spPr>
          <a:xfrm>
            <a:off x="9298768" y="2798565"/>
            <a:ext cx="819708" cy="0"/>
          </a:xfrm>
          <a:prstGeom prst="straightConnector1">
            <a:avLst/>
          </a:prstGeom>
          <a:ln w="412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323294" y="1335397"/>
            <a:ext cx="11478" cy="1439343"/>
          </a:xfrm>
          <a:prstGeom prst="straightConnector1">
            <a:avLst/>
          </a:prstGeom>
          <a:ln w="412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Shape 348"/>
          <p:cNvSpPr txBox="1"/>
          <p:nvPr/>
        </p:nvSpPr>
        <p:spPr>
          <a:xfrm>
            <a:off x="9838828" y="1772816"/>
            <a:ext cx="499573" cy="519803"/>
          </a:xfrm>
          <a:prstGeom prst="rect">
            <a:avLst/>
          </a:prstGeom>
          <a:noFill/>
          <a:ln>
            <a:noFill/>
          </a:ln>
        </p:spPr>
        <p:txBody>
          <a:bodyPr lIns="91425" tIns="91425" rIns="91425" bIns="91425" anchor="t" anchorCtr="0">
            <a:noAutofit/>
          </a:bodyPr>
          <a:lstStyle/>
          <a:p>
            <a:r>
              <a:rPr lang="en-US" sz="2400" b="1" u="sng" dirty="0">
                <a:solidFill>
                  <a:srgbClr val="C00000"/>
                </a:solidFill>
                <a:latin typeface="Calibri"/>
                <a:ea typeface="Calibri"/>
                <a:cs typeface="Calibri"/>
                <a:sym typeface="Calibri"/>
              </a:rPr>
              <a:t>F</a:t>
            </a:r>
            <a:r>
              <a:rPr lang="en-US" sz="2400" b="1" baseline="-25000" dirty="0">
                <a:solidFill>
                  <a:srgbClr val="C00000"/>
                </a:solidFill>
                <a:latin typeface="Calibri"/>
                <a:ea typeface="Calibri"/>
                <a:cs typeface="Calibri"/>
                <a:sym typeface="Calibri"/>
              </a:rPr>
              <a:t>R</a:t>
            </a:r>
          </a:p>
        </p:txBody>
      </p:sp>
      <p:sp>
        <p:nvSpPr>
          <p:cNvPr id="28" name="Shape 348"/>
          <p:cNvSpPr txBox="1"/>
          <p:nvPr/>
        </p:nvSpPr>
        <p:spPr>
          <a:xfrm>
            <a:off x="9627287" y="2708920"/>
            <a:ext cx="499573" cy="519803"/>
          </a:xfrm>
          <a:prstGeom prst="rect">
            <a:avLst/>
          </a:prstGeom>
          <a:noFill/>
          <a:ln>
            <a:noFill/>
          </a:ln>
        </p:spPr>
        <p:txBody>
          <a:bodyPr lIns="91425" tIns="91425" rIns="91425" bIns="91425" anchor="t" anchorCtr="0">
            <a:noAutofit/>
          </a:bodyPr>
          <a:lstStyle/>
          <a:p>
            <a:r>
              <a:rPr lang="en-US" sz="2400" b="1" u="sng" dirty="0">
                <a:latin typeface="Calibri"/>
                <a:ea typeface="Calibri"/>
                <a:cs typeface="Calibri"/>
                <a:sym typeface="Calibri"/>
              </a:rPr>
              <a:t>F</a:t>
            </a:r>
            <a:r>
              <a:rPr lang="en-US" sz="2400" b="1" baseline="-25000" dirty="0">
                <a:latin typeface="Calibri"/>
                <a:ea typeface="Calibri"/>
                <a:cs typeface="Calibri"/>
                <a:sym typeface="Calibri"/>
              </a:rPr>
              <a:t>H</a:t>
            </a:r>
          </a:p>
        </p:txBody>
      </p:sp>
      <p:sp>
        <p:nvSpPr>
          <p:cNvPr id="29" name="Shape 348"/>
          <p:cNvSpPr txBox="1"/>
          <p:nvPr/>
        </p:nvSpPr>
        <p:spPr>
          <a:xfrm>
            <a:off x="8902724" y="1628800"/>
            <a:ext cx="499573" cy="519803"/>
          </a:xfrm>
          <a:prstGeom prst="rect">
            <a:avLst/>
          </a:prstGeom>
          <a:noFill/>
          <a:ln>
            <a:noFill/>
          </a:ln>
        </p:spPr>
        <p:txBody>
          <a:bodyPr lIns="91425" tIns="91425" rIns="91425" bIns="91425" anchor="t" anchorCtr="0">
            <a:noAutofit/>
          </a:bodyPr>
          <a:lstStyle/>
          <a:p>
            <a:r>
              <a:rPr lang="en-US" sz="2400" b="1" u="sng" dirty="0">
                <a:latin typeface="Calibri"/>
                <a:ea typeface="Calibri"/>
                <a:cs typeface="Calibri"/>
                <a:sym typeface="Calibri"/>
              </a:rPr>
              <a:t>F</a:t>
            </a:r>
            <a:r>
              <a:rPr lang="en-US" sz="2400" b="1" baseline="-25000" dirty="0">
                <a:latin typeface="Calibri"/>
                <a:ea typeface="Calibri"/>
                <a:cs typeface="Calibri"/>
                <a:sym typeface="Calibri"/>
              </a:rPr>
              <a:t>V</a:t>
            </a:r>
          </a:p>
        </p:txBody>
      </p:sp>
      <p:sp>
        <p:nvSpPr>
          <p:cNvPr id="30" name="TextBox 29"/>
          <p:cNvSpPr txBox="1"/>
          <p:nvPr/>
        </p:nvSpPr>
        <p:spPr>
          <a:xfrm>
            <a:off x="4986769" y="4941168"/>
            <a:ext cx="2102365" cy="1107996"/>
          </a:xfrm>
          <a:prstGeom prst="rect">
            <a:avLst/>
          </a:prstGeom>
          <a:noFill/>
        </p:spPr>
        <p:txBody>
          <a:bodyPr wrap="square" rtlCol="0">
            <a:spAutoFit/>
          </a:bodyPr>
          <a:lstStyle/>
          <a:p>
            <a:r>
              <a:rPr lang="en-NZ" sz="2200" dirty="0">
                <a:latin typeface="Calibri" panose="020F0502020204030204" pitchFamily="34" charset="0"/>
              </a:rPr>
              <a:t>Trigonometry can now be used to find F</a:t>
            </a:r>
            <a:r>
              <a:rPr lang="en-NZ" sz="2200" baseline="-25000" dirty="0">
                <a:latin typeface="Calibri" panose="020F0502020204030204" pitchFamily="34" charset="0"/>
              </a:rPr>
              <a:t>H </a:t>
            </a:r>
            <a:r>
              <a:rPr lang="en-NZ" sz="2200" dirty="0">
                <a:latin typeface="Calibri" panose="020F0502020204030204" pitchFamily="34" charset="0"/>
              </a:rPr>
              <a:t>:</a:t>
            </a:r>
            <a:endParaRPr lang="en-NZ" sz="2200" baseline="-25000" dirty="0">
              <a:latin typeface="Calibri" panose="020F0502020204030204" pitchFamily="34" charset="0"/>
            </a:endParaRPr>
          </a:p>
        </p:txBody>
      </p:sp>
      <p:sp>
        <p:nvSpPr>
          <p:cNvPr id="31" name="Shape 348"/>
          <p:cNvSpPr txBox="1"/>
          <p:nvPr/>
        </p:nvSpPr>
        <p:spPr>
          <a:xfrm>
            <a:off x="9262764" y="3485261"/>
            <a:ext cx="1990668" cy="519803"/>
          </a:xfrm>
          <a:prstGeom prst="rect">
            <a:avLst/>
          </a:prstGeom>
          <a:noFill/>
          <a:ln>
            <a:noFill/>
          </a:ln>
        </p:spPr>
        <p:txBody>
          <a:bodyPr lIns="91425" tIns="91425" rIns="91425" bIns="91425" anchor="t" anchorCtr="0">
            <a:noAutofit/>
          </a:bodyPr>
          <a:lstStyle/>
          <a:p>
            <a:r>
              <a:rPr lang="en-US" sz="2400" b="1" dirty="0">
                <a:solidFill>
                  <a:srgbClr val="C00000"/>
                </a:solidFill>
                <a:latin typeface="Calibri"/>
                <a:ea typeface="Calibri"/>
                <a:cs typeface="Calibri"/>
                <a:sym typeface="Calibri"/>
              </a:rPr>
              <a:t> = 147 x 10</a:t>
            </a:r>
            <a:r>
              <a:rPr lang="en-US" sz="2400" b="1" baseline="30000" dirty="0">
                <a:solidFill>
                  <a:srgbClr val="C00000"/>
                </a:solidFill>
                <a:latin typeface="Calibri"/>
                <a:ea typeface="Calibri"/>
                <a:cs typeface="Calibri"/>
                <a:sym typeface="Calibri"/>
              </a:rPr>
              <a:t>4</a:t>
            </a:r>
            <a:r>
              <a:rPr lang="en-US" sz="2400" b="1" dirty="0">
                <a:solidFill>
                  <a:srgbClr val="C00000"/>
                </a:solidFill>
                <a:latin typeface="Calibri"/>
                <a:ea typeface="Calibri"/>
                <a:cs typeface="Calibri"/>
                <a:sym typeface="Calibri"/>
              </a:rPr>
              <a:t> N</a:t>
            </a:r>
            <a:endParaRPr lang="en-US" sz="2400" b="1" baseline="-25000" dirty="0">
              <a:solidFill>
                <a:srgbClr val="C00000"/>
              </a:solidFill>
              <a:latin typeface="Calibri"/>
              <a:ea typeface="Calibri"/>
              <a:cs typeface="Calibri"/>
              <a:sym typeface="Calibri"/>
            </a:endParaRPr>
          </a:p>
        </p:txBody>
      </p:sp>
      <p:sp>
        <p:nvSpPr>
          <p:cNvPr id="33" name="TextBox 32"/>
          <p:cNvSpPr txBox="1"/>
          <p:nvPr/>
        </p:nvSpPr>
        <p:spPr>
          <a:xfrm>
            <a:off x="333772" y="4941168"/>
            <a:ext cx="3888432" cy="1107996"/>
          </a:xfrm>
          <a:prstGeom prst="rect">
            <a:avLst/>
          </a:prstGeom>
          <a:noFill/>
        </p:spPr>
        <p:txBody>
          <a:bodyPr wrap="square" rtlCol="0">
            <a:spAutoFit/>
          </a:bodyPr>
          <a:lstStyle/>
          <a:p>
            <a:r>
              <a:rPr lang="en-NZ" sz="2200" dirty="0">
                <a:latin typeface="Calibri" panose="020F0502020204030204" pitchFamily="34" charset="0"/>
              </a:rPr>
              <a:t>F</a:t>
            </a:r>
            <a:r>
              <a:rPr lang="en-NZ" sz="2200" baseline="-25000" dirty="0">
                <a:latin typeface="Calibri" panose="020F0502020204030204" pitchFamily="34" charset="0"/>
              </a:rPr>
              <a:t>V</a:t>
            </a:r>
            <a:r>
              <a:rPr lang="en-NZ" sz="2200" dirty="0">
                <a:latin typeface="Calibri" panose="020F0502020204030204" pitchFamily="34" charset="0"/>
              </a:rPr>
              <a:t> must be equal in size to </a:t>
            </a:r>
            <a:r>
              <a:rPr lang="en-NZ" sz="2200" dirty="0" err="1">
                <a:latin typeface="Calibri" panose="020F0502020204030204" pitchFamily="34" charset="0"/>
              </a:rPr>
              <a:t>F</a:t>
            </a:r>
            <a:r>
              <a:rPr lang="en-NZ" sz="2200" baseline="-25000" dirty="0" err="1">
                <a:latin typeface="Calibri" panose="020F0502020204030204" pitchFamily="34" charset="0"/>
              </a:rPr>
              <a:t>w</a:t>
            </a:r>
            <a:r>
              <a:rPr lang="en-NZ" sz="2200" baseline="-25000" dirty="0">
                <a:latin typeface="Calibri" panose="020F0502020204030204" pitchFamily="34" charset="0"/>
              </a:rPr>
              <a:t> </a:t>
            </a:r>
            <a:r>
              <a:rPr lang="en-NZ" sz="2200" dirty="0">
                <a:latin typeface="Calibri" panose="020F0502020204030204" pitchFamily="34" charset="0"/>
              </a:rPr>
              <a:t>(the vertical component of the reaction force balances </a:t>
            </a:r>
            <a:r>
              <a:rPr lang="en-NZ" sz="2200" dirty="0" err="1">
                <a:latin typeface="Calibri" panose="020F0502020204030204" pitchFamily="34" charset="0"/>
              </a:rPr>
              <a:t>F</a:t>
            </a:r>
            <a:r>
              <a:rPr lang="en-NZ" sz="2200" baseline="-25000" dirty="0" err="1">
                <a:latin typeface="Calibri" panose="020F0502020204030204" pitchFamily="34" charset="0"/>
              </a:rPr>
              <a:t>w</a:t>
            </a:r>
            <a:r>
              <a:rPr lang="en-NZ" sz="2200" dirty="0">
                <a:latin typeface="Calibri" panose="020F0502020204030204" pitchFamily="34" charset="0"/>
              </a:rPr>
              <a:t>)</a:t>
            </a:r>
            <a:endParaRPr lang="en-NZ" sz="2200" baseline="-250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4" name="TextBox 33"/>
              <p:cNvSpPr txBox="1"/>
              <p:nvPr/>
            </p:nvSpPr>
            <p:spPr>
              <a:xfrm>
                <a:off x="7729221" y="5037638"/>
                <a:ext cx="3045711" cy="627433"/>
              </a:xfrm>
              <a:prstGeom prst="rect">
                <a:avLst/>
              </a:prstGeom>
              <a:solidFill>
                <a:srgbClr val="FCE180"/>
              </a:solidFill>
            </p:spPr>
            <p:txBody>
              <a:bodyPr wrap="square" lIns="0" tIns="0" rIns="0" bIns="0" rtlCol="0" anchor="ctr">
                <a:spAutoFit/>
              </a:bodyPr>
              <a:lstStyle/>
              <a:p>
                <a:pPr/>
                <a14:m>
                  <m:oMathPara xmlns:m="http://schemas.openxmlformats.org/officeDocument/2006/math">
                    <m:oMathParaPr>
                      <m:jc m:val="centerGroup"/>
                    </m:oMathParaPr>
                    <m:oMath xmlns:m="http://schemas.openxmlformats.org/officeDocument/2006/math">
                      <m:r>
                        <a:rPr lang="en-NZ" b="0" i="1" smtClean="0">
                          <a:latin typeface="Cambria Math" panose="02040503050406030204" pitchFamily="18" charset="0"/>
                        </a:rPr>
                        <m:t>𝑇𝑎𝑛</m:t>
                      </m:r>
                      <m:r>
                        <a:rPr lang="en-NZ" b="0" i="1" smtClean="0">
                          <a:latin typeface="Cambria Math" panose="02040503050406030204" pitchFamily="18" charset="0"/>
                        </a:rPr>
                        <m:t> </m:t>
                      </m:r>
                      <m:sSup>
                        <m:sSupPr>
                          <m:ctrlPr>
                            <a:rPr lang="en-NZ" b="0" i="1" smtClean="0">
                              <a:latin typeface="Cambria Math" panose="02040503050406030204" pitchFamily="18" charset="0"/>
                            </a:rPr>
                          </m:ctrlPr>
                        </m:sSupPr>
                        <m:e>
                          <m:r>
                            <a:rPr lang="en-NZ" b="0" i="1" smtClean="0">
                              <a:latin typeface="Cambria Math" panose="02040503050406030204" pitchFamily="18" charset="0"/>
                            </a:rPr>
                            <m:t>6</m:t>
                          </m:r>
                        </m:e>
                        <m:sup>
                          <m:r>
                            <a:rPr lang="en-NZ" b="0" i="1" smtClean="0">
                              <a:latin typeface="Cambria Math" panose="02040503050406030204" pitchFamily="18" charset="0"/>
                            </a:rPr>
                            <m:t>𝑜</m:t>
                          </m:r>
                        </m:sup>
                      </m:sSup>
                      <m:r>
                        <a:rPr lang="en-NZ" b="0" i="1" smtClean="0">
                          <a:latin typeface="Cambria Math" panose="02040503050406030204" pitchFamily="18" charset="0"/>
                        </a:rPr>
                        <m:t>=</m:t>
                      </m:r>
                      <m:f>
                        <m:fPr>
                          <m:ctrlPr>
                            <a:rPr lang="en-NZ" b="0" i="1" smtClean="0">
                              <a:latin typeface="Cambria Math" panose="02040503050406030204" pitchFamily="18" charset="0"/>
                            </a:rPr>
                          </m:ctrlPr>
                        </m:fPr>
                        <m:num>
                          <m:sSub>
                            <m:sSubPr>
                              <m:ctrlPr>
                                <a:rPr lang="en-NZ" b="0" i="1" smtClean="0">
                                  <a:latin typeface="Cambria Math" panose="02040503050406030204" pitchFamily="18" charset="0"/>
                                </a:rPr>
                              </m:ctrlPr>
                            </m:sSubPr>
                            <m:e>
                              <m:r>
                                <a:rPr lang="en-NZ" b="0" i="1" smtClean="0">
                                  <a:latin typeface="Cambria Math" panose="02040503050406030204" pitchFamily="18" charset="0"/>
                                </a:rPr>
                                <m:t>𝐹</m:t>
                              </m:r>
                            </m:e>
                            <m:sub>
                              <m:r>
                                <a:rPr lang="en-NZ" b="0" i="1" smtClean="0">
                                  <a:latin typeface="Cambria Math" panose="02040503050406030204" pitchFamily="18" charset="0"/>
                                </a:rPr>
                                <m:t>𝐻</m:t>
                              </m:r>
                            </m:sub>
                          </m:sSub>
                        </m:num>
                        <m:den>
                          <m:r>
                            <a:rPr lang="en-NZ" b="0" i="1" smtClean="0">
                              <a:latin typeface="Cambria Math" panose="02040503050406030204" pitchFamily="18" charset="0"/>
                            </a:rPr>
                            <m:t>147 </m:t>
                          </m:r>
                          <m:r>
                            <a:rPr lang="en-NZ" b="0" i="1" smtClean="0">
                              <a:latin typeface="Cambria Math" panose="02040503050406030204" pitchFamily="18" charset="0"/>
                            </a:rPr>
                            <m:t>𝑥</m:t>
                          </m:r>
                          <m:r>
                            <a:rPr lang="en-NZ" b="0" i="1" smtClean="0">
                              <a:latin typeface="Cambria Math" panose="02040503050406030204" pitchFamily="18" charset="0"/>
                            </a:rPr>
                            <m:t> </m:t>
                          </m:r>
                          <m:sSup>
                            <m:sSupPr>
                              <m:ctrlPr>
                                <a:rPr lang="en-NZ" b="0" i="1" smtClean="0">
                                  <a:latin typeface="Cambria Math" panose="02040503050406030204" pitchFamily="18" charset="0"/>
                                </a:rPr>
                              </m:ctrlPr>
                            </m:sSupPr>
                            <m:e>
                              <m:r>
                                <a:rPr lang="en-NZ" b="0" i="1" smtClean="0">
                                  <a:latin typeface="Cambria Math" panose="02040503050406030204" pitchFamily="18" charset="0"/>
                                </a:rPr>
                                <m:t>10</m:t>
                              </m:r>
                            </m:e>
                            <m:sup>
                              <m:r>
                                <a:rPr lang="en-NZ" b="0" i="1" smtClean="0">
                                  <a:latin typeface="Cambria Math" panose="02040503050406030204" pitchFamily="18" charset="0"/>
                                </a:rPr>
                                <m:t>4</m:t>
                              </m:r>
                            </m:sup>
                          </m:sSup>
                        </m:den>
                      </m:f>
                    </m:oMath>
                  </m:oMathPara>
                </a14:m>
                <a:endParaRPr lang="en-NZ" dirty="0"/>
              </a:p>
            </p:txBody>
          </p:sp>
        </mc:Choice>
        <mc:Fallback xmlns="">
          <p:sp>
            <p:nvSpPr>
              <p:cNvPr id="34" name="TextBox 33"/>
              <p:cNvSpPr txBox="1">
                <a:spLocks noRot="1" noChangeAspect="1" noMove="1" noResize="1" noEditPoints="1" noAdjustHandles="1" noChangeArrowheads="1" noChangeShapeType="1" noTextEdit="1"/>
              </p:cNvSpPr>
              <p:nvPr/>
            </p:nvSpPr>
            <p:spPr>
              <a:xfrm>
                <a:off x="7729221" y="5037638"/>
                <a:ext cx="3045711" cy="627433"/>
              </a:xfrm>
              <a:prstGeom prst="rect">
                <a:avLst/>
              </a:prstGeom>
              <a:blipFill>
                <a:blip r:embed="rId3"/>
                <a:stretch>
                  <a:fillRect/>
                </a:stretch>
              </a:blipFill>
            </p:spPr>
            <p:txBody>
              <a:bodyPr/>
              <a:lstStyle/>
              <a:p>
                <a:r>
                  <a:rPr lang="en-NZ">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7739908" y="5799040"/>
                <a:ext cx="3045711" cy="718465"/>
              </a:xfrm>
              <a:prstGeom prst="rect">
                <a:avLst/>
              </a:prstGeom>
              <a:solidFill>
                <a:srgbClr val="FCE180"/>
              </a:solidFill>
            </p:spPr>
            <p:txBody>
              <a:bodyPr wrap="square" lIns="0" tIns="0" rIns="0" bIns="0" rtlCol="0" anchor="ctr">
                <a:spAutoFit/>
              </a:bodyPr>
              <a:lstStyle/>
              <a:p>
                <a:pPr algn="ctr"/>
                <a14:m>
                  <m:oMath xmlns:m="http://schemas.openxmlformats.org/officeDocument/2006/math">
                    <m:sSub>
                      <m:sSubPr>
                        <m:ctrlPr>
                          <a:rPr lang="en-NZ" b="0" i="1" dirty="0" smtClean="0">
                            <a:latin typeface="Cambria Math" panose="02040503050406030204" pitchFamily="18" charset="0"/>
                          </a:rPr>
                        </m:ctrlPr>
                      </m:sSubPr>
                      <m:e>
                        <m:r>
                          <a:rPr lang="en-NZ" b="0" i="1" dirty="0" smtClean="0">
                            <a:latin typeface="Cambria Math" panose="02040503050406030204" pitchFamily="18" charset="0"/>
                          </a:rPr>
                          <m:t>𝐹</m:t>
                        </m:r>
                      </m:e>
                      <m:sub>
                        <m:r>
                          <a:rPr lang="en-NZ" b="0" i="1" dirty="0" smtClean="0">
                            <a:latin typeface="Cambria Math" panose="02040503050406030204" pitchFamily="18" charset="0"/>
                          </a:rPr>
                          <m:t>𝐻</m:t>
                        </m:r>
                      </m:sub>
                    </m:sSub>
                    <m:r>
                      <a:rPr lang="en-NZ" b="0" i="1" smtClean="0">
                        <a:latin typeface="Cambria Math" panose="02040503050406030204" pitchFamily="18" charset="0"/>
                      </a:rPr>
                      <m:t>= </m:t>
                    </m:r>
                  </m:oMath>
                </a14:m>
                <a:r>
                  <a:rPr lang="en-NZ" dirty="0"/>
                  <a:t>154500 N</a:t>
                </a:r>
              </a:p>
            </p:txBody>
          </p:sp>
        </mc:Choice>
        <mc:Fallback xmlns="">
          <p:sp>
            <p:nvSpPr>
              <p:cNvPr id="35" name="TextBox 34"/>
              <p:cNvSpPr txBox="1">
                <a:spLocks noRot="1" noChangeAspect="1" noMove="1" noResize="1" noEditPoints="1" noAdjustHandles="1" noChangeArrowheads="1" noChangeShapeType="1" noTextEdit="1"/>
              </p:cNvSpPr>
              <p:nvPr/>
            </p:nvSpPr>
            <p:spPr>
              <a:xfrm>
                <a:off x="7739908" y="5799040"/>
                <a:ext cx="3045711" cy="718465"/>
              </a:xfrm>
              <a:prstGeom prst="rect">
                <a:avLst/>
              </a:prstGeom>
              <a:blipFill>
                <a:blip r:embed="rId4"/>
                <a:stretch>
                  <a:fillRect/>
                </a:stretch>
              </a:blipFill>
            </p:spPr>
            <p:txBody>
              <a:bodyPr/>
              <a:lstStyle/>
              <a:p>
                <a:r>
                  <a:rPr lang="en-NZ">
                    <a:noFill/>
                  </a:rPr>
                  <a:t> </a:t>
                </a:r>
              </a:p>
            </p:txBody>
          </p:sp>
        </mc:Fallback>
      </mc:AlternateContent>
    </p:spTree>
    <p:extLst>
      <p:ext uri="{BB962C8B-B14F-4D97-AF65-F5344CB8AC3E}">
        <p14:creationId xmlns:p14="http://schemas.microsoft.com/office/powerpoint/2010/main" val="2770544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942012" y="3352801"/>
            <a:ext cx="304800"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89612" y="3200400"/>
            <a:ext cx="609600"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637212" y="2971800"/>
            <a:ext cx="1143000" cy="87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84812" y="2895601"/>
            <a:ext cx="1447800" cy="1103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256212" y="2743201"/>
            <a:ext cx="1905000" cy="145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256212" y="2292351"/>
            <a:ext cx="2438400" cy="1858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27612" y="1981201"/>
            <a:ext cx="2819400" cy="214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418012" y="1676400"/>
            <a:ext cx="4114800" cy="313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113212" y="1219200"/>
            <a:ext cx="5334000" cy="4065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84412" y="0"/>
            <a:ext cx="6934200" cy="5284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27212" y="1"/>
            <a:ext cx="7620000" cy="580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2"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8525" y="-1143000"/>
            <a:ext cx="10668001" cy="7199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7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54313" y="-2568575"/>
            <a:ext cx="14249400" cy="961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18"/>
          <p:cNvSpPr/>
          <p:nvPr/>
        </p:nvSpPr>
        <p:spPr>
          <a:xfrm>
            <a:off x="898525" y="1458913"/>
            <a:ext cx="10164439" cy="1015663"/>
          </a:xfrm>
          <a:prstGeom prst="rect">
            <a:avLst/>
          </a:prstGeom>
          <a:solidFill>
            <a:schemeClr val="bg1"/>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CC0B0B"/>
                </a:solidFill>
                <a:latin typeface="Calibri" panose="020F0502020204030204" pitchFamily="34" charset="0"/>
              </a:rPr>
              <a:t>The Kinematic Equations</a:t>
            </a:r>
            <a:endParaRPr lang="en-US" sz="6600" b="1" dirty="0">
              <a:ln/>
              <a:solidFill>
                <a:srgbClr val="CC0B0B"/>
              </a:solidFill>
              <a:latin typeface="Calibri" panose="020F0502020204030204" pitchFamily="34" charset="0"/>
            </a:endParaRPr>
          </a:p>
        </p:txBody>
      </p:sp>
    </p:spTree>
    <p:extLst>
      <p:ext uri="{BB962C8B-B14F-4D97-AF65-F5344CB8AC3E}">
        <p14:creationId xmlns:p14="http://schemas.microsoft.com/office/powerpoint/2010/main" val="34167433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p:cTn id="7" dur="500" fill="hold"/>
                                        <p:tgtEl>
                                          <p:spTgt spid="2061"/>
                                        </p:tgtEl>
                                        <p:attrNameLst>
                                          <p:attrName>ppt_w</p:attrName>
                                        </p:attrNameLst>
                                      </p:cBhvr>
                                      <p:tavLst>
                                        <p:tav tm="0">
                                          <p:val>
                                            <p:fltVal val="0"/>
                                          </p:val>
                                        </p:tav>
                                        <p:tav tm="100000">
                                          <p:val>
                                            <p:strVal val="#ppt_w"/>
                                          </p:val>
                                        </p:tav>
                                      </p:tavLst>
                                    </p:anim>
                                    <p:anim calcmode="lin" valueType="num">
                                      <p:cBhvr>
                                        <p:cTn id="8" dur="500" fill="hold"/>
                                        <p:tgtEl>
                                          <p:spTgt spid="206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2062"/>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2063"/>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499"/>
                                          </p:stCondLst>
                                        </p:cTn>
                                        <p:tgtEl>
                                          <p:spTgt spid="2064"/>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499"/>
                                          </p:stCondLst>
                                        </p:cTn>
                                        <p:tgtEl>
                                          <p:spTgt spid="2065"/>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nodeType="afterEffect">
                                  <p:stCondLst>
                                    <p:cond delay="0"/>
                                  </p:stCondLst>
                                  <p:childTnLst>
                                    <p:set>
                                      <p:cBhvr>
                                        <p:cTn id="23" dur="1" fill="hold">
                                          <p:stCondLst>
                                            <p:cond delay="499"/>
                                          </p:stCondLst>
                                        </p:cTn>
                                        <p:tgtEl>
                                          <p:spTgt spid="2066"/>
                                        </p:tgtEl>
                                        <p:attrNameLst>
                                          <p:attrName>style.visibility</p:attrName>
                                        </p:attrNameLst>
                                      </p:cBhvr>
                                      <p:to>
                                        <p:strVal val="visible"/>
                                      </p:to>
                                    </p:set>
                                  </p:childTnLst>
                                </p:cTn>
                              </p:par>
                            </p:childTnLst>
                          </p:cTn>
                        </p:par>
                        <p:par>
                          <p:cTn id="24" fill="hold" nodeType="afterGroup">
                            <p:stCondLst>
                              <p:cond delay="3000"/>
                            </p:stCondLst>
                            <p:childTnLst>
                              <p:par>
                                <p:cTn id="25" presetID="1" presetClass="entr" presetSubtype="0" fill="hold" nodeType="afterEffect">
                                  <p:stCondLst>
                                    <p:cond delay="0"/>
                                  </p:stCondLst>
                                  <p:childTnLst>
                                    <p:set>
                                      <p:cBhvr>
                                        <p:cTn id="26" dur="1" fill="hold">
                                          <p:stCondLst>
                                            <p:cond delay="499"/>
                                          </p:stCondLst>
                                        </p:cTn>
                                        <p:tgtEl>
                                          <p:spTgt spid="2067"/>
                                        </p:tgtEl>
                                        <p:attrNameLst>
                                          <p:attrName>style.visibility</p:attrName>
                                        </p:attrNameLst>
                                      </p:cBhvr>
                                      <p:to>
                                        <p:strVal val="visible"/>
                                      </p:to>
                                    </p:set>
                                  </p:childTnLst>
                                </p:cTn>
                              </p:par>
                            </p:childTnLst>
                          </p:cTn>
                        </p:par>
                        <p:par>
                          <p:cTn id="27" fill="hold" nodeType="afterGroup">
                            <p:stCondLst>
                              <p:cond delay="3500"/>
                            </p:stCondLst>
                            <p:childTnLst>
                              <p:par>
                                <p:cTn id="28" presetID="1" presetClass="entr" presetSubtype="0" fill="hold" nodeType="afterEffect">
                                  <p:stCondLst>
                                    <p:cond delay="0"/>
                                  </p:stCondLst>
                                  <p:childTnLst>
                                    <p:set>
                                      <p:cBhvr>
                                        <p:cTn id="29" dur="1" fill="hold">
                                          <p:stCondLst>
                                            <p:cond delay="499"/>
                                          </p:stCondLst>
                                        </p:cTn>
                                        <p:tgtEl>
                                          <p:spTgt spid="2068"/>
                                        </p:tgtEl>
                                        <p:attrNameLst>
                                          <p:attrName>style.visibility</p:attrName>
                                        </p:attrNameLst>
                                      </p:cBhvr>
                                      <p:to>
                                        <p:strVal val="visible"/>
                                      </p:to>
                                    </p:set>
                                  </p:childTnLst>
                                </p:cTn>
                              </p:par>
                            </p:childTnLst>
                          </p:cTn>
                        </p:par>
                        <p:par>
                          <p:cTn id="30" fill="hold" nodeType="afterGroup">
                            <p:stCondLst>
                              <p:cond delay="4000"/>
                            </p:stCondLst>
                            <p:childTnLst>
                              <p:par>
                                <p:cTn id="31" presetID="1" presetClass="entr" presetSubtype="0" fill="hold" nodeType="afterEffect">
                                  <p:stCondLst>
                                    <p:cond delay="0"/>
                                  </p:stCondLst>
                                  <p:childTnLst>
                                    <p:set>
                                      <p:cBhvr>
                                        <p:cTn id="32" dur="1" fill="hold">
                                          <p:stCondLst>
                                            <p:cond delay="499"/>
                                          </p:stCondLst>
                                        </p:cTn>
                                        <p:tgtEl>
                                          <p:spTgt spid="2069"/>
                                        </p:tgtEl>
                                        <p:attrNameLst>
                                          <p:attrName>style.visibility</p:attrName>
                                        </p:attrNameLst>
                                      </p:cBhvr>
                                      <p:to>
                                        <p:strVal val="visible"/>
                                      </p:to>
                                    </p:set>
                                  </p:childTnLst>
                                </p:cTn>
                              </p:par>
                            </p:childTnLst>
                          </p:cTn>
                        </p:par>
                        <p:par>
                          <p:cTn id="33" fill="hold" nodeType="afterGroup">
                            <p:stCondLst>
                              <p:cond delay="4500"/>
                            </p:stCondLst>
                            <p:childTnLst>
                              <p:par>
                                <p:cTn id="34" presetID="1" presetClass="entr" presetSubtype="0" fill="hold" nodeType="afterEffect">
                                  <p:stCondLst>
                                    <p:cond delay="0"/>
                                  </p:stCondLst>
                                  <p:childTnLst>
                                    <p:set>
                                      <p:cBhvr>
                                        <p:cTn id="35" dur="1" fill="hold">
                                          <p:stCondLst>
                                            <p:cond delay="499"/>
                                          </p:stCondLst>
                                        </p:cTn>
                                        <p:tgtEl>
                                          <p:spTgt spid="2070"/>
                                        </p:tgtEl>
                                        <p:attrNameLst>
                                          <p:attrName>style.visibility</p:attrName>
                                        </p:attrNameLst>
                                      </p:cBhvr>
                                      <p:to>
                                        <p:strVal val="visible"/>
                                      </p:to>
                                    </p:set>
                                  </p:childTnLst>
                                </p:cTn>
                              </p:par>
                            </p:childTnLst>
                          </p:cTn>
                        </p:par>
                        <p:par>
                          <p:cTn id="36" fill="hold" nodeType="afterGroup">
                            <p:stCondLst>
                              <p:cond delay="5000"/>
                            </p:stCondLst>
                            <p:childTnLst>
                              <p:par>
                                <p:cTn id="37" presetID="1" presetClass="entr" presetSubtype="0" fill="hold" nodeType="afterEffect">
                                  <p:stCondLst>
                                    <p:cond delay="0"/>
                                  </p:stCondLst>
                                  <p:childTnLst>
                                    <p:set>
                                      <p:cBhvr>
                                        <p:cTn id="38" dur="1" fill="hold">
                                          <p:stCondLst>
                                            <p:cond delay="499"/>
                                          </p:stCondLst>
                                        </p:cTn>
                                        <p:tgtEl>
                                          <p:spTgt spid="2071"/>
                                        </p:tgtEl>
                                        <p:attrNameLst>
                                          <p:attrName>style.visibility</p:attrName>
                                        </p:attrNameLst>
                                      </p:cBhvr>
                                      <p:to>
                                        <p:strVal val="visible"/>
                                      </p:to>
                                    </p:set>
                                  </p:childTnLst>
                                </p:cTn>
                              </p:par>
                            </p:childTnLst>
                          </p:cTn>
                        </p:par>
                        <p:par>
                          <p:cTn id="39" fill="hold" nodeType="afterGroup">
                            <p:stCondLst>
                              <p:cond delay="5500"/>
                            </p:stCondLst>
                            <p:childTnLst>
                              <p:par>
                                <p:cTn id="40" presetID="1" presetClass="entr" presetSubtype="0" fill="hold" nodeType="afterEffect">
                                  <p:stCondLst>
                                    <p:cond delay="0"/>
                                  </p:stCondLst>
                                  <p:childTnLst>
                                    <p:set>
                                      <p:cBhvr>
                                        <p:cTn id="41" dur="1" fill="hold">
                                          <p:stCondLst>
                                            <p:cond delay="499"/>
                                          </p:stCondLst>
                                        </p:cTn>
                                        <p:tgtEl>
                                          <p:spTgt spid="2072"/>
                                        </p:tgtEl>
                                        <p:attrNameLst>
                                          <p:attrName>style.visibility</p:attrName>
                                        </p:attrNameLst>
                                      </p:cBhvr>
                                      <p:to>
                                        <p:strVal val="visible"/>
                                      </p:to>
                                    </p:set>
                                  </p:childTnLst>
                                </p:cTn>
                              </p:par>
                            </p:childTnLst>
                          </p:cTn>
                        </p:par>
                        <p:par>
                          <p:cTn id="42" fill="hold" nodeType="afterGroup">
                            <p:stCondLst>
                              <p:cond delay="6000"/>
                            </p:stCondLst>
                            <p:childTnLst>
                              <p:par>
                                <p:cTn id="43" presetID="1" presetClass="entr" presetSubtype="0" fill="hold" nodeType="afterEffect">
                                  <p:stCondLst>
                                    <p:cond delay="0"/>
                                  </p:stCondLst>
                                  <p:childTnLst>
                                    <p:set>
                                      <p:cBhvr>
                                        <p:cTn id="44" dur="1" fill="hold">
                                          <p:stCondLst>
                                            <p:cond delay="499"/>
                                          </p:stCondLst>
                                        </p:cTn>
                                        <p:tgtEl>
                                          <p:spTgt spid="2074"/>
                                        </p:tgtEl>
                                        <p:attrNameLst>
                                          <p:attrName>style.visibility</p:attrName>
                                        </p:attrNameLst>
                                      </p:cBhvr>
                                      <p:to>
                                        <p:strVal val="visible"/>
                                      </p:to>
                                    </p:set>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782044" y="980728"/>
            <a:ext cx="9073008" cy="156966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GB" altLang="en-US" b="1" dirty="0">
                <a:solidFill>
                  <a:srgbClr val="BE1818"/>
                </a:solidFill>
                <a:latin typeface="Calibri" panose="020F0502020204030204" pitchFamily="34" charset="0"/>
              </a:rPr>
              <a:t>In addition to the Level 1 equations of motion 4 additional equations are used. </a:t>
            </a:r>
            <a:r>
              <a:rPr lang="en-GB" altLang="en-US" dirty="0">
                <a:solidFill>
                  <a:srgbClr val="BE1818"/>
                </a:solidFill>
                <a:latin typeface="Calibri" panose="020F0502020204030204" pitchFamily="34" charset="0"/>
              </a:rPr>
              <a:t>(Note that </a:t>
            </a:r>
            <a:r>
              <a:rPr lang="en-GB" altLang="en-US" u="sng" dirty="0">
                <a:solidFill>
                  <a:srgbClr val="BE1818"/>
                </a:solidFill>
                <a:latin typeface="Calibri" panose="020F0502020204030204" pitchFamily="34" charset="0"/>
              </a:rPr>
              <a:t>uniform acceleration</a:t>
            </a:r>
            <a:r>
              <a:rPr lang="en-GB" altLang="en-US" dirty="0">
                <a:solidFill>
                  <a:srgbClr val="BE1818"/>
                </a:solidFill>
                <a:latin typeface="Calibri" panose="020F0502020204030204" pitchFamily="34" charset="0"/>
              </a:rPr>
              <a:t> is assumed)</a:t>
            </a:r>
          </a:p>
        </p:txBody>
      </p:sp>
      <p:sp>
        <p:nvSpPr>
          <p:cNvPr id="13331" name="Text Box 19"/>
          <p:cNvSpPr txBox="1">
            <a:spLocks noChangeArrowheads="1"/>
          </p:cNvSpPr>
          <p:nvPr/>
        </p:nvSpPr>
        <p:spPr bwMode="auto">
          <a:xfrm>
            <a:off x="7847792" y="3564305"/>
            <a:ext cx="2743200" cy="584775"/>
          </a:xfrm>
          <a:prstGeom prst="rect">
            <a:avLst/>
          </a:prstGeom>
          <a:noFill/>
          <a:ln w="57150">
            <a:solidFill>
              <a:srgbClr val="BE1818"/>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b="1" dirty="0">
                <a:solidFill>
                  <a:schemeClr val="tx1"/>
                </a:solidFill>
                <a:latin typeface="Calibri" panose="020F0502020204030204" pitchFamily="34" charset="0"/>
              </a:rPr>
              <a:t>SYMBOLS:</a:t>
            </a:r>
          </a:p>
        </p:txBody>
      </p:sp>
      <p:sp>
        <p:nvSpPr>
          <p:cNvPr id="13333" name="Text Box 21"/>
          <p:cNvSpPr txBox="1">
            <a:spLocks noChangeArrowheads="1"/>
          </p:cNvSpPr>
          <p:nvPr/>
        </p:nvSpPr>
        <p:spPr bwMode="auto">
          <a:xfrm>
            <a:off x="7813082" y="4191229"/>
            <a:ext cx="4378128" cy="2678113"/>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pPr>
            <a:r>
              <a:rPr lang="en-GB" altLang="en-US" sz="2400" b="1" dirty="0">
                <a:solidFill>
                  <a:srgbClr val="BE1818"/>
                </a:solidFill>
                <a:latin typeface="Calibri" panose="020F0502020204030204" pitchFamily="34" charset="0"/>
              </a:rPr>
              <a:t> a = ACCELERATION (ms</a:t>
            </a:r>
            <a:r>
              <a:rPr lang="en-GB" altLang="en-US" sz="2400" b="1" baseline="30000" dirty="0">
                <a:solidFill>
                  <a:srgbClr val="BE1818"/>
                </a:solidFill>
                <a:latin typeface="Calibri" panose="020F0502020204030204" pitchFamily="34" charset="0"/>
              </a:rPr>
              <a:t>-2</a:t>
            </a:r>
            <a:r>
              <a:rPr lang="en-GB" altLang="en-US" sz="2400" b="1" dirty="0">
                <a:solidFill>
                  <a:srgbClr val="BE1818"/>
                </a:solidFill>
                <a:latin typeface="Calibri" panose="020F0502020204030204" pitchFamily="34" charset="0"/>
              </a:rPr>
              <a:t>)</a:t>
            </a:r>
          </a:p>
          <a:p>
            <a:pPr eaLnBrk="1" hangingPunct="1">
              <a:spcBef>
                <a:spcPct val="50000"/>
              </a:spcBef>
            </a:pPr>
            <a:r>
              <a:rPr lang="en-GB" altLang="en-US" sz="2400" b="1" dirty="0">
                <a:solidFill>
                  <a:srgbClr val="BE1818"/>
                </a:solidFill>
                <a:latin typeface="Calibri" panose="020F0502020204030204" pitchFamily="34" charset="0"/>
              </a:rPr>
              <a:t> v</a:t>
            </a:r>
            <a:r>
              <a:rPr lang="en-GB" altLang="en-US" sz="2400" b="1" baseline="-30000" dirty="0">
                <a:solidFill>
                  <a:srgbClr val="BE1818"/>
                </a:solidFill>
                <a:latin typeface="Calibri" panose="020F0502020204030204" pitchFamily="34" charset="0"/>
              </a:rPr>
              <a:t>i</a:t>
            </a:r>
            <a:r>
              <a:rPr lang="en-GB" altLang="en-US" sz="2400" b="1" dirty="0">
                <a:solidFill>
                  <a:srgbClr val="BE1818"/>
                </a:solidFill>
                <a:latin typeface="Calibri" panose="020F0502020204030204" pitchFamily="34" charset="0"/>
              </a:rPr>
              <a:t> = INITIAL VELOCITY (ms</a:t>
            </a:r>
            <a:r>
              <a:rPr lang="en-GB" altLang="en-US" sz="2400" b="1" baseline="30000" dirty="0">
                <a:solidFill>
                  <a:srgbClr val="BE1818"/>
                </a:solidFill>
                <a:latin typeface="Calibri" panose="020F0502020204030204" pitchFamily="34" charset="0"/>
              </a:rPr>
              <a:t>-1</a:t>
            </a:r>
            <a:r>
              <a:rPr lang="en-GB" altLang="en-US" sz="2400" b="1" dirty="0">
                <a:solidFill>
                  <a:srgbClr val="BE1818"/>
                </a:solidFill>
                <a:latin typeface="Calibri" panose="020F0502020204030204" pitchFamily="34" charset="0"/>
              </a:rPr>
              <a:t>)</a:t>
            </a:r>
          </a:p>
          <a:p>
            <a:pPr eaLnBrk="1" hangingPunct="1">
              <a:spcBef>
                <a:spcPct val="50000"/>
              </a:spcBef>
            </a:pPr>
            <a:r>
              <a:rPr lang="en-GB" altLang="en-US" sz="2400" b="1" dirty="0">
                <a:solidFill>
                  <a:srgbClr val="BE1818"/>
                </a:solidFill>
                <a:latin typeface="Calibri" panose="020F0502020204030204" pitchFamily="34" charset="0"/>
              </a:rPr>
              <a:t> </a:t>
            </a:r>
            <a:r>
              <a:rPr lang="en-GB" altLang="en-US" sz="2400" b="1" dirty="0" err="1">
                <a:solidFill>
                  <a:srgbClr val="BE1818"/>
                </a:solidFill>
                <a:latin typeface="Calibri" panose="020F0502020204030204" pitchFamily="34" charset="0"/>
              </a:rPr>
              <a:t>v</a:t>
            </a:r>
            <a:r>
              <a:rPr lang="en-GB" altLang="en-US" sz="2400" b="1" baseline="-30000" dirty="0" err="1">
                <a:solidFill>
                  <a:srgbClr val="BE1818"/>
                </a:solidFill>
                <a:latin typeface="Calibri" panose="020F0502020204030204" pitchFamily="34" charset="0"/>
              </a:rPr>
              <a:t>f</a:t>
            </a:r>
            <a:r>
              <a:rPr lang="en-GB" altLang="en-US" sz="2400" b="1" dirty="0">
                <a:solidFill>
                  <a:srgbClr val="BE1818"/>
                </a:solidFill>
                <a:latin typeface="Calibri" panose="020F0502020204030204" pitchFamily="34" charset="0"/>
              </a:rPr>
              <a:t> = FINAL VELOCITY (ms</a:t>
            </a:r>
            <a:r>
              <a:rPr lang="en-GB" altLang="en-US" sz="2400" b="1" baseline="30000" dirty="0">
                <a:solidFill>
                  <a:srgbClr val="BE1818"/>
                </a:solidFill>
                <a:latin typeface="Calibri" panose="020F0502020204030204" pitchFamily="34" charset="0"/>
              </a:rPr>
              <a:t>-1</a:t>
            </a:r>
            <a:r>
              <a:rPr lang="en-GB" altLang="en-US" sz="2400" b="1" dirty="0">
                <a:solidFill>
                  <a:srgbClr val="BE1818"/>
                </a:solidFill>
                <a:latin typeface="Calibri" panose="020F0502020204030204" pitchFamily="34" charset="0"/>
              </a:rPr>
              <a:t>)</a:t>
            </a:r>
          </a:p>
          <a:p>
            <a:pPr eaLnBrk="1" hangingPunct="1">
              <a:spcBef>
                <a:spcPct val="50000"/>
              </a:spcBef>
            </a:pPr>
            <a:r>
              <a:rPr lang="en-GB" altLang="en-US" sz="2400" b="1" dirty="0">
                <a:solidFill>
                  <a:srgbClr val="BE1818"/>
                </a:solidFill>
                <a:latin typeface="Calibri" panose="020F0502020204030204" pitchFamily="34" charset="0"/>
              </a:rPr>
              <a:t> d = DISTANCE TRAVELLED (m)</a:t>
            </a:r>
          </a:p>
          <a:p>
            <a:pPr eaLnBrk="1" hangingPunct="1">
              <a:spcBef>
                <a:spcPct val="50000"/>
              </a:spcBef>
            </a:pPr>
            <a:r>
              <a:rPr lang="en-GB" altLang="en-US" sz="2400" b="1" dirty="0">
                <a:solidFill>
                  <a:srgbClr val="BE1818"/>
                </a:solidFill>
                <a:latin typeface="Calibri" panose="020F0502020204030204" pitchFamily="34" charset="0"/>
              </a:rPr>
              <a:t> t = TIME TAKEN (s)</a:t>
            </a:r>
          </a:p>
        </p:txBody>
      </p:sp>
      <p:sp>
        <p:nvSpPr>
          <p:cNvPr id="7" name="Rectangle 6"/>
          <p:cNvSpPr/>
          <p:nvPr/>
        </p:nvSpPr>
        <p:spPr>
          <a:xfrm>
            <a:off x="1114549" y="4989"/>
            <a:ext cx="10164439"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rgbClr val="CC0B0B"/>
                </a:solidFill>
                <a:latin typeface="Calibri" panose="020F0502020204030204" pitchFamily="34" charset="0"/>
              </a:rPr>
              <a:t>The Kinematic Equations</a:t>
            </a:r>
          </a:p>
        </p:txBody>
      </p:sp>
      <p:grpSp>
        <p:nvGrpSpPr>
          <p:cNvPr id="8" name="Group 7"/>
          <p:cNvGrpSpPr/>
          <p:nvPr/>
        </p:nvGrpSpPr>
        <p:grpSpPr>
          <a:xfrm>
            <a:off x="189756" y="3068960"/>
            <a:ext cx="6527975" cy="2116760"/>
            <a:chOff x="189756" y="3112440"/>
            <a:chExt cx="6527975" cy="2116760"/>
          </a:xfrm>
        </p:grpSpPr>
        <p:grpSp>
          <p:nvGrpSpPr>
            <p:cNvPr id="3" name="Group 2"/>
            <p:cNvGrpSpPr/>
            <p:nvPr/>
          </p:nvGrpSpPr>
          <p:grpSpPr>
            <a:xfrm>
              <a:off x="189756" y="3126704"/>
              <a:ext cx="2903497" cy="950368"/>
              <a:chOff x="189756" y="3126704"/>
              <a:chExt cx="2903497" cy="950368"/>
            </a:xfrm>
          </p:grpSpPr>
          <p:sp>
            <p:nvSpPr>
              <p:cNvPr id="13" name="Rectangle 12"/>
              <p:cNvSpPr>
                <a:spLocks noChangeArrowheads="1"/>
              </p:cNvSpPr>
              <p:nvPr/>
            </p:nvSpPr>
            <p:spPr bwMode="auto">
              <a:xfrm>
                <a:off x="559080" y="3126704"/>
                <a:ext cx="2117108" cy="950368"/>
              </a:xfrm>
              <a:prstGeom prst="rect">
                <a:avLst/>
              </a:prstGeom>
              <a:solidFill>
                <a:srgbClr val="CCFFFF"/>
              </a:solidFill>
              <a:ln w="44450" cmpd="sng">
                <a:solidFill>
                  <a:srgbClr val="BE1818"/>
                </a:solid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mc:AlternateContent xmlns:mc="http://schemas.openxmlformats.org/markup-compatibility/2006" xmlns:a14="http://schemas.microsoft.com/office/drawing/2010/main">
            <mc:Choice Requires="a14">
              <p:sp>
                <p:nvSpPr>
                  <p:cNvPr id="2" name="TextBox 1"/>
                  <p:cNvSpPr txBox="1"/>
                  <p:nvPr/>
                </p:nvSpPr>
                <p:spPr>
                  <a:xfrm>
                    <a:off x="189756" y="3288199"/>
                    <a:ext cx="2903497" cy="644857"/>
                  </a:xfrm>
                  <a:prstGeom prst="rect">
                    <a:avLst/>
                  </a:prstGeom>
                  <a:noFill/>
                </p:spPr>
                <p:txBody>
                  <a:bodyPr wrap="square" lIns="0" tIns="0" rIns="0" bIns="0" rtlCol="0">
                    <a:spAutoFit/>
                  </a:bodyPr>
                  <a:lstStyle/>
                  <a:p>
                    <a:pPr algn="ctr"/>
                    <a:r>
                      <a:rPr lang="en-NZ" sz="2800" b="1" dirty="0">
                        <a:latin typeface="Cambria Math" panose="02040503050406030204" pitchFamily="18" charset="0"/>
                        <a:ea typeface="Cambria Math" panose="02040503050406030204" pitchFamily="18" charset="0"/>
                      </a:rPr>
                      <a:t>d</a:t>
                    </a:r>
                    <a:r>
                      <a:rPr lang="en-NZ" sz="2800" b="1" dirty="0">
                        <a:latin typeface="Calibri" panose="020F0502020204030204" pitchFamily="34" charset="0"/>
                      </a:rPr>
                      <a:t> </a:t>
                    </a:r>
                    <a14:m>
                      <m:oMath xmlns:m="http://schemas.openxmlformats.org/officeDocument/2006/math">
                        <m:r>
                          <a:rPr lang="en-NZ" sz="2800" b="1" i="1" dirty="0" smtClean="0">
                            <a:latin typeface="Cambria Math" panose="02040503050406030204" pitchFamily="18" charset="0"/>
                            <a:ea typeface="Cambria Math" panose="02040503050406030204" pitchFamily="18" charset="0"/>
                          </a:rPr>
                          <m:t>=</m:t>
                        </m:r>
                      </m:oMath>
                    </a14:m>
                    <a:r>
                      <a:rPr lang="en-NZ" sz="2800" b="1" dirty="0">
                        <a:latin typeface="Calibri" panose="020F0502020204030204" pitchFamily="34" charset="0"/>
                      </a:rPr>
                      <a:t> </a:t>
                    </a:r>
                    <a14:m>
                      <m:oMath xmlns:m="http://schemas.openxmlformats.org/officeDocument/2006/math">
                        <m:d>
                          <m:dPr>
                            <m:ctrlPr>
                              <a:rPr lang="en-NZ" sz="2800" b="1" i="1" smtClean="0">
                                <a:latin typeface="Cambria Math" panose="02040503050406030204" pitchFamily="18" charset="0"/>
                              </a:rPr>
                            </m:ctrlPr>
                          </m:dPr>
                          <m:e>
                            <m:f>
                              <m:fPr>
                                <m:ctrlPr>
                                  <a:rPr lang="en-NZ" sz="2800" b="1" i="1" smtClean="0">
                                    <a:latin typeface="Cambria Math" panose="02040503050406030204" pitchFamily="18" charset="0"/>
                                  </a:rPr>
                                </m:ctrlPr>
                              </m:fPr>
                              <m:num>
                                <m:sSub>
                                  <m:sSubPr>
                                    <m:ctrlPr>
                                      <a:rPr lang="en-NZ" sz="2800" b="1" i="1" smtClean="0">
                                        <a:latin typeface="Cambria Math" panose="02040503050406030204" pitchFamily="18" charset="0"/>
                                      </a:rPr>
                                    </m:ctrlPr>
                                  </m:sSubPr>
                                  <m:e>
                                    <m:r>
                                      <a:rPr lang="en-NZ" sz="2800" b="1" i="1">
                                        <a:latin typeface="Cambria Math" panose="02040503050406030204" pitchFamily="18" charset="0"/>
                                      </a:rPr>
                                      <m:t>𝒗</m:t>
                                    </m:r>
                                  </m:e>
                                  <m:sub>
                                    <m:r>
                                      <a:rPr lang="en-NZ" sz="2800" b="1" i="1" smtClean="0">
                                        <a:latin typeface="Cambria Math" panose="02040503050406030204" pitchFamily="18" charset="0"/>
                                      </a:rPr>
                                      <m:t>𝒊</m:t>
                                    </m:r>
                                  </m:sub>
                                </m:sSub>
                                <m:r>
                                  <a:rPr lang="en-NZ" sz="2800" b="1" i="1" smtClean="0">
                                    <a:latin typeface="Cambria Math" panose="02040503050406030204" pitchFamily="18" charset="0"/>
                                  </a:rPr>
                                  <m:t>+</m:t>
                                </m:r>
                                <m:sSub>
                                  <m:sSubPr>
                                    <m:ctrlPr>
                                      <a:rPr lang="en-NZ" sz="2800" b="1" i="1">
                                        <a:latin typeface="Cambria Math" panose="02040503050406030204" pitchFamily="18" charset="0"/>
                                      </a:rPr>
                                    </m:ctrlPr>
                                  </m:sSubPr>
                                  <m:e>
                                    <m:r>
                                      <a:rPr lang="en-NZ" sz="2800" b="1" i="1">
                                        <a:latin typeface="Cambria Math" panose="02040503050406030204" pitchFamily="18" charset="0"/>
                                      </a:rPr>
                                      <m:t>𝒗</m:t>
                                    </m:r>
                                  </m:e>
                                  <m:sub>
                                    <m:r>
                                      <a:rPr lang="en-NZ" sz="2800" b="1" i="1" smtClean="0">
                                        <a:latin typeface="Cambria Math" panose="02040503050406030204" pitchFamily="18" charset="0"/>
                                      </a:rPr>
                                      <m:t>𝒇</m:t>
                                    </m:r>
                                  </m:sub>
                                </m:sSub>
                              </m:num>
                              <m:den>
                                <m:r>
                                  <a:rPr lang="en-NZ" sz="2800" b="1" i="1" smtClean="0">
                                    <a:latin typeface="Cambria Math" panose="02040503050406030204" pitchFamily="18" charset="0"/>
                                  </a:rPr>
                                  <m:t>𝟐</m:t>
                                </m:r>
                              </m:den>
                            </m:f>
                          </m:e>
                        </m:d>
                      </m:oMath>
                    </a14:m>
                    <a:r>
                      <a:rPr lang="en-NZ" sz="2800" b="1" dirty="0">
                        <a:latin typeface="Cambria Math" panose="02040503050406030204" pitchFamily="18" charset="0"/>
                        <a:ea typeface="Cambria Math" panose="02040503050406030204" pitchFamily="18" charset="0"/>
                      </a:rPr>
                      <a:t>t</a:t>
                    </a:r>
                    <a:r>
                      <a:rPr lang="en-NZ" sz="2800" b="1" dirty="0">
                        <a:latin typeface="Calibri" panose="020F0502020204030204" pitchFamily="34" charset="0"/>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189756" y="3288199"/>
                    <a:ext cx="2903497" cy="644857"/>
                  </a:xfrm>
                  <a:prstGeom prst="rect">
                    <a:avLst/>
                  </a:prstGeom>
                  <a:blipFill>
                    <a:blip r:embed="rId2"/>
                    <a:stretch>
                      <a:fillRect t="-1887" b="-15094"/>
                    </a:stretch>
                  </a:blipFill>
                </p:spPr>
                <p:txBody>
                  <a:bodyPr/>
                  <a:lstStyle/>
                  <a:p>
                    <a:r>
                      <a:rPr lang="en-NZ">
                        <a:noFill/>
                      </a:rPr>
                      <a:t> </a:t>
                    </a:r>
                  </a:p>
                </p:txBody>
              </p:sp>
            </mc:Fallback>
          </mc:AlternateContent>
        </p:grpSp>
        <p:grpSp>
          <p:nvGrpSpPr>
            <p:cNvPr id="6" name="Group 5"/>
            <p:cNvGrpSpPr/>
            <p:nvPr/>
          </p:nvGrpSpPr>
          <p:grpSpPr>
            <a:xfrm>
              <a:off x="342156" y="3112440"/>
              <a:ext cx="6375575" cy="2116760"/>
              <a:chOff x="342156" y="3126704"/>
              <a:chExt cx="6375575" cy="2116760"/>
            </a:xfrm>
          </p:grpSpPr>
          <p:grpSp>
            <p:nvGrpSpPr>
              <p:cNvPr id="5" name="Group 4"/>
              <p:cNvGrpSpPr/>
              <p:nvPr/>
            </p:nvGrpSpPr>
            <p:grpSpPr>
              <a:xfrm>
                <a:off x="342156" y="3126704"/>
                <a:ext cx="6375575" cy="2116760"/>
                <a:chOff x="342156" y="3126704"/>
                <a:chExt cx="6375575" cy="2116760"/>
              </a:xfrm>
            </p:grpSpPr>
            <p:grpSp>
              <p:nvGrpSpPr>
                <p:cNvPr id="4" name="Group 3"/>
                <p:cNvGrpSpPr/>
                <p:nvPr/>
              </p:nvGrpSpPr>
              <p:grpSpPr>
                <a:xfrm>
                  <a:off x="4078188" y="3126704"/>
                  <a:ext cx="2639543" cy="950368"/>
                  <a:chOff x="4078188" y="3126704"/>
                  <a:chExt cx="2639543" cy="950368"/>
                </a:xfrm>
              </p:grpSpPr>
              <p:sp>
                <p:nvSpPr>
                  <p:cNvPr id="15" name="Rectangle 14"/>
                  <p:cNvSpPr>
                    <a:spLocks noChangeArrowheads="1"/>
                  </p:cNvSpPr>
                  <p:nvPr/>
                </p:nvSpPr>
                <p:spPr bwMode="auto">
                  <a:xfrm>
                    <a:off x="4193328" y="3126704"/>
                    <a:ext cx="2405140" cy="950368"/>
                  </a:xfrm>
                  <a:prstGeom prst="rect">
                    <a:avLst/>
                  </a:prstGeom>
                  <a:solidFill>
                    <a:srgbClr val="CCFFFF"/>
                  </a:solidFill>
                  <a:ln w="44450" cmpd="sng">
                    <a:solidFill>
                      <a:srgbClr val="BE1818"/>
                    </a:solid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mc:AlternateContent xmlns:mc="http://schemas.openxmlformats.org/markup-compatibility/2006" xmlns:a14="http://schemas.microsoft.com/office/drawing/2010/main">
                <mc:Choice Requires="a14">
                  <p:sp>
                    <p:nvSpPr>
                      <p:cNvPr id="16" name="TextBox 15"/>
                      <p:cNvSpPr txBox="1"/>
                      <p:nvPr/>
                    </p:nvSpPr>
                    <p:spPr>
                      <a:xfrm>
                        <a:off x="4078188" y="3317308"/>
                        <a:ext cx="2639543" cy="471732"/>
                      </a:xfrm>
                      <a:prstGeom prst="rect">
                        <a:avLst/>
                      </a:prstGeom>
                      <a:noFill/>
                    </p:spPr>
                    <p:txBody>
                      <a:bodyPr wrap="square" lIns="0" tIns="0" rIns="0" bIns="0" rtlCol="0">
                        <a:spAutoFit/>
                      </a:bodyPr>
                      <a:lstStyle/>
                      <a:p>
                        <a:pPr algn="ctr"/>
                        <a14:m>
                          <m:oMath xmlns:m="http://schemas.openxmlformats.org/officeDocument/2006/math">
                            <m:sSub>
                              <m:sSubPr>
                                <m:ctrlPr>
                                  <a:rPr lang="en-NZ" sz="2800" b="1" i="1" smtClean="0">
                                    <a:latin typeface="Cambria Math" panose="02040503050406030204" pitchFamily="18" charset="0"/>
                                  </a:rPr>
                                </m:ctrlPr>
                              </m:sSubPr>
                              <m:e>
                                <m:r>
                                  <a:rPr lang="en-NZ" sz="2800" b="1" i="1">
                                    <a:latin typeface="Cambria Math" panose="02040503050406030204" pitchFamily="18" charset="0"/>
                                  </a:rPr>
                                  <m:t>𝒗</m:t>
                                </m:r>
                              </m:e>
                              <m:sub>
                                <m:r>
                                  <a:rPr lang="en-NZ" sz="2800" b="1" i="1">
                                    <a:latin typeface="Cambria Math" panose="02040503050406030204" pitchFamily="18" charset="0"/>
                                  </a:rPr>
                                  <m:t>𝒇</m:t>
                                </m:r>
                              </m:sub>
                            </m:sSub>
                          </m:oMath>
                        </a14:m>
                        <a:r>
                          <a:rPr lang="en-NZ" sz="2800" b="1" dirty="0">
                            <a:latin typeface="Calibri" panose="020F0502020204030204" pitchFamily="34" charset="0"/>
                          </a:rPr>
                          <a:t> </a:t>
                        </a:r>
                        <a14:m>
                          <m:oMath xmlns:m="http://schemas.openxmlformats.org/officeDocument/2006/math">
                            <m:r>
                              <a:rPr lang="en-NZ" sz="2800" b="1" i="1" dirty="0" smtClean="0">
                                <a:latin typeface="Cambria Math" panose="02040503050406030204" pitchFamily="18" charset="0"/>
                                <a:ea typeface="Cambria Math" panose="02040503050406030204" pitchFamily="18" charset="0"/>
                              </a:rPr>
                              <m:t>=</m:t>
                            </m:r>
                            <m:r>
                              <a:rPr lang="en-NZ" sz="2800" b="1" i="0" smtClean="0">
                                <a:latin typeface="Cambria Math" panose="02040503050406030204" pitchFamily="18" charset="0"/>
                              </a:rPr>
                              <m:t> </m:t>
                            </m:r>
                            <m:sSub>
                              <m:sSubPr>
                                <m:ctrlPr>
                                  <a:rPr lang="en-NZ" sz="2800" b="1" i="1">
                                    <a:latin typeface="Cambria Math" panose="02040503050406030204" pitchFamily="18" charset="0"/>
                                  </a:rPr>
                                </m:ctrlPr>
                              </m:sSubPr>
                              <m:e>
                                <m:r>
                                  <a:rPr lang="en-NZ" sz="2800" b="1" i="1">
                                    <a:latin typeface="Cambria Math" panose="02040503050406030204" pitchFamily="18" charset="0"/>
                                  </a:rPr>
                                  <m:t>𝒗</m:t>
                                </m:r>
                              </m:e>
                              <m:sub>
                                <m:r>
                                  <a:rPr lang="en-NZ" sz="2800" b="1" i="1">
                                    <a:latin typeface="Cambria Math" panose="02040503050406030204" pitchFamily="18" charset="0"/>
                                  </a:rPr>
                                  <m:t>𝒊</m:t>
                                </m:r>
                              </m:sub>
                            </m:sSub>
                            <m:r>
                              <a:rPr lang="en-NZ" sz="2800" b="1" i="1" smtClean="0">
                                <a:latin typeface="Cambria Math" panose="02040503050406030204" pitchFamily="18" charset="0"/>
                              </a:rPr>
                              <m:t>+</m:t>
                            </m:r>
                            <m:r>
                              <a:rPr lang="en-NZ" sz="2800" b="1" i="1" smtClean="0">
                                <a:latin typeface="Cambria Math" panose="02040503050406030204" pitchFamily="18" charset="0"/>
                              </a:rPr>
                              <m:t>𝒂𝒕</m:t>
                            </m:r>
                          </m:oMath>
                        </a14:m>
                        <a:r>
                          <a:rPr lang="en-NZ" sz="2800" b="1" dirty="0">
                            <a:latin typeface="Calibri" panose="020F0502020204030204" pitchFamily="34"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4078188" y="3317308"/>
                        <a:ext cx="2639543" cy="471732"/>
                      </a:xfrm>
                      <a:prstGeom prst="rect">
                        <a:avLst/>
                      </a:prstGeom>
                      <a:blipFill>
                        <a:blip r:embed="rId3"/>
                        <a:stretch>
                          <a:fillRect/>
                        </a:stretch>
                      </a:blipFill>
                    </p:spPr>
                    <p:txBody>
                      <a:bodyPr/>
                      <a:lstStyle/>
                      <a:p>
                        <a:r>
                          <a:rPr lang="en-NZ">
                            <a:noFill/>
                          </a:rPr>
                          <a:t> </a:t>
                        </a:r>
                      </a:p>
                    </p:txBody>
                  </p:sp>
                </mc:Fallback>
              </mc:AlternateContent>
            </p:grpSp>
            <p:sp>
              <p:nvSpPr>
                <p:cNvPr id="19" name="Rectangle 18"/>
                <p:cNvSpPr>
                  <a:spLocks noChangeArrowheads="1"/>
                </p:cNvSpPr>
                <p:nvPr/>
              </p:nvSpPr>
              <p:spPr bwMode="auto">
                <a:xfrm>
                  <a:off x="549796" y="4293096"/>
                  <a:ext cx="2405140" cy="950368"/>
                </a:xfrm>
                <a:prstGeom prst="rect">
                  <a:avLst/>
                </a:prstGeom>
                <a:solidFill>
                  <a:srgbClr val="CCFFFF"/>
                </a:solidFill>
                <a:ln w="44450" cmpd="sng">
                  <a:solidFill>
                    <a:srgbClr val="BE1818"/>
                  </a:solid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mc:AlternateContent xmlns:mc="http://schemas.openxmlformats.org/markup-compatibility/2006" xmlns:a14="http://schemas.microsoft.com/office/drawing/2010/main">
              <mc:Choice Requires="a14">
                <p:sp>
                  <p:nvSpPr>
                    <p:cNvPr id="17" name="TextBox 16"/>
                    <p:cNvSpPr txBox="1"/>
                    <p:nvPr/>
                  </p:nvSpPr>
                  <p:spPr>
                    <a:xfrm>
                      <a:off x="342156" y="4437112"/>
                      <a:ext cx="2903497" cy="620298"/>
                    </a:xfrm>
                    <a:prstGeom prst="rect">
                      <a:avLst/>
                    </a:prstGeom>
                    <a:noFill/>
                  </p:spPr>
                  <p:txBody>
                    <a:bodyPr wrap="square" lIns="0" tIns="0" rIns="0" bIns="0" rtlCol="0">
                      <a:spAutoFit/>
                    </a:bodyPr>
                    <a:lstStyle/>
                    <a:p>
                      <a:pPr algn="ctr"/>
                      <a:r>
                        <a:rPr lang="en-NZ" sz="2800" b="1" dirty="0">
                          <a:latin typeface="Calibri" panose="020F0502020204030204" pitchFamily="34" charset="0"/>
                        </a:rPr>
                        <a:t>d =</a:t>
                      </a:r>
                      <a14:m>
                        <m:oMath xmlns:m="http://schemas.openxmlformats.org/officeDocument/2006/math">
                          <m:sSub>
                            <m:sSubPr>
                              <m:ctrlPr>
                                <a:rPr lang="en-NZ" sz="2800" b="1" i="1">
                                  <a:latin typeface="Cambria Math" panose="02040503050406030204" pitchFamily="18" charset="0"/>
                                </a:rPr>
                              </m:ctrlPr>
                            </m:sSubPr>
                            <m:e>
                              <m:r>
                                <a:rPr lang="en-NZ" sz="2800" b="1" i="1">
                                  <a:latin typeface="Cambria Math" panose="02040503050406030204" pitchFamily="18" charset="0"/>
                                </a:rPr>
                                <m:t>𝒗</m:t>
                              </m:r>
                            </m:e>
                            <m:sub>
                              <m:r>
                                <a:rPr lang="en-NZ" sz="2800" b="1" i="1">
                                  <a:latin typeface="Cambria Math" panose="02040503050406030204" pitchFamily="18" charset="0"/>
                                </a:rPr>
                                <m:t>𝒊</m:t>
                              </m:r>
                            </m:sub>
                          </m:sSub>
                          <m:r>
                            <a:rPr lang="en-NZ" sz="2800" b="1" i="1" smtClean="0">
                              <a:latin typeface="Cambria Math" panose="02040503050406030204" pitchFamily="18" charset="0"/>
                            </a:rPr>
                            <m:t>𝒕</m:t>
                          </m:r>
                          <m:r>
                            <a:rPr lang="en-NZ" sz="2800" b="1" i="1">
                              <a:latin typeface="Cambria Math" panose="02040503050406030204" pitchFamily="18" charset="0"/>
                            </a:rPr>
                            <m:t>+</m:t>
                          </m:r>
                          <m:f>
                            <m:fPr>
                              <m:ctrlPr>
                                <a:rPr lang="en-NZ" sz="2800" b="1" i="1">
                                  <a:latin typeface="Cambria Math" panose="02040503050406030204" pitchFamily="18" charset="0"/>
                                </a:rPr>
                              </m:ctrlPr>
                            </m:fPr>
                            <m:num>
                              <m:r>
                                <a:rPr lang="en-NZ" sz="2800" b="1" i="1">
                                  <a:latin typeface="Cambria Math" panose="02040503050406030204" pitchFamily="18" charset="0"/>
                                </a:rPr>
                                <m:t>𝟏</m:t>
                              </m:r>
                            </m:num>
                            <m:den>
                              <m:r>
                                <a:rPr lang="en-NZ" sz="2800" b="1" i="1">
                                  <a:latin typeface="Cambria Math" panose="02040503050406030204" pitchFamily="18" charset="0"/>
                                </a:rPr>
                                <m:t>𝟐</m:t>
                              </m:r>
                            </m:den>
                          </m:f>
                          <m:r>
                            <a:rPr lang="en-NZ" sz="2800" b="1" i="1">
                              <a:latin typeface="Cambria Math" panose="02040503050406030204" pitchFamily="18" charset="0"/>
                            </a:rPr>
                            <m:t>𝒂</m:t>
                          </m:r>
                          <m:sSup>
                            <m:sSupPr>
                              <m:ctrlPr>
                                <a:rPr lang="en-NZ" sz="2800" b="1" i="1" smtClean="0">
                                  <a:latin typeface="Cambria Math" panose="02040503050406030204" pitchFamily="18" charset="0"/>
                                </a:rPr>
                              </m:ctrlPr>
                            </m:sSupPr>
                            <m:e>
                              <m:r>
                                <a:rPr lang="en-NZ" sz="2800" b="1" i="1" smtClean="0">
                                  <a:latin typeface="Cambria Math" panose="02040503050406030204" pitchFamily="18" charset="0"/>
                                </a:rPr>
                                <m:t>𝒕</m:t>
                              </m:r>
                            </m:e>
                            <m:sup>
                              <m:r>
                                <a:rPr lang="en-NZ" sz="2800" b="1" i="1" smtClean="0">
                                  <a:latin typeface="Cambria Math" panose="02040503050406030204" pitchFamily="18" charset="0"/>
                                </a:rPr>
                                <m:t>𝟐</m:t>
                              </m:r>
                            </m:sup>
                          </m:sSup>
                        </m:oMath>
                      </a14:m>
                      <a:endParaRPr lang="en-NZ" sz="2800" b="1" dirty="0">
                        <a:latin typeface="Calibri" panose="020F050202020403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42156" y="4437112"/>
                      <a:ext cx="2903497" cy="620298"/>
                    </a:xfrm>
                    <a:prstGeom prst="rect">
                      <a:avLst/>
                    </a:prstGeom>
                    <a:blipFill>
                      <a:blip r:embed="rId4"/>
                      <a:stretch>
                        <a:fillRect t="-980" b="-20588"/>
                      </a:stretch>
                    </a:blipFill>
                  </p:spPr>
                  <p:txBody>
                    <a:bodyPr/>
                    <a:lstStyle/>
                    <a:p>
                      <a:r>
                        <a:rPr lang="en-NZ">
                          <a:noFill/>
                        </a:rPr>
                        <a:t> </a:t>
                      </a:r>
                    </a:p>
                  </p:txBody>
                </p:sp>
              </mc:Fallback>
            </mc:AlternateContent>
          </p:grpSp>
          <p:sp>
            <p:nvSpPr>
              <p:cNvPr id="20" name="Rectangle 19"/>
              <p:cNvSpPr>
                <a:spLocks noChangeArrowheads="1"/>
              </p:cNvSpPr>
              <p:nvPr/>
            </p:nvSpPr>
            <p:spPr bwMode="auto">
              <a:xfrm>
                <a:off x="3688249" y="4293096"/>
                <a:ext cx="2910219" cy="950368"/>
              </a:xfrm>
              <a:prstGeom prst="rect">
                <a:avLst/>
              </a:prstGeom>
              <a:solidFill>
                <a:srgbClr val="CCFFFF"/>
              </a:solidFill>
              <a:ln w="44450" cmpd="sng">
                <a:solidFill>
                  <a:srgbClr val="BE1818"/>
                </a:solid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mc:AlternateContent xmlns:mc="http://schemas.openxmlformats.org/markup-compatibility/2006" xmlns:a14="http://schemas.microsoft.com/office/drawing/2010/main">
            <mc:Choice Requires="a14">
              <p:sp>
                <p:nvSpPr>
                  <p:cNvPr id="21" name="TextBox 20"/>
                  <p:cNvSpPr txBox="1"/>
                  <p:nvPr/>
                </p:nvSpPr>
                <p:spPr>
                  <a:xfrm>
                    <a:off x="3814909" y="4509120"/>
                    <a:ext cx="2639543" cy="492314"/>
                  </a:xfrm>
                  <a:prstGeom prst="rect">
                    <a:avLst/>
                  </a:prstGeom>
                  <a:noFill/>
                </p:spPr>
                <p:txBody>
                  <a:bodyPr wrap="square" lIns="0" tIns="0" rIns="0" bIns="0" rtlCol="0">
                    <a:spAutoFit/>
                  </a:bodyPr>
                  <a:lstStyle/>
                  <a:p>
                    <a:pPr algn="ctr"/>
                    <a14:m>
                      <m:oMath xmlns:m="http://schemas.openxmlformats.org/officeDocument/2006/math">
                        <m:sSup>
                          <m:sSupPr>
                            <m:ctrlPr>
                              <a:rPr lang="en-NZ" sz="2800" b="1" i="1" dirty="0" smtClean="0">
                                <a:latin typeface="Cambria Math" panose="02040503050406030204" pitchFamily="18" charset="0"/>
                              </a:rPr>
                            </m:ctrlPr>
                          </m:sSupPr>
                          <m:e>
                            <m:sSub>
                              <m:sSubPr>
                                <m:ctrlPr>
                                  <a:rPr lang="en-NZ" sz="2800" b="1" i="1" dirty="0" smtClean="0">
                                    <a:latin typeface="Cambria Math" panose="02040503050406030204" pitchFamily="18" charset="0"/>
                                  </a:rPr>
                                </m:ctrlPr>
                              </m:sSubPr>
                              <m:e>
                                <m:r>
                                  <a:rPr lang="en-NZ" sz="2800" b="1" i="1" dirty="0" smtClean="0">
                                    <a:latin typeface="Cambria Math" panose="02040503050406030204" pitchFamily="18" charset="0"/>
                                  </a:rPr>
                                  <m:t>𝒗</m:t>
                                </m:r>
                              </m:e>
                              <m:sub>
                                <m:r>
                                  <a:rPr lang="en-NZ" sz="2800" b="1" i="1" dirty="0" smtClean="0">
                                    <a:latin typeface="Cambria Math" panose="02040503050406030204" pitchFamily="18" charset="0"/>
                                  </a:rPr>
                                  <m:t>𝒇</m:t>
                                </m:r>
                              </m:sub>
                            </m:sSub>
                          </m:e>
                          <m:sup>
                            <m:r>
                              <a:rPr lang="en-NZ" sz="2800" b="1" i="1" dirty="0" smtClean="0">
                                <a:latin typeface="Cambria Math" panose="02040503050406030204" pitchFamily="18" charset="0"/>
                              </a:rPr>
                              <m:t>𝟐</m:t>
                            </m:r>
                          </m:sup>
                        </m:sSup>
                      </m:oMath>
                    </a14:m>
                    <a:r>
                      <a:rPr lang="en-NZ" sz="2800" b="1" dirty="0">
                        <a:latin typeface="Calibri" panose="020F0502020204030204" pitchFamily="34" charset="0"/>
                      </a:rPr>
                      <a:t> </a:t>
                    </a:r>
                    <a14:m>
                      <m:oMath xmlns:m="http://schemas.openxmlformats.org/officeDocument/2006/math">
                        <m:r>
                          <a:rPr lang="en-NZ" sz="2800" b="1" i="1" dirty="0" smtClean="0">
                            <a:latin typeface="Cambria Math" panose="02040503050406030204" pitchFamily="18" charset="0"/>
                            <a:ea typeface="Cambria Math" panose="02040503050406030204" pitchFamily="18" charset="0"/>
                          </a:rPr>
                          <m:t>=</m:t>
                        </m:r>
                        <m:sSup>
                          <m:sSupPr>
                            <m:ctrlPr>
                              <a:rPr lang="en-NZ" sz="2800" b="1" i="1" dirty="0">
                                <a:latin typeface="Cambria Math" panose="02040503050406030204" pitchFamily="18" charset="0"/>
                              </a:rPr>
                            </m:ctrlPr>
                          </m:sSupPr>
                          <m:e>
                            <m:sSub>
                              <m:sSubPr>
                                <m:ctrlPr>
                                  <a:rPr lang="en-NZ" sz="2800" b="1" i="1" dirty="0">
                                    <a:latin typeface="Cambria Math" panose="02040503050406030204" pitchFamily="18" charset="0"/>
                                  </a:rPr>
                                </m:ctrlPr>
                              </m:sSubPr>
                              <m:e>
                                <m:r>
                                  <a:rPr lang="en-NZ" sz="2800" b="1" i="1" dirty="0">
                                    <a:latin typeface="Cambria Math" panose="02040503050406030204" pitchFamily="18" charset="0"/>
                                  </a:rPr>
                                  <m:t>𝒗</m:t>
                                </m:r>
                              </m:e>
                              <m:sub>
                                <m:r>
                                  <a:rPr lang="en-NZ" sz="2800" b="1" i="1" dirty="0">
                                    <a:latin typeface="Cambria Math" panose="02040503050406030204" pitchFamily="18" charset="0"/>
                                  </a:rPr>
                                  <m:t>𝒊</m:t>
                                </m:r>
                              </m:sub>
                            </m:sSub>
                          </m:e>
                          <m:sup>
                            <m:r>
                              <a:rPr lang="en-NZ" sz="2800" b="1" i="1" dirty="0">
                                <a:latin typeface="Cambria Math" panose="02040503050406030204" pitchFamily="18" charset="0"/>
                              </a:rPr>
                              <m:t>𝟐</m:t>
                            </m:r>
                          </m:sup>
                        </m:sSup>
                        <m:r>
                          <a:rPr lang="en-NZ" sz="2800" b="1" i="1" smtClean="0">
                            <a:latin typeface="Cambria Math" panose="02040503050406030204" pitchFamily="18" charset="0"/>
                          </a:rPr>
                          <m:t>+</m:t>
                        </m:r>
                        <m:r>
                          <a:rPr lang="en-NZ" sz="2800" b="1" i="1" smtClean="0">
                            <a:latin typeface="Cambria Math" panose="02040503050406030204" pitchFamily="18" charset="0"/>
                          </a:rPr>
                          <m:t>𝟐</m:t>
                        </m:r>
                        <m:r>
                          <a:rPr lang="en-NZ" sz="2800" b="1" i="1" smtClean="0">
                            <a:latin typeface="Cambria Math" panose="02040503050406030204" pitchFamily="18" charset="0"/>
                          </a:rPr>
                          <m:t>𝒂𝒅</m:t>
                        </m:r>
                      </m:oMath>
                    </a14:m>
                    <a:r>
                      <a:rPr lang="en-NZ" sz="2800" b="1" dirty="0">
                        <a:latin typeface="Calibri" panose="020F050202020403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3814909" y="4509120"/>
                    <a:ext cx="2639543" cy="492314"/>
                  </a:xfrm>
                  <a:prstGeom prst="rect">
                    <a:avLst/>
                  </a:prstGeom>
                  <a:blipFill>
                    <a:blip r:embed="rId5"/>
                    <a:stretch>
                      <a:fillRect/>
                    </a:stretch>
                  </a:blipFill>
                </p:spPr>
                <p:txBody>
                  <a:bodyPr/>
                  <a:lstStyle/>
                  <a:p>
                    <a:r>
                      <a:rPr lang="en-NZ">
                        <a:noFill/>
                      </a:rPr>
                      <a:t> </a:t>
                    </a:r>
                  </a:p>
                </p:txBody>
              </p:sp>
            </mc:Fallback>
          </mc:AlternateContent>
        </p:grpSp>
      </p:grpSp>
      <p:grpSp>
        <p:nvGrpSpPr>
          <p:cNvPr id="22" name="Group 21"/>
          <p:cNvGrpSpPr/>
          <p:nvPr/>
        </p:nvGrpSpPr>
        <p:grpSpPr>
          <a:xfrm>
            <a:off x="-18066" y="5445224"/>
            <a:ext cx="7736396" cy="868528"/>
            <a:chOff x="1994850" y="5989472"/>
            <a:chExt cx="8510036" cy="868528"/>
          </a:xfrm>
        </p:grpSpPr>
        <p:grpSp>
          <p:nvGrpSpPr>
            <p:cNvPr id="23" name="Group 22"/>
            <p:cNvGrpSpPr/>
            <p:nvPr/>
          </p:nvGrpSpPr>
          <p:grpSpPr>
            <a:xfrm>
              <a:off x="2074059" y="5989472"/>
              <a:ext cx="8106482" cy="868528"/>
              <a:chOff x="621804" y="4493079"/>
              <a:chExt cx="8106482" cy="868528"/>
            </a:xfrm>
          </p:grpSpPr>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t="12736" r="9666" b="49058"/>
              <a:stretch/>
            </p:blipFill>
            <p:spPr>
              <a:xfrm>
                <a:off x="621804" y="4497510"/>
                <a:ext cx="4392488" cy="864097"/>
              </a:xfrm>
              <a:prstGeom prst="rect">
                <a:avLst/>
              </a:prstGeom>
            </p:spPr>
          </p:pic>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t="12736" r="11291" b="49058"/>
              <a:stretch/>
            </p:blipFill>
            <p:spPr>
              <a:xfrm flipH="1">
                <a:off x="4798268" y="4493079"/>
                <a:ext cx="3930018" cy="864097"/>
              </a:xfrm>
              <a:prstGeom prst="rect">
                <a:avLst/>
              </a:prstGeom>
            </p:spPr>
          </p:pic>
        </p:grpSp>
        <p:cxnSp>
          <p:nvCxnSpPr>
            <p:cNvPr id="24" name="Straight Connector 23"/>
            <p:cNvCxnSpPr/>
            <p:nvPr/>
          </p:nvCxnSpPr>
          <p:spPr>
            <a:xfrm flipH="1">
              <a:off x="1994850" y="6005246"/>
              <a:ext cx="8510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63145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iterate type="wd">
                                    <p:tmPct val="10000"/>
                                  </p:iterate>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75" fill="hold"/>
                                        <p:tgtEl>
                                          <p:spTgt spid="13316"/>
                                        </p:tgtEl>
                                        <p:attrNameLst>
                                          <p:attrName>ppt_x</p:attrName>
                                        </p:attrNameLst>
                                      </p:cBhvr>
                                      <p:tavLst>
                                        <p:tav tm="0">
                                          <p:val>
                                            <p:strVal val="1+#ppt_w/2"/>
                                          </p:val>
                                        </p:tav>
                                        <p:tav tm="100000">
                                          <p:val>
                                            <p:strVal val="#ppt_x"/>
                                          </p:val>
                                        </p:tav>
                                      </p:tavLst>
                                    </p:anim>
                                    <p:anim calcmode="lin" valueType="num">
                                      <p:cBhvr additive="base">
                                        <p:cTn id="14" dur="75"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31"/>
                                        </p:tgtEl>
                                        <p:attrNameLst>
                                          <p:attrName>style.visibility</p:attrName>
                                        </p:attrNameLst>
                                      </p:cBhvr>
                                      <p:to>
                                        <p:strVal val="visible"/>
                                      </p:to>
                                    </p:set>
                                    <p:animEffect transition="in" filter="blinds(horizontal)">
                                      <p:cBhvr>
                                        <p:cTn id="27" dur="500"/>
                                        <p:tgtEl>
                                          <p:spTgt spid="13331"/>
                                        </p:tgtEl>
                                      </p:cBhvr>
                                    </p:animEffect>
                                  </p:childTnLst>
                                </p:cTn>
                              </p:par>
                            </p:childTnLst>
                          </p:cTn>
                        </p:par>
                        <p:par>
                          <p:cTn id="28" fill="hold" nodeType="afterGroup">
                            <p:stCondLst>
                              <p:cond delay="500"/>
                            </p:stCondLst>
                            <p:childTnLst>
                              <p:par>
                                <p:cTn id="29" presetID="2" presetClass="entr" presetSubtype="4" fill="hold" grpId="0" nodeType="afterEffect">
                                  <p:stCondLst>
                                    <p:cond delay="1000"/>
                                  </p:stCondLst>
                                  <p:iterate type="wd">
                                    <p:tmPct val="10000"/>
                                  </p:iterate>
                                  <p:childTnLst>
                                    <p:set>
                                      <p:cBhvr>
                                        <p:cTn id="30" dur="1" fill="hold">
                                          <p:stCondLst>
                                            <p:cond delay="0"/>
                                          </p:stCondLst>
                                        </p:cTn>
                                        <p:tgtEl>
                                          <p:spTgt spid="13333"/>
                                        </p:tgtEl>
                                        <p:attrNameLst>
                                          <p:attrName>style.visibility</p:attrName>
                                        </p:attrNameLst>
                                      </p:cBhvr>
                                      <p:to>
                                        <p:strVal val="visible"/>
                                      </p:to>
                                    </p:set>
                                    <p:anim calcmode="lin" valueType="num">
                                      <p:cBhvr additive="base">
                                        <p:cTn id="31" dur="75" fill="hold"/>
                                        <p:tgtEl>
                                          <p:spTgt spid="13333"/>
                                        </p:tgtEl>
                                        <p:attrNameLst>
                                          <p:attrName>ppt_x</p:attrName>
                                        </p:attrNameLst>
                                      </p:cBhvr>
                                      <p:tavLst>
                                        <p:tav tm="0">
                                          <p:val>
                                            <p:strVal val="#ppt_x"/>
                                          </p:val>
                                        </p:tav>
                                        <p:tav tm="100000">
                                          <p:val>
                                            <p:strVal val="#ppt_x"/>
                                          </p:val>
                                        </p:tav>
                                      </p:tavLst>
                                    </p:anim>
                                    <p:anim calcmode="lin" valueType="num">
                                      <p:cBhvr additive="base">
                                        <p:cTn id="32" dur="75" fill="hold"/>
                                        <p:tgtEl>
                                          <p:spTgt spid="13333"/>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10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31" grpId="0" animBg="1" autoUpdateAnimBg="0"/>
      <p:bldP spid="13333" grpId="0" animBg="1" autoUpdateAnimBg="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34987" y="1"/>
            <a:ext cx="9144001"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GB" altLang="en-US" sz="5400" b="1" dirty="0">
                <a:solidFill>
                  <a:srgbClr val="BE1818"/>
                </a:solidFill>
                <a:latin typeface="Calibri" panose="020F0502020204030204" pitchFamily="34" charset="0"/>
              </a:rPr>
              <a:t>Using</a:t>
            </a:r>
            <a:r>
              <a:rPr lang="en-GB" altLang="en-US" sz="5400" b="1" dirty="0">
                <a:solidFill>
                  <a:schemeClr val="tx1"/>
                </a:solidFill>
                <a:latin typeface="Calibri" panose="020F0502020204030204" pitchFamily="34" charset="0"/>
              </a:rPr>
              <a:t> </a:t>
            </a:r>
            <a:r>
              <a:rPr lang="en-US" sz="5400" b="1" dirty="0">
                <a:ln/>
                <a:solidFill>
                  <a:srgbClr val="CC0B0B"/>
                </a:solidFill>
                <a:latin typeface="Calibri" panose="020F0502020204030204" pitchFamily="34" charset="0"/>
              </a:rPr>
              <a:t>the Kinematic Equations</a:t>
            </a:r>
          </a:p>
        </p:txBody>
      </p:sp>
      <p:sp>
        <p:nvSpPr>
          <p:cNvPr id="17435" name="Text Box 27"/>
          <p:cNvSpPr txBox="1">
            <a:spLocks noChangeArrowheads="1"/>
          </p:cNvSpPr>
          <p:nvPr/>
        </p:nvSpPr>
        <p:spPr bwMode="auto">
          <a:xfrm>
            <a:off x="2454770" y="879103"/>
            <a:ext cx="9112250"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GB" altLang="en-US" sz="2400" b="1" dirty="0">
                <a:solidFill>
                  <a:schemeClr val="tx1"/>
                </a:solidFill>
                <a:latin typeface="Calibri" panose="020F0502020204030204" pitchFamily="34" charset="0"/>
              </a:rPr>
              <a:t>1. Write down the symbols of the quantities that you know</a:t>
            </a:r>
          </a:p>
        </p:txBody>
      </p:sp>
      <p:sp>
        <p:nvSpPr>
          <p:cNvPr id="17438" name="Text Box 30"/>
          <p:cNvSpPr txBox="1">
            <a:spLocks noChangeArrowheads="1"/>
          </p:cNvSpPr>
          <p:nvPr/>
        </p:nvSpPr>
        <p:spPr bwMode="auto">
          <a:xfrm>
            <a:off x="2443095" y="1312441"/>
            <a:ext cx="9371013" cy="4603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GB" altLang="en-US" sz="2400" b="1" dirty="0">
                <a:solidFill>
                  <a:schemeClr val="tx1"/>
                </a:solidFill>
                <a:latin typeface="Calibri" panose="020F0502020204030204" pitchFamily="34" charset="0"/>
              </a:rPr>
              <a:t>2. Write down the symbol of the quantity that you require</a:t>
            </a:r>
          </a:p>
        </p:txBody>
      </p:sp>
      <p:sp>
        <p:nvSpPr>
          <p:cNvPr id="17439" name="Text Box 31"/>
          <p:cNvSpPr txBox="1">
            <a:spLocks noChangeArrowheads="1"/>
          </p:cNvSpPr>
          <p:nvPr/>
        </p:nvSpPr>
        <p:spPr bwMode="auto">
          <a:xfrm>
            <a:off x="2452975" y="1743199"/>
            <a:ext cx="9371013" cy="46166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GB" b="1" dirty="0">
                <a:latin typeface="Calibri" panose="020F0502020204030204" pitchFamily="34" charset="0"/>
              </a:rPr>
              <a:t>3. Select the equation that contains all of the symbols in 1 &amp; 2 above</a:t>
            </a:r>
          </a:p>
        </p:txBody>
      </p:sp>
      <p:grpSp>
        <p:nvGrpSpPr>
          <p:cNvPr id="17442" name="Group 34"/>
          <p:cNvGrpSpPr>
            <a:grpSpLocks/>
          </p:cNvGrpSpPr>
          <p:nvPr/>
        </p:nvGrpSpPr>
        <p:grpSpPr bwMode="auto">
          <a:xfrm>
            <a:off x="1595437" y="2278065"/>
            <a:ext cx="9147175" cy="1077913"/>
            <a:chOff x="46" y="1870"/>
            <a:chExt cx="5762" cy="679"/>
          </a:xfrm>
        </p:grpSpPr>
        <p:sp>
          <p:nvSpPr>
            <p:cNvPr id="23597" name="Text Box 32"/>
            <p:cNvSpPr txBox="1">
              <a:spLocks noChangeArrowheads="1"/>
            </p:cNvSpPr>
            <p:nvPr/>
          </p:nvSpPr>
          <p:spPr bwMode="auto">
            <a:xfrm>
              <a:off x="46" y="1870"/>
              <a:ext cx="884" cy="27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GB" altLang="en-US" sz="2200" b="1" u="sng" dirty="0">
                  <a:solidFill>
                    <a:srgbClr val="BE1818"/>
                  </a:solidFill>
                  <a:latin typeface="Calibri" panose="020F0502020204030204" pitchFamily="34" charset="0"/>
                </a:rPr>
                <a:t>Example 1</a:t>
              </a:r>
            </a:p>
          </p:txBody>
        </p:sp>
        <p:sp>
          <p:nvSpPr>
            <p:cNvPr id="23598" name="Text Box 33"/>
            <p:cNvSpPr txBox="1">
              <a:spLocks noChangeArrowheads="1"/>
            </p:cNvSpPr>
            <p:nvPr/>
          </p:nvSpPr>
          <p:spPr bwMode="auto">
            <a:xfrm>
              <a:off x="48" y="2064"/>
              <a:ext cx="5760" cy="48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GB" altLang="en-US" sz="2200" b="1" dirty="0">
                  <a:solidFill>
                    <a:srgbClr val="BE1818"/>
                  </a:solidFill>
                  <a:latin typeface="Calibri" panose="020F0502020204030204" pitchFamily="34" charset="0"/>
                </a:rPr>
                <a:t>A bullet train leaves Tokyo Station and constantly accelerates at 0.72 ms</a:t>
              </a:r>
              <a:r>
                <a:rPr lang="en-GB" altLang="en-US" sz="2200" b="1" baseline="30000" dirty="0">
                  <a:solidFill>
                    <a:srgbClr val="BE1818"/>
                  </a:solidFill>
                  <a:latin typeface="Calibri" panose="020F0502020204030204" pitchFamily="34" charset="0"/>
                </a:rPr>
                <a:t>-2</a:t>
              </a:r>
              <a:r>
                <a:rPr lang="en-GB" altLang="en-US" sz="2200" b="1" dirty="0">
                  <a:solidFill>
                    <a:srgbClr val="BE1818"/>
                  </a:solidFill>
                  <a:latin typeface="Calibri" panose="020F0502020204030204" pitchFamily="34" charset="0"/>
                </a:rPr>
                <a:t> over at distance of 2.5km. What is it’s final velocity?</a:t>
              </a:r>
            </a:p>
          </p:txBody>
        </p:sp>
      </p:grpSp>
      <p:sp>
        <p:nvSpPr>
          <p:cNvPr id="17650" name="Text Box 242"/>
          <p:cNvSpPr txBox="1">
            <a:spLocks noChangeArrowheads="1"/>
          </p:cNvSpPr>
          <p:nvPr/>
        </p:nvSpPr>
        <p:spPr bwMode="auto">
          <a:xfrm>
            <a:off x="5686300" y="3866088"/>
            <a:ext cx="4800600" cy="1363112"/>
          </a:xfrm>
          <a:prstGeom prst="rect">
            <a:avLst/>
          </a:prstGeom>
          <a:solidFill>
            <a:srgbClr val="FCE1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GB" altLang="en-US" sz="2200" dirty="0">
                <a:solidFill>
                  <a:schemeClr val="tx1"/>
                </a:solidFill>
                <a:latin typeface="Calibri" panose="020F0502020204030204" pitchFamily="34" charset="0"/>
              </a:rPr>
              <a:t>This must be the equation as it is the only one with “</a:t>
            </a:r>
            <a:r>
              <a:rPr lang="en-GB" altLang="en-US" sz="2200" dirty="0" err="1">
                <a:solidFill>
                  <a:schemeClr val="tx1"/>
                </a:solidFill>
                <a:latin typeface="Calibri" panose="020F0502020204030204" pitchFamily="34" charset="0"/>
              </a:rPr>
              <a:t>v</a:t>
            </a:r>
            <a:r>
              <a:rPr lang="en-GB" altLang="en-US" sz="2200" baseline="-25000" dirty="0" err="1">
                <a:solidFill>
                  <a:schemeClr val="tx1"/>
                </a:solidFill>
                <a:latin typeface="Calibri" panose="020F0502020204030204" pitchFamily="34" charset="0"/>
              </a:rPr>
              <a:t>f</a:t>
            </a:r>
            <a:r>
              <a:rPr lang="en-GB" altLang="en-US" sz="2200" dirty="0">
                <a:solidFill>
                  <a:schemeClr val="tx1"/>
                </a:solidFill>
                <a:latin typeface="Calibri" panose="020F0502020204030204" pitchFamily="34" charset="0"/>
              </a:rPr>
              <a:t>”, “v</a:t>
            </a:r>
            <a:r>
              <a:rPr lang="en-GB" altLang="en-US" sz="2200" baseline="-25000" dirty="0">
                <a:solidFill>
                  <a:schemeClr val="tx1"/>
                </a:solidFill>
                <a:latin typeface="Calibri" panose="020F0502020204030204" pitchFamily="34" charset="0"/>
              </a:rPr>
              <a:t>i</a:t>
            </a:r>
            <a:r>
              <a:rPr lang="en-GB" altLang="en-US" sz="2200" dirty="0">
                <a:solidFill>
                  <a:schemeClr val="tx1"/>
                </a:solidFill>
                <a:latin typeface="Calibri" panose="020F0502020204030204" pitchFamily="34" charset="0"/>
              </a:rPr>
              <a:t>”, “a” and “d” in it</a:t>
            </a:r>
          </a:p>
        </p:txBody>
      </p:sp>
      <p:grpSp>
        <p:nvGrpSpPr>
          <p:cNvPr id="17649" name="Group 241"/>
          <p:cNvGrpSpPr>
            <a:grpSpLocks/>
          </p:cNvGrpSpPr>
          <p:nvPr/>
        </p:nvGrpSpPr>
        <p:grpSpPr bwMode="auto">
          <a:xfrm>
            <a:off x="2741612" y="4267200"/>
            <a:ext cx="2819400" cy="1524000"/>
            <a:chOff x="768" y="2688"/>
            <a:chExt cx="1776" cy="960"/>
          </a:xfrm>
        </p:grpSpPr>
        <p:sp>
          <p:nvSpPr>
            <p:cNvPr id="23594" name="Line 238"/>
            <p:cNvSpPr>
              <a:spLocks noChangeShapeType="1"/>
            </p:cNvSpPr>
            <p:nvPr/>
          </p:nvSpPr>
          <p:spPr bwMode="auto">
            <a:xfrm>
              <a:off x="768" y="3648"/>
              <a:ext cx="1296" cy="0"/>
            </a:xfrm>
            <a:prstGeom prst="line">
              <a:avLst/>
            </a:prstGeom>
            <a:noFill/>
            <a:ln w="571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endParaRPr lang="en-NZ"/>
            </a:p>
          </p:txBody>
        </p:sp>
        <p:sp>
          <p:nvSpPr>
            <p:cNvPr id="23595" name="Line 239"/>
            <p:cNvSpPr>
              <a:spLocks noChangeShapeType="1"/>
            </p:cNvSpPr>
            <p:nvPr/>
          </p:nvSpPr>
          <p:spPr bwMode="auto">
            <a:xfrm flipV="1">
              <a:off x="2064" y="2688"/>
              <a:ext cx="0" cy="960"/>
            </a:xfrm>
            <a:prstGeom prst="line">
              <a:avLst/>
            </a:prstGeom>
            <a:noFill/>
            <a:ln w="571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endParaRPr lang="en-NZ"/>
            </a:p>
          </p:txBody>
        </p:sp>
        <p:sp>
          <p:nvSpPr>
            <p:cNvPr id="23596" name="Line 240"/>
            <p:cNvSpPr>
              <a:spLocks noChangeShapeType="1"/>
            </p:cNvSpPr>
            <p:nvPr/>
          </p:nvSpPr>
          <p:spPr bwMode="auto">
            <a:xfrm>
              <a:off x="2064" y="2688"/>
              <a:ext cx="480" cy="0"/>
            </a:xfrm>
            <a:prstGeom prst="line">
              <a:avLst/>
            </a:prstGeom>
            <a:noFill/>
            <a:ln w="57150">
              <a:solidFill>
                <a:srgbClr val="C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endParaRPr lang="en-NZ"/>
            </a:p>
          </p:txBody>
        </p:sp>
      </p:grpSp>
      <p:sp>
        <p:nvSpPr>
          <p:cNvPr id="17651" name="Text Box 243"/>
          <p:cNvSpPr txBox="1">
            <a:spLocks noChangeArrowheads="1"/>
          </p:cNvSpPr>
          <p:nvPr/>
        </p:nvSpPr>
        <p:spPr bwMode="auto">
          <a:xfrm>
            <a:off x="7176020" y="4654971"/>
            <a:ext cx="2590800" cy="4302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GB" altLang="en-US" sz="2200" b="1" dirty="0">
                <a:solidFill>
                  <a:schemeClr val="tx1"/>
                </a:solidFill>
                <a:latin typeface="Calibri" panose="020F0502020204030204" pitchFamily="34" charset="0"/>
              </a:rPr>
              <a:t>v</a:t>
            </a:r>
            <a:r>
              <a:rPr lang="en-GB" altLang="en-US" sz="2200" b="1" baseline="-25000" dirty="0">
                <a:solidFill>
                  <a:schemeClr val="tx1"/>
                </a:solidFill>
                <a:latin typeface="Calibri" panose="020F0502020204030204" pitchFamily="34" charset="0"/>
              </a:rPr>
              <a:t>f</a:t>
            </a:r>
            <a:r>
              <a:rPr lang="en-GB" altLang="en-US" sz="2200" b="1" baseline="30000" dirty="0">
                <a:solidFill>
                  <a:schemeClr val="tx1"/>
                </a:solidFill>
                <a:latin typeface="Calibri" panose="020F0502020204030204" pitchFamily="34" charset="0"/>
              </a:rPr>
              <a:t>2 </a:t>
            </a:r>
            <a:r>
              <a:rPr lang="en-GB" altLang="en-US" sz="2200" b="1" dirty="0">
                <a:solidFill>
                  <a:schemeClr val="tx1"/>
                </a:solidFill>
                <a:latin typeface="Calibri" panose="020F0502020204030204" pitchFamily="34" charset="0"/>
              </a:rPr>
              <a:t>= v</a:t>
            </a:r>
            <a:r>
              <a:rPr lang="en-GB" altLang="en-US" sz="2200" b="1" baseline="-25000" dirty="0">
                <a:solidFill>
                  <a:schemeClr val="tx1"/>
                </a:solidFill>
                <a:latin typeface="Calibri" panose="020F0502020204030204" pitchFamily="34" charset="0"/>
              </a:rPr>
              <a:t>i</a:t>
            </a:r>
            <a:r>
              <a:rPr lang="en-GB" altLang="en-US" sz="2200" b="1" baseline="30000" dirty="0">
                <a:solidFill>
                  <a:schemeClr val="tx1"/>
                </a:solidFill>
                <a:latin typeface="Calibri" panose="020F0502020204030204" pitchFamily="34" charset="0"/>
              </a:rPr>
              <a:t>2</a:t>
            </a:r>
            <a:r>
              <a:rPr lang="en-GB" altLang="en-US" sz="2200" b="1" dirty="0">
                <a:solidFill>
                  <a:schemeClr val="tx1"/>
                </a:solidFill>
                <a:latin typeface="Calibri" panose="020F0502020204030204" pitchFamily="34" charset="0"/>
              </a:rPr>
              <a:t> + 2ad</a:t>
            </a:r>
            <a:endParaRPr lang="en-GB" altLang="en-US" sz="2200" b="1" baseline="30000" dirty="0">
              <a:solidFill>
                <a:schemeClr val="tx1"/>
              </a:solidFill>
              <a:latin typeface="Calibri" panose="020F0502020204030204" pitchFamily="34" charset="0"/>
            </a:endParaRPr>
          </a:p>
        </p:txBody>
      </p:sp>
      <p:sp>
        <p:nvSpPr>
          <p:cNvPr id="17658" name="Text Box 250"/>
          <p:cNvSpPr txBox="1">
            <a:spLocks noChangeArrowheads="1"/>
          </p:cNvSpPr>
          <p:nvPr/>
        </p:nvSpPr>
        <p:spPr bwMode="auto">
          <a:xfrm>
            <a:off x="6922268" y="5300663"/>
            <a:ext cx="3276600" cy="46196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GB" altLang="en-US" sz="2400" b="1" dirty="0">
                <a:solidFill>
                  <a:schemeClr val="tx1"/>
                </a:solidFill>
                <a:latin typeface="Calibri" panose="020F0502020204030204" pitchFamily="34" charset="0"/>
              </a:rPr>
              <a:t>     =   60 m s</a:t>
            </a:r>
            <a:r>
              <a:rPr lang="en-GB" altLang="en-US" sz="2400" b="1" baseline="30000" dirty="0">
                <a:solidFill>
                  <a:schemeClr val="tx1"/>
                </a:solidFill>
                <a:latin typeface="Calibri" panose="020F0502020204030204" pitchFamily="34" charset="0"/>
              </a:rPr>
              <a:t>-1</a:t>
            </a:r>
            <a:endParaRPr lang="en-GB" altLang="en-US" sz="2400" b="1" dirty="0">
              <a:solidFill>
                <a:schemeClr val="tx1"/>
              </a:solidFill>
              <a:latin typeface="Calibri" panose="020F0502020204030204" pitchFamily="34" charset="0"/>
            </a:endParaRPr>
          </a:p>
        </p:txBody>
      </p:sp>
      <p:graphicFrame>
        <p:nvGraphicFramePr>
          <p:cNvPr id="17727" name="Group 319"/>
          <p:cNvGraphicFramePr>
            <a:graphicFrameLocks noGrp="1"/>
          </p:cNvGraphicFramePr>
          <p:nvPr>
            <p:extLst>
              <p:ext uri="{D42A27DB-BD31-4B8C-83A1-F6EECF244321}">
                <p14:modId xmlns:p14="http://schemas.microsoft.com/office/powerpoint/2010/main" val="1580833546"/>
              </p:ext>
            </p:extLst>
          </p:nvPr>
        </p:nvGraphicFramePr>
        <p:xfrm>
          <a:off x="2055812" y="4114800"/>
          <a:ext cx="2286000" cy="914400"/>
        </p:xfrm>
        <a:graphic>
          <a:graphicData uri="http://schemas.openxmlformats.org/drawingml/2006/table">
            <a:tbl>
              <a:tblPr/>
              <a:tblGrid>
                <a:gridCol w="609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alibri" panose="020F0502020204030204" pitchFamily="34" charset="0"/>
                        </a:rPr>
                        <a:t>v</a:t>
                      </a:r>
                      <a:r>
                        <a:rPr kumimoji="0" lang="en-GB" sz="2000" b="1" i="0" u="none" strike="noStrike" cap="none" normalizeH="0" baseline="-25000" dirty="0">
                          <a:ln>
                            <a:noFill/>
                          </a:ln>
                          <a:solidFill>
                            <a:schemeClr val="tx1"/>
                          </a:solidFill>
                          <a:effectLst/>
                          <a:latin typeface="Calibri" panose="020F0502020204030204" pitchFamily="34" charset="0"/>
                        </a:rPr>
                        <a:t>i</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alibri" panose="020F0502020204030204" pitchFamily="34" charset="0"/>
                        </a:rPr>
                        <a:t>= 0 from rest</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GB" sz="2000" b="1" i="0" u="none" strike="noStrike" cap="none" normalizeH="0" baseline="-25000" dirty="0">
                        <a:ln>
                          <a:noFill/>
                        </a:ln>
                        <a:solidFill>
                          <a:schemeClr val="tx1"/>
                        </a:solidFill>
                        <a:effectLst/>
                        <a:latin typeface="Calibri" panose="020F0502020204030204" pitchFamily="34" charset="0"/>
                      </a:endParaRP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1" i="0" u="none" strike="noStrike" cap="none" normalizeH="0" baseline="0" dirty="0">
                        <a:ln>
                          <a:noFill/>
                        </a:ln>
                        <a:solidFill>
                          <a:schemeClr val="tx1"/>
                        </a:solidFill>
                        <a:effectLst/>
                        <a:latin typeface="Calibri" panose="020F0502020204030204" pitchFamily="34" charset="0"/>
                      </a:endParaRP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2685150"/>
                  </a:ext>
                </a:extLst>
              </a:tr>
            </a:tbl>
          </a:graphicData>
        </a:graphic>
      </p:graphicFrame>
      <p:graphicFrame>
        <p:nvGraphicFramePr>
          <p:cNvPr id="17730" name="Group 322"/>
          <p:cNvGraphicFramePr>
            <a:graphicFrameLocks noGrp="1"/>
          </p:cNvGraphicFramePr>
          <p:nvPr>
            <p:extLst>
              <p:ext uri="{D42A27DB-BD31-4B8C-83A1-F6EECF244321}">
                <p14:modId xmlns:p14="http://schemas.microsoft.com/office/powerpoint/2010/main" val="2060359030"/>
              </p:ext>
            </p:extLst>
          </p:nvPr>
        </p:nvGraphicFramePr>
        <p:xfrm>
          <a:off x="2055812" y="4495801"/>
          <a:ext cx="2286000" cy="415925"/>
        </p:xfrm>
        <a:graphic>
          <a:graphicData uri="http://schemas.openxmlformats.org/drawingml/2006/table">
            <a:tbl>
              <a:tblPr/>
              <a:tblGrid>
                <a:gridCol w="609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15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alibri" panose="020F0502020204030204" pitchFamily="34"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alibri" panose="020F0502020204030204" pitchFamily="34" charset="0"/>
                        </a:rPr>
                        <a:t>= 2500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733" name="Group 325"/>
          <p:cNvGraphicFramePr>
            <a:graphicFrameLocks noGrp="1"/>
          </p:cNvGraphicFramePr>
          <p:nvPr>
            <p:extLst>
              <p:ext uri="{D42A27DB-BD31-4B8C-83A1-F6EECF244321}">
                <p14:modId xmlns:p14="http://schemas.microsoft.com/office/powerpoint/2010/main" val="3879817423"/>
              </p:ext>
            </p:extLst>
          </p:nvPr>
        </p:nvGraphicFramePr>
        <p:xfrm>
          <a:off x="2052637" y="4876801"/>
          <a:ext cx="2286000" cy="417513"/>
        </p:xfrm>
        <a:graphic>
          <a:graphicData uri="http://schemas.openxmlformats.org/drawingml/2006/table">
            <a:tbl>
              <a:tblPr/>
              <a:tblGrid>
                <a:gridCol w="609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175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alibri" panose="020F0502020204030204" pitchFamily="34"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alibri" panose="020F0502020204030204" pitchFamily="34" charset="0"/>
                        </a:rPr>
                        <a:t>= 0.72 ms</a:t>
                      </a:r>
                      <a:r>
                        <a:rPr kumimoji="0" lang="en-GB" sz="2000" b="1" i="0" u="none" strike="noStrike" cap="none" normalizeH="0" baseline="30000" dirty="0">
                          <a:ln>
                            <a:noFill/>
                          </a:ln>
                          <a:solidFill>
                            <a:schemeClr val="tx1"/>
                          </a:solidFill>
                          <a:effectLst/>
                          <a:latin typeface="Calibri" panose="020F0502020204030204" pitchFamily="34" charset="0"/>
                        </a:rPr>
                        <a:t>-2</a:t>
                      </a:r>
                      <a:endParaRPr kumimoji="0" lang="en-GB" sz="2000" b="1" i="0" u="none" strike="noStrike" cap="none" normalizeH="0" baseline="0" dirty="0">
                        <a:ln>
                          <a:noFill/>
                        </a:ln>
                        <a:solidFill>
                          <a:schemeClr val="tx1"/>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736" name="Group 328"/>
          <p:cNvGraphicFramePr>
            <a:graphicFrameLocks noGrp="1"/>
          </p:cNvGraphicFramePr>
          <p:nvPr>
            <p:extLst>
              <p:ext uri="{D42A27DB-BD31-4B8C-83A1-F6EECF244321}">
                <p14:modId xmlns:p14="http://schemas.microsoft.com/office/powerpoint/2010/main" val="2407220500"/>
              </p:ext>
            </p:extLst>
          </p:nvPr>
        </p:nvGraphicFramePr>
        <p:xfrm>
          <a:off x="2055812" y="5257801"/>
          <a:ext cx="2286000" cy="417513"/>
        </p:xfrm>
        <a:graphic>
          <a:graphicData uri="http://schemas.openxmlformats.org/drawingml/2006/table">
            <a:tbl>
              <a:tblPr/>
              <a:tblGrid>
                <a:gridCol w="609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4175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err="1">
                          <a:ln>
                            <a:noFill/>
                          </a:ln>
                          <a:solidFill>
                            <a:schemeClr val="tx1"/>
                          </a:solidFill>
                          <a:effectLst/>
                          <a:latin typeface="Calibri" panose="020F0502020204030204" pitchFamily="34" charset="0"/>
                        </a:rPr>
                        <a:t>V</a:t>
                      </a:r>
                      <a:r>
                        <a:rPr kumimoji="0" lang="en-GB" sz="2000" b="1" i="0" u="none" strike="noStrike" cap="none" normalizeH="0" baseline="-25000" dirty="0" err="1">
                          <a:ln>
                            <a:noFill/>
                          </a:ln>
                          <a:solidFill>
                            <a:schemeClr val="tx1"/>
                          </a:solidFill>
                          <a:effectLst/>
                          <a:latin typeface="Calibri" panose="020F0502020204030204" pitchFamily="34" charset="0"/>
                        </a:rPr>
                        <a:t>f</a:t>
                      </a:r>
                      <a:endParaRPr kumimoji="0" lang="en-GB" sz="2000" b="1" i="0" u="none" strike="noStrike" cap="none" normalizeH="0" baseline="-25000" dirty="0">
                        <a:ln>
                          <a:noFill/>
                        </a:ln>
                        <a:solidFill>
                          <a:schemeClr val="tx1"/>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Calibri" panose="020F0502020204030204"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1" name="Group 20"/>
          <p:cNvGrpSpPr/>
          <p:nvPr/>
        </p:nvGrpSpPr>
        <p:grpSpPr>
          <a:xfrm>
            <a:off x="-4862783" y="6237312"/>
            <a:ext cx="4885531" cy="514350"/>
            <a:chOff x="920849" y="3645024"/>
            <a:chExt cx="4885531" cy="514350"/>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849" y="3645024"/>
              <a:ext cx="2581275" cy="514350"/>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505002" y="3645024"/>
              <a:ext cx="2301378" cy="514350"/>
            </a:xfrm>
            <a:prstGeom prst="rect">
              <a:avLst/>
            </a:prstGeom>
          </p:spPr>
        </p:pic>
      </p:grpSp>
    </p:spTree>
    <p:extLst>
      <p:ext uri="{BB962C8B-B14F-4D97-AF65-F5344CB8AC3E}">
        <p14:creationId xmlns:p14="http://schemas.microsoft.com/office/powerpoint/2010/main" val="918982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4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iterate type="wd">
                                    <p:tmPct val="50000"/>
                                  </p:iterate>
                                  <p:childTnLst>
                                    <p:set>
                                      <p:cBhvr>
                                        <p:cTn id="10" dur="1" fill="hold">
                                          <p:stCondLst>
                                            <p:cond delay="0"/>
                                          </p:stCondLst>
                                        </p:cTn>
                                        <p:tgtEl>
                                          <p:spTgt spid="17435"/>
                                        </p:tgtEl>
                                        <p:attrNameLst>
                                          <p:attrName>style.visibility</p:attrName>
                                        </p:attrNameLst>
                                      </p:cBhvr>
                                      <p:to>
                                        <p:strVal val="visible"/>
                                      </p:to>
                                    </p:set>
                                    <p:anim calcmode="lin" valueType="num">
                                      <p:cBhvr additive="base">
                                        <p:cTn id="11" dur="75" fill="hold"/>
                                        <p:tgtEl>
                                          <p:spTgt spid="17435"/>
                                        </p:tgtEl>
                                        <p:attrNameLst>
                                          <p:attrName>ppt_x</p:attrName>
                                        </p:attrNameLst>
                                      </p:cBhvr>
                                      <p:tavLst>
                                        <p:tav tm="0">
                                          <p:val>
                                            <p:strVal val="1+#ppt_w/2"/>
                                          </p:val>
                                        </p:tav>
                                        <p:tav tm="100000">
                                          <p:val>
                                            <p:strVal val="#ppt_x"/>
                                          </p:val>
                                        </p:tav>
                                      </p:tavLst>
                                    </p:anim>
                                    <p:anim calcmode="lin" valueType="num">
                                      <p:cBhvr additive="base">
                                        <p:cTn id="12" dur="75" fill="hold"/>
                                        <p:tgtEl>
                                          <p:spTgt spid="174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iterate type="wd">
                                    <p:tmPct val="50000"/>
                                  </p:iterate>
                                  <p:childTnLst>
                                    <p:set>
                                      <p:cBhvr>
                                        <p:cTn id="16" dur="1" fill="hold">
                                          <p:stCondLst>
                                            <p:cond delay="0"/>
                                          </p:stCondLst>
                                        </p:cTn>
                                        <p:tgtEl>
                                          <p:spTgt spid="17438"/>
                                        </p:tgtEl>
                                        <p:attrNameLst>
                                          <p:attrName>style.visibility</p:attrName>
                                        </p:attrNameLst>
                                      </p:cBhvr>
                                      <p:to>
                                        <p:strVal val="visible"/>
                                      </p:to>
                                    </p:set>
                                    <p:anim calcmode="lin" valueType="num">
                                      <p:cBhvr additive="base">
                                        <p:cTn id="17" dur="75" fill="hold"/>
                                        <p:tgtEl>
                                          <p:spTgt spid="17438"/>
                                        </p:tgtEl>
                                        <p:attrNameLst>
                                          <p:attrName>ppt_x</p:attrName>
                                        </p:attrNameLst>
                                      </p:cBhvr>
                                      <p:tavLst>
                                        <p:tav tm="0">
                                          <p:val>
                                            <p:strVal val="1+#ppt_w/2"/>
                                          </p:val>
                                        </p:tav>
                                        <p:tav tm="100000">
                                          <p:val>
                                            <p:strVal val="#ppt_x"/>
                                          </p:val>
                                        </p:tav>
                                      </p:tavLst>
                                    </p:anim>
                                    <p:anim calcmode="lin" valueType="num">
                                      <p:cBhvr additive="base">
                                        <p:cTn id="18" dur="75" fill="hold"/>
                                        <p:tgtEl>
                                          <p:spTgt spid="174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iterate type="wd">
                                    <p:tmPct val="50000"/>
                                  </p:iterate>
                                  <p:childTnLst>
                                    <p:set>
                                      <p:cBhvr>
                                        <p:cTn id="22" dur="1" fill="hold">
                                          <p:stCondLst>
                                            <p:cond delay="0"/>
                                          </p:stCondLst>
                                        </p:cTn>
                                        <p:tgtEl>
                                          <p:spTgt spid="17439"/>
                                        </p:tgtEl>
                                        <p:attrNameLst>
                                          <p:attrName>style.visibility</p:attrName>
                                        </p:attrNameLst>
                                      </p:cBhvr>
                                      <p:to>
                                        <p:strVal val="visible"/>
                                      </p:to>
                                    </p:set>
                                    <p:anim calcmode="lin" valueType="num">
                                      <p:cBhvr additive="base">
                                        <p:cTn id="23" dur="75" fill="hold"/>
                                        <p:tgtEl>
                                          <p:spTgt spid="17439"/>
                                        </p:tgtEl>
                                        <p:attrNameLst>
                                          <p:attrName>ppt_x</p:attrName>
                                        </p:attrNameLst>
                                      </p:cBhvr>
                                      <p:tavLst>
                                        <p:tav tm="0">
                                          <p:val>
                                            <p:strVal val="1+#ppt_w/2"/>
                                          </p:val>
                                        </p:tav>
                                        <p:tav tm="100000">
                                          <p:val>
                                            <p:strVal val="#ppt_x"/>
                                          </p:val>
                                        </p:tav>
                                      </p:tavLst>
                                    </p:anim>
                                    <p:anim calcmode="lin" valueType="num">
                                      <p:cBhvr additive="base">
                                        <p:cTn id="24" dur="75" fill="hold"/>
                                        <p:tgtEl>
                                          <p:spTgt spid="174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42"/>
                                        </p:tgtEl>
                                        <p:attrNameLst>
                                          <p:attrName>style.visibility</p:attrName>
                                        </p:attrNameLst>
                                      </p:cBhvr>
                                      <p:to>
                                        <p:strVal val="visible"/>
                                      </p:to>
                                    </p:set>
                                    <p:anim calcmode="lin" valueType="num">
                                      <p:cBhvr additive="base">
                                        <p:cTn id="29" dur="500" fill="hold"/>
                                        <p:tgtEl>
                                          <p:spTgt spid="17442"/>
                                        </p:tgtEl>
                                        <p:attrNameLst>
                                          <p:attrName>ppt_x</p:attrName>
                                        </p:attrNameLst>
                                      </p:cBhvr>
                                      <p:tavLst>
                                        <p:tav tm="0">
                                          <p:val>
                                            <p:strVal val="#ppt_x"/>
                                          </p:val>
                                        </p:tav>
                                        <p:tav tm="100000">
                                          <p:val>
                                            <p:strVal val="#ppt_x"/>
                                          </p:val>
                                        </p:tav>
                                      </p:tavLst>
                                    </p:anim>
                                    <p:anim calcmode="lin" valueType="num">
                                      <p:cBhvr additive="base">
                                        <p:cTn id="30" dur="500" fill="hold"/>
                                        <p:tgtEl>
                                          <p:spTgt spid="174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rough-se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727"/>
                                        </p:tgtEl>
                                        <p:attrNameLst>
                                          <p:attrName>style.visibility</p:attrName>
                                        </p:attrNameLst>
                                      </p:cBhvr>
                                      <p:to>
                                        <p:strVal val="visible"/>
                                      </p:to>
                                    </p:set>
                                    <p:anim calcmode="lin" valueType="num">
                                      <p:cBhvr additive="base">
                                        <p:cTn id="35" dur="500" fill="hold"/>
                                        <p:tgtEl>
                                          <p:spTgt spid="17727"/>
                                        </p:tgtEl>
                                        <p:attrNameLst>
                                          <p:attrName>ppt_x</p:attrName>
                                        </p:attrNameLst>
                                      </p:cBhvr>
                                      <p:tavLst>
                                        <p:tav tm="0">
                                          <p:val>
                                            <p:strVal val="#ppt_x"/>
                                          </p:val>
                                        </p:tav>
                                        <p:tav tm="100000">
                                          <p:val>
                                            <p:strVal val="#ppt_x"/>
                                          </p:val>
                                        </p:tav>
                                      </p:tavLst>
                                    </p:anim>
                                    <p:anim calcmode="lin" valueType="num">
                                      <p:cBhvr additive="base">
                                        <p:cTn id="36" dur="500" fill="hold"/>
                                        <p:tgtEl>
                                          <p:spTgt spid="177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camera.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730"/>
                                        </p:tgtEl>
                                        <p:attrNameLst>
                                          <p:attrName>style.visibility</p:attrName>
                                        </p:attrNameLst>
                                      </p:cBhvr>
                                      <p:to>
                                        <p:strVal val="visible"/>
                                      </p:to>
                                    </p:set>
                                    <p:anim calcmode="lin" valueType="num">
                                      <p:cBhvr additive="base">
                                        <p:cTn id="41" dur="500" fill="hold"/>
                                        <p:tgtEl>
                                          <p:spTgt spid="17730"/>
                                        </p:tgtEl>
                                        <p:attrNameLst>
                                          <p:attrName>ppt_x</p:attrName>
                                        </p:attrNameLst>
                                      </p:cBhvr>
                                      <p:tavLst>
                                        <p:tav tm="0">
                                          <p:val>
                                            <p:strVal val="#ppt_x"/>
                                          </p:val>
                                        </p:tav>
                                        <p:tav tm="100000">
                                          <p:val>
                                            <p:strVal val="#ppt_x"/>
                                          </p:val>
                                        </p:tav>
                                      </p:tavLst>
                                    </p:anim>
                                    <p:anim calcmode="lin" valueType="num">
                                      <p:cBhvr additive="base">
                                        <p:cTn id="42" dur="500" fill="hold"/>
                                        <p:tgtEl>
                                          <p:spTgt spid="177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7733"/>
                                        </p:tgtEl>
                                        <p:attrNameLst>
                                          <p:attrName>style.visibility</p:attrName>
                                        </p:attrNameLst>
                                      </p:cBhvr>
                                      <p:to>
                                        <p:strVal val="visible"/>
                                      </p:to>
                                    </p:set>
                                    <p:anim calcmode="lin" valueType="num">
                                      <p:cBhvr additive="base">
                                        <p:cTn id="47" dur="500" fill="hold"/>
                                        <p:tgtEl>
                                          <p:spTgt spid="17733"/>
                                        </p:tgtEl>
                                        <p:attrNameLst>
                                          <p:attrName>ppt_x</p:attrName>
                                        </p:attrNameLst>
                                      </p:cBhvr>
                                      <p:tavLst>
                                        <p:tav tm="0">
                                          <p:val>
                                            <p:strVal val="#ppt_x"/>
                                          </p:val>
                                        </p:tav>
                                        <p:tav tm="100000">
                                          <p:val>
                                            <p:strVal val="#ppt_x"/>
                                          </p:val>
                                        </p:tav>
                                      </p:tavLst>
                                    </p:anim>
                                    <p:anim calcmode="lin" valueType="num">
                                      <p:cBhvr additive="base">
                                        <p:cTn id="48" dur="500" fill="hold"/>
                                        <p:tgtEl>
                                          <p:spTgt spid="177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7736"/>
                                        </p:tgtEl>
                                        <p:attrNameLst>
                                          <p:attrName>style.visibility</p:attrName>
                                        </p:attrNameLst>
                                      </p:cBhvr>
                                      <p:to>
                                        <p:strVal val="visible"/>
                                      </p:to>
                                    </p:set>
                                    <p:anim calcmode="lin" valueType="num">
                                      <p:cBhvr additive="base">
                                        <p:cTn id="53" dur="500" fill="hold"/>
                                        <p:tgtEl>
                                          <p:spTgt spid="17736"/>
                                        </p:tgtEl>
                                        <p:attrNameLst>
                                          <p:attrName>ppt_x</p:attrName>
                                        </p:attrNameLst>
                                      </p:cBhvr>
                                      <p:tavLst>
                                        <p:tav tm="0">
                                          <p:val>
                                            <p:strVal val="#ppt_x"/>
                                          </p:val>
                                        </p:tav>
                                        <p:tav tm="100000">
                                          <p:val>
                                            <p:strVal val="#ppt_x"/>
                                          </p:val>
                                        </p:tav>
                                      </p:tavLst>
                                    </p:anim>
                                    <p:anim calcmode="lin" valueType="num">
                                      <p:cBhvr additive="base">
                                        <p:cTn id="54" dur="500" fill="hold"/>
                                        <p:tgtEl>
                                          <p:spTgt spid="177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3" fill="hold" nodeType="clickEffect">
                                  <p:stCondLst>
                                    <p:cond delay="0"/>
                                  </p:stCondLst>
                                  <p:childTnLst>
                                    <p:set>
                                      <p:cBhvr>
                                        <p:cTn id="58" dur="1" fill="hold">
                                          <p:stCondLst>
                                            <p:cond delay="0"/>
                                          </p:stCondLst>
                                        </p:cTn>
                                        <p:tgtEl>
                                          <p:spTgt spid="17649"/>
                                        </p:tgtEl>
                                        <p:attrNameLst>
                                          <p:attrName>style.visibility</p:attrName>
                                        </p:attrNameLst>
                                      </p:cBhvr>
                                      <p:to>
                                        <p:strVal val="visible"/>
                                      </p:to>
                                    </p:set>
                                    <p:animEffect transition="in" filter="strips(upRight)">
                                      <p:cBhvr>
                                        <p:cTn id="59" dur="500"/>
                                        <p:tgtEl>
                                          <p:spTgt spid="17649"/>
                                        </p:tgtEl>
                                      </p:cBhvr>
                                    </p:animEffect>
                                  </p:childTnLst>
                                </p:cTn>
                              </p:par>
                            </p:childTnLst>
                          </p:cTn>
                        </p:par>
                        <p:par>
                          <p:cTn id="60" fill="hold" nodeType="afterGroup">
                            <p:stCondLst>
                              <p:cond delay="500"/>
                            </p:stCondLst>
                            <p:childTnLst>
                              <p:par>
                                <p:cTn id="61" presetID="23" presetClass="entr" presetSubtype="16" fill="hold" grpId="0" nodeType="afterEffect">
                                  <p:stCondLst>
                                    <p:cond delay="0"/>
                                  </p:stCondLst>
                                  <p:childTnLst>
                                    <p:set>
                                      <p:cBhvr>
                                        <p:cTn id="62" dur="1" fill="hold">
                                          <p:stCondLst>
                                            <p:cond delay="0"/>
                                          </p:stCondLst>
                                        </p:cTn>
                                        <p:tgtEl>
                                          <p:spTgt spid="17650"/>
                                        </p:tgtEl>
                                        <p:attrNameLst>
                                          <p:attrName>style.visibility</p:attrName>
                                        </p:attrNameLst>
                                      </p:cBhvr>
                                      <p:to>
                                        <p:strVal val="visible"/>
                                      </p:to>
                                    </p:set>
                                    <p:anim calcmode="lin" valueType="num">
                                      <p:cBhvr>
                                        <p:cTn id="63" dur="300" fill="hold"/>
                                        <p:tgtEl>
                                          <p:spTgt spid="17650"/>
                                        </p:tgtEl>
                                        <p:attrNameLst>
                                          <p:attrName>ppt_w</p:attrName>
                                        </p:attrNameLst>
                                      </p:cBhvr>
                                      <p:tavLst>
                                        <p:tav tm="0">
                                          <p:val>
                                            <p:fltVal val="0"/>
                                          </p:val>
                                        </p:tav>
                                        <p:tav tm="100000">
                                          <p:val>
                                            <p:strVal val="#ppt_w"/>
                                          </p:val>
                                        </p:tav>
                                      </p:tavLst>
                                    </p:anim>
                                    <p:anim calcmode="lin" valueType="num">
                                      <p:cBhvr>
                                        <p:cTn id="64" dur="300" fill="hold"/>
                                        <p:tgtEl>
                                          <p:spTgt spid="1765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5" name="type.wav"/>
                                        </p:tgtEl>
                                      </p:cMediaNode>
                                    </p:audio>
                                  </p:subTnLst>
                                </p:cTn>
                              </p:par>
                            </p:childTnLst>
                          </p:cTn>
                        </p:par>
                        <p:par>
                          <p:cTn id="65" fill="hold" nodeType="afterGroup">
                            <p:stCondLst>
                              <p:cond delay="800"/>
                            </p:stCondLst>
                            <p:childTnLst>
                              <p:par>
                                <p:cTn id="66" presetID="2" presetClass="entr" presetSubtype="4" fill="hold" grpId="0" nodeType="afterEffect">
                                  <p:stCondLst>
                                    <p:cond delay="0"/>
                                  </p:stCondLst>
                                  <p:childTnLst>
                                    <p:set>
                                      <p:cBhvr>
                                        <p:cTn id="67" dur="1" fill="hold">
                                          <p:stCondLst>
                                            <p:cond delay="0"/>
                                          </p:stCondLst>
                                        </p:cTn>
                                        <p:tgtEl>
                                          <p:spTgt spid="17651"/>
                                        </p:tgtEl>
                                        <p:attrNameLst>
                                          <p:attrName>style.visibility</p:attrName>
                                        </p:attrNameLst>
                                      </p:cBhvr>
                                      <p:to>
                                        <p:strVal val="visible"/>
                                      </p:to>
                                    </p:set>
                                    <p:anim calcmode="lin" valueType="num">
                                      <p:cBhvr additive="base">
                                        <p:cTn id="68" dur="500" fill="hold"/>
                                        <p:tgtEl>
                                          <p:spTgt spid="17651"/>
                                        </p:tgtEl>
                                        <p:attrNameLst>
                                          <p:attrName>ppt_x</p:attrName>
                                        </p:attrNameLst>
                                      </p:cBhvr>
                                      <p:tavLst>
                                        <p:tav tm="0">
                                          <p:val>
                                            <p:strVal val="#ppt_x"/>
                                          </p:val>
                                        </p:tav>
                                        <p:tav tm="100000">
                                          <p:val>
                                            <p:strVal val="#ppt_x"/>
                                          </p:val>
                                        </p:tav>
                                      </p:tavLst>
                                    </p:anim>
                                    <p:anim calcmode="lin" valueType="num">
                                      <p:cBhvr additive="base">
                                        <p:cTn id="69" dur="500" fill="hold"/>
                                        <p:tgtEl>
                                          <p:spTgt spid="17651"/>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iterate type="lt">
                                    <p:tmPct val="100000"/>
                                  </p:iterate>
                                  <p:childTnLst>
                                    <p:set>
                                      <p:cBhvr>
                                        <p:cTn id="73" dur="1" fill="hold">
                                          <p:stCondLst>
                                            <p:cond delay="0"/>
                                          </p:stCondLst>
                                        </p:cTn>
                                        <p:tgtEl>
                                          <p:spTgt spid="17658"/>
                                        </p:tgtEl>
                                        <p:attrNameLst>
                                          <p:attrName>style.visibility</p:attrName>
                                        </p:attrNameLst>
                                      </p:cBhvr>
                                      <p:to>
                                        <p:strVal val="visible"/>
                                      </p:to>
                                    </p:set>
                                    <p:anim calcmode="lin" valueType="num">
                                      <p:cBhvr additive="base">
                                        <p:cTn id="74" dur="75" fill="hold"/>
                                        <p:tgtEl>
                                          <p:spTgt spid="17658"/>
                                        </p:tgtEl>
                                        <p:attrNameLst>
                                          <p:attrName>ppt_x</p:attrName>
                                        </p:attrNameLst>
                                      </p:cBhvr>
                                      <p:tavLst>
                                        <p:tav tm="0">
                                          <p:val>
                                            <p:strVal val="1+#ppt_w/2"/>
                                          </p:val>
                                        </p:tav>
                                        <p:tav tm="100000">
                                          <p:val>
                                            <p:strVal val="#ppt_x"/>
                                          </p:val>
                                        </p:tav>
                                      </p:tavLst>
                                    </p:anim>
                                    <p:anim calcmode="lin" valueType="num">
                                      <p:cBhvr additive="base">
                                        <p:cTn id="75" dur="75" fill="hold"/>
                                        <p:tgtEl>
                                          <p:spTgt spid="176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6" fill="hold">
                            <p:stCondLst>
                              <p:cond delay="525"/>
                            </p:stCondLst>
                            <p:childTnLst>
                              <p:par>
                                <p:cTn id="77" presetID="42" presetClass="path" presetSubtype="0" accel="50000" decel="50000" fill="hold" nodeType="afterEffect">
                                  <p:stCondLst>
                                    <p:cond delay="0"/>
                                  </p:stCondLst>
                                  <p:childTnLst>
                                    <p:animMotion origin="layout" path="M -8.10107E-7 -7.40741E-7 L 0.70865 0.00417 " pathEditMode="relative" rAng="0" ptsTypes="AA">
                                      <p:cBhvr>
                                        <p:cTn id="78" dur="2000" fill="hold"/>
                                        <p:tgtEl>
                                          <p:spTgt spid="21"/>
                                        </p:tgtEl>
                                        <p:attrNameLst>
                                          <p:attrName>ppt_x</p:attrName>
                                          <p:attrName>ppt_y</p:attrName>
                                        </p:attrNameLst>
                                      </p:cBhvr>
                                      <p:rCtr x="35426"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35" grpId="0" autoUpdateAnimBg="0"/>
      <p:bldP spid="17438" grpId="0" autoUpdateAnimBg="0"/>
      <p:bldP spid="17439" grpId="0" autoUpdateAnimBg="0"/>
      <p:bldP spid="17650" grpId="0" animBg="1" autoUpdateAnimBg="0"/>
      <p:bldP spid="17651" grpId="0" autoUpdateAnimBg="0"/>
      <p:bldP spid="1765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718768" y="548680"/>
            <a:ext cx="6767512" cy="914400"/>
          </a:xfrm>
        </p:spPr>
        <p:txBody>
          <a:bodyPr/>
          <a:lstStyle/>
          <a:p>
            <a:pPr eaLnBrk="1" hangingPunct="1"/>
            <a:r>
              <a:rPr lang="en-US" sz="2600" dirty="0">
                <a:solidFill>
                  <a:srgbClr val="FF0000"/>
                </a:solidFill>
                <a:latin typeface="Trebuchet MS" pitchFamily="34" charset="0"/>
              </a:rPr>
              <a:t>  </a:t>
            </a:r>
            <a:endParaRPr lang="en-US" sz="2800" dirty="0">
              <a:solidFill>
                <a:srgbClr val="FF0000"/>
              </a:solidFill>
              <a:latin typeface="Trebuchet MS" pitchFamily="34" charset="0"/>
            </a:endParaRPr>
          </a:p>
        </p:txBody>
      </p:sp>
      <p:sp>
        <p:nvSpPr>
          <p:cNvPr id="6" name="Text Box 14"/>
          <p:cNvSpPr txBox="1">
            <a:spLocks noChangeArrowheads="1"/>
          </p:cNvSpPr>
          <p:nvPr/>
        </p:nvSpPr>
        <p:spPr bwMode="auto">
          <a:xfrm>
            <a:off x="4006180" y="1278517"/>
            <a:ext cx="6192688" cy="1384995"/>
          </a:xfrm>
          <a:prstGeom prst="rect">
            <a:avLst/>
          </a:prstGeom>
          <a:noFill/>
          <a:ln w="9525">
            <a:noFill/>
            <a:miter lim="800000"/>
            <a:headEnd/>
            <a:tailEnd/>
          </a:ln>
        </p:spPr>
        <p:txBody>
          <a:bodyPr wrap="square">
            <a:spAutoFit/>
          </a:bodyPr>
          <a:lstStyle/>
          <a:p>
            <a:pPr marL="266700" indent="-266700"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pPr>
            <a:endParaRPr lang="en-NZ" sz="1400" dirty="0">
              <a:solidFill>
                <a:prstClr val="black"/>
              </a:solidFill>
              <a:latin typeface="Calibri" panose="020F0502020204030204" pitchFamily="34" charset="0"/>
            </a:endParaRPr>
          </a:p>
        </p:txBody>
      </p:sp>
      <p:sp>
        <p:nvSpPr>
          <p:cNvPr id="2" name="TextBox 1"/>
          <p:cNvSpPr txBox="1"/>
          <p:nvPr/>
        </p:nvSpPr>
        <p:spPr>
          <a:xfrm>
            <a:off x="909836" y="859934"/>
            <a:ext cx="11017224" cy="5293757"/>
          </a:xfrm>
          <a:prstGeom prst="rect">
            <a:avLst/>
          </a:prstGeom>
          <a:noFill/>
        </p:spPr>
        <p:txBody>
          <a:bodyPr wrap="square" rtlCol="0">
            <a:spAutoFit/>
          </a:bodyPr>
          <a:lstStyle/>
          <a:p>
            <a:r>
              <a:rPr lang="en-NZ" sz="2000" i="1" dirty="0">
                <a:latin typeface="Calibri" panose="020F0502020204030204" pitchFamily="34" charset="0"/>
              </a:rPr>
              <a:t>This presentation supports the learning required for AS99171- Demonstrate Understanding of Mechanics</a:t>
            </a:r>
          </a:p>
          <a:p>
            <a:r>
              <a:rPr lang="en-NZ" sz="2000" i="1" dirty="0">
                <a:latin typeface="Calibri" panose="020F0502020204030204" pitchFamily="34" charset="0"/>
              </a:rPr>
              <a:t>It utilises the context of rail transportation in Japan and covers the following aspects of the standard:</a:t>
            </a:r>
          </a:p>
          <a:p>
            <a:endParaRPr lang="en-NZ" sz="2000" dirty="0">
              <a:latin typeface="Calibri" panose="020F0502020204030204" pitchFamily="34" charset="0"/>
            </a:endParaRPr>
          </a:p>
          <a:p>
            <a:r>
              <a:rPr lang="en-NZ" sz="2000" dirty="0">
                <a:latin typeface="Calibri" panose="020F0502020204030204" pitchFamily="34" charset="0"/>
              </a:rPr>
              <a:t>Motion			• Constant acceleration in a straight line </a:t>
            </a:r>
          </a:p>
          <a:p>
            <a:r>
              <a:rPr lang="en-NZ" sz="2000" dirty="0">
                <a:latin typeface="Calibri" panose="020F0502020204030204" pitchFamily="34" charset="0"/>
              </a:rPr>
              <a:t>			• Circular motion</a:t>
            </a:r>
          </a:p>
          <a:p>
            <a:r>
              <a:rPr lang="en-NZ" sz="2000" dirty="0">
                <a:latin typeface="Calibri" panose="020F0502020204030204" pitchFamily="34" charset="0"/>
              </a:rPr>
              <a:t> </a:t>
            </a:r>
          </a:p>
          <a:p>
            <a:r>
              <a:rPr lang="en-NZ" sz="2000" dirty="0">
                <a:latin typeface="Calibri" panose="020F0502020204030204" pitchFamily="34" charset="0"/>
              </a:rPr>
              <a:t>Force			• Force components </a:t>
            </a:r>
          </a:p>
          <a:p>
            <a:r>
              <a:rPr lang="en-NZ" sz="2000" dirty="0">
                <a:latin typeface="Calibri" panose="020F0502020204030204" pitchFamily="34" charset="0"/>
              </a:rPr>
              <a:t>			• Vector addition of forces </a:t>
            </a:r>
          </a:p>
          <a:p>
            <a:r>
              <a:rPr lang="en-NZ" sz="2000" dirty="0">
                <a:latin typeface="Calibri" panose="020F0502020204030204" pitchFamily="34" charset="0"/>
              </a:rPr>
              <a:t>			• Unbalanced force and acceleration </a:t>
            </a:r>
          </a:p>
          <a:p>
            <a:r>
              <a:rPr lang="en-NZ" sz="2000" dirty="0">
                <a:latin typeface="Calibri" panose="020F0502020204030204" pitchFamily="34" charset="0"/>
              </a:rPr>
              <a:t>			• Equilibrium (balanced forces and torques) </a:t>
            </a:r>
          </a:p>
          <a:p>
            <a:r>
              <a:rPr lang="en-NZ" sz="2000" dirty="0">
                <a:latin typeface="Calibri" panose="020F0502020204030204" pitchFamily="34" charset="0"/>
              </a:rPr>
              <a:t>			• Centripetal force</a:t>
            </a:r>
          </a:p>
          <a:p>
            <a:r>
              <a:rPr lang="en-NZ" sz="2000" dirty="0">
                <a:latin typeface="Calibri" panose="020F0502020204030204" pitchFamily="34" charset="0"/>
              </a:rPr>
              <a:t>			 </a:t>
            </a:r>
          </a:p>
          <a:p>
            <a:r>
              <a:rPr lang="en-NZ" sz="2000" dirty="0">
                <a:latin typeface="Calibri" panose="020F0502020204030204" pitchFamily="34" charset="0"/>
              </a:rPr>
              <a:t>Momentum and Energy 	• Momentum</a:t>
            </a:r>
          </a:p>
          <a:p>
            <a:r>
              <a:rPr lang="en-NZ" sz="2000" dirty="0">
                <a:latin typeface="Calibri" panose="020F0502020204030204" pitchFamily="34" charset="0"/>
              </a:rPr>
              <a:t>			• Change in momentum in one dimension and impulse </a:t>
            </a:r>
          </a:p>
          <a:p>
            <a:r>
              <a:rPr lang="en-NZ" sz="2000" dirty="0">
                <a:latin typeface="Calibri" panose="020F0502020204030204" pitchFamily="34" charset="0"/>
              </a:rPr>
              <a:t>			• Impulse and force</a:t>
            </a:r>
          </a:p>
          <a:p>
            <a:r>
              <a:rPr lang="en-NZ" sz="2000" dirty="0">
                <a:latin typeface="Calibri" panose="020F0502020204030204" pitchFamily="34" charset="0"/>
              </a:rPr>
              <a:t>			• Conservation of momentum in one direction </a:t>
            </a:r>
          </a:p>
          <a:p>
            <a:r>
              <a:rPr lang="en-NZ" dirty="0">
                <a:latin typeface="Calibri" panose="020F0502020204030204" pitchFamily="34"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807" y="5706289"/>
            <a:ext cx="1981200" cy="1028700"/>
          </a:xfrm>
          <a:prstGeom prst="rect">
            <a:avLst/>
          </a:prstGeom>
        </p:spPr>
      </p:pic>
    </p:spTree>
    <p:extLst>
      <p:ext uri="{BB962C8B-B14F-4D97-AF65-F5344CB8AC3E}">
        <p14:creationId xmlns:p14="http://schemas.microsoft.com/office/powerpoint/2010/main" val="38138407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2709441" y="260648"/>
            <a:ext cx="17287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0"/>
              </a:spcBef>
              <a:buNone/>
            </a:pPr>
            <a:r>
              <a:rPr lang="en-GB" altLang="en-US" sz="2400" b="1" u="sng" dirty="0">
                <a:solidFill>
                  <a:srgbClr val="C00000"/>
                </a:solidFill>
                <a:latin typeface="Calibri" panose="020F0502020204030204" pitchFamily="34" charset="0"/>
              </a:rPr>
              <a:t>Example 2</a:t>
            </a:r>
          </a:p>
          <a:p>
            <a:pPr eaLnBrk="1" hangingPunct="1">
              <a:spcBef>
                <a:spcPct val="0"/>
              </a:spcBef>
              <a:buFontTx/>
              <a:buNone/>
            </a:pPr>
            <a:endParaRPr lang="en-NZ" altLang="en-US" sz="2400" dirty="0">
              <a:solidFill>
                <a:srgbClr val="C00000"/>
              </a:solidFill>
            </a:endParaRPr>
          </a:p>
        </p:txBody>
      </p:sp>
      <p:sp>
        <p:nvSpPr>
          <p:cNvPr id="22531" name="Content Placeholder 2"/>
          <p:cNvSpPr>
            <a:spLocks noGrp="1"/>
          </p:cNvSpPr>
          <p:nvPr>
            <p:ph idx="1"/>
          </p:nvPr>
        </p:nvSpPr>
        <p:spPr>
          <a:xfrm>
            <a:off x="205978" y="620688"/>
            <a:ext cx="7976666" cy="1443037"/>
          </a:xfrm>
        </p:spPr>
        <p:txBody>
          <a:bodyPr/>
          <a:lstStyle/>
          <a:p>
            <a:pPr marL="0" indent="0">
              <a:buNone/>
            </a:pPr>
            <a:r>
              <a:rPr lang="en-NZ" altLang="en-US" sz="2400" b="1" dirty="0">
                <a:solidFill>
                  <a:srgbClr val="C00000"/>
                </a:solidFill>
                <a:latin typeface="Calibri" panose="020F0502020204030204" pitchFamily="34" charset="0"/>
              </a:rPr>
              <a:t>The Narita Express is a train connecting Narita Airport (Japan’s largest) to Tokyo (some 75km away). It’s typical constant speed is 130 kmh</a:t>
            </a:r>
            <a:r>
              <a:rPr lang="en-NZ" altLang="en-US" sz="2400" b="1" baseline="30000" dirty="0">
                <a:solidFill>
                  <a:srgbClr val="C00000"/>
                </a:solidFill>
                <a:latin typeface="Calibri" panose="020F0502020204030204" pitchFamily="34" charset="0"/>
              </a:rPr>
              <a:t>-1</a:t>
            </a:r>
            <a:r>
              <a:rPr lang="en-NZ" altLang="en-US" sz="2400" b="1" dirty="0">
                <a:solidFill>
                  <a:srgbClr val="C00000"/>
                </a:solidFill>
                <a:latin typeface="Calibri" panose="020F0502020204030204" pitchFamily="34" charset="0"/>
              </a:rPr>
              <a:t> but with a couple of stops along the way the journey takes around 53 minutes.  </a:t>
            </a:r>
          </a:p>
        </p:txBody>
      </p:sp>
      <p:sp>
        <p:nvSpPr>
          <p:cNvPr id="7" name="Text Box 27"/>
          <p:cNvSpPr txBox="1">
            <a:spLocks noChangeArrowheads="1"/>
          </p:cNvSpPr>
          <p:nvPr/>
        </p:nvSpPr>
        <p:spPr bwMode="auto">
          <a:xfrm>
            <a:off x="1125860" y="3039045"/>
            <a:ext cx="5981700" cy="461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GB" altLang="en-US" sz="2400" dirty="0">
                <a:solidFill>
                  <a:schemeClr val="tx1"/>
                </a:solidFill>
                <a:latin typeface="Calibri" panose="020F0502020204030204" pitchFamily="34" charset="0"/>
              </a:rPr>
              <a:t>1. Symbols of the quantities you know</a:t>
            </a:r>
          </a:p>
        </p:txBody>
      </p:sp>
      <p:sp>
        <p:nvSpPr>
          <p:cNvPr id="8" name="Text Box 30"/>
          <p:cNvSpPr txBox="1">
            <a:spLocks noChangeArrowheads="1"/>
          </p:cNvSpPr>
          <p:nvPr/>
        </p:nvSpPr>
        <p:spPr bwMode="auto">
          <a:xfrm>
            <a:off x="1117004" y="3543102"/>
            <a:ext cx="6705600" cy="46196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GB" altLang="en-US" sz="2400" dirty="0">
                <a:solidFill>
                  <a:schemeClr val="tx1"/>
                </a:solidFill>
                <a:latin typeface="Calibri" panose="020F0502020204030204" pitchFamily="34" charset="0"/>
              </a:rPr>
              <a:t>2. Symbol of the quantity that you require</a:t>
            </a:r>
          </a:p>
        </p:txBody>
      </p:sp>
      <p:sp>
        <p:nvSpPr>
          <p:cNvPr id="9" name="Text Box 31"/>
          <p:cNvSpPr txBox="1">
            <a:spLocks noChangeArrowheads="1"/>
          </p:cNvSpPr>
          <p:nvPr/>
        </p:nvSpPr>
        <p:spPr bwMode="auto">
          <a:xfrm>
            <a:off x="1125860" y="4037013"/>
            <a:ext cx="7040562" cy="46196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GB" dirty="0">
                <a:latin typeface="Calibri" panose="020F0502020204030204" pitchFamily="34" charset="0"/>
              </a:rPr>
              <a:t>3. Select equation with all of the symbols</a:t>
            </a:r>
          </a:p>
        </p:txBody>
      </p:sp>
      <p:sp>
        <p:nvSpPr>
          <p:cNvPr id="5" name="TextBox 4"/>
          <p:cNvSpPr txBox="1">
            <a:spLocks noChangeArrowheads="1"/>
          </p:cNvSpPr>
          <p:nvPr/>
        </p:nvSpPr>
        <p:spPr bwMode="auto">
          <a:xfrm>
            <a:off x="8923819" y="3200058"/>
            <a:ext cx="3317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NZ" altLang="en-US" dirty="0">
                <a:solidFill>
                  <a:schemeClr val="tx1"/>
                </a:solidFill>
                <a:latin typeface="Calibri" panose="020F0502020204030204" pitchFamily="34" charset="0"/>
              </a:rPr>
              <a:t>a</a:t>
            </a:r>
          </a:p>
        </p:txBody>
      </p:sp>
      <p:sp>
        <p:nvSpPr>
          <p:cNvPr id="11" name="TextBox 10"/>
          <p:cNvSpPr txBox="1">
            <a:spLocks noChangeArrowheads="1"/>
          </p:cNvSpPr>
          <p:nvPr/>
        </p:nvSpPr>
        <p:spPr bwMode="auto">
          <a:xfrm>
            <a:off x="8415362" y="3204265"/>
            <a:ext cx="4873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NZ" altLang="en-US" dirty="0">
                <a:solidFill>
                  <a:schemeClr val="tx1"/>
                </a:solidFill>
                <a:latin typeface="Calibri" panose="020F0502020204030204" pitchFamily="34" charset="0"/>
              </a:rPr>
              <a:t>v</a:t>
            </a:r>
            <a:r>
              <a:rPr lang="en-NZ" altLang="en-US" baseline="-25000" dirty="0">
                <a:solidFill>
                  <a:schemeClr val="tx1"/>
                </a:solidFill>
                <a:latin typeface="Calibri" panose="020F0502020204030204" pitchFamily="34" charset="0"/>
              </a:rPr>
              <a:t>i</a:t>
            </a:r>
          </a:p>
        </p:txBody>
      </p:sp>
      <p:sp>
        <p:nvSpPr>
          <p:cNvPr id="12" name="TextBox 11"/>
          <p:cNvSpPr txBox="1">
            <a:spLocks noChangeArrowheads="1"/>
          </p:cNvSpPr>
          <p:nvPr/>
        </p:nvSpPr>
        <p:spPr bwMode="auto">
          <a:xfrm>
            <a:off x="9432847" y="3182244"/>
            <a:ext cx="58896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NZ" altLang="en-US" dirty="0" err="1">
                <a:solidFill>
                  <a:schemeClr val="tx1"/>
                </a:solidFill>
                <a:latin typeface="Calibri" panose="020F0502020204030204" pitchFamily="34" charset="0"/>
              </a:rPr>
              <a:t>v</a:t>
            </a:r>
            <a:r>
              <a:rPr lang="en-NZ" altLang="en-US" baseline="-30000" dirty="0" err="1">
                <a:solidFill>
                  <a:schemeClr val="tx1"/>
                </a:solidFill>
                <a:latin typeface="Calibri" panose="020F0502020204030204" pitchFamily="34" charset="0"/>
              </a:rPr>
              <a:t>f</a:t>
            </a:r>
            <a:endParaRPr lang="en-NZ" altLang="en-US" baseline="-30000" dirty="0">
              <a:solidFill>
                <a:schemeClr val="tx1"/>
              </a:solidFill>
              <a:latin typeface="Calibri" panose="020F0502020204030204" pitchFamily="34" charset="0"/>
            </a:endParaRPr>
          </a:p>
        </p:txBody>
      </p:sp>
      <p:sp>
        <p:nvSpPr>
          <p:cNvPr id="13" name="TextBox 12"/>
          <p:cNvSpPr txBox="1">
            <a:spLocks noChangeArrowheads="1"/>
          </p:cNvSpPr>
          <p:nvPr/>
        </p:nvSpPr>
        <p:spPr bwMode="auto">
          <a:xfrm>
            <a:off x="10008731" y="3212976"/>
            <a:ext cx="3333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NZ" altLang="en-US" dirty="0">
                <a:solidFill>
                  <a:schemeClr val="tx1"/>
                </a:solidFill>
                <a:latin typeface="Calibri" panose="020F0502020204030204" pitchFamily="34" charset="0"/>
              </a:rPr>
              <a:t>d</a:t>
            </a:r>
          </a:p>
        </p:txBody>
      </p:sp>
      <p:sp>
        <p:nvSpPr>
          <p:cNvPr id="19" name="Text Box 53"/>
          <p:cNvSpPr txBox="1">
            <a:spLocks noChangeArrowheads="1"/>
          </p:cNvSpPr>
          <p:nvPr/>
        </p:nvSpPr>
        <p:spPr bwMode="auto">
          <a:xfrm>
            <a:off x="7942262" y="3978276"/>
            <a:ext cx="2724150" cy="646331"/>
          </a:xfrm>
          <a:prstGeom prst="rect">
            <a:avLst/>
          </a:prstGeom>
          <a:solidFill>
            <a:srgbClr val="FCE1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GB" altLang="en-US" sz="3600" b="1" dirty="0">
                <a:solidFill>
                  <a:schemeClr val="tx1"/>
                </a:solidFill>
                <a:latin typeface="Calibri" panose="020F0502020204030204" pitchFamily="34" charset="0"/>
              </a:rPr>
              <a:t>v</a:t>
            </a:r>
            <a:r>
              <a:rPr lang="en-GB" altLang="en-US" sz="3600" b="1" baseline="-30000" dirty="0">
                <a:solidFill>
                  <a:schemeClr val="tx1"/>
                </a:solidFill>
                <a:latin typeface="Calibri" panose="020F0502020204030204" pitchFamily="34" charset="0"/>
              </a:rPr>
              <a:t>f</a:t>
            </a:r>
            <a:r>
              <a:rPr lang="en-GB" altLang="en-US" sz="3600" b="1" baseline="30000" dirty="0">
                <a:solidFill>
                  <a:schemeClr val="tx1"/>
                </a:solidFill>
                <a:latin typeface="Calibri" panose="020F0502020204030204" pitchFamily="34" charset="0"/>
              </a:rPr>
              <a:t>2</a:t>
            </a:r>
            <a:r>
              <a:rPr lang="en-GB" altLang="en-US" sz="3600" b="1" dirty="0">
                <a:solidFill>
                  <a:schemeClr val="tx1"/>
                </a:solidFill>
                <a:latin typeface="Calibri" panose="020F0502020204030204" pitchFamily="34" charset="0"/>
              </a:rPr>
              <a:t> = v</a:t>
            </a:r>
            <a:r>
              <a:rPr lang="en-GB" altLang="en-US" sz="3600" b="1" baseline="-30000" dirty="0">
                <a:solidFill>
                  <a:schemeClr val="tx1"/>
                </a:solidFill>
                <a:latin typeface="Calibri" panose="020F0502020204030204" pitchFamily="34" charset="0"/>
              </a:rPr>
              <a:t>i</a:t>
            </a:r>
            <a:r>
              <a:rPr lang="en-GB" altLang="en-US" sz="3600" b="1" baseline="30000" dirty="0">
                <a:solidFill>
                  <a:schemeClr val="tx1"/>
                </a:solidFill>
                <a:latin typeface="Calibri" panose="020F0502020204030204" pitchFamily="34" charset="0"/>
              </a:rPr>
              <a:t>2</a:t>
            </a:r>
            <a:r>
              <a:rPr lang="en-GB" altLang="en-US" sz="3600" b="1" dirty="0">
                <a:solidFill>
                  <a:schemeClr val="tx1"/>
                </a:solidFill>
                <a:latin typeface="Calibri" panose="020F0502020204030204" pitchFamily="34" charset="0"/>
              </a:rPr>
              <a:t> + 2ad</a:t>
            </a:r>
          </a:p>
        </p:txBody>
      </p:sp>
      <p:sp>
        <p:nvSpPr>
          <p:cNvPr id="6" name="Right Arrow 5"/>
          <p:cNvSpPr>
            <a:spLocks noChangeArrowheads="1"/>
          </p:cNvSpPr>
          <p:nvPr/>
        </p:nvSpPr>
        <p:spPr bwMode="auto">
          <a:xfrm>
            <a:off x="3141663" y="4797425"/>
            <a:ext cx="1152525" cy="719138"/>
          </a:xfrm>
          <a:prstGeom prst="rightArrow">
            <a:avLst>
              <a:gd name="adj1" fmla="val 50000"/>
              <a:gd name="adj2" fmla="val 50083"/>
            </a:avLst>
          </a:prstGeom>
          <a:solidFill>
            <a:srgbClr val="C00000"/>
          </a:solidFill>
          <a:ln w="25400" algn="ctr">
            <a:solidFill>
              <a:schemeClr val="bg1"/>
            </a:solidFill>
            <a:round/>
            <a:headEnd/>
            <a:tailEnd/>
          </a:ln>
        </p:spPr>
        <p:txBody>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solidFill>
                <a:schemeClr val="tx1"/>
              </a:solidFill>
            </a:endParaRPr>
          </a:p>
        </p:txBody>
      </p:sp>
      <p:sp>
        <p:nvSpPr>
          <p:cNvPr id="20" name="TextBox 19"/>
          <p:cNvSpPr txBox="1">
            <a:spLocks noChangeArrowheads="1"/>
          </p:cNvSpPr>
          <p:nvPr/>
        </p:nvSpPr>
        <p:spPr bwMode="auto">
          <a:xfrm>
            <a:off x="4438650" y="4724400"/>
            <a:ext cx="234315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NZ" altLang="en-US" sz="4400" dirty="0">
                <a:solidFill>
                  <a:schemeClr val="tx1"/>
                </a:solidFill>
                <a:latin typeface="Calibri" panose="020F0502020204030204" pitchFamily="34" charset="0"/>
              </a:rPr>
              <a:t>450m</a:t>
            </a:r>
          </a:p>
        </p:txBody>
      </p:sp>
      <p:sp>
        <p:nvSpPr>
          <p:cNvPr id="21" name="TextBox 20"/>
          <p:cNvSpPr txBox="1">
            <a:spLocks noChangeArrowheads="1"/>
          </p:cNvSpPr>
          <p:nvPr/>
        </p:nvSpPr>
        <p:spPr bwMode="auto">
          <a:xfrm>
            <a:off x="2672307" y="5766355"/>
            <a:ext cx="428620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NZ" altLang="en-US" sz="2400" dirty="0">
                <a:solidFill>
                  <a:srgbClr val="C00000"/>
                </a:solidFill>
                <a:latin typeface="Calibri" panose="020F0502020204030204" pitchFamily="34" charset="0"/>
              </a:rPr>
              <a:t>Can you also work out how long (time) it took the train to stop?</a:t>
            </a:r>
          </a:p>
        </p:txBody>
      </p:sp>
      <p:sp>
        <p:nvSpPr>
          <p:cNvPr id="24" name="Right Arrow 23"/>
          <p:cNvSpPr>
            <a:spLocks noChangeArrowheads="1"/>
          </p:cNvSpPr>
          <p:nvPr/>
        </p:nvSpPr>
        <p:spPr bwMode="auto">
          <a:xfrm>
            <a:off x="6958111" y="5876926"/>
            <a:ext cx="1152525" cy="720725"/>
          </a:xfrm>
          <a:prstGeom prst="rightArrow">
            <a:avLst>
              <a:gd name="adj1" fmla="val 50000"/>
              <a:gd name="adj2" fmla="val 49972"/>
            </a:avLst>
          </a:prstGeom>
          <a:solidFill>
            <a:srgbClr val="C00000"/>
          </a:solidFill>
          <a:ln w="25400" algn="ctr">
            <a:solidFill>
              <a:schemeClr val="bg1"/>
            </a:solidFill>
            <a:round/>
            <a:headEnd/>
            <a:tailEnd/>
          </a:ln>
        </p:spPr>
        <p:txBody>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solidFill>
                <a:schemeClr val="tx1"/>
              </a:solidFill>
            </a:endParaRPr>
          </a:p>
        </p:txBody>
      </p:sp>
      <p:sp>
        <p:nvSpPr>
          <p:cNvPr id="25" name="TextBox 24"/>
          <p:cNvSpPr txBox="1">
            <a:spLocks noChangeArrowheads="1"/>
          </p:cNvSpPr>
          <p:nvPr/>
        </p:nvSpPr>
        <p:spPr bwMode="auto">
          <a:xfrm>
            <a:off x="8287766" y="5827714"/>
            <a:ext cx="234315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r>
              <a:rPr lang="en-NZ" altLang="en-US" sz="4400" dirty="0">
                <a:solidFill>
                  <a:schemeClr val="tx1"/>
                </a:solidFill>
                <a:latin typeface="Calibri" panose="020F0502020204030204" pitchFamily="34" charset="0"/>
              </a:rPr>
              <a:t>25s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925" y="19167"/>
            <a:ext cx="4135167" cy="2846832"/>
          </a:xfrm>
          <a:prstGeom prst="rect">
            <a:avLst/>
          </a:prstGeom>
        </p:spPr>
      </p:pic>
      <p:sp>
        <p:nvSpPr>
          <p:cNvPr id="4" name="TextBox 3"/>
          <p:cNvSpPr txBox="1"/>
          <p:nvPr/>
        </p:nvSpPr>
        <p:spPr>
          <a:xfrm>
            <a:off x="205978" y="908720"/>
            <a:ext cx="7873947" cy="1569660"/>
          </a:xfrm>
          <a:prstGeom prst="rect">
            <a:avLst/>
          </a:prstGeom>
          <a:noFill/>
        </p:spPr>
        <p:txBody>
          <a:bodyPr wrap="square" rtlCol="0">
            <a:spAutoFit/>
          </a:bodyPr>
          <a:lstStyle/>
          <a:p>
            <a:r>
              <a:rPr lang="en-NZ" altLang="en-US" sz="2400" b="1" dirty="0">
                <a:solidFill>
                  <a:srgbClr val="C00000"/>
                </a:solidFill>
                <a:latin typeface="Calibri" panose="020F0502020204030204" pitchFamily="34" charset="0"/>
              </a:rPr>
              <a:t>The Narita Express is travelling at 36 ms</a:t>
            </a:r>
            <a:r>
              <a:rPr lang="en-NZ" altLang="en-US" sz="2400" b="1" baseline="30000" dirty="0">
                <a:solidFill>
                  <a:srgbClr val="C00000"/>
                </a:solidFill>
                <a:latin typeface="Calibri" panose="020F0502020204030204" pitchFamily="34" charset="0"/>
              </a:rPr>
              <a:t>-1</a:t>
            </a:r>
            <a:r>
              <a:rPr lang="en-NZ" altLang="en-US" sz="2400" b="1" dirty="0">
                <a:solidFill>
                  <a:srgbClr val="C00000"/>
                </a:solidFill>
                <a:latin typeface="Calibri" panose="020F0502020204030204" pitchFamily="34" charset="0"/>
              </a:rPr>
              <a:t> and is approaching Tokyo Station. The driver applies the brakes and it constantly decelerates at 1.44 ms</a:t>
            </a:r>
            <a:r>
              <a:rPr lang="en-NZ" altLang="en-US" sz="2400" b="1" baseline="30000" dirty="0">
                <a:solidFill>
                  <a:srgbClr val="C00000"/>
                </a:solidFill>
                <a:latin typeface="Calibri" panose="020F0502020204030204" pitchFamily="34" charset="0"/>
              </a:rPr>
              <a:t>-2</a:t>
            </a:r>
            <a:r>
              <a:rPr lang="en-NZ" altLang="en-US" sz="2400" b="1" dirty="0">
                <a:solidFill>
                  <a:srgbClr val="C00000"/>
                </a:solidFill>
                <a:latin typeface="Calibri" panose="020F0502020204030204" pitchFamily="34" charset="0"/>
              </a:rPr>
              <a:t>. What distance will it cover before it comes to a stop?</a:t>
            </a:r>
            <a:endParaRPr lang="en-NZ" sz="2400" dirty="0"/>
          </a:p>
        </p:txBody>
      </p:sp>
    </p:spTree>
    <p:extLst>
      <p:ext uri="{BB962C8B-B14F-4D97-AF65-F5344CB8AC3E}">
        <p14:creationId xmlns:p14="http://schemas.microsoft.com/office/powerpoint/2010/main" val="249045167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2531">
                                            <p:txEl>
                                              <p:pRg st="0" end="0"/>
                                            </p:txEl>
                                          </p:spTgt>
                                        </p:tgtEl>
                                        <p:attrNameLst>
                                          <p:attrName>style.visibility</p:attrName>
                                        </p:attrNameLst>
                                      </p:cBhvr>
                                      <p:to>
                                        <p:strVal val="hidden"/>
                                      </p:to>
                                    </p:set>
                                  </p:sub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iterate type="wd">
                                    <p:tmPct val="50000"/>
                                  </p:iterate>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 fill="hold"/>
                                        <p:tgtEl>
                                          <p:spTgt spid="7"/>
                                        </p:tgtEl>
                                        <p:attrNameLst>
                                          <p:attrName>ppt_x</p:attrName>
                                        </p:attrNameLst>
                                      </p:cBhvr>
                                      <p:tavLst>
                                        <p:tav tm="0">
                                          <p:val>
                                            <p:strVal val="1+#ppt_w/2"/>
                                          </p:val>
                                        </p:tav>
                                        <p:tav tm="100000">
                                          <p:val>
                                            <p:strVal val="#ppt_x"/>
                                          </p:val>
                                        </p:tav>
                                      </p:tavLst>
                                    </p:anim>
                                    <p:anim calcmode="lin" valueType="num">
                                      <p:cBhvr additive="base">
                                        <p:cTn id="24" dur="75"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000"/>
                                        <p:tgtEl>
                                          <p:spTgt spid="12"/>
                                        </p:tgtEl>
                                      </p:cBhvr>
                                    </p:animEffect>
                                    <p:anim calcmode="lin" valueType="num">
                                      <p:cBhvr>
                                        <p:cTn id="56" dur="2000" fill="hold"/>
                                        <p:tgtEl>
                                          <p:spTgt spid="12"/>
                                        </p:tgtEl>
                                        <p:attrNameLst>
                                          <p:attrName>ppt_w</p:attrName>
                                        </p:attrNameLst>
                                      </p:cBhvr>
                                      <p:tavLst>
                                        <p:tav tm="0" fmla="#ppt_w*sin(2.5*pi*$)">
                                          <p:val>
                                            <p:fltVal val="0"/>
                                          </p:val>
                                        </p:tav>
                                        <p:tav tm="100000">
                                          <p:val>
                                            <p:fltVal val="1"/>
                                          </p:val>
                                        </p:tav>
                                      </p:tavLst>
                                    </p:anim>
                                    <p:anim calcmode="lin" valueType="num">
                                      <p:cBhvr>
                                        <p:cTn id="5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iterate type="wd">
                                    <p:tmPct val="50000"/>
                                  </p:iterate>
                                  <p:childTnLst>
                                    <p:set>
                                      <p:cBhvr>
                                        <p:cTn id="61" dur="1" fill="hold">
                                          <p:stCondLst>
                                            <p:cond delay="0"/>
                                          </p:stCondLst>
                                        </p:cTn>
                                        <p:tgtEl>
                                          <p:spTgt spid="8"/>
                                        </p:tgtEl>
                                        <p:attrNameLst>
                                          <p:attrName>style.visibility</p:attrName>
                                        </p:attrNameLst>
                                      </p:cBhvr>
                                      <p:to>
                                        <p:strVal val="visible"/>
                                      </p:to>
                                    </p:set>
                                    <p:anim calcmode="lin" valueType="num">
                                      <p:cBhvr additive="base">
                                        <p:cTn id="62" dur="75" fill="hold"/>
                                        <p:tgtEl>
                                          <p:spTgt spid="8"/>
                                        </p:tgtEl>
                                        <p:attrNameLst>
                                          <p:attrName>ppt_x</p:attrName>
                                        </p:attrNameLst>
                                      </p:cBhvr>
                                      <p:tavLst>
                                        <p:tav tm="0">
                                          <p:val>
                                            <p:strVal val="1+#ppt_w/2"/>
                                          </p:val>
                                        </p:tav>
                                        <p:tav tm="100000">
                                          <p:val>
                                            <p:strVal val="#ppt_x"/>
                                          </p:val>
                                        </p:tav>
                                      </p:tavLst>
                                    </p:anim>
                                    <p:anim calcmode="lin" valueType="num">
                                      <p:cBhvr additive="base">
                                        <p:cTn id="63" dur="75"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2" name="whoosh.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iterate type="wd">
                                    <p:tmPct val="50000"/>
                                  </p:iterate>
                                  <p:childTnLst>
                                    <p:set>
                                      <p:cBhvr>
                                        <p:cTn id="74" dur="1" fill="hold">
                                          <p:stCondLst>
                                            <p:cond delay="0"/>
                                          </p:stCondLst>
                                        </p:cTn>
                                        <p:tgtEl>
                                          <p:spTgt spid="9"/>
                                        </p:tgtEl>
                                        <p:attrNameLst>
                                          <p:attrName>style.visibility</p:attrName>
                                        </p:attrNameLst>
                                      </p:cBhvr>
                                      <p:to>
                                        <p:strVal val="visible"/>
                                      </p:to>
                                    </p:set>
                                    <p:anim calcmode="lin" valueType="num">
                                      <p:cBhvr additive="base">
                                        <p:cTn id="75" dur="75" fill="hold"/>
                                        <p:tgtEl>
                                          <p:spTgt spid="9"/>
                                        </p:tgtEl>
                                        <p:attrNameLst>
                                          <p:attrName>ppt_x</p:attrName>
                                        </p:attrNameLst>
                                      </p:cBhvr>
                                      <p:tavLst>
                                        <p:tav tm="0">
                                          <p:val>
                                            <p:strVal val="1+#ppt_w/2"/>
                                          </p:val>
                                        </p:tav>
                                        <p:tav tm="100000">
                                          <p:val>
                                            <p:strVal val="#ppt_x"/>
                                          </p:val>
                                        </p:tav>
                                      </p:tavLst>
                                    </p:anim>
                                    <p:anim calcmode="lin" valueType="num">
                                      <p:cBhvr additive="base">
                                        <p:cTn id="76" dur="75"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45"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2000"/>
                                        <p:tgtEl>
                                          <p:spTgt spid="19"/>
                                        </p:tgtEl>
                                      </p:cBhvr>
                                    </p:animEffect>
                                    <p:anim calcmode="lin" valueType="num">
                                      <p:cBhvr>
                                        <p:cTn id="82" dur="2000" fill="hold"/>
                                        <p:tgtEl>
                                          <p:spTgt spid="19"/>
                                        </p:tgtEl>
                                        <p:attrNameLst>
                                          <p:attrName>ppt_w</p:attrName>
                                        </p:attrNameLst>
                                      </p:cBhvr>
                                      <p:tavLst>
                                        <p:tav tm="0" fmla="#ppt_w*sin(2.5*pi*$)">
                                          <p:val>
                                            <p:fltVal val="0"/>
                                          </p:val>
                                        </p:tav>
                                        <p:tav tm="100000">
                                          <p:val>
                                            <p:fltVal val="1"/>
                                          </p:val>
                                        </p:tav>
                                      </p:tavLst>
                                    </p:anim>
                                    <p:anim calcmode="lin" valueType="num">
                                      <p:cBhvr>
                                        <p:cTn id="83" dur="2000" fill="hold"/>
                                        <p:tgtEl>
                                          <p:spTgt spid="1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2" name="whoosh.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35" presetClass="entr" presetSubtype="0"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2000"/>
                                        <p:tgtEl>
                                          <p:spTgt spid="6"/>
                                        </p:tgtEl>
                                      </p:cBhvr>
                                    </p:animEffect>
                                    <p:anim calcmode="lin" valueType="num">
                                      <p:cBhvr>
                                        <p:cTn id="89" dur="2000" fill="hold"/>
                                        <p:tgtEl>
                                          <p:spTgt spid="6"/>
                                        </p:tgtEl>
                                        <p:attrNameLst>
                                          <p:attrName>style.rotation</p:attrName>
                                        </p:attrNameLst>
                                      </p:cBhvr>
                                      <p:tavLst>
                                        <p:tav tm="0">
                                          <p:val>
                                            <p:fltVal val="720"/>
                                          </p:val>
                                        </p:tav>
                                        <p:tav tm="100000">
                                          <p:val>
                                            <p:fltVal val="0"/>
                                          </p:val>
                                        </p:tav>
                                      </p:tavLst>
                                    </p:anim>
                                    <p:anim calcmode="lin" valueType="num">
                                      <p:cBhvr>
                                        <p:cTn id="90" dur="2000" fill="hold"/>
                                        <p:tgtEl>
                                          <p:spTgt spid="6"/>
                                        </p:tgtEl>
                                        <p:attrNameLst>
                                          <p:attrName>ppt_h</p:attrName>
                                        </p:attrNameLst>
                                      </p:cBhvr>
                                      <p:tavLst>
                                        <p:tav tm="0">
                                          <p:val>
                                            <p:fltVal val="0"/>
                                          </p:val>
                                        </p:tav>
                                        <p:tav tm="100000">
                                          <p:val>
                                            <p:strVal val="#ppt_h"/>
                                          </p:val>
                                        </p:tav>
                                      </p:tavLst>
                                    </p:anim>
                                    <p:anim calcmode="lin" valueType="num">
                                      <p:cBhvr>
                                        <p:cTn id="91" dur="2000" fill="hold"/>
                                        <p:tgtEl>
                                          <p:spTgt spid="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6"/>
                                            </p:cond>
                                          </p:stCondLst>
                                          <p:endCondLst>
                                            <p:cond evt="onStopAudio" delay="0">
                                              <p:tgtEl>
                                                <p:sldTgt/>
                                              </p:tgtEl>
                                            </p:cond>
                                          </p:endCondLst>
                                        </p:cTn>
                                        <p:tgtEl>
                                          <p:sndTgt r:embed="rId2" name="whoosh.wav"/>
                                        </p:tgtEl>
                                      </p:cMediaNode>
                                    </p:audio>
                                  </p:subTnLst>
                                </p:cTn>
                              </p:par>
                              <p:par>
                                <p:cTn id="92" presetID="43"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
                                        <p:tgtEl>
                                          <p:spTgt spid="20"/>
                                        </p:tgtEl>
                                      </p:cBhvr>
                                    </p:animEffect>
                                    <p:anim calcmode="lin" valueType="num">
                                      <p:cBhvr>
                                        <p:cTn id="95" dur="400" fill="hold"/>
                                        <p:tgtEl>
                                          <p:spTgt spid="20"/>
                                        </p:tgtEl>
                                        <p:attrNameLst>
                                          <p:attrName>ppt_x</p:attrName>
                                        </p:attrNameLst>
                                      </p:cBhvr>
                                      <p:tavLst>
                                        <p:tav tm="0">
                                          <p:val>
                                            <p:strVal val="#ppt_x"/>
                                          </p:val>
                                        </p:tav>
                                        <p:tav tm="100000">
                                          <p:val>
                                            <p:strVal val="#ppt_x"/>
                                          </p:val>
                                        </p:tav>
                                      </p:tavLst>
                                    </p:anim>
                                    <p:anim calcmode="lin" valueType="num">
                                      <p:cBhvr>
                                        <p:cTn id="96" dur="400" fill="hold"/>
                                        <p:tgtEl>
                                          <p:spTgt spid="20"/>
                                        </p:tgtEl>
                                        <p:attrNameLst>
                                          <p:attrName>ppt_y</p:attrName>
                                        </p:attrNameLst>
                                      </p:cBhvr>
                                      <p:tavLst>
                                        <p:tav tm="0">
                                          <p:val>
                                            <p:strVal val="#ppt_y+0.31"/>
                                          </p:val>
                                        </p:tav>
                                        <p:tav tm="100000">
                                          <p:val>
                                            <p:strVal val="#ppt_y+0.31"/>
                                          </p:val>
                                        </p:tav>
                                      </p:tavLst>
                                    </p:anim>
                                    <p:anim calcmode="lin" valueType="num">
                                      <p:cBhvr>
                                        <p:cTn id="97" dur="600" decel="50000" fill="hold">
                                          <p:stCondLst>
                                            <p:cond delay="4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8" dur="600" decel="50000" fill="hold">
                                          <p:stCondLst>
                                            <p:cond delay="4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1"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1000" fill="hold"/>
                                        <p:tgtEl>
                                          <p:spTgt spid="21"/>
                                        </p:tgtEl>
                                        <p:attrNameLst>
                                          <p:attrName>ppt_w</p:attrName>
                                        </p:attrNameLst>
                                      </p:cBhvr>
                                      <p:tavLst>
                                        <p:tav tm="0">
                                          <p:val>
                                            <p:fltVal val="0"/>
                                          </p:val>
                                        </p:tav>
                                        <p:tav tm="100000">
                                          <p:val>
                                            <p:strVal val="#ppt_w"/>
                                          </p:val>
                                        </p:tav>
                                      </p:tavLst>
                                    </p:anim>
                                    <p:anim calcmode="lin" valueType="num">
                                      <p:cBhvr>
                                        <p:cTn id="104" dur="1000" fill="hold"/>
                                        <p:tgtEl>
                                          <p:spTgt spid="21"/>
                                        </p:tgtEl>
                                        <p:attrNameLst>
                                          <p:attrName>ppt_h</p:attrName>
                                        </p:attrNameLst>
                                      </p:cBhvr>
                                      <p:tavLst>
                                        <p:tav tm="0">
                                          <p:val>
                                            <p:fltVal val="0"/>
                                          </p:val>
                                        </p:tav>
                                        <p:tav tm="100000">
                                          <p:val>
                                            <p:strVal val="#ppt_h"/>
                                          </p:val>
                                        </p:tav>
                                      </p:tavLst>
                                    </p:anim>
                                    <p:anim calcmode="lin" valueType="num">
                                      <p:cBhvr>
                                        <p:cTn id="105" dur="1000" fill="hold"/>
                                        <p:tgtEl>
                                          <p:spTgt spid="21"/>
                                        </p:tgtEl>
                                        <p:attrNameLst>
                                          <p:attrName>style.rotation</p:attrName>
                                        </p:attrNameLst>
                                      </p:cBhvr>
                                      <p:tavLst>
                                        <p:tav tm="0">
                                          <p:val>
                                            <p:fltVal val="90"/>
                                          </p:val>
                                        </p:tav>
                                        <p:tav tm="100000">
                                          <p:val>
                                            <p:fltVal val="0"/>
                                          </p:val>
                                        </p:tav>
                                      </p:tavLst>
                                    </p:anim>
                                    <p:animEffect transition="in" filter="fade">
                                      <p:cBhvr>
                                        <p:cTn id="106" dur="1000"/>
                                        <p:tgtEl>
                                          <p:spTgt spid="21"/>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5" presetClass="entr" presetSubtype="0"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2000"/>
                                        <p:tgtEl>
                                          <p:spTgt spid="24"/>
                                        </p:tgtEl>
                                      </p:cBhvr>
                                    </p:animEffect>
                                    <p:anim calcmode="lin" valueType="num">
                                      <p:cBhvr>
                                        <p:cTn id="112" dur="2000" fill="hold"/>
                                        <p:tgtEl>
                                          <p:spTgt spid="24"/>
                                        </p:tgtEl>
                                        <p:attrNameLst>
                                          <p:attrName>style.rotation</p:attrName>
                                        </p:attrNameLst>
                                      </p:cBhvr>
                                      <p:tavLst>
                                        <p:tav tm="0">
                                          <p:val>
                                            <p:fltVal val="720"/>
                                          </p:val>
                                        </p:tav>
                                        <p:tav tm="100000">
                                          <p:val>
                                            <p:fltVal val="0"/>
                                          </p:val>
                                        </p:tav>
                                      </p:tavLst>
                                    </p:anim>
                                    <p:anim calcmode="lin" valueType="num">
                                      <p:cBhvr>
                                        <p:cTn id="113" dur="2000" fill="hold"/>
                                        <p:tgtEl>
                                          <p:spTgt spid="24"/>
                                        </p:tgtEl>
                                        <p:attrNameLst>
                                          <p:attrName>ppt_h</p:attrName>
                                        </p:attrNameLst>
                                      </p:cBhvr>
                                      <p:tavLst>
                                        <p:tav tm="0">
                                          <p:val>
                                            <p:fltVal val="0"/>
                                          </p:val>
                                        </p:tav>
                                        <p:tav tm="100000">
                                          <p:val>
                                            <p:strVal val="#ppt_h"/>
                                          </p:val>
                                        </p:tav>
                                      </p:tavLst>
                                    </p:anim>
                                    <p:anim calcmode="lin" valueType="num">
                                      <p:cBhvr>
                                        <p:cTn id="114" dur="2000" fill="hold"/>
                                        <p:tgtEl>
                                          <p:spTgt spid="2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9"/>
                                            </p:cond>
                                          </p:stCondLst>
                                          <p:endCondLst>
                                            <p:cond evt="onStopAudio" delay="0">
                                              <p:tgtEl>
                                                <p:sldTgt/>
                                              </p:tgtEl>
                                            </p:cond>
                                          </p:endCondLst>
                                        </p:cTn>
                                        <p:tgtEl>
                                          <p:sndTgt r:embed="rId2" name="whoosh.wav"/>
                                        </p:tgtEl>
                                      </p:cMediaNode>
                                    </p:audio>
                                  </p:subTnLst>
                                </p:cTn>
                              </p:par>
                              <p:par>
                                <p:cTn id="115" presetID="43"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
                                        <p:tgtEl>
                                          <p:spTgt spid="25"/>
                                        </p:tgtEl>
                                      </p:cBhvr>
                                    </p:animEffect>
                                    <p:anim calcmode="lin" valueType="num">
                                      <p:cBhvr>
                                        <p:cTn id="118" dur="400" fill="hold"/>
                                        <p:tgtEl>
                                          <p:spTgt spid="25"/>
                                        </p:tgtEl>
                                        <p:attrNameLst>
                                          <p:attrName>ppt_x</p:attrName>
                                        </p:attrNameLst>
                                      </p:cBhvr>
                                      <p:tavLst>
                                        <p:tav tm="0">
                                          <p:val>
                                            <p:strVal val="#ppt_x"/>
                                          </p:val>
                                        </p:tav>
                                        <p:tav tm="100000">
                                          <p:val>
                                            <p:strVal val="#ppt_x"/>
                                          </p:val>
                                        </p:tav>
                                      </p:tavLst>
                                    </p:anim>
                                    <p:anim calcmode="lin" valueType="num">
                                      <p:cBhvr>
                                        <p:cTn id="119" dur="400" fill="hold"/>
                                        <p:tgtEl>
                                          <p:spTgt spid="25"/>
                                        </p:tgtEl>
                                        <p:attrNameLst>
                                          <p:attrName>ppt_y</p:attrName>
                                        </p:attrNameLst>
                                      </p:cBhvr>
                                      <p:tavLst>
                                        <p:tav tm="0">
                                          <p:val>
                                            <p:strVal val="#ppt_y+0.31"/>
                                          </p:val>
                                        </p:tav>
                                        <p:tav tm="100000">
                                          <p:val>
                                            <p:strVal val="#ppt_y+0.31"/>
                                          </p:val>
                                        </p:tav>
                                      </p:tavLst>
                                    </p:anim>
                                    <p:anim calcmode="lin" valueType="num">
                                      <p:cBhvr>
                                        <p:cTn id="120"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1"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7" grpId="0" autoUpdateAnimBg="0"/>
      <p:bldP spid="8" grpId="0" autoUpdateAnimBg="0"/>
      <p:bldP spid="9" grpId="0" autoUpdateAnimBg="0"/>
      <p:bldP spid="5" grpId="0"/>
      <p:bldP spid="11" grpId="0"/>
      <p:bldP spid="12" grpId="0"/>
      <p:bldP spid="13" grpId="0"/>
      <p:bldP spid="19" grpId="0" animBg="1"/>
      <p:bldP spid="6" grpId="0" animBg="1"/>
      <p:bldP spid="20" grpId="0"/>
      <p:bldP spid="21" grpId="0"/>
      <p:bldP spid="24" grpId="0" animBg="1"/>
      <p:bldP spid="2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718768" y="548680"/>
            <a:ext cx="6767512" cy="914400"/>
          </a:xfrm>
        </p:spPr>
        <p:txBody>
          <a:bodyPr/>
          <a:lstStyle/>
          <a:p>
            <a:pPr eaLnBrk="1" hangingPunct="1"/>
            <a:r>
              <a:rPr lang="en-US" sz="2600" dirty="0">
                <a:solidFill>
                  <a:srgbClr val="FF0000"/>
                </a:solidFill>
                <a:latin typeface="Trebuchet MS" pitchFamily="34" charset="0"/>
              </a:rPr>
              <a:t>  </a:t>
            </a:r>
            <a:endParaRPr lang="en-US" sz="2800" dirty="0">
              <a:solidFill>
                <a:srgbClr val="FF0000"/>
              </a:solidFill>
              <a:latin typeface="Trebuchet MS" pitchFamily="34" charset="0"/>
            </a:endParaRPr>
          </a:p>
        </p:txBody>
      </p:sp>
      <p:sp>
        <p:nvSpPr>
          <p:cNvPr id="6" name="Text Box 14"/>
          <p:cNvSpPr txBox="1">
            <a:spLocks noChangeArrowheads="1"/>
          </p:cNvSpPr>
          <p:nvPr/>
        </p:nvSpPr>
        <p:spPr bwMode="auto">
          <a:xfrm>
            <a:off x="4006180" y="1278517"/>
            <a:ext cx="6192688" cy="1384995"/>
          </a:xfrm>
          <a:prstGeom prst="rect">
            <a:avLst/>
          </a:prstGeom>
          <a:noFill/>
          <a:ln w="9525">
            <a:noFill/>
            <a:miter lim="800000"/>
            <a:headEnd/>
            <a:tailEnd/>
          </a:ln>
        </p:spPr>
        <p:txBody>
          <a:bodyPr wrap="square">
            <a:spAutoFit/>
          </a:bodyPr>
          <a:lstStyle/>
          <a:p>
            <a:pPr marL="266700" indent="-266700"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pPr>
            <a:endParaRPr lang="en-NZ" sz="1400" dirty="0">
              <a:solidFill>
                <a:prstClr val="black"/>
              </a:solidFill>
              <a:latin typeface="Calibri" panose="020F0502020204030204" pitchFamily="34" charset="0"/>
            </a:endParaRPr>
          </a:p>
        </p:txBody>
      </p:sp>
      <p:sp>
        <p:nvSpPr>
          <p:cNvPr id="4" name="Text Box 2"/>
          <p:cNvSpPr txBox="1">
            <a:spLocks noChangeArrowheads="1"/>
          </p:cNvSpPr>
          <p:nvPr/>
        </p:nvSpPr>
        <p:spPr bwMode="auto">
          <a:xfrm>
            <a:off x="2061964" y="57398"/>
            <a:ext cx="9144001"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Forces- Torques</a:t>
            </a:r>
            <a:endParaRPr lang="en-US" sz="5400" b="1" dirty="0">
              <a:ln/>
              <a:solidFill>
                <a:srgbClr val="CC0B0B"/>
              </a:solidFill>
              <a:latin typeface="Calibri" panose="020F0502020204030204" pitchFamily="34" charset="0"/>
            </a:endParaRPr>
          </a:p>
        </p:txBody>
      </p:sp>
      <p:sp>
        <p:nvSpPr>
          <p:cNvPr id="7" name="TextBox 6"/>
          <p:cNvSpPr txBox="1"/>
          <p:nvPr/>
        </p:nvSpPr>
        <p:spPr>
          <a:xfrm>
            <a:off x="2468937" y="836712"/>
            <a:ext cx="8882059" cy="1203962"/>
          </a:xfrm>
          <a:prstGeom prst="rect">
            <a:avLst/>
          </a:prstGeom>
          <a:noFill/>
        </p:spPr>
        <p:txBody>
          <a:bodyPr wrap="square" rtlCol="0">
            <a:spAutoFit/>
          </a:bodyPr>
          <a:lstStyle/>
          <a:p>
            <a:r>
              <a:rPr lang="en-NZ" altLang="en-US" sz="2400" dirty="0">
                <a:solidFill>
                  <a:srgbClr val="C00000"/>
                </a:solidFill>
                <a:latin typeface="Calibri" panose="020F0502020204030204" pitchFamily="34" charset="0"/>
              </a:rPr>
              <a:t>A torque is a turning force that occurs when a force acting on an object is not directed at it’s centre of mass. If unbalanced rotation will result.</a:t>
            </a:r>
          </a:p>
          <a:p>
            <a:endParaRPr lang="en-NZ" sz="2400" dirty="0">
              <a:solidFill>
                <a:srgbClr val="C00000"/>
              </a:solidFill>
              <a:latin typeface="Calibri" panose="020F0502020204030204" pitchFamily="34" charset="0"/>
            </a:endParaRPr>
          </a:p>
          <a:p>
            <a:endParaRPr lang="en-NZ" sz="2400" dirty="0"/>
          </a:p>
        </p:txBody>
      </p:sp>
      <p:sp>
        <p:nvSpPr>
          <p:cNvPr id="9" name="Text Box 7"/>
          <p:cNvSpPr txBox="1">
            <a:spLocks noChangeArrowheads="1"/>
          </p:cNvSpPr>
          <p:nvPr/>
        </p:nvSpPr>
        <p:spPr bwMode="auto">
          <a:xfrm>
            <a:off x="2494012" y="1994064"/>
            <a:ext cx="9577064" cy="1938992"/>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50000"/>
              </a:spcBef>
              <a:buNone/>
            </a:pPr>
            <a:r>
              <a:rPr lang="en-NZ" altLang="en-US" sz="2400" dirty="0">
                <a:solidFill>
                  <a:srgbClr val="C00000"/>
                </a:solidFill>
                <a:latin typeface="Calibri" panose="020F0502020204030204" pitchFamily="34" charset="0"/>
              </a:rPr>
              <a:t>This means there is a pivot point (fulcrum) and the size of a torque (or ‘moment’) depends on the:</a:t>
            </a:r>
            <a:endParaRPr lang="en-GB" altLang="en-US" sz="2400" b="1" dirty="0">
              <a:solidFill>
                <a:schemeClr val="tx1"/>
              </a:solidFill>
              <a:latin typeface="Calibri" panose="020F0502020204030204" pitchFamily="34" charset="0"/>
              <a:sym typeface="LotusLineDraw"/>
            </a:endParaRPr>
          </a:p>
          <a:p>
            <a:pPr eaLnBrk="1" hangingPunct="1">
              <a:spcBef>
                <a:spcPct val="50000"/>
              </a:spcBef>
              <a:buFontTx/>
              <a:buNone/>
            </a:pPr>
            <a:r>
              <a:rPr lang="en-GB" altLang="en-US" sz="2400" b="1" dirty="0">
                <a:solidFill>
                  <a:schemeClr val="tx1"/>
                </a:solidFill>
                <a:latin typeface="Calibri" panose="020F0502020204030204" pitchFamily="34" charset="0"/>
                <a:sym typeface="LotusLineDraw"/>
              </a:rPr>
              <a:t>                              S</a:t>
            </a:r>
            <a:r>
              <a:rPr lang="en-GB" altLang="en-US" sz="2400" b="1" dirty="0">
                <a:solidFill>
                  <a:schemeClr val="tx1"/>
                </a:solidFill>
                <a:latin typeface="Calibri" panose="020F0502020204030204" pitchFamily="34" charset="0"/>
              </a:rPr>
              <a:t>ize of the force</a:t>
            </a:r>
            <a:endParaRPr lang="en-GB" altLang="en-US" sz="2400" dirty="0">
              <a:solidFill>
                <a:schemeClr val="tx1"/>
              </a:solidFill>
              <a:latin typeface="Calibri" panose="020F0502020204030204" pitchFamily="34" charset="0"/>
            </a:endParaRPr>
          </a:p>
          <a:p>
            <a:pPr eaLnBrk="1" hangingPunct="1">
              <a:spcBef>
                <a:spcPct val="50000"/>
              </a:spcBef>
              <a:buFontTx/>
              <a:buNone/>
            </a:pPr>
            <a:r>
              <a:rPr lang="en-GB" altLang="en-US" sz="2400" b="1" dirty="0">
                <a:solidFill>
                  <a:schemeClr val="tx1"/>
                </a:solidFill>
                <a:latin typeface="Calibri" panose="020F0502020204030204" pitchFamily="34" charset="0"/>
                <a:sym typeface="LotusLineDraw"/>
              </a:rPr>
              <a:t>                              P</a:t>
            </a:r>
            <a:r>
              <a:rPr lang="en-GB" altLang="en-US" sz="2400" b="1" dirty="0">
                <a:solidFill>
                  <a:schemeClr val="tx1"/>
                </a:solidFill>
                <a:latin typeface="Calibri" panose="020F0502020204030204" pitchFamily="34" charset="0"/>
              </a:rPr>
              <a:t>erpendicular distance of the force from the pivot point</a:t>
            </a:r>
            <a:endParaRPr lang="en-GB" altLang="en-US" sz="2400" b="1" dirty="0">
              <a:solidFill>
                <a:schemeClr val="tx1"/>
              </a:solidFill>
              <a:latin typeface="Calibri" panose="020F0502020204030204" pitchFamily="34" charset="0"/>
              <a:sym typeface="LotusLineDraw"/>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372" y="4928008"/>
            <a:ext cx="3030587" cy="1618333"/>
          </a:xfrm>
          <a:prstGeom prst="rect">
            <a:avLst/>
          </a:prstGeom>
        </p:spPr>
      </p:pic>
      <p:pic>
        <p:nvPicPr>
          <p:cNvPr id="1026" name="Picture 2" descr="https://lh5.googleusercontent.com/CvHsNm8A4wsizNteUqv-1F8Aywe1KXV6vrjaE8P4VWnXgZRMg5gfc03dHRYfK_g-Hu1xBD-q4L86Wn_8UjpNf3r35GIKNpZDDTWYlmkXBTzT6zDEAti77lvFtMW7Icftb8Z8BiyMK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0971" y="4928009"/>
            <a:ext cx="1955015" cy="1520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2478" y="4928008"/>
            <a:ext cx="2027023" cy="1520267"/>
          </a:xfrm>
          <a:prstGeom prst="rect">
            <a:avLst/>
          </a:prstGeom>
        </p:spPr>
      </p:pic>
      <p:sp>
        <p:nvSpPr>
          <p:cNvPr id="11" name="TextBox 10"/>
          <p:cNvSpPr txBox="1"/>
          <p:nvPr/>
        </p:nvSpPr>
        <p:spPr>
          <a:xfrm>
            <a:off x="4510236" y="4221088"/>
            <a:ext cx="5976664" cy="461665"/>
          </a:xfrm>
          <a:prstGeom prst="rect">
            <a:avLst/>
          </a:prstGeom>
          <a:noFill/>
        </p:spPr>
        <p:txBody>
          <a:bodyPr wrap="square" rtlCol="0">
            <a:spAutoFit/>
          </a:bodyPr>
          <a:lstStyle/>
          <a:p>
            <a:r>
              <a:rPr lang="en-NZ" altLang="en-US" sz="2400" dirty="0">
                <a:solidFill>
                  <a:srgbClr val="C00000"/>
                </a:solidFill>
                <a:latin typeface="Calibri" panose="020F0502020204030204" pitchFamily="34" charset="0"/>
              </a:rPr>
              <a:t>How does torque apply to these situations?</a:t>
            </a:r>
            <a:endParaRPr lang="en-NZ" sz="2400" dirty="0"/>
          </a:p>
        </p:txBody>
      </p:sp>
      <p:sp>
        <p:nvSpPr>
          <p:cNvPr id="8" name="Rectangle 7"/>
          <p:cNvSpPr/>
          <p:nvPr/>
        </p:nvSpPr>
        <p:spPr>
          <a:xfrm rot="21169397">
            <a:off x="189756" y="3682186"/>
            <a:ext cx="1928836" cy="2339102"/>
          </a:xfrm>
          <a:prstGeom prst="rect">
            <a:avLst/>
          </a:prstGeom>
        </p:spPr>
        <p:txBody>
          <a:bodyPr wrap="square">
            <a:spAutoFit/>
          </a:bodyPr>
          <a:lstStyle/>
          <a:p>
            <a:r>
              <a:rPr lang="en-NZ" sz="2200" b="1" u="sng" dirty="0">
                <a:solidFill>
                  <a:srgbClr val="000000"/>
                </a:solidFill>
                <a:latin typeface="Calibri" panose="020F0502020204030204" pitchFamily="34" charset="0"/>
              </a:rPr>
              <a:t>Note:</a:t>
            </a:r>
            <a:r>
              <a:rPr lang="en-NZ" sz="2200" b="1" dirty="0">
                <a:solidFill>
                  <a:srgbClr val="000000"/>
                </a:solidFill>
                <a:latin typeface="Calibri" panose="020F0502020204030204" pitchFamily="34" charset="0"/>
              </a:rPr>
              <a:t> The </a:t>
            </a:r>
            <a:r>
              <a:rPr lang="en-NZ" sz="2200" b="1" i="1" dirty="0">
                <a:solidFill>
                  <a:srgbClr val="000000"/>
                </a:solidFill>
                <a:latin typeface="Calibri" panose="020F0502020204030204" pitchFamily="34" charset="0"/>
              </a:rPr>
              <a:t>direction </a:t>
            </a:r>
            <a:r>
              <a:rPr lang="en-NZ" sz="2200" b="1" dirty="0">
                <a:solidFill>
                  <a:srgbClr val="000000"/>
                </a:solidFill>
                <a:latin typeface="Calibri" panose="020F0502020204030204" pitchFamily="34" charset="0"/>
              </a:rPr>
              <a:t>of torque is given as </a:t>
            </a:r>
            <a:r>
              <a:rPr lang="en-NZ" sz="2200" b="1" dirty="0">
                <a:solidFill>
                  <a:srgbClr val="BE1818"/>
                </a:solidFill>
                <a:latin typeface="Calibri" panose="020F0502020204030204" pitchFamily="34" charset="0"/>
              </a:rPr>
              <a:t>clockwise</a:t>
            </a:r>
            <a:r>
              <a:rPr lang="en-NZ" sz="2200" b="1" dirty="0">
                <a:solidFill>
                  <a:srgbClr val="000000"/>
                </a:solidFill>
                <a:latin typeface="Calibri" panose="020F0502020204030204" pitchFamily="34" charset="0"/>
              </a:rPr>
              <a:t> or </a:t>
            </a:r>
            <a:r>
              <a:rPr lang="en-NZ" sz="2200" b="1" dirty="0">
                <a:solidFill>
                  <a:srgbClr val="C00000"/>
                </a:solidFill>
                <a:latin typeface="Calibri" panose="020F0502020204030204" pitchFamily="34" charset="0"/>
              </a:rPr>
              <a:t>anti-clockwise</a:t>
            </a:r>
            <a:endParaRPr lang="en-NZ" sz="2200" dirty="0">
              <a:solidFill>
                <a:srgbClr val="C00000"/>
              </a:solidFill>
              <a:latin typeface="Calibri" panose="020F0502020204030204" pitchFamily="34" charset="0"/>
            </a:endParaRPr>
          </a:p>
          <a:p>
            <a:br>
              <a:rPr lang="en-NZ" dirty="0"/>
            </a:br>
            <a:endParaRPr lang="en-NZ" dirty="0"/>
          </a:p>
        </p:txBody>
      </p:sp>
    </p:spTree>
    <p:extLst>
      <p:ext uri="{BB962C8B-B14F-4D97-AF65-F5344CB8AC3E}">
        <p14:creationId xmlns:p14="http://schemas.microsoft.com/office/powerpoint/2010/main" val="3776753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1000"/>
                                        <p:tgtEl>
                                          <p:spTgt spid="1026"/>
                                        </p:tgtEl>
                                      </p:cBhvr>
                                    </p:animEffect>
                                    <p:anim calcmode="lin" valueType="num">
                                      <p:cBhvr>
                                        <p:cTn id="39" dur="1000" fill="hold"/>
                                        <p:tgtEl>
                                          <p:spTgt spid="1026"/>
                                        </p:tgtEl>
                                        <p:attrNameLst>
                                          <p:attrName>ppt_x</p:attrName>
                                        </p:attrNameLst>
                                      </p:cBhvr>
                                      <p:tavLst>
                                        <p:tav tm="0">
                                          <p:val>
                                            <p:strVal val="#ppt_x"/>
                                          </p:val>
                                        </p:tav>
                                        <p:tav tm="100000">
                                          <p:val>
                                            <p:strVal val="#ppt_x"/>
                                          </p:val>
                                        </p:tav>
                                      </p:tavLst>
                                    </p:anim>
                                    <p:anim calcmode="lin" valueType="num">
                                      <p:cBhvr>
                                        <p:cTn id="40" dur="1000" fill="hold"/>
                                        <p:tgtEl>
                                          <p:spTgt spid="102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wipe(down)">
                                      <p:cBhvr>
                                        <p:cTn id="55" dur="580">
                                          <p:stCondLst>
                                            <p:cond delay="0"/>
                                          </p:stCondLst>
                                        </p:cTn>
                                        <p:tgtEl>
                                          <p:spTgt spid="8">
                                            <p:txEl>
                                              <p:pRg st="0" end="0"/>
                                            </p:txEl>
                                          </p:spTgt>
                                        </p:tgtEl>
                                      </p:cBhvr>
                                    </p:animEffect>
                                    <p:anim calcmode="lin" valueType="num">
                                      <p:cBhvr>
                                        <p:cTn id="56"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xEl>
                                              <p:pRg st="0" end="0"/>
                                            </p:txEl>
                                          </p:spTgt>
                                        </p:tgtEl>
                                      </p:cBhvr>
                                      <p:to x="100000" y="60000"/>
                                    </p:animScale>
                                    <p:animScale>
                                      <p:cBhvr>
                                        <p:cTn id="62" dur="166" decel="50000">
                                          <p:stCondLst>
                                            <p:cond delay="676"/>
                                          </p:stCondLst>
                                        </p:cTn>
                                        <p:tgtEl>
                                          <p:spTgt spid="8">
                                            <p:txEl>
                                              <p:pRg st="0" end="0"/>
                                            </p:txEl>
                                          </p:spTgt>
                                        </p:tgtEl>
                                      </p:cBhvr>
                                      <p:to x="100000" y="100000"/>
                                    </p:animScale>
                                    <p:animScale>
                                      <p:cBhvr>
                                        <p:cTn id="63" dur="26">
                                          <p:stCondLst>
                                            <p:cond delay="1312"/>
                                          </p:stCondLst>
                                        </p:cTn>
                                        <p:tgtEl>
                                          <p:spTgt spid="8">
                                            <p:txEl>
                                              <p:pRg st="0" end="0"/>
                                            </p:txEl>
                                          </p:spTgt>
                                        </p:tgtEl>
                                      </p:cBhvr>
                                      <p:to x="100000" y="80000"/>
                                    </p:animScale>
                                    <p:animScale>
                                      <p:cBhvr>
                                        <p:cTn id="64" dur="166" decel="50000">
                                          <p:stCondLst>
                                            <p:cond delay="1338"/>
                                          </p:stCondLst>
                                        </p:cTn>
                                        <p:tgtEl>
                                          <p:spTgt spid="8">
                                            <p:txEl>
                                              <p:pRg st="0" end="0"/>
                                            </p:txEl>
                                          </p:spTgt>
                                        </p:tgtEl>
                                      </p:cBhvr>
                                      <p:to x="100000" y="100000"/>
                                    </p:animScale>
                                    <p:animScale>
                                      <p:cBhvr>
                                        <p:cTn id="65" dur="26">
                                          <p:stCondLst>
                                            <p:cond delay="1642"/>
                                          </p:stCondLst>
                                        </p:cTn>
                                        <p:tgtEl>
                                          <p:spTgt spid="8">
                                            <p:txEl>
                                              <p:pRg st="0" end="0"/>
                                            </p:txEl>
                                          </p:spTgt>
                                        </p:tgtEl>
                                      </p:cBhvr>
                                      <p:to x="100000" y="90000"/>
                                    </p:animScale>
                                    <p:animScale>
                                      <p:cBhvr>
                                        <p:cTn id="66" dur="166" decel="50000">
                                          <p:stCondLst>
                                            <p:cond delay="1668"/>
                                          </p:stCondLst>
                                        </p:cTn>
                                        <p:tgtEl>
                                          <p:spTgt spid="8">
                                            <p:txEl>
                                              <p:pRg st="0" end="0"/>
                                            </p:txEl>
                                          </p:spTgt>
                                        </p:tgtEl>
                                      </p:cBhvr>
                                      <p:to x="100000" y="100000"/>
                                    </p:animScale>
                                    <p:animScale>
                                      <p:cBhvr>
                                        <p:cTn id="67" dur="26">
                                          <p:stCondLst>
                                            <p:cond delay="1808"/>
                                          </p:stCondLst>
                                        </p:cTn>
                                        <p:tgtEl>
                                          <p:spTgt spid="8">
                                            <p:txEl>
                                              <p:pRg st="0" end="0"/>
                                            </p:txEl>
                                          </p:spTgt>
                                        </p:tgtEl>
                                      </p:cBhvr>
                                      <p:to x="100000" y="95000"/>
                                    </p:animScale>
                                    <p:animScale>
                                      <p:cBhvr>
                                        <p:cTn id="68" dur="166" decel="50000">
                                          <p:stCondLst>
                                            <p:cond delay="1834"/>
                                          </p:stCondLst>
                                        </p:cTn>
                                        <p:tgtEl>
                                          <p:spTgt spid="8">
                                            <p:txEl>
                                              <p:pRg st="0" end="0"/>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8">
                                            <p:txEl>
                                              <p:pRg st="1" end="1"/>
                                            </p:txEl>
                                          </p:spTgt>
                                        </p:tgtEl>
                                        <p:attrNameLst>
                                          <p:attrName>style.visibility</p:attrName>
                                        </p:attrNameLst>
                                      </p:cBhvr>
                                      <p:to>
                                        <p:strVal val="visible"/>
                                      </p:to>
                                    </p:set>
                                    <p:animEffect transition="in" filter="wipe(down)">
                                      <p:cBhvr>
                                        <p:cTn id="71" dur="580">
                                          <p:stCondLst>
                                            <p:cond delay="0"/>
                                          </p:stCondLst>
                                        </p:cTn>
                                        <p:tgtEl>
                                          <p:spTgt spid="8">
                                            <p:txEl>
                                              <p:pRg st="1" end="1"/>
                                            </p:txEl>
                                          </p:spTgt>
                                        </p:tgtEl>
                                      </p:cBhvr>
                                    </p:animEffect>
                                    <p:anim calcmode="lin" valueType="num">
                                      <p:cBhvr>
                                        <p:cTn id="72"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8">
                                            <p:txEl>
                                              <p:pRg st="1" end="1"/>
                                            </p:txEl>
                                          </p:spTgt>
                                        </p:tgtEl>
                                      </p:cBhvr>
                                      <p:to x="100000" y="60000"/>
                                    </p:animScale>
                                    <p:animScale>
                                      <p:cBhvr>
                                        <p:cTn id="78" dur="166" decel="50000">
                                          <p:stCondLst>
                                            <p:cond delay="676"/>
                                          </p:stCondLst>
                                        </p:cTn>
                                        <p:tgtEl>
                                          <p:spTgt spid="8">
                                            <p:txEl>
                                              <p:pRg st="1" end="1"/>
                                            </p:txEl>
                                          </p:spTgt>
                                        </p:tgtEl>
                                      </p:cBhvr>
                                      <p:to x="100000" y="100000"/>
                                    </p:animScale>
                                    <p:animScale>
                                      <p:cBhvr>
                                        <p:cTn id="79" dur="26">
                                          <p:stCondLst>
                                            <p:cond delay="1312"/>
                                          </p:stCondLst>
                                        </p:cTn>
                                        <p:tgtEl>
                                          <p:spTgt spid="8">
                                            <p:txEl>
                                              <p:pRg st="1" end="1"/>
                                            </p:txEl>
                                          </p:spTgt>
                                        </p:tgtEl>
                                      </p:cBhvr>
                                      <p:to x="100000" y="80000"/>
                                    </p:animScale>
                                    <p:animScale>
                                      <p:cBhvr>
                                        <p:cTn id="80" dur="166" decel="50000">
                                          <p:stCondLst>
                                            <p:cond delay="1338"/>
                                          </p:stCondLst>
                                        </p:cTn>
                                        <p:tgtEl>
                                          <p:spTgt spid="8">
                                            <p:txEl>
                                              <p:pRg st="1" end="1"/>
                                            </p:txEl>
                                          </p:spTgt>
                                        </p:tgtEl>
                                      </p:cBhvr>
                                      <p:to x="100000" y="100000"/>
                                    </p:animScale>
                                    <p:animScale>
                                      <p:cBhvr>
                                        <p:cTn id="81" dur="26">
                                          <p:stCondLst>
                                            <p:cond delay="1642"/>
                                          </p:stCondLst>
                                        </p:cTn>
                                        <p:tgtEl>
                                          <p:spTgt spid="8">
                                            <p:txEl>
                                              <p:pRg st="1" end="1"/>
                                            </p:txEl>
                                          </p:spTgt>
                                        </p:tgtEl>
                                      </p:cBhvr>
                                      <p:to x="100000" y="90000"/>
                                    </p:animScale>
                                    <p:animScale>
                                      <p:cBhvr>
                                        <p:cTn id="82" dur="166" decel="50000">
                                          <p:stCondLst>
                                            <p:cond delay="1668"/>
                                          </p:stCondLst>
                                        </p:cTn>
                                        <p:tgtEl>
                                          <p:spTgt spid="8">
                                            <p:txEl>
                                              <p:pRg st="1" end="1"/>
                                            </p:txEl>
                                          </p:spTgt>
                                        </p:tgtEl>
                                      </p:cBhvr>
                                      <p:to x="100000" y="100000"/>
                                    </p:animScale>
                                    <p:animScale>
                                      <p:cBhvr>
                                        <p:cTn id="83" dur="26">
                                          <p:stCondLst>
                                            <p:cond delay="1808"/>
                                          </p:stCondLst>
                                        </p:cTn>
                                        <p:tgtEl>
                                          <p:spTgt spid="8">
                                            <p:txEl>
                                              <p:pRg st="1" end="1"/>
                                            </p:txEl>
                                          </p:spTgt>
                                        </p:tgtEl>
                                      </p:cBhvr>
                                      <p:to x="100000" y="95000"/>
                                    </p:animScale>
                                    <p:animScale>
                                      <p:cBhvr>
                                        <p:cTn id="84" dur="166" decel="50000">
                                          <p:stCondLst>
                                            <p:cond delay="1834"/>
                                          </p:stCondLst>
                                        </p:cTn>
                                        <p:tgtEl>
                                          <p:spTgt spid="8">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8"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301818" y="1237238"/>
            <a:ext cx="2913560" cy="45012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US" altLang="en-US" sz="2300" b="1" dirty="0">
                <a:solidFill>
                  <a:srgbClr val="C00000"/>
                </a:solidFill>
                <a:latin typeface="Calibri" panose="020F0502020204030204" pitchFamily="34" charset="0"/>
              </a:rPr>
              <a:t>  </a:t>
            </a:r>
            <a:r>
              <a:rPr lang="en-US" altLang="en-US" sz="2400" b="1" dirty="0">
                <a:solidFill>
                  <a:srgbClr val="C00000"/>
                </a:solidFill>
                <a:latin typeface="Calibri" panose="020F0502020204030204" pitchFamily="34" charset="0"/>
              </a:rPr>
              <a:t>Torque (Nm) </a:t>
            </a:r>
            <a:r>
              <a:rPr lang="en-US" altLang="en-US" sz="2300" b="1" dirty="0">
                <a:solidFill>
                  <a:srgbClr val="C00000"/>
                </a:solidFill>
                <a:latin typeface="Calibri" panose="020F0502020204030204" pitchFamily="34" charset="0"/>
              </a:rPr>
              <a:t>	</a:t>
            </a:r>
          </a:p>
          <a:p>
            <a:pPr eaLnBrk="1" hangingPunct="1">
              <a:spcBef>
                <a:spcPct val="50000"/>
              </a:spcBef>
              <a:buFontTx/>
              <a:buNone/>
            </a:pPr>
            <a:endParaRPr lang="en-US" altLang="en-US" sz="1800" b="1" dirty="0">
              <a:solidFill>
                <a:srgbClr val="C00000"/>
              </a:solidFill>
              <a:latin typeface="Calibri" panose="020F0502020204030204" pitchFamily="34" charset="0"/>
            </a:endParaRPr>
          </a:p>
        </p:txBody>
      </p:sp>
      <p:sp>
        <p:nvSpPr>
          <p:cNvPr id="4106" name="Text Box 10"/>
          <p:cNvSpPr txBox="1">
            <a:spLocks noChangeArrowheads="1"/>
          </p:cNvSpPr>
          <p:nvPr/>
        </p:nvSpPr>
        <p:spPr bwMode="auto">
          <a:xfrm>
            <a:off x="4150196" y="1241866"/>
            <a:ext cx="7671048" cy="46166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US" altLang="en-US" sz="2300" b="1" dirty="0">
                <a:solidFill>
                  <a:srgbClr val="C00000"/>
                </a:solidFill>
                <a:latin typeface="Calibri" panose="020F0502020204030204" pitchFamily="34" charset="0"/>
              </a:rPr>
              <a:t> =   </a:t>
            </a:r>
            <a:r>
              <a:rPr lang="en-US" altLang="en-US" sz="2400" b="1" dirty="0">
                <a:solidFill>
                  <a:srgbClr val="C00000"/>
                </a:solidFill>
                <a:latin typeface="Calibri" panose="020F0502020204030204" pitchFamily="34" charset="0"/>
              </a:rPr>
              <a:t>Force (N)     x   Perpendicular Distance (m)</a:t>
            </a:r>
            <a:endParaRPr lang="en-GB" altLang="en-US" sz="2400" b="1" dirty="0">
              <a:solidFill>
                <a:srgbClr val="C00000"/>
              </a:solidFill>
              <a:latin typeface="Calibri" panose="020F0502020204030204" pitchFamily="34" charset="0"/>
            </a:endParaRPr>
          </a:p>
        </p:txBody>
      </p:sp>
      <p:sp>
        <p:nvSpPr>
          <p:cNvPr id="12" name="Text Box 2"/>
          <p:cNvSpPr txBox="1">
            <a:spLocks noChangeArrowheads="1"/>
          </p:cNvSpPr>
          <p:nvPr/>
        </p:nvSpPr>
        <p:spPr bwMode="auto">
          <a:xfrm>
            <a:off x="3749375" y="1856879"/>
            <a:ext cx="1984997" cy="708025"/>
          </a:xfrm>
          <a:prstGeom prst="rect">
            <a:avLst/>
          </a:prstGeom>
          <a:solidFill>
            <a:srgbClr val="FCE1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US" altLang="en-US" sz="4000" b="1" dirty="0">
                <a:solidFill>
                  <a:schemeClr val="tx1"/>
                </a:solidFill>
                <a:latin typeface="Symbol" pitchFamily="18" charset="2"/>
              </a:rPr>
              <a:t>t</a:t>
            </a:r>
            <a:r>
              <a:rPr lang="en-US" altLang="en-US" sz="4000" b="1" dirty="0">
                <a:solidFill>
                  <a:schemeClr val="tx1"/>
                </a:solidFill>
              </a:rPr>
              <a:t> </a:t>
            </a:r>
            <a:r>
              <a:rPr lang="en-US" altLang="en-US" sz="2800" b="1" dirty="0">
                <a:solidFill>
                  <a:schemeClr val="tx1"/>
                </a:solidFill>
              </a:rPr>
              <a:t>= </a:t>
            </a:r>
            <a:r>
              <a:rPr lang="en-US" altLang="en-US" b="1" dirty="0">
                <a:solidFill>
                  <a:schemeClr val="tx1"/>
                </a:solidFill>
                <a:latin typeface="Calibri" panose="020F0502020204030204" pitchFamily="34" charset="0"/>
              </a:rPr>
              <a:t>F x d</a:t>
            </a:r>
          </a:p>
        </p:txBody>
      </p:sp>
      <p:sp>
        <p:nvSpPr>
          <p:cNvPr id="14" name="Text Box 2"/>
          <p:cNvSpPr txBox="1">
            <a:spLocks noChangeArrowheads="1"/>
          </p:cNvSpPr>
          <p:nvPr/>
        </p:nvSpPr>
        <p:spPr bwMode="auto">
          <a:xfrm>
            <a:off x="2061964" y="57398"/>
            <a:ext cx="9144001"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Calculating Torque</a:t>
            </a:r>
            <a:endParaRPr lang="en-US" sz="5400" b="1" dirty="0">
              <a:ln/>
              <a:solidFill>
                <a:srgbClr val="CC0B0B"/>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054" y="3022503"/>
            <a:ext cx="7664368" cy="1094910"/>
          </a:xfrm>
          <a:prstGeom prst="rect">
            <a:avLst/>
          </a:prstGeom>
        </p:spPr>
      </p:pic>
      <p:grpSp>
        <p:nvGrpSpPr>
          <p:cNvPr id="13" name="Group 12"/>
          <p:cNvGrpSpPr/>
          <p:nvPr/>
        </p:nvGrpSpPr>
        <p:grpSpPr>
          <a:xfrm rot="20214203">
            <a:off x="328339" y="3783545"/>
            <a:ext cx="1298416" cy="1015663"/>
            <a:chOff x="7245404" y="4011655"/>
            <a:chExt cx="1298416" cy="1015663"/>
          </a:xfrm>
        </p:grpSpPr>
        <p:cxnSp>
          <p:nvCxnSpPr>
            <p:cNvPr id="16" name="Straight Arrow Connector 15"/>
            <p:cNvCxnSpPr/>
            <p:nvPr/>
          </p:nvCxnSpPr>
          <p:spPr>
            <a:xfrm>
              <a:off x="7245404" y="4077072"/>
              <a:ext cx="1298416" cy="0"/>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03963" y="4011655"/>
              <a:ext cx="1152128" cy="1015663"/>
            </a:xfrm>
            <a:prstGeom prst="rect">
              <a:avLst/>
            </a:prstGeom>
            <a:noFill/>
          </p:spPr>
          <p:txBody>
            <a:bodyPr wrap="square" rtlCol="0">
              <a:spAutoFit/>
            </a:bodyPr>
            <a:lstStyle/>
            <a:p>
              <a:r>
                <a:rPr lang="en-NZ" sz="2000" dirty="0">
                  <a:latin typeface="Calibri" panose="020F0502020204030204" pitchFamily="34" charset="0"/>
                </a:rPr>
                <a:t>Nut- pivot in centre</a:t>
              </a:r>
              <a:endParaRPr lang="en-NZ" sz="2000" dirty="0"/>
            </a:p>
          </p:txBody>
        </p:sp>
      </p:grpSp>
      <p:grpSp>
        <p:nvGrpSpPr>
          <p:cNvPr id="18" name="Group 17"/>
          <p:cNvGrpSpPr/>
          <p:nvPr/>
        </p:nvGrpSpPr>
        <p:grpSpPr>
          <a:xfrm rot="5400000">
            <a:off x="6339207" y="3547787"/>
            <a:ext cx="1298416" cy="1236330"/>
            <a:chOff x="7245404" y="2840742"/>
            <a:chExt cx="1298416" cy="1236330"/>
          </a:xfrm>
        </p:grpSpPr>
        <p:cxnSp>
          <p:nvCxnSpPr>
            <p:cNvPr id="19" name="Straight Arrow Connector 18"/>
            <p:cNvCxnSpPr/>
            <p:nvPr/>
          </p:nvCxnSpPr>
          <p:spPr>
            <a:xfrm>
              <a:off x="7245404" y="4077072"/>
              <a:ext cx="1298416" cy="0"/>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7234346" y="3062863"/>
              <a:ext cx="1152128" cy="707886"/>
            </a:xfrm>
            <a:prstGeom prst="rect">
              <a:avLst/>
            </a:prstGeom>
            <a:noFill/>
          </p:spPr>
          <p:txBody>
            <a:bodyPr wrap="square" rtlCol="0">
              <a:spAutoFit/>
            </a:bodyPr>
            <a:lstStyle/>
            <a:p>
              <a:r>
                <a:rPr lang="en-NZ" sz="2000" b="1" dirty="0">
                  <a:latin typeface="Calibri" panose="020F0502020204030204" pitchFamily="34" charset="0"/>
                </a:rPr>
                <a:t>200 N</a:t>
              </a:r>
            </a:p>
            <a:p>
              <a:r>
                <a:rPr lang="en-NZ" sz="2000" b="1" dirty="0"/>
                <a:t>Pull</a:t>
              </a:r>
            </a:p>
          </p:txBody>
        </p:sp>
      </p:grpSp>
      <p:grpSp>
        <p:nvGrpSpPr>
          <p:cNvPr id="26" name="Group 25"/>
          <p:cNvGrpSpPr/>
          <p:nvPr/>
        </p:nvGrpSpPr>
        <p:grpSpPr>
          <a:xfrm>
            <a:off x="1406279" y="2636912"/>
            <a:ext cx="360040" cy="2160240"/>
            <a:chOff x="1406279" y="2636912"/>
            <a:chExt cx="360040" cy="2160240"/>
          </a:xfrm>
        </p:grpSpPr>
        <p:sp>
          <p:nvSpPr>
            <p:cNvPr id="5" name="Hexagon 4"/>
            <p:cNvSpPr/>
            <p:nvPr/>
          </p:nvSpPr>
          <p:spPr>
            <a:xfrm>
              <a:off x="1406279" y="3445205"/>
              <a:ext cx="360040" cy="31694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p:cNvSpPr/>
            <p:nvPr/>
          </p:nvSpPr>
          <p:spPr>
            <a:xfrm>
              <a:off x="1526364" y="3544064"/>
              <a:ext cx="116431" cy="1151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Connector 10"/>
            <p:cNvCxnSpPr/>
            <p:nvPr/>
          </p:nvCxnSpPr>
          <p:spPr>
            <a:xfrm flipH="1">
              <a:off x="1540432" y="2636912"/>
              <a:ext cx="58215" cy="2160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9313623" y="2149558"/>
            <a:ext cx="2901469" cy="4663818"/>
            <a:chOff x="9313623" y="2149558"/>
            <a:chExt cx="2901469" cy="466381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623" y="2149558"/>
              <a:ext cx="2694725" cy="4591810"/>
            </a:xfrm>
            <a:prstGeom prst="rect">
              <a:avLst/>
            </a:prstGeom>
          </p:spPr>
        </p:pic>
        <p:sp>
          <p:nvSpPr>
            <p:cNvPr id="22" name="TextBox 21"/>
            <p:cNvSpPr txBox="1"/>
            <p:nvPr/>
          </p:nvSpPr>
          <p:spPr>
            <a:xfrm>
              <a:off x="10558908" y="6444044"/>
              <a:ext cx="1656184" cy="369332"/>
            </a:xfrm>
            <a:prstGeom prst="rect">
              <a:avLst/>
            </a:prstGeom>
            <a:noFill/>
          </p:spPr>
          <p:txBody>
            <a:bodyPr wrap="square" rtlCol="0">
              <a:spAutoFit/>
            </a:bodyPr>
            <a:lstStyle/>
            <a:p>
              <a:r>
                <a:rPr lang="en-NZ" b="1" dirty="0">
                  <a:latin typeface="Calibri" panose="020F0502020204030204" pitchFamily="34" charset="0"/>
                </a:rPr>
                <a:t>aldonco.com</a:t>
              </a:r>
            </a:p>
          </p:txBody>
        </p:sp>
      </p:grpSp>
      <p:grpSp>
        <p:nvGrpSpPr>
          <p:cNvPr id="25" name="Group 24"/>
          <p:cNvGrpSpPr/>
          <p:nvPr/>
        </p:nvGrpSpPr>
        <p:grpSpPr>
          <a:xfrm>
            <a:off x="1578063" y="3976760"/>
            <a:ext cx="4790868" cy="388344"/>
            <a:chOff x="1578063" y="3976760"/>
            <a:chExt cx="4790868" cy="388344"/>
          </a:xfrm>
        </p:grpSpPr>
        <p:cxnSp>
          <p:nvCxnSpPr>
            <p:cNvPr id="8" name="Straight Arrow Connector 7"/>
            <p:cNvCxnSpPr/>
            <p:nvPr/>
          </p:nvCxnSpPr>
          <p:spPr>
            <a:xfrm flipH="1" flipV="1">
              <a:off x="1578063" y="4014749"/>
              <a:ext cx="4790868" cy="14008"/>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3699905" y="3976760"/>
              <a:ext cx="782195" cy="388344"/>
            </a:xfrm>
            <a:prstGeom prst="rect">
              <a:avLst/>
            </a:prstGeom>
            <a:noFill/>
          </p:spPr>
          <p:txBody>
            <a:bodyPr wrap="square" rtlCol="0">
              <a:spAutoFit/>
            </a:bodyPr>
            <a:lstStyle/>
            <a:p>
              <a:r>
                <a:rPr lang="en-NZ" sz="2000" b="1" dirty="0">
                  <a:latin typeface="Calibri" panose="020F0502020204030204" pitchFamily="34" charset="0"/>
                </a:rPr>
                <a:t>0.5m</a:t>
              </a:r>
            </a:p>
          </p:txBody>
        </p:sp>
      </p:grpSp>
      <p:sp>
        <p:nvSpPr>
          <p:cNvPr id="24" name="TextBox 23"/>
          <p:cNvSpPr txBox="1"/>
          <p:nvPr/>
        </p:nvSpPr>
        <p:spPr>
          <a:xfrm>
            <a:off x="2638028" y="2812866"/>
            <a:ext cx="7377419" cy="430887"/>
          </a:xfrm>
          <a:prstGeom prst="rect">
            <a:avLst/>
          </a:prstGeom>
          <a:noFill/>
        </p:spPr>
        <p:txBody>
          <a:bodyPr wrap="square" rtlCol="0">
            <a:spAutoFit/>
          </a:bodyPr>
          <a:lstStyle/>
          <a:p>
            <a:r>
              <a:rPr lang="en-GB" altLang="en-US" sz="2200" b="1" u="sng" dirty="0">
                <a:solidFill>
                  <a:srgbClr val="BE1818"/>
                </a:solidFill>
                <a:latin typeface="Calibri" panose="020F0502020204030204" pitchFamily="34" charset="0"/>
              </a:rPr>
              <a:t>Example1</a:t>
            </a:r>
            <a:r>
              <a:rPr lang="en-GB" altLang="en-US" sz="2000" b="1" dirty="0">
                <a:solidFill>
                  <a:srgbClr val="BE1818"/>
                </a:solidFill>
                <a:latin typeface="Calibri" panose="020F0502020204030204" pitchFamily="34" charset="0"/>
              </a:rPr>
              <a:t>   </a:t>
            </a:r>
            <a:r>
              <a:rPr lang="en-NZ" b="1" dirty="0"/>
              <a:t>A long arm </a:t>
            </a:r>
            <a:r>
              <a:rPr lang="en-NZ" sz="2000" b="1" dirty="0">
                <a:latin typeface="Calibri" panose="020F0502020204030204" pitchFamily="34" charset="0"/>
              </a:rPr>
              <a:t>wrench</a:t>
            </a:r>
            <a:r>
              <a:rPr lang="en-NZ" b="1" dirty="0"/>
              <a:t> is used to tighten rail track bolts:</a:t>
            </a:r>
          </a:p>
        </p:txBody>
      </p:sp>
      <p:sp>
        <p:nvSpPr>
          <p:cNvPr id="27" name="TextBox 26"/>
          <p:cNvSpPr txBox="1"/>
          <p:nvPr/>
        </p:nvSpPr>
        <p:spPr>
          <a:xfrm>
            <a:off x="1701924" y="4953362"/>
            <a:ext cx="7191103" cy="707886"/>
          </a:xfrm>
          <a:prstGeom prst="rect">
            <a:avLst/>
          </a:prstGeom>
          <a:noFill/>
        </p:spPr>
        <p:txBody>
          <a:bodyPr wrap="square" rtlCol="0">
            <a:spAutoFit/>
          </a:bodyPr>
          <a:lstStyle/>
          <a:p>
            <a:r>
              <a:rPr lang="en-NZ" sz="2000" b="1" dirty="0">
                <a:latin typeface="Calibri" panose="020F0502020204030204" pitchFamily="34" charset="0"/>
              </a:rPr>
              <a:t>If 200N of force is applied 0.5m from the pivot how much torque is generated?</a:t>
            </a:r>
          </a:p>
        </p:txBody>
      </p:sp>
      <p:sp>
        <p:nvSpPr>
          <p:cNvPr id="32" name="TextBox 31"/>
          <p:cNvSpPr txBox="1"/>
          <p:nvPr/>
        </p:nvSpPr>
        <p:spPr>
          <a:xfrm>
            <a:off x="1701924" y="5765194"/>
            <a:ext cx="7191103" cy="400110"/>
          </a:xfrm>
          <a:prstGeom prst="rect">
            <a:avLst/>
          </a:prstGeom>
          <a:noFill/>
        </p:spPr>
        <p:txBody>
          <a:bodyPr wrap="square" rtlCol="0">
            <a:spAutoFit/>
          </a:bodyPr>
          <a:lstStyle/>
          <a:p>
            <a:r>
              <a:rPr lang="en-NZ" sz="2000" b="1" dirty="0">
                <a:latin typeface="Calibri" panose="020F0502020204030204" pitchFamily="34" charset="0"/>
              </a:rPr>
              <a:t>What would be a simple way of generating more torque?</a:t>
            </a:r>
          </a:p>
        </p:txBody>
      </p:sp>
    </p:spTree>
    <p:extLst>
      <p:ext uri="{BB962C8B-B14F-4D97-AF65-F5344CB8AC3E}">
        <p14:creationId xmlns:p14="http://schemas.microsoft.com/office/powerpoint/2010/main" val="32257135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500" fill="hold"/>
                                        <p:tgtEl>
                                          <p:spTgt spid="4099"/>
                                        </p:tgtEl>
                                        <p:attrNameLst>
                                          <p:attrName>ppt_w</p:attrName>
                                        </p:attrNameLst>
                                      </p:cBhvr>
                                      <p:tavLst>
                                        <p:tav tm="0">
                                          <p:val>
                                            <p:fltVal val="0"/>
                                          </p:val>
                                        </p:tav>
                                        <p:tav tm="100000">
                                          <p:val>
                                            <p:strVal val="#ppt_w"/>
                                          </p:val>
                                        </p:tav>
                                      </p:tavLst>
                                    </p:anim>
                                    <p:anim calcmode="lin" valueType="num">
                                      <p:cBhvr>
                                        <p:cTn id="12" dur="500" fill="hold"/>
                                        <p:tgtEl>
                                          <p:spTgt spid="4099"/>
                                        </p:tgtEl>
                                        <p:attrNameLst>
                                          <p:attrName>ppt_h</p:attrName>
                                        </p:attrNameLst>
                                      </p:cBhvr>
                                      <p:tavLst>
                                        <p:tav tm="0">
                                          <p:val>
                                            <p:strVal val="#ppt_h"/>
                                          </p:val>
                                        </p:tav>
                                        <p:tav tm="100000">
                                          <p:val>
                                            <p:strVal val="#ppt_h"/>
                                          </p:val>
                                        </p:tav>
                                      </p:tavLst>
                                    </p:anim>
                                  </p:childTnLst>
                                </p:cTn>
                              </p:par>
                              <p:par>
                                <p:cTn id="13" presetID="1" presetClass="entr" presetSubtype="0" fill="hold" grpId="0" nodeType="withEffect">
                                  <p:stCondLst>
                                    <p:cond delay="0"/>
                                  </p:stCondLst>
                                  <p:iterate type="wd">
                                    <p:tmAbs val="200"/>
                                  </p:iterate>
                                  <p:childTnLst>
                                    <p:set>
                                      <p:cBhvr>
                                        <p:cTn id="14" dur="1" fill="hold">
                                          <p:stCondLst>
                                            <p:cond delay="299"/>
                                          </p:stCondLst>
                                        </p:cTn>
                                        <p:tgtEl>
                                          <p:spTgt spid="41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autoUpdateAnimBg="0"/>
      <p:bldP spid="4106" grpId="0" animBg="1" autoUpdateAnimBg="0"/>
      <p:bldP spid="12" grpId="0" animBg="1" autoUpdateAnimBg="0"/>
      <p:bldP spid="14" grpId="0"/>
      <p:bldP spid="24" grpId="0"/>
      <p:bldP spid="27"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3749375" y="4005064"/>
            <a:ext cx="2705077" cy="1877437"/>
          </a:xfrm>
          <a:prstGeom prst="rect">
            <a:avLst/>
          </a:prstGeom>
          <a:solidFill>
            <a:srgbClr val="FCE1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marL="457200" indent="-457200" eaLnBrk="1" hangingPunct="1">
              <a:spcBef>
                <a:spcPct val="50000"/>
              </a:spcBef>
              <a:buFont typeface="Symbol" panose="05050102010706020507" pitchFamily="18" charset="2"/>
              <a:buChar char="t"/>
            </a:pPr>
            <a:r>
              <a:rPr lang="en-US" altLang="en-US" sz="2800" b="1" dirty="0">
                <a:solidFill>
                  <a:schemeClr val="tx1"/>
                </a:solidFill>
              </a:rPr>
              <a:t>= </a:t>
            </a:r>
            <a:r>
              <a:rPr lang="en-US" altLang="en-US" b="1" dirty="0">
                <a:solidFill>
                  <a:schemeClr val="tx1"/>
                </a:solidFill>
                <a:latin typeface="Calibri" panose="020F0502020204030204" pitchFamily="34" charset="0"/>
              </a:rPr>
              <a:t>F x d</a:t>
            </a:r>
          </a:p>
          <a:p>
            <a:pPr eaLnBrk="1" hangingPunct="1">
              <a:spcBef>
                <a:spcPct val="50000"/>
              </a:spcBef>
              <a:buNone/>
            </a:pPr>
            <a:r>
              <a:rPr lang="en-US" altLang="en-US" sz="2800" b="1" dirty="0">
                <a:solidFill>
                  <a:schemeClr val="tx1"/>
                </a:solidFill>
                <a:latin typeface="Calibri" panose="020F0502020204030204" pitchFamily="34" charset="0"/>
              </a:rPr>
              <a:t>      = 200 x 0.5</a:t>
            </a:r>
          </a:p>
          <a:p>
            <a:pPr eaLnBrk="1" hangingPunct="1">
              <a:spcBef>
                <a:spcPct val="50000"/>
              </a:spcBef>
              <a:buNone/>
            </a:pPr>
            <a:r>
              <a:rPr lang="en-US" altLang="en-US" sz="2800" b="1" dirty="0">
                <a:solidFill>
                  <a:schemeClr val="tx1"/>
                </a:solidFill>
                <a:latin typeface="Calibri" panose="020F0502020204030204" pitchFamily="34" charset="0"/>
              </a:rPr>
              <a:t>      = 100 Nm</a:t>
            </a:r>
          </a:p>
        </p:txBody>
      </p:sp>
      <p:sp>
        <p:nvSpPr>
          <p:cNvPr id="14" name="Text Box 2"/>
          <p:cNvSpPr txBox="1">
            <a:spLocks noChangeArrowheads="1"/>
          </p:cNvSpPr>
          <p:nvPr/>
        </p:nvSpPr>
        <p:spPr bwMode="auto">
          <a:xfrm>
            <a:off x="2061964" y="57398"/>
            <a:ext cx="9144001"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Calculating Torque</a:t>
            </a:r>
            <a:endParaRPr lang="en-US" sz="5400" b="1" dirty="0">
              <a:ln/>
              <a:solidFill>
                <a:srgbClr val="CC0B0B"/>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054" y="1556792"/>
            <a:ext cx="7664368" cy="1094910"/>
          </a:xfrm>
          <a:prstGeom prst="rect">
            <a:avLst/>
          </a:prstGeom>
        </p:spPr>
      </p:pic>
      <p:grpSp>
        <p:nvGrpSpPr>
          <p:cNvPr id="13" name="Group 12"/>
          <p:cNvGrpSpPr/>
          <p:nvPr/>
        </p:nvGrpSpPr>
        <p:grpSpPr>
          <a:xfrm rot="20214203">
            <a:off x="328339" y="2274816"/>
            <a:ext cx="1298416" cy="1015663"/>
            <a:chOff x="7245404" y="4011655"/>
            <a:chExt cx="1298416" cy="1015663"/>
          </a:xfrm>
        </p:grpSpPr>
        <p:cxnSp>
          <p:nvCxnSpPr>
            <p:cNvPr id="16" name="Straight Arrow Connector 15"/>
            <p:cNvCxnSpPr/>
            <p:nvPr/>
          </p:nvCxnSpPr>
          <p:spPr>
            <a:xfrm>
              <a:off x="7245404" y="4077072"/>
              <a:ext cx="1298416" cy="0"/>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03963" y="4011655"/>
              <a:ext cx="1152128" cy="1015663"/>
            </a:xfrm>
            <a:prstGeom prst="rect">
              <a:avLst/>
            </a:prstGeom>
            <a:noFill/>
          </p:spPr>
          <p:txBody>
            <a:bodyPr wrap="square" rtlCol="0">
              <a:spAutoFit/>
            </a:bodyPr>
            <a:lstStyle/>
            <a:p>
              <a:r>
                <a:rPr lang="en-NZ" sz="2000" dirty="0">
                  <a:latin typeface="Calibri" panose="020F0502020204030204" pitchFamily="34" charset="0"/>
                </a:rPr>
                <a:t>Nut- pivot in centre</a:t>
              </a:r>
              <a:endParaRPr lang="en-NZ" sz="2000" dirty="0"/>
            </a:p>
          </p:txBody>
        </p:sp>
      </p:grpSp>
      <p:grpSp>
        <p:nvGrpSpPr>
          <p:cNvPr id="18" name="Group 17"/>
          <p:cNvGrpSpPr/>
          <p:nvPr/>
        </p:nvGrpSpPr>
        <p:grpSpPr>
          <a:xfrm rot="5400000">
            <a:off x="6339207" y="2163899"/>
            <a:ext cx="1298416" cy="1236330"/>
            <a:chOff x="7245404" y="2840742"/>
            <a:chExt cx="1298416" cy="1236330"/>
          </a:xfrm>
        </p:grpSpPr>
        <p:cxnSp>
          <p:nvCxnSpPr>
            <p:cNvPr id="19" name="Straight Arrow Connector 18"/>
            <p:cNvCxnSpPr/>
            <p:nvPr/>
          </p:nvCxnSpPr>
          <p:spPr>
            <a:xfrm>
              <a:off x="7245404" y="4077072"/>
              <a:ext cx="1298416" cy="0"/>
            </a:xfrm>
            <a:prstGeom prst="straightConnector1">
              <a:avLst/>
            </a:prstGeom>
            <a:ln w="63500">
              <a:solidFill>
                <a:srgbClr val="BE1818"/>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7234346" y="3062863"/>
              <a:ext cx="1152128" cy="707886"/>
            </a:xfrm>
            <a:prstGeom prst="rect">
              <a:avLst/>
            </a:prstGeom>
            <a:noFill/>
          </p:spPr>
          <p:txBody>
            <a:bodyPr wrap="square" rtlCol="0">
              <a:spAutoFit/>
            </a:bodyPr>
            <a:lstStyle/>
            <a:p>
              <a:r>
                <a:rPr lang="en-NZ" sz="2000" b="1" dirty="0">
                  <a:latin typeface="Calibri" panose="020F0502020204030204" pitchFamily="34" charset="0"/>
                </a:rPr>
                <a:t>200 N</a:t>
              </a:r>
            </a:p>
            <a:p>
              <a:r>
                <a:rPr lang="en-NZ" sz="2000" b="1" dirty="0"/>
                <a:t>Pull</a:t>
              </a:r>
            </a:p>
          </p:txBody>
        </p:sp>
      </p:grpSp>
      <p:grpSp>
        <p:nvGrpSpPr>
          <p:cNvPr id="26" name="Group 25"/>
          <p:cNvGrpSpPr/>
          <p:nvPr/>
        </p:nvGrpSpPr>
        <p:grpSpPr>
          <a:xfrm>
            <a:off x="1406279" y="994376"/>
            <a:ext cx="360040" cy="2160241"/>
            <a:chOff x="1406279" y="2492896"/>
            <a:chExt cx="360040" cy="2160240"/>
          </a:xfrm>
        </p:grpSpPr>
        <p:sp>
          <p:nvSpPr>
            <p:cNvPr id="5" name="Hexagon 4"/>
            <p:cNvSpPr/>
            <p:nvPr/>
          </p:nvSpPr>
          <p:spPr>
            <a:xfrm>
              <a:off x="1406279" y="3445205"/>
              <a:ext cx="360040" cy="316941"/>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p:cNvSpPr/>
            <p:nvPr/>
          </p:nvSpPr>
          <p:spPr>
            <a:xfrm>
              <a:off x="1526364" y="3544064"/>
              <a:ext cx="116431" cy="1151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Connector 10"/>
            <p:cNvCxnSpPr/>
            <p:nvPr/>
          </p:nvCxnSpPr>
          <p:spPr>
            <a:xfrm flipH="1">
              <a:off x="1540432" y="2492896"/>
              <a:ext cx="58215" cy="21602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9313623" y="2149558"/>
            <a:ext cx="2901469" cy="4663818"/>
            <a:chOff x="9313623" y="2149558"/>
            <a:chExt cx="2901469" cy="466381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623" y="2149558"/>
              <a:ext cx="2694725" cy="4591810"/>
            </a:xfrm>
            <a:prstGeom prst="rect">
              <a:avLst/>
            </a:prstGeom>
          </p:spPr>
        </p:pic>
        <p:sp>
          <p:nvSpPr>
            <p:cNvPr id="22" name="TextBox 21"/>
            <p:cNvSpPr txBox="1"/>
            <p:nvPr/>
          </p:nvSpPr>
          <p:spPr>
            <a:xfrm>
              <a:off x="10558908" y="6444044"/>
              <a:ext cx="1656184" cy="369332"/>
            </a:xfrm>
            <a:prstGeom prst="rect">
              <a:avLst/>
            </a:prstGeom>
            <a:noFill/>
          </p:spPr>
          <p:txBody>
            <a:bodyPr wrap="square" rtlCol="0">
              <a:spAutoFit/>
            </a:bodyPr>
            <a:lstStyle/>
            <a:p>
              <a:r>
                <a:rPr lang="en-NZ" b="1" dirty="0">
                  <a:latin typeface="Calibri" panose="020F0502020204030204" pitchFamily="34" charset="0"/>
                </a:rPr>
                <a:t>aldonco.com</a:t>
              </a:r>
            </a:p>
          </p:txBody>
        </p:sp>
      </p:grpSp>
      <p:grpSp>
        <p:nvGrpSpPr>
          <p:cNvPr id="25" name="Group 24"/>
          <p:cNvGrpSpPr/>
          <p:nvPr/>
        </p:nvGrpSpPr>
        <p:grpSpPr>
          <a:xfrm>
            <a:off x="1578063" y="2636912"/>
            <a:ext cx="4790868" cy="388344"/>
            <a:chOff x="1578063" y="3976760"/>
            <a:chExt cx="4790868" cy="388344"/>
          </a:xfrm>
        </p:grpSpPr>
        <p:cxnSp>
          <p:nvCxnSpPr>
            <p:cNvPr id="8" name="Straight Arrow Connector 7"/>
            <p:cNvCxnSpPr/>
            <p:nvPr/>
          </p:nvCxnSpPr>
          <p:spPr>
            <a:xfrm flipH="1" flipV="1">
              <a:off x="1578063" y="4014749"/>
              <a:ext cx="4790868" cy="14008"/>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3699905" y="3976760"/>
              <a:ext cx="782195" cy="388344"/>
            </a:xfrm>
            <a:prstGeom prst="rect">
              <a:avLst/>
            </a:prstGeom>
            <a:noFill/>
          </p:spPr>
          <p:txBody>
            <a:bodyPr wrap="square" rtlCol="0">
              <a:spAutoFit/>
            </a:bodyPr>
            <a:lstStyle/>
            <a:p>
              <a:r>
                <a:rPr lang="en-NZ" sz="2000" b="1" dirty="0">
                  <a:latin typeface="Calibri" panose="020F0502020204030204" pitchFamily="34" charset="0"/>
                </a:rPr>
                <a:t>0.5m</a:t>
              </a:r>
            </a:p>
          </p:txBody>
        </p:sp>
      </p:grpSp>
      <p:sp>
        <p:nvSpPr>
          <p:cNvPr id="24" name="TextBox 23"/>
          <p:cNvSpPr txBox="1"/>
          <p:nvPr/>
        </p:nvSpPr>
        <p:spPr>
          <a:xfrm>
            <a:off x="2710035" y="1196752"/>
            <a:ext cx="7552791" cy="430887"/>
          </a:xfrm>
          <a:prstGeom prst="rect">
            <a:avLst/>
          </a:prstGeom>
          <a:noFill/>
        </p:spPr>
        <p:txBody>
          <a:bodyPr wrap="square" rtlCol="0">
            <a:spAutoFit/>
          </a:bodyPr>
          <a:lstStyle/>
          <a:p>
            <a:r>
              <a:rPr lang="en-GB" altLang="en-US" sz="2200" b="1" u="sng" dirty="0">
                <a:solidFill>
                  <a:srgbClr val="BE1818"/>
                </a:solidFill>
                <a:latin typeface="Calibri" panose="020F0502020204030204" pitchFamily="34" charset="0"/>
              </a:rPr>
              <a:t>Example 1</a:t>
            </a:r>
            <a:r>
              <a:rPr lang="en-GB" altLang="en-US" sz="2000" b="1" dirty="0">
                <a:solidFill>
                  <a:srgbClr val="BE1818"/>
                </a:solidFill>
                <a:latin typeface="Calibri" panose="020F0502020204030204" pitchFamily="34" charset="0"/>
              </a:rPr>
              <a:t>       </a:t>
            </a:r>
            <a:r>
              <a:rPr lang="en-NZ" b="1" dirty="0"/>
              <a:t>A long arm </a:t>
            </a:r>
            <a:r>
              <a:rPr lang="en-NZ" sz="2000" b="1" dirty="0">
                <a:latin typeface="Calibri" panose="020F0502020204030204" pitchFamily="34" charset="0"/>
              </a:rPr>
              <a:t>wrench</a:t>
            </a:r>
            <a:r>
              <a:rPr lang="en-NZ" b="1" dirty="0"/>
              <a:t> is used to tighten rail track bolts:</a:t>
            </a:r>
          </a:p>
        </p:txBody>
      </p:sp>
      <p:sp>
        <p:nvSpPr>
          <p:cNvPr id="27" name="TextBox 26"/>
          <p:cNvSpPr txBox="1"/>
          <p:nvPr/>
        </p:nvSpPr>
        <p:spPr>
          <a:xfrm>
            <a:off x="1701924" y="3513202"/>
            <a:ext cx="7191103" cy="707886"/>
          </a:xfrm>
          <a:prstGeom prst="rect">
            <a:avLst/>
          </a:prstGeom>
          <a:noFill/>
        </p:spPr>
        <p:txBody>
          <a:bodyPr wrap="square" rtlCol="0">
            <a:spAutoFit/>
          </a:bodyPr>
          <a:lstStyle/>
          <a:p>
            <a:r>
              <a:rPr lang="en-NZ" sz="2000" b="1" dirty="0">
                <a:latin typeface="Calibri" panose="020F0502020204030204" pitchFamily="34" charset="0"/>
              </a:rPr>
              <a:t>If 200N of force is applied 0.5m from the pivot how much torque is generated?</a:t>
            </a:r>
          </a:p>
        </p:txBody>
      </p:sp>
      <p:sp>
        <p:nvSpPr>
          <p:cNvPr id="32" name="TextBox 31"/>
          <p:cNvSpPr txBox="1"/>
          <p:nvPr/>
        </p:nvSpPr>
        <p:spPr>
          <a:xfrm>
            <a:off x="1783629" y="5981218"/>
            <a:ext cx="7191103" cy="400110"/>
          </a:xfrm>
          <a:prstGeom prst="rect">
            <a:avLst/>
          </a:prstGeom>
          <a:noFill/>
        </p:spPr>
        <p:txBody>
          <a:bodyPr wrap="square" rtlCol="0">
            <a:spAutoFit/>
          </a:bodyPr>
          <a:lstStyle/>
          <a:p>
            <a:r>
              <a:rPr lang="en-NZ" sz="2000" b="1" dirty="0">
                <a:latin typeface="Calibri" panose="020F0502020204030204" pitchFamily="34" charset="0"/>
              </a:rPr>
              <a:t>What would be a simple way of generating more torque?</a:t>
            </a:r>
          </a:p>
        </p:txBody>
      </p:sp>
    </p:spTree>
    <p:extLst>
      <p:ext uri="{BB962C8B-B14F-4D97-AF65-F5344CB8AC3E}">
        <p14:creationId xmlns:p14="http://schemas.microsoft.com/office/powerpoint/2010/main" val="1493874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4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13" dur="4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900"/>
                            </p:stCondLst>
                            <p:childTnLst>
                              <p:par>
                                <p:cTn id="15" presetID="2" presetClass="entr" presetSubtype="2"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additive="base">
                                        <p:cTn id="17" dur="4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18" dur="4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580" y="1052736"/>
            <a:ext cx="3810000" cy="2857500"/>
          </a:xfrm>
          <a:prstGeom prst="rect">
            <a:avLst/>
          </a:prstGeom>
        </p:spPr>
      </p:pic>
      <p:pic>
        <p:nvPicPr>
          <p:cNvPr id="4098" name="Picture 2" descr="http://2.bp.blogspot.com/-mokysn8MvB0/Thk1PATfjPI/AAAAAAAAAYE/WI7yR9jxCxI/s3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580" y="1054210"/>
            <a:ext cx="3802068" cy="2851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2061964" y="57398"/>
            <a:ext cx="9144001"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Calculating Torque</a:t>
            </a:r>
            <a:endParaRPr lang="en-US" sz="5400" b="1" dirty="0">
              <a:ln/>
              <a:solidFill>
                <a:srgbClr val="CC0B0B"/>
              </a:solidFill>
              <a:latin typeface="Calibri" panose="020F0502020204030204" pitchFamily="34" charset="0"/>
            </a:endParaRPr>
          </a:p>
        </p:txBody>
      </p:sp>
      <p:sp>
        <p:nvSpPr>
          <p:cNvPr id="7" name="TextBox 6"/>
          <p:cNvSpPr txBox="1"/>
          <p:nvPr/>
        </p:nvSpPr>
        <p:spPr>
          <a:xfrm>
            <a:off x="1485900" y="836712"/>
            <a:ext cx="5932361" cy="1354217"/>
          </a:xfrm>
          <a:prstGeom prst="rect">
            <a:avLst/>
          </a:prstGeom>
          <a:noFill/>
        </p:spPr>
        <p:txBody>
          <a:bodyPr wrap="square" rtlCol="0">
            <a:spAutoFit/>
          </a:bodyPr>
          <a:lstStyle/>
          <a:p>
            <a:r>
              <a:rPr lang="en-GB" altLang="en-US" sz="2200" b="1" u="sng" dirty="0">
                <a:solidFill>
                  <a:srgbClr val="BE1818"/>
                </a:solidFill>
                <a:latin typeface="Calibri" panose="020F0502020204030204" pitchFamily="34" charset="0"/>
              </a:rPr>
              <a:t>Example 2</a:t>
            </a:r>
            <a:endParaRPr lang="en-GB" altLang="en-US" sz="2000" b="1" dirty="0">
              <a:solidFill>
                <a:srgbClr val="BE1818"/>
              </a:solidFill>
              <a:latin typeface="Calibri" panose="020F0502020204030204" pitchFamily="34" charset="0"/>
            </a:endParaRPr>
          </a:p>
          <a:p>
            <a:r>
              <a:rPr lang="en-NZ" sz="2000" b="1" dirty="0">
                <a:latin typeface="Calibri" panose="020F0502020204030204" pitchFamily="34" charset="0"/>
              </a:rPr>
              <a:t>A pantograph is a device used for maintaining contact with the overhead electricity cables that an electric train uses to get it’s power.</a:t>
            </a:r>
          </a:p>
        </p:txBody>
      </p:sp>
      <p:grpSp>
        <p:nvGrpSpPr>
          <p:cNvPr id="11" name="Group 10"/>
          <p:cNvGrpSpPr/>
          <p:nvPr/>
        </p:nvGrpSpPr>
        <p:grpSpPr>
          <a:xfrm>
            <a:off x="-8106482" y="4509120"/>
            <a:ext cx="8106482" cy="868528"/>
            <a:chOff x="621804" y="4493079"/>
            <a:chExt cx="8106482" cy="868528"/>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2736" r="9666" b="49058"/>
            <a:stretch/>
          </p:blipFill>
          <p:spPr>
            <a:xfrm>
              <a:off x="621804" y="4497510"/>
              <a:ext cx="4392488" cy="86409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2736" r="11291" b="49058"/>
            <a:stretch/>
          </p:blipFill>
          <p:spPr>
            <a:xfrm flipH="1">
              <a:off x="4798268" y="4493079"/>
              <a:ext cx="3930018" cy="864097"/>
            </a:xfrm>
            <a:prstGeom prst="rect">
              <a:avLst/>
            </a:prstGeom>
          </p:spPr>
        </p:pic>
      </p:grpSp>
      <p:sp>
        <p:nvSpPr>
          <p:cNvPr id="9" name="TextBox 8"/>
          <p:cNvSpPr txBox="1"/>
          <p:nvPr/>
        </p:nvSpPr>
        <p:spPr>
          <a:xfrm>
            <a:off x="405780" y="2348880"/>
            <a:ext cx="6912768" cy="1631216"/>
          </a:xfrm>
          <a:prstGeom prst="rect">
            <a:avLst/>
          </a:prstGeom>
          <a:noFill/>
        </p:spPr>
        <p:txBody>
          <a:bodyPr wrap="square" rtlCol="0">
            <a:spAutoFit/>
          </a:bodyPr>
          <a:lstStyle/>
          <a:p>
            <a:r>
              <a:rPr lang="en-NZ" sz="2000" b="1" dirty="0">
                <a:latin typeface="Calibri" panose="020F0502020204030204" pitchFamily="34" charset="0"/>
              </a:rPr>
              <a:t>The </a:t>
            </a:r>
            <a:r>
              <a:rPr lang="en-NZ" sz="2000" b="1" dirty="0" err="1">
                <a:latin typeface="Calibri" panose="020F0502020204030204" pitchFamily="34" charset="0"/>
              </a:rPr>
              <a:t>shinkansen</a:t>
            </a:r>
            <a:r>
              <a:rPr lang="en-NZ" sz="2000" b="1" dirty="0">
                <a:latin typeface="Calibri" panose="020F0502020204030204" pitchFamily="34" charset="0"/>
              </a:rPr>
              <a:t> pantograph was one factor that limited the trains speed for a period of time due to the noise it created when passing through cities and their suburbs.</a:t>
            </a:r>
          </a:p>
          <a:p>
            <a:r>
              <a:rPr lang="en-NZ" sz="2000" b="1" dirty="0">
                <a:latin typeface="Calibri" panose="020F0502020204030204" pitchFamily="34" charset="0"/>
              </a:rPr>
              <a:t>A Japanese scientist solved this problem via biomimicry of an owl’s feathers- copying how they can fly almost silently.</a:t>
            </a:r>
          </a:p>
        </p:txBody>
      </p:sp>
      <p:cxnSp>
        <p:nvCxnSpPr>
          <p:cNvPr id="13" name="Straight Connector 12"/>
          <p:cNvCxnSpPr/>
          <p:nvPr/>
        </p:nvCxnSpPr>
        <p:spPr>
          <a:xfrm flipH="1">
            <a:off x="189756" y="4460994"/>
            <a:ext cx="10297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70076" y="5417348"/>
            <a:ext cx="8208912" cy="1107996"/>
          </a:xfrm>
          <a:prstGeom prst="rect">
            <a:avLst/>
          </a:prstGeom>
          <a:noFill/>
        </p:spPr>
        <p:txBody>
          <a:bodyPr wrap="square" rtlCol="0">
            <a:spAutoFit/>
          </a:bodyPr>
          <a:lstStyle/>
          <a:p>
            <a:r>
              <a:rPr lang="en-NZ" sz="2200" b="1" dirty="0">
                <a:latin typeface="Calibri" panose="020F0502020204030204" pitchFamily="34" charset="0"/>
              </a:rPr>
              <a:t>To maintain a consistent electrical contact without too much pressure between the pantograph and the overhead wires a lever system is used……………….</a:t>
            </a:r>
            <a:endParaRPr lang="en-NZ" sz="2200" dirty="0"/>
          </a:p>
        </p:txBody>
      </p:sp>
    </p:spTree>
    <p:extLst>
      <p:ext uri="{BB962C8B-B14F-4D97-AF65-F5344CB8AC3E}">
        <p14:creationId xmlns:p14="http://schemas.microsoft.com/office/powerpoint/2010/main" val="38987799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par>
                                <p:cTn id="15" presetID="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0.72128 -0.01065 L 0.81675 -0.01065 " pathEditMode="relative" rAng="0" ptsTypes="AA">
                                      <p:cBhvr>
                                        <p:cTn id="24" dur="2000" fill="hold"/>
                                        <p:tgtEl>
                                          <p:spTgt spid="11"/>
                                        </p:tgtEl>
                                        <p:attrNameLst>
                                          <p:attrName>ppt_x</p:attrName>
                                          <p:attrName>ppt_y</p:attrName>
                                        </p:attrNameLst>
                                      </p:cBhvr>
                                      <p:rCtr x="76908" y="0"/>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061964" y="57398"/>
            <a:ext cx="9144001"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Calculating Torque</a:t>
            </a:r>
            <a:endParaRPr lang="en-US" sz="5400" b="1" dirty="0">
              <a:ln/>
              <a:solidFill>
                <a:srgbClr val="CC0B0B"/>
              </a:solidFill>
              <a:latin typeface="Calibri" panose="020F0502020204030204" pitchFamily="34" charset="0"/>
            </a:endParaRPr>
          </a:p>
        </p:txBody>
      </p:sp>
      <p:sp>
        <p:nvSpPr>
          <p:cNvPr id="7" name="TextBox 6"/>
          <p:cNvSpPr txBox="1"/>
          <p:nvPr/>
        </p:nvSpPr>
        <p:spPr>
          <a:xfrm>
            <a:off x="549796" y="693857"/>
            <a:ext cx="1546708" cy="430887"/>
          </a:xfrm>
          <a:prstGeom prst="rect">
            <a:avLst/>
          </a:prstGeom>
          <a:noFill/>
        </p:spPr>
        <p:txBody>
          <a:bodyPr wrap="square" rtlCol="0">
            <a:spAutoFit/>
          </a:bodyPr>
          <a:lstStyle/>
          <a:p>
            <a:r>
              <a:rPr lang="en-GB" altLang="en-US" sz="2200" b="1" u="sng" dirty="0">
                <a:solidFill>
                  <a:srgbClr val="BE1818"/>
                </a:solidFill>
                <a:latin typeface="Calibri" panose="020F0502020204030204" pitchFamily="34" charset="0"/>
              </a:rPr>
              <a:t>Example 2</a:t>
            </a:r>
            <a:endParaRPr lang="en-GB" altLang="en-US" sz="2000" b="1" dirty="0">
              <a:solidFill>
                <a:srgbClr val="BE1818"/>
              </a:solidFill>
              <a:latin typeface="Calibri" panose="020F0502020204030204" pitchFamily="34" charset="0"/>
            </a:endParaRPr>
          </a:p>
        </p:txBody>
      </p:sp>
      <p:sp>
        <p:nvSpPr>
          <p:cNvPr id="8" name="Text Box 2"/>
          <p:cNvSpPr txBox="1">
            <a:spLocks noChangeArrowheads="1"/>
          </p:cNvSpPr>
          <p:nvPr/>
        </p:nvSpPr>
        <p:spPr bwMode="auto">
          <a:xfrm>
            <a:off x="2567780" y="5090989"/>
            <a:ext cx="3382616" cy="1261884"/>
          </a:xfrm>
          <a:prstGeom prst="rect">
            <a:avLst/>
          </a:prstGeom>
          <a:solidFill>
            <a:srgbClr val="FCE1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50000"/>
              </a:spcBef>
              <a:buNone/>
            </a:pPr>
            <a:r>
              <a:rPr lang="en-US" altLang="en-US" sz="4000" b="1" dirty="0">
                <a:solidFill>
                  <a:schemeClr val="tx1"/>
                </a:solidFill>
                <a:latin typeface="Symbol" pitchFamily="18" charset="2"/>
              </a:rPr>
              <a:t>  </a:t>
            </a:r>
            <a:r>
              <a:rPr lang="en-US" altLang="en-US" sz="4000" b="1" dirty="0" err="1">
                <a:solidFill>
                  <a:schemeClr val="tx1"/>
                </a:solidFill>
                <a:latin typeface="Symbol" pitchFamily="18" charset="2"/>
              </a:rPr>
              <a:t>t</a:t>
            </a:r>
            <a:r>
              <a:rPr lang="en-US" altLang="en-US" sz="2000" b="1" baseline="-25000" dirty="0" err="1">
                <a:solidFill>
                  <a:schemeClr val="tx1"/>
                </a:solidFill>
                <a:latin typeface="Calibri" panose="020F0502020204030204" pitchFamily="34" charset="0"/>
              </a:rPr>
              <a:t>anticlockwise</a:t>
            </a:r>
            <a:r>
              <a:rPr lang="en-US" altLang="en-US" sz="2000" b="1" baseline="-25000" dirty="0">
                <a:solidFill>
                  <a:schemeClr val="tx1"/>
                </a:solidFill>
                <a:latin typeface="Calibri" panose="020F0502020204030204" pitchFamily="34" charset="0"/>
              </a:rPr>
              <a:t> </a:t>
            </a:r>
            <a:r>
              <a:rPr lang="en-US" altLang="en-US" sz="2800" b="1" dirty="0">
                <a:solidFill>
                  <a:schemeClr val="tx1"/>
                </a:solidFill>
              </a:rPr>
              <a:t>= </a:t>
            </a:r>
            <a:r>
              <a:rPr lang="en-US" altLang="en-US" sz="4000" b="1" dirty="0" err="1">
                <a:solidFill>
                  <a:schemeClr val="tx1"/>
                </a:solidFill>
                <a:latin typeface="Symbol" pitchFamily="18" charset="2"/>
              </a:rPr>
              <a:t>t</a:t>
            </a:r>
            <a:r>
              <a:rPr lang="en-US" altLang="en-US" sz="2000" b="1" baseline="-25000" dirty="0" err="1">
                <a:solidFill>
                  <a:schemeClr val="tx1"/>
                </a:solidFill>
                <a:latin typeface="Calibri" panose="020F0502020204030204" pitchFamily="34" charset="0"/>
              </a:rPr>
              <a:t>clockwise</a:t>
            </a:r>
            <a:r>
              <a:rPr lang="en-US" altLang="en-US" b="1" baseline="-25000" dirty="0">
                <a:solidFill>
                  <a:schemeClr val="tx1"/>
                </a:solidFill>
                <a:latin typeface="Calibri" panose="020F0502020204030204" pitchFamily="34" charset="0"/>
              </a:rPr>
              <a:t> </a:t>
            </a:r>
          </a:p>
          <a:p>
            <a:pPr>
              <a:spcBef>
                <a:spcPct val="50000"/>
              </a:spcBef>
              <a:buNone/>
            </a:pPr>
            <a:r>
              <a:rPr lang="en-US" altLang="en-US" sz="2400" b="1" dirty="0">
                <a:solidFill>
                  <a:schemeClr val="tx1"/>
                </a:solidFill>
                <a:latin typeface="Calibri" panose="020F0502020204030204" pitchFamily="34" charset="0"/>
              </a:rPr>
              <a:t> 1000 x 0.1  =   50 x d</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728" y="980728"/>
            <a:ext cx="4135316" cy="2631565"/>
          </a:xfrm>
          <a:prstGeom prst="rect">
            <a:avLst/>
          </a:prstGeom>
        </p:spPr>
      </p:pic>
      <p:sp>
        <p:nvSpPr>
          <p:cNvPr id="16" name="Rectangle 15"/>
          <p:cNvSpPr/>
          <p:nvPr/>
        </p:nvSpPr>
        <p:spPr>
          <a:xfrm>
            <a:off x="189756" y="1196752"/>
            <a:ext cx="7457972" cy="1200329"/>
          </a:xfrm>
          <a:prstGeom prst="rect">
            <a:avLst/>
          </a:prstGeom>
        </p:spPr>
        <p:txBody>
          <a:bodyPr wrap="square">
            <a:spAutoFit/>
          </a:bodyPr>
          <a:lstStyle/>
          <a:p>
            <a:r>
              <a:rPr lang="en-NZ" b="1" dirty="0">
                <a:latin typeface="Calibri" panose="020F0502020204030204" pitchFamily="34" charset="0"/>
              </a:rPr>
              <a:t>The pantograph has to be able to move up and down with small changes to line height- both railway line height and overhead electricity cable height.</a:t>
            </a:r>
          </a:p>
          <a:p>
            <a:r>
              <a:rPr lang="en-NZ" b="1" dirty="0">
                <a:latin typeface="Calibri" panose="020F0502020204030204" pitchFamily="34" charset="0"/>
              </a:rPr>
              <a:t>Too much force will cause excessive wear and too little will not deliver sufficient electricity and lead to arcing problems.</a:t>
            </a:r>
          </a:p>
        </p:txBody>
      </p:sp>
      <p:sp>
        <p:nvSpPr>
          <p:cNvPr id="19" name="TextBox 18"/>
          <p:cNvSpPr txBox="1"/>
          <p:nvPr/>
        </p:nvSpPr>
        <p:spPr>
          <a:xfrm>
            <a:off x="4626547" y="2564904"/>
            <a:ext cx="3052041" cy="1631216"/>
          </a:xfrm>
          <a:prstGeom prst="rect">
            <a:avLst/>
          </a:prstGeom>
          <a:noFill/>
        </p:spPr>
        <p:txBody>
          <a:bodyPr wrap="square" rtlCol="0">
            <a:spAutoFit/>
          </a:bodyPr>
          <a:lstStyle/>
          <a:p>
            <a:r>
              <a:rPr lang="en-NZ" sz="2000" b="1" dirty="0">
                <a:latin typeface="Calibri" panose="020F0502020204030204" pitchFamily="34" charset="0"/>
              </a:rPr>
              <a:t>Having a large force close to the pivot delivers a small, consistent force at the wire end a greater distance from the pivot.</a:t>
            </a:r>
          </a:p>
        </p:txBody>
      </p:sp>
      <p:grpSp>
        <p:nvGrpSpPr>
          <p:cNvPr id="22" name="Group 21"/>
          <p:cNvGrpSpPr/>
          <p:nvPr/>
        </p:nvGrpSpPr>
        <p:grpSpPr>
          <a:xfrm>
            <a:off x="-26268" y="2420888"/>
            <a:ext cx="4445651" cy="1989429"/>
            <a:chOff x="-26268" y="2420888"/>
            <a:chExt cx="4445651" cy="198942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8" y="2420888"/>
              <a:ext cx="4445651" cy="1989429"/>
            </a:xfrm>
            <a:prstGeom prst="rect">
              <a:avLst/>
            </a:prstGeom>
          </p:spPr>
        </p:pic>
        <p:sp>
          <p:nvSpPr>
            <p:cNvPr id="17" name="TextBox 16"/>
            <p:cNvSpPr txBox="1"/>
            <p:nvPr/>
          </p:nvSpPr>
          <p:spPr>
            <a:xfrm rot="10800000" flipV="1">
              <a:off x="77795" y="2895327"/>
              <a:ext cx="1143955" cy="461665"/>
            </a:xfrm>
            <a:prstGeom prst="rect">
              <a:avLst/>
            </a:prstGeom>
            <a:solidFill>
              <a:schemeClr val="bg1">
                <a:lumMod val="75000"/>
              </a:schemeClr>
            </a:solidFill>
          </p:spPr>
          <p:txBody>
            <a:bodyPr wrap="square" rtlCol="0">
              <a:spAutoFit/>
            </a:bodyPr>
            <a:lstStyle/>
            <a:p>
              <a:r>
                <a:rPr lang="en-NZ" sz="2400" b="1" dirty="0">
                  <a:latin typeface="Calibri" panose="020F0502020204030204" pitchFamily="34" charset="0"/>
                </a:rPr>
                <a:t>1000N</a:t>
              </a:r>
            </a:p>
          </p:txBody>
        </p:sp>
        <p:sp>
          <p:nvSpPr>
            <p:cNvPr id="21" name="TextBox 20"/>
            <p:cNvSpPr txBox="1"/>
            <p:nvPr/>
          </p:nvSpPr>
          <p:spPr>
            <a:xfrm rot="10800000" flipV="1">
              <a:off x="3827462" y="3628758"/>
              <a:ext cx="529013" cy="254360"/>
            </a:xfrm>
            <a:prstGeom prst="rect">
              <a:avLst/>
            </a:prstGeom>
            <a:solidFill>
              <a:schemeClr val="bg1">
                <a:lumMod val="75000"/>
              </a:schemeClr>
            </a:solidFill>
          </p:spPr>
          <p:txBody>
            <a:bodyPr wrap="square" rtlCol="0">
              <a:spAutoFit/>
            </a:bodyPr>
            <a:lstStyle/>
            <a:p>
              <a:r>
                <a:rPr lang="en-NZ" sz="1600" b="1" dirty="0">
                  <a:latin typeface="Calibri" panose="020F0502020204030204" pitchFamily="34" charset="0"/>
                </a:rPr>
                <a:t>50N</a:t>
              </a:r>
            </a:p>
          </p:txBody>
        </p:sp>
      </p:grpSp>
      <p:sp>
        <p:nvSpPr>
          <p:cNvPr id="20" name="TextBox 19"/>
          <p:cNvSpPr txBox="1"/>
          <p:nvPr/>
        </p:nvSpPr>
        <p:spPr>
          <a:xfrm>
            <a:off x="261764" y="4581128"/>
            <a:ext cx="11855053" cy="430887"/>
          </a:xfrm>
          <a:prstGeom prst="rect">
            <a:avLst/>
          </a:prstGeom>
          <a:noFill/>
        </p:spPr>
        <p:txBody>
          <a:bodyPr wrap="square" rtlCol="0">
            <a:spAutoFit/>
          </a:bodyPr>
          <a:lstStyle/>
          <a:p>
            <a:r>
              <a:rPr lang="en-NZ" sz="2200" b="1" dirty="0">
                <a:solidFill>
                  <a:srgbClr val="C00000"/>
                </a:solidFill>
                <a:latin typeface="Calibri" panose="020F0502020204030204" pitchFamily="34" charset="0"/>
              </a:rPr>
              <a:t>The 1000N force is 10cm from the pivot. How far out can the 50N force be if the system is balanced?</a:t>
            </a:r>
          </a:p>
        </p:txBody>
      </p:sp>
      <p:sp>
        <p:nvSpPr>
          <p:cNvPr id="23" name="Text Box 2"/>
          <p:cNvSpPr txBox="1">
            <a:spLocks noChangeArrowheads="1"/>
          </p:cNvSpPr>
          <p:nvPr/>
        </p:nvSpPr>
        <p:spPr bwMode="auto">
          <a:xfrm>
            <a:off x="6278514" y="5096410"/>
            <a:ext cx="2456312" cy="1228952"/>
          </a:xfrm>
          <a:prstGeom prst="rect">
            <a:avLst/>
          </a:prstGeom>
          <a:solidFill>
            <a:srgbClr val="FCE1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marL="342900" indent="-342900">
              <a:spcBef>
                <a:spcPct val="50000"/>
              </a:spcBef>
              <a:buFont typeface="Symbol" panose="05050102010706020507" pitchFamily="18" charset="2"/>
              <a:buChar char=" "/>
            </a:pPr>
            <a:r>
              <a:rPr lang="en-US" altLang="en-US" sz="2400" b="1" dirty="0">
                <a:solidFill>
                  <a:schemeClr val="tx1"/>
                </a:solidFill>
                <a:latin typeface="Calibri" panose="020F0502020204030204" pitchFamily="34" charset="0"/>
              </a:rPr>
              <a:t>100  =   50d</a:t>
            </a:r>
          </a:p>
          <a:p>
            <a:pPr marL="342900" indent="-342900">
              <a:spcBef>
                <a:spcPct val="50000"/>
              </a:spcBef>
              <a:buFont typeface="Symbol" panose="05050102010706020507" pitchFamily="18" charset="2"/>
              <a:buChar char=" "/>
            </a:pPr>
            <a:r>
              <a:rPr lang="en-US" altLang="en-US" sz="2400" b="1" dirty="0">
                <a:solidFill>
                  <a:schemeClr val="tx1"/>
                </a:solidFill>
                <a:latin typeface="Calibri" panose="020F0502020204030204" pitchFamily="34" charset="0"/>
              </a:rPr>
              <a:t>100/50 = d</a:t>
            </a:r>
          </a:p>
        </p:txBody>
      </p:sp>
      <p:sp>
        <p:nvSpPr>
          <p:cNvPr id="24" name="Text Box 2"/>
          <p:cNvSpPr txBox="1">
            <a:spLocks noChangeArrowheads="1"/>
          </p:cNvSpPr>
          <p:nvPr/>
        </p:nvSpPr>
        <p:spPr bwMode="auto">
          <a:xfrm>
            <a:off x="9038700" y="5104374"/>
            <a:ext cx="2456312" cy="1190571"/>
          </a:xfrm>
          <a:prstGeom prst="rect">
            <a:avLst/>
          </a:prstGeom>
          <a:solidFill>
            <a:srgbClr val="FCE18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marL="342900" indent="-342900">
              <a:spcBef>
                <a:spcPct val="50000"/>
              </a:spcBef>
              <a:buFont typeface="Symbol" panose="05050102010706020507" pitchFamily="18" charset="2"/>
              <a:buChar char=" "/>
            </a:pPr>
            <a:r>
              <a:rPr lang="en-US" altLang="en-US" sz="2400" b="1" dirty="0">
                <a:solidFill>
                  <a:schemeClr val="tx1"/>
                </a:solidFill>
                <a:latin typeface="Calibri" panose="020F0502020204030204" pitchFamily="34" charset="0"/>
              </a:rPr>
              <a:t>d = 2 </a:t>
            </a:r>
            <a:r>
              <a:rPr lang="en-US" altLang="en-US" sz="2400" b="1" dirty="0" err="1">
                <a:solidFill>
                  <a:schemeClr val="tx1"/>
                </a:solidFill>
                <a:latin typeface="Calibri" panose="020F0502020204030204" pitchFamily="34" charset="0"/>
              </a:rPr>
              <a:t>metres</a:t>
            </a:r>
            <a:endParaRPr lang="en-US" altLang="en-US" sz="2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0806475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6" presetClass="emph" presetSubtype="0" fill="hold" grpId="1" nodeType="afterEffect">
                                  <p:stCondLst>
                                    <p:cond delay="0"/>
                                  </p:stCondLst>
                                  <p:childTnLst>
                                    <p:animEffect transition="out" filter="fade">
                                      <p:cBhvr>
                                        <p:cTn id="51" dur="500" tmFilter="0, 0; .2, .5; .8, .5; 1, 0"/>
                                        <p:tgtEl>
                                          <p:spTgt spid="24"/>
                                        </p:tgtEl>
                                      </p:cBhvr>
                                    </p:animEffect>
                                    <p:animScale>
                                      <p:cBhvr>
                                        <p:cTn id="52"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6" grpId="0"/>
      <p:bldP spid="19" grpId="0"/>
      <p:bldP spid="20" grpId="0"/>
      <p:bldP spid="23" grpId="0" animBg="1"/>
      <p:bldP spid="24" grpId="0" animBg="1"/>
      <p:bldP spid="2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 Box 3"/>
              <p:cNvSpPr txBox="1">
                <a:spLocks noChangeArrowheads="1"/>
              </p:cNvSpPr>
              <p:nvPr/>
            </p:nvSpPr>
            <p:spPr bwMode="auto">
              <a:xfrm>
                <a:off x="2223396" y="3861048"/>
                <a:ext cx="9031287" cy="2101555"/>
              </a:xfrm>
              <a:prstGeom prst="rect">
                <a:avLst/>
              </a:prstGeom>
              <a:solidFill>
                <a:srgbClr val="FCE180"/>
              </a:solidFill>
              <a:ln w="76200">
                <a:noFill/>
                <a:miter lim="800000"/>
                <a:headEnd/>
                <a:tailEnd/>
              </a:ln>
              <a:effectLst/>
              <a:extLst>
                <a:ext uri="{AF507438-7753-43e0-B8FC-AC1667EBCBE1}">
                  <a14:hiddenEffects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US" altLang="en-US" sz="2400" b="1" dirty="0">
                    <a:solidFill>
                      <a:schemeClr val="tx1"/>
                    </a:solidFill>
                    <a:latin typeface="Calibri" panose="020F0502020204030204" pitchFamily="34" charset="0"/>
                  </a:rPr>
                  <a:t>In mathematic notation:</a:t>
                </a:r>
              </a:p>
              <a:p>
                <a:pPr marL="457200" indent="-457200">
                  <a:spcBef>
                    <a:spcPct val="50000"/>
                  </a:spcBef>
                  <a:buFont typeface="+mj-lt"/>
                  <a:buAutoNum type="arabicPeriod"/>
                </a:pPr>
                <a:r>
                  <a:rPr lang="en-US" altLang="en-US" sz="2400" b="1" dirty="0">
                    <a:solidFill>
                      <a:schemeClr val="tx1"/>
                    </a:solidFill>
                    <a:latin typeface="Calibri" panose="020F0502020204030204" pitchFamily="34" charset="0"/>
                  </a:rPr>
                  <a:t> </a:t>
                </a:r>
                <a14:m>
                  <m:oMath xmlns:m="http://schemas.openxmlformats.org/officeDocument/2006/math">
                    <m:nary>
                      <m:naryPr>
                        <m:chr m:val="∑"/>
                        <m:subHide m:val="on"/>
                        <m:supHide m:val="on"/>
                        <m:ctrlPr>
                          <a:rPr lang="en-US" altLang="en-US" sz="2800" b="1" i="1" smtClean="0">
                            <a:solidFill>
                              <a:schemeClr val="tx1"/>
                            </a:solidFill>
                            <a:latin typeface="Cambria Math" panose="02040503050406030204" pitchFamily="18" charset="0"/>
                          </a:rPr>
                        </m:ctrlPr>
                      </m:naryPr>
                      <m:sub/>
                      <m:sup/>
                      <m:e>
                        <m:r>
                          <a:rPr lang="en-US" altLang="en-US" sz="2800" b="1" i="1" smtClean="0">
                            <a:solidFill>
                              <a:schemeClr val="tx1"/>
                            </a:solidFill>
                            <a:latin typeface="Cambria Math" panose="02040503050406030204" pitchFamily="18" charset="0"/>
                            <a:ea typeface="Cambria Math" panose="02040503050406030204" pitchFamily="18" charset="0"/>
                          </a:rPr>
                          <m:t>𝝉</m:t>
                        </m:r>
                        <m:r>
                          <a:rPr lang="en-NZ" altLang="en-US" sz="2800" b="1" i="1" smtClean="0">
                            <a:solidFill>
                              <a:schemeClr val="tx1"/>
                            </a:solidFill>
                            <a:latin typeface="Cambria Math" panose="02040503050406030204" pitchFamily="18" charset="0"/>
                          </a:rPr>
                          <m:t>=</m:t>
                        </m:r>
                        <m:r>
                          <a:rPr lang="en-NZ" altLang="en-US" sz="2800" b="1" i="1" smtClean="0">
                            <a:solidFill>
                              <a:schemeClr val="tx1"/>
                            </a:solidFill>
                            <a:latin typeface="Cambria Math" panose="02040503050406030204" pitchFamily="18" charset="0"/>
                          </a:rPr>
                          <m:t>𝟎</m:t>
                        </m:r>
                      </m:e>
                    </m:nary>
                  </m:oMath>
                </a14:m>
                <a:endParaRPr lang="en-US" altLang="en-US" sz="2800" b="1" dirty="0">
                  <a:solidFill>
                    <a:schemeClr val="tx1"/>
                  </a:solidFill>
                  <a:latin typeface="Calibri" panose="020F0502020204030204" pitchFamily="34" charset="0"/>
                </a:endParaRPr>
              </a:p>
              <a:p>
                <a:pPr marL="457200" indent="-457200">
                  <a:spcBef>
                    <a:spcPct val="50000"/>
                  </a:spcBef>
                  <a:buFont typeface="+mj-lt"/>
                  <a:buAutoNum type="arabicPeriod"/>
                </a:pPr>
                <a:endParaRPr lang="en-US" altLang="en-US" sz="1200" b="1" dirty="0">
                  <a:solidFill>
                    <a:schemeClr val="tx1"/>
                  </a:solidFill>
                  <a:latin typeface="Calibri" panose="020F0502020204030204" pitchFamily="34" charset="0"/>
                </a:endParaRPr>
              </a:p>
              <a:p>
                <a:pPr marL="457200" indent="-457200">
                  <a:spcBef>
                    <a:spcPct val="50000"/>
                  </a:spcBef>
                  <a:buFont typeface="+mj-lt"/>
                  <a:buAutoNum type="arabicPeriod"/>
                </a:pPr>
                <a:r>
                  <a:rPr lang="en-US" altLang="en-US" sz="2400" b="1" dirty="0">
                    <a:solidFill>
                      <a:schemeClr val="tx1"/>
                    </a:solidFill>
                    <a:latin typeface="Calibri" panose="020F0502020204030204" pitchFamily="34" charset="0"/>
                  </a:rPr>
                  <a:t> </a:t>
                </a:r>
                <a14:m>
                  <m:oMath xmlns:m="http://schemas.openxmlformats.org/officeDocument/2006/math">
                    <m:nary>
                      <m:naryPr>
                        <m:chr m:val="∑"/>
                        <m:subHide m:val="on"/>
                        <m:supHide m:val="on"/>
                        <m:ctrlPr>
                          <a:rPr lang="en-US" altLang="en-US" sz="2800" b="1" i="1">
                            <a:solidFill>
                              <a:schemeClr val="tx1"/>
                            </a:solidFill>
                            <a:latin typeface="Cambria Math" panose="02040503050406030204" pitchFamily="18" charset="0"/>
                          </a:rPr>
                        </m:ctrlPr>
                      </m:naryPr>
                      <m:sub/>
                      <m:sup/>
                      <m:e>
                        <m:r>
                          <a:rPr lang="en-NZ" altLang="en-US" sz="2800" b="1" i="1" smtClean="0">
                            <a:solidFill>
                              <a:schemeClr val="tx1"/>
                            </a:solidFill>
                            <a:latin typeface="Cambria Math" panose="02040503050406030204" pitchFamily="18" charset="0"/>
                            <a:ea typeface="Cambria Math" panose="02040503050406030204" pitchFamily="18" charset="0"/>
                          </a:rPr>
                          <m:t>𝑭</m:t>
                        </m:r>
                        <m:r>
                          <a:rPr lang="en-NZ" altLang="en-US" sz="2800" b="1" i="1" smtClean="0">
                            <a:solidFill>
                              <a:schemeClr val="tx1"/>
                            </a:solidFill>
                            <a:latin typeface="Cambria Math" panose="02040503050406030204" pitchFamily="18" charset="0"/>
                          </a:rPr>
                          <m:t>=</m:t>
                        </m:r>
                        <m:r>
                          <a:rPr lang="en-NZ" altLang="en-US" sz="2800" b="1" i="1">
                            <a:solidFill>
                              <a:schemeClr val="tx1"/>
                            </a:solidFill>
                            <a:latin typeface="Cambria Math" panose="02040503050406030204" pitchFamily="18" charset="0"/>
                          </a:rPr>
                          <m:t>𝟎</m:t>
                        </m:r>
                      </m:e>
                    </m:nary>
                  </m:oMath>
                </a14:m>
                <a:endParaRPr lang="en-NZ" altLang="en-US" sz="2800" b="1" dirty="0">
                  <a:solidFill>
                    <a:srgbClr val="C00000"/>
                  </a:solidFill>
                  <a:latin typeface="Calibri" panose="020F0502020204030204" pitchFamily="34" charset="0"/>
                </a:endParaRPr>
              </a:p>
              <a:p>
                <a:pPr marL="457200" indent="-457200">
                  <a:spcBef>
                    <a:spcPct val="50000"/>
                  </a:spcBef>
                  <a:buFont typeface="+mj-lt"/>
                  <a:buAutoNum type="arabicPeriod"/>
                </a:pPr>
                <a:endParaRPr lang="en-US" altLang="en-US" sz="1400" b="1" dirty="0">
                  <a:solidFill>
                    <a:srgbClr val="C00000"/>
                  </a:solidFill>
                  <a:latin typeface="Calibri" panose="020F0502020204030204" pitchFamily="34" charset="0"/>
                </a:endParaRPr>
              </a:p>
            </p:txBody>
          </p:sp>
        </mc:Choice>
        <mc:Fallback xmlns="">
          <p:sp>
            <p:nvSpPr>
              <p:cNvPr id="10" name="Text Box 3"/>
              <p:cNvSpPr txBox="1">
                <a:spLocks noRot="1" noChangeAspect="1" noMove="1" noResize="1" noEditPoints="1" noAdjustHandles="1" noChangeArrowheads="1" noChangeShapeType="1" noTextEdit="1"/>
              </p:cNvSpPr>
              <p:nvPr/>
            </p:nvSpPr>
            <p:spPr bwMode="auto">
              <a:xfrm>
                <a:off x="2223396" y="3861048"/>
                <a:ext cx="9031287" cy="2101555"/>
              </a:xfrm>
              <a:prstGeom prst="rect">
                <a:avLst/>
              </a:prstGeom>
              <a:blipFill>
                <a:blip r:embed="rId3"/>
                <a:stretch>
                  <a:fillRect l="-1080" t="-2319" b="-2029"/>
                </a:stretch>
              </a:blipFill>
              <a:ln w="76200">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NZ">
                    <a:noFill/>
                  </a:rPr>
                  <a:t> </a:t>
                </a:r>
              </a:p>
            </p:txBody>
          </p:sp>
        </mc:Fallback>
      </mc:AlternateContent>
      <p:sp>
        <p:nvSpPr>
          <p:cNvPr id="5" name="Rectangle 12"/>
          <p:cNvSpPr>
            <a:spLocks noGrp="1" noChangeArrowheads="1"/>
          </p:cNvSpPr>
          <p:nvPr>
            <p:ph type="title"/>
          </p:nvPr>
        </p:nvSpPr>
        <p:spPr>
          <a:xfrm>
            <a:off x="3718768" y="548680"/>
            <a:ext cx="6767512" cy="914400"/>
          </a:xfrm>
        </p:spPr>
        <p:txBody>
          <a:bodyPr/>
          <a:lstStyle/>
          <a:p>
            <a:pPr eaLnBrk="1" hangingPunct="1"/>
            <a:r>
              <a:rPr lang="en-US" sz="2600" dirty="0">
                <a:solidFill>
                  <a:srgbClr val="FF0000"/>
                </a:solidFill>
                <a:latin typeface="Trebuchet MS" pitchFamily="34" charset="0"/>
              </a:rPr>
              <a:t>  </a:t>
            </a:r>
            <a:endParaRPr lang="en-US" sz="2800" dirty="0">
              <a:solidFill>
                <a:srgbClr val="FF0000"/>
              </a:solidFill>
              <a:latin typeface="Trebuchet MS" pitchFamily="34" charset="0"/>
            </a:endParaRPr>
          </a:p>
        </p:txBody>
      </p:sp>
      <p:sp>
        <p:nvSpPr>
          <p:cNvPr id="6" name="Text Box 14"/>
          <p:cNvSpPr txBox="1">
            <a:spLocks noChangeArrowheads="1"/>
          </p:cNvSpPr>
          <p:nvPr/>
        </p:nvSpPr>
        <p:spPr bwMode="auto">
          <a:xfrm>
            <a:off x="4006180" y="1278517"/>
            <a:ext cx="6192688" cy="1384995"/>
          </a:xfrm>
          <a:prstGeom prst="rect">
            <a:avLst/>
          </a:prstGeom>
          <a:noFill/>
          <a:ln w="9525">
            <a:noFill/>
            <a:miter lim="800000"/>
            <a:headEnd/>
            <a:tailEnd/>
          </a:ln>
        </p:spPr>
        <p:txBody>
          <a:bodyPr wrap="square">
            <a:spAutoFit/>
          </a:bodyPr>
          <a:lstStyle/>
          <a:p>
            <a:pPr marL="266700" indent="-266700"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pPr>
            <a:endParaRPr lang="en-NZ" sz="1400" dirty="0">
              <a:solidFill>
                <a:prstClr val="black"/>
              </a:solidFill>
              <a:latin typeface="Calibri" panose="020F0502020204030204" pitchFamily="34" charset="0"/>
            </a:endParaRPr>
          </a:p>
        </p:txBody>
      </p:sp>
      <p:sp>
        <p:nvSpPr>
          <p:cNvPr id="4" name="Text Box 2"/>
          <p:cNvSpPr txBox="1">
            <a:spLocks noChangeArrowheads="1"/>
          </p:cNvSpPr>
          <p:nvPr/>
        </p:nvSpPr>
        <p:spPr bwMode="auto">
          <a:xfrm>
            <a:off x="2277988" y="-14610"/>
            <a:ext cx="9144001"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Forces- Equilibrium</a:t>
            </a:r>
            <a:endParaRPr lang="en-US" sz="5400" b="1" dirty="0">
              <a:ln/>
              <a:solidFill>
                <a:srgbClr val="CC0B0B"/>
              </a:solidFill>
              <a:latin typeface="Calibri" panose="020F0502020204030204" pitchFamily="34" charset="0"/>
            </a:endParaRPr>
          </a:p>
        </p:txBody>
      </p:sp>
      <p:sp>
        <p:nvSpPr>
          <p:cNvPr id="7" name="Text Box 3"/>
          <p:cNvSpPr txBox="1">
            <a:spLocks noChangeArrowheads="1"/>
          </p:cNvSpPr>
          <p:nvPr/>
        </p:nvSpPr>
        <p:spPr bwMode="auto">
          <a:xfrm>
            <a:off x="2247701" y="1778040"/>
            <a:ext cx="9031287" cy="1938992"/>
          </a:xfrm>
          <a:prstGeom prst="rect">
            <a:avLst/>
          </a:prstGeom>
          <a:solidFill>
            <a:srgbClr val="FCE180"/>
          </a:solidFill>
          <a:ln w="7620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US" altLang="en-US" sz="2400" b="1" dirty="0">
                <a:solidFill>
                  <a:schemeClr val="tx1"/>
                </a:solidFill>
                <a:latin typeface="Calibri" panose="020F0502020204030204" pitchFamily="34" charset="0"/>
              </a:rPr>
              <a:t>For a system to be in equilibrium:</a:t>
            </a:r>
          </a:p>
          <a:p>
            <a:pPr marL="457200" indent="-457200">
              <a:spcBef>
                <a:spcPct val="50000"/>
              </a:spcBef>
              <a:buFont typeface="+mj-lt"/>
              <a:buAutoNum type="arabicPeriod"/>
            </a:pPr>
            <a:r>
              <a:rPr lang="en-US" altLang="en-US" sz="2400" b="1" dirty="0">
                <a:solidFill>
                  <a:schemeClr val="tx1"/>
                </a:solidFill>
                <a:latin typeface="Calibri" panose="020F0502020204030204" pitchFamily="34" charset="0"/>
              </a:rPr>
              <a:t>the sum of the clockwise &amp; anticlockwise torques about any point must be zero</a:t>
            </a:r>
          </a:p>
          <a:p>
            <a:pPr marL="457200" indent="-457200">
              <a:spcBef>
                <a:spcPct val="50000"/>
              </a:spcBef>
              <a:buFont typeface="+mj-lt"/>
              <a:buAutoNum type="arabicPeriod"/>
            </a:pPr>
            <a:r>
              <a:rPr lang="en-US" altLang="en-US" sz="2400" b="1" dirty="0">
                <a:solidFill>
                  <a:schemeClr val="tx1"/>
                </a:solidFill>
                <a:latin typeface="Calibri" panose="020F0502020204030204" pitchFamily="34" charset="0"/>
              </a:rPr>
              <a:t>the sum of the forces must be zero</a:t>
            </a:r>
            <a:endParaRPr lang="en-US" altLang="en-US" sz="2400" b="1" dirty="0">
              <a:solidFill>
                <a:schemeClr val="tx1"/>
              </a:solidFill>
              <a:latin typeface="Calibri" panose="020F0502020204030204" pitchFamily="34" charset="0"/>
              <a:sym typeface="Symbol" pitchFamily="18" charset="2"/>
            </a:endParaRPr>
          </a:p>
        </p:txBody>
      </p:sp>
      <p:sp>
        <p:nvSpPr>
          <p:cNvPr id="8" name="Text Box 3"/>
          <p:cNvSpPr txBox="1">
            <a:spLocks noChangeArrowheads="1"/>
          </p:cNvSpPr>
          <p:nvPr/>
        </p:nvSpPr>
        <p:spPr bwMode="auto">
          <a:xfrm>
            <a:off x="981844" y="764704"/>
            <a:ext cx="10657184" cy="461665"/>
          </a:xfrm>
          <a:prstGeom prst="rect">
            <a:avLst/>
          </a:prstGeom>
          <a:noFill/>
          <a:ln w="7620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US" altLang="en-US" sz="2400" b="1" dirty="0">
                <a:solidFill>
                  <a:srgbClr val="C00000"/>
                </a:solidFill>
                <a:latin typeface="Calibri" panose="020F0502020204030204" pitchFamily="34" charset="0"/>
              </a:rPr>
              <a:t>To solve the previous problem you have used the principles of equilibrium.</a:t>
            </a:r>
            <a:endParaRPr lang="en-US" altLang="en-US" sz="2400" b="1" dirty="0">
              <a:solidFill>
                <a:srgbClr val="C00000"/>
              </a:solidFill>
              <a:latin typeface="Calibri" panose="020F0502020204030204" pitchFamily="34" charset="0"/>
              <a:sym typeface="Symbol" pitchFamily="18" charset="2"/>
            </a:endParaRPr>
          </a:p>
        </p:txBody>
      </p:sp>
      <p:sp>
        <p:nvSpPr>
          <p:cNvPr id="9" name="Text Box 3"/>
          <p:cNvSpPr txBox="1">
            <a:spLocks noChangeArrowheads="1"/>
          </p:cNvSpPr>
          <p:nvPr/>
        </p:nvSpPr>
        <p:spPr bwMode="auto">
          <a:xfrm>
            <a:off x="981844" y="1239143"/>
            <a:ext cx="10657184" cy="461665"/>
          </a:xfrm>
          <a:prstGeom prst="rect">
            <a:avLst/>
          </a:prstGeom>
          <a:noFill/>
          <a:ln w="76200">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50000"/>
              </a:spcBef>
              <a:buFontTx/>
              <a:buNone/>
            </a:pPr>
            <a:r>
              <a:rPr lang="en-US" altLang="en-US" sz="2400" b="1" dirty="0">
                <a:solidFill>
                  <a:srgbClr val="C00000"/>
                </a:solidFill>
                <a:latin typeface="Calibri" panose="020F0502020204030204" pitchFamily="34" charset="0"/>
              </a:rPr>
              <a:t>Equilibrium in physics describes a particular situation involving torques and forces.</a:t>
            </a:r>
            <a:endParaRPr lang="en-US" altLang="en-US" sz="2400" b="1" dirty="0">
              <a:solidFill>
                <a:srgbClr val="C00000"/>
              </a:solidFill>
              <a:latin typeface="Calibri" panose="020F0502020204030204" pitchFamily="34" charset="0"/>
              <a:sym typeface="Symbol" pitchFamily="18" charset="2"/>
            </a:endParaRPr>
          </a:p>
        </p:txBody>
      </p:sp>
      <p:grpSp>
        <p:nvGrpSpPr>
          <p:cNvPr id="12" name="Group 11"/>
          <p:cNvGrpSpPr/>
          <p:nvPr/>
        </p:nvGrpSpPr>
        <p:grpSpPr>
          <a:xfrm>
            <a:off x="4438228" y="5988236"/>
            <a:ext cx="7736396" cy="781753"/>
            <a:chOff x="1994850" y="5989472"/>
            <a:chExt cx="8510036" cy="868528"/>
          </a:xfrm>
        </p:grpSpPr>
        <p:grpSp>
          <p:nvGrpSpPr>
            <p:cNvPr id="13" name="Group 12"/>
            <p:cNvGrpSpPr/>
            <p:nvPr/>
          </p:nvGrpSpPr>
          <p:grpSpPr>
            <a:xfrm>
              <a:off x="2074059" y="5989472"/>
              <a:ext cx="8106482" cy="868528"/>
              <a:chOff x="621804" y="4493079"/>
              <a:chExt cx="8106482" cy="868528"/>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2736" r="9666" b="49058"/>
              <a:stretch/>
            </p:blipFill>
            <p:spPr>
              <a:xfrm>
                <a:off x="621804" y="4497510"/>
                <a:ext cx="4392488" cy="864097"/>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12736" r="11291" b="49058"/>
              <a:stretch/>
            </p:blipFill>
            <p:spPr>
              <a:xfrm flipH="1">
                <a:off x="4798268" y="4493079"/>
                <a:ext cx="3930018" cy="864097"/>
              </a:xfrm>
              <a:prstGeom prst="rect">
                <a:avLst/>
              </a:prstGeom>
            </p:spPr>
          </p:pic>
        </p:grpSp>
        <p:cxnSp>
          <p:nvCxnSpPr>
            <p:cNvPr id="14" name="Straight Connector 13"/>
            <p:cNvCxnSpPr/>
            <p:nvPr/>
          </p:nvCxnSpPr>
          <p:spPr>
            <a:xfrm flipH="1">
              <a:off x="1994850" y="6005246"/>
              <a:ext cx="8510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57937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 fill="hold"/>
                                        <p:tgtEl>
                                          <p:spTgt spid="8"/>
                                        </p:tgtEl>
                                        <p:attrNameLst>
                                          <p:attrName>ppt_x</p:attrName>
                                        </p:attrNameLst>
                                      </p:cBhvr>
                                      <p:tavLst>
                                        <p:tav tm="0">
                                          <p:val>
                                            <p:strVal val="1+#ppt_w/2"/>
                                          </p:val>
                                        </p:tav>
                                        <p:tav tm="100000">
                                          <p:val>
                                            <p:strVal val="#ppt_x"/>
                                          </p:val>
                                        </p:tav>
                                      </p:tavLst>
                                    </p:anim>
                                    <p:anim calcmode="lin" valueType="num">
                                      <p:cBhvr additive="base">
                                        <p:cTn id="12" dur="3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300" fill="hold"/>
                                        <p:tgtEl>
                                          <p:spTgt spid="9"/>
                                        </p:tgtEl>
                                        <p:attrNameLst>
                                          <p:attrName>ppt_x</p:attrName>
                                        </p:attrNameLst>
                                      </p:cBhvr>
                                      <p:tavLst>
                                        <p:tav tm="0">
                                          <p:val>
                                            <p:strVal val="1+#ppt_w/2"/>
                                          </p:val>
                                        </p:tav>
                                        <p:tav tm="100000">
                                          <p:val>
                                            <p:strVal val="#ppt_x"/>
                                          </p:val>
                                        </p:tav>
                                      </p:tavLst>
                                    </p:anim>
                                    <p:anim calcmode="lin" valueType="num">
                                      <p:cBhvr additive="base">
                                        <p:cTn id="18" dur="3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300" fill="hold"/>
                                        <p:tgtEl>
                                          <p:spTgt spid="7"/>
                                        </p:tgtEl>
                                        <p:attrNameLst>
                                          <p:attrName>ppt_x</p:attrName>
                                        </p:attrNameLst>
                                      </p:cBhvr>
                                      <p:tavLst>
                                        <p:tav tm="0">
                                          <p:val>
                                            <p:strVal val="1+#ppt_w/2"/>
                                          </p:val>
                                        </p:tav>
                                        <p:tav tm="100000">
                                          <p:val>
                                            <p:strVal val="#ppt_x"/>
                                          </p:val>
                                        </p:tav>
                                      </p:tavLst>
                                    </p:anim>
                                    <p:anim calcmode="lin" valueType="num">
                                      <p:cBhvr additive="base">
                                        <p:cTn id="24" dur="3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300" fill="hold"/>
                                        <p:tgtEl>
                                          <p:spTgt spid="10"/>
                                        </p:tgtEl>
                                        <p:attrNameLst>
                                          <p:attrName>ppt_x</p:attrName>
                                        </p:attrNameLst>
                                      </p:cBhvr>
                                      <p:tavLst>
                                        <p:tav tm="0">
                                          <p:val>
                                            <p:strVal val="1+#ppt_w/2"/>
                                          </p:val>
                                        </p:tav>
                                        <p:tav tm="100000">
                                          <p:val>
                                            <p:strVal val="#ppt_x"/>
                                          </p:val>
                                        </p:tav>
                                      </p:tavLst>
                                    </p:anim>
                                    <p:anim calcmode="lin" valueType="num">
                                      <p:cBhvr additive="base">
                                        <p:cTn id="30" dur="3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4" grpId="0"/>
      <p:bldP spid="7" grpId="0" animBg="1" autoUpdateAnimBg="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718768" y="548680"/>
            <a:ext cx="6767512" cy="914400"/>
          </a:xfrm>
        </p:spPr>
        <p:txBody>
          <a:bodyPr/>
          <a:lstStyle/>
          <a:p>
            <a:pPr eaLnBrk="1" hangingPunct="1"/>
            <a:r>
              <a:rPr lang="en-US" sz="2600" dirty="0">
                <a:solidFill>
                  <a:srgbClr val="FF0000"/>
                </a:solidFill>
                <a:latin typeface="Trebuchet MS" pitchFamily="34" charset="0"/>
              </a:rPr>
              <a:t>  </a:t>
            </a:r>
            <a:endParaRPr lang="en-US" sz="2800" dirty="0">
              <a:solidFill>
                <a:srgbClr val="FF0000"/>
              </a:solidFill>
              <a:latin typeface="Trebuchet MS" pitchFamily="34" charset="0"/>
            </a:endParaRPr>
          </a:p>
        </p:txBody>
      </p:sp>
      <p:sp>
        <p:nvSpPr>
          <p:cNvPr id="6" name="Text Box 14"/>
          <p:cNvSpPr txBox="1">
            <a:spLocks noChangeArrowheads="1"/>
          </p:cNvSpPr>
          <p:nvPr/>
        </p:nvSpPr>
        <p:spPr bwMode="auto">
          <a:xfrm>
            <a:off x="4006180" y="1278517"/>
            <a:ext cx="6192688" cy="1384995"/>
          </a:xfrm>
          <a:prstGeom prst="rect">
            <a:avLst/>
          </a:prstGeom>
          <a:noFill/>
          <a:ln w="9525">
            <a:noFill/>
            <a:miter lim="800000"/>
            <a:headEnd/>
            <a:tailEnd/>
          </a:ln>
        </p:spPr>
        <p:txBody>
          <a:bodyPr wrap="square">
            <a:spAutoFit/>
          </a:bodyPr>
          <a:lstStyle/>
          <a:p>
            <a:pPr marL="266700" indent="-266700"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buFont typeface="Wingdings" pitchFamily="2" charset="2"/>
              <a:buChar char="v"/>
            </a:pPr>
            <a:endParaRPr lang="en-NZ" sz="1400" dirty="0">
              <a:solidFill>
                <a:prstClr val="black"/>
              </a:solidFill>
              <a:latin typeface="Calibri" panose="020F0502020204030204" pitchFamily="34" charset="0"/>
            </a:endParaRPr>
          </a:p>
          <a:p>
            <a:pPr fontAlgn="base">
              <a:spcBef>
                <a:spcPct val="0"/>
              </a:spcBef>
              <a:spcAft>
                <a:spcPct val="0"/>
              </a:spcAft>
            </a:pPr>
            <a:endParaRPr lang="en-NZ" sz="1400" dirty="0">
              <a:solidFill>
                <a:prstClr val="black"/>
              </a:solidFill>
              <a:latin typeface="Calibri" panose="020F0502020204030204" pitchFamily="34" charset="0"/>
            </a:endParaRPr>
          </a:p>
        </p:txBody>
      </p:sp>
      <p:sp>
        <p:nvSpPr>
          <p:cNvPr id="3" name="TextBox 2"/>
          <p:cNvSpPr txBox="1"/>
          <p:nvPr/>
        </p:nvSpPr>
        <p:spPr>
          <a:xfrm>
            <a:off x="477788" y="260648"/>
            <a:ext cx="6984776" cy="2246769"/>
          </a:xfrm>
          <a:prstGeom prst="rect">
            <a:avLst/>
          </a:prstGeom>
          <a:noFill/>
        </p:spPr>
        <p:txBody>
          <a:bodyPr wrap="square" rtlCol="0">
            <a:spAutoFit/>
          </a:bodyPr>
          <a:lstStyle/>
          <a:p>
            <a:r>
              <a:rPr lang="en-NZ" sz="2000" b="1" dirty="0">
                <a:latin typeface="Calibri" panose="020F0502020204030204" pitchFamily="34" charset="0"/>
              </a:rPr>
              <a:t>Outside of its four main islands Japan has thousands of smaller ones. Over 50% of the country is mountainous and covered in forest.</a:t>
            </a:r>
          </a:p>
          <a:p>
            <a:endParaRPr lang="en-NZ" sz="1000" b="1" dirty="0">
              <a:latin typeface="Calibri" panose="020F0502020204030204" pitchFamily="34" charset="0"/>
            </a:endParaRPr>
          </a:p>
          <a:p>
            <a:r>
              <a:rPr lang="en-NZ" sz="2000" b="1" dirty="0">
                <a:latin typeface="Calibri" panose="020F0502020204030204" pitchFamily="34" charset="0"/>
              </a:rPr>
              <a:t>Although Japan has very large urban populations (  ̴125 million people) it also has stunning national parks. </a:t>
            </a:r>
          </a:p>
          <a:p>
            <a:endParaRPr lang="en-NZ" sz="1000" b="1" dirty="0">
              <a:latin typeface="Calibri" panose="020F0502020204030204" pitchFamily="34" charset="0"/>
            </a:endParaRPr>
          </a:p>
          <a:p>
            <a:r>
              <a:rPr lang="en-NZ" sz="2000" b="1" dirty="0">
                <a:latin typeface="Calibri" panose="020F0502020204030204" pitchFamily="34" charset="0"/>
              </a:rPr>
              <a:t>The rail network allows easy access to its wilderness.</a:t>
            </a:r>
          </a:p>
        </p:txBody>
      </p:sp>
      <p:grpSp>
        <p:nvGrpSpPr>
          <p:cNvPr id="13" name="Group 12"/>
          <p:cNvGrpSpPr/>
          <p:nvPr/>
        </p:nvGrpSpPr>
        <p:grpSpPr>
          <a:xfrm>
            <a:off x="7581444" y="241321"/>
            <a:ext cx="3913568" cy="3052955"/>
            <a:chOff x="7581444" y="241321"/>
            <a:chExt cx="3913568" cy="305295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81444" y="241321"/>
              <a:ext cx="3913568" cy="3052955"/>
            </a:xfrm>
            <a:prstGeom prst="rect">
              <a:avLst/>
            </a:prstGeom>
          </p:spPr>
        </p:pic>
        <p:sp>
          <p:nvSpPr>
            <p:cNvPr id="4" name="TextBox 3"/>
            <p:cNvSpPr txBox="1"/>
            <p:nvPr/>
          </p:nvSpPr>
          <p:spPr>
            <a:xfrm>
              <a:off x="8686700" y="2924944"/>
              <a:ext cx="2808312" cy="369332"/>
            </a:xfrm>
            <a:prstGeom prst="rect">
              <a:avLst/>
            </a:prstGeom>
            <a:noFill/>
          </p:spPr>
          <p:txBody>
            <a:bodyPr wrap="square" rtlCol="0">
              <a:spAutoFit/>
            </a:bodyPr>
            <a:lstStyle/>
            <a:p>
              <a:r>
                <a:rPr lang="en-NZ" dirty="0"/>
                <a:t>japan-magazine.jnto.go.jp</a:t>
              </a:r>
            </a:p>
          </p:txBody>
        </p:sp>
      </p:grpSp>
      <p:sp>
        <p:nvSpPr>
          <p:cNvPr id="10" name="TextBox 9"/>
          <p:cNvSpPr txBox="1"/>
          <p:nvPr/>
        </p:nvSpPr>
        <p:spPr>
          <a:xfrm>
            <a:off x="5806380" y="3732128"/>
            <a:ext cx="6238428" cy="1785104"/>
          </a:xfrm>
          <a:prstGeom prst="rect">
            <a:avLst/>
          </a:prstGeom>
          <a:noFill/>
        </p:spPr>
        <p:txBody>
          <a:bodyPr wrap="square" rtlCol="0">
            <a:spAutoFit/>
          </a:bodyPr>
          <a:lstStyle/>
          <a:p>
            <a:r>
              <a:rPr lang="en-NZ" sz="2000" b="1" dirty="0">
                <a:latin typeface="Calibri" panose="020F0502020204030204" pitchFamily="34" charset="0"/>
              </a:rPr>
              <a:t>One such rural area is only   ̴200km north of Tokyo, in the Fukushima prefecture.</a:t>
            </a:r>
          </a:p>
          <a:p>
            <a:endParaRPr lang="en-NZ" sz="1000" b="1" dirty="0">
              <a:latin typeface="Calibri" panose="020F0502020204030204" pitchFamily="34" charset="0"/>
            </a:endParaRPr>
          </a:p>
          <a:p>
            <a:r>
              <a:rPr lang="en-NZ" sz="2000" b="1" dirty="0">
                <a:latin typeface="Calibri" panose="020F0502020204030204" pitchFamily="34" charset="0"/>
              </a:rPr>
              <a:t>Via a local railway line, the </a:t>
            </a:r>
            <a:r>
              <a:rPr lang="en-NZ" sz="2000" b="1" dirty="0" err="1">
                <a:latin typeface="Calibri" panose="020F0502020204030204" pitchFamily="34" charset="0"/>
              </a:rPr>
              <a:t>Tadami</a:t>
            </a:r>
            <a:r>
              <a:rPr lang="en-NZ" sz="2000" b="1" dirty="0">
                <a:latin typeface="Calibri" panose="020F0502020204030204" pitchFamily="34" charset="0"/>
              </a:rPr>
              <a:t> line, one can access the area called Oku-Aizu which has rich natural surroundings including geothermal hot pools (</a:t>
            </a:r>
            <a:r>
              <a:rPr lang="en-NZ" sz="2000" b="1" dirty="0" err="1">
                <a:latin typeface="Calibri" panose="020F0502020204030204" pitchFamily="34" charset="0"/>
              </a:rPr>
              <a:t>onsens</a:t>
            </a:r>
            <a:r>
              <a:rPr lang="en-NZ" sz="2000" b="1" dirty="0">
                <a:latin typeface="Calibri" panose="020F0502020204030204" pitchFamily="34" charset="0"/>
              </a:rPr>
              <a:t>).</a:t>
            </a:r>
          </a:p>
        </p:txBody>
      </p:sp>
      <p:grpSp>
        <p:nvGrpSpPr>
          <p:cNvPr id="14" name="Group 13"/>
          <p:cNvGrpSpPr/>
          <p:nvPr/>
        </p:nvGrpSpPr>
        <p:grpSpPr>
          <a:xfrm>
            <a:off x="487424" y="2660808"/>
            <a:ext cx="4958916" cy="3009732"/>
            <a:chOff x="487424" y="2660808"/>
            <a:chExt cx="4958916" cy="3009732"/>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424" y="2660808"/>
              <a:ext cx="4958916" cy="2975350"/>
            </a:xfrm>
            <a:prstGeom prst="rect">
              <a:avLst/>
            </a:prstGeom>
          </p:spPr>
        </p:pic>
        <p:sp>
          <p:nvSpPr>
            <p:cNvPr id="11" name="Rectangle 10"/>
            <p:cNvSpPr/>
            <p:nvPr/>
          </p:nvSpPr>
          <p:spPr>
            <a:xfrm>
              <a:off x="1413892" y="5301208"/>
              <a:ext cx="4006225" cy="369332"/>
            </a:xfrm>
            <a:prstGeom prst="rect">
              <a:avLst/>
            </a:prstGeom>
          </p:spPr>
          <p:txBody>
            <a:bodyPr wrap="none">
              <a:spAutoFit/>
            </a:bodyPr>
            <a:lstStyle/>
            <a:p>
              <a:r>
                <a:rPr lang="en-NZ" dirty="0" err="1"/>
                <a:t>tadami</a:t>
              </a:r>
              <a:r>
                <a:rPr lang="en-NZ" dirty="0"/>
                <a:t> line japan-magazine.jnto.go.jp</a:t>
              </a:r>
            </a:p>
          </p:txBody>
        </p:sp>
      </p:grpSp>
      <p:sp>
        <p:nvSpPr>
          <p:cNvPr id="12" name="TextBox 11"/>
          <p:cNvSpPr txBox="1"/>
          <p:nvPr/>
        </p:nvSpPr>
        <p:spPr>
          <a:xfrm>
            <a:off x="405780" y="5805264"/>
            <a:ext cx="11007588" cy="430887"/>
          </a:xfrm>
          <a:prstGeom prst="rect">
            <a:avLst/>
          </a:prstGeom>
          <a:noFill/>
        </p:spPr>
        <p:txBody>
          <a:bodyPr wrap="square" rtlCol="0">
            <a:spAutoFit/>
          </a:bodyPr>
          <a:lstStyle/>
          <a:p>
            <a:r>
              <a:rPr lang="en-NZ" sz="2200" b="1" dirty="0">
                <a:solidFill>
                  <a:srgbClr val="C00000"/>
                </a:solidFill>
                <a:latin typeface="Calibri" panose="020F0502020204030204" pitchFamily="34" charset="0"/>
              </a:rPr>
              <a:t>We will apply equilibrium principles to a train on a bridge in one of these areas…..</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6807" y="5706289"/>
            <a:ext cx="1981200" cy="1028700"/>
          </a:xfrm>
          <a:prstGeom prst="rect">
            <a:avLst/>
          </a:prstGeom>
        </p:spPr>
      </p:pic>
    </p:spTree>
    <p:extLst>
      <p:ext uri="{BB962C8B-B14F-4D97-AF65-F5344CB8AC3E}">
        <p14:creationId xmlns:p14="http://schemas.microsoft.com/office/powerpoint/2010/main" val="27623974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0"/>
          <p:cNvSpPr txBox="1">
            <a:spLocks noChangeArrowheads="1"/>
          </p:cNvSpPr>
          <p:nvPr/>
        </p:nvSpPr>
        <p:spPr bwMode="auto">
          <a:xfrm>
            <a:off x="3142084" y="27781"/>
            <a:ext cx="9164067" cy="138499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50000"/>
              </a:spcBef>
              <a:buNone/>
            </a:pPr>
            <a:r>
              <a:rPr lang="en-GB" altLang="en-US" sz="2100" b="1" dirty="0">
                <a:solidFill>
                  <a:srgbClr val="C00000"/>
                </a:solidFill>
                <a:latin typeface="Calibri" panose="020F0502020204030204" pitchFamily="34" charset="0"/>
              </a:rPr>
              <a:t>A uniform bridge is 90m long with a mass of 280 tonnes</a:t>
            </a:r>
            <a:r>
              <a:rPr lang="en-GB" altLang="en-US" sz="2100" dirty="0">
                <a:solidFill>
                  <a:srgbClr val="C00000"/>
                </a:solidFill>
                <a:latin typeface="Calibri" panose="020F0502020204030204" pitchFamily="34" charset="0"/>
              </a:rPr>
              <a:t>. </a:t>
            </a:r>
            <a:r>
              <a:rPr lang="en-GB" altLang="en-US" sz="2100" b="1" dirty="0">
                <a:solidFill>
                  <a:srgbClr val="C00000"/>
                </a:solidFill>
                <a:latin typeface="Calibri" panose="020F0502020204030204" pitchFamily="34" charset="0"/>
              </a:rPr>
              <a:t>At a particular instant a train crossing it is in the position shown. It has a mass of 120 tonnes and is situated 25m from point A. Find the reaction force at each support R</a:t>
            </a:r>
            <a:r>
              <a:rPr lang="en-GB" altLang="en-US" sz="2100" b="1" baseline="-25000" dirty="0">
                <a:solidFill>
                  <a:srgbClr val="C00000"/>
                </a:solidFill>
                <a:latin typeface="Calibri" panose="020F0502020204030204" pitchFamily="34" charset="0"/>
              </a:rPr>
              <a:t>1</a:t>
            </a:r>
            <a:r>
              <a:rPr lang="en-GB" altLang="en-US" sz="2100" b="1" dirty="0">
                <a:solidFill>
                  <a:srgbClr val="C00000"/>
                </a:solidFill>
                <a:latin typeface="Calibri" panose="020F0502020204030204" pitchFamily="34" charset="0"/>
              </a:rPr>
              <a:t> &amp; R</a:t>
            </a:r>
            <a:r>
              <a:rPr lang="en-GB" altLang="en-US" sz="2100" b="1" baseline="-25000" dirty="0">
                <a:solidFill>
                  <a:srgbClr val="C00000"/>
                </a:solidFill>
                <a:latin typeface="Calibri" panose="020F0502020204030204" pitchFamily="34" charset="0"/>
              </a:rPr>
              <a:t>2</a:t>
            </a:r>
            <a:r>
              <a:rPr lang="en-GB" altLang="en-US" sz="2100" b="1" dirty="0">
                <a:solidFill>
                  <a:srgbClr val="C00000"/>
                </a:solidFill>
                <a:latin typeface="Calibri" panose="020F0502020204030204" pitchFamily="34" charset="0"/>
              </a:rPr>
              <a:t>. (we will use g = 10 ms</a:t>
            </a:r>
            <a:r>
              <a:rPr lang="en-GB" altLang="en-US" sz="2100" b="1" baseline="30000" dirty="0">
                <a:solidFill>
                  <a:srgbClr val="C00000"/>
                </a:solidFill>
                <a:latin typeface="Calibri" panose="020F0502020204030204" pitchFamily="34" charset="0"/>
              </a:rPr>
              <a:t>-2</a:t>
            </a:r>
            <a:r>
              <a:rPr lang="en-GB" altLang="en-US" sz="2100" b="1" dirty="0">
                <a:solidFill>
                  <a:srgbClr val="C00000"/>
                </a:solidFill>
                <a:latin typeface="Calibri" panose="020F0502020204030204" pitchFamily="34" charset="0"/>
              </a:rPr>
              <a:t> for this example)</a:t>
            </a:r>
            <a:endParaRPr lang="en-GB" altLang="en-US" sz="2100" dirty="0">
              <a:solidFill>
                <a:srgbClr val="C00000"/>
              </a:solidFill>
              <a:latin typeface="Calibri" panose="020F0502020204030204" pitchFamily="34" charset="0"/>
            </a:endParaRPr>
          </a:p>
        </p:txBody>
      </p:sp>
      <p:grpSp>
        <p:nvGrpSpPr>
          <p:cNvPr id="77828" name="Group 47"/>
          <p:cNvGrpSpPr>
            <a:grpSpLocks/>
          </p:cNvGrpSpPr>
          <p:nvPr/>
        </p:nvGrpSpPr>
        <p:grpSpPr bwMode="auto">
          <a:xfrm>
            <a:off x="-1" y="2362201"/>
            <a:ext cx="6958013" cy="2187575"/>
            <a:chOff x="-975" y="1488"/>
            <a:chExt cx="4383" cy="1378"/>
          </a:xfrm>
        </p:grpSpPr>
        <p:grpSp>
          <p:nvGrpSpPr>
            <p:cNvPr id="77868" name="Group 45"/>
            <p:cNvGrpSpPr>
              <a:grpSpLocks/>
            </p:cNvGrpSpPr>
            <p:nvPr/>
          </p:nvGrpSpPr>
          <p:grpSpPr bwMode="auto">
            <a:xfrm>
              <a:off x="-975" y="1488"/>
              <a:ext cx="4207" cy="1378"/>
              <a:chOff x="-975" y="1488"/>
              <a:chExt cx="4207" cy="1378"/>
            </a:xfrm>
          </p:grpSpPr>
          <p:grpSp>
            <p:nvGrpSpPr>
              <p:cNvPr id="77870" name="Group 33"/>
              <p:cNvGrpSpPr>
                <a:grpSpLocks/>
              </p:cNvGrpSpPr>
              <p:nvPr/>
            </p:nvGrpSpPr>
            <p:grpSpPr bwMode="auto">
              <a:xfrm>
                <a:off x="432" y="1488"/>
                <a:ext cx="2800" cy="1378"/>
                <a:chOff x="432" y="1488"/>
                <a:chExt cx="2800" cy="1378"/>
              </a:xfrm>
            </p:grpSpPr>
            <p:grpSp>
              <p:nvGrpSpPr>
                <p:cNvPr id="77872" name="Group 26"/>
                <p:cNvGrpSpPr>
                  <a:grpSpLocks/>
                </p:cNvGrpSpPr>
                <p:nvPr/>
              </p:nvGrpSpPr>
              <p:grpSpPr bwMode="auto">
                <a:xfrm>
                  <a:off x="432" y="1488"/>
                  <a:ext cx="2800" cy="1378"/>
                  <a:chOff x="432" y="960"/>
                  <a:chExt cx="2800" cy="1378"/>
                </a:xfrm>
              </p:grpSpPr>
              <p:grpSp>
                <p:nvGrpSpPr>
                  <p:cNvPr id="77875" name="Group 24"/>
                  <p:cNvGrpSpPr>
                    <a:grpSpLocks/>
                  </p:cNvGrpSpPr>
                  <p:nvPr/>
                </p:nvGrpSpPr>
                <p:grpSpPr bwMode="auto">
                  <a:xfrm>
                    <a:off x="432" y="960"/>
                    <a:ext cx="2800" cy="1378"/>
                    <a:chOff x="1008" y="1392"/>
                    <a:chExt cx="2800" cy="1378"/>
                  </a:xfrm>
                </p:grpSpPr>
                <p:grpSp>
                  <p:nvGrpSpPr>
                    <p:cNvPr id="77877" name="Group 14"/>
                    <p:cNvGrpSpPr>
                      <a:grpSpLocks/>
                    </p:cNvGrpSpPr>
                    <p:nvPr/>
                  </p:nvGrpSpPr>
                  <p:grpSpPr bwMode="auto">
                    <a:xfrm>
                      <a:off x="1920" y="2352"/>
                      <a:ext cx="1200" cy="389"/>
                      <a:chOff x="1920" y="2016"/>
                      <a:chExt cx="1200" cy="389"/>
                    </a:xfrm>
                  </p:grpSpPr>
                  <p:grpSp>
                    <p:nvGrpSpPr>
                      <p:cNvPr id="77886" name="Group 12"/>
                      <p:cNvGrpSpPr>
                        <a:grpSpLocks/>
                      </p:cNvGrpSpPr>
                      <p:nvPr/>
                    </p:nvGrpSpPr>
                    <p:grpSpPr bwMode="auto">
                      <a:xfrm>
                        <a:off x="1920" y="2016"/>
                        <a:ext cx="1200" cy="389"/>
                        <a:chOff x="1920" y="2352"/>
                        <a:chExt cx="1200" cy="389"/>
                      </a:xfrm>
                    </p:grpSpPr>
                    <p:grpSp>
                      <p:nvGrpSpPr>
                        <p:cNvPr id="77888" name="Group 9"/>
                        <p:cNvGrpSpPr>
                          <a:grpSpLocks/>
                        </p:cNvGrpSpPr>
                        <p:nvPr/>
                      </p:nvGrpSpPr>
                      <p:grpSpPr bwMode="auto">
                        <a:xfrm>
                          <a:off x="1923" y="2352"/>
                          <a:ext cx="1197" cy="389"/>
                          <a:chOff x="1920" y="2352"/>
                          <a:chExt cx="1197" cy="389"/>
                        </a:xfrm>
                      </p:grpSpPr>
                      <p:sp>
                        <p:nvSpPr>
                          <p:cNvPr id="77890" name="Freeform 7"/>
                          <p:cNvSpPr>
                            <a:spLocks/>
                          </p:cNvSpPr>
                          <p:nvPr/>
                        </p:nvSpPr>
                        <p:spPr bwMode="auto">
                          <a:xfrm>
                            <a:off x="1920" y="2352"/>
                            <a:ext cx="1197" cy="389"/>
                          </a:xfrm>
                          <a:custGeom>
                            <a:avLst/>
                            <a:gdLst>
                              <a:gd name="T0" fmla="*/ 33 w 1245"/>
                              <a:gd name="T1" fmla="*/ 112 h 389"/>
                              <a:gd name="T2" fmla="*/ 634 w 1245"/>
                              <a:gd name="T3" fmla="*/ 56 h 389"/>
                              <a:gd name="T4" fmla="*/ 819 w 1245"/>
                              <a:gd name="T5" fmla="*/ 123 h 389"/>
                              <a:gd name="T6" fmla="*/ 810 w 1245"/>
                              <a:gd name="T7" fmla="*/ 167 h 389"/>
                              <a:gd name="T8" fmla="*/ 795 w 1245"/>
                              <a:gd name="T9" fmla="*/ 234 h 389"/>
                              <a:gd name="T10" fmla="*/ 803 w 1245"/>
                              <a:gd name="T11" fmla="*/ 312 h 389"/>
                              <a:gd name="T12" fmla="*/ 771 w 1245"/>
                              <a:gd name="T13" fmla="*/ 334 h 389"/>
                              <a:gd name="T14" fmla="*/ 658 w 1245"/>
                              <a:gd name="T15" fmla="*/ 389 h 389"/>
                              <a:gd name="T16" fmla="*/ 495 w 1245"/>
                              <a:gd name="T17" fmla="*/ 378 h 389"/>
                              <a:gd name="T18" fmla="*/ 227 w 1245"/>
                              <a:gd name="T19" fmla="*/ 367 h 389"/>
                              <a:gd name="T20" fmla="*/ 170 w 1245"/>
                              <a:gd name="T21" fmla="*/ 356 h 389"/>
                              <a:gd name="T22" fmla="*/ 33 w 1245"/>
                              <a:gd name="T23" fmla="*/ 345 h 389"/>
                              <a:gd name="T24" fmla="*/ 25 w 1245"/>
                              <a:gd name="T25" fmla="*/ 300 h 389"/>
                              <a:gd name="T26" fmla="*/ 0 w 1245"/>
                              <a:gd name="T27" fmla="*/ 267 h 389"/>
                              <a:gd name="T28" fmla="*/ 25 w 1245"/>
                              <a:gd name="T29" fmla="*/ 289 h 389"/>
                              <a:gd name="T30" fmla="*/ 57 w 1245"/>
                              <a:gd name="T31" fmla="*/ 312 h 389"/>
                              <a:gd name="T32" fmla="*/ 33 w 1245"/>
                              <a:gd name="T33" fmla="*/ 245 h 389"/>
                              <a:gd name="T34" fmla="*/ 25 w 1245"/>
                              <a:gd name="T35" fmla="*/ 156 h 389"/>
                              <a:gd name="T36" fmla="*/ 14 w 1245"/>
                              <a:gd name="T37" fmla="*/ 89 h 389"/>
                              <a:gd name="T38" fmla="*/ 33 w 1245"/>
                              <a:gd name="T39" fmla="*/ 112 h 3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45" h="389">
                                <a:moveTo>
                                  <a:pt x="44" y="112"/>
                                </a:moveTo>
                                <a:cubicBezTo>
                                  <a:pt x="312" y="33"/>
                                  <a:pt x="587" y="61"/>
                                  <a:pt x="867" y="56"/>
                                </a:cubicBezTo>
                                <a:cubicBezTo>
                                  <a:pt x="999" y="61"/>
                                  <a:pt x="1245" y="0"/>
                                  <a:pt x="1122" y="123"/>
                                </a:cubicBezTo>
                                <a:cubicBezTo>
                                  <a:pt x="1118" y="138"/>
                                  <a:pt x="1115" y="153"/>
                                  <a:pt x="1111" y="167"/>
                                </a:cubicBezTo>
                                <a:cubicBezTo>
                                  <a:pt x="1104" y="190"/>
                                  <a:pt x="1089" y="234"/>
                                  <a:pt x="1089" y="234"/>
                                </a:cubicBezTo>
                                <a:cubicBezTo>
                                  <a:pt x="1093" y="260"/>
                                  <a:pt x="1108" y="287"/>
                                  <a:pt x="1100" y="312"/>
                                </a:cubicBezTo>
                                <a:cubicBezTo>
                                  <a:pt x="1095" y="328"/>
                                  <a:pt x="1070" y="326"/>
                                  <a:pt x="1056" y="334"/>
                                </a:cubicBezTo>
                                <a:cubicBezTo>
                                  <a:pt x="1006" y="362"/>
                                  <a:pt x="956" y="375"/>
                                  <a:pt x="900" y="389"/>
                                </a:cubicBezTo>
                                <a:cubicBezTo>
                                  <a:pt x="804" y="365"/>
                                  <a:pt x="805" y="368"/>
                                  <a:pt x="678" y="378"/>
                                </a:cubicBezTo>
                                <a:cubicBezTo>
                                  <a:pt x="556" y="374"/>
                                  <a:pt x="433" y="377"/>
                                  <a:pt x="311" y="367"/>
                                </a:cubicBezTo>
                                <a:cubicBezTo>
                                  <a:pt x="200" y="358"/>
                                  <a:pt x="324" y="327"/>
                                  <a:pt x="233" y="356"/>
                                </a:cubicBezTo>
                                <a:cubicBezTo>
                                  <a:pt x="170" y="352"/>
                                  <a:pt x="105" y="362"/>
                                  <a:pt x="44" y="345"/>
                                </a:cubicBezTo>
                                <a:cubicBezTo>
                                  <a:pt x="29" y="341"/>
                                  <a:pt x="41" y="313"/>
                                  <a:pt x="33" y="300"/>
                                </a:cubicBezTo>
                                <a:cubicBezTo>
                                  <a:pt x="25" y="286"/>
                                  <a:pt x="0" y="283"/>
                                  <a:pt x="0" y="267"/>
                                </a:cubicBezTo>
                                <a:cubicBezTo>
                                  <a:pt x="0" y="254"/>
                                  <a:pt x="22" y="282"/>
                                  <a:pt x="33" y="289"/>
                                </a:cubicBezTo>
                                <a:cubicBezTo>
                                  <a:pt x="48" y="297"/>
                                  <a:pt x="63" y="304"/>
                                  <a:pt x="78" y="312"/>
                                </a:cubicBezTo>
                                <a:cubicBezTo>
                                  <a:pt x="70" y="288"/>
                                  <a:pt x="51" y="269"/>
                                  <a:pt x="44" y="245"/>
                                </a:cubicBezTo>
                                <a:cubicBezTo>
                                  <a:pt x="36" y="216"/>
                                  <a:pt x="37" y="186"/>
                                  <a:pt x="33" y="156"/>
                                </a:cubicBezTo>
                                <a:cubicBezTo>
                                  <a:pt x="30" y="134"/>
                                  <a:pt x="17" y="111"/>
                                  <a:pt x="22" y="89"/>
                                </a:cubicBezTo>
                                <a:cubicBezTo>
                                  <a:pt x="25" y="79"/>
                                  <a:pt x="37" y="104"/>
                                  <a:pt x="44" y="112"/>
                                </a:cubicBezTo>
                                <a:close/>
                              </a:path>
                            </a:pathLst>
                          </a:custGeom>
                          <a:solidFill>
                            <a:srgbClr val="66CCFF"/>
                          </a:solidFill>
                          <a:ln w="9525">
                            <a:solidFill>
                              <a:srgbClr val="CC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91" name="Rectangle 8"/>
                          <p:cNvSpPr>
                            <a:spLocks noChangeArrowheads="1"/>
                          </p:cNvSpPr>
                          <p:nvPr/>
                        </p:nvSpPr>
                        <p:spPr bwMode="auto">
                          <a:xfrm>
                            <a:off x="1920" y="2400"/>
                            <a:ext cx="1056" cy="96"/>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sp>
                      <p:nvSpPr>
                        <p:cNvPr id="77889" name="Rectangle 10"/>
                        <p:cNvSpPr>
                          <a:spLocks noChangeArrowheads="1"/>
                        </p:cNvSpPr>
                        <p:nvPr/>
                      </p:nvSpPr>
                      <p:spPr bwMode="auto">
                        <a:xfrm>
                          <a:off x="1920" y="2544"/>
                          <a:ext cx="192" cy="96"/>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sp>
                    <p:nvSpPr>
                      <p:cNvPr id="77887" name="Rectangle 13"/>
                      <p:cNvSpPr>
                        <a:spLocks noChangeArrowheads="1"/>
                      </p:cNvSpPr>
                      <p:nvPr/>
                    </p:nvSpPr>
                    <p:spPr bwMode="auto">
                      <a:xfrm>
                        <a:off x="1920" y="2112"/>
                        <a:ext cx="1056" cy="288"/>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sp>
                  <p:nvSpPr>
                    <p:cNvPr id="77878" name="Rectangle 5"/>
                    <p:cNvSpPr>
                      <a:spLocks noChangeArrowheads="1"/>
                    </p:cNvSpPr>
                    <p:nvPr/>
                  </p:nvSpPr>
                  <p:spPr bwMode="auto">
                    <a:xfrm>
                      <a:off x="1488" y="1440"/>
                      <a:ext cx="172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nvGrpSpPr>
                    <p:cNvPr id="77879" name="Group 23"/>
                    <p:cNvGrpSpPr>
                      <a:grpSpLocks/>
                    </p:cNvGrpSpPr>
                    <p:nvPr/>
                  </p:nvGrpSpPr>
                  <p:grpSpPr bwMode="auto">
                    <a:xfrm>
                      <a:off x="1008" y="1392"/>
                      <a:ext cx="2800" cy="1378"/>
                      <a:chOff x="1008" y="1392"/>
                      <a:chExt cx="2800" cy="1378"/>
                    </a:xfrm>
                  </p:grpSpPr>
                  <p:grpSp>
                    <p:nvGrpSpPr>
                      <p:cNvPr id="77880" name="Group 21"/>
                      <p:cNvGrpSpPr>
                        <a:grpSpLocks/>
                      </p:cNvGrpSpPr>
                      <p:nvPr/>
                    </p:nvGrpSpPr>
                    <p:grpSpPr bwMode="auto">
                      <a:xfrm>
                        <a:off x="1008" y="1392"/>
                        <a:ext cx="2800" cy="1378"/>
                        <a:chOff x="1008" y="1392"/>
                        <a:chExt cx="2800" cy="1378"/>
                      </a:xfrm>
                    </p:grpSpPr>
                    <p:grpSp>
                      <p:nvGrpSpPr>
                        <p:cNvPr id="77882" name="Group 19"/>
                        <p:cNvGrpSpPr>
                          <a:grpSpLocks/>
                        </p:cNvGrpSpPr>
                        <p:nvPr/>
                      </p:nvGrpSpPr>
                      <p:grpSpPr bwMode="auto">
                        <a:xfrm>
                          <a:off x="1008" y="1392"/>
                          <a:ext cx="2800" cy="1378"/>
                          <a:chOff x="1008" y="1392"/>
                          <a:chExt cx="2800" cy="1378"/>
                        </a:xfrm>
                      </p:grpSpPr>
                      <p:sp>
                        <p:nvSpPr>
                          <p:cNvPr id="77884" name="Freeform 17"/>
                          <p:cNvSpPr>
                            <a:spLocks/>
                          </p:cNvSpPr>
                          <p:nvPr/>
                        </p:nvSpPr>
                        <p:spPr bwMode="auto">
                          <a:xfrm>
                            <a:off x="1008" y="1392"/>
                            <a:ext cx="2800" cy="1378"/>
                          </a:xfrm>
                          <a:custGeom>
                            <a:avLst/>
                            <a:gdLst>
                              <a:gd name="T0" fmla="*/ 0 w 2800"/>
                              <a:gd name="T1" fmla="*/ 133 h 1378"/>
                              <a:gd name="T2" fmla="*/ 511 w 2800"/>
                              <a:gd name="T3" fmla="*/ 133 h 1378"/>
                              <a:gd name="T4" fmla="*/ 534 w 2800"/>
                              <a:gd name="T5" fmla="*/ 211 h 1378"/>
                              <a:gd name="T6" fmla="*/ 578 w 2800"/>
                              <a:gd name="T7" fmla="*/ 433 h 1378"/>
                              <a:gd name="T8" fmla="*/ 656 w 2800"/>
                              <a:gd name="T9" fmla="*/ 578 h 1378"/>
                              <a:gd name="T10" fmla="*/ 734 w 2800"/>
                              <a:gd name="T11" fmla="*/ 600 h 1378"/>
                              <a:gd name="T12" fmla="*/ 778 w 2800"/>
                              <a:gd name="T13" fmla="*/ 744 h 1378"/>
                              <a:gd name="T14" fmla="*/ 867 w 2800"/>
                              <a:gd name="T15" fmla="*/ 789 h 1378"/>
                              <a:gd name="T16" fmla="*/ 911 w 2800"/>
                              <a:gd name="T17" fmla="*/ 1122 h 1378"/>
                              <a:gd name="T18" fmla="*/ 945 w 2800"/>
                              <a:gd name="T19" fmla="*/ 1322 h 1378"/>
                              <a:gd name="T20" fmla="*/ 1067 w 2800"/>
                              <a:gd name="T21" fmla="*/ 1333 h 1378"/>
                              <a:gd name="T22" fmla="*/ 1256 w 2800"/>
                              <a:gd name="T23" fmla="*/ 1378 h 1378"/>
                              <a:gd name="T24" fmla="*/ 1767 w 2800"/>
                              <a:gd name="T25" fmla="*/ 1333 h 1378"/>
                              <a:gd name="T26" fmla="*/ 1967 w 2800"/>
                              <a:gd name="T27" fmla="*/ 1311 h 1378"/>
                              <a:gd name="T28" fmla="*/ 1989 w 2800"/>
                              <a:gd name="T29" fmla="*/ 1266 h 1378"/>
                              <a:gd name="T30" fmla="*/ 2000 w 2800"/>
                              <a:gd name="T31" fmla="*/ 1133 h 1378"/>
                              <a:gd name="T32" fmla="*/ 2023 w 2800"/>
                              <a:gd name="T33" fmla="*/ 1100 h 1378"/>
                              <a:gd name="T34" fmla="*/ 2045 w 2800"/>
                              <a:gd name="T35" fmla="*/ 1011 h 1378"/>
                              <a:gd name="T36" fmla="*/ 2056 w 2800"/>
                              <a:gd name="T37" fmla="*/ 922 h 1378"/>
                              <a:gd name="T38" fmla="*/ 2078 w 2800"/>
                              <a:gd name="T39" fmla="*/ 889 h 1378"/>
                              <a:gd name="T40" fmla="*/ 2067 w 2800"/>
                              <a:gd name="T41" fmla="*/ 644 h 1378"/>
                              <a:gd name="T42" fmla="*/ 2078 w 2800"/>
                              <a:gd name="T43" fmla="*/ 467 h 1378"/>
                              <a:gd name="T44" fmla="*/ 2634 w 2800"/>
                              <a:gd name="T45" fmla="*/ 133 h 1378"/>
                              <a:gd name="T46" fmla="*/ 2800 w 2800"/>
                              <a:gd name="T47" fmla="*/ 111 h 13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00" h="1378">
                                <a:moveTo>
                                  <a:pt x="0" y="133"/>
                                </a:moveTo>
                                <a:cubicBezTo>
                                  <a:pt x="40" y="132"/>
                                  <a:pt x="410" y="109"/>
                                  <a:pt x="511" y="133"/>
                                </a:cubicBezTo>
                                <a:cubicBezTo>
                                  <a:pt x="537" y="139"/>
                                  <a:pt x="527" y="185"/>
                                  <a:pt x="534" y="211"/>
                                </a:cubicBezTo>
                                <a:cubicBezTo>
                                  <a:pt x="541" y="285"/>
                                  <a:pt x="536" y="370"/>
                                  <a:pt x="578" y="433"/>
                                </a:cubicBezTo>
                                <a:cubicBezTo>
                                  <a:pt x="587" y="462"/>
                                  <a:pt x="604" y="563"/>
                                  <a:pt x="656" y="578"/>
                                </a:cubicBezTo>
                                <a:cubicBezTo>
                                  <a:pt x="682" y="585"/>
                                  <a:pt x="708" y="593"/>
                                  <a:pt x="734" y="600"/>
                                </a:cubicBezTo>
                                <a:cubicBezTo>
                                  <a:pt x="741" y="640"/>
                                  <a:pt x="748" y="713"/>
                                  <a:pt x="778" y="744"/>
                                </a:cubicBezTo>
                                <a:cubicBezTo>
                                  <a:pt x="801" y="768"/>
                                  <a:pt x="837" y="774"/>
                                  <a:pt x="867" y="789"/>
                                </a:cubicBezTo>
                                <a:cubicBezTo>
                                  <a:pt x="886" y="901"/>
                                  <a:pt x="901" y="1008"/>
                                  <a:pt x="911" y="1122"/>
                                </a:cubicBezTo>
                                <a:cubicBezTo>
                                  <a:pt x="912" y="1130"/>
                                  <a:pt x="924" y="1307"/>
                                  <a:pt x="945" y="1322"/>
                                </a:cubicBezTo>
                                <a:cubicBezTo>
                                  <a:pt x="979" y="1345"/>
                                  <a:pt x="1027" y="1328"/>
                                  <a:pt x="1067" y="1333"/>
                                </a:cubicBezTo>
                                <a:cubicBezTo>
                                  <a:pt x="1181" y="1348"/>
                                  <a:pt x="1168" y="1348"/>
                                  <a:pt x="1256" y="1378"/>
                                </a:cubicBezTo>
                                <a:cubicBezTo>
                                  <a:pt x="1300" y="1332"/>
                                  <a:pt x="1715" y="1335"/>
                                  <a:pt x="1767" y="1333"/>
                                </a:cubicBezTo>
                                <a:cubicBezTo>
                                  <a:pt x="1770" y="1333"/>
                                  <a:pt x="1959" y="1315"/>
                                  <a:pt x="1967" y="1311"/>
                                </a:cubicBezTo>
                                <a:cubicBezTo>
                                  <a:pt x="1982" y="1303"/>
                                  <a:pt x="1982" y="1281"/>
                                  <a:pt x="1989" y="1266"/>
                                </a:cubicBezTo>
                                <a:cubicBezTo>
                                  <a:pt x="1993" y="1222"/>
                                  <a:pt x="1991" y="1177"/>
                                  <a:pt x="2000" y="1133"/>
                                </a:cubicBezTo>
                                <a:cubicBezTo>
                                  <a:pt x="2003" y="1120"/>
                                  <a:pt x="2018" y="1113"/>
                                  <a:pt x="2023" y="1100"/>
                                </a:cubicBezTo>
                                <a:cubicBezTo>
                                  <a:pt x="2034" y="1071"/>
                                  <a:pt x="2045" y="1011"/>
                                  <a:pt x="2045" y="1011"/>
                                </a:cubicBezTo>
                                <a:cubicBezTo>
                                  <a:pt x="2049" y="981"/>
                                  <a:pt x="2048" y="951"/>
                                  <a:pt x="2056" y="922"/>
                                </a:cubicBezTo>
                                <a:cubicBezTo>
                                  <a:pt x="2059" y="909"/>
                                  <a:pt x="2077" y="902"/>
                                  <a:pt x="2078" y="889"/>
                                </a:cubicBezTo>
                                <a:cubicBezTo>
                                  <a:pt x="2081" y="807"/>
                                  <a:pt x="2071" y="726"/>
                                  <a:pt x="2067" y="644"/>
                                </a:cubicBezTo>
                                <a:cubicBezTo>
                                  <a:pt x="2071" y="585"/>
                                  <a:pt x="2065" y="525"/>
                                  <a:pt x="2078" y="467"/>
                                </a:cubicBezTo>
                                <a:cubicBezTo>
                                  <a:pt x="2182" y="0"/>
                                  <a:pt x="2121" y="145"/>
                                  <a:pt x="2634" y="133"/>
                                </a:cubicBezTo>
                                <a:cubicBezTo>
                                  <a:pt x="2793" y="110"/>
                                  <a:pt x="2737" y="111"/>
                                  <a:pt x="2800" y="111"/>
                                </a:cubicBezTo>
                              </a:path>
                            </a:pathLst>
                          </a:custGeom>
                          <a:noFill/>
                          <a:ln w="57150" cmpd="sng">
                            <a:solidFill>
                              <a:srgbClr val="99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85" name="Line 18"/>
                          <p:cNvSpPr>
                            <a:spLocks noChangeShapeType="1"/>
                          </p:cNvSpPr>
                          <p:nvPr/>
                        </p:nvSpPr>
                        <p:spPr bwMode="auto">
                          <a:xfrm>
                            <a:off x="2208" y="2736"/>
                            <a:ext cx="96" cy="0"/>
                          </a:xfrm>
                          <a:prstGeom prst="line">
                            <a:avLst/>
                          </a:prstGeom>
                          <a:noFill/>
                          <a:ln w="5715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sp>
                      <p:nvSpPr>
                        <p:cNvPr id="77883" name="Line 20"/>
                        <p:cNvSpPr>
                          <a:spLocks noChangeShapeType="1"/>
                        </p:cNvSpPr>
                        <p:nvPr/>
                      </p:nvSpPr>
                      <p:spPr bwMode="auto">
                        <a:xfrm>
                          <a:off x="2976" y="2736"/>
                          <a:ext cx="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sp>
                    <p:nvSpPr>
                      <p:cNvPr id="77881" name="Line 22"/>
                      <p:cNvSpPr>
                        <a:spLocks noChangeShapeType="1"/>
                      </p:cNvSpPr>
                      <p:nvPr/>
                    </p:nvSpPr>
                    <p:spPr bwMode="auto">
                      <a:xfrm flipV="1">
                        <a:off x="2928" y="2688"/>
                        <a:ext cx="96" cy="48"/>
                      </a:xfrm>
                      <a:prstGeom prst="line">
                        <a:avLst/>
                      </a:prstGeom>
                      <a:noFill/>
                      <a:ln w="5715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grpSp>
              <p:sp>
                <p:nvSpPr>
                  <p:cNvPr id="77876" name="Line 25"/>
                  <p:cNvSpPr>
                    <a:spLocks noChangeShapeType="1"/>
                  </p:cNvSpPr>
                  <p:nvPr/>
                </p:nvSpPr>
                <p:spPr bwMode="auto">
                  <a:xfrm>
                    <a:off x="2208" y="2304"/>
                    <a:ext cx="144"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sp>
              <p:nvSpPr>
                <p:cNvPr id="77873" name="Text Box 31"/>
                <p:cNvSpPr txBox="1">
                  <a:spLocks noChangeArrowheads="1"/>
                </p:cNvSpPr>
                <p:nvPr/>
              </p:nvSpPr>
              <p:spPr bwMode="auto">
                <a:xfrm>
                  <a:off x="768" y="1632"/>
                  <a:ext cx="221" cy="231"/>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800" b="1">
                      <a:solidFill>
                        <a:schemeClr val="accent2"/>
                      </a:solidFill>
                    </a:rPr>
                    <a:t>A</a:t>
                  </a:r>
                  <a:endParaRPr lang="en-GB" altLang="en-US" sz="2400">
                    <a:solidFill>
                      <a:schemeClr val="tx1"/>
                    </a:solidFill>
                  </a:endParaRPr>
                </a:p>
              </p:txBody>
            </p:sp>
            <p:sp>
              <p:nvSpPr>
                <p:cNvPr id="77874" name="Text Box 32"/>
                <p:cNvSpPr txBox="1">
                  <a:spLocks noChangeArrowheads="1"/>
                </p:cNvSpPr>
                <p:nvPr/>
              </p:nvSpPr>
              <p:spPr bwMode="auto">
                <a:xfrm>
                  <a:off x="2551" y="1638"/>
                  <a:ext cx="207" cy="231"/>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800" b="1">
                      <a:solidFill>
                        <a:schemeClr val="accent2"/>
                      </a:solidFill>
                    </a:rPr>
                    <a:t>B</a:t>
                  </a:r>
                  <a:endParaRPr lang="en-GB" altLang="en-US" sz="2400">
                    <a:solidFill>
                      <a:schemeClr val="tx1"/>
                    </a:solidFill>
                  </a:endParaRPr>
                </a:p>
              </p:txBody>
            </p:sp>
          </p:grpSp>
          <p:sp>
            <p:nvSpPr>
              <p:cNvPr id="77871" name="Rectangle 44"/>
              <p:cNvSpPr>
                <a:spLocks noChangeArrowheads="1"/>
              </p:cNvSpPr>
              <p:nvPr/>
            </p:nvSpPr>
            <p:spPr bwMode="auto">
              <a:xfrm>
                <a:off x="-975" y="1536"/>
                <a:ext cx="1887" cy="96"/>
              </a:xfrm>
              <a:prstGeom prst="rect">
                <a:avLst/>
              </a:prstGeom>
              <a:solidFill>
                <a:srgbClr val="993300"/>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sp>
          <p:nvSpPr>
            <p:cNvPr id="77869" name="Rectangle 46"/>
            <p:cNvSpPr>
              <a:spLocks noChangeArrowheads="1"/>
            </p:cNvSpPr>
            <p:nvPr/>
          </p:nvSpPr>
          <p:spPr bwMode="auto">
            <a:xfrm>
              <a:off x="2640" y="1536"/>
              <a:ext cx="768" cy="96"/>
            </a:xfrm>
            <a:prstGeom prst="rect">
              <a:avLst/>
            </a:prstGeom>
            <a:solidFill>
              <a:srgbClr val="993300"/>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grpSp>
        <p:nvGrpSpPr>
          <p:cNvPr id="12338" name="Group 50"/>
          <p:cNvGrpSpPr>
            <a:grpSpLocks/>
          </p:cNvGrpSpPr>
          <p:nvPr/>
        </p:nvGrpSpPr>
        <p:grpSpPr bwMode="auto">
          <a:xfrm>
            <a:off x="3268670" y="2420940"/>
            <a:ext cx="990601" cy="695326"/>
            <a:chOff x="3548" y="2251"/>
            <a:chExt cx="624" cy="438"/>
          </a:xfrm>
        </p:grpSpPr>
        <p:sp>
          <p:nvSpPr>
            <p:cNvPr id="77866" name="Line 48"/>
            <p:cNvSpPr>
              <a:spLocks noChangeShapeType="1"/>
            </p:cNvSpPr>
            <p:nvPr/>
          </p:nvSpPr>
          <p:spPr bwMode="auto">
            <a:xfrm>
              <a:off x="3840" y="2251"/>
              <a:ext cx="0" cy="28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67" name="Text Box 49"/>
            <p:cNvSpPr txBox="1">
              <a:spLocks noChangeArrowheads="1"/>
            </p:cNvSpPr>
            <p:nvPr/>
          </p:nvSpPr>
          <p:spPr bwMode="auto">
            <a:xfrm>
              <a:off x="3548" y="2476"/>
              <a:ext cx="624" cy="213"/>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600" b="1" dirty="0">
                  <a:solidFill>
                    <a:schemeClr val="tx1"/>
                  </a:solidFill>
                  <a:latin typeface="Calibri" panose="020F0502020204030204" pitchFamily="34" charset="0"/>
                </a:rPr>
                <a:t>120000 N</a:t>
              </a:r>
            </a:p>
          </p:txBody>
        </p:sp>
      </p:grpSp>
      <p:grpSp>
        <p:nvGrpSpPr>
          <p:cNvPr id="12341" name="Group 53"/>
          <p:cNvGrpSpPr>
            <a:grpSpLocks/>
          </p:cNvGrpSpPr>
          <p:nvPr/>
        </p:nvGrpSpPr>
        <p:grpSpPr bwMode="auto">
          <a:xfrm>
            <a:off x="2519363" y="1674813"/>
            <a:ext cx="455613" cy="915988"/>
            <a:chOff x="628" y="1055"/>
            <a:chExt cx="287" cy="577"/>
          </a:xfrm>
        </p:grpSpPr>
        <p:sp>
          <p:nvSpPr>
            <p:cNvPr id="77864" name="Line 51"/>
            <p:cNvSpPr>
              <a:spLocks noChangeShapeType="1"/>
            </p:cNvSpPr>
            <p:nvPr/>
          </p:nvSpPr>
          <p:spPr bwMode="auto">
            <a:xfrm flipV="1">
              <a:off x="912" y="1200"/>
              <a:ext cx="0" cy="4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65" name="Text Box 52"/>
            <p:cNvSpPr txBox="1">
              <a:spLocks noChangeArrowheads="1"/>
            </p:cNvSpPr>
            <p:nvPr/>
          </p:nvSpPr>
          <p:spPr bwMode="auto">
            <a:xfrm>
              <a:off x="628" y="1055"/>
              <a:ext cx="287" cy="291"/>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400" dirty="0">
                  <a:solidFill>
                    <a:schemeClr val="tx1"/>
                  </a:solidFill>
                  <a:latin typeface="Calibri" panose="020F0502020204030204" pitchFamily="34" charset="0"/>
                </a:rPr>
                <a:t>R</a:t>
              </a:r>
              <a:r>
                <a:rPr lang="en-GB" altLang="en-US" sz="2400" b="1" baseline="-25000" dirty="0">
                  <a:solidFill>
                    <a:schemeClr val="tx1"/>
                  </a:solidFill>
                  <a:latin typeface="Calibri" panose="020F0502020204030204" pitchFamily="34" charset="0"/>
                </a:rPr>
                <a:t>1</a:t>
              </a:r>
              <a:endParaRPr lang="en-GB" altLang="en-US" sz="2400" dirty="0">
                <a:solidFill>
                  <a:schemeClr val="tx1"/>
                </a:solidFill>
                <a:latin typeface="Calibri" panose="020F0502020204030204" pitchFamily="34" charset="0"/>
              </a:endParaRPr>
            </a:p>
          </p:txBody>
        </p:sp>
      </p:grpSp>
      <p:grpSp>
        <p:nvGrpSpPr>
          <p:cNvPr id="12345" name="Group 57"/>
          <p:cNvGrpSpPr>
            <a:grpSpLocks/>
          </p:cNvGrpSpPr>
          <p:nvPr/>
        </p:nvGrpSpPr>
        <p:grpSpPr bwMode="auto">
          <a:xfrm>
            <a:off x="5713413" y="1751013"/>
            <a:ext cx="477838" cy="839788"/>
            <a:chOff x="2640" y="1055"/>
            <a:chExt cx="301" cy="529"/>
          </a:xfrm>
        </p:grpSpPr>
        <p:sp>
          <p:nvSpPr>
            <p:cNvPr id="77862" name="Line 55"/>
            <p:cNvSpPr>
              <a:spLocks noChangeShapeType="1"/>
            </p:cNvSpPr>
            <p:nvPr/>
          </p:nvSpPr>
          <p:spPr bwMode="auto">
            <a:xfrm flipV="1">
              <a:off x="2640" y="1152"/>
              <a:ext cx="0" cy="4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63" name="Text Box 56"/>
            <p:cNvSpPr txBox="1">
              <a:spLocks noChangeArrowheads="1"/>
            </p:cNvSpPr>
            <p:nvPr/>
          </p:nvSpPr>
          <p:spPr bwMode="auto">
            <a:xfrm>
              <a:off x="2654" y="1055"/>
              <a:ext cx="287" cy="291"/>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400" dirty="0">
                  <a:solidFill>
                    <a:schemeClr val="tx1"/>
                  </a:solidFill>
                  <a:latin typeface="Calibri" panose="020F0502020204030204" pitchFamily="34" charset="0"/>
                </a:rPr>
                <a:t>R</a:t>
              </a:r>
              <a:r>
                <a:rPr lang="en-GB" altLang="en-US" sz="2400" b="1" baseline="-25000" dirty="0">
                  <a:solidFill>
                    <a:schemeClr val="tx1"/>
                  </a:solidFill>
                  <a:latin typeface="Calibri" panose="020F0502020204030204" pitchFamily="34" charset="0"/>
                </a:rPr>
                <a:t>2</a:t>
              </a:r>
              <a:endParaRPr lang="en-GB" altLang="en-US" sz="2400" dirty="0">
                <a:solidFill>
                  <a:schemeClr val="tx1"/>
                </a:solidFill>
                <a:latin typeface="Calibri" panose="020F0502020204030204" pitchFamily="34" charset="0"/>
              </a:endParaRPr>
            </a:p>
          </p:txBody>
        </p:sp>
      </p:grpSp>
      <p:grpSp>
        <p:nvGrpSpPr>
          <p:cNvPr id="12322" name="Group 34"/>
          <p:cNvGrpSpPr>
            <a:grpSpLocks/>
          </p:cNvGrpSpPr>
          <p:nvPr/>
        </p:nvGrpSpPr>
        <p:grpSpPr bwMode="auto">
          <a:xfrm>
            <a:off x="3879285" y="2514600"/>
            <a:ext cx="991331" cy="914400"/>
            <a:chOff x="1624" y="1200"/>
            <a:chExt cx="834" cy="907"/>
          </a:xfrm>
        </p:grpSpPr>
        <p:sp>
          <p:nvSpPr>
            <p:cNvPr id="77860" name="Line 28"/>
            <p:cNvSpPr>
              <a:spLocks noChangeShapeType="1"/>
            </p:cNvSpPr>
            <p:nvPr/>
          </p:nvSpPr>
          <p:spPr bwMode="auto">
            <a:xfrm>
              <a:off x="2016" y="1200"/>
              <a:ext cx="0" cy="52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61" name="Text Box 29"/>
            <p:cNvSpPr txBox="1">
              <a:spLocks noChangeArrowheads="1"/>
            </p:cNvSpPr>
            <p:nvPr/>
          </p:nvSpPr>
          <p:spPr bwMode="auto">
            <a:xfrm>
              <a:off x="1624" y="1771"/>
              <a:ext cx="834" cy="336"/>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600" b="1" dirty="0">
                  <a:solidFill>
                    <a:schemeClr val="tx1"/>
                  </a:solidFill>
                  <a:latin typeface="Calibri" panose="020F0502020204030204" pitchFamily="34" charset="0"/>
                </a:rPr>
                <a:t>280000 N</a:t>
              </a:r>
              <a:endParaRPr lang="en-GB" altLang="en-US" sz="1600" dirty="0">
                <a:solidFill>
                  <a:schemeClr val="tx1"/>
                </a:solidFill>
                <a:latin typeface="Calibri" panose="020F0502020204030204" pitchFamily="34" charset="0"/>
              </a:endParaRPr>
            </a:p>
          </p:txBody>
        </p:sp>
      </p:grpSp>
      <p:grpSp>
        <p:nvGrpSpPr>
          <p:cNvPr id="12356" name="Group 68"/>
          <p:cNvGrpSpPr>
            <a:grpSpLocks/>
          </p:cNvGrpSpPr>
          <p:nvPr/>
        </p:nvGrpSpPr>
        <p:grpSpPr bwMode="auto">
          <a:xfrm>
            <a:off x="4341812" y="1676400"/>
            <a:ext cx="1371600" cy="762000"/>
            <a:chOff x="1776" y="1056"/>
            <a:chExt cx="864" cy="480"/>
          </a:xfrm>
        </p:grpSpPr>
        <p:grpSp>
          <p:nvGrpSpPr>
            <p:cNvPr id="77855" name="Group 66"/>
            <p:cNvGrpSpPr>
              <a:grpSpLocks/>
            </p:cNvGrpSpPr>
            <p:nvPr/>
          </p:nvGrpSpPr>
          <p:grpSpPr bwMode="auto">
            <a:xfrm>
              <a:off x="1776" y="1084"/>
              <a:ext cx="864" cy="233"/>
              <a:chOff x="1851" y="1075"/>
              <a:chExt cx="881" cy="233"/>
            </a:xfrm>
          </p:grpSpPr>
          <p:sp>
            <p:nvSpPr>
              <p:cNvPr id="77857" name="Line 59"/>
              <p:cNvSpPr>
                <a:spLocks noChangeShapeType="1"/>
              </p:cNvSpPr>
              <p:nvPr/>
            </p:nvSpPr>
            <p:spPr bwMode="auto">
              <a:xfrm>
                <a:off x="2496" y="1200"/>
                <a:ext cx="236" cy="0"/>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58" name="Line 58"/>
              <p:cNvSpPr>
                <a:spLocks noChangeShapeType="1"/>
              </p:cNvSpPr>
              <p:nvPr/>
            </p:nvSpPr>
            <p:spPr bwMode="auto">
              <a:xfrm flipH="1" flipV="1">
                <a:off x="1851" y="1198"/>
                <a:ext cx="213" cy="2"/>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59" name="Text Box 60"/>
              <p:cNvSpPr txBox="1">
                <a:spLocks noChangeArrowheads="1"/>
              </p:cNvSpPr>
              <p:nvPr/>
            </p:nvSpPr>
            <p:spPr bwMode="auto">
              <a:xfrm>
                <a:off x="2045" y="1075"/>
                <a:ext cx="423" cy="233"/>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800" b="1" dirty="0">
                    <a:solidFill>
                      <a:schemeClr val="tx1"/>
                    </a:solidFill>
                    <a:latin typeface="Calibri" panose="020F0502020204030204" pitchFamily="34" charset="0"/>
                  </a:rPr>
                  <a:t>45 m</a:t>
                </a:r>
                <a:endParaRPr lang="en-GB" altLang="en-US" sz="1800" dirty="0">
                  <a:solidFill>
                    <a:schemeClr val="tx1"/>
                  </a:solidFill>
                  <a:latin typeface="Calibri" panose="020F0502020204030204" pitchFamily="34" charset="0"/>
                </a:endParaRPr>
              </a:p>
            </p:txBody>
          </p:sp>
        </p:grpSp>
        <p:sp>
          <p:nvSpPr>
            <p:cNvPr id="77856" name="Line 67"/>
            <p:cNvSpPr>
              <a:spLocks noChangeShapeType="1"/>
            </p:cNvSpPr>
            <p:nvPr/>
          </p:nvSpPr>
          <p:spPr bwMode="auto">
            <a:xfrm flipV="1">
              <a:off x="1776" y="1056"/>
              <a:ext cx="0" cy="480"/>
            </a:xfrm>
            <a:prstGeom prst="line">
              <a:avLst/>
            </a:prstGeom>
            <a:noFill/>
            <a:ln w="9525">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grpSp>
        <p:nvGrpSpPr>
          <p:cNvPr id="12359" name="Group 71"/>
          <p:cNvGrpSpPr>
            <a:grpSpLocks/>
          </p:cNvGrpSpPr>
          <p:nvPr/>
        </p:nvGrpSpPr>
        <p:grpSpPr bwMode="auto">
          <a:xfrm>
            <a:off x="2970212" y="1600200"/>
            <a:ext cx="762000" cy="609600"/>
            <a:chOff x="912" y="1008"/>
            <a:chExt cx="480" cy="384"/>
          </a:xfrm>
        </p:grpSpPr>
        <p:grpSp>
          <p:nvGrpSpPr>
            <p:cNvPr id="77850" name="Group 69"/>
            <p:cNvGrpSpPr>
              <a:grpSpLocks/>
            </p:cNvGrpSpPr>
            <p:nvPr/>
          </p:nvGrpSpPr>
          <p:grpSpPr bwMode="auto">
            <a:xfrm>
              <a:off x="912" y="1025"/>
              <a:ext cx="480" cy="233"/>
              <a:chOff x="912" y="1025"/>
              <a:chExt cx="480" cy="233"/>
            </a:xfrm>
          </p:grpSpPr>
          <p:sp>
            <p:nvSpPr>
              <p:cNvPr id="77852" name="Line 63"/>
              <p:cNvSpPr>
                <a:spLocks noChangeShapeType="1"/>
              </p:cNvSpPr>
              <p:nvPr/>
            </p:nvSpPr>
            <p:spPr bwMode="auto">
              <a:xfrm>
                <a:off x="1261" y="1149"/>
                <a:ext cx="131" cy="0"/>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53" name="Line 64"/>
              <p:cNvSpPr>
                <a:spLocks noChangeShapeType="1"/>
              </p:cNvSpPr>
              <p:nvPr/>
            </p:nvSpPr>
            <p:spPr bwMode="auto">
              <a:xfrm flipH="1">
                <a:off x="912" y="1149"/>
                <a:ext cx="175" cy="0"/>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54" name="Text Box 65"/>
              <p:cNvSpPr txBox="1">
                <a:spLocks noChangeArrowheads="1"/>
              </p:cNvSpPr>
              <p:nvPr/>
            </p:nvSpPr>
            <p:spPr bwMode="auto">
              <a:xfrm>
                <a:off x="921" y="1025"/>
                <a:ext cx="415" cy="233"/>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800" b="1" dirty="0">
                    <a:solidFill>
                      <a:schemeClr val="tx1"/>
                    </a:solidFill>
                    <a:latin typeface="Calibri" panose="020F0502020204030204" pitchFamily="34" charset="0"/>
                  </a:rPr>
                  <a:t> 25m</a:t>
                </a:r>
                <a:endParaRPr lang="en-GB" altLang="en-US" sz="1800" dirty="0">
                  <a:solidFill>
                    <a:schemeClr val="tx1"/>
                  </a:solidFill>
                  <a:latin typeface="Calibri" panose="020F0502020204030204" pitchFamily="34" charset="0"/>
                </a:endParaRPr>
              </a:p>
            </p:txBody>
          </p:sp>
        </p:grpSp>
        <p:sp>
          <p:nvSpPr>
            <p:cNvPr id="77851" name="Line 70"/>
            <p:cNvSpPr>
              <a:spLocks noChangeShapeType="1"/>
            </p:cNvSpPr>
            <p:nvPr/>
          </p:nvSpPr>
          <p:spPr bwMode="auto">
            <a:xfrm flipV="1">
              <a:off x="1392" y="1008"/>
              <a:ext cx="0" cy="384"/>
            </a:xfrm>
            <a:prstGeom prst="line">
              <a:avLst/>
            </a:prstGeom>
            <a:noFill/>
            <a:ln w="9525">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grpSp>
        <p:nvGrpSpPr>
          <p:cNvPr id="12369" name="Group 81"/>
          <p:cNvGrpSpPr>
            <a:grpSpLocks/>
          </p:cNvGrpSpPr>
          <p:nvPr/>
        </p:nvGrpSpPr>
        <p:grpSpPr bwMode="auto">
          <a:xfrm>
            <a:off x="2970212" y="2590802"/>
            <a:ext cx="2743200" cy="2487613"/>
            <a:chOff x="912" y="1632"/>
            <a:chExt cx="1728" cy="1567"/>
          </a:xfrm>
        </p:grpSpPr>
        <p:sp>
          <p:nvSpPr>
            <p:cNvPr id="77845" name="Line 72"/>
            <p:cNvSpPr>
              <a:spLocks noChangeShapeType="1"/>
            </p:cNvSpPr>
            <p:nvPr/>
          </p:nvSpPr>
          <p:spPr bwMode="auto">
            <a:xfrm>
              <a:off x="912" y="1632"/>
              <a:ext cx="0" cy="1392"/>
            </a:xfrm>
            <a:prstGeom prst="line">
              <a:avLst/>
            </a:prstGeom>
            <a:noFill/>
            <a:ln w="9525">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46" name="Line 73"/>
            <p:cNvSpPr>
              <a:spLocks noChangeShapeType="1"/>
            </p:cNvSpPr>
            <p:nvPr/>
          </p:nvSpPr>
          <p:spPr bwMode="auto">
            <a:xfrm>
              <a:off x="2640" y="1632"/>
              <a:ext cx="0" cy="1392"/>
            </a:xfrm>
            <a:prstGeom prst="line">
              <a:avLst/>
            </a:prstGeom>
            <a:noFill/>
            <a:ln w="9525">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47" name="Line 74"/>
            <p:cNvSpPr>
              <a:spLocks noChangeShapeType="1"/>
            </p:cNvSpPr>
            <p:nvPr/>
          </p:nvSpPr>
          <p:spPr bwMode="auto">
            <a:xfrm flipH="1">
              <a:off x="912" y="3072"/>
              <a:ext cx="576" cy="0"/>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48" name="Line 75"/>
            <p:cNvSpPr>
              <a:spLocks noChangeShapeType="1"/>
            </p:cNvSpPr>
            <p:nvPr/>
          </p:nvSpPr>
          <p:spPr bwMode="auto">
            <a:xfrm>
              <a:off x="2112" y="3072"/>
              <a:ext cx="528" cy="0"/>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49" name="Text Box 76"/>
            <p:cNvSpPr txBox="1">
              <a:spLocks noChangeArrowheads="1"/>
            </p:cNvSpPr>
            <p:nvPr/>
          </p:nvSpPr>
          <p:spPr bwMode="auto">
            <a:xfrm>
              <a:off x="1590" y="2966"/>
              <a:ext cx="415" cy="233"/>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800" b="1" dirty="0">
                  <a:solidFill>
                    <a:schemeClr val="tx1"/>
                  </a:solidFill>
                  <a:latin typeface="Calibri" panose="020F0502020204030204" pitchFamily="34" charset="0"/>
                </a:rPr>
                <a:t>90 m</a:t>
              </a:r>
            </a:p>
          </p:txBody>
        </p:sp>
      </p:grpSp>
      <p:sp>
        <p:nvSpPr>
          <p:cNvPr id="12366" name="Text Box 78"/>
          <p:cNvSpPr txBox="1">
            <a:spLocks noChangeArrowheads="1"/>
          </p:cNvSpPr>
          <p:nvPr/>
        </p:nvSpPr>
        <p:spPr bwMode="auto">
          <a:xfrm>
            <a:off x="7894612" y="1556792"/>
            <a:ext cx="3378957" cy="707886"/>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defRPr/>
            </a:pPr>
            <a:r>
              <a:rPr lang="en-GB" sz="2000" b="1" dirty="0">
                <a:latin typeface="Calibri" panose="020F0502020204030204" pitchFamily="34" charset="0"/>
              </a:rPr>
              <a:t>Firstly, label the diagram with everything that is known.</a:t>
            </a:r>
            <a:endParaRPr lang="en-GB" sz="2000" dirty="0">
              <a:latin typeface="Calibri" panose="020F0502020204030204" pitchFamily="34" charset="0"/>
            </a:endParaRPr>
          </a:p>
        </p:txBody>
      </p:sp>
      <p:sp>
        <p:nvSpPr>
          <p:cNvPr id="12367" name="Text Box 79"/>
          <p:cNvSpPr txBox="1">
            <a:spLocks noChangeArrowheads="1"/>
          </p:cNvSpPr>
          <p:nvPr/>
        </p:nvSpPr>
        <p:spPr bwMode="auto">
          <a:xfrm>
            <a:off x="6174508" y="2727395"/>
            <a:ext cx="5518306" cy="707886"/>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ts val="0"/>
              </a:spcBef>
              <a:buFontTx/>
              <a:buNone/>
            </a:pPr>
            <a:r>
              <a:rPr lang="en-GB" altLang="en-US" sz="2000" b="1" dirty="0">
                <a:solidFill>
                  <a:schemeClr val="tx1"/>
                </a:solidFill>
                <a:latin typeface="Calibri" panose="020F0502020204030204" pitchFamily="34" charset="0"/>
              </a:rPr>
              <a:t>We could take moments about either A or B here. </a:t>
            </a:r>
          </a:p>
          <a:p>
            <a:pPr eaLnBrk="1" hangingPunct="1">
              <a:spcBef>
                <a:spcPts val="0"/>
              </a:spcBef>
              <a:buFontTx/>
              <a:buNone/>
            </a:pPr>
            <a:r>
              <a:rPr lang="en-GB" altLang="en-US" sz="2000" b="1" dirty="0">
                <a:solidFill>
                  <a:schemeClr val="tx1"/>
                </a:solidFill>
                <a:latin typeface="Calibri" panose="020F0502020204030204" pitchFamily="34" charset="0"/>
              </a:rPr>
              <a:t>Taking moments about A eliminates R</a:t>
            </a:r>
            <a:r>
              <a:rPr lang="en-GB" altLang="en-US" sz="2000" b="1" baseline="-25000" dirty="0">
                <a:solidFill>
                  <a:schemeClr val="tx1"/>
                </a:solidFill>
                <a:latin typeface="Calibri" panose="020F0502020204030204" pitchFamily="34" charset="0"/>
              </a:rPr>
              <a:t>1</a:t>
            </a:r>
            <a:r>
              <a:rPr lang="en-GB" altLang="en-US" sz="2000" b="1" dirty="0">
                <a:solidFill>
                  <a:schemeClr val="tx1"/>
                </a:solidFill>
                <a:latin typeface="Calibri" panose="020F0502020204030204" pitchFamily="34" charset="0"/>
              </a:rPr>
              <a:t>:</a:t>
            </a:r>
          </a:p>
        </p:txBody>
      </p:sp>
      <p:sp>
        <p:nvSpPr>
          <p:cNvPr id="12368" name="Text Box 80"/>
          <p:cNvSpPr txBox="1">
            <a:spLocks noChangeArrowheads="1"/>
          </p:cNvSpPr>
          <p:nvPr/>
        </p:nvSpPr>
        <p:spPr bwMode="auto">
          <a:xfrm>
            <a:off x="6349343" y="4037002"/>
            <a:ext cx="3881192" cy="400110"/>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000" b="1" dirty="0">
                <a:solidFill>
                  <a:schemeClr val="tx1"/>
                </a:solidFill>
                <a:latin typeface="Calibri" panose="020F0502020204030204" pitchFamily="34" charset="0"/>
              </a:rPr>
              <a:t>120,000 x 25 + 280,000 x 45 = 90 R</a:t>
            </a:r>
            <a:r>
              <a:rPr lang="en-GB" altLang="en-US" sz="2000" b="1" baseline="-25000" dirty="0">
                <a:solidFill>
                  <a:schemeClr val="tx1"/>
                </a:solidFill>
                <a:latin typeface="Calibri" panose="020F0502020204030204" pitchFamily="34" charset="0"/>
              </a:rPr>
              <a:t>2</a:t>
            </a:r>
            <a:endParaRPr lang="en-GB" altLang="en-US" sz="2000" b="1" dirty="0">
              <a:solidFill>
                <a:schemeClr val="tx1"/>
              </a:solidFill>
              <a:latin typeface="Calibri" panose="020F0502020204030204" pitchFamily="34" charset="0"/>
            </a:endParaRPr>
          </a:p>
        </p:txBody>
      </p:sp>
      <p:sp>
        <p:nvSpPr>
          <p:cNvPr id="12370" name="Text Box 82"/>
          <p:cNvSpPr txBox="1">
            <a:spLocks noChangeArrowheads="1"/>
          </p:cNvSpPr>
          <p:nvPr/>
        </p:nvSpPr>
        <p:spPr bwMode="auto">
          <a:xfrm>
            <a:off x="8975661" y="5343599"/>
            <a:ext cx="2015295" cy="461665"/>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defRPr/>
            </a:pPr>
            <a:r>
              <a:rPr lang="en-GB" b="1" dirty="0">
                <a:solidFill>
                  <a:srgbClr val="C00000"/>
                </a:solidFill>
                <a:latin typeface="Calibri" panose="020F0502020204030204" pitchFamily="34" charset="0"/>
              </a:rPr>
              <a:t>R</a:t>
            </a:r>
            <a:r>
              <a:rPr lang="en-GB" b="1" baseline="-25000" dirty="0">
                <a:solidFill>
                  <a:srgbClr val="C00000"/>
                </a:solidFill>
                <a:latin typeface="Calibri" panose="020F0502020204030204" pitchFamily="34" charset="0"/>
              </a:rPr>
              <a:t>2 </a:t>
            </a:r>
            <a:r>
              <a:rPr lang="en-GB" b="1" dirty="0">
                <a:solidFill>
                  <a:srgbClr val="C00000"/>
                </a:solidFill>
                <a:latin typeface="Calibri" panose="020F0502020204030204" pitchFamily="34" charset="0"/>
              </a:rPr>
              <a:t>= 173,000 N</a:t>
            </a:r>
          </a:p>
        </p:txBody>
      </p:sp>
      <p:sp>
        <p:nvSpPr>
          <p:cNvPr id="74" name="TextBox 3"/>
          <p:cNvSpPr txBox="1">
            <a:spLocks noChangeArrowheads="1"/>
          </p:cNvSpPr>
          <p:nvPr/>
        </p:nvSpPr>
        <p:spPr bwMode="auto">
          <a:xfrm>
            <a:off x="1636489" y="44624"/>
            <a:ext cx="1571625" cy="469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0"/>
              </a:spcBef>
              <a:buNone/>
            </a:pPr>
            <a:r>
              <a:rPr lang="en-GB" altLang="en-US" sz="2400" b="1" u="sng" dirty="0">
                <a:solidFill>
                  <a:srgbClr val="C00000"/>
                </a:solidFill>
                <a:latin typeface="Calibri" panose="020F0502020204030204" pitchFamily="34" charset="0"/>
              </a:rPr>
              <a:t>Example 1</a:t>
            </a:r>
          </a:p>
          <a:p>
            <a:pPr eaLnBrk="1" hangingPunct="1">
              <a:spcBef>
                <a:spcPct val="0"/>
              </a:spcBef>
              <a:buFontTx/>
              <a:buNone/>
            </a:pPr>
            <a:endParaRPr lang="en-NZ" altLang="en-US" sz="2400" dirty="0">
              <a:solidFill>
                <a:srgbClr val="C0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589" y="1936429"/>
            <a:ext cx="1790701" cy="477520"/>
          </a:xfrm>
          <a:prstGeom prst="rect">
            <a:avLst/>
          </a:prstGeom>
        </p:spPr>
      </p:pic>
      <p:cxnSp>
        <p:nvCxnSpPr>
          <p:cNvPr id="4" name="Straight Connector 3"/>
          <p:cNvCxnSpPr/>
          <p:nvPr/>
        </p:nvCxnSpPr>
        <p:spPr>
          <a:xfrm>
            <a:off x="-1779589" y="2438400"/>
            <a:ext cx="8695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 Box 80"/>
          <p:cNvSpPr txBox="1">
            <a:spLocks noChangeArrowheads="1"/>
          </p:cNvSpPr>
          <p:nvPr/>
        </p:nvSpPr>
        <p:spPr bwMode="auto">
          <a:xfrm>
            <a:off x="8324612" y="3356288"/>
            <a:ext cx="2621230" cy="584775"/>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spcBef>
                <a:spcPct val="50000"/>
              </a:spcBef>
              <a:buNone/>
            </a:pPr>
            <a:r>
              <a:rPr lang="en-US" altLang="en-US" b="1" dirty="0" err="1">
                <a:solidFill>
                  <a:schemeClr val="tx1"/>
                </a:solidFill>
                <a:latin typeface="Symbol" pitchFamily="18" charset="2"/>
              </a:rPr>
              <a:t>t</a:t>
            </a:r>
            <a:r>
              <a:rPr lang="en-US" altLang="en-US" sz="2000" b="1" baseline="-25000" dirty="0" err="1">
                <a:solidFill>
                  <a:schemeClr val="tx1"/>
                </a:solidFill>
                <a:latin typeface="Calibri" panose="020F0502020204030204" pitchFamily="34" charset="0"/>
              </a:rPr>
              <a:t>clockwise</a:t>
            </a:r>
            <a:r>
              <a:rPr lang="en-US" altLang="en-US" sz="2000" b="1" baseline="-25000" dirty="0">
                <a:solidFill>
                  <a:schemeClr val="tx1"/>
                </a:solidFill>
                <a:latin typeface="Calibri" panose="020F0502020204030204" pitchFamily="34" charset="0"/>
              </a:rPr>
              <a:t> </a:t>
            </a:r>
            <a:r>
              <a:rPr lang="en-US" altLang="en-US" sz="2400" b="1" dirty="0">
                <a:solidFill>
                  <a:schemeClr val="tx1"/>
                </a:solidFill>
                <a:latin typeface="Calibri" panose="020F0502020204030204" pitchFamily="34" charset="0"/>
              </a:rPr>
              <a:t>=</a:t>
            </a:r>
            <a:r>
              <a:rPr lang="en-US" altLang="en-US" sz="2800" b="1" dirty="0">
                <a:solidFill>
                  <a:schemeClr val="tx1"/>
                </a:solidFill>
              </a:rPr>
              <a:t> </a:t>
            </a:r>
            <a:r>
              <a:rPr lang="en-US" altLang="en-US" b="1" dirty="0" err="1">
                <a:solidFill>
                  <a:schemeClr val="tx1"/>
                </a:solidFill>
                <a:latin typeface="Symbol" pitchFamily="18" charset="2"/>
              </a:rPr>
              <a:t>t</a:t>
            </a:r>
            <a:r>
              <a:rPr lang="en-US" altLang="en-US" sz="2000" b="1" baseline="-25000" dirty="0" err="1">
                <a:solidFill>
                  <a:schemeClr val="tx1"/>
                </a:solidFill>
                <a:latin typeface="Calibri" panose="020F0502020204030204" pitchFamily="34" charset="0"/>
              </a:rPr>
              <a:t>anticlockwise</a:t>
            </a:r>
            <a:endParaRPr lang="en-GB" altLang="en-US" sz="2000" b="1" dirty="0">
              <a:solidFill>
                <a:schemeClr val="tx1"/>
              </a:solidFill>
              <a:latin typeface="Calibri" panose="020F0502020204030204" pitchFamily="34" charset="0"/>
            </a:endParaRPr>
          </a:p>
        </p:txBody>
      </p:sp>
      <p:sp>
        <p:nvSpPr>
          <p:cNvPr id="71" name="Text Box 80"/>
          <p:cNvSpPr txBox="1">
            <a:spLocks noChangeArrowheads="1"/>
          </p:cNvSpPr>
          <p:nvPr/>
        </p:nvSpPr>
        <p:spPr bwMode="auto">
          <a:xfrm>
            <a:off x="6799789" y="4495944"/>
            <a:ext cx="3430746" cy="400110"/>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000" b="1" dirty="0">
                <a:solidFill>
                  <a:schemeClr val="tx1"/>
                </a:solidFill>
                <a:latin typeface="Calibri" panose="020F0502020204030204" pitchFamily="34" charset="0"/>
              </a:rPr>
              <a:t>3,000,000 + 12,600,000 = 90 R</a:t>
            </a:r>
            <a:r>
              <a:rPr lang="en-GB" altLang="en-US" sz="2000" b="1" baseline="-25000" dirty="0">
                <a:solidFill>
                  <a:schemeClr val="tx1"/>
                </a:solidFill>
                <a:latin typeface="Calibri" panose="020F0502020204030204" pitchFamily="34" charset="0"/>
              </a:rPr>
              <a:t>2</a:t>
            </a:r>
            <a:endParaRPr lang="en-GB" altLang="en-US" sz="2000" b="1" dirty="0">
              <a:solidFill>
                <a:schemeClr val="tx1"/>
              </a:solidFill>
              <a:latin typeface="Calibri" panose="020F0502020204030204" pitchFamily="34" charset="0"/>
            </a:endParaRPr>
          </a:p>
        </p:txBody>
      </p:sp>
      <p:sp>
        <p:nvSpPr>
          <p:cNvPr id="72" name="Text Box 80"/>
          <p:cNvSpPr txBox="1">
            <a:spLocks noChangeArrowheads="1"/>
          </p:cNvSpPr>
          <p:nvPr/>
        </p:nvSpPr>
        <p:spPr bwMode="auto">
          <a:xfrm>
            <a:off x="7711196" y="4901098"/>
            <a:ext cx="2199640" cy="400110"/>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000" b="1" dirty="0">
                <a:solidFill>
                  <a:schemeClr val="tx1"/>
                </a:solidFill>
                <a:latin typeface="Calibri" panose="020F0502020204030204" pitchFamily="34" charset="0"/>
              </a:rPr>
              <a:t>15,600,000/90 = R</a:t>
            </a:r>
            <a:r>
              <a:rPr lang="en-GB" altLang="en-US" sz="2000" b="1" baseline="-25000" dirty="0">
                <a:solidFill>
                  <a:schemeClr val="tx1"/>
                </a:solidFill>
                <a:latin typeface="Calibri" panose="020F0502020204030204" pitchFamily="34" charset="0"/>
              </a:rPr>
              <a:t>2</a:t>
            </a:r>
            <a:endParaRPr lang="en-GB" altLang="en-US" sz="20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5411965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1000"/>
                                        <p:tgtEl>
                                          <p:spTgt spid="23556"/>
                                        </p:tgtEl>
                                      </p:cBhvr>
                                    </p:animEffect>
                                    <p:anim calcmode="lin" valueType="num">
                                      <p:cBhvr>
                                        <p:cTn id="8" dur="1000" fill="hold"/>
                                        <p:tgtEl>
                                          <p:spTgt spid="23556"/>
                                        </p:tgtEl>
                                        <p:attrNameLst>
                                          <p:attrName>ppt_x</p:attrName>
                                        </p:attrNameLst>
                                      </p:cBhvr>
                                      <p:tavLst>
                                        <p:tav tm="0">
                                          <p:val>
                                            <p:strVal val="#ppt_x"/>
                                          </p:val>
                                        </p:tav>
                                        <p:tav tm="100000">
                                          <p:val>
                                            <p:strVal val="#ppt_x"/>
                                          </p:val>
                                        </p:tav>
                                      </p:tavLst>
                                    </p:anim>
                                    <p:anim calcmode="lin" valueType="num">
                                      <p:cBhvr>
                                        <p:cTn id="9"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nodeType="clickEffect">
                                  <p:stCondLst>
                                    <p:cond delay="0"/>
                                  </p:stCondLst>
                                  <p:childTnLst>
                                    <p:animMotion origin="layout" path="M -0.00261 0.00602 L 0.379 0.00324 " pathEditMode="relative" rAng="0" ptsTypes="AA">
                                      <p:cBhvr>
                                        <p:cTn id="13" dur="2000" fill="hold"/>
                                        <p:tgtEl>
                                          <p:spTgt spid="2"/>
                                        </p:tgtEl>
                                        <p:attrNameLst>
                                          <p:attrName>ppt_x</p:attrName>
                                          <p:attrName>ppt_y</p:attrName>
                                        </p:attrNameLst>
                                      </p:cBhvr>
                                      <p:rCtr x="19080" y="-139"/>
                                    </p:animMotion>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iterate type="wd">
                                    <p:tmPct val="100000"/>
                                  </p:iterate>
                                  <p:childTnLst>
                                    <p:set>
                                      <p:cBhvr>
                                        <p:cTn id="17" dur="1" fill="hold">
                                          <p:stCondLst>
                                            <p:cond delay="0"/>
                                          </p:stCondLst>
                                        </p:cTn>
                                        <p:tgtEl>
                                          <p:spTgt spid="12366"/>
                                        </p:tgtEl>
                                        <p:attrNameLst>
                                          <p:attrName>style.visibility</p:attrName>
                                        </p:attrNameLst>
                                      </p:cBhvr>
                                      <p:to>
                                        <p:strVal val="visible"/>
                                      </p:to>
                                    </p:set>
                                    <p:anim calcmode="lin" valueType="num">
                                      <p:cBhvr additive="base">
                                        <p:cTn id="18" dur="300" fill="hold"/>
                                        <p:tgtEl>
                                          <p:spTgt spid="12366"/>
                                        </p:tgtEl>
                                        <p:attrNameLst>
                                          <p:attrName>ppt_x</p:attrName>
                                        </p:attrNameLst>
                                      </p:cBhvr>
                                      <p:tavLst>
                                        <p:tav tm="0">
                                          <p:val>
                                            <p:strVal val="1+#ppt_w/2"/>
                                          </p:val>
                                        </p:tav>
                                        <p:tav tm="100000">
                                          <p:val>
                                            <p:strVal val="#ppt_x"/>
                                          </p:val>
                                        </p:tav>
                                      </p:tavLst>
                                    </p:anim>
                                    <p:anim calcmode="lin" valueType="num">
                                      <p:cBhvr additive="base">
                                        <p:cTn id="19" dur="300" fill="hold"/>
                                        <p:tgtEl>
                                          <p:spTgt spid="1236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2338"/>
                                        </p:tgtEl>
                                        <p:attrNameLst>
                                          <p:attrName>style.visibility</p:attrName>
                                        </p:attrNameLst>
                                      </p:cBhvr>
                                      <p:to>
                                        <p:strVal val="visible"/>
                                      </p:to>
                                    </p:set>
                                    <p:anim calcmode="lin" valueType="num">
                                      <p:cBhvr additive="base">
                                        <p:cTn id="24" dur="500" fill="hold"/>
                                        <p:tgtEl>
                                          <p:spTgt spid="12338"/>
                                        </p:tgtEl>
                                        <p:attrNameLst>
                                          <p:attrName>ppt_x</p:attrName>
                                        </p:attrNameLst>
                                      </p:cBhvr>
                                      <p:tavLst>
                                        <p:tav tm="0">
                                          <p:val>
                                            <p:strVal val="#ppt_x"/>
                                          </p:val>
                                        </p:tav>
                                        <p:tav tm="100000">
                                          <p:val>
                                            <p:strVal val="#ppt_x"/>
                                          </p:val>
                                        </p:tav>
                                      </p:tavLst>
                                    </p:anim>
                                    <p:anim calcmode="lin" valueType="num">
                                      <p:cBhvr additive="base">
                                        <p:cTn id="25" dur="500" fill="hold"/>
                                        <p:tgtEl>
                                          <p:spTgt spid="12338"/>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12322"/>
                                        </p:tgtEl>
                                        <p:attrNameLst>
                                          <p:attrName>style.visibility</p:attrName>
                                        </p:attrNameLst>
                                      </p:cBhvr>
                                      <p:to>
                                        <p:strVal val="visible"/>
                                      </p:to>
                                    </p:set>
                                    <p:anim calcmode="lin" valueType="num">
                                      <p:cBhvr additive="base">
                                        <p:cTn id="30" dur="500" fill="hold"/>
                                        <p:tgtEl>
                                          <p:spTgt spid="12322"/>
                                        </p:tgtEl>
                                        <p:attrNameLst>
                                          <p:attrName>ppt_x</p:attrName>
                                        </p:attrNameLst>
                                      </p:cBhvr>
                                      <p:tavLst>
                                        <p:tav tm="0">
                                          <p:val>
                                            <p:strVal val="#ppt_x"/>
                                          </p:val>
                                        </p:tav>
                                        <p:tav tm="100000">
                                          <p:val>
                                            <p:strVal val="#ppt_x"/>
                                          </p:val>
                                        </p:tav>
                                      </p:tavLst>
                                    </p:anim>
                                    <p:anim calcmode="lin" valueType="num">
                                      <p:cBhvr additive="base">
                                        <p:cTn id="31" dur="500" fill="hold"/>
                                        <p:tgtEl>
                                          <p:spTgt spid="12322"/>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2341"/>
                                        </p:tgtEl>
                                        <p:attrNameLst>
                                          <p:attrName>style.visibility</p:attrName>
                                        </p:attrNameLst>
                                      </p:cBhvr>
                                      <p:to>
                                        <p:strVal val="visible"/>
                                      </p:to>
                                    </p:set>
                                    <p:anim calcmode="lin" valueType="num">
                                      <p:cBhvr additive="base">
                                        <p:cTn id="36" dur="500" fill="hold"/>
                                        <p:tgtEl>
                                          <p:spTgt spid="12341"/>
                                        </p:tgtEl>
                                        <p:attrNameLst>
                                          <p:attrName>ppt_x</p:attrName>
                                        </p:attrNameLst>
                                      </p:cBhvr>
                                      <p:tavLst>
                                        <p:tav tm="0">
                                          <p:val>
                                            <p:strVal val="#ppt_x"/>
                                          </p:val>
                                        </p:tav>
                                        <p:tav tm="100000">
                                          <p:val>
                                            <p:strVal val="#ppt_x"/>
                                          </p:val>
                                        </p:tav>
                                      </p:tavLst>
                                    </p:anim>
                                    <p:anim calcmode="lin" valueType="num">
                                      <p:cBhvr additive="base">
                                        <p:cTn id="37" dur="500" fill="hold"/>
                                        <p:tgtEl>
                                          <p:spTgt spid="12341"/>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nodeType="afterEffect">
                                  <p:stCondLst>
                                    <p:cond delay="2000"/>
                                  </p:stCondLst>
                                  <p:childTnLst>
                                    <p:set>
                                      <p:cBhvr>
                                        <p:cTn id="40" dur="1" fill="hold">
                                          <p:stCondLst>
                                            <p:cond delay="0"/>
                                          </p:stCondLst>
                                        </p:cTn>
                                        <p:tgtEl>
                                          <p:spTgt spid="12345"/>
                                        </p:tgtEl>
                                        <p:attrNameLst>
                                          <p:attrName>style.visibility</p:attrName>
                                        </p:attrNameLst>
                                      </p:cBhvr>
                                      <p:to>
                                        <p:strVal val="visible"/>
                                      </p:to>
                                    </p:set>
                                    <p:anim calcmode="lin" valueType="num">
                                      <p:cBhvr additive="base">
                                        <p:cTn id="41" dur="500" fill="hold"/>
                                        <p:tgtEl>
                                          <p:spTgt spid="12345"/>
                                        </p:tgtEl>
                                        <p:attrNameLst>
                                          <p:attrName>ppt_x</p:attrName>
                                        </p:attrNameLst>
                                      </p:cBhvr>
                                      <p:tavLst>
                                        <p:tav tm="0">
                                          <p:val>
                                            <p:strVal val="#ppt_x"/>
                                          </p:val>
                                        </p:tav>
                                        <p:tav tm="100000">
                                          <p:val>
                                            <p:strVal val="#ppt_x"/>
                                          </p:val>
                                        </p:tav>
                                      </p:tavLst>
                                    </p:anim>
                                    <p:anim calcmode="lin" valueType="num">
                                      <p:cBhvr additive="base">
                                        <p:cTn id="42" dur="500" fill="hold"/>
                                        <p:tgtEl>
                                          <p:spTgt spid="12345"/>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3000"/>
                            </p:stCondLst>
                            <p:childTnLst>
                              <p:par>
                                <p:cTn id="44" presetID="2" presetClass="entr" presetSubtype="4" fill="hold" nodeType="afterEffect">
                                  <p:stCondLst>
                                    <p:cond delay="1000"/>
                                  </p:stCondLst>
                                  <p:childTnLst>
                                    <p:set>
                                      <p:cBhvr>
                                        <p:cTn id="45" dur="1" fill="hold">
                                          <p:stCondLst>
                                            <p:cond delay="0"/>
                                          </p:stCondLst>
                                        </p:cTn>
                                        <p:tgtEl>
                                          <p:spTgt spid="12356"/>
                                        </p:tgtEl>
                                        <p:attrNameLst>
                                          <p:attrName>style.visibility</p:attrName>
                                        </p:attrNameLst>
                                      </p:cBhvr>
                                      <p:to>
                                        <p:strVal val="visible"/>
                                      </p:to>
                                    </p:set>
                                    <p:anim calcmode="lin" valueType="num">
                                      <p:cBhvr additive="base">
                                        <p:cTn id="46" dur="500" fill="hold"/>
                                        <p:tgtEl>
                                          <p:spTgt spid="12356"/>
                                        </p:tgtEl>
                                        <p:attrNameLst>
                                          <p:attrName>ppt_x</p:attrName>
                                        </p:attrNameLst>
                                      </p:cBhvr>
                                      <p:tavLst>
                                        <p:tav tm="0">
                                          <p:val>
                                            <p:strVal val="#ppt_x"/>
                                          </p:val>
                                        </p:tav>
                                        <p:tav tm="100000">
                                          <p:val>
                                            <p:strVal val="#ppt_x"/>
                                          </p:val>
                                        </p:tav>
                                      </p:tavLst>
                                    </p:anim>
                                    <p:anim calcmode="lin" valueType="num">
                                      <p:cBhvr additive="base">
                                        <p:cTn id="47" dur="500" fill="hold"/>
                                        <p:tgtEl>
                                          <p:spTgt spid="123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2"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2359"/>
                                        </p:tgtEl>
                                        <p:attrNameLst>
                                          <p:attrName>style.visibility</p:attrName>
                                        </p:attrNameLst>
                                      </p:cBhvr>
                                      <p:to>
                                        <p:strVal val="visible"/>
                                      </p:to>
                                    </p:set>
                                    <p:anim calcmode="lin" valueType="num">
                                      <p:cBhvr additive="base">
                                        <p:cTn id="52" dur="500" fill="hold"/>
                                        <p:tgtEl>
                                          <p:spTgt spid="12359"/>
                                        </p:tgtEl>
                                        <p:attrNameLst>
                                          <p:attrName>ppt_x</p:attrName>
                                        </p:attrNameLst>
                                      </p:cBhvr>
                                      <p:tavLst>
                                        <p:tav tm="0">
                                          <p:val>
                                            <p:strVal val="#ppt_x"/>
                                          </p:val>
                                        </p:tav>
                                        <p:tav tm="100000">
                                          <p:val>
                                            <p:strVal val="#ppt_x"/>
                                          </p:val>
                                        </p:tav>
                                      </p:tavLst>
                                    </p:anim>
                                    <p:anim calcmode="lin" valueType="num">
                                      <p:cBhvr additive="base">
                                        <p:cTn id="53" dur="500" fill="hold"/>
                                        <p:tgtEl>
                                          <p:spTgt spid="12359"/>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369"/>
                                        </p:tgtEl>
                                        <p:attrNameLst>
                                          <p:attrName>style.visibility</p:attrName>
                                        </p:attrNameLst>
                                      </p:cBhvr>
                                      <p:to>
                                        <p:strVal val="visible"/>
                                      </p:to>
                                    </p:set>
                                    <p:anim calcmode="lin" valueType="num">
                                      <p:cBhvr additive="base">
                                        <p:cTn id="58" dur="500" fill="hold"/>
                                        <p:tgtEl>
                                          <p:spTgt spid="12369"/>
                                        </p:tgtEl>
                                        <p:attrNameLst>
                                          <p:attrName>ppt_x</p:attrName>
                                        </p:attrNameLst>
                                      </p:cBhvr>
                                      <p:tavLst>
                                        <p:tav tm="0">
                                          <p:val>
                                            <p:strVal val="#ppt_x"/>
                                          </p:val>
                                        </p:tav>
                                        <p:tav tm="100000">
                                          <p:val>
                                            <p:strVal val="#ppt_x"/>
                                          </p:val>
                                        </p:tav>
                                      </p:tavLst>
                                    </p:anim>
                                    <p:anim calcmode="lin" valueType="num">
                                      <p:cBhvr additive="base">
                                        <p:cTn id="59" dur="500" fill="hold"/>
                                        <p:tgtEl>
                                          <p:spTgt spid="12369"/>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2" fill="hold" grpId="0" nodeType="clickEffect">
                                  <p:stCondLst>
                                    <p:cond delay="0"/>
                                  </p:stCondLst>
                                  <p:childTnLst>
                                    <p:set>
                                      <p:cBhvr>
                                        <p:cTn id="63" dur="1" fill="hold">
                                          <p:stCondLst>
                                            <p:cond delay="0"/>
                                          </p:stCondLst>
                                        </p:cTn>
                                        <p:tgtEl>
                                          <p:spTgt spid="12367"/>
                                        </p:tgtEl>
                                        <p:attrNameLst>
                                          <p:attrName>style.visibility</p:attrName>
                                        </p:attrNameLst>
                                      </p:cBhvr>
                                      <p:to>
                                        <p:strVal val="visible"/>
                                      </p:to>
                                    </p:set>
                                    <p:anim calcmode="lin" valueType="num">
                                      <p:cBhvr>
                                        <p:cTn id="64" dur="500" fill="hold"/>
                                        <p:tgtEl>
                                          <p:spTgt spid="12367"/>
                                        </p:tgtEl>
                                        <p:attrNameLst>
                                          <p:attrName>ppt_x</p:attrName>
                                        </p:attrNameLst>
                                      </p:cBhvr>
                                      <p:tavLst>
                                        <p:tav tm="0">
                                          <p:val>
                                            <p:strVal val="#ppt_x+#ppt_w/2"/>
                                          </p:val>
                                        </p:tav>
                                        <p:tav tm="100000">
                                          <p:val>
                                            <p:strVal val="#ppt_x"/>
                                          </p:val>
                                        </p:tav>
                                      </p:tavLst>
                                    </p:anim>
                                    <p:anim calcmode="lin" valueType="num">
                                      <p:cBhvr>
                                        <p:cTn id="65" dur="500" fill="hold"/>
                                        <p:tgtEl>
                                          <p:spTgt spid="12367"/>
                                        </p:tgtEl>
                                        <p:attrNameLst>
                                          <p:attrName>ppt_y</p:attrName>
                                        </p:attrNameLst>
                                      </p:cBhvr>
                                      <p:tavLst>
                                        <p:tav tm="0">
                                          <p:val>
                                            <p:strVal val="#ppt_y"/>
                                          </p:val>
                                        </p:tav>
                                        <p:tav tm="100000">
                                          <p:val>
                                            <p:strVal val="#ppt_y"/>
                                          </p:val>
                                        </p:tav>
                                      </p:tavLst>
                                    </p:anim>
                                    <p:anim calcmode="lin" valueType="num">
                                      <p:cBhvr>
                                        <p:cTn id="66" dur="500" fill="hold"/>
                                        <p:tgtEl>
                                          <p:spTgt spid="12367"/>
                                        </p:tgtEl>
                                        <p:attrNameLst>
                                          <p:attrName>ppt_w</p:attrName>
                                        </p:attrNameLst>
                                      </p:cBhvr>
                                      <p:tavLst>
                                        <p:tav tm="0">
                                          <p:val>
                                            <p:fltVal val="0"/>
                                          </p:val>
                                        </p:tav>
                                        <p:tav tm="100000">
                                          <p:val>
                                            <p:strVal val="#ppt_w"/>
                                          </p:val>
                                        </p:tav>
                                      </p:tavLst>
                                    </p:anim>
                                    <p:anim calcmode="lin" valueType="num">
                                      <p:cBhvr>
                                        <p:cTn id="67" dur="500" fill="hold"/>
                                        <p:tgtEl>
                                          <p:spTgt spid="12367"/>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2" presetClass="entr" presetSubtype="2" fill="hold" grpId="0" nodeType="clickEffect">
                                  <p:stCondLst>
                                    <p:cond delay="0"/>
                                  </p:stCondLst>
                                  <p:iterate type="lt">
                                    <p:tmPct val="100000"/>
                                  </p:iterate>
                                  <p:childTnLst>
                                    <p:set>
                                      <p:cBhvr>
                                        <p:cTn id="71" dur="1" fill="hold">
                                          <p:stCondLst>
                                            <p:cond delay="0"/>
                                          </p:stCondLst>
                                        </p:cTn>
                                        <p:tgtEl>
                                          <p:spTgt spid="69"/>
                                        </p:tgtEl>
                                        <p:attrNameLst>
                                          <p:attrName>style.visibility</p:attrName>
                                        </p:attrNameLst>
                                      </p:cBhvr>
                                      <p:to>
                                        <p:strVal val="visible"/>
                                      </p:to>
                                    </p:set>
                                    <p:animEffect transition="in" filter="slide(fromRight)">
                                      <p:cBhvr>
                                        <p:cTn id="72" dur="75"/>
                                        <p:tgtEl>
                                          <p:spTgt spid="69"/>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2" fill="hold" grpId="0" nodeType="clickEffect">
                                  <p:stCondLst>
                                    <p:cond delay="0"/>
                                  </p:stCondLst>
                                  <p:iterate type="lt">
                                    <p:tmPct val="100000"/>
                                  </p:iterate>
                                  <p:childTnLst>
                                    <p:set>
                                      <p:cBhvr>
                                        <p:cTn id="76" dur="1" fill="hold">
                                          <p:stCondLst>
                                            <p:cond delay="0"/>
                                          </p:stCondLst>
                                        </p:cTn>
                                        <p:tgtEl>
                                          <p:spTgt spid="12368"/>
                                        </p:tgtEl>
                                        <p:attrNameLst>
                                          <p:attrName>style.visibility</p:attrName>
                                        </p:attrNameLst>
                                      </p:cBhvr>
                                      <p:to>
                                        <p:strVal val="visible"/>
                                      </p:to>
                                    </p:set>
                                    <p:animEffect transition="in" filter="slide(fromRight)">
                                      <p:cBhvr>
                                        <p:cTn id="77" dur="75"/>
                                        <p:tgtEl>
                                          <p:spTgt spid="1236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2" presetClass="entr" presetSubtype="2" fill="hold" grpId="0" nodeType="clickEffect">
                                  <p:stCondLst>
                                    <p:cond delay="0"/>
                                  </p:stCondLst>
                                  <p:iterate type="lt">
                                    <p:tmPct val="100000"/>
                                  </p:iterate>
                                  <p:childTnLst>
                                    <p:set>
                                      <p:cBhvr>
                                        <p:cTn id="81" dur="1" fill="hold">
                                          <p:stCondLst>
                                            <p:cond delay="0"/>
                                          </p:stCondLst>
                                        </p:cTn>
                                        <p:tgtEl>
                                          <p:spTgt spid="71"/>
                                        </p:tgtEl>
                                        <p:attrNameLst>
                                          <p:attrName>style.visibility</p:attrName>
                                        </p:attrNameLst>
                                      </p:cBhvr>
                                      <p:to>
                                        <p:strVal val="visible"/>
                                      </p:to>
                                    </p:set>
                                    <p:animEffect transition="in" filter="slide(fromRight)">
                                      <p:cBhvr>
                                        <p:cTn id="82" dur="75"/>
                                        <p:tgtEl>
                                          <p:spTgt spid="71"/>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2" fill="hold" grpId="0" nodeType="clickEffect">
                                  <p:stCondLst>
                                    <p:cond delay="0"/>
                                  </p:stCondLst>
                                  <p:iterate type="lt">
                                    <p:tmPct val="100000"/>
                                  </p:iterate>
                                  <p:childTnLst>
                                    <p:set>
                                      <p:cBhvr>
                                        <p:cTn id="86" dur="1" fill="hold">
                                          <p:stCondLst>
                                            <p:cond delay="0"/>
                                          </p:stCondLst>
                                        </p:cTn>
                                        <p:tgtEl>
                                          <p:spTgt spid="72"/>
                                        </p:tgtEl>
                                        <p:attrNameLst>
                                          <p:attrName>style.visibility</p:attrName>
                                        </p:attrNameLst>
                                      </p:cBhvr>
                                      <p:to>
                                        <p:strVal val="visible"/>
                                      </p:to>
                                    </p:set>
                                    <p:animEffect transition="in" filter="slide(fromRight)">
                                      <p:cBhvr>
                                        <p:cTn id="87" dur="75"/>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2" fill="hold" grpId="0" nodeType="clickEffect">
                                  <p:stCondLst>
                                    <p:cond delay="0"/>
                                  </p:stCondLst>
                                  <p:iterate type="lt">
                                    <p:tmPct val="100000"/>
                                  </p:iterate>
                                  <p:childTnLst>
                                    <p:set>
                                      <p:cBhvr>
                                        <p:cTn id="91" dur="1" fill="hold">
                                          <p:stCondLst>
                                            <p:cond delay="0"/>
                                          </p:stCondLst>
                                        </p:cTn>
                                        <p:tgtEl>
                                          <p:spTgt spid="12370"/>
                                        </p:tgtEl>
                                        <p:attrNameLst>
                                          <p:attrName>style.visibility</p:attrName>
                                        </p:attrNameLst>
                                      </p:cBhvr>
                                      <p:to>
                                        <p:strVal val="visible"/>
                                      </p:to>
                                    </p:set>
                                    <p:animEffect transition="in" filter="slide(fromRight)">
                                      <p:cBhvr>
                                        <p:cTn id="92" dur="75"/>
                                        <p:tgtEl>
                                          <p:spTgt spid="12370"/>
                                        </p:tgtEl>
                                      </p:cBhvr>
                                    </p:animEffect>
                                  </p:childTnLst>
                                  <p:subTnLst>
                                    <p:audio>
                                      <p:cMediaNode>
                                        <p:cTn display="0" masterRel="sameClick">
                                          <p:stCondLst>
                                            <p:cond evt="begin" delay="0">
                                              <p:tn val="90"/>
                                            </p:cond>
                                          </p:stCondLst>
                                          <p:endCondLst>
                                            <p:cond evt="onStopAudio" delay="0">
                                              <p:tgtEl>
                                                <p:sldTgt/>
                                              </p:tgtEl>
                                            </p:cond>
                                          </p:endCondLst>
                                        </p:cTn>
                                        <p:tgtEl>
                                          <p:sndTgt r:embed="rId3"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2366" grpId="0" autoUpdateAnimBg="0"/>
      <p:bldP spid="12367" grpId="0" autoUpdateAnimBg="0"/>
      <p:bldP spid="12368" grpId="0" autoUpdateAnimBg="0"/>
      <p:bldP spid="12370" grpId="0" autoUpdateAnimBg="0"/>
      <p:bldP spid="69" grpId="0" autoUpdateAnimBg="0"/>
      <p:bldP spid="71" grpId="0" autoUpdateAnimBg="0"/>
      <p:bldP spid="7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0"/>
          <p:cNvSpPr txBox="1">
            <a:spLocks noChangeArrowheads="1"/>
          </p:cNvSpPr>
          <p:nvPr/>
        </p:nvSpPr>
        <p:spPr bwMode="auto">
          <a:xfrm>
            <a:off x="3195041" y="278214"/>
            <a:ext cx="9164067" cy="73866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50000"/>
              </a:spcBef>
              <a:buNone/>
            </a:pPr>
            <a:r>
              <a:rPr lang="en-GB" altLang="en-US" sz="2100" b="1" dirty="0">
                <a:solidFill>
                  <a:srgbClr val="C00000"/>
                </a:solidFill>
                <a:latin typeface="Calibri" panose="020F0502020204030204" pitchFamily="34" charset="0"/>
              </a:rPr>
              <a:t>Now that we know the value of R</a:t>
            </a:r>
            <a:r>
              <a:rPr lang="en-GB" altLang="en-US" sz="2100" b="1" baseline="-25000" dirty="0">
                <a:solidFill>
                  <a:srgbClr val="C00000"/>
                </a:solidFill>
                <a:latin typeface="Calibri" panose="020F0502020204030204" pitchFamily="34" charset="0"/>
              </a:rPr>
              <a:t>2</a:t>
            </a:r>
            <a:r>
              <a:rPr lang="en-GB" altLang="en-US" sz="2100" b="1" dirty="0">
                <a:solidFill>
                  <a:srgbClr val="C00000"/>
                </a:solidFill>
                <a:latin typeface="Calibri" panose="020F0502020204030204" pitchFamily="34" charset="0"/>
              </a:rPr>
              <a:t> we can utilize the second condition for equilibrium to find R</a:t>
            </a:r>
            <a:r>
              <a:rPr lang="en-GB" altLang="en-US" sz="2100" b="1" baseline="-25000" dirty="0">
                <a:solidFill>
                  <a:srgbClr val="C00000"/>
                </a:solidFill>
                <a:latin typeface="Calibri" panose="020F0502020204030204" pitchFamily="34" charset="0"/>
              </a:rPr>
              <a:t>1</a:t>
            </a:r>
            <a:r>
              <a:rPr lang="en-GB" altLang="en-US" sz="2100" b="1" dirty="0">
                <a:solidFill>
                  <a:srgbClr val="C00000"/>
                </a:solidFill>
                <a:latin typeface="Calibri" panose="020F0502020204030204" pitchFamily="34" charset="0"/>
              </a:rPr>
              <a:t>.</a:t>
            </a:r>
            <a:endParaRPr lang="en-GB" altLang="en-US" sz="2100" dirty="0">
              <a:solidFill>
                <a:srgbClr val="C00000"/>
              </a:solidFill>
              <a:latin typeface="Calibri" panose="020F0502020204030204" pitchFamily="34" charset="0"/>
            </a:endParaRPr>
          </a:p>
        </p:txBody>
      </p:sp>
      <p:grpSp>
        <p:nvGrpSpPr>
          <p:cNvPr id="77828" name="Group 47"/>
          <p:cNvGrpSpPr>
            <a:grpSpLocks/>
          </p:cNvGrpSpPr>
          <p:nvPr/>
        </p:nvGrpSpPr>
        <p:grpSpPr bwMode="auto">
          <a:xfrm>
            <a:off x="-1" y="2362201"/>
            <a:ext cx="6958013" cy="2187575"/>
            <a:chOff x="-975" y="1488"/>
            <a:chExt cx="4383" cy="1378"/>
          </a:xfrm>
        </p:grpSpPr>
        <p:grpSp>
          <p:nvGrpSpPr>
            <p:cNvPr id="77868" name="Group 45"/>
            <p:cNvGrpSpPr>
              <a:grpSpLocks/>
            </p:cNvGrpSpPr>
            <p:nvPr/>
          </p:nvGrpSpPr>
          <p:grpSpPr bwMode="auto">
            <a:xfrm>
              <a:off x="-975" y="1488"/>
              <a:ext cx="4207" cy="1378"/>
              <a:chOff x="-975" y="1488"/>
              <a:chExt cx="4207" cy="1378"/>
            </a:xfrm>
          </p:grpSpPr>
          <p:grpSp>
            <p:nvGrpSpPr>
              <p:cNvPr id="77870" name="Group 33"/>
              <p:cNvGrpSpPr>
                <a:grpSpLocks/>
              </p:cNvGrpSpPr>
              <p:nvPr/>
            </p:nvGrpSpPr>
            <p:grpSpPr bwMode="auto">
              <a:xfrm>
                <a:off x="432" y="1488"/>
                <a:ext cx="2800" cy="1378"/>
                <a:chOff x="432" y="1488"/>
                <a:chExt cx="2800" cy="1378"/>
              </a:xfrm>
            </p:grpSpPr>
            <p:grpSp>
              <p:nvGrpSpPr>
                <p:cNvPr id="77872" name="Group 26"/>
                <p:cNvGrpSpPr>
                  <a:grpSpLocks/>
                </p:cNvGrpSpPr>
                <p:nvPr/>
              </p:nvGrpSpPr>
              <p:grpSpPr bwMode="auto">
                <a:xfrm>
                  <a:off x="432" y="1488"/>
                  <a:ext cx="2800" cy="1378"/>
                  <a:chOff x="432" y="960"/>
                  <a:chExt cx="2800" cy="1378"/>
                </a:xfrm>
              </p:grpSpPr>
              <p:grpSp>
                <p:nvGrpSpPr>
                  <p:cNvPr id="77875" name="Group 24"/>
                  <p:cNvGrpSpPr>
                    <a:grpSpLocks/>
                  </p:cNvGrpSpPr>
                  <p:nvPr/>
                </p:nvGrpSpPr>
                <p:grpSpPr bwMode="auto">
                  <a:xfrm>
                    <a:off x="432" y="960"/>
                    <a:ext cx="2800" cy="1378"/>
                    <a:chOff x="1008" y="1392"/>
                    <a:chExt cx="2800" cy="1378"/>
                  </a:xfrm>
                </p:grpSpPr>
                <p:grpSp>
                  <p:nvGrpSpPr>
                    <p:cNvPr id="77877" name="Group 14"/>
                    <p:cNvGrpSpPr>
                      <a:grpSpLocks/>
                    </p:cNvGrpSpPr>
                    <p:nvPr/>
                  </p:nvGrpSpPr>
                  <p:grpSpPr bwMode="auto">
                    <a:xfrm>
                      <a:off x="1920" y="2352"/>
                      <a:ext cx="1200" cy="389"/>
                      <a:chOff x="1920" y="2016"/>
                      <a:chExt cx="1200" cy="389"/>
                    </a:xfrm>
                  </p:grpSpPr>
                  <p:grpSp>
                    <p:nvGrpSpPr>
                      <p:cNvPr id="77886" name="Group 12"/>
                      <p:cNvGrpSpPr>
                        <a:grpSpLocks/>
                      </p:cNvGrpSpPr>
                      <p:nvPr/>
                    </p:nvGrpSpPr>
                    <p:grpSpPr bwMode="auto">
                      <a:xfrm>
                        <a:off x="1920" y="2016"/>
                        <a:ext cx="1200" cy="389"/>
                        <a:chOff x="1920" y="2352"/>
                        <a:chExt cx="1200" cy="389"/>
                      </a:xfrm>
                    </p:grpSpPr>
                    <p:grpSp>
                      <p:nvGrpSpPr>
                        <p:cNvPr id="77888" name="Group 9"/>
                        <p:cNvGrpSpPr>
                          <a:grpSpLocks/>
                        </p:cNvGrpSpPr>
                        <p:nvPr/>
                      </p:nvGrpSpPr>
                      <p:grpSpPr bwMode="auto">
                        <a:xfrm>
                          <a:off x="1923" y="2352"/>
                          <a:ext cx="1197" cy="389"/>
                          <a:chOff x="1920" y="2352"/>
                          <a:chExt cx="1197" cy="389"/>
                        </a:xfrm>
                      </p:grpSpPr>
                      <p:sp>
                        <p:nvSpPr>
                          <p:cNvPr id="77890" name="Freeform 7"/>
                          <p:cNvSpPr>
                            <a:spLocks/>
                          </p:cNvSpPr>
                          <p:nvPr/>
                        </p:nvSpPr>
                        <p:spPr bwMode="auto">
                          <a:xfrm>
                            <a:off x="1920" y="2352"/>
                            <a:ext cx="1197" cy="389"/>
                          </a:xfrm>
                          <a:custGeom>
                            <a:avLst/>
                            <a:gdLst>
                              <a:gd name="T0" fmla="*/ 33 w 1245"/>
                              <a:gd name="T1" fmla="*/ 112 h 389"/>
                              <a:gd name="T2" fmla="*/ 634 w 1245"/>
                              <a:gd name="T3" fmla="*/ 56 h 389"/>
                              <a:gd name="T4" fmla="*/ 819 w 1245"/>
                              <a:gd name="T5" fmla="*/ 123 h 389"/>
                              <a:gd name="T6" fmla="*/ 810 w 1245"/>
                              <a:gd name="T7" fmla="*/ 167 h 389"/>
                              <a:gd name="T8" fmla="*/ 795 w 1245"/>
                              <a:gd name="T9" fmla="*/ 234 h 389"/>
                              <a:gd name="T10" fmla="*/ 803 w 1245"/>
                              <a:gd name="T11" fmla="*/ 312 h 389"/>
                              <a:gd name="T12" fmla="*/ 771 w 1245"/>
                              <a:gd name="T13" fmla="*/ 334 h 389"/>
                              <a:gd name="T14" fmla="*/ 658 w 1245"/>
                              <a:gd name="T15" fmla="*/ 389 h 389"/>
                              <a:gd name="T16" fmla="*/ 495 w 1245"/>
                              <a:gd name="T17" fmla="*/ 378 h 389"/>
                              <a:gd name="T18" fmla="*/ 227 w 1245"/>
                              <a:gd name="T19" fmla="*/ 367 h 389"/>
                              <a:gd name="T20" fmla="*/ 170 w 1245"/>
                              <a:gd name="T21" fmla="*/ 356 h 389"/>
                              <a:gd name="T22" fmla="*/ 33 w 1245"/>
                              <a:gd name="T23" fmla="*/ 345 h 389"/>
                              <a:gd name="T24" fmla="*/ 25 w 1245"/>
                              <a:gd name="T25" fmla="*/ 300 h 389"/>
                              <a:gd name="T26" fmla="*/ 0 w 1245"/>
                              <a:gd name="T27" fmla="*/ 267 h 389"/>
                              <a:gd name="T28" fmla="*/ 25 w 1245"/>
                              <a:gd name="T29" fmla="*/ 289 h 389"/>
                              <a:gd name="T30" fmla="*/ 57 w 1245"/>
                              <a:gd name="T31" fmla="*/ 312 h 389"/>
                              <a:gd name="T32" fmla="*/ 33 w 1245"/>
                              <a:gd name="T33" fmla="*/ 245 h 389"/>
                              <a:gd name="T34" fmla="*/ 25 w 1245"/>
                              <a:gd name="T35" fmla="*/ 156 h 389"/>
                              <a:gd name="T36" fmla="*/ 14 w 1245"/>
                              <a:gd name="T37" fmla="*/ 89 h 389"/>
                              <a:gd name="T38" fmla="*/ 33 w 1245"/>
                              <a:gd name="T39" fmla="*/ 112 h 3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45" h="389">
                                <a:moveTo>
                                  <a:pt x="44" y="112"/>
                                </a:moveTo>
                                <a:cubicBezTo>
                                  <a:pt x="312" y="33"/>
                                  <a:pt x="587" y="61"/>
                                  <a:pt x="867" y="56"/>
                                </a:cubicBezTo>
                                <a:cubicBezTo>
                                  <a:pt x="999" y="61"/>
                                  <a:pt x="1245" y="0"/>
                                  <a:pt x="1122" y="123"/>
                                </a:cubicBezTo>
                                <a:cubicBezTo>
                                  <a:pt x="1118" y="138"/>
                                  <a:pt x="1115" y="153"/>
                                  <a:pt x="1111" y="167"/>
                                </a:cubicBezTo>
                                <a:cubicBezTo>
                                  <a:pt x="1104" y="190"/>
                                  <a:pt x="1089" y="234"/>
                                  <a:pt x="1089" y="234"/>
                                </a:cubicBezTo>
                                <a:cubicBezTo>
                                  <a:pt x="1093" y="260"/>
                                  <a:pt x="1108" y="287"/>
                                  <a:pt x="1100" y="312"/>
                                </a:cubicBezTo>
                                <a:cubicBezTo>
                                  <a:pt x="1095" y="328"/>
                                  <a:pt x="1070" y="326"/>
                                  <a:pt x="1056" y="334"/>
                                </a:cubicBezTo>
                                <a:cubicBezTo>
                                  <a:pt x="1006" y="362"/>
                                  <a:pt x="956" y="375"/>
                                  <a:pt x="900" y="389"/>
                                </a:cubicBezTo>
                                <a:cubicBezTo>
                                  <a:pt x="804" y="365"/>
                                  <a:pt x="805" y="368"/>
                                  <a:pt x="678" y="378"/>
                                </a:cubicBezTo>
                                <a:cubicBezTo>
                                  <a:pt x="556" y="374"/>
                                  <a:pt x="433" y="377"/>
                                  <a:pt x="311" y="367"/>
                                </a:cubicBezTo>
                                <a:cubicBezTo>
                                  <a:pt x="200" y="358"/>
                                  <a:pt x="324" y="327"/>
                                  <a:pt x="233" y="356"/>
                                </a:cubicBezTo>
                                <a:cubicBezTo>
                                  <a:pt x="170" y="352"/>
                                  <a:pt x="105" y="362"/>
                                  <a:pt x="44" y="345"/>
                                </a:cubicBezTo>
                                <a:cubicBezTo>
                                  <a:pt x="29" y="341"/>
                                  <a:pt x="41" y="313"/>
                                  <a:pt x="33" y="300"/>
                                </a:cubicBezTo>
                                <a:cubicBezTo>
                                  <a:pt x="25" y="286"/>
                                  <a:pt x="0" y="283"/>
                                  <a:pt x="0" y="267"/>
                                </a:cubicBezTo>
                                <a:cubicBezTo>
                                  <a:pt x="0" y="254"/>
                                  <a:pt x="22" y="282"/>
                                  <a:pt x="33" y="289"/>
                                </a:cubicBezTo>
                                <a:cubicBezTo>
                                  <a:pt x="48" y="297"/>
                                  <a:pt x="63" y="304"/>
                                  <a:pt x="78" y="312"/>
                                </a:cubicBezTo>
                                <a:cubicBezTo>
                                  <a:pt x="70" y="288"/>
                                  <a:pt x="51" y="269"/>
                                  <a:pt x="44" y="245"/>
                                </a:cubicBezTo>
                                <a:cubicBezTo>
                                  <a:pt x="36" y="216"/>
                                  <a:pt x="37" y="186"/>
                                  <a:pt x="33" y="156"/>
                                </a:cubicBezTo>
                                <a:cubicBezTo>
                                  <a:pt x="30" y="134"/>
                                  <a:pt x="17" y="111"/>
                                  <a:pt x="22" y="89"/>
                                </a:cubicBezTo>
                                <a:cubicBezTo>
                                  <a:pt x="25" y="79"/>
                                  <a:pt x="37" y="104"/>
                                  <a:pt x="44" y="112"/>
                                </a:cubicBezTo>
                                <a:close/>
                              </a:path>
                            </a:pathLst>
                          </a:custGeom>
                          <a:solidFill>
                            <a:srgbClr val="66CCFF"/>
                          </a:solidFill>
                          <a:ln w="9525">
                            <a:solidFill>
                              <a:srgbClr val="CC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91" name="Rectangle 8"/>
                          <p:cNvSpPr>
                            <a:spLocks noChangeArrowheads="1"/>
                          </p:cNvSpPr>
                          <p:nvPr/>
                        </p:nvSpPr>
                        <p:spPr bwMode="auto">
                          <a:xfrm>
                            <a:off x="1920" y="2400"/>
                            <a:ext cx="1056" cy="96"/>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sp>
                      <p:nvSpPr>
                        <p:cNvPr id="77889" name="Rectangle 10"/>
                        <p:cNvSpPr>
                          <a:spLocks noChangeArrowheads="1"/>
                        </p:cNvSpPr>
                        <p:nvPr/>
                      </p:nvSpPr>
                      <p:spPr bwMode="auto">
                        <a:xfrm>
                          <a:off x="1920" y="2544"/>
                          <a:ext cx="192" cy="96"/>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sp>
                    <p:nvSpPr>
                      <p:cNvPr id="77887" name="Rectangle 13"/>
                      <p:cNvSpPr>
                        <a:spLocks noChangeArrowheads="1"/>
                      </p:cNvSpPr>
                      <p:nvPr/>
                    </p:nvSpPr>
                    <p:spPr bwMode="auto">
                      <a:xfrm>
                        <a:off x="1920" y="2112"/>
                        <a:ext cx="1056" cy="288"/>
                      </a:xfrm>
                      <a:prstGeom prst="rect">
                        <a:avLst/>
                      </a:prstGeom>
                      <a:solidFill>
                        <a:srgbClr val="66CCFF"/>
                      </a:solidFill>
                      <a:ln w="9525">
                        <a:solidFill>
                          <a:srgbClr val="66CC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sp>
                  <p:nvSpPr>
                    <p:cNvPr id="77878" name="Rectangle 5"/>
                    <p:cNvSpPr>
                      <a:spLocks noChangeArrowheads="1"/>
                    </p:cNvSpPr>
                    <p:nvPr/>
                  </p:nvSpPr>
                  <p:spPr bwMode="auto">
                    <a:xfrm>
                      <a:off x="1488" y="1440"/>
                      <a:ext cx="1728"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nvGrpSpPr>
                    <p:cNvPr id="77879" name="Group 23"/>
                    <p:cNvGrpSpPr>
                      <a:grpSpLocks/>
                    </p:cNvGrpSpPr>
                    <p:nvPr/>
                  </p:nvGrpSpPr>
                  <p:grpSpPr bwMode="auto">
                    <a:xfrm>
                      <a:off x="1008" y="1392"/>
                      <a:ext cx="2800" cy="1378"/>
                      <a:chOff x="1008" y="1392"/>
                      <a:chExt cx="2800" cy="1378"/>
                    </a:xfrm>
                  </p:grpSpPr>
                  <p:grpSp>
                    <p:nvGrpSpPr>
                      <p:cNvPr id="77880" name="Group 21"/>
                      <p:cNvGrpSpPr>
                        <a:grpSpLocks/>
                      </p:cNvGrpSpPr>
                      <p:nvPr/>
                    </p:nvGrpSpPr>
                    <p:grpSpPr bwMode="auto">
                      <a:xfrm>
                        <a:off x="1008" y="1392"/>
                        <a:ext cx="2800" cy="1378"/>
                        <a:chOff x="1008" y="1392"/>
                        <a:chExt cx="2800" cy="1378"/>
                      </a:xfrm>
                    </p:grpSpPr>
                    <p:grpSp>
                      <p:nvGrpSpPr>
                        <p:cNvPr id="77882" name="Group 19"/>
                        <p:cNvGrpSpPr>
                          <a:grpSpLocks/>
                        </p:cNvGrpSpPr>
                        <p:nvPr/>
                      </p:nvGrpSpPr>
                      <p:grpSpPr bwMode="auto">
                        <a:xfrm>
                          <a:off x="1008" y="1392"/>
                          <a:ext cx="2800" cy="1378"/>
                          <a:chOff x="1008" y="1392"/>
                          <a:chExt cx="2800" cy="1378"/>
                        </a:xfrm>
                      </p:grpSpPr>
                      <p:sp>
                        <p:nvSpPr>
                          <p:cNvPr id="77884" name="Freeform 17"/>
                          <p:cNvSpPr>
                            <a:spLocks/>
                          </p:cNvSpPr>
                          <p:nvPr/>
                        </p:nvSpPr>
                        <p:spPr bwMode="auto">
                          <a:xfrm>
                            <a:off x="1008" y="1392"/>
                            <a:ext cx="2800" cy="1378"/>
                          </a:xfrm>
                          <a:custGeom>
                            <a:avLst/>
                            <a:gdLst>
                              <a:gd name="T0" fmla="*/ 0 w 2800"/>
                              <a:gd name="T1" fmla="*/ 133 h 1378"/>
                              <a:gd name="T2" fmla="*/ 511 w 2800"/>
                              <a:gd name="T3" fmla="*/ 133 h 1378"/>
                              <a:gd name="T4" fmla="*/ 534 w 2800"/>
                              <a:gd name="T5" fmla="*/ 211 h 1378"/>
                              <a:gd name="T6" fmla="*/ 578 w 2800"/>
                              <a:gd name="T7" fmla="*/ 433 h 1378"/>
                              <a:gd name="T8" fmla="*/ 656 w 2800"/>
                              <a:gd name="T9" fmla="*/ 578 h 1378"/>
                              <a:gd name="T10" fmla="*/ 734 w 2800"/>
                              <a:gd name="T11" fmla="*/ 600 h 1378"/>
                              <a:gd name="T12" fmla="*/ 778 w 2800"/>
                              <a:gd name="T13" fmla="*/ 744 h 1378"/>
                              <a:gd name="T14" fmla="*/ 867 w 2800"/>
                              <a:gd name="T15" fmla="*/ 789 h 1378"/>
                              <a:gd name="T16" fmla="*/ 911 w 2800"/>
                              <a:gd name="T17" fmla="*/ 1122 h 1378"/>
                              <a:gd name="T18" fmla="*/ 945 w 2800"/>
                              <a:gd name="T19" fmla="*/ 1322 h 1378"/>
                              <a:gd name="T20" fmla="*/ 1067 w 2800"/>
                              <a:gd name="T21" fmla="*/ 1333 h 1378"/>
                              <a:gd name="T22" fmla="*/ 1256 w 2800"/>
                              <a:gd name="T23" fmla="*/ 1378 h 1378"/>
                              <a:gd name="T24" fmla="*/ 1767 w 2800"/>
                              <a:gd name="T25" fmla="*/ 1333 h 1378"/>
                              <a:gd name="T26" fmla="*/ 1967 w 2800"/>
                              <a:gd name="T27" fmla="*/ 1311 h 1378"/>
                              <a:gd name="T28" fmla="*/ 1989 w 2800"/>
                              <a:gd name="T29" fmla="*/ 1266 h 1378"/>
                              <a:gd name="T30" fmla="*/ 2000 w 2800"/>
                              <a:gd name="T31" fmla="*/ 1133 h 1378"/>
                              <a:gd name="T32" fmla="*/ 2023 w 2800"/>
                              <a:gd name="T33" fmla="*/ 1100 h 1378"/>
                              <a:gd name="T34" fmla="*/ 2045 w 2800"/>
                              <a:gd name="T35" fmla="*/ 1011 h 1378"/>
                              <a:gd name="T36" fmla="*/ 2056 w 2800"/>
                              <a:gd name="T37" fmla="*/ 922 h 1378"/>
                              <a:gd name="T38" fmla="*/ 2078 w 2800"/>
                              <a:gd name="T39" fmla="*/ 889 h 1378"/>
                              <a:gd name="T40" fmla="*/ 2067 w 2800"/>
                              <a:gd name="T41" fmla="*/ 644 h 1378"/>
                              <a:gd name="T42" fmla="*/ 2078 w 2800"/>
                              <a:gd name="T43" fmla="*/ 467 h 1378"/>
                              <a:gd name="T44" fmla="*/ 2634 w 2800"/>
                              <a:gd name="T45" fmla="*/ 133 h 1378"/>
                              <a:gd name="T46" fmla="*/ 2800 w 2800"/>
                              <a:gd name="T47" fmla="*/ 111 h 13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00" h="1378">
                                <a:moveTo>
                                  <a:pt x="0" y="133"/>
                                </a:moveTo>
                                <a:cubicBezTo>
                                  <a:pt x="40" y="132"/>
                                  <a:pt x="410" y="109"/>
                                  <a:pt x="511" y="133"/>
                                </a:cubicBezTo>
                                <a:cubicBezTo>
                                  <a:pt x="537" y="139"/>
                                  <a:pt x="527" y="185"/>
                                  <a:pt x="534" y="211"/>
                                </a:cubicBezTo>
                                <a:cubicBezTo>
                                  <a:pt x="541" y="285"/>
                                  <a:pt x="536" y="370"/>
                                  <a:pt x="578" y="433"/>
                                </a:cubicBezTo>
                                <a:cubicBezTo>
                                  <a:pt x="587" y="462"/>
                                  <a:pt x="604" y="563"/>
                                  <a:pt x="656" y="578"/>
                                </a:cubicBezTo>
                                <a:cubicBezTo>
                                  <a:pt x="682" y="585"/>
                                  <a:pt x="708" y="593"/>
                                  <a:pt x="734" y="600"/>
                                </a:cubicBezTo>
                                <a:cubicBezTo>
                                  <a:pt x="741" y="640"/>
                                  <a:pt x="748" y="713"/>
                                  <a:pt x="778" y="744"/>
                                </a:cubicBezTo>
                                <a:cubicBezTo>
                                  <a:pt x="801" y="768"/>
                                  <a:pt x="837" y="774"/>
                                  <a:pt x="867" y="789"/>
                                </a:cubicBezTo>
                                <a:cubicBezTo>
                                  <a:pt x="886" y="901"/>
                                  <a:pt x="901" y="1008"/>
                                  <a:pt x="911" y="1122"/>
                                </a:cubicBezTo>
                                <a:cubicBezTo>
                                  <a:pt x="912" y="1130"/>
                                  <a:pt x="924" y="1307"/>
                                  <a:pt x="945" y="1322"/>
                                </a:cubicBezTo>
                                <a:cubicBezTo>
                                  <a:pt x="979" y="1345"/>
                                  <a:pt x="1027" y="1328"/>
                                  <a:pt x="1067" y="1333"/>
                                </a:cubicBezTo>
                                <a:cubicBezTo>
                                  <a:pt x="1181" y="1348"/>
                                  <a:pt x="1168" y="1348"/>
                                  <a:pt x="1256" y="1378"/>
                                </a:cubicBezTo>
                                <a:cubicBezTo>
                                  <a:pt x="1300" y="1332"/>
                                  <a:pt x="1715" y="1335"/>
                                  <a:pt x="1767" y="1333"/>
                                </a:cubicBezTo>
                                <a:cubicBezTo>
                                  <a:pt x="1770" y="1333"/>
                                  <a:pt x="1959" y="1315"/>
                                  <a:pt x="1967" y="1311"/>
                                </a:cubicBezTo>
                                <a:cubicBezTo>
                                  <a:pt x="1982" y="1303"/>
                                  <a:pt x="1982" y="1281"/>
                                  <a:pt x="1989" y="1266"/>
                                </a:cubicBezTo>
                                <a:cubicBezTo>
                                  <a:pt x="1993" y="1222"/>
                                  <a:pt x="1991" y="1177"/>
                                  <a:pt x="2000" y="1133"/>
                                </a:cubicBezTo>
                                <a:cubicBezTo>
                                  <a:pt x="2003" y="1120"/>
                                  <a:pt x="2018" y="1113"/>
                                  <a:pt x="2023" y="1100"/>
                                </a:cubicBezTo>
                                <a:cubicBezTo>
                                  <a:pt x="2034" y="1071"/>
                                  <a:pt x="2045" y="1011"/>
                                  <a:pt x="2045" y="1011"/>
                                </a:cubicBezTo>
                                <a:cubicBezTo>
                                  <a:pt x="2049" y="981"/>
                                  <a:pt x="2048" y="951"/>
                                  <a:pt x="2056" y="922"/>
                                </a:cubicBezTo>
                                <a:cubicBezTo>
                                  <a:pt x="2059" y="909"/>
                                  <a:pt x="2077" y="902"/>
                                  <a:pt x="2078" y="889"/>
                                </a:cubicBezTo>
                                <a:cubicBezTo>
                                  <a:pt x="2081" y="807"/>
                                  <a:pt x="2071" y="726"/>
                                  <a:pt x="2067" y="644"/>
                                </a:cubicBezTo>
                                <a:cubicBezTo>
                                  <a:pt x="2071" y="585"/>
                                  <a:pt x="2065" y="525"/>
                                  <a:pt x="2078" y="467"/>
                                </a:cubicBezTo>
                                <a:cubicBezTo>
                                  <a:pt x="2182" y="0"/>
                                  <a:pt x="2121" y="145"/>
                                  <a:pt x="2634" y="133"/>
                                </a:cubicBezTo>
                                <a:cubicBezTo>
                                  <a:pt x="2793" y="110"/>
                                  <a:pt x="2737" y="111"/>
                                  <a:pt x="2800" y="111"/>
                                </a:cubicBezTo>
                              </a:path>
                            </a:pathLst>
                          </a:custGeom>
                          <a:noFill/>
                          <a:ln w="57150" cmpd="sng">
                            <a:solidFill>
                              <a:srgbClr val="99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85" name="Line 18"/>
                          <p:cNvSpPr>
                            <a:spLocks noChangeShapeType="1"/>
                          </p:cNvSpPr>
                          <p:nvPr/>
                        </p:nvSpPr>
                        <p:spPr bwMode="auto">
                          <a:xfrm>
                            <a:off x="2208" y="2736"/>
                            <a:ext cx="96" cy="0"/>
                          </a:xfrm>
                          <a:prstGeom prst="line">
                            <a:avLst/>
                          </a:prstGeom>
                          <a:noFill/>
                          <a:ln w="5715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sp>
                      <p:nvSpPr>
                        <p:cNvPr id="77883" name="Line 20"/>
                        <p:cNvSpPr>
                          <a:spLocks noChangeShapeType="1"/>
                        </p:cNvSpPr>
                        <p:nvPr/>
                      </p:nvSpPr>
                      <p:spPr bwMode="auto">
                        <a:xfrm>
                          <a:off x="2976" y="2736"/>
                          <a:ext cx="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sp>
                    <p:nvSpPr>
                      <p:cNvPr id="77881" name="Line 22"/>
                      <p:cNvSpPr>
                        <a:spLocks noChangeShapeType="1"/>
                      </p:cNvSpPr>
                      <p:nvPr/>
                    </p:nvSpPr>
                    <p:spPr bwMode="auto">
                      <a:xfrm flipV="1">
                        <a:off x="2928" y="2688"/>
                        <a:ext cx="96" cy="48"/>
                      </a:xfrm>
                      <a:prstGeom prst="line">
                        <a:avLst/>
                      </a:prstGeom>
                      <a:noFill/>
                      <a:ln w="57150">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grpSp>
              <p:sp>
                <p:nvSpPr>
                  <p:cNvPr id="77876" name="Line 25"/>
                  <p:cNvSpPr>
                    <a:spLocks noChangeShapeType="1"/>
                  </p:cNvSpPr>
                  <p:nvPr/>
                </p:nvSpPr>
                <p:spPr bwMode="auto">
                  <a:xfrm>
                    <a:off x="2208" y="2304"/>
                    <a:ext cx="144" cy="0"/>
                  </a:xfrm>
                  <a:prstGeom prst="line">
                    <a:avLst/>
                  </a:prstGeom>
                  <a:noFill/>
                  <a:ln w="9525">
                    <a:solidFill>
                      <a:srgbClr val="99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sp>
              <p:nvSpPr>
                <p:cNvPr id="77873" name="Text Box 31"/>
                <p:cNvSpPr txBox="1">
                  <a:spLocks noChangeArrowheads="1"/>
                </p:cNvSpPr>
                <p:nvPr/>
              </p:nvSpPr>
              <p:spPr bwMode="auto">
                <a:xfrm>
                  <a:off x="768" y="1632"/>
                  <a:ext cx="221" cy="231"/>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800" b="1">
                      <a:solidFill>
                        <a:schemeClr val="accent2"/>
                      </a:solidFill>
                    </a:rPr>
                    <a:t>A</a:t>
                  </a:r>
                  <a:endParaRPr lang="en-GB" altLang="en-US" sz="2400">
                    <a:solidFill>
                      <a:schemeClr val="tx1"/>
                    </a:solidFill>
                  </a:endParaRPr>
                </a:p>
              </p:txBody>
            </p:sp>
            <p:sp>
              <p:nvSpPr>
                <p:cNvPr id="77874" name="Text Box 32"/>
                <p:cNvSpPr txBox="1">
                  <a:spLocks noChangeArrowheads="1"/>
                </p:cNvSpPr>
                <p:nvPr/>
              </p:nvSpPr>
              <p:spPr bwMode="auto">
                <a:xfrm>
                  <a:off x="2551" y="1638"/>
                  <a:ext cx="207" cy="231"/>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800" b="1">
                      <a:solidFill>
                        <a:schemeClr val="accent2"/>
                      </a:solidFill>
                    </a:rPr>
                    <a:t>B</a:t>
                  </a:r>
                  <a:endParaRPr lang="en-GB" altLang="en-US" sz="2400">
                    <a:solidFill>
                      <a:schemeClr val="tx1"/>
                    </a:solidFill>
                  </a:endParaRPr>
                </a:p>
              </p:txBody>
            </p:sp>
          </p:grpSp>
          <p:sp>
            <p:nvSpPr>
              <p:cNvPr id="77871" name="Rectangle 44"/>
              <p:cNvSpPr>
                <a:spLocks noChangeArrowheads="1"/>
              </p:cNvSpPr>
              <p:nvPr/>
            </p:nvSpPr>
            <p:spPr bwMode="auto">
              <a:xfrm>
                <a:off x="-975" y="1536"/>
                <a:ext cx="1887" cy="96"/>
              </a:xfrm>
              <a:prstGeom prst="rect">
                <a:avLst/>
              </a:prstGeom>
              <a:solidFill>
                <a:srgbClr val="993300"/>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sp>
          <p:nvSpPr>
            <p:cNvPr id="77869" name="Rectangle 46"/>
            <p:cNvSpPr>
              <a:spLocks noChangeArrowheads="1"/>
            </p:cNvSpPr>
            <p:nvPr/>
          </p:nvSpPr>
          <p:spPr bwMode="auto">
            <a:xfrm>
              <a:off x="2640" y="1536"/>
              <a:ext cx="768" cy="96"/>
            </a:xfrm>
            <a:prstGeom prst="rect">
              <a:avLst/>
            </a:prstGeom>
            <a:solidFill>
              <a:srgbClr val="993300"/>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eaLnBrk="1" hangingPunct="1">
                <a:spcBef>
                  <a:spcPct val="0"/>
                </a:spcBef>
                <a:buFontTx/>
                <a:buNone/>
              </a:pPr>
              <a:endParaRPr lang="en-NZ" altLang="en-US" sz="2400"/>
            </a:p>
          </p:txBody>
        </p:sp>
      </p:grpSp>
      <p:grpSp>
        <p:nvGrpSpPr>
          <p:cNvPr id="12338" name="Group 50"/>
          <p:cNvGrpSpPr>
            <a:grpSpLocks/>
          </p:cNvGrpSpPr>
          <p:nvPr/>
        </p:nvGrpSpPr>
        <p:grpSpPr bwMode="auto">
          <a:xfrm>
            <a:off x="3240089" y="2276475"/>
            <a:ext cx="1044575" cy="782638"/>
            <a:chOff x="3530" y="2160"/>
            <a:chExt cx="658" cy="493"/>
          </a:xfrm>
        </p:grpSpPr>
        <p:sp>
          <p:nvSpPr>
            <p:cNvPr id="77866" name="Line 48"/>
            <p:cNvSpPr>
              <a:spLocks noChangeShapeType="1"/>
            </p:cNvSpPr>
            <p:nvPr/>
          </p:nvSpPr>
          <p:spPr bwMode="auto">
            <a:xfrm>
              <a:off x="3840" y="2160"/>
              <a:ext cx="0" cy="28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67" name="Text Box 49"/>
            <p:cNvSpPr txBox="1">
              <a:spLocks noChangeArrowheads="1"/>
            </p:cNvSpPr>
            <p:nvPr/>
          </p:nvSpPr>
          <p:spPr bwMode="auto">
            <a:xfrm>
              <a:off x="3530" y="2440"/>
              <a:ext cx="658" cy="213"/>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600" b="1" dirty="0">
                  <a:solidFill>
                    <a:schemeClr val="tx1"/>
                  </a:solidFill>
                  <a:latin typeface="Calibri" panose="020F0502020204030204" pitchFamily="34" charset="0"/>
                </a:rPr>
                <a:t>120,000 N</a:t>
              </a:r>
            </a:p>
          </p:txBody>
        </p:sp>
      </p:grpSp>
      <p:grpSp>
        <p:nvGrpSpPr>
          <p:cNvPr id="12341" name="Group 53"/>
          <p:cNvGrpSpPr>
            <a:grpSpLocks/>
          </p:cNvGrpSpPr>
          <p:nvPr/>
        </p:nvGrpSpPr>
        <p:grpSpPr bwMode="auto">
          <a:xfrm>
            <a:off x="2519363" y="1674813"/>
            <a:ext cx="455613" cy="915988"/>
            <a:chOff x="628" y="1055"/>
            <a:chExt cx="287" cy="577"/>
          </a:xfrm>
        </p:grpSpPr>
        <p:sp>
          <p:nvSpPr>
            <p:cNvPr id="77864" name="Line 51"/>
            <p:cNvSpPr>
              <a:spLocks noChangeShapeType="1"/>
            </p:cNvSpPr>
            <p:nvPr/>
          </p:nvSpPr>
          <p:spPr bwMode="auto">
            <a:xfrm flipV="1">
              <a:off x="912" y="1200"/>
              <a:ext cx="0" cy="4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65" name="Text Box 52"/>
            <p:cNvSpPr txBox="1">
              <a:spLocks noChangeArrowheads="1"/>
            </p:cNvSpPr>
            <p:nvPr/>
          </p:nvSpPr>
          <p:spPr bwMode="auto">
            <a:xfrm>
              <a:off x="628" y="1055"/>
              <a:ext cx="287" cy="291"/>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400" dirty="0">
                  <a:solidFill>
                    <a:schemeClr val="tx1"/>
                  </a:solidFill>
                  <a:latin typeface="Calibri" panose="020F0502020204030204" pitchFamily="34" charset="0"/>
                </a:rPr>
                <a:t>R</a:t>
              </a:r>
              <a:r>
                <a:rPr lang="en-GB" altLang="en-US" sz="2400" b="1" baseline="-25000" dirty="0">
                  <a:solidFill>
                    <a:schemeClr val="tx1"/>
                  </a:solidFill>
                  <a:latin typeface="Calibri" panose="020F0502020204030204" pitchFamily="34" charset="0"/>
                </a:rPr>
                <a:t>1</a:t>
              </a:r>
              <a:endParaRPr lang="en-GB" altLang="en-US" sz="2400" dirty="0">
                <a:solidFill>
                  <a:schemeClr val="tx1"/>
                </a:solidFill>
                <a:latin typeface="Calibri" panose="020F0502020204030204" pitchFamily="34" charset="0"/>
              </a:endParaRPr>
            </a:p>
          </p:txBody>
        </p:sp>
      </p:grpSp>
      <p:grpSp>
        <p:nvGrpSpPr>
          <p:cNvPr id="12345" name="Group 57"/>
          <p:cNvGrpSpPr>
            <a:grpSpLocks/>
          </p:cNvGrpSpPr>
          <p:nvPr/>
        </p:nvGrpSpPr>
        <p:grpSpPr bwMode="auto">
          <a:xfrm>
            <a:off x="5713413" y="1751013"/>
            <a:ext cx="477838" cy="839788"/>
            <a:chOff x="2640" y="1055"/>
            <a:chExt cx="301" cy="529"/>
          </a:xfrm>
        </p:grpSpPr>
        <p:sp>
          <p:nvSpPr>
            <p:cNvPr id="77862" name="Line 55"/>
            <p:cNvSpPr>
              <a:spLocks noChangeShapeType="1"/>
            </p:cNvSpPr>
            <p:nvPr/>
          </p:nvSpPr>
          <p:spPr bwMode="auto">
            <a:xfrm flipV="1">
              <a:off x="2640" y="1152"/>
              <a:ext cx="0" cy="4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63" name="Text Box 56"/>
            <p:cNvSpPr txBox="1">
              <a:spLocks noChangeArrowheads="1"/>
            </p:cNvSpPr>
            <p:nvPr/>
          </p:nvSpPr>
          <p:spPr bwMode="auto">
            <a:xfrm>
              <a:off x="2654" y="1055"/>
              <a:ext cx="287" cy="291"/>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400" dirty="0">
                  <a:solidFill>
                    <a:schemeClr val="tx1"/>
                  </a:solidFill>
                  <a:latin typeface="Calibri" panose="020F0502020204030204" pitchFamily="34" charset="0"/>
                </a:rPr>
                <a:t>R</a:t>
              </a:r>
              <a:r>
                <a:rPr lang="en-GB" altLang="en-US" sz="2400" b="1" baseline="-25000" dirty="0">
                  <a:solidFill>
                    <a:schemeClr val="tx1"/>
                  </a:solidFill>
                  <a:latin typeface="Calibri" panose="020F0502020204030204" pitchFamily="34" charset="0"/>
                </a:rPr>
                <a:t>2</a:t>
              </a:r>
              <a:endParaRPr lang="en-GB" altLang="en-US" sz="2400" dirty="0">
                <a:solidFill>
                  <a:schemeClr val="tx1"/>
                </a:solidFill>
                <a:latin typeface="Calibri" panose="020F0502020204030204" pitchFamily="34" charset="0"/>
              </a:endParaRPr>
            </a:p>
          </p:txBody>
        </p:sp>
      </p:grpSp>
      <p:grpSp>
        <p:nvGrpSpPr>
          <p:cNvPr id="12322" name="Group 34"/>
          <p:cNvGrpSpPr>
            <a:grpSpLocks/>
          </p:cNvGrpSpPr>
          <p:nvPr/>
        </p:nvGrpSpPr>
        <p:grpSpPr bwMode="auto">
          <a:xfrm>
            <a:off x="3853134" y="2514600"/>
            <a:ext cx="1043631" cy="914400"/>
            <a:chOff x="1602" y="1200"/>
            <a:chExt cx="878" cy="907"/>
          </a:xfrm>
        </p:grpSpPr>
        <p:sp>
          <p:nvSpPr>
            <p:cNvPr id="77860" name="Line 28"/>
            <p:cNvSpPr>
              <a:spLocks noChangeShapeType="1"/>
            </p:cNvSpPr>
            <p:nvPr/>
          </p:nvSpPr>
          <p:spPr bwMode="auto">
            <a:xfrm>
              <a:off x="2016" y="1200"/>
              <a:ext cx="0" cy="52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61" name="Text Box 29"/>
            <p:cNvSpPr txBox="1">
              <a:spLocks noChangeArrowheads="1"/>
            </p:cNvSpPr>
            <p:nvPr/>
          </p:nvSpPr>
          <p:spPr bwMode="auto">
            <a:xfrm>
              <a:off x="1602" y="1771"/>
              <a:ext cx="878" cy="336"/>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600" b="1" dirty="0">
                  <a:solidFill>
                    <a:schemeClr val="tx1"/>
                  </a:solidFill>
                  <a:latin typeface="Calibri" panose="020F0502020204030204" pitchFamily="34" charset="0"/>
                </a:rPr>
                <a:t>280,000 N</a:t>
              </a:r>
              <a:endParaRPr lang="en-GB" altLang="en-US" sz="1600" dirty="0">
                <a:solidFill>
                  <a:schemeClr val="tx1"/>
                </a:solidFill>
                <a:latin typeface="Calibri" panose="020F0502020204030204" pitchFamily="34" charset="0"/>
              </a:endParaRPr>
            </a:p>
          </p:txBody>
        </p:sp>
      </p:grpSp>
      <p:grpSp>
        <p:nvGrpSpPr>
          <p:cNvPr id="12356" name="Group 68"/>
          <p:cNvGrpSpPr>
            <a:grpSpLocks/>
          </p:cNvGrpSpPr>
          <p:nvPr/>
        </p:nvGrpSpPr>
        <p:grpSpPr bwMode="auto">
          <a:xfrm>
            <a:off x="4341812" y="1676400"/>
            <a:ext cx="1371600" cy="762000"/>
            <a:chOff x="1776" y="1056"/>
            <a:chExt cx="864" cy="480"/>
          </a:xfrm>
        </p:grpSpPr>
        <p:grpSp>
          <p:nvGrpSpPr>
            <p:cNvPr id="77855" name="Group 66"/>
            <p:cNvGrpSpPr>
              <a:grpSpLocks/>
            </p:cNvGrpSpPr>
            <p:nvPr/>
          </p:nvGrpSpPr>
          <p:grpSpPr bwMode="auto">
            <a:xfrm>
              <a:off x="1776" y="1084"/>
              <a:ext cx="864" cy="233"/>
              <a:chOff x="1851" y="1075"/>
              <a:chExt cx="881" cy="233"/>
            </a:xfrm>
          </p:grpSpPr>
          <p:sp>
            <p:nvSpPr>
              <p:cNvPr id="77857" name="Line 59"/>
              <p:cNvSpPr>
                <a:spLocks noChangeShapeType="1"/>
              </p:cNvSpPr>
              <p:nvPr/>
            </p:nvSpPr>
            <p:spPr bwMode="auto">
              <a:xfrm>
                <a:off x="2496" y="1200"/>
                <a:ext cx="236" cy="0"/>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58" name="Line 58"/>
              <p:cNvSpPr>
                <a:spLocks noChangeShapeType="1"/>
              </p:cNvSpPr>
              <p:nvPr/>
            </p:nvSpPr>
            <p:spPr bwMode="auto">
              <a:xfrm flipH="1" flipV="1">
                <a:off x="1851" y="1198"/>
                <a:ext cx="213" cy="2"/>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59" name="Text Box 60"/>
              <p:cNvSpPr txBox="1">
                <a:spLocks noChangeArrowheads="1"/>
              </p:cNvSpPr>
              <p:nvPr/>
            </p:nvSpPr>
            <p:spPr bwMode="auto">
              <a:xfrm>
                <a:off x="2029" y="1075"/>
                <a:ext cx="423" cy="233"/>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800" b="1" dirty="0">
                    <a:solidFill>
                      <a:schemeClr val="tx1"/>
                    </a:solidFill>
                    <a:latin typeface="Calibri" panose="020F0502020204030204" pitchFamily="34" charset="0"/>
                  </a:rPr>
                  <a:t>45 m</a:t>
                </a:r>
                <a:endParaRPr lang="en-GB" altLang="en-US" sz="1800" dirty="0">
                  <a:solidFill>
                    <a:schemeClr val="tx1"/>
                  </a:solidFill>
                  <a:latin typeface="Calibri" panose="020F0502020204030204" pitchFamily="34" charset="0"/>
                </a:endParaRPr>
              </a:p>
            </p:txBody>
          </p:sp>
        </p:grpSp>
        <p:sp>
          <p:nvSpPr>
            <p:cNvPr id="77856" name="Line 67"/>
            <p:cNvSpPr>
              <a:spLocks noChangeShapeType="1"/>
            </p:cNvSpPr>
            <p:nvPr/>
          </p:nvSpPr>
          <p:spPr bwMode="auto">
            <a:xfrm flipV="1">
              <a:off x="1776" y="1056"/>
              <a:ext cx="0" cy="480"/>
            </a:xfrm>
            <a:prstGeom prst="line">
              <a:avLst/>
            </a:prstGeom>
            <a:noFill/>
            <a:ln w="9525">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grpSp>
        <p:nvGrpSpPr>
          <p:cNvPr id="12359" name="Group 71"/>
          <p:cNvGrpSpPr>
            <a:grpSpLocks/>
          </p:cNvGrpSpPr>
          <p:nvPr/>
        </p:nvGrpSpPr>
        <p:grpSpPr bwMode="auto">
          <a:xfrm>
            <a:off x="2970212" y="1600200"/>
            <a:ext cx="762000" cy="609600"/>
            <a:chOff x="912" y="1008"/>
            <a:chExt cx="480" cy="384"/>
          </a:xfrm>
        </p:grpSpPr>
        <p:grpSp>
          <p:nvGrpSpPr>
            <p:cNvPr id="77850" name="Group 69"/>
            <p:cNvGrpSpPr>
              <a:grpSpLocks/>
            </p:cNvGrpSpPr>
            <p:nvPr/>
          </p:nvGrpSpPr>
          <p:grpSpPr bwMode="auto">
            <a:xfrm>
              <a:off x="912" y="1034"/>
              <a:ext cx="480" cy="213"/>
              <a:chOff x="912" y="1034"/>
              <a:chExt cx="480" cy="213"/>
            </a:xfrm>
          </p:grpSpPr>
          <p:sp>
            <p:nvSpPr>
              <p:cNvPr id="77852" name="Line 63"/>
              <p:cNvSpPr>
                <a:spLocks noChangeShapeType="1"/>
              </p:cNvSpPr>
              <p:nvPr/>
            </p:nvSpPr>
            <p:spPr bwMode="auto">
              <a:xfrm>
                <a:off x="1261" y="1149"/>
                <a:ext cx="131" cy="0"/>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53" name="Line 64"/>
              <p:cNvSpPr>
                <a:spLocks noChangeShapeType="1"/>
              </p:cNvSpPr>
              <p:nvPr/>
            </p:nvSpPr>
            <p:spPr bwMode="auto">
              <a:xfrm flipH="1">
                <a:off x="912" y="1149"/>
                <a:ext cx="175" cy="0"/>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54" name="Text Box 65"/>
              <p:cNvSpPr txBox="1">
                <a:spLocks noChangeArrowheads="1"/>
              </p:cNvSpPr>
              <p:nvPr/>
            </p:nvSpPr>
            <p:spPr bwMode="auto">
              <a:xfrm>
                <a:off x="952" y="1034"/>
                <a:ext cx="353" cy="213"/>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600" b="1" dirty="0">
                    <a:solidFill>
                      <a:schemeClr val="tx1"/>
                    </a:solidFill>
                    <a:latin typeface="Calibri" panose="020F0502020204030204" pitchFamily="34" charset="0"/>
                  </a:rPr>
                  <a:t>25m</a:t>
                </a:r>
                <a:endParaRPr lang="en-GB" altLang="en-US" sz="1600" dirty="0">
                  <a:solidFill>
                    <a:schemeClr val="tx1"/>
                  </a:solidFill>
                  <a:latin typeface="Calibri" panose="020F0502020204030204" pitchFamily="34" charset="0"/>
                </a:endParaRPr>
              </a:p>
            </p:txBody>
          </p:sp>
        </p:grpSp>
        <p:sp>
          <p:nvSpPr>
            <p:cNvPr id="77851" name="Line 70"/>
            <p:cNvSpPr>
              <a:spLocks noChangeShapeType="1"/>
            </p:cNvSpPr>
            <p:nvPr/>
          </p:nvSpPr>
          <p:spPr bwMode="auto">
            <a:xfrm flipV="1">
              <a:off x="1392" y="1008"/>
              <a:ext cx="0" cy="384"/>
            </a:xfrm>
            <a:prstGeom prst="line">
              <a:avLst/>
            </a:prstGeom>
            <a:noFill/>
            <a:ln w="9525">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grpSp>
        <p:nvGrpSpPr>
          <p:cNvPr id="12369" name="Group 81"/>
          <p:cNvGrpSpPr>
            <a:grpSpLocks/>
          </p:cNvGrpSpPr>
          <p:nvPr/>
        </p:nvGrpSpPr>
        <p:grpSpPr bwMode="auto">
          <a:xfrm>
            <a:off x="2970212" y="2590802"/>
            <a:ext cx="2743200" cy="2455863"/>
            <a:chOff x="912" y="1632"/>
            <a:chExt cx="1728" cy="1547"/>
          </a:xfrm>
        </p:grpSpPr>
        <p:sp>
          <p:nvSpPr>
            <p:cNvPr id="77845" name="Line 72"/>
            <p:cNvSpPr>
              <a:spLocks noChangeShapeType="1"/>
            </p:cNvSpPr>
            <p:nvPr/>
          </p:nvSpPr>
          <p:spPr bwMode="auto">
            <a:xfrm>
              <a:off x="912" y="1632"/>
              <a:ext cx="0" cy="1392"/>
            </a:xfrm>
            <a:prstGeom prst="line">
              <a:avLst/>
            </a:prstGeom>
            <a:noFill/>
            <a:ln w="9525">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46" name="Line 73"/>
            <p:cNvSpPr>
              <a:spLocks noChangeShapeType="1"/>
            </p:cNvSpPr>
            <p:nvPr/>
          </p:nvSpPr>
          <p:spPr bwMode="auto">
            <a:xfrm>
              <a:off x="2640" y="1632"/>
              <a:ext cx="0" cy="1392"/>
            </a:xfrm>
            <a:prstGeom prst="line">
              <a:avLst/>
            </a:prstGeom>
            <a:noFill/>
            <a:ln w="9525">
              <a:solidFill>
                <a:srgbClr val="0000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47" name="Line 74"/>
            <p:cNvSpPr>
              <a:spLocks noChangeShapeType="1"/>
            </p:cNvSpPr>
            <p:nvPr/>
          </p:nvSpPr>
          <p:spPr bwMode="auto">
            <a:xfrm flipH="1">
              <a:off x="912" y="3072"/>
              <a:ext cx="576" cy="0"/>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48" name="Line 75"/>
            <p:cNvSpPr>
              <a:spLocks noChangeShapeType="1"/>
            </p:cNvSpPr>
            <p:nvPr/>
          </p:nvSpPr>
          <p:spPr bwMode="auto">
            <a:xfrm>
              <a:off x="2112" y="3072"/>
              <a:ext cx="528" cy="0"/>
            </a:xfrm>
            <a:prstGeom prst="line">
              <a:avLst/>
            </a:prstGeom>
            <a:noFill/>
            <a:ln w="9525">
              <a:solidFill>
                <a:srgbClr val="00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77849" name="Text Box 76"/>
            <p:cNvSpPr txBox="1">
              <a:spLocks noChangeArrowheads="1"/>
            </p:cNvSpPr>
            <p:nvPr/>
          </p:nvSpPr>
          <p:spPr bwMode="auto">
            <a:xfrm>
              <a:off x="1623" y="2985"/>
              <a:ext cx="349" cy="194"/>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1400" b="1" dirty="0">
                  <a:solidFill>
                    <a:schemeClr val="tx1"/>
                  </a:solidFill>
                  <a:latin typeface="Calibri" panose="020F0502020204030204" pitchFamily="34" charset="0"/>
                </a:rPr>
                <a:t>90 m</a:t>
              </a:r>
              <a:endParaRPr lang="en-GB" altLang="en-US" sz="2400" b="1" dirty="0">
                <a:solidFill>
                  <a:schemeClr val="tx1"/>
                </a:solidFill>
                <a:latin typeface="Calibri" panose="020F0502020204030204" pitchFamily="34" charset="0"/>
              </a:endParaRPr>
            </a:p>
          </p:txBody>
        </p:sp>
      </p:grpSp>
      <p:sp>
        <p:nvSpPr>
          <p:cNvPr id="12366" name="Text Box 78"/>
          <p:cNvSpPr txBox="1">
            <a:spLocks noChangeArrowheads="1"/>
          </p:cNvSpPr>
          <p:nvPr/>
        </p:nvSpPr>
        <p:spPr bwMode="auto">
          <a:xfrm>
            <a:off x="7894612" y="905665"/>
            <a:ext cx="4032448" cy="1323439"/>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50000"/>
              </a:spcBef>
              <a:defRPr/>
            </a:pPr>
            <a:r>
              <a:rPr lang="en-GB" sz="2000" b="1" dirty="0">
                <a:latin typeface="Calibri" panose="020F0502020204030204" pitchFamily="34" charset="0"/>
              </a:rPr>
              <a:t>Vertically R</a:t>
            </a:r>
            <a:r>
              <a:rPr lang="en-GB" sz="2000" b="1" baseline="-25000" dirty="0">
                <a:latin typeface="Calibri" panose="020F0502020204030204" pitchFamily="34" charset="0"/>
              </a:rPr>
              <a:t>1</a:t>
            </a:r>
            <a:r>
              <a:rPr lang="en-GB" sz="2000" b="1" dirty="0">
                <a:latin typeface="Calibri" panose="020F0502020204030204" pitchFamily="34" charset="0"/>
              </a:rPr>
              <a:t> + R</a:t>
            </a:r>
            <a:r>
              <a:rPr lang="en-GB" sz="2000" b="1" baseline="-25000" dirty="0">
                <a:latin typeface="Calibri" panose="020F0502020204030204" pitchFamily="34" charset="0"/>
              </a:rPr>
              <a:t>2 </a:t>
            </a:r>
            <a:r>
              <a:rPr lang="en-GB" sz="2000" b="1" dirty="0">
                <a:latin typeface="Calibri" panose="020F0502020204030204" pitchFamily="34" charset="0"/>
              </a:rPr>
              <a:t>= total weight force</a:t>
            </a:r>
            <a:r>
              <a:rPr lang="en-GB" sz="2000" dirty="0">
                <a:latin typeface="Calibri" panose="020F0502020204030204" pitchFamily="34" charset="0"/>
              </a:rPr>
              <a:t>  </a:t>
            </a:r>
          </a:p>
          <a:p>
            <a:pPr eaLnBrk="1" hangingPunct="1">
              <a:spcBef>
                <a:spcPct val="50000"/>
              </a:spcBef>
              <a:defRPr/>
            </a:pPr>
            <a:r>
              <a:rPr lang="en-GB" sz="2000" b="1" dirty="0">
                <a:latin typeface="Calibri" panose="020F0502020204030204" pitchFamily="34" charset="0"/>
              </a:rPr>
              <a:t>= 120,000 + 280,000</a:t>
            </a:r>
          </a:p>
          <a:p>
            <a:pPr eaLnBrk="1" hangingPunct="1">
              <a:spcBef>
                <a:spcPct val="50000"/>
              </a:spcBef>
              <a:defRPr/>
            </a:pPr>
            <a:r>
              <a:rPr lang="en-GB" sz="2000" b="1" dirty="0">
                <a:latin typeface="Calibri" panose="020F0502020204030204" pitchFamily="34" charset="0"/>
              </a:rPr>
              <a:t> = 400,000 N</a:t>
            </a:r>
            <a:endParaRPr lang="en-GB" sz="2000" dirty="0">
              <a:latin typeface="Calibri" panose="020F0502020204030204" pitchFamily="34" charset="0"/>
            </a:endParaRPr>
          </a:p>
        </p:txBody>
      </p:sp>
      <p:sp>
        <p:nvSpPr>
          <p:cNvPr id="12367" name="Text Box 79"/>
          <p:cNvSpPr txBox="1">
            <a:spLocks noChangeArrowheads="1"/>
          </p:cNvSpPr>
          <p:nvPr/>
        </p:nvSpPr>
        <p:spPr bwMode="auto">
          <a:xfrm>
            <a:off x="7966620" y="2363976"/>
            <a:ext cx="3241015" cy="1785104"/>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50000"/>
              </a:spcBef>
              <a:buNone/>
            </a:pPr>
            <a:r>
              <a:rPr lang="en-GB" altLang="en-US" sz="2000" b="1" dirty="0">
                <a:solidFill>
                  <a:schemeClr val="tx1"/>
                </a:solidFill>
                <a:latin typeface="Calibri" panose="020F0502020204030204" pitchFamily="34" charset="0"/>
              </a:rPr>
              <a:t>So, if R</a:t>
            </a:r>
            <a:r>
              <a:rPr lang="en-GB" altLang="en-US" sz="2000" b="1" baseline="-25000" dirty="0">
                <a:solidFill>
                  <a:schemeClr val="tx1"/>
                </a:solidFill>
                <a:latin typeface="Calibri" panose="020F0502020204030204" pitchFamily="34" charset="0"/>
              </a:rPr>
              <a:t>2 </a:t>
            </a:r>
            <a:r>
              <a:rPr lang="en-GB" altLang="en-US" sz="2000" b="1" dirty="0">
                <a:solidFill>
                  <a:schemeClr val="tx1"/>
                </a:solidFill>
                <a:latin typeface="Calibri" panose="020F0502020204030204" pitchFamily="34" charset="0"/>
              </a:rPr>
              <a:t>= 173,000N then R</a:t>
            </a:r>
            <a:r>
              <a:rPr lang="en-GB" altLang="en-US" sz="2000" b="1" baseline="-25000" dirty="0">
                <a:solidFill>
                  <a:schemeClr val="tx1"/>
                </a:solidFill>
                <a:latin typeface="Calibri" panose="020F0502020204030204" pitchFamily="34" charset="0"/>
              </a:rPr>
              <a:t>1 </a:t>
            </a:r>
            <a:r>
              <a:rPr lang="en-GB" altLang="en-US" sz="2000" b="1" dirty="0">
                <a:solidFill>
                  <a:schemeClr val="tx1"/>
                </a:solidFill>
                <a:latin typeface="Calibri" panose="020F0502020204030204" pitchFamily="34" charset="0"/>
              </a:rPr>
              <a:t>=</a:t>
            </a:r>
          </a:p>
          <a:p>
            <a:pPr>
              <a:spcBef>
                <a:spcPct val="50000"/>
              </a:spcBef>
              <a:buNone/>
            </a:pPr>
            <a:r>
              <a:rPr lang="en-GB" sz="2000" b="1" dirty="0">
                <a:solidFill>
                  <a:schemeClr val="tx1"/>
                </a:solidFill>
                <a:latin typeface="Calibri" panose="020F0502020204030204" pitchFamily="34" charset="0"/>
              </a:rPr>
              <a:t>= 400,000 – 173,000</a:t>
            </a:r>
          </a:p>
          <a:p>
            <a:pPr>
              <a:spcBef>
                <a:spcPct val="50000"/>
              </a:spcBef>
              <a:buNone/>
            </a:pPr>
            <a:r>
              <a:rPr lang="en-GB" sz="2000" b="1" dirty="0">
                <a:solidFill>
                  <a:schemeClr val="tx1"/>
                </a:solidFill>
                <a:latin typeface="Calibri" panose="020F0502020204030204" pitchFamily="34" charset="0"/>
              </a:rPr>
              <a:t>= 227,000N</a:t>
            </a:r>
            <a:endParaRPr lang="en-GB" sz="2000" dirty="0">
              <a:solidFill>
                <a:schemeClr val="tx1"/>
              </a:solidFill>
              <a:latin typeface="Calibri" panose="020F0502020204030204" pitchFamily="34" charset="0"/>
            </a:endParaRPr>
          </a:p>
          <a:p>
            <a:pPr>
              <a:spcBef>
                <a:spcPct val="50000"/>
              </a:spcBef>
              <a:buNone/>
            </a:pPr>
            <a:endParaRPr lang="en-GB" altLang="en-US" sz="2000" b="1" dirty="0">
              <a:solidFill>
                <a:schemeClr val="tx1"/>
              </a:solidFill>
              <a:latin typeface="Calibri" panose="020F0502020204030204" pitchFamily="34" charset="0"/>
            </a:endParaRPr>
          </a:p>
        </p:txBody>
      </p:sp>
      <p:sp>
        <p:nvSpPr>
          <p:cNvPr id="12370" name="Text Box 82"/>
          <p:cNvSpPr txBox="1">
            <a:spLocks noChangeArrowheads="1"/>
          </p:cNvSpPr>
          <p:nvPr/>
        </p:nvSpPr>
        <p:spPr bwMode="auto">
          <a:xfrm>
            <a:off x="7895541" y="3861743"/>
            <a:ext cx="2015295" cy="461665"/>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defRPr/>
            </a:pPr>
            <a:r>
              <a:rPr lang="en-GB" b="1" dirty="0">
                <a:solidFill>
                  <a:srgbClr val="C00000"/>
                </a:solidFill>
                <a:latin typeface="Calibri" panose="020F0502020204030204" pitchFamily="34" charset="0"/>
              </a:rPr>
              <a:t>R</a:t>
            </a:r>
            <a:r>
              <a:rPr lang="en-GB" b="1" baseline="-25000" dirty="0">
                <a:solidFill>
                  <a:srgbClr val="C00000"/>
                </a:solidFill>
                <a:latin typeface="Calibri" panose="020F0502020204030204" pitchFamily="34" charset="0"/>
              </a:rPr>
              <a:t>2 </a:t>
            </a:r>
            <a:r>
              <a:rPr lang="en-GB" b="1" dirty="0">
                <a:solidFill>
                  <a:srgbClr val="C00000"/>
                </a:solidFill>
                <a:latin typeface="Calibri" panose="020F0502020204030204" pitchFamily="34" charset="0"/>
              </a:rPr>
              <a:t>= 227,000 N</a:t>
            </a:r>
          </a:p>
        </p:txBody>
      </p:sp>
      <p:sp>
        <p:nvSpPr>
          <p:cNvPr id="74" name="TextBox 3"/>
          <p:cNvSpPr txBox="1">
            <a:spLocks noChangeArrowheads="1"/>
          </p:cNvSpPr>
          <p:nvPr/>
        </p:nvSpPr>
        <p:spPr bwMode="auto">
          <a:xfrm>
            <a:off x="1636489" y="44624"/>
            <a:ext cx="1571625" cy="469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0"/>
              </a:spcBef>
              <a:buNone/>
            </a:pPr>
            <a:r>
              <a:rPr lang="en-GB" altLang="en-US" sz="2400" b="1" u="sng" dirty="0">
                <a:solidFill>
                  <a:srgbClr val="C00000"/>
                </a:solidFill>
                <a:latin typeface="Calibri" panose="020F0502020204030204" pitchFamily="34" charset="0"/>
              </a:rPr>
              <a:t>Example 1</a:t>
            </a:r>
          </a:p>
          <a:p>
            <a:pPr eaLnBrk="1" hangingPunct="1">
              <a:spcBef>
                <a:spcPct val="0"/>
              </a:spcBef>
              <a:buFontTx/>
              <a:buNone/>
            </a:pPr>
            <a:endParaRPr lang="en-NZ" altLang="en-US" sz="2400"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104" y="1936429"/>
            <a:ext cx="1790701" cy="477520"/>
          </a:xfrm>
          <a:prstGeom prst="rect">
            <a:avLst/>
          </a:prstGeom>
        </p:spPr>
      </p:pic>
      <p:cxnSp>
        <p:nvCxnSpPr>
          <p:cNvPr id="4" name="Straight Connector 3"/>
          <p:cNvCxnSpPr/>
          <p:nvPr/>
        </p:nvCxnSpPr>
        <p:spPr>
          <a:xfrm>
            <a:off x="-1779589" y="2438400"/>
            <a:ext cx="8695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456611" y="4736663"/>
            <a:ext cx="3802723" cy="2112899"/>
            <a:chOff x="8456611" y="4736663"/>
            <a:chExt cx="3802723" cy="2112899"/>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611" y="4736663"/>
              <a:ext cx="3686473" cy="2076713"/>
            </a:xfrm>
            <a:prstGeom prst="rect">
              <a:avLst/>
            </a:prstGeom>
          </p:spPr>
        </p:pic>
        <p:sp>
          <p:nvSpPr>
            <p:cNvPr id="5" name="TextBox 4"/>
            <p:cNvSpPr txBox="1"/>
            <p:nvPr/>
          </p:nvSpPr>
          <p:spPr>
            <a:xfrm>
              <a:off x="10099094" y="6480230"/>
              <a:ext cx="2160240" cy="369332"/>
            </a:xfrm>
            <a:prstGeom prst="rect">
              <a:avLst/>
            </a:prstGeom>
            <a:noFill/>
          </p:spPr>
          <p:txBody>
            <a:bodyPr wrap="square" rtlCol="0">
              <a:spAutoFit/>
            </a:bodyPr>
            <a:lstStyle/>
            <a:p>
              <a:r>
                <a:rPr lang="en-NZ" dirty="0"/>
                <a:t>travel.rakuten.co.jp</a:t>
              </a:r>
            </a:p>
          </p:txBody>
        </p:sp>
      </p:grpSp>
    </p:spTree>
    <p:extLst>
      <p:ext uri="{BB962C8B-B14F-4D97-AF65-F5344CB8AC3E}">
        <p14:creationId xmlns:p14="http://schemas.microsoft.com/office/powerpoint/2010/main" val="19275974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36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36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6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6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6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67">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1" nodeType="clickEffect">
                                  <p:stCondLst>
                                    <p:cond delay="0"/>
                                  </p:stCondLst>
                                  <p:childTnLst>
                                    <p:animEffect transition="out" filter="fade">
                                      <p:cBhvr>
                                        <p:cTn id="34" dur="500" tmFilter="0, 0; .2, .5; .8, .5; 1, 0"/>
                                        <p:tgtEl>
                                          <p:spTgt spid="12370"/>
                                        </p:tgtEl>
                                      </p:cBhvr>
                                    </p:animEffect>
                                    <p:animScale>
                                      <p:cBhvr>
                                        <p:cTn id="35" dur="250" autoRev="1" fill="hold"/>
                                        <p:tgtEl>
                                          <p:spTgt spid="12370"/>
                                        </p:tgtEl>
                                      </p:cBhvr>
                                      <p:by x="105000" y="105000"/>
                                    </p:animScale>
                                  </p:childTnLst>
                                </p:cTn>
                              </p:par>
                              <p:par>
                                <p:cTn id="36" presetID="42"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12370" grpId="0"/>
      <p:bldP spid="1237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68" y="188640"/>
            <a:ext cx="8735325" cy="914400"/>
          </a:xfrm>
        </p:spPr>
        <p:txBody>
          <a:bodyPr/>
          <a:lstStyle/>
          <a:p>
            <a:r>
              <a:rPr lang="en-NZ" sz="4400" b="1" dirty="0">
                <a:solidFill>
                  <a:srgbClr val="BE1818"/>
                </a:solidFill>
                <a:latin typeface="Calibri" panose="020F0502020204030204" pitchFamily="34" charset="0"/>
              </a:rPr>
              <a:t>Introduction- Industrial Revolution</a:t>
            </a:r>
          </a:p>
        </p:txBody>
      </p:sp>
      <p:sp>
        <p:nvSpPr>
          <p:cNvPr id="3" name="Content Placeholder 2"/>
          <p:cNvSpPr>
            <a:spLocks noGrp="1"/>
          </p:cNvSpPr>
          <p:nvPr>
            <p:ph idx="1"/>
          </p:nvPr>
        </p:nvSpPr>
        <p:spPr>
          <a:xfrm>
            <a:off x="2494013" y="1124744"/>
            <a:ext cx="9694812" cy="4525963"/>
          </a:xfrm>
        </p:spPr>
        <p:txBody>
          <a:bodyPr/>
          <a:lstStyle/>
          <a:p>
            <a:pPr>
              <a:buClr>
                <a:srgbClr val="C00000"/>
              </a:buClr>
            </a:pPr>
            <a:r>
              <a:rPr lang="en-NZ" sz="2400" dirty="0">
                <a:latin typeface="Calibri" panose="020F0502020204030204" pitchFamily="34" charset="0"/>
              </a:rPr>
              <a:t>Until the early 1850’s Japan was a closed country with little external trade. The 1853 visit of U.S. Commodore Perry began the opening up of Japan to the rest of the world.</a:t>
            </a:r>
          </a:p>
          <a:p>
            <a:pPr>
              <a:buClr>
                <a:srgbClr val="C00000"/>
              </a:buClr>
            </a:pPr>
            <a:r>
              <a:rPr lang="en-NZ" sz="2400" dirty="0">
                <a:latin typeface="Calibri" panose="020F0502020204030204" pitchFamily="34" charset="0"/>
              </a:rPr>
              <a:t>Industrialization of Japan began in the 1880s when Emperor Meiji declared the “Meiji Restoration” must begin and young Japanese students were sent to other countries to learn modern science and technology.</a:t>
            </a:r>
          </a:p>
          <a:p>
            <a:pPr>
              <a:buClr>
                <a:srgbClr val="C00000"/>
              </a:buClr>
            </a:pPr>
            <a:r>
              <a:rPr lang="en-NZ" sz="2400" dirty="0">
                <a:latin typeface="Calibri" panose="020F0502020204030204" pitchFamily="34" charset="0"/>
              </a:rPr>
              <a:t>Rail transport was an integral part of the successful modernisation of Japan that was to follow. Trains in Japan symbolise modernity and the nation continues to be the world leader in high speed trains.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40" y="1210400"/>
            <a:ext cx="2520280" cy="1916246"/>
          </a:xfrm>
          <a:prstGeom prst="rect">
            <a:avLst/>
          </a:prstGeom>
        </p:spPr>
      </p:pic>
      <p:sp>
        <p:nvSpPr>
          <p:cNvPr id="5" name="TextBox 4"/>
          <p:cNvSpPr txBox="1"/>
          <p:nvPr/>
        </p:nvSpPr>
        <p:spPr>
          <a:xfrm>
            <a:off x="1413892" y="2780928"/>
            <a:ext cx="1224136" cy="369332"/>
          </a:xfrm>
          <a:prstGeom prst="rect">
            <a:avLst/>
          </a:prstGeom>
          <a:noFill/>
        </p:spPr>
        <p:txBody>
          <a:bodyPr wrap="square" rtlCol="0">
            <a:spAutoFit/>
          </a:bodyPr>
          <a:lstStyle/>
          <a:p>
            <a:r>
              <a:rPr lang="en-NZ" dirty="0">
                <a:latin typeface="Calibri" panose="020F0502020204030204" pitchFamily="34" charset="0"/>
              </a:rPr>
              <a:t>vintage.es</a:t>
            </a:r>
          </a:p>
        </p:txBody>
      </p:sp>
      <p:pic>
        <p:nvPicPr>
          <p:cNvPr id="1026" name="Picture 2" descr="http://www.virtualmuseum.ca/media/edu/EN/uploads/image/LO2DA36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5" y="3158619"/>
            <a:ext cx="2524125" cy="3695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3812" y="6488756"/>
            <a:ext cx="1944216" cy="369332"/>
          </a:xfrm>
          <a:prstGeom prst="rect">
            <a:avLst/>
          </a:prstGeom>
          <a:noFill/>
        </p:spPr>
        <p:txBody>
          <a:bodyPr wrap="square" rtlCol="0">
            <a:spAutoFit/>
          </a:bodyPr>
          <a:lstStyle/>
          <a:p>
            <a:r>
              <a:rPr lang="en-NZ" dirty="0">
                <a:latin typeface="Calibri" panose="020F0502020204030204" pitchFamily="34" charset="0"/>
              </a:rPr>
              <a:t>virtualmuseum.ca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807" y="5706289"/>
            <a:ext cx="1981200" cy="1028700"/>
          </a:xfrm>
          <a:prstGeom prst="rect">
            <a:avLst/>
          </a:prstGeom>
        </p:spPr>
      </p:pic>
    </p:spTree>
    <p:extLst>
      <p:ext uri="{BB962C8B-B14F-4D97-AF65-F5344CB8AC3E}">
        <p14:creationId xmlns:p14="http://schemas.microsoft.com/office/powerpoint/2010/main" val="411331932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30403" y="1916832"/>
            <a:ext cx="3310303" cy="2205490"/>
          </a:xfrm>
        </p:spPr>
      </p:pic>
      <p:sp>
        <p:nvSpPr>
          <p:cNvPr id="4" name="TextBox 3"/>
          <p:cNvSpPr txBox="1">
            <a:spLocks noChangeArrowheads="1"/>
          </p:cNvSpPr>
          <p:nvPr/>
        </p:nvSpPr>
        <p:spPr bwMode="auto">
          <a:xfrm>
            <a:off x="1636489" y="104703"/>
            <a:ext cx="1571625" cy="515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0"/>
              </a:spcBef>
              <a:buNone/>
            </a:pPr>
            <a:r>
              <a:rPr lang="en-GB" altLang="en-US" sz="2400" b="1" u="sng" dirty="0">
                <a:solidFill>
                  <a:srgbClr val="C00000"/>
                </a:solidFill>
                <a:latin typeface="Calibri" panose="020F0502020204030204" pitchFamily="34" charset="0"/>
              </a:rPr>
              <a:t>Example 2</a:t>
            </a:r>
          </a:p>
          <a:p>
            <a:pPr eaLnBrk="1" hangingPunct="1">
              <a:spcBef>
                <a:spcPct val="0"/>
              </a:spcBef>
              <a:buFontTx/>
              <a:buNone/>
            </a:pPr>
            <a:endParaRPr lang="en-NZ" altLang="en-US" sz="2400" dirty="0">
              <a:solidFill>
                <a:srgbClr val="C00000"/>
              </a:solidFill>
            </a:endParaRPr>
          </a:p>
        </p:txBody>
      </p:sp>
      <p:grpSp>
        <p:nvGrpSpPr>
          <p:cNvPr id="3" name="Group 2"/>
          <p:cNvGrpSpPr/>
          <p:nvPr/>
        </p:nvGrpSpPr>
        <p:grpSpPr>
          <a:xfrm>
            <a:off x="6213345" y="4163194"/>
            <a:ext cx="2833395" cy="2694806"/>
            <a:chOff x="4726260" y="1700808"/>
            <a:chExt cx="2833395" cy="2694806"/>
          </a:xfrm>
        </p:grpSpPr>
        <p:grpSp>
          <p:nvGrpSpPr>
            <p:cNvPr id="2" name="Group 1"/>
            <p:cNvGrpSpPr/>
            <p:nvPr/>
          </p:nvGrpSpPr>
          <p:grpSpPr>
            <a:xfrm>
              <a:off x="4798268" y="1700808"/>
              <a:ext cx="1656184" cy="2694806"/>
              <a:chOff x="4739908" y="1716785"/>
              <a:chExt cx="1656184" cy="2694806"/>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267" r="35214"/>
              <a:stretch/>
            </p:blipFill>
            <p:spPr>
              <a:xfrm>
                <a:off x="4739908" y="1716785"/>
                <a:ext cx="1656184" cy="2694806"/>
              </a:xfrm>
              <a:prstGeom prst="rect">
                <a:avLst/>
              </a:prstGeom>
            </p:spPr>
          </p:pic>
          <p:sp>
            <p:nvSpPr>
              <p:cNvPr id="8" name="Rectangle 7"/>
              <p:cNvSpPr/>
              <p:nvPr/>
            </p:nvSpPr>
            <p:spPr>
              <a:xfrm>
                <a:off x="4835881" y="2893880"/>
                <a:ext cx="288032" cy="7200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3" name="Group 12"/>
            <p:cNvGrpSpPr/>
            <p:nvPr/>
          </p:nvGrpSpPr>
          <p:grpSpPr>
            <a:xfrm>
              <a:off x="4726260" y="2358125"/>
              <a:ext cx="2833395" cy="998867"/>
              <a:chOff x="4726260" y="2358125"/>
              <a:chExt cx="2833395" cy="998867"/>
            </a:xfrm>
          </p:grpSpPr>
          <p:sp>
            <p:nvSpPr>
              <p:cNvPr id="9" name="Oval 8"/>
              <p:cNvSpPr/>
              <p:nvPr/>
            </p:nvSpPr>
            <p:spPr>
              <a:xfrm>
                <a:off x="4726260" y="2492896"/>
                <a:ext cx="877744" cy="86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Arrow Connector 10"/>
              <p:cNvCxnSpPr/>
              <p:nvPr/>
            </p:nvCxnSpPr>
            <p:spPr>
              <a:xfrm flipV="1">
                <a:off x="5568000" y="2358125"/>
                <a:ext cx="1991655" cy="350795"/>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grpSp>
      <p:sp>
        <p:nvSpPr>
          <p:cNvPr id="12" name="Text Box 30"/>
          <p:cNvSpPr txBox="1">
            <a:spLocks noChangeArrowheads="1"/>
          </p:cNvSpPr>
          <p:nvPr/>
        </p:nvSpPr>
        <p:spPr bwMode="auto">
          <a:xfrm>
            <a:off x="3286100" y="302897"/>
            <a:ext cx="8712968" cy="132343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50000"/>
              </a:spcBef>
              <a:buNone/>
            </a:pPr>
            <a:r>
              <a:rPr lang="en-NZ" sz="2000" b="1" dirty="0">
                <a:solidFill>
                  <a:srgbClr val="C00000"/>
                </a:solidFill>
                <a:latin typeface="Calibri" panose="020F0502020204030204" pitchFamily="34" charset="0"/>
              </a:rPr>
              <a:t>A feature of Japanese train travel is the </a:t>
            </a:r>
            <a:r>
              <a:rPr lang="en-NZ" sz="2000" b="1" i="1" dirty="0" err="1">
                <a:solidFill>
                  <a:srgbClr val="C00000"/>
                </a:solidFill>
                <a:latin typeface="Calibri" panose="020F0502020204030204" pitchFamily="34" charset="0"/>
              </a:rPr>
              <a:t>ekiben</a:t>
            </a:r>
            <a:r>
              <a:rPr lang="en-NZ" sz="2000" b="1" dirty="0">
                <a:solidFill>
                  <a:srgbClr val="C00000"/>
                </a:solidFill>
                <a:latin typeface="Calibri" panose="020F0502020204030204" pitchFamily="34" charset="0"/>
              </a:rPr>
              <a:t> - </a:t>
            </a:r>
            <a:r>
              <a:rPr lang="en-NZ" sz="2000" b="1" i="1" dirty="0" err="1">
                <a:solidFill>
                  <a:srgbClr val="C00000"/>
                </a:solidFill>
                <a:latin typeface="Calibri" panose="020F0502020204030204" pitchFamily="34" charset="0"/>
              </a:rPr>
              <a:t>eki</a:t>
            </a:r>
            <a:r>
              <a:rPr lang="en-NZ" sz="2000" b="1" dirty="0">
                <a:solidFill>
                  <a:srgbClr val="C00000"/>
                </a:solidFill>
                <a:latin typeface="Calibri" panose="020F0502020204030204" pitchFamily="34" charset="0"/>
              </a:rPr>
              <a:t> meaning </a:t>
            </a:r>
            <a:r>
              <a:rPr lang="en-NZ" sz="2000" b="1" i="1" dirty="0">
                <a:solidFill>
                  <a:srgbClr val="C00000"/>
                </a:solidFill>
                <a:latin typeface="Calibri" panose="020F0502020204030204" pitchFamily="34" charset="0"/>
              </a:rPr>
              <a:t>station,</a:t>
            </a:r>
            <a:r>
              <a:rPr lang="en-NZ" sz="2000" b="1" dirty="0">
                <a:solidFill>
                  <a:srgbClr val="C00000"/>
                </a:solidFill>
                <a:latin typeface="Calibri" panose="020F0502020204030204" pitchFamily="34" charset="0"/>
              </a:rPr>
              <a:t> </a:t>
            </a:r>
            <a:r>
              <a:rPr lang="en-NZ" sz="2000" b="1" i="1" dirty="0">
                <a:solidFill>
                  <a:srgbClr val="C00000"/>
                </a:solidFill>
                <a:latin typeface="Calibri" panose="020F0502020204030204" pitchFamily="34" charset="0"/>
              </a:rPr>
              <a:t>ben</a:t>
            </a:r>
            <a:r>
              <a:rPr lang="en-NZ" sz="2000" b="1" dirty="0">
                <a:solidFill>
                  <a:srgbClr val="C00000"/>
                </a:solidFill>
                <a:latin typeface="Calibri" panose="020F0502020204030204" pitchFamily="34" charset="0"/>
              </a:rPr>
              <a:t> short for </a:t>
            </a:r>
            <a:r>
              <a:rPr lang="en-NZ" sz="2000" b="1" i="1" dirty="0">
                <a:solidFill>
                  <a:srgbClr val="C00000"/>
                </a:solidFill>
                <a:latin typeface="Calibri" panose="020F0502020204030204" pitchFamily="34" charset="0"/>
              </a:rPr>
              <a:t>bento</a:t>
            </a:r>
            <a:r>
              <a:rPr lang="en-NZ" sz="2000" b="1" dirty="0">
                <a:solidFill>
                  <a:srgbClr val="C00000"/>
                </a:solidFill>
                <a:latin typeface="Calibri" panose="020F0502020204030204" pitchFamily="34" charset="0"/>
              </a:rPr>
              <a:t>, meaning traditional Japanese packed lunch. As the name suggests they are sold at station shops but are also available on board </a:t>
            </a:r>
            <a:r>
              <a:rPr lang="en-NZ" sz="2000" b="1" dirty="0" err="1">
                <a:solidFill>
                  <a:srgbClr val="C00000"/>
                </a:solidFill>
                <a:latin typeface="Calibri" panose="020F0502020204030204" pitchFamily="34" charset="0"/>
              </a:rPr>
              <a:t>shinkansen</a:t>
            </a:r>
            <a:r>
              <a:rPr lang="en-NZ" sz="2000" b="1" dirty="0">
                <a:solidFill>
                  <a:srgbClr val="C00000"/>
                </a:solidFill>
                <a:latin typeface="Calibri" panose="020F0502020204030204" pitchFamily="34" charset="0"/>
              </a:rPr>
              <a:t> via a trolley service.</a:t>
            </a:r>
            <a:endParaRPr lang="en-GB" altLang="en-US" sz="2000" b="1" dirty="0">
              <a:solidFill>
                <a:srgbClr val="C00000"/>
              </a:solidFill>
              <a:latin typeface="Calibri" panose="020F0502020204030204" pitchFamily="34" charset="0"/>
            </a:endParaRPr>
          </a:p>
        </p:txBody>
      </p:sp>
      <p:sp>
        <p:nvSpPr>
          <p:cNvPr id="16" name="TextBox 15"/>
          <p:cNvSpPr txBox="1"/>
          <p:nvPr/>
        </p:nvSpPr>
        <p:spPr>
          <a:xfrm>
            <a:off x="2889195" y="4941168"/>
            <a:ext cx="3133209" cy="1015663"/>
          </a:xfrm>
          <a:prstGeom prst="rect">
            <a:avLst/>
          </a:prstGeom>
          <a:noFill/>
        </p:spPr>
        <p:txBody>
          <a:bodyPr wrap="square" rtlCol="0">
            <a:spAutoFit/>
          </a:bodyPr>
          <a:lstStyle/>
          <a:p>
            <a:r>
              <a:rPr lang="en-NZ" sz="2000" b="1" dirty="0">
                <a:latin typeface="Calibri" panose="020F0502020204030204" pitchFamily="34" charset="0"/>
              </a:rPr>
              <a:t>In this example we will look at the equilibrium around the seat back meal tray.</a:t>
            </a:r>
          </a:p>
        </p:txBody>
      </p:sp>
      <p:grpSp>
        <p:nvGrpSpPr>
          <p:cNvPr id="23" name="Group 22"/>
          <p:cNvGrpSpPr/>
          <p:nvPr/>
        </p:nvGrpSpPr>
        <p:grpSpPr>
          <a:xfrm>
            <a:off x="9118748" y="4811266"/>
            <a:ext cx="2232248" cy="1008112"/>
            <a:chOff x="8690331" y="4811266"/>
            <a:chExt cx="2232248" cy="1008112"/>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3999" t="35791" r="47386" b="41200"/>
            <a:stretch/>
          </p:blipFill>
          <p:spPr>
            <a:xfrm>
              <a:off x="8690331" y="4811266"/>
              <a:ext cx="2232248" cy="1008112"/>
            </a:xfrm>
            <a:prstGeom prst="rect">
              <a:avLst/>
            </a:prstGeom>
          </p:spPr>
        </p:pic>
        <p:sp>
          <p:nvSpPr>
            <p:cNvPr id="17" name="Rectangle 16"/>
            <p:cNvSpPr/>
            <p:nvPr/>
          </p:nvSpPr>
          <p:spPr>
            <a:xfrm>
              <a:off x="8830716" y="4869160"/>
              <a:ext cx="699745" cy="15745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2" name="Group 21"/>
          <p:cNvGrpSpPr/>
          <p:nvPr/>
        </p:nvGrpSpPr>
        <p:grpSpPr>
          <a:xfrm>
            <a:off x="4382088" y="1823019"/>
            <a:ext cx="3296501" cy="2295549"/>
            <a:chOff x="4382088" y="1823019"/>
            <a:chExt cx="3296501" cy="2295549"/>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9777" y="1867997"/>
              <a:ext cx="3268812" cy="2250571"/>
            </a:xfrm>
            <a:prstGeom prst="rect">
              <a:avLst/>
            </a:prstGeom>
          </p:spPr>
        </p:pic>
        <p:sp>
          <p:nvSpPr>
            <p:cNvPr id="18" name="TextBox 17"/>
            <p:cNvSpPr txBox="1"/>
            <p:nvPr/>
          </p:nvSpPr>
          <p:spPr>
            <a:xfrm>
              <a:off x="4382088" y="1823019"/>
              <a:ext cx="2448272" cy="369332"/>
            </a:xfrm>
            <a:prstGeom prst="rect">
              <a:avLst/>
            </a:prstGeom>
            <a:noFill/>
          </p:spPr>
          <p:txBody>
            <a:bodyPr wrap="square" rtlCol="0">
              <a:spAutoFit/>
            </a:bodyPr>
            <a:lstStyle/>
            <a:p>
              <a:r>
                <a:rPr lang="en-NZ" dirty="0">
                  <a:latin typeface="Calibri" panose="020F0502020204030204" pitchFamily="34" charset="0"/>
                </a:rPr>
                <a:t>waytomuchcoffee.com</a:t>
              </a:r>
            </a:p>
          </p:txBody>
        </p:sp>
      </p:grpSp>
      <p:sp>
        <p:nvSpPr>
          <p:cNvPr id="19" name="TextBox 18"/>
          <p:cNvSpPr txBox="1"/>
          <p:nvPr/>
        </p:nvSpPr>
        <p:spPr>
          <a:xfrm>
            <a:off x="9478788" y="3797968"/>
            <a:ext cx="2448272" cy="369332"/>
          </a:xfrm>
          <a:prstGeom prst="rect">
            <a:avLst/>
          </a:prstGeom>
          <a:noFill/>
        </p:spPr>
        <p:txBody>
          <a:bodyPr wrap="square" rtlCol="0">
            <a:spAutoFit/>
          </a:bodyPr>
          <a:lstStyle/>
          <a:p>
            <a:r>
              <a:rPr lang="en-NZ" dirty="0">
                <a:latin typeface="Calibri" panose="020F0502020204030204" pitchFamily="34" charset="0"/>
              </a:rPr>
              <a:t>waytomuchcoffee.com</a:t>
            </a:r>
          </a:p>
        </p:txBody>
      </p:sp>
      <p:grpSp>
        <p:nvGrpSpPr>
          <p:cNvPr id="21" name="Group 20"/>
          <p:cNvGrpSpPr/>
          <p:nvPr/>
        </p:nvGrpSpPr>
        <p:grpSpPr>
          <a:xfrm>
            <a:off x="537313" y="1851944"/>
            <a:ext cx="3331992" cy="2306428"/>
            <a:chOff x="537313" y="1851944"/>
            <a:chExt cx="3331992" cy="2306428"/>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313" y="1851944"/>
              <a:ext cx="3239387" cy="2266625"/>
            </a:xfrm>
            <a:prstGeom prst="rect">
              <a:avLst/>
            </a:prstGeom>
          </p:spPr>
        </p:pic>
        <p:sp>
          <p:nvSpPr>
            <p:cNvPr id="20" name="TextBox 19"/>
            <p:cNvSpPr txBox="1"/>
            <p:nvPr/>
          </p:nvSpPr>
          <p:spPr>
            <a:xfrm>
              <a:off x="1845940" y="3789040"/>
              <a:ext cx="2023365" cy="369332"/>
            </a:xfrm>
            <a:prstGeom prst="rect">
              <a:avLst/>
            </a:prstGeom>
            <a:noFill/>
          </p:spPr>
          <p:txBody>
            <a:bodyPr wrap="square" rtlCol="0">
              <a:spAutoFit/>
            </a:bodyPr>
            <a:lstStyle/>
            <a:p>
              <a:r>
                <a:rPr lang="en-NZ" dirty="0">
                  <a:latin typeface="Calibri" panose="020F0502020204030204" pitchFamily="34" charset="0"/>
                </a:rPr>
                <a:t>seat61.com/japan</a:t>
              </a:r>
            </a:p>
          </p:txBody>
        </p:sp>
      </p:gr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97" y="-1069117"/>
            <a:ext cx="12143085" cy="8042551"/>
          </a:xfrm>
          <a:prstGeom prst="rect">
            <a:avLst/>
          </a:prstGeom>
        </p:spPr>
      </p:pic>
    </p:spTree>
    <p:extLst>
      <p:ext uri="{BB962C8B-B14F-4D97-AF65-F5344CB8AC3E}">
        <p14:creationId xmlns:p14="http://schemas.microsoft.com/office/powerpoint/2010/main" val="33706089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36489" y="104703"/>
            <a:ext cx="1571625" cy="515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0"/>
              </a:spcBef>
              <a:buNone/>
            </a:pPr>
            <a:r>
              <a:rPr lang="en-GB" altLang="en-US" sz="2400" b="1" u="sng" dirty="0">
                <a:solidFill>
                  <a:srgbClr val="C00000"/>
                </a:solidFill>
                <a:latin typeface="Calibri" panose="020F0502020204030204" pitchFamily="34" charset="0"/>
              </a:rPr>
              <a:t>Example 2</a:t>
            </a:r>
          </a:p>
          <a:p>
            <a:pPr eaLnBrk="1" hangingPunct="1">
              <a:spcBef>
                <a:spcPct val="0"/>
              </a:spcBef>
              <a:buFontTx/>
              <a:buNone/>
            </a:pPr>
            <a:endParaRPr lang="en-NZ" altLang="en-US" sz="2400" dirty="0">
              <a:solidFill>
                <a:srgbClr val="C00000"/>
              </a:solidFill>
            </a:endParaRPr>
          </a:p>
        </p:txBody>
      </p:sp>
      <p:sp>
        <p:nvSpPr>
          <p:cNvPr id="12" name="Text Box 30"/>
          <p:cNvSpPr txBox="1">
            <a:spLocks noChangeArrowheads="1"/>
          </p:cNvSpPr>
          <p:nvPr/>
        </p:nvSpPr>
        <p:spPr bwMode="auto">
          <a:xfrm>
            <a:off x="3286100" y="456785"/>
            <a:ext cx="4464496" cy="101566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50000"/>
              </a:spcBef>
              <a:buNone/>
            </a:pPr>
            <a:r>
              <a:rPr lang="en-NZ" sz="2000" b="1" dirty="0">
                <a:solidFill>
                  <a:srgbClr val="C00000"/>
                </a:solidFill>
                <a:latin typeface="Calibri" panose="020F0502020204030204" pitchFamily="34" charset="0"/>
              </a:rPr>
              <a:t>The seat back tray must be light weight but strong enough to handle a significant load.</a:t>
            </a:r>
            <a:endParaRPr lang="en-GB" altLang="en-US" sz="2000" b="1" dirty="0">
              <a:solidFill>
                <a:srgbClr val="C00000"/>
              </a:solidFill>
              <a:latin typeface="Calibri" panose="020F0502020204030204" pitchFamily="34" charset="0"/>
            </a:endParaRPr>
          </a:p>
        </p:txBody>
      </p:sp>
      <p:sp>
        <p:nvSpPr>
          <p:cNvPr id="16" name="TextBox 15"/>
          <p:cNvSpPr txBox="1"/>
          <p:nvPr/>
        </p:nvSpPr>
        <p:spPr>
          <a:xfrm>
            <a:off x="549796" y="2275125"/>
            <a:ext cx="3758164" cy="3170099"/>
          </a:xfrm>
          <a:prstGeom prst="rect">
            <a:avLst/>
          </a:prstGeom>
          <a:noFill/>
        </p:spPr>
        <p:txBody>
          <a:bodyPr wrap="square" rtlCol="0">
            <a:spAutoFit/>
          </a:bodyPr>
          <a:lstStyle/>
          <a:p>
            <a:r>
              <a:rPr lang="en-NZ" sz="2000" b="1" dirty="0">
                <a:latin typeface="Calibri" panose="020F0502020204030204" pitchFamily="34" charset="0"/>
              </a:rPr>
              <a:t>An 800g, 16cm deep </a:t>
            </a:r>
            <a:r>
              <a:rPr lang="en-NZ" sz="2000" b="1" i="1" dirty="0" err="1">
                <a:latin typeface="Calibri" panose="020F0502020204030204" pitchFamily="34" charset="0"/>
              </a:rPr>
              <a:t>ekiben</a:t>
            </a:r>
            <a:r>
              <a:rPr lang="en-NZ" sz="2000" b="1" dirty="0">
                <a:latin typeface="Calibri" panose="020F0502020204030204" pitchFamily="34" charset="0"/>
              </a:rPr>
              <a:t> box is positioned as shown on a meal tray of mass 600g. The meal tray is 40cm deep with the pivot located 2cm in from the back. </a:t>
            </a:r>
          </a:p>
          <a:p>
            <a:endParaRPr lang="en-NZ" sz="2000" b="1" dirty="0">
              <a:latin typeface="Calibri" panose="020F0502020204030204" pitchFamily="34" charset="0"/>
            </a:endParaRPr>
          </a:p>
          <a:p>
            <a:r>
              <a:rPr lang="en-NZ" sz="2000" b="1" dirty="0">
                <a:latin typeface="Calibri" panose="020F0502020204030204" pitchFamily="34" charset="0"/>
              </a:rPr>
              <a:t>How much force must a support strut that is 8cm from the pivot provide for the system to remain in equilibrium? (use g = 9.81ms</a:t>
            </a:r>
            <a:r>
              <a:rPr lang="en-NZ" sz="2000" b="1" baseline="30000" dirty="0">
                <a:latin typeface="Calibri" panose="020F0502020204030204" pitchFamily="34" charset="0"/>
              </a:rPr>
              <a:t>-2</a:t>
            </a:r>
            <a:r>
              <a:rPr lang="en-NZ" sz="2000" b="1" dirty="0">
                <a:latin typeface="Calibri" panose="020F0502020204030204" pitchFamily="34" charset="0"/>
              </a:rPr>
              <a:t>)</a:t>
            </a:r>
          </a:p>
        </p:txBody>
      </p:sp>
      <p:grpSp>
        <p:nvGrpSpPr>
          <p:cNvPr id="60" name="Group 59"/>
          <p:cNvGrpSpPr/>
          <p:nvPr/>
        </p:nvGrpSpPr>
        <p:grpSpPr>
          <a:xfrm>
            <a:off x="5356330" y="-27384"/>
            <a:ext cx="5727292" cy="4032448"/>
            <a:chOff x="5356330" y="-27384"/>
            <a:chExt cx="5727292" cy="4032448"/>
          </a:xfrm>
        </p:grpSpPr>
        <p:grpSp>
          <p:nvGrpSpPr>
            <p:cNvPr id="3" name="Group 2"/>
            <p:cNvGrpSpPr/>
            <p:nvPr/>
          </p:nvGrpSpPr>
          <p:grpSpPr>
            <a:xfrm>
              <a:off x="7750596" y="-27384"/>
              <a:ext cx="3333026" cy="2523406"/>
              <a:chOff x="3121426" y="1872208"/>
              <a:chExt cx="3333026" cy="2523406"/>
            </a:xfrm>
          </p:grpSpPr>
          <p:grpSp>
            <p:nvGrpSpPr>
              <p:cNvPr id="2" name="Group 1"/>
              <p:cNvGrpSpPr/>
              <p:nvPr/>
            </p:nvGrpSpPr>
            <p:grpSpPr>
              <a:xfrm>
                <a:off x="4798268" y="1872208"/>
                <a:ext cx="1656184" cy="2523406"/>
                <a:chOff x="4739908" y="1888185"/>
                <a:chExt cx="1656184" cy="2523406"/>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0267" r="35214"/>
                <a:stretch/>
              </p:blipFill>
              <p:spPr>
                <a:xfrm>
                  <a:off x="4739908" y="1888185"/>
                  <a:ext cx="1656184" cy="2523406"/>
                </a:xfrm>
                <a:prstGeom prst="rect">
                  <a:avLst/>
                </a:prstGeom>
              </p:spPr>
            </p:pic>
            <p:sp>
              <p:nvSpPr>
                <p:cNvPr id="8" name="Rectangle 7"/>
                <p:cNvSpPr/>
                <p:nvPr/>
              </p:nvSpPr>
              <p:spPr>
                <a:xfrm>
                  <a:off x="4843510" y="2968305"/>
                  <a:ext cx="288032" cy="7200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3" name="Group 12"/>
              <p:cNvGrpSpPr/>
              <p:nvPr/>
            </p:nvGrpSpPr>
            <p:grpSpPr>
              <a:xfrm>
                <a:off x="3121426" y="2492896"/>
                <a:ext cx="2482578" cy="1790363"/>
                <a:chOff x="3121426" y="2492896"/>
                <a:chExt cx="2482578" cy="1790363"/>
              </a:xfrm>
            </p:grpSpPr>
            <p:sp>
              <p:nvSpPr>
                <p:cNvPr id="9" name="Oval 8"/>
                <p:cNvSpPr/>
                <p:nvPr/>
              </p:nvSpPr>
              <p:spPr>
                <a:xfrm>
                  <a:off x="4726260" y="2492896"/>
                  <a:ext cx="877744" cy="86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1" name="Straight Arrow Connector 10"/>
                <p:cNvCxnSpPr/>
                <p:nvPr/>
              </p:nvCxnSpPr>
              <p:spPr>
                <a:xfrm flipH="1">
                  <a:off x="3121426" y="3083124"/>
                  <a:ext cx="1640840" cy="1200135"/>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5356330" y="2520552"/>
              <a:ext cx="2682298" cy="1484512"/>
              <a:chOff x="8690331" y="4811266"/>
              <a:chExt cx="2232248" cy="1008112"/>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3999" t="35791" r="47386" b="41200"/>
              <a:stretch/>
            </p:blipFill>
            <p:spPr>
              <a:xfrm>
                <a:off x="8690331" y="4811266"/>
                <a:ext cx="2232248" cy="1008112"/>
              </a:xfrm>
              <a:prstGeom prst="rect">
                <a:avLst/>
              </a:prstGeom>
            </p:spPr>
          </p:pic>
          <p:sp>
            <p:nvSpPr>
              <p:cNvPr id="17" name="Rectangle 16"/>
              <p:cNvSpPr/>
              <p:nvPr/>
            </p:nvSpPr>
            <p:spPr>
              <a:xfrm>
                <a:off x="8852350" y="4811266"/>
                <a:ext cx="576064" cy="21535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grpSp>
        <p:nvGrpSpPr>
          <p:cNvPr id="63" name="Group 62"/>
          <p:cNvGrpSpPr/>
          <p:nvPr/>
        </p:nvGrpSpPr>
        <p:grpSpPr>
          <a:xfrm>
            <a:off x="5419118" y="1017598"/>
            <a:ext cx="2511352" cy="3981410"/>
            <a:chOff x="5419118" y="1021142"/>
            <a:chExt cx="2511352" cy="3981410"/>
          </a:xfrm>
        </p:grpSpPr>
        <p:sp>
          <p:nvSpPr>
            <p:cNvPr id="46" name="TextBox 45"/>
            <p:cNvSpPr txBox="1"/>
            <p:nvPr/>
          </p:nvSpPr>
          <p:spPr>
            <a:xfrm>
              <a:off x="5419118" y="4037002"/>
              <a:ext cx="891318" cy="400110"/>
            </a:xfrm>
            <a:prstGeom prst="rect">
              <a:avLst/>
            </a:prstGeom>
            <a:noFill/>
          </p:spPr>
          <p:txBody>
            <a:bodyPr wrap="square" rtlCol="0">
              <a:spAutoFit/>
            </a:bodyPr>
            <a:lstStyle/>
            <a:p>
              <a:r>
                <a:rPr lang="en-NZ" sz="2000" b="1" dirty="0">
                  <a:solidFill>
                    <a:srgbClr val="C00000"/>
                  </a:solidFill>
                  <a:latin typeface="Calibri" panose="020F0502020204030204" pitchFamily="34" charset="0"/>
                </a:rPr>
                <a:t>7.85N</a:t>
              </a:r>
            </a:p>
          </p:txBody>
        </p:sp>
        <p:grpSp>
          <p:nvGrpSpPr>
            <p:cNvPr id="61" name="Group 60"/>
            <p:cNvGrpSpPr/>
            <p:nvPr/>
          </p:nvGrpSpPr>
          <p:grpSpPr>
            <a:xfrm>
              <a:off x="5878388" y="1021142"/>
              <a:ext cx="2052082" cy="3981410"/>
              <a:chOff x="5878388" y="1021142"/>
              <a:chExt cx="2052082" cy="3981410"/>
            </a:xfrm>
          </p:grpSpPr>
          <p:cxnSp>
            <p:nvCxnSpPr>
              <p:cNvPr id="28" name="Straight Arrow Connector 27"/>
              <p:cNvCxnSpPr/>
              <p:nvPr/>
            </p:nvCxnSpPr>
            <p:spPr>
              <a:xfrm>
                <a:off x="7377493" y="1885384"/>
                <a:ext cx="13063" cy="931694"/>
              </a:xfrm>
              <a:prstGeom prst="straightConnector1">
                <a:avLst/>
              </a:prstGeom>
              <a:ln w="15875" cmpd="sng">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233433" y="1583358"/>
                <a:ext cx="697037" cy="369332"/>
              </a:xfrm>
              <a:prstGeom prst="rect">
                <a:avLst/>
              </a:prstGeom>
              <a:noFill/>
            </p:spPr>
            <p:txBody>
              <a:bodyPr wrap="square" rtlCol="0">
                <a:spAutoFit/>
              </a:bodyPr>
              <a:lstStyle/>
              <a:p>
                <a:r>
                  <a:rPr lang="en-NZ" b="1" dirty="0">
                    <a:latin typeface="Calibri" panose="020F0502020204030204" pitchFamily="34" charset="0"/>
                  </a:rPr>
                  <a:t>pivot</a:t>
                </a:r>
              </a:p>
            </p:txBody>
          </p:sp>
          <p:cxnSp>
            <p:nvCxnSpPr>
              <p:cNvPr id="31" name="Straight Arrow Connector 30"/>
              <p:cNvCxnSpPr/>
              <p:nvPr/>
            </p:nvCxnSpPr>
            <p:spPr>
              <a:xfrm>
                <a:off x="6945445" y="1844532"/>
                <a:ext cx="13063" cy="931694"/>
              </a:xfrm>
              <a:prstGeom prst="straightConnector1">
                <a:avLst/>
              </a:prstGeom>
              <a:ln w="25400" cmpd="sng">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454452" y="2841727"/>
                <a:ext cx="0" cy="86488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904514" y="2830556"/>
                <a:ext cx="0" cy="1266272"/>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958508" y="1988840"/>
                <a:ext cx="418985" cy="0"/>
              </a:xfrm>
              <a:prstGeom prst="straightConnector1">
                <a:avLst/>
              </a:prstGeom>
              <a:ln w="38100">
                <a:solidFill>
                  <a:srgbClr val="C0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472673" y="2204864"/>
                <a:ext cx="898132" cy="0"/>
              </a:xfrm>
              <a:prstGeom prst="straightConnector1">
                <a:avLst/>
              </a:prstGeom>
              <a:ln w="38100">
                <a:solidFill>
                  <a:srgbClr val="C0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436523" y="1925216"/>
                <a:ext cx="13063" cy="931694"/>
              </a:xfrm>
              <a:prstGeom prst="straightConnector1">
                <a:avLst/>
              </a:prstGeom>
              <a:ln w="25400" cmpd="sng">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905969" y="2420888"/>
                <a:ext cx="1475525" cy="0"/>
              </a:xfrm>
              <a:prstGeom prst="straightConnector1">
                <a:avLst/>
              </a:prstGeom>
              <a:ln w="38100">
                <a:solidFill>
                  <a:srgbClr val="C0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878388" y="1916832"/>
                <a:ext cx="13063" cy="931694"/>
              </a:xfrm>
              <a:prstGeom prst="straightConnector1">
                <a:avLst/>
              </a:prstGeom>
              <a:ln w="25400" cmpd="sng">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16200000">
                <a:off x="6695329" y="1284321"/>
                <a:ext cx="895690" cy="369332"/>
              </a:xfrm>
              <a:prstGeom prst="rect">
                <a:avLst/>
              </a:prstGeom>
              <a:noFill/>
            </p:spPr>
            <p:txBody>
              <a:bodyPr wrap="square" rtlCol="0">
                <a:spAutoFit/>
              </a:bodyPr>
              <a:lstStyle/>
              <a:p>
                <a:r>
                  <a:rPr lang="en-NZ" b="1" dirty="0">
                    <a:latin typeface="Calibri" panose="020F0502020204030204" pitchFamily="34" charset="0"/>
                  </a:rPr>
                  <a:t>0.08 m</a:t>
                </a:r>
              </a:p>
            </p:txBody>
          </p:sp>
          <p:sp>
            <p:nvSpPr>
              <p:cNvPr id="43" name="TextBox 42"/>
              <p:cNvSpPr txBox="1"/>
              <p:nvPr/>
            </p:nvSpPr>
            <p:spPr>
              <a:xfrm rot="16200000">
                <a:off x="6299431" y="1590282"/>
                <a:ext cx="895690" cy="369332"/>
              </a:xfrm>
              <a:prstGeom prst="rect">
                <a:avLst/>
              </a:prstGeom>
              <a:noFill/>
            </p:spPr>
            <p:txBody>
              <a:bodyPr wrap="square" rtlCol="0">
                <a:spAutoFit/>
              </a:bodyPr>
              <a:lstStyle/>
              <a:p>
                <a:r>
                  <a:rPr lang="en-NZ" b="1" dirty="0">
                    <a:latin typeface="Calibri" panose="020F0502020204030204" pitchFamily="34" charset="0"/>
                  </a:rPr>
                  <a:t>0.19 m</a:t>
                </a:r>
              </a:p>
            </p:txBody>
          </p:sp>
          <p:sp>
            <p:nvSpPr>
              <p:cNvPr id="44" name="TextBox 43"/>
              <p:cNvSpPr txBox="1"/>
              <p:nvPr/>
            </p:nvSpPr>
            <p:spPr>
              <a:xfrm rot="16200000">
                <a:off x="5687217" y="1778540"/>
                <a:ext cx="895690" cy="369332"/>
              </a:xfrm>
              <a:prstGeom prst="rect">
                <a:avLst/>
              </a:prstGeom>
              <a:noFill/>
            </p:spPr>
            <p:txBody>
              <a:bodyPr wrap="square" rtlCol="0">
                <a:spAutoFit/>
              </a:bodyPr>
              <a:lstStyle/>
              <a:p>
                <a:r>
                  <a:rPr lang="en-NZ" b="1" dirty="0">
                    <a:latin typeface="Calibri" panose="020F0502020204030204" pitchFamily="34" charset="0"/>
                  </a:rPr>
                  <a:t>0.28 m</a:t>
                </a:r>
              </a:p>
            </p:txBody>
          </p:sp>
          <p:sp>
            <p:nvSpPr>
              <p:cNvPr id="47" name="TextBox 46"/>
              <p:cNvSpPr txBox="1"/>
              <p:nvPr/>
            </p:nvSpPr>
            <p:spPr>
              <a:xfrm>
                <a:off x="6094412" y="3645024"/>
                <a:ext cx="891318" cy="400110"/>
              </a:xfrm>
              <a:prstGeom prst="rect">
                <a:avLst/>
              </a:prstGeom>
              <a:noFill/>
            </p:spPr>
            <p:txBody>
              <a:bodyPr wrap="square" rtlCol="0">
                <a:spAutoFit/>
              </a:bodyPr>
              <a:lstStyle/>
              <a:p>
                <a:r>
                  <a:rPr lang="en-NZ" sz="2000" b="1" dirty="0">
                    <a:solidFill>
                      <a:srgbClr val="C00000"/>
                    </a:solidFill>
                    <a:latin typeface="Calibri" panose="020F0502020204030204" pitchFamily="34" charset="0"/>
                  </a:rPr>
                  <a:t>5.89N</a:t>
                </a:r>
              </a:p>
            </p:txBody>
          </p:sp>
          <p:cxnSp>
            <p:nvCxnSpPr>
              <p:cNvPr id="49" name="Straight Arrow Connector 48"/>
              <p:cNvCxnSpPr/>
              <p:nvPr/>
            </p:nvCxnSpPr>
            <p:spPr>
              <a:xfrm flipV="1">
                <a:off x="6985730" y="3429000"/>
                <a:ext cx="342111" cy="936104"/>
              </a:xfrm>
              <a:prstGeom prst="straightConnector1">
                <a:avLst/>
              </a:prstGeom>
              <a:ln w="38100">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372532" y="4294666"/>
                <a:ext cx="1090032" cy="707886"/>
              </a:xfrm>
              <a:prstGeom prst="rect">
                <a:avLst/>
              </a:prstGeom>
              <a:noFill/>
            </p:spPr>
            <p:txBody>
              <a:bodyPr wrap="square" rtlCol="0">
                <a:spAutoFit/>
              </a:bodyPr>
              <a:lstStyle/>
              <a:p>
                <a:r>
                  <a:rPr lang="en-NZ" sz="2000" b="1" dirty="0">
                    <a:latin typeface="Calibri" panose="020F0502020204030204" pitchFamily="34" charset="0"/>
                  </a:rPr>
                  <a:t>support</a:t>
                </a:r>
              </a:p>
              <a:p>
                <a:r>
                  <a:rPr lang="en-NZ" sz="2000" b="1" dirty="0">
                    <a:latin typeface="Calibri" panose="020F0502020204030204" pitchFamily="34" charset="0"/>
                  </a:rPr>
                  <a:t>strut</a:t>
                </a:r>
              </a:p>
            </p:txBody>
          </p:sp>
        </p:grpSp>
      </p:grpSp>
      <p:sp>
        <p:nvSpPr>
          <p:cNvPr id="51" name="Text Box 80"/>
          <p:cNvSpPr txBox="1">
            <a:spLocks noChangeArrowheads="1"/>
          </p:cNvSpPr>
          <p:nvPr/>
        </p:nvSpPr>
        <p:spPr bwMode="auto">
          <a:xfrm>
            <a:off x="9039438" y="2708920"/>
            <a:ext cx="2577949" cy="584775"/>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spcBef>
                <a:spcPct val="50000"/>
              </a:spcBef>
              <a:buNone/>
            </a:pPr>
            <a:r>
              <a:rPr lang="en-US" altLang="en-US" b="1" dirty="0" err="1">
                <a:solidFill>
                  <a:schemeClr val="tx1"/>
                </a:solidFill>
                <a:latin typeface="Symbol" pitchFamily="18" charset="2"/>
              </a:rPr>
              <a:t>t</a:t>
            </a:r>
            <a:r>
              <a:rPr lang="en-US" altLang="en-US" sz="2000" b="1" baseline="-25000" dirty="0" err="1">
                <a:solidFill>
                  <a:schemeClr val="tx1"/>
                </a:solidFill>
                <a:latin typeface="Calibri" panose="020F0502020204030204" pitchFamily="34" charset="0"/>
              </a:rPr>
              <a:t>anticlockwise</a:t>
            </a:r>
            <a:r>
              <a:rPr lang="en-US" altLang="en-US" sz="2000" b="1" baseline="-25000" dirty="0">
                <a:solidFill>
                  <a:schemeClr val="tx1"/>
                </a:solidFill>
                <a:latin typeface="Calibri" panose="020F0502020204030204" pitchFamily="34" charset="0"/>
              </a:rPr>
              <a:t> </a:t>
            </a:r>
            <a:r>
              <a:rPr lang="en-US" altLang="en-US" sz="2400" b="1" dirty="0">
                <a:solidFill>
                  <a:schemeClr val="tx1"/>
                </a:solidFill>
                <a:latin typeface="Calibri" panose="020F0502020204030204" pitchFamily="34" charset="0"/>
              </a:rPr>
              <a:t>=</a:t>
            </a:r>
            <a:r>
              <a:rPr lang="en-US" altLang="en-US" sz="2800" b="1" dirty="0">
                <a:solidFill>
                  <a:schemeClr val="tx1"/>
                </a:solidFill>
              </a:rPr>
              <a:t> </a:t>
            </a:r>
            <a:r>
              <a:rPr lang="en-US" altLang="en-US" b="1" dirty="0" err="1">
                <a:solidFill>
                  <a:schemeClr val="tx1"/>
                </a:solidFill>
                <a:latin typeface="Symbol" pitchFamily="18" charset="2"/>
              </a:rPr>
              <a:t>t</a:t>
            </a:r>
            <a:r>
              <a:rPr lang="en-US" altLang="en-US" sz="2000" b="1" baseline="-25000" dirty="0" err="1">
                <a:solidFill>
                  <a:schemeClr val="tx1"/>
                </a:solidFill>
                <a:latin typeface="Calibri" panose="020F0502020204030204" pitchFamily="34" charset="0"/>
              </a:rPr>
              <a:t>clockwise</a:t>
            </a:r>
            <a:endParaRPr lang="en-GB" altLang="en-US" sz="2000" b="1" dirty="0">
              <a:solidFill>
                <a:schemeClr val="tx1"/>
              </a:solidFill>
              <a:latin typeface="Calibri" panose="020F0502020204030204" pitchFamily="34" charset="0"/>
            </a:endParaRPr>
          </a:p>
        </p:txBody>
      </p:sp>
      <p:sp>
        <p:nvSpPr>
          <p:cNvPr id="52" name="Text Box 80"/>
          <p:cNvSpPr txBox="1">
            <a:spLocks noChangeArrowheads="1"/>
          </p:cNvSpPr>
          <p:nvPr/>
        </p:nvSpPr>
        <p:spPr bwMode="auto">
          <a:xfrm>
            <a:off x="8219159" y="3547487"/>
            <a:ext cx="3941849" cy="400110"/>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000" b="1" dirty="0">
                <a:solidFill>
                  <a:schemeClr val="tx1"/>
                </a:solidFill>
                <a:latin typeface="Calibri" panose="020F0502020204030204" pitchFamily="34" charset="0"/>
              </a:rPr>
              <a:t>7.85 x 0.28 + 5.89 x 0.19 = 0.08 </a:t>
            </a:r>
            <a:r>
              <a:rPr lang="en-GB" altLang="en-US" sz="2000" b="1" dirty="0" err="1">
                <a:solidFill>
                  <a:schemeClr val="tx1"/>
                </a:solidFill>
                <a:latin typeface="Calibri" panose="020F0502020204030204" pitchFamily="34" charset="0"/>
              </a:rPr>
              <a:t>F</a:t>
            </a:r>
            <a:r>
              <a:rPr lang="en-GB" altLang="en-US" sz="2000" b="1" baseline="-25000" dirty="0" err="1">
                <a:solidFill>
                  <a:schemeClr val="tx1"/>
                </a:solidFill>
                <a:latin typeface="Calibri" panose="020F0502020204030204" pitchFamily="34" charset="0"/>
              </a:rPr>
              <a:t>strut</a:t>
            </a:r>
            <a:endParaRPr lang="en-GB" altLang="en-US" sz="2000" b="1" dirty="0">
              <a:solidFill>
                <a:schemeClr val="tx1"/>
              </a:solidFill>
              <a:latin typeface="Calibri" panose="020F0502020204030204" pitchFamily="34" charset="0"/>
            </a:endParaRPr>
          </a:p>
        </p:txBody>
      </p:sp>
      <p:sp>
        <p:nvSpPr>
          <p:cNvPr id="54" name="Text Box 80"/>
          <p:cNvSpPr txBox="1">
            <a:spLocks noChangeArrowheads="1"/>
          </p:cNvSpPr>
          <p:nvPr/>
        </p:nvSpPr>
        <p:spPr bwMode="auto">
          <a:xfrm>
            <a:off x="9226189" y="4181018"/>
            <a:ext cx="2556855" cy="400110"/>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000" b="1" dirty="0">
                <a:solidFill>
                  <a:schemeClr val="tx1"/>
                </a:solidFill>
                <a:latin typeface="Calibri" panose="020F0502020204030204" pitchFamily="34" charset="0"/>
              </a:rPr>
              <a:t>2.20 + 1.12 = 0.08 </a:t>
            </a:r>
            <a:r>
              <a:rPr lang="en-GB" altLang="en-US" sz="2000" b="1" dirty="0" err="1">
                <a:solidFill>
                  <a:schemeClr val="tx1"/>
                </a:solidFill>
                <a:latin typeface="Calibri" panose="020F0502020204030204" pitchFamily="34" charset="0"/>
              </a:rPr>
              <a:t>F</a:t>
            </a:r>
            <a:r>
              <a:rPr lang="en-GB" altLang="en-US" sz="2000" b="1" baseline="-25000" dirty="0" err="1">
                <a:solidFill>
                  <a:schemeClr val="tx1"/>
                </a:solidFill>
                <a:latin typeface="Calibri" panose="020F0502020204030204" pitchFamily="34" charset="0"/>
              </a:rPr>
              <a:t>strut</a:t>
            </a:r>
            <a:endParaRPr lang="en-GB" altLang="en-US" sz="2000" b="1" dirty="0">
              <a:solidFill>
                <a:schemeClr val="tx1"/>
              </a:solidFill>
              <a:latin typeface="Calibri" panose="020F0502020204030204" pitchFamily="34" charset="0"/>
            </a:endParaRPr>
          </a:p>
        </p:txBody>
      </p:sp>
      <p:sp>
        <p:nvSpPr>
          <p:cNvPr id="55" name="Text Box 80"/>
          <p:cNvSpPr txBox="1">
            <a:spLocks noChangeArrowheads="1"/>
          </p:cNvSpPr>
          <p:nvPr/>
        </p:nvSpPr>
        <p:spPr bwMode="auto">
          <a:xfrm>
            <a:off x="9910836" y="4720932"/>
            <a:ext cx="1854740" cy="400110"/>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000" b="1" dirty="0">
                <a:solidFill>
                  <a:schemeClr val="tx1"/>
                </a:solidFill>
                <a:latin typeface="Calibri" panose="020F0502020204030204" pitchFamily="34" charset="0"/>
              </a:rPr>
              <a:t>3.32 = 0.08 </a:t>
            </a:r>
            <a:r>
              <a:rPr lang="en-GB" altLang="en-US" sz="2000" b="1" dirty="0" err="1">
                <a:solidFill>
                  <a:schemeClr val="tx1"/>
                </a:solidFill>
                <a:latin typeface="Calibri" panose="020F0502020204030204" pitchFamily="34" charset="0"/>
              </a:rPr>
              <a:t>F</a:t>
            </a:r>
            <a:r>
              <a:rPr lang="en-GB" altLang="en-US" sz="2000" b="1" baseline="-25000" dirty="0" err="1">
                <a:solidFill>
                  <a:schemeClr val="tx1"/>
                </a:solidFill>
                <a:latin typeface="Calibri" panose="020F0502020204030204" pitchFamily="34" charset="0"/>
              </a:rPr>
              <a:t>strut</a:t>
            </a:r>
            <a:endParaRPr lang="en-GB" altLang="en-US" sz="2000" b="1" dirty="0">
              <a:solidFill>
                <a:schemeClr val="tx1"/>
              </a:solidFill>
              <a:latin typeface="Calibri" panose="020F0502020204030204" pitchFamily="34" charset="0"/>
            </a:endParaRPr>
          </a:p>
        </p:txBody>
      </p:sp>
      <p:sp>
        <p:nvSpPr>
          <p:cNvPr id="56" name="Text Box 80"/>
          <p:cNvSpPr txBox="1">
            <a:spLocks noChangeArrowheads="1"/>
          </p:cNvSpPr>
          <p:nvPr/>
        </p:nvSpPr>
        <p:spPr bwMode="auto">
          <a:xfrm>
            <a:off x="9298622" y="5207059"/>
            <a:ext cx="1965346" cy="400110"/>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000" b="1" dirty="0">
                <a:solidFill>
                  <a:schemeClr val="tx1"/>
                </a:solidFill>
                <a:latin typeface="Calibri" panose="020F0502020204030204" pitchFamily="34" charset="0"/>
              </a:rPr>
              <a:t>3.32/0.08  = </a:t>
            </a:r>
            <a:r>
              <a:rPr lang="en-GB" altLang="en-US" sz="2000" b="1" dirty="0" err="1">
                <a:solidFill>
                  <a:schemeClr val="tx1"/>
                </a:solidFill>
                <a:latin typeface="Calibri" panose="020F0502020204030204" pitchFamily="34" charset="0"/>
              </a:rPr>
              <a:t>F</a:t>
            </a:r>
            <a:r>
              <a:rPr lang="en-GB" altLang="en-US" sz="2000" b="1" baseline="-25000" dirty="0" err="1">
                <a:solidFill>
                  <a:schemeClr val="tx1"/>
                </a:solidFill>
                <a:latin typeface="Calibri" panose="020F0502020204030204" pitchFamily="34" charset="0"/>
              </a:rPr>
              <a:t>strut</a:t>
            </a:r>
            <a:endParaRPr lang="en-GB" altLang="en-US" sz="2000" b="1" dirty="0">
              <a:solidFill>
                <a:schemeClr val="tx1"/>
              </a:solidFill>
              <a:latin typeface="Calibri" panose="020F0502020204030204" pitchFamily="34" charset="0"/>
            </a:endParaRPr>
          </a:p>
        </p:txBody>
      </p:sp>
      <p:sp>
        <p:nvSpPr>
          <p:cNvPr id="57" name="Text Box 80"/>
          <p:cNvSpPr txBox="1">
            <a:spLocks noChangeArrowheads="1"/>
          </p:cNvSpPr>
          <p:nvPr/>
        </p:nvSpPr>
        <p:spPr bwMode="auto">
          <a:xfrm>
            <a:off x="9850944" y="5805264"/>
            <a:ext cx="1545359" cy="400110"/>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eaLnBrk="1" hangingPunct="1">
              <a:spcBef>
                <a:spcPct val="50000"/>
              </a:spcBef>
              <a:buFontTx/>
              <a:buNone/>
            </a:pPr>
            <a:r>
              <a:rPr lang="en-GB" altLang="en-US" sz="2000" b="1" dirty="0" err="1">
                <a:solidFill>
                  <a:schemeClr val="tx1"/>
                </a:solidFill>
                <a:latin typeface="Calibri" panose="020F0502020204030204" pitchFamily="34" charset="0"/>
              </a:rPr>
              <a:t>F</a:t>
            </a:r>
            <a:r>
              <a:rPr lang="en-GB" altLang="en-US" sz="2000" b="1" baseline="-25000" dirty="0" err="1">
                <a:solidFill>
                  <a:schemeClr val="tx1"/>
                </a:solidFill>
                <a:latin typeface="Calibri" panose="020F0502020204030204" pitchFamily="34" charset="0"/>
              </a:rPr>
              <a:t>strut</a:t>
            </a:r>
            <a:r>
              <a:rPr lang="en-GB" altLang="en-US" sz="2000" b="1" baseline="-25000" dirty="0">
                <a:solidFill>
                  <a:schemeClr val="tx1"/>
                </a:solidFill>
                <a:latin typeface="Calibri" panose="020F0502020204030204" pitchFamily="34" charset="0"/>
              </a:rPr>
              <a:t> </a:t>
            </a:r>
            <a:r>
              <a:rPr lang="en-GB" altLang="en-US" sz="2000" b="1" dirty="0">
                <a:solidFill>
                  <a:schemeClr val="tx1"/>
                </a:solidFill>
                <a:latin typeface="Calibri" panose="020F0502020204030204" pitchFamily="34" charset="0"/>
              </a:rPr>
              <a:t>= 41.5 N</a:t>
            </a:r>
          </a:p>
        </p:txBody>
      </p:sp>
      <p:sp>
        <p:nvSpPr>
          <p:cNvPr id="58" name="Text Box 82"/>
          <p:cNvSpPr txBox="1">
            <a:spLocks noChangeArrowheads="1"/>
          </p:cNvSpPr>
          <p:nvPr/>
        </p:nvSpPr>
        <p:spPr bwMode="auto">
          <a:xfrm>
            <a:off x="6917548" y="5621814"/>
            <a:ext cx="1577996" cy="461665"/>
          </a:xfrm>
          <a:prstGeom prst="rect">
            <a:avLst/>
          </a:prstGeom>
          <a:noFill/>
          <a:ln>
            <a:noFill/>
          </a:ln>
          <a:effectLst/>
          <a:extLst>
            <a:ext uri="{909E8E84-426E-40dd-AFC4-6F175D3DCCD1}">
              <a14:hiddenFill xmlns:a14="http://schemas.microsoft.com/office/drawing/2010/main" xmlns="">
                <a:solidFill>
                  <a:srgbClr val="66CC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50000"/>
              </a:spcBef>
              <a:defRPr/>
            </a:pPr>
            <a:r>
              <a:rPr lang="en-GB" b="1" dirty="0" err="1">
                <a:solidFill>
                  <a:srgbClr val="C00000"/>
                </a:solidFill>
                <a:latin typeface="Calibri" panose="020F0502020204030204" pitchFamily="34" charset="0"/>
              </a:rPr>
              <a:t>F</a:t>
            </a:r>
            <a:r>
              <a:rPr lang="en-GB" b="1" baseline="-25000" dirty="0" err="1">
                <a:solidFill>
                  <a:srgbClr val="C00000"/>
                </a:solidFill>
                <a:latin typeface="Calibri" panose="020F0502020204030204" pitchFamily="34" charset="0"/>
              </a:rPr>
              <a:t>strut</a:t>
            </a:r>
            <a:r>
              <a:rPr lang="en-GB" b="1" baseline="-25000" dirty="0">
                <a:solidFill>
                  <a:srgbClr val="C00000"/>
                </a:solidFill>
                <a:latin typeface="Calibri" panose="020F0502020204030204" pitchFamily="34" charset="0"/>
              </a:rPr>
              <a:t> </a:t>
            </a:r>
            <a:r>
              <a:rPr lang="en-GB" b="1" dirty="0">
                <a:solidFill>
                  <a:srgbClr val="C00000"/>
                </a:solidFill>
                <a:latin typeface="Calibri" panose="020F0502020204030204" pitchFamily="34" charset="0"/>
              </a:rPr>
              <a:t>= 42 N</a:t>
            </a:r>
          </a:p>
        </p:txBody>
      </p:sp>
      <p:pic>
        <p:nvPicPr>
          <p:cNvPr id="59" name="Picture 58"/>
          <p:cNvPicPr>
            <a:picLocks noChangeAspect="1"/>
          </p:cNvPicPr>
          <p:nvPr/>
        </p:nvPicPr>
        <p:blipFill rotWithShape="1">
          <a:blip r:embed="rId4" cstate="print">
            <a:extLst>
              <a:ext uri="{28A0092B-C50C-407E-A947-70E740481C1C}">
                <a14:useLocalDpi xmlns:a14="http://schemas.microsoft.com/office/drawing/2010/main" val="0"/>
              </a:ext>
            </a:extLst>
          </a:blip>
          <a:srcRect l="4144" t="19667" r="4744" b="19254"/>
          <a:stretch/>
        </p:blipFill>
        <p:spPr>
          <a:xfrm>
            <a:off x="2998068" y="5347090"/>
            <a:ext cx="3384376" cy="1512168"/>
          </a:xfrm>
          <a:prstGeom prst="rect">
            <a:avLst/>
          </a:prstGeom>
        </p:spPr>
      </p:pic>
    </p:spTree>
    <p:extLst>
      <p:ext uri="{BB962C8B-B14F-4D97-AF65-F5344CB8AC3E}">
        <p14:creationId xmlns:p14="http://schemas.microsoft.com/office/powerpoint/2010/main" val="1874947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iterate type="lt">
                                    <p:tmPct val="100000"/>
                                  </p:iterate>
                                  <p:childTnLst>
                                    <p:set>
                                      <p:cBhvr>
                                        <p:cTn id="30" dur="1" fill="hold">
                                          <p:stCondLst>
                                            <p:cond delay="0"/>
                                          </p:stCondLst>
                                        </p:cTn>
                                        <p:tgtEl>
                                          <p:spTgt spid="51"/>
                                        </p:tgtEl>
                                        <p:attrNameLst>
                                          <p:attrName>style.visibility</p:attrName>
                                        </p:attrNameLst>
                                      </p:cBhvr>
                                      <p:to>
                                        <p:strVal val="visible"/>
                                      </p:to>
                                    </p:set>
                                    <p:animEffect transition="in" filter="slide(fromRight)">
                                      <p:cBhvr>
                                        <p:cTn id="31" dur="75"/>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grpId="0" nodeType="clickEffect">
                                  <p:stCondLst>
                                    <p:cond delay="0"/>
                                  </p:stCondLst>
                                  <p:iterate type="lt">
                                    <p:tmPct val="100000"/>
                                  </p:iterate>
                                  <p:childTnLst>
                                    <p:set>
                                      <p:cBhvr>
                                        <p:cTn id="35" dur="1" fill="hold">
                                          <p:stCondLst>
                                            <p:cond delay="0"/>
                                          </p:stCondLst>
                                        </p:cTn>
                                        <p:tgtEl>
                                          <p:spTgt spid="52"/>
                                        </p:tgtEl>
                                        <p:attrNameLst>
                                          <p:attrName>style.visibility</p:attrName>
                                        </p:attrNameLst>
                                      </p:cBhvr>
                                      <p:to>
                                        <p:strVal val="visible"/>
                                      </p:to>
                                    </p:set>
                                    <p:animEffect transition="in" filter="slide(fromRight)">
                                      <p:cBhvr>
                                        <p:cTn id="36" dur="75"/>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2" fill="hold" grpId="0" nodeType="clickEffect">
                                  <p:stCondLst>
                                    <p:cond delay="0"/>
                                  </p:stCondLst>
                                  <p:iterate type="lt">
                                    <p:tmPct val="100000"/>
                                  </p:iterate>
                                  <p:childTnLst>
                                    <p:set>
                                      <p:cBhvr>
                                        <p:cTn id="40" dur="1" fill="hold">
                                          <p:stCondLst>
                                            <p:cond delay="0"/>
                                          </p:stCondLst>
                                        </p:cTn>
                                        <p:tgtEl>
                                          <p:spTgt spid="54"/>
                                        </p:tgtEl>
                                        <p:attrNameLst>
                                          <p:attrName>style.visibility</p:attrName>
                                        </p:attrNameLst>
                                      </p:cBhvr>
                                      <p:to>
                                        <p:strVal val="visible"/>
                                      </p:to>
                                    </p:set>
                                    <p:animEffect transition="in" filter="slide(fromRight)">
                                      <p:cBhvr>
                                        <p:cTn id="41" dur="75"/>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2" fill="hold" grpId="0" nodeType="clickEffect">
                                  <p:stCondLst>
                                    <p:cond delay="0"/>
                                  </p:stCondLst>
                                  <p:iterate type="lt">
                                    <p:tmPct val="100000"/>
                                  </p:iterate>
                                  <p:childTnLst>
                                    <p:set>
                                      <p:cBhvr>
                                        <p:cTn id="45" dur="1" fill="hold">
                                          <p:stCondLst>
                                            <p:cond delay="0"/>
                                          </p:stCondLst>
                                        </p:cTn>
                                        <p:tgtEl>
                                          <p:spTgt spid="55"/>
                                        </p:tgtEl>
                                        <p:attrNameLst>
                                          <p:attrName>style.visibility</p:attrName>
                                        </p:attrNameLst>
                                      </p:cBhvr>
                                      <p:to>
                                        <p:strVal val="visible"/>
                                      </p:to>
                                    </p:set>
                                    <p:animEffect transition="in" filter="slide(fromRight)">
                                      <p:cBhvr>
                                        <p:cTn id="46" dur="75"/>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iterate type="lt">
                                    <p:tmPct val="100000"/>
                                  </p:iterate>
                                  <p:childTnLst>
                                    <p:set>
                                      <p:cBhvr>
                                        <p:cTn id="50" dur="1" fill="hold">
                                          <p:stCondLst>
                                            <p:cond delay="0"/>
                                          </p:stCondLst>
                                        </p:cTn>
                                        <p:tgtEl>
                                          <p:spTgt spid="56"/>
                                        </p:tgtEl>
                                        <p:attrNameLst>
                                          <p:attrName>style.visibility</p:attrName>
                                        </p:attrNameLst>
                                      </p:cBhvr>
                                      <p:to>
                                        <p:strVal val="visible"/>
                                      </p:to>
                                    </p:set>
                                    <p:animEffect transition="in" filter="slide(fromRight)">
                                      <p:cBhvr>
                                        <p:cTn id="51" dur="75"/>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2" fill="hold" grpId="0" nodeType="clickEffect">
                                  <p:stCondLst>
                                    <p:cond delay="0"/>
                                  </p:stCondLst>
                                  <p:iterate type="lt">
                                    <p:tmPct val="100000"/>
                                  </p:iterate>
                                  <p:childTnLst>
                                    <p:set>
                                      <p:cBhvr>
                                        <p:cTn id="55" dur="1" fill="hold">
                                          <p:stCondLst>
                                            <p:cond delay="0"/>
                                          </p:stCondLst>
                                        </p:cTn>
                                        <p:tgtEl>
                                          <p:spTgt spid="57"/>
                                        </p:tgtEl>
                                        <p:attrNameLst>
                                          <p:attrName>style.visibility</p:attrName>
                                        </p:attrNameLst>
                                      </p:cBhvr>
                                      <p:to>
                                        <p:strVal val="visible"/>
                                      </p:to>
                                    </p:set>
                                    <p:animEffect transition="in" filter="slide(fromRight)">
                                      <p:cBhvr>
                                        <p:cTn id="56" dur="75"/>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par>
                          <p:cTn id="61" fill="hold">
                            <p:stCondLst>
                              <p:cond delay="0"/>
                            </p:stCondLst>
                            <p:childTnLst>
                              <p:par>
                                <p:cTn id="62" presetID="26" presetClass="emph" presetSubtype="0" fill="hold" grpId="1" nodeType="afterEffect">
                                  <p:stCondLst>
                                    <p:cond delay="0"/>
                                  </p:stCondLst>
                                  <p:childTnLst>
                                    <p:animEffect transition="out" filter="fade">
                                      <p:cBhvr>
                                        <p:cTn id="63" dur="500" tmFilter="0, 0; .2, .5; .8, .5; 1, 0"/>
                                        <p:tgtEl>
                                          <p:spTgt spid="58"/>
                                        </p:tgtEl>
                                      </p:cBhvr>
                                    </p:animEffect>
                                    <p:animScale>
                                      <p:cBhvr>
                                        <p:cTn id="64" dur="250" autoRev="1" fill="hold"/>
                                        <p:tgtEl>
                                          <p:spTgt spid="58"/>
                                        </p:tgtEl>
                                      </p:cBhvr>
                                      <p:by x="105000" y="105000"/>
                                    </p:animScale>
                                  </p:childTnLst>
                                </p:cTn>
                              </p:par>
                              <p:par>
                                <p:cTn id="65" presetID="2" presetClass="entr" presetSubtype="4"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51" grpId="0" autoUpdateAnimBg="0"/>
      <p:bldP spid="52" grpId="0" autoUpdateAnimBg="0"/>
      <p:bldP spid="54" grpId="0" autoUpdateAnimBg="0"/>
      <p:bldP spid="55" grpId="0" autoUpdateAnimBg="0"/>
      <p:bldP spid="56" grpId="0" autoUpdateAnimBg="0"/>
      <p:bldP spid="57" grpId="0" autoUpdateAnimBg="0"/>
      <p:bldP spid="58" grpId="0"/>
      <p:bldP spid="58"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349996" y="0"/>
            <a:ext cx="9144001"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Circular Motion</a:t>
            </a:r>
            <a:endParaRPr lang="en-US" sz="5400" b="1" dirty="0">
              <a:ln/>
              <a:solidFill>
                <a:srgbClr val="CC0B0B"/>
              </a:solidFill>
              <a:latin typeface="Calibri" panose="020F0502020204030204" pitchFamily="34" charset="0"/>
            </a:endParaRPr>
          </a:p>
        </p:txBody>
      </p:sp>
      <p:sp>
        <p:nvSpPr>
          <p:cNvPr id="7" name="Rectangle 6"/>
          <p:cNvSpPr/>
          <p:nvPr/>
        </p:nvSpPr>
        <p:spPr>
          <a:xfrm>
            <a:off x="1557908" y="836712"/>
            <a:ext cx="6626863" cy="2308324"/>
          </a:xfrm>
          <a:prstGeom prst="rect">
            <a:avLst/>
          </a:prstGeom>
        </p:spPr>
        <p:txBody>
          <a:bodyPr wrap="square">
            <a:spAutoFit/>
          </a:bodyPr>
          <a:lstStyle/>
          <a:p>
            <a:r>
              <a:rPr lang="en-NZ" sz="2400" b="1" dirty="0">
                <a:solidFill>
                  <a:srgbClr val="C00000"/>
                </a:solidFill>
                <a:latin typeface="Calibri" panose="020F0502020204030204" pitchFamily="34" charset="0"/>
              </a:rPr>
              <a:t>What is it?</a:t>
            </a:r>
          </a:p>
          <a:p>
            <a:r>
              <a:rPr lang="en-NZ" sz="2400" b="1" dirty="0">
                <a:solidFill>
                  <a:srgbClr val="000000"/>
                </a:solidFill>
                <a:latin typeface="Calibri" panose="020F0502020204030204" pitchFamily="34" charset="0"/>
              </a:rPr>
              <a:t>Think about spinning a steel ball attached to a piece of string in a horizontal circle…………..the hammer throw………..</a:t>
            </a:r>
            <a:endParaRPr lang="en-NZ" sz="2400" b="1" dirty="0">
              <a:latin typeface="Calibri" panose="020F0502020204030204" pitchFamily="34" charset="0"/>
            </a:endParaRPr>
          </a:p>
          <a:p>
            <a:br>
              <a:rPr lang="en-NZ" sz="2400" dirty="0">
                <a:latin typeface="Calibri" panose="020F0502020204030204" pitchFamily="34" charset="0"/>
              </a:rPr>
            </a:br>
            <a:endParaRPr lang="en-NZ" sz="2400" dirty="0">
              <a:latin typeface="Calibri" panose="020F0502020204030204" pitchFamily="34" charset="0"/>
            </a:endParaRPr>
          </a:p>
        </p:txBody>
      </p:sp>
      <p:sp>
        <p:nvSpPr>
          <p:cNvPr id="8" name="Rectangle 7"/>
          <p:cNvSpPr/>
          <p:nvPr/>
        </p:nvSpPr>
        <p:spPr>
          <a:xfrm>
            <a:off x="1500650" y="2564904"/>
            <a:ext cx="6092825" cy="1569660"/>
          </a:xfrm>
          <a:prstGeom prst="rect">
            <a:avLst/>
          </a:prstGeom>
        </p:spPr>
        <p:txBody>
          <a:bodyPr>
            <a:spAutoFit/>
          </a:bodyPr>
          <a:lstStyle/>
          <a:p>
            <a:pPr marL="342900" indent="-342900" fontAlgn="base">
              <a:buFont typeface="Arial" panose="020B0604020202020204" pitchFamily="34" charset="0"/>
              <a:buChar char="•"/>
            </a:pPr>
            <a:r>
              <a:rPr lang="en-NZ" sz="2400" b="1" dirty="0">
                <a:solidFill>
                  <a:srgbClr val="000000"/>
                </a:solidFill>
                <a:latin typeface="Calibri" panose="020F0502020204030204" pitchFamily="34" charset="0"/>
              </a:rPr>
              <a:t>What would happen if you let go?</a:t>
            </a:r>
          </a:p>
          <a:p>
            <a:pPr marL="342900" indent="-342900" fontAlgn="base">
              <a:buFont typeface="Arial" panose="020B0604020202020204" pitchFamily="34" charset="0"/>
              <a:buChar char="•"/>
            </a:pPr>
            <a:r>
              <a:rPr lang="en-NZ" sz="2400" b="1" dirty="0">
                <a:solidFill>
                  <a:srgbClr val="000000"/>
                </a:solidFill>
                <a:latin typeface="Calibri" panose="020F0502020204030204" pitchFamily="34" charset="0"/>
              </a:rPr>
              <a:t>Would it continue to move in a circle? If </a:t>
            </a:r>
            <a:r>
              <a:rPr lang="en-NZ" sz="2400" b="1" dirty="0" err="1">
                <a:solidFill>
                  <a:srgbClr val="000000"/>
                </a:solidFill>
                <a:latin typeface="Calibri" panose="020F0502020204030204" pitchFamily="34" charset="0"/>
              </a:rPr>
              <a:t>not,why</a:t>
            </a:r>
            <a:r>
              <a:rPr lang="en-NZ" sz="2400" b="1" dirty="0">
                <a:solidFill>
                  <a:srgbClr val="000000"/>
                </a:solidFill>
                <a:latin typeface="Calibri" panose="020F0502020204030204" pitchFamily="34" charset="0"/>
              </a:rPr>
              <a:t> not?</a:t>
            </a:r>
          </a:p>
          <a:p>
            <a:pPr marL="342900" indent="-342900" fontAlgn="base">
              <a:buFont typeface="Arial" panose="020B0604020202020204" pitchFamily="34" charset="0"/>
              <a:buChar char="•"/>
            </a:pPr>
            <a:r>
              <a:rPr lang="en-NZ" sz="2400" b="1" dirty="0">
                <a:solidFill>
                  <a:srgbClr val="000000"/>
                </a:solidFill>
                <a:latin typeface="Calibri" panose="020F0502020204030204" pitchFamily="34" charset="0"/>
              </a:rPr>
              <a:t>What causes it to follow a circular path?</a:t>
            </a:r>
          </a:p>
        </p:txBody>
      </p:sp>
      <p:sp>
        <p:nvSpPr>
          <p:cNvPr id="9" name="Rectangle 8"/>
          <p:cNvSpPr/>
          <p:nvPr/>
        </p:nvSpPr>
        <p:spPr>
          <a:xfrm>
            <a:off x="1287878" y="4526826"/>
            <a:ext cx="5940660" cy="1547951"/>
          </a:xfrm>
          <a:prstGeom prst="rect">
            <a:avLst/>
          </a:prstGeom>
          <a:solidFill>
            <a:srgbClr val="FCE180"/>
          </a:solidFill>
        </p:spPr>
        <p:txBody>
          <a:bodyPr wrap="square">
            <a:spAutoFit/>
          </a:bodyPr>
          <a:lstStyle/>
          <a:p>
            <a:r>
              <a:rPr lang="en-NZ" sz="2400" b="1" dirty="0">
                <a:latin typeface="Calibri" panose="020F0502020204030204" pitchFamily="34" charset="0"/>
              </a:rPr>
              <a:t>Newton’s 1st Law (The Law of Inertia)</a:t>
            </a:r>
            <a:endParaRPr lang="en-NZ" sz="2400" b="1" dirty="0"/>
          </a:p>
          <a:p>
            <a:r>
              <a:rPr lang="en-NZ" sz="2400" b="1" dirty="0">
                <a:latin typeface="Calibri" panose="020F0502020204030204" pitchFamily="34" charset="0"/>
              </a:rPr>
              <a:t>“An object will continue with a constant velocity (constant speed in a straight line) unless acted on by an external force”</a:t>
            </a:r>
            <a:endParaRPr lang="en-NZ" sz="2400" b="1" dirty="0"/>
          </a:p>
          <a:p>
            <a:br>
              <a:rPr lang="en-NZ" b="1" dirty="0">
                <a:solidFill>
                  <a:srgbClr val="FF0000"/>
                </a:solidFill>
              </a:rPr>
            </a:br>
            <a:endParaRPr lang="en-NZ" b="1" dirty="0">
              <a:solidFill>
                <a:srgbClr val="FF0000"/>
              </a:solidFill>
            </a:endParaRPr>
          </a:p>
        </p:txBody>
      </p:sp>
      <p:sp>
        <p:nvSpPr>
          <p:cNvPr id="10" name="Rectangle 9"/>
          <p:cNvSpPr/>
          <p:nvPr/>
        </p:nvSpPr>
        <p:spPr>
          <a:xfrm>
            <a:off x="7810261" y="5101322"/>
            <a:ext cx="3521312" cy="920779"/>
          </a:xfrm>
          <a:prstGeom prst="rect">
            <a:avLst/>
          </a:prstGeom>
        </p:spPr>
        <p:txBody>
          <a:bodyPr wrap="square">
            <a:spAutoFit/>
          </a:bodyPr>
          <a:lstStyle/>
          <a:p>
            <a:pPr algn="ctr"/>
            <a:r>
              <a:rPr lang="en-NZ" sz="2400" b="1" dirty="0">
                <a:solidFill>
                  <a:srgbClr val="000000"/>
                </a:solidFill>
                <a:latin typeface="Calibri" panose="020F0502020204030204" pitchFamily="34" charset="0"/>
              </a:rPr>
              <a:t>A </a:t>
            </a:r>
            <a:r>
              <a:rPr lang="en-NZ" sz="2800" b="1" dirty="0">
                <a:solidFill>
                  <a:srgbClr val="C00000"/>
                </a:solidFill>
                <a:latin typeface="Calibri" panose="020F0502020204030204" pitchFamily="34" charset="0"/>
              </a:rPr>
              <a:t>FORCE</a:t>
            </a:r>
            <a:r>
              <a:rPr lang="en-NZ" sz="2400" b="1" dirty="0">
                <a:solidFill>
                  <a:srgbClr val="FF00FF"/>
                </a:solidFill>
                <a:latin typeface="Calibri" panose="020F0502020204030204" pitchFamily="34" charset="0"/>
              </a:rPr>
              <a:t> </a:t>
            </a:r>
            <a:r>
              <a:rPr lang="en-NZ" sz="2400" b="1" dirty="0">
                <a:solidFill>
                  <a:srgbClr val="000000"/>
                </a:solidFill>
                <a:latin typeface="Calibri" panose="020F0502020204030204" pitchFamily="34" charset="0"/>
              </a:rPr>
              <a:t>must cause an object to move in a circle!</a:t>
            </a:r>
            <a:endParaRPr lang="en-NZ" sz="2400" dirty="0"/>
          </a:p>
          <a:p>
            <a:br>
              <a:rPr lang="en-NZ" sz="2400" dirty="0"/>
            </a:br>
            <a:endParaRPr lang="en-NZ" sz="2400" dirty="0"/>
          </a:p>
        </p:txBody>
      </p:sp>
      <p:grpSp>
        <p:nvGrpSpPr>
          <p:cNvPr id="17" name="Group 16"/>
          <p:cNvGrpSpPr/>
          <p:nvPr/>
        </p:nvGrpSpPr>
        <p:grpSpPr>
          <a:xfrm>
            <a:off x="7650733" y="961522"/>
            <a:ext cx="4536594" cy="3189520"/>
            <a:chOff x="8152329" y="1214536"/>
            <a:chExt cx="4034998" cy="2954289"/>
          </a:xfrm>
        </p:grpSpPr>
        <p:pic>
          <p:nvPicPr>
            <p:cNvPr id="2052" name="Picture 4" descr="http://www.passmyexams.co.uk/GCSE/physics/images/centripetal_for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2329" y="1214536"/>
              <a:ext cx="4034998" cy="29345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520063" y="3861048"/>
              <a:ext cx="1623021" cy="307777"/>
            </a:xfrm>
            <a:prstGeom prst="rect">
              <a:avLst/>
            </a:prstGeom>
            <a:noFill/>
          </p:spPr>
          <p:txBody>
            <a:bodyPr wrap="square" rtlCol="0">
              <a:spAutoFit/>
            </a:bodyPr>
            <a:lstStyle/>
            <a:p>
              <a:r>
                <a:rPr lang="en-NZ" sz="1400" dirty="0">
                  <a:latin typeface="Calibri" panose="020F0502020204030204" pitchFamily="34" charset="0"/>
                </a:rPr>
                <a:t>passmyexams.co.uk</a:t>
              </a:r>
            </a:p>
          </p:txBody>
        </p:sp>
      </p:grpSp>
      <p:grpSp>
        <p:nvGrpSpPr>
          <p:cNvPr id="16" name="Group 15"/>
          <p:cNvGrpSpPr/>
          <p:nvPr/>
        </p:nvGrpSpPr>
        <p:grpSpPr>
          <a:xfrm>
            <a:off x="1007822" y="-34798"/>
            <a:ext cx="11207270" cy="6883125"/>
            <a:chOff x="1007822" y="-27384"/>
            <a:chExt cx="11207270" cy="6883125"/>
          </a:xfrm>
        </p:grpSpPr>
        <p:grpSp>
          <p:nvGrpSpPr>
            <p:cNvPr id="14" name="Group 13"/>
            <p:cNvGrpSpPr/>
            <p:nvPr/>
          </p:nvGrpSpPr>
          <p:grpSpPr>
            <a:xfrm>
              <a:off x="1007822" y="-27384"/>
              <a:ext cx="11207270" cy="6883125"/>
              <a:chOff x="1007822" y="-27384"/>
              <a:chExt cx="11207270" cy="6883125"/>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175" y="-27384"/>
                <a:ext cx="10630917" cy="6883125"/>
              </a:xfrm>
              <a:prstGeom prst="rect">
                <a:avLst/>
              </a:prstGeom>
            </p:spPr>
          </p:pic>
          <p:sp>
            <p:nvSpPr>
              <p:cNvPr id="13" name="TextBox 12"/>
              <p:cNvSpPr txBox="1"/>
              <p:nvPr/>
            </p:nvSpPr>
            <p:spPr>
              <a:xfrm rot="18391731">
                <a:off x="-323772" y="2445158"/>
                <a:ext cx="4909958" cy="2246769"/>
              </a:xfrm>
              <a:prstGeom prst="rect">
                <a:avLst/>
              </a:prstGeom>
              <a:solidFill>
                <a:schemeClr val="bg1"/>
              </a:solidFill>
            </p:spPr>
            <p:txBody>
              <a:bodyPr wrap="square" rtlCol="0">
                <a:spAutoFit/>
              </a:bodyPr>
              <a:lstStyle/>
              <a:p>
                <a:endParaRPr lang="en-NZ" sz="2800" b="1" dirty="0">
                  <a:latin typeface="Calibri" panose="020F0502020204030204" pitchFamily="34" charset="0"/>
                </a:endParaRPr>
              </a:p>
              <a:p>
                <a:r>
                  <a:rPr lang="en-NZ" sz="2800" b="1" dirty="0">
                    <a:latin typeface="Calibri" panose="020F0502020204030204" pitchFamily="34" charset="0"/>
                  </a:rPr>
                  <a:t>Koji </a:t>
                </a:r>
                <a:r>
                  <a:rPr lang="en-NZ" sz="2800" b="1" dirty="0" err="1">
                    <a:latin typeface="Calibri" panose="020F0502020204030204" pitchFamily="34" charset="0"/>
                  </a:rPr>
                  <a:t>Murofushi</a:t>
                </a:r>
                <a:r>
                  <a:rPr lang="en-NZ" sz="2800" b="1" dirty="0">
                    <a:latin typeface="Calibri" panose="020F0502020204030204" pitchFamily="34" charset="0"/>
                  </a:rPr>
                  <a:t>, Japanese Olympic Gold Medallist,</a:t>
                </a:r>
              </a:p>
              <a:p>
                <a:r>
                  <a:rPr lang="en-NZ" sz="2800" b="1" dirty="0">
                    <a:latin typeface="Calibri" panose="020F0502020204030204" pitchFamily="34" charset="0"/>
                  </a:rPr>
                  <a:t>Hammer Throw</a:t>
                </a:r>
              </a:p>
              <a:p>
                <a:endParaRPr lang="en-NZ" sz="2800" dirty="0">
                  <a:latin typeface="Calibri" panose="020F0502020204030204" pitchFamily="34" charset="0"/>
                </a:endParaRPr>
              </a:p>
            </p:txBody>
          </p:sp>
        </p:grpSp>
        <p:sp>
          <p:nvSpPr>
            <p:cNvPr id="15" name="TextBox 14"/>
            <p:cNvSpPr txBox="1"/>
            <p:nvPr/>
          </p:nvSpPr>
          <p:spPr>
            <a:xfrm>
              <a:off x="9910836" y="6444044"/>
              <a:ext cx="2276491" cy="369332"/>
            </a:xfrm>
            <a:prstGeom prst="rect">
              <a:avLst/>
            </a:prstGeom>
            <a:noFill/>
          </p:spPr>
          <p:txBody>
            <a:bodyPr wrap="square" rtlCol="0">
              <a:spAutoFit/>
            </a:bodyPr>
            <a:lstStyle/>
            <a:p>
              <a:r>
                <a:rPr lang="en-NZ" dirty="0"/>
                <a:t>http://uk.reuters.com</a:t>
              </a:r>
            </a:p>
          </p:txBody>
        </p:sp>
      </p:grpSp>
    </p:spTree>
    <p:extLst>
      <p:ext uri="{BB962C8B-B14F-4D97-AF65-F5344CB8AC3E}">
        <p14:creationId xmlns:p14="http://schemas.microsoft.com/office/powerpoint/2010/main" val="31986008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27" presetClass="emph" presetSubtype="0" fill="remove" grpId="1" nodeType="withEffect">
                                  <p:stCondLst>
                                    <p:cond delay="0"/>
                                  </p:stCondLst>
                                  <p:childTnLst>
                                    <p:animClr clrSpc="rgb" dir="cw">
                                      <p:cBhvr override="childStyle">
                                        <p:cTn id="35" dur="250" autoRev="1" fill="remove"/>
                                        <p:tgtEl>
                                          <p:spTgt spid="10"/>
                                        </p:tgtEl>
                                        <p:attrNameLst>
                                          <p:attrName>style.color</p:attrName>
                                        </p:attrNameLst>
                                      </p:cBhvr>
                                      <p:to>
                                        <a:schemeClr val="bg1"/>
                                      </p:to>
                                    </p:animClr>
                                    <p:animClr clrSpc="rgb" dir="cw">
                                      <p:cBhvr>
                                        <p:cTn id="36" dur="250" autoRev="1" fill="remove"/>
                                        <p:tgtEl>
                                          <p:spTgt spid="10"/>
                                        </p:tgtEl>
                                        <p:attrNameLst>
                                          <p:attrName>fillcolor</p:attrName>
                                        </p:attrNameLst>
                                      </p:cBhvr>
                                      <p:to>
                                        <a:schemeClr val="bg1"/>
                                      </p:to>
                                    </p:animClr>
                                    <p:set>
                                      <p:cBhvr>
                                        <p:cTn id="37" dur="250" autoRev="1" fill="remove"/>
                                        <p:tgtEl>
                                          <p:spTgt spid="10"/>
                                        </p:tgtEl>
                                        <p:attrNameLst>
                                          <p:attrName>fill.type</p:attrName>
                                        </p:attrNameLst>
                                      </p:cBhvr>
                                      <p:to>
                                        <p:strVal val="solid"/>
                                      </p:to>
                                    </p:set>
                                    <p:set>
                                      <p:cBhvr>
                                        <p:cTn id="38"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animBg="1"/>
      <p:bldP spid="10" grpId="0"/>
      <p:bldP spid="1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Shape 256"/>
          <p:cNvSpPr/>
          <p:nvPr/>
        </p:nvSpPr>
        <p:spPr>
          <a:xfrm>
            <a:off x="2062737" y="1530900"/>
            <a:ext cx="2895600" cy="2770800"/>
          </a:xfrm>
          <a:prstGeom prst="ellipse">
            <a:avLst/>
          </a:prstGeom>
          <a:noFill/>
          <a:ln w="28575" cap="flat" cmpd="sng">
            <a:solidFill>
              <a:srgbClr val="FF0000"/>
            </a:solidFill>
            <a:prstDash val="dash"/>
            <a:round/>
            <a:headEnd type="none" w="med" len="med"/>
            <a:tailEnd type="none" w="med" len="med"/>
          </a:ln>
        </p:spPr>
        <p:txBody>
          <a:bodyPr lIns="91425" tIns="91425" rIns="91425" bIns="91425" anchor="ctr" anchorCtr="0">
            <a:noAutofit/>
          </a:bodyPr>
          <a:lstStyle/>
          <a:p>
            <a:endParaRPr/>
          </a:p>
        </p:txBody>
      </p:sp>
      <p:cxnSp>
        <p:nvCxnSpPr>
          <p:cNvPr id="257" name="Shape 257"/>
          <p:cNvCxnSpPr>
            <a:endCxn id="256" idx="6"/>
          </p:cNvCxnSpPr>
          <p:nvPr/>
        </p:nvCxnSpPr>
        <p:spPr>
          <a:xfrm rot="10800000" flipH="1">
            <a:off x="3531237" y="2916300"/>
            <a:ext cx="1427100" cy="13800"/>
          </a:xfrm>
          <a:prstGeom prst="straightConnector1">
            <a:avLst/>
          </a:prstGeom>
          <a:noFill/>
          <a:ln w="28575" cap="flat" cmpd="sng">
            <a:solidFill>
              <a:srgbClr val="FF0000"/>
            </a:solidFill>
            <a:prstDash val="dash"/>
            <a:round/>
            <a:headEnd type="none" w="lg" len="lg"/>
            <a:tailEnd type="none" w="lg" len="lg"/>
          </a:ln>
        </p:spPr>
      </p:cxnSp>
      <p:sp>
        <p:nvSpPr>
          <p:cNvPr id="258" name="Shape 258"/>
          <p:cNvSpPr/>
          <p:nvPr/>
        </p:nvSpPr>
        <p:spPr>
          <a:xfrm>
            <a:off x="4764387" y="2743050"/>
            <a:ext cx="360300" cy="3465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59" name="Shape 259"/>
          <p:cNvCxnSpPr/>
          <p:nvPr/>
        </p:nvCxnSpPr>
        <p:spPr>
          <a:xfrm rot="10800000">
            <a:off x="3836187" y="2916300"/>
            <a:ext cx="928200" cy="0"/>
          </a:xfrm>
          <a:prstGeom prst="straightConnector1">
            <a:avLst/>
          </a:prstGeom>
          <a:noFill/>
          <a:ln w="41275" cap="flat" cmpd="sng">
            <a:solidFill>
              <a:schemeClr val="tx2"/>
            </a:solidFill>
            <a:prstDash val="solid"/>
            <a:round/>
            <a:headEnd type="none" w="lg" len="lg"/>
            <a:tailEnd type="triangle" w="lg" len="lg"/>
          </a:ln>
        </p:spPr>
      </p:cxnSp>
      <p:sp>
        <p:nvSpPr>
          <p:cNvPr id="260" name="Shape 260"/>
          <p:cNvSpPr/>
          <p:nvPr/>
        </p:nvSpPr>
        <p:spPr>
          <a:xfrm>
            <a:off x="3468987" y="2874750"/>
            <a:ext cx="83100" cy="83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61" name="Shape 261"/>
          <p:cNvCxnSpPr>
            <a:stCxn id="258" idx="0"/>
          </p:cNvCxnSpPr>
          <p:nvPr/>
        </p:nvCxnSpPr>
        <p:spPr>
          <a:xfrm rot="10800000" flipH="1">
            <a:off x="4944537" y="1897950"/>
            <a:ext cx="13800" cy="845100"/>
          </a:xfrm>
          <a:prstGeom prst="straightConnector1">
            <a:avLst/>
          </a:prstGeom>
          <a:noFill/>
          <a:ln w="38100" cap="flat" cmpd="sng">
            <a:solidFill>
              <a:srgbClr val="C00000"/>
            </a:solidFill>
            <a:prstDash val="solid"/>
            <a:round/>
            <a:headEnd type="none" w="lg" len="lg"/>
            <a:tailEnd type="triangle" w="lg" len="lg"/>
          </a:ln>
        </p:spPr>
      </p:cxnSp>
      <p:sp>
        <p:nvSpPr>
          <p:cNvPr id="262" name="Shape 262"/>
          <p:cNvSpPr txBox="1"/>
          <p:nvPr/>
        </p:nvSpPr>
        <p:spPr>
          <a:xfrm>
            <a:off x="4111244" y="2409836"/>
            <a:ext cx="471000" cy="443100"/>
          </a:xfrm>
          <a:prstGeom prst="rect">
            <a:avLst/>
          </a:prstGeom>
          <a:noFill/>
          <a:ln>
            <a:noFill/>
          </a:ln>
        </p:spPr>
        <p:txBody>
          <a:bodyPr lIns="91425" tIns="91425" rIns="91425" bIns="91425" anchor="t" anchorCtr="0">
            <a:noAutofit/>
          </a:bodyPr>
          <a:lstStyle/>
          <a:p>
            <a:r>
              <a:rPr lang="en-US" sz="2400" b="1" u="sng" dirty="0">
                <a:solidFill>
                  <a:schemeClr val="tx2"/>
                </a:solidFill>
                <a:latin typeface="Calibri"/>
                <a:ea typeface="Calibri"/>
                <a:cs typeface="Calibri"/>
                <a:sym typeface="Calibri"/>
              </a:rPr>
              <a:t>F</a:t>
            </a:r>
            <a:r>
              <a:rPr lang="en-US" sz="2400" b="1" baseline="-25000" dirty="0">
                <a:solidFill>
                  <a:schemeClr val="tx2"/>
                </a:solidFill>
                <a:latin typeface="Calibri"/>
                <a:ea typeface="Calibri"/>
                <a:cs typeface="Calibri"/>
                <a:sym typeface="Calibri"/>
              </a:rPr>
              <a:t>C</a:t>
            </a:r>
          </a:p>
        </p:txBody>
      </p:sp>
      <p:sp>
        <p:nvSpPr>
          <p:cNvPr id="263" name="Shape 263"/>
          <p:cNvSpPr txBox="1"/>
          <p:nvPr/>
        </p:nvSpPr>
        <p:spPr>
          <a:xfrm>
            <a:off x="5041487" y="1745675"/>
            <a:ext cx="360300" cy="443100"/>
          </a:xfrm>
          <a:prstGeom prst="rect">
            <a:avLst/>
          </a:prstGeom>
          <a:noFill/>
          <a:ln>
            <a:noFill/>
          </a:ln>
        </p:spPr>
        <p:txBody>
          <a:bodyPr lIns="91425" tIns="91425" rIns="91425" bIns="91425" anchor="t" anchorCtr="0">
            <a:noAutofit/>
          </a:bodyPr>
          <a:lstStyle/>
          <a:p>
            <a:r>
              <a:rPr lang="en-US" sz="2400" b="1" u="sng" dirty="0">
                <a:solidFill>
                  <a:srgbClr val="C00000"/>
                </a:solidFill>
                <a:latin typeface="Calibri"/>
                <a:ea typeface="Calibri"/>
                <a:cs typeface="Calibri"/>
                <a:sym typeface="Calibri"/>
              </a:rPr>
              <a:t>v</a:t>
            </a:r>
          </a:p>
        </p:txBody>
      </p:sp>
      <p:sp>
        <p:nvSpPr>
          <p:cNvPr id="264" name="Shape 264"/>
          <p:cNvSpPr txBox="1"/>
          <p:nvPr/>
        </p:nvSpPr>
        <p:spPr>
          <a:xfrm>
            <a:off x="4096771" y="2877640"/>
            <a:ext cx="360300" cy="346500"/>
          </a:xfrm>
          <a:prstGeom prst="rect">
            <a:avLst/>
          </a:prstGeom>
          <a:noFill/>
          <a:ln>
            <a:noFill/>
          </a:ln>
        </p:spPr>
        <p:txBody>
          <a:bodyPr lIns="91425" tIns="91425" rIns="91425" bIns="91425" anchor="t" anchorCtr="0">
            <a:noAutofit/>
          </a:bodyPr>
          <a:lstStyle/>
          <a:p>
            <a:r>
              <a:rPr lang="en-US" sz="2400" b="1" i="1">
                <a:solidFill>
                  <a:srgbClr val="C00000"/>
                </a:solidFill>
                <a:latin typeface="Calibri"/>
                <a:ea typeface="Calibri"/>
                <a:cs typeface="Calibri"/>
                <a:sym typeface="Calibri"/>
              </a:rPr>
              <a:t>r</a:t>
            </a:r>
          </a:p>
        </p:txBody>
      </p:sp>
      <p:sp>
        <p:nvSpPr>
          <p:cNvPr id="266" name="Shape 266"/>
          <p:cNvSpPr txBox="1"/>
          <p:nvPr/>
        </p:nvSpPr>
        <p:spPr>
          <a:xfrm>
            <a:off x="5554086" y="3089550"/>
            <a:ext cx="6228957" cy="1731900"/>
          </a:xfrm>
          <a:prstGeom prst="rect">
            <a:avLst/>
          </a:prstGeom>
          <a:noFill/>
          <a:ln>
            <a:noFill/>
          </a:ln>
        </p:spPr>
        <p:txBody>
          <a:bodyPr lIns="91425" tIns="91425" rIns="91425" bIns="91425" anchor="t" anchorCtr="0">
            <a:noAutofit/>
          </a:bodyPr>
          <a:lstStyle/>
          <a:p>
            <a:r>
              <a:rPr lang="en-US" sz="2800" dirty="0">
                <a:solidFill>
                  <a:srgbClr val="C00000"/>
                </a:solidFill>
                <a:latin typeface="Calibri"/>
                <a:ea typeface="Calibri"/>
                <a:cs typeface="Calibri"/>
                <a:sym typeface="Calibri"/>
              </a:rPr>
              <a:t>At any given moment, the </a:t>
            </a:r>
            <a:r>
              <a:rPr lang="en-US" sz="2800" b="1" u="sng" dirty="0">
                <a:solidFill>
                  <a:srgbClr val="C00000"/>
                </a:solidFill>
                <a:latin typeface="Calibri"/>
                <a:ea typeface="Calibri"/>
                <a:cs typeface="Calibri"/>
                <a:sym typeface="Calibri"/>
              </a:rPr>
              <a:t>velocity</a:t>
            </a:r>
            <a:r>
              <a:rPr lang="en-US" sz="2800" dirty="0">
                <a:solidFill>
                  <a:srgbClr val="C00000"/>
                </a:solidFill>
                <a:latin typeface="Calibri"/>
                <a:ea typeface="Calibri"/>
                <a:cs typeface="Calibri"/>
                <a:sym typeface="Calibri"/>
              </a:rPr>
              <a:t> of the object is straight ahead at </a:t>
            </a:r>
            <a:r>
              <a:rPr lang="en-US" sz="2800" b="1" dirty="0">
                <a:solidFill>
                  <a:srgbClr val="C00000"/>
                </a:solidFill>
                <a:latin typeface="Calibri"/>
                <a:ea typeface="Calibri"/>
                <a:cs typeface="Calibri"/>
                <a:sym typeface="Calibri"/>
              </a:rPr>
              <a:t>right angles</a:t>
            </a:r>
            <a:r>
              <a:rPr lang="en-US" sz="2800" dirty="0">
                <a:solidFill>
                  <a:srgbClr val="C00000"/>
                </a:solidFill>
                <a:latin typeface="Calibri"/>
                <a:ea typeface="Calibri"/>
                <a:cs typeface="Calibri"/>
                <a:sym typeface="Calibri"/>
              </a:rPr>
              <a:t> (perpendicular) to the direction of force.</a:t>
            </a:r>
          </a:p>
          <a:p>
            <a:endParaRPr sz="2800" dirty="0">
              <a:solidFill>
                <a:srgbClr val="C00000"/>
              </a:solidFill>
              <a:latin typeface="Calibri"/>
              <a:ea typeface="Calibri"/>
              <a:cs typeface="Calibri"/>
              <a:sym typeface="Calibri"/>
            </a:endParaRPr>
          </a:p>
        </p:txBody>
      </p:sp>
      <p:grpSp>
        <p:nvGrpSpPr>
          <p:cNvPr id="267" name="Shape 267"/>
          <p:cNvGrpSpPr/>
          <p:nvPr/>
        </p:nvGrpSpPr>
        <p:grpSpPr>
          <a:xfrm rot="-5400000">
            <a:off x="2429576" y="1393734"/>
            <a:ext cx="1288500" cy="1191900"/>
            <a:chOff x="1995075" y="5181175"/>
            <a:chExt cx="1288500" cy="1191900"/>
          </a:xfrm>
        </p:grpSpPr>
        <p:sp>
          <p:nvSpPr>
            <p:cNvPr id="268" name="Shape 268"/>
            <p:cNvSpPr/>
            <p:nvPr/>
          </p:nvSpPr>
          <p:spPr>
            <a:xfrm>
              <a:off x="2923275" y="6026575"/>
              <a:ext cx="360300" cy="3465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69" name="Shape 269"/>
            <p:cNvCxnSpPr/>
            <p:nvPr/>
          </p:nvCxnSpPr>
          <p:spPr>
            <a:xfrm rot="10800000">
              <a:off x="1995075" y="6199825"/>
              <a:ext cx="928200" cy="0"/>
            </a:xfrm>
            <a:prstGeom prst="straightConnector1">
              <a:avLst/>
            </a:prstGeom>
            <a:noFill/>
            <a:ln w="41275" cap="flat" cmpd="sng">
              <a:solidFill>
                <a:schemeClr val="tx2"/>
              </a:solidFill>
              <a:prstDash val="solid"/>
              <a:round/>
              <a:headEnd type="none" w="lg" len="lg"/>
              <a:tailEnd type="triangle" w="lg" len="lg"/>
            </a:ln>
          </p:spPr>
        </p:cxnSp>
        <p:cxnSp>
          <p:nvCxnSpPr>
            <p:cNvPr id="270" name="Shape 270"/>
            <p:cNvCxnSpPr>
              <a:stCxn id="268" idx="0"/>
            </p:cNvCxnSpPr>
            <p:nvPr/>
          </p:nvCxnSpPr>
          <p:spPr>
            <a:xfrm rot="-5400000">
              <a:off x="2687775" y="5596825"/>
              <a:ext cx="845400" cy="14100"/>
            </a:xfrm>
            <a:prstGeom prst="straightConnector1">
              <a:avLst/>
            </a:prstGeom>
            <a:noFill/>
            <a:ln w="38100" cap="flat" cmpd="sng">
              <a:solidFill>
                <a:srgbClr val="C00000"/>
              </a:solidFill>
              <a:prstDash val="solid"/>
              <a:round/>
              <a:headEnd type="none" w="lg" len="lg"/>
              <a:tailEnd type="triangle" w="lg" len="lg"/>
            </a:ln>
          </p:spPr>
        </p:cxnSp>
      </p:grpSp>
      <p:grpSp>
        <p:nvGrpSpPr>
          <p:cNvPr id="271" name="Shape 271"/>
          <p:cNvGrpSpPr/>
          <p:nvPr/>
        </p:nvGrpSpPr>
        <p:grpSpPr>
          <a:xfrm rot="7518673">
            <a:off x="2438250" y="3367096"/>
            <a:ext cx="1560459" cy="1177492"/>
            <a:chOff x="1995075" y="5195546"/>
            <a:chExt cx="1560506" cy="1177528"/>
          </a:xfrm>
        </p:grpSpPr>
        <p:sp>
          <p:nvSpPr>
            <p:cNvPr id="272" name="Shape 272"/>
            <p:cNvSpPr/>
            <p:nvPr/>
          </p:nvSpPr>
          <p:spPr>
            <a:xfrm>
              <a:off x="2923275" y="6026575"/>
              <a:ext cx="360300" cy="3465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73" name="Shape 273"/>
            <p:cNvCxnSpPr/>
            <p:nvPr/>
          </p:nvCxnSpPr>
          <p:spPr>
            <a:xfrm rot="10800000">
              <a:off x="1995075" y="6199825"/>
              <a:ext cx="928200" cy="0"/>
            </a:xfrm>
            <a:prstGeom prst="straightConnector1">
              <a:avLst/>
            </a:prstGeom>
            <a:noFill/>
            <a:ln w="41275" cap="flat" cmpd="sng">
              <a:solidFill>
                <a:schemeClr val="tx2"/>
              </a:solidFill>
              <a:prstDash val="solid"/>
              <a:round/>
              <a:headEnd type="none" w="lg" len="lg"/>
              <a:tailEnd type="triangle" w="lg" len="lg"/>
            </a:ln>
          </p:spPr>
        </p:cxnSp>
        <p:cxnSp>
          <p:nvCxnSpPr>
            <p:cNvPr id="274" name="Shape 274"/>
            <p:cNvCxnSpPr/>
            <p:nvPr/>
          </p:nvCxnSpPr>
          <p:spPr>
            <a:xfrm rot="-7518364">
              <a:off x="2813854" y="5368196"/>
              <a:ext cx="681553" cy="500100"/>
            </a:xfrm>
            <a:prstGeom prst="straightConnector1">
              <a:avLst/>
            </a:prstGeom>
            <a:noFill/>
            <a:ln w="38100" cap="flat" cmpd="sng">
              <a:solidFill>
                <a:srgbClr val="C00000"/>
              </a:solidFill>
              <a:prstDash val="solid"/>
              <a:round/>
              <a:headEnd type="none" w="lg" len="lg"/>
              <a:tailEnd type="triangle" w="lg" len="lg"/>
            </a:ln>
          </p:spPr>
        </p:cxnSp>
      </p:grpSp>
      <p:sp>
        <p:nvSpPr>
          <p:cNvPr id="275" name="Shape 275"/>
          <p:cNvSpPr txBox="1"/>
          <p:nvPr/>
        </p:nvSpPr>
        <p:spPr>
          <a:xfrm>
            <a:off x="2100224" y="4981575"/>
            <a:ext cx="6802500" cy="1634700"/>
          </a:xfrm>
          <a:prstGeom prst="rect">
            <a:avLst/>
          </a:prstGeom>
          <a:noFill/>
          <a:ln>
            <a:noFill/>
          </a:ln>
        </p:spPr>
        <p:txBody>
          <a:bodyPr lIns="91425" tIns="91425" rIns="91425" bIns="91425" anchor="t" anchorCtr="0">
            <a:noAutofit/>
          </a:bodyPr>
          <a:lstStyle/>
          <a:p>
            <a:pPr marL="457200" indent="-381000">
              <a:buSzPct val="100000"/>
              <a:buFont typeface="Calibri"/>
              <a:buChar char="●"/>
            </a:pPr>
            <a:r>
              <a:rPr lang="en-US" sz="2400" b="1" dirty="0">
                <a:latin typeface="Calibri"/>
                <a:ea typeface="Calibri"/>
                <a:cs typeface="Calibri"/>
                <a:sym typeface="Calibri"/>
              </a:rPr>
              <a:t>Time Period, T</a:t>
            </a:r>
            <a:r>
              <a:rPr lang="en-US" sz="2400" dirty="0">
                <a:latin typeface="Calibri"/>
                <a:ea typeface="Calibri"/>
                <a:cs typeface="Calibri"/>
                <a:sym typeface="Calibri"/>
              </a:rPr>
              <a:t>: time taken for one revolution</a:t>
            </a:r>
          </a:p>
          <a:p>
            <a:pPr marL="457200" indent="-381000">
              <a:buSzPct val="100000"/>
              <a:buFont typeface="Calibri"/>
              <a:buChar char="●"/>
            </a:pPr>
            <a:r>
              <a:rPr lang="en-US" sz="2400" b="1" dirty="0">
                <a:latin typeface="Calibri"/>
                <a:ea typeface="Calibri"/>
                <a:cs typeface="Calibri"/>
                <a:sym typeface="Calibri"/>
              </a:rPr>
              <a:t>Frequency, </a:t>
            </a:r>
            <a:r>
              <a:rPr lang="en-US" sz="2400" b="1" i="1" dirty="0">
                <a:latin typeface="Calibri"/>
                <a:ea typeface="Calibri"/>
                <a:cs typeface="Calibri"/>
                <a:sym typeface="Calibri"/>
              </a:rPr>
              <a:t>f</a:t>
            </a:r>
            <a:r>
              <a:rPr lang="en-US" sz="2400" dirty="0">
                <a:latin typeface="Calibri"/>
                <a:ea typeface="Calibri"/>
                <a:cs typeface="Calibri"/>
                <a:sym typeface="Calibri"/>
              </a:rPr>
              <a:t>: number of revolutions in 1 second</a:t>
            </a:r>
          </a:p>
          <a:p>
            <a:pPr marL="457200" indent="-381000">
              <a:buSzPct val="100000"/>
              <a:buFont typeface="Calibri"/>
              <a:buChar char="●"/>
            </a:pPr>
            <a:r>
              <a:rPr lang="en-US" sz="2400" dirty="0">
                <a:latin typeface="Calibri"/>
                <a:ea typeface="Calibri"/>
                <a:cs typeface="Calibri"/>
                <a:sym typeface="Calibri"/>
              </a:rPr>
              <a:t>Distance travelled in 1 revolution:  circumference of circle 2𝜋r</a:t>
            </a:r>
          </a:p>
          <a:p>
            <a:endParaRPr sz="2400" dirty="0">
              <a:latin typeface="Calibri"/>
              <a:ea typeface="Calibri"/>
              <a:cs typeface="Calibri"/>
              <a:sym typeface="Calibri"/>
            </a:endParaRPr>
          </a:p>
        </p:txBody>
      </p:sp>
      <p:sp>
        <p:nvSpPr>
          <p:cNvPr id="30" name="Title 1"/>
          <p:cNvSpPr txBox="1">
            <a:spLocks/>
          </p:cNvSpPr>
          <p:nvPr/>
        </p:nvSpPr>
        <p:spPr>
          <a:xfrm>
            <a:off x="2444281" y="94786"/>
            <a:ext cx="8735325" cy="914400"/>
          </a:xfrm>
          <a:prstGeom prst="rect">
            <a:avLst/>
          </a:prstGeom>
        </p:spPr>
        <p:txBody>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a:lstStyle>
          <a:p>
            <a:r>
              <a:rPr lang="en-NZ" sz="5400" b="1" kern="0" dirty="0">
                <a:solidFill>
                  <a:srgbClr val="BE1818"/>
                </a:solidFill>
                <a:latin typeface="Calibri" panose="020F0502020204030204" pitchFamily="34" charset="0"/>
              </a:rPr>
              <a:t>What is Circular Motion?</a:t>
            </a:r>
          </a:p>
        </p:txBody>
      </p:sp>
      <p:grpSp>
        <p:nvGrpSpPr>
          <p:cNvPr id="3" name="Group 2"/>
          <p:cNvGrpSpPr/>
          <p:nvPr/>
        </p:nvGrpSpPr>
        <p:grpSpPr>
          <a:xfrm>
            <a:off x="5842632" y="1412776"/>
            <a:ext cx="5652380" cy="1301203"/>
            <a:chOff x="5554086" y="996805"/>
            <a:chExt cx="4932300" cy="1731900"/>
          </a:xfrm>
        </p:grpSpPr>
        <p:sp>
          <p:nvSpPr>
            <p:cNvPr id="265" name="Shape 265"/>
            <p:cNvSpPr txBox="1"/>
            <p:nvPr/>
          </p:nvSpPr>
          <p:spPr>
            <a:xfrm>
              <a:off x="5554086" y="996805"/>
              <a:ext cx="4932300" cy="1731900"/>
            </a:xfrm>
            <a:prstGeom prst="rect">
              <a:avLst/>
            </a:prstGeom>
            <a:noFill/>
            <a:ln>
              <a:noFill/>
            </a:ln>
          </p:spPr>
          <p:txBody>
            <a:bodyPr lIns="91425" tIns="91425" rIns="91425" bIns="91425" anchor="t" anchorCtr="0">
              <a:noAutofit/>
            </a:bodyPr>
            <a:lstStyle/>
            <a:p>
              <a:r>
                <a:rPr lang="en-US" sz="2400" dirty="0">
                  <a:latin typeface="Calibri"/>
                  <a:ea typeface="Calibri"/>
                  <a:cs typeface="Calibri"/>
                  <a:sym typeface="Calibri"/>
                </a:rPr>
                <a:t>The net force causing the circular motion </a:t>
              </a:r>
              <a:r>
                <a:rPr lang="en-US" sz="2400" b="1" dirty="0">
                  <a:latin typeface="Calibri"/>
                  <a:ea typeface="Calibri"/>
                  <a:cs typeface="Calibri"/>
                  <a:sym typeface="Calibri"/>
                </a:rPr>
                <a:t>always</a:t>
              </a:r>
              <a:r>
                <a:rPr lang="en-US" sz="2400" dirty="0">
                  <a:latin typeface="Calibri"/>
                  <a:ea typeface="Calibri"/>
                  <a:cs typeface="Calibri"/>
                  <a:sym typeface="Calibri"/>
                </a:rPr>
                <a:t> acts towards the </a:t>
              </a:r>
              <a:r>
                <a:rPr lang="en-US" sz="2400" b="1" dirty="0">
                  <a:latin typeface="Calibri"/>
                  <a:ea typeface="Calibri"/>
                  <a:cs typeface="Calibri"/>
                  <a:sym typeface="Calibri"/>
                </a:rPr>
                <a:t>CENTRE</a:t>
              </a:r>
              <a:r>
                <a:rPr lang="en-US" sz="2400" dirty="0">
                  <a:latin typeface="Calibri"/>
                  <a:ea typeface="Calibri"/>
                  <a:cs typeface="Calibri"/>
                  <a:sym typeface="Calibri"/>
                </a:rPr>
                <a:t> of the circle              </a:t>
              </a:r>
              <a:r>
                <a:rPr lang="en-US" sz="2800" b="1" u="sng" dirty="0">
                  <a:latin typeface="Calibri"/>
                  <a:ea typeface="Calibri"/>
                  <a:cs typeface="Calibri"/>
                  <a:sym typeface="Calibri"/>
                </a:rPr>
                <a:t>centripetal force</a:t>
              </a:r>
              <a:r>
                <a:rPr lang="en-US" sz="2400" dirty="0">
                  <a:latin typeface="Calibri"/>
                  <a:ea typeface="Calibri"/>
                  <a:cs typeface="Calibri"/>
                  <a:sym typeface="Calibri"/>
                </a:rPr>
                <a:t>.</a:t>
              </a:r>
            </a:p>
            <a:p>
              <a:endParaRPr sz="2400" dirty="0">
                <a:latin typeface="Calibri"/>
                <a:ea typeface="Calibri"/>
                <a:cs typeface="Calibri"/>
                <a:sym typeface="Calibri"/>
              </a:endParaRPr>
            </a:p>
          </p:txBody>
        </p:sp>
        <p:sp>
          <p:nvSpPr>
            <p:cNvPr id="2" name="Right Arrow 1"/>
            <p:cNvSpPr/>
            <p:nvPr/>
          </p:nvSpPr>
          <p:spPr>
            <a:xfrm>
              <a:off x="6213633" y="2264110"/>
              <a:ext cx="792088" cy="3110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C00000"/>
                </a:solidFill>
              </a:endParaRPr>
            </a:p>
          </p:txBody>
        </p:sp>
      </p:grpSp>
      <p:grpSp>
        <p:nvGrpSpPr>
          <p:cNvPr id="6" name="Group 5"/>
          <p:cNvGrpSpPr/>
          <p:nvPr/>
        </p:nvGrpSpPr>
        <p:grpSpPr>
          <a:xfrm>
            <a:off x="8912232" y="5070775"/>
            <a:ext cx="1862700" cy="1413300"/>
            <a:chOff x="8687945" y="5070775"/>
            <a:chExt cx="1862700" cy="1413300"/>
          </a:xfrm>
        </p:grpSpPr>
        <p:grpSp>
          <p:nvGrpSpPr>
            <p:cNvPr id="276" name="Shape 276"/>
            <p:cNvGrpSpPr/>
            <p:nvPr/>
          </p:nvGrpSpPr>
          <p:grpSpPr>
            <a:xfrm>
              <a:off x="8687945" y="5070775"/>
              <a:ext cx="1862700" cy="1413300"/>
              <a:chOff x="7165533" y="5070775"/>
              <a:chExt cx="1862700" cy="1413300"/>
            </a:xfrm>
            <a:solidFill>
              <a:srgbClr val="FCE180"/>
            </a:solidFill>
          </p:grpSpPr>
          <p:sp>
            <p:nvSpPr>
              <p:cNvPr id="277" name="Shape 277"/>
              <p:cNvSpPr/>
              <p:nvPr/>
            </p:nvSpPr>
            <p:spPr>
              <a:xfrm>
                <a:off x="7165533" y="5070775"/>
                <a:ext cx="1862700" cy="1413300"/>
              </a:xfrm>
              <a:prstGeom prst="rect">
                <a:avLst/>
              </a:prstGeom>
              <a:grpFill/>
              <a:ln w="28575" cap="flat" cmpd="sng">
                <a:solidFill>
                  <a:srgbClr val="FCE180"/>
                </a:solidFill>
                <a:prstDash val="solid"/>
                <a:round/>
                <a:headEnd type="none" w="med" len="med"/>
                <a:tailEnd type="none" w="med" len="med"/>
              </a:ln>
            </p:spPr>
            <p:txBody>
              <a:bodyPr lIns="91425" tIns="91425" rIns="91425" bIns="91425" anchor="ctr" anchorCtr="0">
                <a:noAutofit/>
              </a:bodyPr>
              <a:lstStyle/>
              <a:p>
                <a:endParaRPr/>
              </a:p>
            </p:txBody>
          </p:sp>
          <p:grpSp>
            <p:nvGrpSpPr>
              <p:cNvPr id="278" name="Shape 278"/>
              <p:cNvGrpSpPr/>
              <p:nvPr/>
            </p:nvGrpSpPr>
            <p:grpSpPr>
              <a:xfrm>
                <a:off x="7329050" y="5070825"/>
                <a:ext cx="1302275" cy="1268475"/>
                <a:chOff x="7065825" y="4821450"/>
                <a:chExt cx="1302275" cy="1268475"/>
              </a:xfrm>
              <a:grpFill/>
            </p:grpSpPr>
            <p:sp>
              <p:nvSpPr>
                <p:cNvPr id="279" name="Shape 279"/>
                <p:cNvSpPr txBox="1"/>
                <p:nvPr/>
              </p:nvSpPr>
              <p:spPr>
                <a:xfrm>
                  <a:off x="7065825" y="5056925"/>
                  <a:ext cx="997500" cy="955800"/>
                </a:xfrm>
                <a:prstGeom prst="rect">
                  <a:avLst/>
                </a:prstGeom>
                <a:grpFill/>
                <a:ln>
                  <a:noFill/>
                </a:ln>
              </p:spPr>
              <p:txBody>
                <a:bodyPr lIns="91425" tIns="91425" rIns="91425" bIns="91425" anchor="t" anchorCtr="0">
                  <a:noAutofit/>
                </a:bodyPr>
                <a:lstStyle/>
                <a:p>
                  <a:r>
                    <a:rPr lang="en-US" sz="3600" i="1">
                      <a:latin typeface="Calibri"/>
                      <a:ea typeface="Calibri"/>
                      <a:cs typeface="Calibri"/>
                      <a:sym typeface="Calibri"/>
                    </a:rPr>
                    <a:t>f </a:t>
                  </a:r>
                  <a:r>
                    <a:rPr lang="en-US" sz="3600">
                      <a:latin typeface="Calibri"/>
                      <a:ea typeface="Calibri"/>
                      <a:cs typeface="Calibri"/>
                      <a:sym typeface="Calibri"/>
                    </a:rPr>
                    <a:t> =  </a:t>
                  </a:r>
                  <a:r>
                    <a:rPr lang="en-US" sz="3600" i="1">
                      <a:latin typeface="Calibri"/>
                      <a:ea typeface="Calibri"/>
                      <a:cs typeface="Calibri"/>
                      <a:sym typeface="Calibri"/>
                    </a:rPr>
                    <a:t> </a:t>
                  </a:r>
                  <a:r>
                    <a:rPr lang="en-US" sz="3600" i="1" u="sng">
                      <a:latin typeface="Calibri"/>
                      <a:ea typeface="Calibri"/>
                      <a:cs typeface="Calibri"/>
                      <a:sym typeface="Calibri"/>
                    </a:rPr>
                    <a:t> </a:t>
                  </a:r>
                  <a:r>
                    <a:rPr lang="en-US" u="sng"/>
                    <a:t> </a:t>
                  </a:r>
                </a:p>
              </p:txBody>
            </p:sp>
            <p:sp>
              <p:nvSpPr>
                <p:cNvPr id="280" name="Shape 280"/>
                <p:cNvSpPr txBox="1"/>
                <p:nvPr/>
              </p:nvSpPr>
              <p:spPr>
                <a:xfrm>
                  <a:off x="7897100" y="4821450"/>
                  <a:ext cx="471000" cy="582000"/>
                </a:xfrm>
                <a:prstGeom prst="rect">
                  <a:avLst/>
                </a:prstGeom>
                <a:grpFill/>
                <a:ln>
                  <a:noFill/>
                </a:ln>
              </p:spPr>
              <p:txBody>
                <a:bodyPr lIns="91425" tIns="91425" rIns="91425" bIns="91425" anchor="t" anchorCtr="0">
                  <a:noAutofit/>
                </a:bodyPr>
                <a:lstStyle/>
                <a:p>
                  <a:r>
                    <a:rPr lang="en-US" sz="3600" dirty="0">
                      <a:latin typeface="Calibri"/>
                      <a:ea typeface="Calibri"/>
                      <a:cs typeface="Calibri"/>
                      <a:sym typeface="Calibri"/>
                    </a:rPr>
                    <a:t>1 </a:t>
                  </a:r>
                  <a:r>
                    <a:rPr lang="en-US" sz="3600" i="1" dirty="0">
                      <a:latin typeface="Calibri"/>
                      <a:ea typeface="Calibri"/>
                      <a:cs typeface="Calibri"/>
                      <a:sym typeface="Calibri"/>
                    </a:rPr>
                    <a:t> </a:t>
                  </a:r>
                  <a:r>
                    <a:rPr lang="en-US" sz="3600" i="1" u="sng" dirty="0">
                      <a:latin typeface="Calibri"/>
                      <a:ea typeface="Calibri"/>
                      <a:cs typeface="Calibri"/>
                      <a:sym typeface="Calibri"/>
                    </a:rPr>
                    <a:t> </a:t>
                  </a:r>
                  <a:r>
                    <a:rPr lang="en-US" u="sng" dirty="0"/>
                    <a:t> </a:t>
                  </a:r>
                </a:p>
              </p:txBody>
            </p:sp>
            <p:sp>
              <p:nvSpPr>
                <p:cNvPr id="282" name="Shape 282"/>
                <p:cNvSpPr txBox="1"/>
                <p:nvPr/>
              </p:nvSpPr>
              <p:spPr>
                <a:xfrm>
                  <a:off x="7897100" y="5507925"/>
                  <a:ext cx="471000" cy="582000"/>
                </a:xfrm>
                <a:prstGeom prst="rect">
                  <a:avLst/>
                </a:prstGeom>
                <a:grpFill/>
                <a:ln>
                  <a:noFill/>
                </a:ln>
              </p:spPr>
              <p:txBody>
                <a:bodyPr lIns="91425" tIns="91425" rIns="91425" bIns="91425" anchor="t" anchorCtr="0">
                  <a:noAutofit/>
                </a:bodyPr>
                <a:lstStyle/>
                <a:p>
                  <a:r>
                    <a:rPr lang="en-US" sz="3600">
                      <a:latin typeface="Calibri"/>
                      <a:ea typeface="Calibri"/>
                      <a:cs typeface="Calibri"/>
                      <a:sym typeface="Calibri"/>
                    </a:rPr>
                    <a:t>T  </a:t>
                  </a:r>
                  <a:r>
                    <a:rPr lang="en-US" sz="3600" i="1">
                      <a:latin typeface="Calibri"/>
                      <a:ea typeface="Calibri"/>
                      <a:cs typeface="Calibri"/>
                      <a:sym typeface="Calibri"/>
                    </a:rPr>
                    <a:t> </a:t>
                  </a:r>
                  <a:r>
                    <a:rPr lang="en-US" sz="3600" i="1" u="sng">
                      <a:latin typeface="Calibri"/>
                      <a:ea typeface="Calibri"/>
                      <a:cs typeface="Calibri"/>
                      <a:sym typeface="Calibri"/>
                    </a:rPr>
                    <a:t> </a:t>
                  </a:r>
                  <a:r>
                    <a:rPr lang="en-US" u="sng"/>
                    <a:t> </a:t>
                  </a:r>
                </a:p>
              </p:txBody>
            </p:sp>
          </p:grpSp>
        </p:grpSp>
        <p:cxnSp>
          <p:nvCxnSpPr>
            <p:cNvPr id="5" name="Straight Connector 4"/>
            <p:cNvCxnSpPr/>
            <p:nvPr/>
          </p:nvCxnSpPr>
          <p:spPr>
            <a:xfrm>
              <a:off x="9609190" y="5762732"/>
              <a:ext cx="5334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3932" y="5706289"/>
            <a:ext cx="1981200" cy="1028700"/>
          </a:xfrm>
          <a:prstGeom prst="rect">
            <a:avLst/>
          </a:prstGeom>
        </p:spPr>
      </p:pic>
    </p:spTree>
    <p:extLst>
      <p:ext uri="{BB962C8B-B14F-4D97-AF65-F5344CB8AC3E}">
        <p14:creationId xmlns:p14="http://schemas.microsoft.com/office/powerpoint/2010/main" val="224456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par>
                                <p:cTn id="8" presetID="10" presetClass="entr" presetSubtype="0" fill="hold" nodeType="withEffect">
                                  <p:stCondLst>
                                    <p:cond delay="0"/>
                                  </p:stCondLst>
                                  <p:childTnLst>
                                    <p:set>
                                      <p:cBhvr>
                                        <p:cTn id="9" dur="1" fill="hold">
                                          <p:stCondLst>
                                            <p:cond delay="0"/>
                                          </p:stCondLst>
                                        </p:cTn>
                                        <p:tgtEl>
                                          <p:spTgt spid="262"/>
                                        </p:tgtEl>
                                        <p:attrNameLst>
                                          <p:attrName>style.visibility</p:attrName>
                                        </p:attrNameLst>
                                      </p:cBhvr>
                                      <p:to>
                                        <p:strVal val="visible"/>
                                      </p:to>
                                    </p:set>
                                    <p:animEffect transition="in" filter="fade">
                                      <p:cBhvr>
                                        <p:cTn id="10" dur="1000"/>
                                        <p:tgtEl>
                                          <p:spTgt spid="26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1"/>
                                        </p:tgtEl>
                                        <p:attrNameLst>
                                          <p:attrName>style.visibility</p:attrName>
                                        </p:attrNameLst>
                                      </p:cBhvr>
                                      <p:to>
                                        <p:strVal val="visible"/>
                                      </p:to>
                                    </p:set>
                                    <p:animEffect transition="in" filter="fade">
                                      <p:cBhvr>
                                        <p:cTn id="21" dur="1000"/>
                                        <p:tgtEl>
                                          <p:spTgt spid="261"/>
                                        </p:tgtEl>
                                      </p:cBhvr>
                                    </p:animEffect>
                                  </p:childTnLst>
                                </p:cTn>
                              </p:par>
                              <p:par>
                                <p:cTn id="22" presetID="10" presetClass="entr" presetSubtype="0" fill="hold" nodeType="withEffect">
                                  <p:stCondLst>
                                    <p:cond delay="0"/>
                                  </p:stCondLst>
                                  <p:childTnLst>
                                    <p:set>
                                      <p:cBhvr>
                                        <p:cTn id="23" dur="1" fill="hold">
                                          <p:stCondLst>
                                            <p:cond delay="0"/>
                                          </p:stCondLst>
                                        </p:cTn>
                                        <p:tgtEl>
                                          <p:spTgt spid="266"/>
                                        </p:tgtEl>
                                        <p:attrNameLst>
                                          <p:attrName>style.visibility</p:attrName>
                                        </p:attrNameLst>
                                      </p:cBhvr>
                                      <p:to>
                                        <p:strVal val="visible"/>
                                      </p:to>
                                    </p:set>
                                    <p:animEffect transition="in" filter="fade">
                                      <p:cBhvr>
                                        <p:cTn id="24" dur="1000"/>
                                        <p:tgtEl>
                                          <p:spTgt spid="266"/>
                                        </p:tgtEl>
                                      </p:cBhvr>
                                    </p:animEffect>
                                  </p:childTnLst>
                                </p:cTn>
                              </p:par>
                              <p:par>
                                <p:cTn id="25" presetID="10" presetClass="entr" presetSubtype="0" fill="hold" nodeType="withEffect">
                                  <p:stCondLst>
                                    <p:cond delay="0"/>
                                  </p:stCondLst>
                                  <p:childTnLst>
                                    <p:set>
                                      <p:cBhvr>
                                        <p:cTn id="26" dur="1" fill="hold">
                                          <p:stCondLst>
                                            <p:cond delay="0"/>
                                          </p:stCondLst>
                                        </p:cTn>
                                        <p:tgtEl>
                                          <p:spTgt spid="263"/>
                                        </p:tgtEl>
                                        <p:attrNameLst>
                                          <p:attrName>style.visibility</p:attrName>
                                        </p:attrNameLst>
                                      </p:cBhvr>
                                      <p:to>
                                        <p:strVal val="visible"/>
                                      </p:to>
                                    </p:set>
                                    <p:animEffect transition="in" filter="fade">
                                      <p:cBhvr>
                                        <p:cTn id="27" dur="1000"/>
                                        <p:tgtEl>
                                          <p:spTgt spid="2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7"/>
                                        </p:tgtEl>
                                        <p:attrNameLst>
                                          <p:attrName>style.visibility</p:attrName>
                                        </p:attrNameLst>
                                      </p:cBhvr>
                                      <p:to>
                                        <p:strVal val="visible"/>
                                      </p:to>
                                    </p:set>
                                    <p:animEffect transition="in" filter="fade">
                                      <p:cBhvr>
                                        <p:cTn id="32" dur="1000"/>
                                        <p:tgtEl>
                                          <p:spTgt spid="2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1"/>
                                        </p:tgtEl>
                                        <p:attrNameLst>
                                          <p:attrName>style.visibility</p:attrName>
                                        </p:attrNameLst>
                                      </p:cBhvr>
                                      <p:to>
                                        <p:strVal val="visible"/>
                                      </p:to>
                                    </p:set>
                                    <p:animEffect transition="in" filter="fade">
                                      <p:cBhvr>
                                        <p:cTn id="37" dur="1000"/>
                                        <p:tgtEl>
                                          <p:spTgt spid="27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5"/>
                                        </p:tgtEl>
                                        <p:attrNameLst>
                                          <p:attrName>style.visibility</p:attrName>
                                        </p:attrNameLst>
                                      </p:cBhvr>
                                      <p:to>
                                        <p:strVal val="visible"/>
                                      </p:to>
                                    </p:set>
                                    <p:animEffect transition="in" filter="fade">
                                      <p:cBhvr>
                                        <p:cTn id="42" dur="1000"/>
                                        <p:tgtEl>
                                          <p:spTgt spid="275"/>
                                        </p:tgtEl>
                                      </p:cBhvr>
                                    </p:animEffect>
                                  </p:childTnLst>
                                </p:cTn>
                              </p:par>
                              <p:par>
                                <p:cTn id="43" presetID="2" presetClass="entr" presetSubtype="8"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1+#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idx="4294967295"/>
          </p:nvPr>
        </p:nvSpPr>
        <p:spPr>
          <a:xfrm>
            <a:off x="1521687" y="71412"/>
            <a:ext cx="9144000" cy="765300"/>
          </a:xfrm>
          <a:prstGeom prst="rect">
            <a:avLst/>
          </a:prstGeom>
          <a:noFill/>
          <a:ln>
            <a:noFill/>
          </a:ln>
        </p:spPr>
        <p:txBody>
          <a:bodyPr lIns="91425" tIns="45700" rIns="91425" bIns="45700" anchor="ctr" anchorCtr="0">
            <a:noAutofit/>
          </a:bodyPr>
          <a:lstStyle/>
          <a:p>
            <a:pPr algn="ctr">
              <a:spcBef>
                <a:spcPts val="0"/>
              </a:spcBef>
              <a:spcAft>
                <a:spcPts val="0"/>
              </a:spcAft>
              <a:buSzPct val="25000"/>
            </a:pPr>
            <a:r>
              <a:rPr lang="en-NZ" sz="5400" b="1" dirty="0">
                <a:solidFill>
                  <a:srgbClr val="BE1818"/>
                </a:solidFill>
                <a:latin typeface="Calibri" panose="020F0502020204030204" pitchFamily="34" charset="0"/>
              </a:rPr>
              <a:t>Centripetal Acceleration</a:t>
            </a:r>
            <a:endParaRPr lang="en-US" sz="5400" dirty="0">
              <a:latin typeface="Bree Serif"/>
              <a:ea typeface="Bree Serif"/>
              <a:cs typeface="Bree Serif"/>
              <a:sym typeface="Bree Serif"/>
            </a:endParaRPr>
          </a:p>
        </p:txBody>
      </p:sp>
      <p:sp>
        <p:nvSpPr>
          <p:cNvPr id="303" name="Shape 303"/>
          <p:cNvSpPr txBox="1"/>
          <p:nvPr/>
        </p:nvSpPr>
        <p:spPr>
          <a:xfrm>
            <a:off x="1597887" y="1052736"/>
            <a:ext cx="8991600" cy="965303"/>
          </a:xfrm>
          <a:prstGeom prst="rect">
            <a:avLst/>
          </a:prstGeom>
          <a:solidFill>
            <a:srgbClr val="FCE180"/>
          </a:solidFill>
          <a:ln>
            <a:noFill/>
          </a:ln>
        </p:spPr>
        <p:txBody>
          <a:bodyPr lIns="91425" tIns="91425" rIns="91425" bIns="91425" anchor="t" anchorCtr="0">
            <a:noAutofit/>
          </a:bodyPr>
          <a:lstStyle/>
          <a:p>
            <a:pPr algn="ctr">
              <a:lnSpc>
                <a:spcPct val="115000"/>
              </a:lnSpc>
              <a:buClr>
                <a:schemeClr val="dk1"/>
              </a:buClr>
              <a:buSzPct val="45833"/>
            </a:pPr>
            <a:r>
              <a:rPr lang="en-US" sz="2400" b="1" i="1" dirty="0">
                <a:latin typeface="Calibri"/>
                <a:ea typeface="Calibri"/>
                <a:cs typeface="Calibri"/>
                <a:sym typeface="Calibri"/>
              </a:rPr>
              <a:t>Remember that velocity is a </a:t>
            </a:r>
            <a:r>
              <a:rPr lang="en-US" sz="2400" b="1" i="1" u="sng" dirty="0">
                <a:latin typeface="Calibri"/>
                <a:ea typeface="Calibri"/>
                <a:cs typeface="Calibri"/>
                <a:sym typeface="Calibri"/>
              </a:rPr>
              <a:t>vector</a:t>
            </a:r>
            <a:r>
              <a:rPr lang="en-US" sz="2400" b="1" i="1" dirty="0">
                <a:latin typeface="Calibri"/>
                <a:ea typeface="Calibri"/>
                <a:cs typeface="Calibri"/>
                <a:sym typeface="Calibri"/>
              </a:rPr>
              <a:t> – it has size AND direction.</a:t>
            </a:r>
          </a:p>
          <a:p>
            <a:pPr algn="ctr">
              <a:lnSpc>
                <a:spcPct val="115000"/>
              </a:lnSpc>
              <a:buClr>
                <a:schemeClr val="dk1"/>
              </a:buClr>
              <a:buSzPct val="45833"/>
            </a:pPr>
            <a:r>
              <a:rPr lang="en-US" sz="2400" b="1" i="1" dirty="0">
                <a:latin typeface="Calibri"/>
                <a:ea typeface="Calibri"/>
                <a:cs typeface="Calibri"/>
                <a:sym typeface="Calibri"/>
              </a:rPr>
              <a:t>If either of these change, then the velocity changes.</a:t>
            </a:r>
          </a:p>
          <a:p>
            <a:endParaRPr dirty="0"/>
          </a:p>
        </p:txBody>
      </p:sp>
      <p:sp>
        <p:nvSpPr>
          <p:cNvPr id="304" name="Shape 304"/>
          <p:cNvSpPr txBox="1"/>
          <p:nvPr/>
        </p:nvSpPr>
        <p:spPr>
          <a:xfrm>
            <a:off x="1305813" y="4536260"/>
            <a:ext cx="9541127" cy="1701052"/>
          </a:xfrm>
          <a:prstGeom prst="rect">
            <a:avLst/>
          </a:prstGeom>
          <a:solidFill>
            <a:srgbClr val="FCE180"/>
          </a:solidFill>
          <a:ln>
            <a:noFill/>
          </a:ln>
        </p:spPr>
        <p:txBody>
          <a:bodyPr lIns="91425" tIns="91425" rIns="91425" bIns="91425" anchor="t" anchorCtr="0">
            <a:noAutofit/>
          </a:bodyPr>
          <a:lstStyle/>
          <a:p>
            <a:pPr>
              <a:lnSpc>
                <a:spcPct val="150000"/>
              </a:lnSpc>
            </a:pPr>
            <a:r>
              <a:rPr lang="en-US" sz="2400" b="1" dirty="0">
                <a:latin typeface="Calibri"/>
                <a:ea typeface="Calibri"/>
                <a:cs typeface="Calibri"/>
                <a:sym typeface="Calibri"/>
              </a:rPr>
              <a:t>Newton’s 2nd Law </a:t>
            </a:r>
          </a:p>
          <a:p>
            <a:pPr>
              <a:lnSpc>
                <a:spcPct val="150000"/>
              </a:lnSpc>
            </a:pPr>
            <a:r>
              <a:rPr lang="en-US" sz="2400" dirty="0">
                <a:latin typeface="Calibri"/>
                <a:ea typeface="Calibri"/>
                <a:cs typeface="Calibri"/>
                <a:sym typeface="Calibri"/>
              </a:rPr>
              <a:t>“A net force on an object will cause that object to accelerate proportionally to the force,  in the same direction as the force acting on it (</a:t>
            </a:r>
            <a:r>
              <a:rPr lang="en-US" sz="2400" dirty="0" err="1">
                <a:latin typeface="Calibri"/>
                <a:ea typeface="Calibri"/>
                <a:cs typeface="Calibri"/>
                <a:sym typeface="Calibri"/>
              </a:rPr>
              <a:t>F</a:t>
            </a:r>
            <a:r>
              <a:rPr lang="en-US" sz="2400" baseline="-25000" dirty="0" err="1">
                <a:latin typeface="Calibri"/>
                <a:ea typeface="Calibri"/>
                <a:cs typeface="Calibri"/>
                <a:sym typeface="Calibri"/>
              </a:rPr>
              <a:t>net</a:t>
            </a:r>
            <a:r>
              <a:rPr lang="en-US" sz="2400" dirty="0">
                <a:latin typeface="Calibri"/>
                <a:ea typeface="Calibri"/>
                <a:cs typeface="Calibri"/>
                <a:sym typeface="Calibri"/>
              </a:rPr>
              <a:t>= ma)”</a:t>
            </a:r>
          </a:p>
        </p:txBody>
      </p:sp>
      <p:sp>
        <p:nvSpPr>
          <p:cNvPr id="305" name="Shape 305"/>
          <p:cNvSpPr txBox="1"/>
          <p:nvPr/>
        </p:nvSpPr>
        <p:spPr>
          <a:xfrm>
            <a:off x="1125860" y="2156097"/>
            <a:ext cx="10249781" cy="1920975"/>
          </a:xfrm>
          <a:prstGeom prst="rect">
            <a:avLst/>
          </a:prstGeom>
          <a:noFill/>
          <a:ln>
            <a:noFill/>
          </a:ln>
        </p:spPr>
        <p:txBody>
          <a:bodyPr lIns="91425" tIns="91425" rIns="91425" bIns="91425" anchor="t" anchorCtr="0">
            <a:noAutofit/>
          </a:bodyPr>
          <a:lstStyle/>
          <a:p>
            <a:pPr>
              <a:lnSpc>
                <a:spcPct val="115000"/>
              </a:lnSpc>
            </a:pPr>
            <a:r>
              <a:rPr lang="en-US" sz="2400" dirty="0">
                <a:solidFill>
                  <a:schemeClr val="dk1"/>
                </a:solidFill>
                <a:latin typeface="Calibri"/>
                <a:ea typeface="Calibri"/>
                <a:cs typeface="Calibri"/>
                <a:sym typeface="Calibri"/>
              </a:rPr>
              <a:t>As an object follows a circular path with constant </a:t>
            </a:r>
            <a:r>
              <a:rPr lang="en-US" sz="2400" b="1" dirty="0">
                <a:solidFill>
                  <a:schemeClr val="dk1"/>
                </a:solidFill>
                <a:latin typeface="Calibri"/>
                <a:ea typeface="Calibri"/>
                <a:cs typeface="Calibri"/>
                <a:sym typeface="Calibri"/>
              </a:rPr>
              <a:t>speed</a:t>
            </a:r>
            <a:r>
              <a:rPr lang="en-US" sz="2400" dirty="0">
                <a:solidFill>
                  <a:schemeClr val="dk1"/>
                </a:solidFill>
                <a:latin typeface="Calibri"/>
                <a:ea typeface="Calibri"/>
                <a:cs typeface="Calibri"/>
                <a:sym typeface="Calibri"/>
              </a:rPr>
              <a:t>, its </a:t>
            </a:r>
            <a:r>
              <a:rPr lang="en-US" sz="2400" b="1" dirty="0">
                <a:solidFill>
                  <a:schemeClr val="dk1"/>
                </a:solidFill>
                <a:latin typeface="Calibri"/>
                <a:ea typeface="Calibri"/>
                <a:cs typeface="Calibri"/>
                <a:sym typeface="Calibri"/>
              </a:rPr>
              <a:t>velocity</a:t>
            </a:r>
            <a:r>
              <a:rPr lang="en-US" sz="2400" dirty="0">
                <a:solidFill>
                  <a:schemeClr val="dk1"/>
                </a:solidFill>
                <a:latin typeface="Calibri"/>
                <a:ea typeface="Calibri"/>
                <a:cs typeface="Calibri"/>
                <a:sym typeface="Calibri"/>
              </a:rPr>
              <a:t> is constantly changing </a:t>
            </a:r>
            <a:r>
              <a:rPr lang="en-US" sz="2400" b="1" dirty="0">
                <a:solidFill>
                  <a:schemeClr val="dk1"/>
                </a:solidFill>
                <a:latin typeface="Calibri"/>
                <a:ea typeface="Calibri"/>
                <a:cs typeface="Calibri"/>
                <a:sym typeface="Calibri"/>
              </a:rPr>
              <a:t>because</a:t>
            </a:r>
            <a:r>
              <a:rPr lang="en-US" sz="2400" dirty="0">
                <a:solidFill>
                  <a:schemeClr val="dk1"/>
                </a:solidFill>
                <a:latin typeface="Calibri"/>
                <a:ea typeface="Calibri"/>
                <a:cs typeface="Calibri"/>
                <a:sym typeface="Calibri"/>
              </a:rPr>
              <a:t> its direction is changing, therefore it is </a:t>
            </a:r>
            <a:r>
              <a:rPr lang="en-US" sz="2800" b="1" dirty="0">
                <a:solidFill>
                  <a:srgbClr val="C00000"/>
                </a:solidFill>
                <a:latin typeface="Calibri"/>
                <a:ea typeface="Calibri"/>
                <a:cs typeface="Calibri"/>
                <a:sym typeface="Calibri"/>
              </a:rPr>
              <a:t>accelerating</a:t>
            </a:r>
            <a:r>
              <a:rPr lang="en-US" sz="2800" dirty="0">
                <a:solidFill>
                  <a:srgbClr val="C00000"/>
                </a:solidFill>
                <a:latin typeface="Calibri"/>
                <a:ea typeface="Calibri"/>
                <a:cs typeface="Calibri"/>
                <a:sym typeface="Calibri"/>
              </a:rPr>
              <a:t>.</a:t>
            </a:r>
            <a:r>
              <a:rPr lang="en-US" sz="2400" dirty="0">
                <a:solidFill>
                  <a:schemeClr val="dk1"/>
                </a:solidFill>
                <a:latin typeface="Calibri"/>
                <a:ea typeface="Calibri"/>
                <a:cs typeface="Calibri"/>
                <a:sym typeface="Calibri"/>
              </a:rPr>
              <a:t> </a:t>
            </a:r>
          </a:p>
          <a:p>
            <a:pPr>
              <a:lnSpc>
                <a:spcPct val="115000"/>
              </a:lnSpc>
              <a:buClr>
                <a:schemeClr val="dk1"/>
              </a:buClr>
            </a:pPr>
            <a:endParaRPr sz="1600" dirty="0">
              <a:solidFill>
                <a:schemeClr val="dk1"/>
              </a:solidFill>
              <a:latin typeface="Calibri"/>
              <a:ea typeface="Calibri"/>
              <a:cs typeface="Calibri"/>
              <a:sym typeface="Calibri"/>
            </a:endParaRPr>
          </a:p>
          <a:p>
            <a:pPr>
              <a:lnSpc>
                <a:spcPct val="115000"/>
              </a:lnSpc>
              <a:buClr>
                <a:schemeClr val="dk1"/>
              </a:buClr>
              <a:buSzPct val="45833"/>
            </a:pPr>
            <a:r>
              <a:rPr lang="en-US" sz="2400" dirty="0">
                <a:solidFill>
                  <a:schemeClr val="dk1"/>
                </a:solidFill>
                <a:latin typeface="Calibri"/>
                <a:ea typeface="Calibri"/>
                <a:cs typeface="Calibri"/>
                <a:sym typeface="Calibri"/>
              </a:rPr>
              <a:t>The object experiences an acceleration in the same direction as the change in velocity – </a:t>
            </a:r>
            <a:r>
              <a:rPr lang="en-US" sz="2800" b="1" dirty="0">
                <a:solidFill>
                  <a:srgbClr val="C00000"/>
                </a:solidFill>
                <a:latin typeface="Calibri"/>
                <a:ea typeface="Calibri"/>
                <a:cs typeface="Calibri"/>
                <a:sym typeface="Calibri"/>
              </a:rPr>
              <a:t>towards the </a:t>
            </a:r>
            <a:r>
              <a:rPr lang="en-US" sz="2800" b="1" dirty="0" err="1">
                <a:solidFill>
                  <a:srgbClr val="C00000"/>
                </a:solidFill>
                <a:latin typeface="Calibri"/>
                <a:ea typeface="Calibri"/>
                <a:cs typeface="Calibri"/>
                <a:sym typeface="Calibri"/>
              </a:rPr>
              <a:t>centre</a:t>
            </a:r>
            <a:r>
              <a:rPr lang="en-US" sz="2800" dirty="0">
                <a:solidFill>
                  <a:srgbClr val="C00000"/>
                </a:solidFill>
                <a:latin typeface="Calibri"/>
                <a:ea typeface="Calibri"/>
                <a:cs typeface="Calibri"/>
                <a:sym typeface="Calibri"/>
              </a:rPr>
              <a:t>.</a:t>
            </a:r>
          </a:p>
          <a:p>
            <a:pPr>
              <a:lnSpc>
                <a:spcPct val="115000"/>
              </a:lnSpc>
            </a:pPr>
            <a:endParaRP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924" y="5706289"/>
            <a:ext cx="1981200" cy="1028700"/>
          </a:xfrm>
          <a:prstGeom prst="rect">
            <a:avLst/>
          </a:prstGeom>
        </p:spPr>
      </p:pic>
    </p:spTree>
    <p:extLst>
      <p:ext uri="{BB962C8B-B14F-4D97-AF65-F5344CB8AC3E}">
        <p14:creationId xmlns:p14="http://schemas.microsoft.com/office/powerpoint/2010/main" val="39416935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5">
                                            <p:txEl>
                                              <p:pRg st="0" end="0"/>
                                            </p:txEl>
                                          </p:spTgt>
                                        </p:tgtEl>
                                        <p:attrNameLst>
                                          <p:attrName>style.visibility</p:attrName>
                                        </p:attrNameLst>
                                      </p:cBhvr>
                                      <p:to>
                                        <p:strVal val="visible"/>
                                      </p:to>
                                    </p:set>
                                    <p:animEffect transition="in" filter="randombar(horizontal)">
                                      <p:cBhvr>
                                        <p:cTn id="12" dur="500"/>
                                        <p:tgtEl>
                                          <p:spTgt spid="3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5">
                                            <p:txEl>
                                              <p:pRg st="2" end="2"/>
                                            </p:txEl>
                                          </p:spTgt>
                                        </p:tgtEl>
                                        <p:attrNameLst>
                                          <p:attrName>style.visibility</p:attrName>
                                        </p:attrNameLst>
                                      </p:cBhvr>
                                      <p:to>
                                        <p:strVal val="visible"/>
                                      </p:to>
                                    </p:set>
                                    <p:animEffect transition="in" filter="randombar(horizontal)">
                                      <p:cBhvr>
                                        <p:cTn id="17" dur="500"/>
                                        <p:tgtEl>
                                          <p:spTgt spid="3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4"/>
                                        </p:tgtEl>
                                        <p:attrNameLst>
                                          <p:attrName>style.visibility</p:attrName>
                                        </p:attrNameLst>
                                      </p:cBhvr>
                                      <p:to>
                                        <p:strVal val="visible"/>
                                      </p:to>
                                    </p:set>
                                    <p:animEffect transition="in" filter="randombar(horizontal)">
                                      <p:cBhvr>
                                        <p:cTn id="22" dur="500"/>
                                        <p:tgtEl>
                                          <p:spTgt spid="304"/>
                                        </p:tgtEl>
                                      </p:cBhvr>
                                    </p:animEffect>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Shape 311"/>
          <p:cNvSpPr/>
          <p:nvPr/>
        </p:nvSpPr>
        <p:spPr>
          <a:xfrm>
            <a:off x="2062737" y="2445300"/>
            <a:ext cx="2895600" cy="2770800"/>
          </a:xfrm>
          <a:prstGeom prst="ellipse">
            <a:avLst/>
          </a:prstGeom>
          <a:noFill/>
          <a:ln w="28575" cap="flat" cmpd="sng">
            <a:solidFill>
              <a:srgbClr val="C00000"/>
            </a:solidFill>
            <a:prstDash val="dash"/>
            <a:round/>
            <a:headEnd type="none" w="med" len="med"/>
            <a:tailEnd type="none" w="med" len="med"/>
          </a:ln>
        </p:spPr>
        <p:txBody>
          <a:bodyPr lIns="91425" tIns="91425" rIns="91425" bIns="91425" anchor="ctr" anchorCtr="0">
            <a:noAutofit/>
          </a:bodyPr>
          <a:lstStyle/>
          <a:p>
            <a:endParaRPr/>
          </a:p>
        </p:txBody>
      </p:sp>
      <p:cxnSp>
        <p:nvCxnSpPr>
          <p:cNvPr id="312" name="Shape 312"/>
          <p:cNvCxnSpPr>
            <a:endCxn id="311" idx="6"/>
          </p:cNvCxnSpPr>
          <p:nvPr/>
        </p:nvCxnSpPr>
        <p:spPr>
          <a:xfrm rot="10800000" flipH="1">
            <a:off x="3531237" y="3830700"/>
            <a:ext cx="1427100" cy="13800"/>
          </a:xfrm>
          <a:prstGeom prst="straightConnector1">
            <a:avLst/>
          </a:prstGeom>
          <a:noFill/>
          <a:ln w="28575" cap="flat" cmpd="sng">
            <a:solidFill>
              <a:srgbClr val="FF0000"/>
            </a:solidFill>
            <a:prstDash val="dash"/>
            <a:round/>
            <a:headEnd type="none" w="lg" len="lg"/>
            <a:tailEnd type="none" w="lg" len="lg"/>
          </a:ln>
        </p:spPr>
      </p:cxnSp>
      <p:sp>
        <p:nvSpPr>
          <p:cNvPr id="313" name="Shape 313"/>
          <p:cNvSpPr/>
          <p:nvPr/>
        </p:nvSpPr>
        <p:spPr>
          <a:xfrm>
            <a:off x="4764387" y="3657450"/>
            <a:ext cx="360300" cy="3465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14" name="Shape 314"/>
          <p:cNvSpPr/>
          <p:nvPr/>
        </p:nvSpPr>
        <p:spPr>
          <a:xfrm>
            <a:off x="3468987" y="3789150"/>
            <a:ext cx="83100" cy="83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315" name="Shape 315"/>
          <p:cNvCxnSpPr>
            <a:stCxn id="313" idx="0"/>
          </p:cNvCxnSpPr>
          <p:nvPr/>
        </p:nvCxnSpPr>
        <p:spPr>
          <a:xfrm rot="10800000" flipH="1">
            <a:off x="4944537" y="2812350"/>
            <a:ext cx="13800" cy="845100"/>
          </a:xfrm>
          <a:prstGeom prst="straightConnector1">
            <a:avLst/>
          </a:prstGeom>
          <a:noFill/>
          <a:ln w="38100" cap="flat" cmpd="sng">
            <a:solidFill>
              <a:srgbClr val="C00000"/>
            </a:solidFill>
            <a:prstDash val="solid"/>
            <a:round/>
            <a:headEnd type="none" w="lg" len="lg"/>
            <a:tailEnd type="triangle" w="lg" len="lg"/>
          </a:ln>
        </p:spPr>
      </p:cxnSp>
      <p:sp>
        <p:nvSpPr>
          <p:cNvPr id="316" name="Shape 316"/>
          <p:cNvSpPr txBox="1"/>
          <p:nvPr/>
        </p:nvSpPr>
        <p:spPr>
          <a:xfrm>
            <a:off x="5041487" y="2660075"/>
            <a:ext cx="500400" cy="443100"/>
          </a:xfrm>
          <a:prstGeom prst="rect">
            <a:avLst/>
          </a:prstGeom>
          <a:noFill/>
          <a:ln>
            <a:noFill/>
          </a:ln>
        </p:spPr>
        <p:txBody>
          <a:bodyPr lIns="91425" tIns="91425" rIns="91425" bIns="91425" anchor="t" anchorCtr="0">
            <a:noAutofit/>
          </a:bodyPr>
          <a:lstStyle/>
          <a:p>
            <a:r>
              <a:rPr lang="en-US" sz="2400" b="1" u="sng">
                <a:solidFill>
                  <a:srgbClr val="C00000"/>
                </a:solidFill>
                <a:latin typeface="Calibri"/>
                <a:ea typeface="Calibri"/>
                <a:cs typeface="Calibri"/>
                <a:sym typeface="Calibri"/>
              </a:rPr>
              <a:t>v</a:t>
            </a:r>
            <a:r>
              <a:rPr lang="en-US" sz="2400" b="1" baseline="-25000">
                <a:solidFill>
                  <a:srgbClr val="C00000"/>
                </a:solidFill>
                <a:latin typeface="Calibri"/>
                <a:ea typeface="Calibri"/>
                <a:cs typeface="Calibri"/>
                <a:sym typeface="Calibri"/>
              </a:rPr>
              <a:t>i</a:t>
            </a:r>
          </a:p>
        </p:txBody>
      </p:sp>
      <p:sp>
        <p:nvSpPr>
          <p:cNvPr id="317" name="Shape 317"/>
          <p:cNvSpPr txBox="1"/>
          <p:nvPr/>
        </p:nvSpPr>
        <p:spPr>
          <a:xfrm>
            <a:off x="4064687" y="3872250"/>
            <a:ext cx="360300" cy="346500"/>
          </a:xfrm>
          <a:prstGeom prst="rect">
            <a:avLst/>
          </a:prstGeom>
          <a:noFill/>
          <a:ln>
            <a:noFill/>
          </a:ln>
        </p:spPr>
        <p:txBody>
          <a:bodyPr lIns="91425" tIns="91425" rIns="91425" bIns="91425" anchor="t" anchorCtr="0">
            <a:noAutofit/>
          </a:bodyPr>
          <a:lstStyle/>
          <a:p>
            <a:r>
              <a:rPr lang="en-US" sz="2400" i="1">
                <a:solidFill>
                  <a:srgbClr val="FF0000"/>
                </a:solidFill>
                <a:latin typeface="Calibri"/>
                <a:ea typeface="Calibri"/>
                <a:cs typeface="Calibri"/>
                <a:sym typeface="Calibri"/>
              </a:rPr>
              <a:t>r</a:t>
            </a:r>
          </a:p>
        </p:txBody>
      </p:sp>
      <p:grpSp>
        <p:nvGrpSpPr>
          <p:cNvPr id="318" name="Shape 318"/>
          <p:cNvGrpSpPr/>
          <p:nvPr/>
        </p:nvGrpSpPr>
        <p:grpSpPr>
          <a:xfrm rot="-2717988">
            <a:off x="3850259" y="2043042"/>
            <a:ext cx="845703" cy="1191904"/>
            <a:chOff x="2687625" y="5181175"/>
            <a:chExt cx="845700" cy="1191900"/>
          </a:xfrm>
        </p:grpSpPr>
        <p:sp>
          <p:nvSpPr>
            <p:cNvPr id="319" name="Shape 319"/>
            <p:cNvSpPr/>
            <p:nvPr/>
          </p:nvSpPr>
          <p:spPr>
            <a:xfrm>
              <a:off x="2923275" y="6026575"/>
              <a:ext cx="360300" cy="3465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320" name="Shape 320"/>
            <p:cNvCxnSpPr>
              <a:stCxn id="319" idx="0"/>
            </p:cNvCxnSpPr>
            <p:nvPr/>
          </p:nvCxnSpPr>
          <p:spPr>
            <a:xfrm rot="-8082725">
              <a:off x="2814971" y="5301476"/>
              <a:ext cx="591007" cy="604796"/>
            </a:xfrm>
            <a:prstGeom prst="straightConnector1">
              <a:avLst/>
            </a:prstGeom>
            <a:noFill/>
            <a:ln w="38100" cap="flat" cmpd="sng">
              <a:solidFill>
                <a:srgbClr val="C00000"/>
              </a:solidFill>
              <a:prstDash val="solid"/>
              <a:round/>
              <a:headEnd type="none" w="lg" len="lg"/>
              <a:tailEnd type="triangle" w="lg" len="lg"/>
            </a:ln>
          </p:spPr>
        </p:cxnSp>
      </p:grpSp>
      <p:sp>
        <p:nvSpPr>
          <p:cNvPr id="321" name="Shape 321"/>
          <p:cNvSpPr txBox="1"/>
          <p:nvPr/>
        </p:nvSpPr>
        <p:spPr>
          <a:xfrm>
            <a:off x="1693887" y="682000"/>
            <a:ext cx="6515100" cy="765300"/>
          </a:xfrm>
          <a:prstGeom prst="rect">
            <a:avLst/>
          </a:prstGeom>
          <a:noFill/>
          <a:ln>
            <a:noFill/>
          </a:ln>
        </p:spPr>
        <p:txBody>
          <a:bodyPr lIns="91425" tIns="91425" rIns="91425" bIns="91425" anchor="t" anchorCtr="0">
            <a:noAutofit/>
          </a:bodyPr>
          <a:lstStyle/>
          <a:p>
            <a:r>
              <a:rPr lang="en-US" sz="2400" i="1" dirty="0">
                <a:latin typeface="Calibri"/>
                <a:ea typeface="Calibri"/>
                <a:cs typeface="Calibri"/>
                <a:sym typeface="Calibri"/>
              </a:rPr>
              <a:t>Why is the acceleration towards the </a:t>
            </a:r>
            <a:r>
              <a:rPr lang="en-US" sz="2400" i="1" dirty="0" err="1">
                <a:latin typeface="Calibri"/>
                <a:ea typeface="Calibri"/>
                <a:cs typeface="Calibri"/>
                <a:sym typeface="Calibri"/>
              </a:rPr>
              <a:t>centre</a:t>
            </a:r>
            <a:r>
              <a:rPr lang="en-US" sz="2400" i="1" dirty="0">
                <a:latin typeface="Calibri"/>
                <a:ea typeface="Calibri"/>
                <a:cs typeface="Calibri"/>
                <a:sym typeface="Calibri"/>
              </a:rPr>
              <a:t>?</a:t>
            </a:r>
          </a:p>
        </p:txBody>
      </p:sp>
      <p:sp>
        <p:nvSpPr>
          <p:cNvPr id="322" name="Shape 322"/>
          <p:cNvSpPr txBox="1"/>
          <p:nvPr/>
        </p:nvSpPr>
        <p:spPr>
          <a:xfrm>
            <a:off x="4022912" y="1821875"/>
            <a:ext cx="500400" cy="443100"/>
          </a:xfrm>
          <a:prstGeom prst="rect">
            <a:avLst/>
          </a:prstGeom>
          <a:noFill/>
          <a:ln>
            <a:noFill/>
          </a:ln>
        </p:spPr>
        <p:txBody>
          <a:bodyPr lIns="91425" tIns="91425" rIns="91425" bIns="91425" anchor="t" anchorCtr="0">
            <a:noAutofit/>
          </a:bodyPr>
          <a:lstStyle/>
          <a:p>
            <a:r>
              <a:rPr lang="en-US" sz="2400" b="1" u="sng" dirty="0" err="1">
                <a:solidFill>
                  <a:srgbClr val="C00000"/>
                </a:solidFill>
                <a:latin typeface="Calibri"/>
                <a:ea typeface="Calibri"/>
                <a:cs typeface="Calibri"/>
                <a:sym typeface="Calibri"/>
              </a:rPr>
              <a:t>v</a:t>
            </a:r>
            <a:r>
              <a:rPr lang="en-US" sz="2400" b="1" baseline="-25000" dirty="0" err="1">
                <a:solidFill>
                  <a:srgbClr val="C00000"/>
                </a:solidFill>
                <a:latin typeface="Calibri"/>
                <a:ea typeface="Calibri"/>
                <a:cs typeface="Calibri"/>
                <a:sym typeface="Calibri"/>
              </a:rPr>
              <a:t>f</a:t>
            </a:r>
            <a:endParaRPr lang="en-US" sz="2400" b="1" baseline="-25000" dirty="0">
              <a:solidFill>
                <a:srgbClr val="C00000"/>
              </a:solidFill>
              <a:latin typeface="Calibri"/>
              <a:ea typeface="Calibri"/>
              <a:cs typeface="Calibri"/>
              <a:sym typeface="Calibri"/>
            </a:endParaRPr>
          </a:p>
        </p:txBody>
      </p:sp>
      <p:sp>
        <p:nvSpPr>
          <p:cNvPr id="323" name="Shape 323"/>
          <p:cNvSpPr txBox="1"/>
          <p:nvPr/>
        </p:nvSpPr>
        <p:spPr>
          <a:xfrm>
            <a:off x="5351462" y="1516375"/>
            <a:ext cx="5162400" cy="1061100"/>
          </a:xfrm>
          <a:prstGeom prst="rect">
            <a:avLst/>
          </a:prstGeom>
          <a:noFill/>
          <a:ln>
            <a:noFill/>
          </a:ln>
        </p:spPr>
        <p:txBody>
          <a:bodyPr lIns="91425" tIns="91425" rIns="91425" bIns="91425" anchor="t" anchorCtr="0">
            <a:noAutofit/>
          </a:bodyPr>
          <a:lstStyle/>
          <a:p>
            <a:r>
              <a:rPr lang="en-US" sz="2400" dirty="0">
                <a:latin typeface="Calibri"/>
                <a:ea typeface="Calibri"/>
                <a:cs typeface="Calibri"/>
                <a:sym typeface="Calibri"/>
              </a:rPr>
              <a:t>Acceleration </a:t>
            </a:r>
            <a:r>
              <a:rPr lang="en-US" sz="2800" b="1" dirty="0">
                <a:solidFill>
                  <a:srgbClr val="C00000"/>
                </a:solidFill>
                <a:latin typeface="Calibri"/>
                <a:ea typeface="Calibri"/>
                <a:cs typeface="Calibri"/>
                <a:sym typeface="Calibri"/>
              </a:rPr>
              <a:t>IS</a:t>
            </a:r>
            <a:r>
              <a:rPr lang="en-US" sz="2400" dirty="0">
                <a:latin typeface="Calibri"/>
                <a:ea typeface="Calibri"/>
                <a:cs typeface="Calibri"/>
                <a:sym typeface="Calibri"/>
              </a:rPr>
              <a:t> a </a:t>
            </a:r>
            <a:r>
              <a:rPr lang="en-US" sz="2400" u="sng" dirty="0">
                <a:latin typeface="Calibri"/>
                <a:ea typeface="Calibri"/>
                <a:cs typeface="Calibri"/>
                <a:sym typeface="Calibri"/>
              </a:rPr>
              <a:t>change</a:t>
            </a:r>
            <a:r>
              <a:rPr lang="en-US" sz="2400" dirty="0">
                <a:latin typeface="Calibri"/>
                <a:ea typeface="Calibri"/>
                <a:cs typeface="Calibri"/>
                <a:sym typeface="Calibri"/>
              </a:rPr>
              <a:t> in velocity...</a:t>
            </a:r>
          </a:p>
        </p:txBody>
      </p:sp>
      <p:sp>
        <p:nvSpPr>
          <p:cNvPr id="324" name="Shape 324"/>
          <p:cNvSpPr txBox="1"/>
          <p:nvPr/>
        </p:nvSpPr>
        <p:spPr>
          <a:xfrm>
            <a:off x="6532562" y="2264975"/>
            <a:ext cx="2514600" cy="765300"/>
          </a:xfrm>
          <a:prstGeom prst="rect">
            <a:avLst/>
          </a:prstGeom>
          <a:noFill/>
          <a:ln>
            <a:noFill/>
          </a:ln>
        </p:spPr>
        <p:txBody>
          <a:bodyPr lIns="91425" tIns="91425" rIns="91425" bIns="91425" anchor="t" anchorCtr="0">
            <a:noAutofit/>
          </a:bodyPr>
          <a:lstStyle/>
          <a:p>
            <a:pPr algn="ctr"/>
            <a:r>
              <a:rPr lang="en-US" sz="3000" dirty="0" err="1">
                <a:latin typeface="Calibri"/>
                <a:ea typeface="Calibri"/>
                <a:cs typeface="Calibri"/>
                <a:sym typeface="Calibri"/>
              </a:rPr>
              <a:t>Δv</a:t>
            </a:r>
            <a:r>
              <a:rPr lang="en-US" sz="3000" dirty="0">
                <a:latin typeface="Calibri"/>
                <a:ea typeface="Calibri"/>
                <a:cs typeface="Calibri"/>
                <a:sym typeface="Calibri"/>
              </a:rPr>
              <a:t> = </a:t>
            </a:r>
            <a:r>
              <a:rPr lang="en-US" sz="3000" dirty="0" err="1">
                <a:latin typeface="Calibri"/>
                <a:ea typeface="Calibri"/>
                <a:cs typeface="Calibri"/>
                <a:sym typeface="Calibri"/>
              </a:rPr>
              <a:t>v</a:t>
            </a:r>
            <a:r>
              <a:rPr lang="en-US" sz="3000" baseline="-25000" dirty="0" err="1">
                <a:latin typeface="Calibri"/>
                <a:ea typeface="Calibri"/>
                <a:cs typeface="Calibri"/>
                <a:sym typeface="Calibri"/>
              </a:rPr>
              <a:t>f</a:t>
            </a:r>
            <a:r>
              <a:rPr lang="en-US" sz="3000" dirty="0">
                <a:latin typeface="Calibri"/>
                <a:ea typeface="Calibri"/>
                <a:cs typeface="Calibri"/>
                <a:sym typeface="Calibri"/>
              </a:rPr>
              <a:t> - </a:t>
            </a:r>
            <a:r>
              <a:rPr lang="en-US" sz="3000" dirty="0">
                <a:solidFill>
                  <a:schemeClr val="dk1"/>
                </a:solidFill>
                <a:latin typeface="Calibri"/>
                <a:ea typeface="Calibri"/>
                <a:cs typeface="Calibri"/>
                <a:sym typeface="Calibri"/>
              </a:rPr>
              <a:t>v</a:t>
            </a:r>
            <a:r>
              <a:rPr lang="en-US" sz="3000" baseline="-25000" dirty="0">
                <a:solidFill>
                  <a:schemeClr val="dk1"/>
                </a:solidFill>
                <a:latin typeface="Calibri"/>
                <a:ea typeface="Calibri"/>
                <a:cs typeface="Calibri"/>
                <a:sym typeface="Calibri"/>
              </a:rPr>
              <a:t>i</a:t>
            </a:r>
          </a:p>
        </p:txBody>
      </p:sp>
      <p:sp>
        <p:nvSpPr>
          <p:cNvPr id="325" name="Shape 325"/>
          <p:cNvSpPr txBox="1"/>
          <p:nvPr/>
        </p:nvSpPr>
        <p:spPr>
          <a:xfrm>
            <a:off x="5351462" y="3185775"/>
            <a:ext cx="4610100" cy="845100"/>
          </a:xfrm>
          <a:prstGeom prst="rect">
            <a:avLst/>
          </a:prstGeom>
          <a:noFill/>
          <a:ln>
            <a:noFill/>
          </a:ln>
        </p:spPr>
        <p:txBody>
          <a:bodyPr lIns="91425" tIns="91425" rIns="91425" bIns="91425" anchor="t" anchorCtr="0">
            <a:noAutofit/>
          </a:bodyPr>
          <a:lstStyle/>
          <a:p>
            <a:r>
              <a:rPr lang="en-US" sz="2400" i="1">
                <a:latin typeface="Calibri"/>
                <a:ea typeface="Calibri"/>
                <a:cs typeface="Calibri"/>
                <a:sym typeface="Calibri"/>
              </a:rPr>
              <a:t>Drawing a vector diagram:</a:t>
            </a:r>
          </a:p>
        </p:txBody>
      </p:sp>
      <p:cxnSp>
        <p:nvCxnSpPr>
          <p:cNvPr id="326" name="Shape 326"/>
          <p:cNvCxnSpPr/>
          <p:nvPr/>
        </p:nvCxnSpPr>
        <p:spPr>
          <a:xfrm rot="10800000">
            <a:off x="7031348" y="3906424"/>
            <a:ext cx="1008068" cy="825491"/>
          </a:xfrm>
          <a:prstGeom prst="straightConnector1">
            <a:avLst/>
          </a:prstGeom>
          <a:noFill/>
          <a:ln w="44450" cap="flat" cmpd="sng">
            <a:solidFill>
              <a:srgbClr val="C00000"/>
            </a:solidFill>
            <a:prstDash val="solid"/>
            <a:round/>
            <a:headEnd type="none" w="lg" len="lg"/>
            <a:tailEnd type="triangle" w="lg" len="lg"/>
          </a:ln>
        </p:spPr>
      </p:cxnSp>
      <p:cxnSp>
        <p:nvCxnSpPr>
          <p:cNvPr id="327" name="Shape 327"/>
          <p:cNvCxnSpPr/>
          <p:nvPr/>
        </p:nvCxnSpPr>
        <p:spPr>
          <a:xfrm>
            <a:off x="7031350" y="3950620"/>
            <a:ext cx="23538" cy="1153476"/>
          </a:xfrm>
          <a:prstGeom prst="straightConnector1">
            <a:avLst/>
          </a:prstGeom>
          <a:noFill/>
          <a:ln w="44450" cap="flat" cmpd="sng">
            <a:solidFill>
              <a:srgbClr val="C00000"/>
            </a:solidFill>
            <a:prstDash val="solid"/>
            <a:round/>
            <a:headEnd type="none" w="lg" len="lg"/>
            <a:tailEnd type="triangle" w="lg" len="lg"/>
          </a:ln>
        </p:spPr>
      </p:cxnSp>
      <p:cxnSp>
        <p:nvCxnSpPr>
          <p:cNvPr id="328" name="Shape 328"/>
          <p:cNvCxnSpPr/>
          <p:nvPr/>
        </p:nvCxnSpPr>
        <p:spPr>
          <a:xfrm flipH="1">
            <a:off x="7082778" y="4734379"/>
            <a:ext cx="974807" cy="364018"/>
          </a:xfrm>
          <a:prstGeom prst="straightConnector1">
            <a:avLst/>
          </a:prstGeom>
          <a:noFill/>
          <a:ln w="28575" cap="flat" cmpd="sng">
            <a:solidFill>
              <a:schemeClr val="tx2"/>
            </a:solidFill>
            <a:prstDash val="solid"/>
            <a:round/>
            <a:headEnd type="none" w="lg" len="lg"/>
            <a:tailEnd type="triangle" w="lg" len="lg"/>
          </a:ln>
        </p:spPr>
      </p:cxnSp>
      <p:sp>
        <p:nvSpPr>
          <p:cNvPr id="329" name="Shape 329"/>
          <p:cNvSpPr txBox="1"/>
          <p:nvPr/>
        </p:nvSpPr>
        <p:spPr>
          <a:xfrm>
            <a:off x="6472301" y="4080234"/>
            <a:ext cx="1141625" cy="604787"/>
          </a:xfrm>
          <a:prstGeom prst="rect">
            <a:avLst/>
          </a:prstGeom>
          <a:noFill/>
          <a:ln>
            <a:noFill/>
          </a:ln>
        </p:spPr>
        <p:txBody>
          <a:bodyPr lIns="91425" tIns="91425" rIns="91425" bIns="91425" anchor="t" anchorCtr="0">
            <a:noAutofit/>
          </a:bodyPr>
          <a:lstStyle/>
          <a:p>
            <a:r>
              <a:rPr lang="en-US" sz="2400" b="1" u="sng">
                <a:solidFill>
                  <a:srgbClr val="C00000"/>
                </a:solidFill>
                <a:latin typeface="Calibri"/>
                <a:ea typeface="Calibri"/>
                <a:cs typeface="Calibri"/>
                <a:sym typeface="Calibri"/>
              </a:rPr>
              <a:t>-v</a:t>
            </a:r>
            <a:r>
              <a:rPr lang="en-US" sz="2400" b="1" baseline="-25000">
                <a:solidFill>
                  <a:srgbClr val="C00000"/>
                </a:solidFill>
                <a:latin typeface="Calibri"/>
                <a:ea typeface="Calibri"/>
                <a:cs typeface="Calibri"/>
                <a:sym typeface="Calibri"/>
              </a:rPr>
              <a:t>i</a:t>
            </a:r>
          </a:p>
        </p:txBody>
      </p:sp>
      <p:sp>
        <p:nvSpPr>
          <p:cNvPr id="330" name="Shape 330"/>
          <p:cNvSpPr txBox="1"/>
          <p:nvPr/>
        </p:nvSpPr>
        <p:spPr>
          <a:xfrm>
            <a:off x="7448649" y="3657440"/>
            <a:ext cx="853532" cy="604787"/>
          </a:xfrm>
          <a:prstGeom prst="rect">
            <a:avLst/>
          </a:prstGeom>
          <a:noFill/>
          <a:ln>
            <a:noFill/>
          </a:ln>
        </p:spPr>
        <p:txBody>
          <a:bodyPr lIns="91425" tIns="91425" rIns="91425" bIns="91425" anchor="t" anchorCtr="0">
            <a:noAutofit/>
          </a:bodyPr>
          <a:lstStyle/>
          <a:p>
            <a:r>
              <a:rPr lang="en-US" sz="2400" b="1" u="sng">
                <a:solidFill>
                  <a:srgbClr val="C00000"/>
                </a:solidFill>
                <a:latin typeface="Calibri"/>
                <a:ea typeface="Calibri"/>
                <a:cs typeface="Calibri"/>
                <a:sym typeface="Calibri"/>
              </a:rPr>
              <a:t>v</a:t>
            </a:r>
            <a:r>
              <a:rPr lang="en-US" sz="2400" b="1" baseline="-25000">
                <a:solidFill>
                  <a:srgbClr val="C00000"/>
                </a:solidFill>
                <a:latin typeface="Calibri"/>
                <a:ea typeface="Calibri"/>
                <a:cs typeface="Calibri"/>
                <a:sym typeface="Calibri"/>
              </a:rPr>
              <a:t>f</a:t>
            </a:r>
          </a:p>
        </p:txBody>
      </p:sp>
      <p:sp>
        <p:nvSpPr>
          <p:cNvPr id="331" name="Shape 331"/>
          <p:cNvSpPr txBox="1"/>
          <p:nvPr/>
        </p:nvSpPr>
        <p:spPr>
          <a:xfrm>
            <a:off x="7448650" y="4854568"/>
            <a:ext cx="1141625" cy="604787"/>
          </a:xfrm>
          <a:prstGeom prst="rect">
            <a:avLst/>
          </a:prstGeom>
          <a:noFill/>
          <a:ln>
            <a:noFill/>
          </a:ln>
        </p:spPr>
        <p:txBody>
          <a:bodyPr lIns="91425" tIns="91425" rIns="91425" bIns="91425" anchor="t" anchorCtr="0">
            <a:noAutofit/>
          </a:bodyPr>
          <a:lstStyle/>
          <a:p>
            <a:r>
              <a:rPr lang="en-US" sz="2400" b="1">
                <a:solidFill>
                  <a:schemeClr val="tx2"/>
                </a:solidFill>
                <a:latin typeface="Calibri"/>
                <a:ea typeface="Calibri"/>
                <a:cs typeface="Calibri"/>
                <a:sym typeface="Calibri"/>
              </a:rPr>
              <a:t>Δ</a:t>
            </a:r>
            <a:r>
              <a:rPr lang="en-US" sz="2400" b="1" u="sng">
                <a:solidFill>
                  <a:schemeClr val="tx2"/>
                </a:solidFill>
                <a:latin typeface="Calibri"/>
                <a:ea typeface="Calibri"/>
                <a:cs typeface="Calibri"/>
                <a:sym typeface="Calibri"/>
              </a:rPr>
              <a:t>v</a:t>
            </a:r>
          </a:p>
        </p:txBody>
      </p:sp>
      <p:sp>
        <p:nvSpPr>
          <p:cNvPr id="332" name="Shape 332"/>
          <p:cNvSpPr/>
          <p:nvPr/>
        </p:nvSpPr>
        <p:spPr>
          <a:xfrm rot="-2718210">
            <a:off x="4593010" y="3179861"/>
            <a:ext cx="360417" cy="346416"/>
          </a:xfrm>
          <a:prstGeom prst="ellipse">
            <a:avLst/>
          </a:prstGeom>
          <a:solidFill>
            <a:srgbClr val="999999"/>
          </a:solidFill>
          <a:ln w="9525" cap="flat" cmpd="sng">
            <a:solidFill>
              <a:srgbClr val="000000"/>
            </a:solidFill>
            <a:prstDash val="dash"/>
            <a:round/>
            <a:headEnd type="none" w="med" len="med"/>
            <a:tailEnd type="none" w="med" len="med"/>
          </a:ln>
        </p:spPr>
        <p:txBody>
          <a:bodyPr lIns="91425" tIns="91425" rIns="91425" bIns="91425" anchor="ctr" anchorCtr="0">
            <a:noAutofit/>
          </a:bodyPr>
          <a:lstStyle/>
          <a:p>
            <a:endParaRPr/>
          </a:p>
        </p:txBody>
      </p:sp>
      <p:cxnSp>
        <p:nvCxnSpPr>
          <p:cNvPr id="333" name="Shape 333"/>
          <p:cNvCxnSpPr/>
          <p:nvPr/>
        </p:nvCxnSpPr>
        <p:spPr>
          <a:xfrm flipH="1">
            <a:off x="3979787" y="3404850"/>
            <a:ext cx="656400" cy="207000"/>
          </a:xfrm>
          <a:prstGeom prst="straightConnector1">
            <a:avLst/>
          </a:prstGeom>
          <a:noFill/>
          <a:ln w="28575" cap="flat" cmpd="sng">
            <a:solidFill>
              <a:schemeClr val="tx2"/>
            </a:solidFill>
            <a:prstDash val="solid"/>
            <a:round/>
            <a:headEnd type="none" w="lg" len="lg"/>
            <a:tailEnd type="triangle" w="lg" len="lg"/>
          </a:ln>
        </p:spPr>
      </p:cxnSp>
      <p:sp>
        <p:nvSpPr>
          <p:cNvPr id="334" name="Shape 334"/>
          <p:cNvSpPr txBox="1"/>
          <p:nvPr/>
        </p:nvSpPr>
        <p:spPr>
          <a:xfrm>
            <a:off x="3835637" y="3013350"/>
            <a:ext cx="669300" cy="443100"/>
          </a:xfrm>
          <a:prstGeom prst="rect">
            <a:avLst/>
          </a:prstGeom>
          <a:noFill/>
          <a:ln>
            <a:noFill/>
          </a:ln>
        </p:spPr>
        <p:txBody>
          <a:bodyPr lIns="91425" tIns="91425" rIns="91425" bIns="91425" anchor="t" anchorCtr="0">
            <a:noAutofit/>
          </a:bodyPr>
          <a:lstStyle/>
          <a:p>
            <a:r>
              <a:rPr lang="en-US" sz="2400" b="1" dirty="0" err="1">
                <a:solidFill>
                  <a:schemeClr val="tx2"/>
                </a:solidFill>
                <a:latin typeface="Calibri"/>
                <a:ea typeface="Calibri"/>
                <a:cs typeface="Calibri"/>
                <a:sym typeface="Calibri"/>
              </a:rPr>
              <a:t>Δ</a:t>
            </a:r>
            <a:r>
              <a:rPr lang="en-US" sz="2400" b="1" u="sng" dirty="0" err="1">
                <a:solidFill>
                  <a:schemeClr val="tx2"/>
                </a:solidFill>
                <a:latin typeface="Calibri"/>
                <a:ea typeface="Calibri"/>
                <a:cs typeface="Calibri"/>
                <a:sym typeface="Calibri"/>
              </a:rPr>
              <a:t>v</a:t>
            </a:r>
            <a:endParaRPr lang="en-US" sz="2400" b="1" u="sng" dirty="0">
              <a:solidFill>
                <a:schemeClr val="tx2"/>
              </a:solidFill>
              <a:latin typeface="Calibri"/>
              <a:ea typeface="Calibri"/>
              <a:cs typeface="Calibri"/>
              <a:sym typeface="Calibri"/>
            </a:endParaRPr>
          </a:p>
        </p:txBody>
      </p:sp>
      <p:sp>
        <p:nvSpPr>
          <p:cNvPr id="335" name="Shape 335"/>
          <p:cNvSpPr txBox="1"/>
          <p:nvPr/>
        </p:nvSpPr>
        <p:spPr>
          <a:xfrm>
            <a:off x="2638028" y="5582000"/>
            <a:ext cx="7162800" cy="930300"/>
          </a:xfrm>
          <a:prstGeom prst="rect">
            <a:avLst/>
          </a:prstGeom>
          <a:solidFill>
            <a:srgbClr val="FCE180"/>
          </a:solidFill>
          <a:ln w="28575" cap="flat" cmpd="sng">
            <a:noFill/>
            <a:prstDash val="solid"/>
            <a:round/>
            <a:headEnd type="none" w="med" len="med"/>
            <a:tailEnd type="none" w="med" len="med"/>
          </a:ln>
        </p:spPr>
        <p:txBody>
          <a:bodyPr lIns="91425" tIns="91425" rIns="91425" bIns="91425" anchor="t" anchorCtr="0">
            <a:noAutofit/>
          </a:bodyPr>
          <a:lstStyle/>
          <a:p>
            <a:r>
              <a:rPr lang="en-US" sz="2400" dirty="0">
                <a:latin typeface="Calibri"/>
                <a:ea typeface="Calibri"/>
                <a:cs typeface="Calibri"/>
                <a:sym typeface="Calibri"/>
              </a:rPr>
              <a:t>At the object’s </a:t>
            </a:r>
            <a:r>
              <a:rPr lang="en-US" sz="2400" i="1" dirty="0">
                <a:latin typeface="Calibri"/>
                <a:ea typeface="Calibri"/>
                <a:cs typeface="Calibri"/>
                <a:sym typeface="Calibri"/>
              </a:rPr>
              <a:t>average</a:t>
            </a:r>
            <a:r>
              <a:rPr lang="en-US" sz="2400" dirty="0">
                <a:latin typeface="Calibri"/>
                <a:ea typeface="Calibri"/>
                <a:cs typeface="Calibri"/>
                <a:sym typeface="Calibri"/>
              </a:rPr>
              <a:t> position, the change in velocity vector,</a:t>
            </a:r>
            <a:r>
              <a:rPr lang="en-US" sz="2400" b="1" dirty="0">
                <a:latin typeface="Calibri"/>
                <a:ea typeface="Calibri"/>
                <a:cs typeface="Calibri"/>
                <a:sym typeface="Calibri"/>
              </a:rPr>
              <a:t> </a:t>
            </a:r>
            <a:r>
              <a:rPr lang="en-US" sz="2400" b="1" dirty="0" err="1">
                <a:solidFill>
                  <a:schemeClr val="dk1"/>
                </a:solidFill>
                <a:latin typeface="Calibri"/>
                <a:ea typeface="Calibri"/>
                <a:cs typeface="Calibri"/>
                <a:sym typeface="Calibri"/>
              </a:rPr>
              <a:t>Δv</a:t>
            </a:r>
            <a:r>
              <a:rPr lang="en-US" sz="2400" dirty="0">
                <a:solidFill>
                  <a:schemeClr val="dk1"/>
                </a:solidFill>
                <a:latin typeface="Calibri"/>
                <a:ea typeface="Calibri"/>
                <a:cs typeface="Calibri"/>
                <a:sym typeface="Calibri"/>
              </a:rPr>
              <a:t>, points towards the </a:t>
            </a:r>
            <a:r>
              <a:rPr lang="en-US" sz="2400" b="1" dirty="0" err="1">
                <a:solidFill>
                  <a:schemeClr val="dk1"/>
                </a:solidFill>
                <a:latin typeface="Calibri"/>
                <a:ea typeface="Calibri"/>
                <a:cs typeface="Calibri"/>
                <a:sym typeface="Calibri"/>
              </a:rPr>
              <a:t>centre</a:t>
            </a:r>
            <a:r>
              <a:rPr lang="en-US" sz="2400" b="1" dirty="0">
                <a:solidFill>
                  <a:schemeClr val="dk1"/>
                </a:solidFill>
                <a:latin typeface="Calibri"/>
                <a:ea typeface="Calibri"/>
                <a:cs typeface="Calibri"/>
                <a:sym typeface="Calibri"/>
              </a:rPr>
              <a:t> of the circle</a:t>
            </a:r>
            <a:r>
              <a:rPr lang="en-US" sz="2400" dirty="0">
                <a:solidFill>
                  <a:schemeClr val="dk1"/>
                </a:solidFill>
                <a:latin typeface="Calibri"/>
                <a:ea typeface="Calibri"/>
                <a:cs typeface="Calibri"/>
                <a:sym typeface="Calibri"/>
              </a:rPr>
              <a:t>.</a:t>
            </a:r>
          </a:p>
        </p:txBody>
      </p:sp>
      <p:sp>
        <p:nvSpPr>
          <p:cNvPr id="336" name="Shape 336"/>
          <p:cNvSpPr txBox="1"/>
          <p:nvPr/>
        </p:nvSpPr>
        <p:spPr>
          <a:xfrm>
            <a:off x="1993412" y="3013350"/>
            <a:ext cx="2057400" cy="443100"/>
          </a:xfrm>
          <a:prstGeom prst="rect">
            <a:avLst/>
          </a:prstGeom>
          <a:noFill/>
          <a:ln>
            <a:noFill/>
          </a:ln>
        </p:spPr>
        <p:txBody>
          <a:bodyPr lIns="91425" tIns="91425" rIns="91425" bIns="91425" anchor="t" anchorCtr="0">
            <a:noAutofit/>
          </a:bodyPr>
          <a:lstStyle/>
          <a:p>
            <a:r>
              <a:rPr lang="en-US" sz="2400" b="1" dirty="0">
                <a:solidFill>
                  <a:schemeClr val="tx2"/>
                </a:solidFill>
                <a:latin typeface="Calibri"/>
                <a:ea typeface="Calibri"/>
                <a:cs typeface="Calibri"/>
                <a:sym typeface="Calibri"/>
              </a:rPr>
              <a:t>acceleration =</a:t>
            </a:r>
          </a:p>
        </p:txBody>
      </p:sp>
      <p:sp>
        <p:nvSpPr>
          <p:cNvPr id="29" name="Shape 302"/>
          <p:cNvSpPr txBox="1">
            <a:spLocks/>
          </p:cNvSpPr>
          <p:nvPr/>
        </p:nvSpPr>
        <p:spPr>
          <a:xfrm>
            <a:off x="1521687" y="-596"/>
            <a:ext cx="9144000" cy="765300"/>
          </a:xfrm>
          <a:prstGeom prst="rect">
            <a:avLst/>
          </a:prstGeom>
          <a:noFill/>
          <a:ln>
            <a:noFill/>
          </a:ln>
        </p:spPr>
        <p:txBody>
          <a:bodyPr lIns="91425" tIns="45700" rIns="91425" bIns="45700" anchor="ctr" anchorCtr="0">
            <a:noAutofit/>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a:lstStyle>
          <a:p>
            <a:pPr algn="ctr">
              <a:spcBef>
                <a:spcPts val="0"/>
              </a:spcBef>
              <a:spcAft>
                <a:spcPts val="0"/>
              </a:spcAft>
              <a:buSzPct val="25000"/>
            </a:pPr>
            <a:r>
              <a:rPr lang="en-NZ" sz="5400" b="1" kern="0" dirty="0">
                <a:solidFill>
                  <a:srgbClr val="BE1818"/>
                </a:solidFill>
                <a:latin typeface="Calibri" panose="020F0502020204030204" pitchFamily="34" charset="0"/>
              </a:rPr>
              <a:t>Centripetal Acceleration</a:t>
            </a:r>
            <a:endParaRPr lang="en-US" sz="5400" kern="0" dirty="0">
              <a:latin typeface="Bree Serif"/>
              <a:ea typeface="Bree Serif"/>
              <a:cs typeface="Bree Serif"/>
              <a:sym typeface="Bree Serif"/>
            </a:endParaRPr>
          </a:p>
        </p:txBody>
      </p:sp>
      <p:grpSp>
        <p:nvGrpSpPr>
          <p:cNvPr id="4" name="Group 3"/>
          <p:cNvGrpSpPr/>
          <p:nvPr/>
        </p:nvGrpSpPr>
        <p:grpSpPr>
          <a:xfrm>
            <a:off x="1521687" y="668062"/>
            <a:ext cx="9711636" cy="6170968"/>
            <a:chOff x="1693887" y="658227"/>
            <a:chExt cx="9711636" cy="617096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887" y="684692"/>
              <a:ext cx="9231178" cy="6144503"/>
            </a:xfrm>
            <a:prstGeom prst="rect">
              <a:avLst/>
            </a:prstGeom>
          </p:spPr>
        </p:pic>
        <p:sp>
          <p:nvSpPr>
            <p:cNvPr id="3" name="TextBox 2"/>
            <p:cNvSpPr txBox="1"/>
            <p:nvPr/>
          </p:nvSpPr>
          <p:spPr>
            <a:xfrm>
              <a:off x="5356851" y="658227"/>
              <a:ext cx="6048672" cy="369332"/>
            </a:xfrm>
            <a:prstGeom prst="rect">
              <a:avLst/>
            </a:prstGeom>
            <a:noFill/>
          </p:spPr>
          <p:txBody>
            <a:bodyPr wrap="square" rtlCol="0">
              <a:spAutoFit/>
            </a:bodyPr>
            <a:lstStyle/>
            <a:p>
              <a:r>
                <a:rPr lang="en-NZ" dirty="0">
                  <a:solidFill>
                    <a:schemeClr val="bg1"/>
                  </a:solidFill>
                </a:rPr>
                <a:t>http://voyapon.com/trains-japan/s_pixta_14099285_m/</a:t>
              </a:r>
            </a:p>
          </p:txBody>
        </p:sp>
      </p:grpSp>
    </p:spTree>
    <p:extLst>
      <p:ext uri="{BB962C8B-B14F-4D97-AF65-F5344CB8AC3E}">
        <p14:creationId xmlns:p14="http://schemas.microsoft.com/office/powerpoint/2010/main" val="13998752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1000"/>
                                        <p:tgtEl>
                                          <p:spTgt spid="315"/>
                                        </p:tgtEl>
                                      </p:cBhvr>
                                    </p:animEffect>
                                  </p:childTnLst>
                                </p:cTn>
                              </p:par>
                              <p:par>
                                <p:cTn id="13" presetID="10" presetClass="entr" presetSubtype="0" fill="hold" nodeType="withEffect">
                                  <p:stCondLst>
                                    <p:cond delay="0"/>
                                  </p:stCondLst>
                                  <p:childTnLst>
                                    <p:set>
                                      <p:cBhvr>
                                        <p:cTn id="14" dur="1" fill="hold">
                                          <p:stCondLst>
                                            <p:cond delay="0"/>
                                          </p:stCondLst>
                                        </p:cTn>
                                        <p:tgtEl>
                                          <p:spTgt spid="316"/>
                                        </p:tgtEl>
                                        <p:attrNameLst>
                                          <p:attrName>style.visibility</p:attrName>
                                        </p:attrNameLst>
                                      </p:cBhvr>
                                      <p:to>
                                        <p:strVal val="visible"/>
                                      </p:to>
                                    </p:set>
                                    <p:animEffect transition="in" filter="fade">
                                      <p:cBhvr>
                                        <p:cTn id="15" dur="1000"/>
                                        <p:tgtEl>
                                          <p:spTgt spid="3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8"/>
                                        </p:tgtEl>
                                        <p:attrNameLst>
                                          <p:attrName>style.visibility</p:attrName>
                                        </p:attrNameLst>
                                      </p:cBhvr>
                                      <p:to>
                                        <p:strVal val="visible"/>
                                      </p:to>
                                    </p:set>
                                    <p:animEffect transition="in" filter="fade">
                                      <p:cBhvr>
                                        <p:cTn id="20" dur="1000"/>
                                        <p:tgtEl>
                                          <p:spTgt spid="318"/>
                                        </p:tgtEl>
                                      </p:cBhvr>
                                    </p:animEffect>
                                  </p:childTnLst>
                                </p:cTn>
                              </p:par>
                              <p:par>
                                <p:cTn id="21" presetID="10" presetClass="entr" presetSubtype="0" fill="hold" nodeType="withEffect">
                                  <p:stCondLst>
                                    <p:cond delay="0"/>
                                  </p:stCondLst>
                                  <p:childTnLst>
                                    <p:set>
                                      <p:cBhvr>
                                        <p:cTn id="22" dur="1" fill="hold">
                                          <p:stCondLst>
                                            <p:cond delay="0"/>
                                          </p:stCondLst>
                                        </p:cTn>
                                        <p:tgtEl>
                                          <p:spTgt spid="322"/>
                                        </p:tgtEl>
                                        <p:attrNameLst>
                                          <p:attrName>style.visibility</p:attrName>
                                        </p:attrNameLst>
                                      </p:cBhvr>
                                      <p:to>
                                        <p:strVal val="visible"/>
                                      </p:to>
                                    </p:set>
                                    <p:animEffect transition="in" filter="fade">
                                      <p:cBhvr>
                                        <p:cTn id="23" dur="1000"/>
                                        <p:tgtEl>
                                          <p:spTgt spid="3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3"/>
                                        </p:tgtEl>
                                        <p:attrNameLst>
                                          <p:attrName>style.visibility</p:attrName>
                                        </p:attrNameLst>
                                      </p:cBhvr>
                                      <p:to>
                                        <p:strVal val="visible"/>
                                      </p:to>
                                    </p:set>
                                    <p:animEffect transition="in" filter="fade">
                                      <p:cBhvr>
                                        <p:cTn id="28" dur="1000"/>
                                        <p:tgtEl>
                                          <p:spTgt spid="3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24"/>
                                        </p:tgtEl>
                                        <p:attrNameLst>
                                          <p:attrName>style.visibility</p:attrName>
                                        </p:attrNameLst>
                                      </p:cBhvr>
                                      <p:to>
                                        <p:strVal val="visible"/>
                                      </p:to>
                                    </p:set>
                                    <p:animEffect transition="in" filter="fade">
                                      <p:cBhvr>
                                        <p:cTn id="33" dur="1000"/>
                                        <p:tgtEl>
                                          <p:spTgt spid="3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5"/>
                                        </p:tgtEl>
                                        <p:attrNameLst>
                                          <p:attrName>style.visibility</p:attrName>
                                        </p:attrNameLst>
                                      </p:cBhvr>
                                      <p:to>
                                        <p:strVal val="visible"/>
                                      </p:to>
                                    </p:set>
                                    <p:animEffect transition="in" filter="fade">
                                      <p:cBhvr>
                                        <p:cTn id="38" dur="1000"/>
                                        <p:tgtEl>
                                          <p:spTgt spid="3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0"/>
                                        </p:tgtEl>
                                        <p:attrNameLst>
                                          <p:attrName>style.visibility</p:attrName>
                                        </p:attrNameLst>
                                      </p:cBhvr>
                                      <p:to>
                                        <p:strVal val="visible"/>
                                      </p:to>
                                    </p:set>
                                    <p:animEffect transition="in" filter="fade">
                                      <p:cBhvr>
                                        <p:cTn id="43" dur="1000"/>
                                        <p:tgtEl>
                                          <p:spTgt spid="330"/>
                                        </p:tgtEl>
                                      </p:cBhvr>
                                    </p:animEffect>
                                  </p:childTnLst>
                                </p:cTn>
                              </p:par>
                              <p:par>
                                <p:cTn id="44" presetID="10" presetClass="entr" presetSubtype="0" fill="hold" nodeType="withEffect">
                                  <p:stCondLst>
                                    <p:cond delay="0"/>
                                  </p:stCondLst>
                                  <p:childTnLst>
                                    <p:set>
                                      <p:cBhvr>
                                        <p:cTn id="45" dur="1" fill="hold">
                                          <p:stCondLst>
                                            <p:cond delay="0"/>
                                          </p:stCondLst>
                                        </p:cTn>
                                        <p:tgtEl>
                                          <p:spTgt spid="326"/>
                                        </p:tgtEl>
                                        <p:attrNameLst>
                                          <p:attrName>style.visibility</p:attrName>
                                        </p:attrNameLst>
                                      </p:cBhvr>
                                      <p:to>
                                        <p:strVal val="visible"/>
                                      </p:to>
                                    </p:set>
                                    <p:animEffect transition="in" filter="fade">
                                      <p:cBhvr>
                                        <p:cTn id="46" dur="1000"/>
                                        <p:tgtEl>
                                          <p:spTgt spid="3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9"/>
                                        </p:tgtEl>
                                        <p:attrNameLst>
                                          <p:attrName>style.visibility</p:attrName>
                                        </p:attrNameLst>
                                      </p:cBhvr>
                                      <p:to>
                                        <p:strVal val="visible"/>
                                      </p:to>
                                    </p:set>
                                    <p:animEffect transition="in" filter="fade">
                                      <p:cBhvr>
                                        <p:cTn id="51" dur="1000"/>
                                        <p:tgtEl>
                                          <p:spTgt spid="329"/>
                                        </p:tgtEl>
                                      </p:cBhvr>
                                    </p:animEffect>
                                  </p:childTnLst>
                                </p:cTn>
                              </p:par>
                              <p:par>
                                <p:cTn id="52" presetID="10" presetClass="entr" presetSubtype="0" fill="hold" nodeType="withEffect">
                                  <p:stCondLst>
                                    <p:cond delay="0"/>
                                  </p:stCondLst>
                                  <p:childTnLst>
                                    <p:set>
                                      <p:cBhvr>
                                        <p:cTn id="53" dur="1" fill="hold">
                                          <p:stCondLst>
                                            <p:cond delay="0"/>
                                          </p:stCondLst>
                                        </p:cTn>
                                        <p:tgtEl>
                                          <p:spTgt spid="327"/>
                                        </p:tgtEl>
                                        <p:attrNameLst>
                                          <p:attrName>style.visibility</p:attrName>
                                        </p:attrNameLst>
                                      </p:cBhvr>
                                      <p:to>
                                        <p:strVal val="visible"/>
                                      </p:to>
                                    </p:set>
                                    <p:animEffect transition="in" filter="fade">
                                      <p:cBhvr>
                                        <p:cTn id="54" dur="1000"/>
                                        <p:tgtEl>
                                          <p:spTgt spid="3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31"/>
                                        </p:tgtEl>
                                        <p:attrNameLst>
                                          <p:attrName>style.visibility</p:attrName>
                                        </p:attrNameLst>
                                      </p:cBhvr>
                                      <p:to>
                                        <p:strVal val="visible"/>
                                      </p:to>
                                    </p:set>
                                    <p:animEffect transition="in" filter="fade">
                                      <p:cBhvr>
                                        <p:cTn id="59" dur="1000"/>
                                        <p:tgtEl>
                                          <p:spTgt spid="331"/>
                                        </p:tgtEl>
                                      </p:cBhvr>
                                    </p:animEffect>
                                  </p:childTnLst>
                                </p:cTn>
                              </p:par>
                              <p:par>
                                <p:cTn id="60" presetID="10" presetClass="entr" presetSubtype="0" fill="hold" nodeType="withEffect">
                                  <p:stCondLst>
                                    <p:cond delay="0"/>
                                  </p:stCondLst>
                                  <p:childTnLst>
                                    <p:set>
                                      <p:cBhvr>
                                        <p:cTn id="61" dur="1" fill="hold">
                                          <p:stCondLst>
                                            <p:cond delay="0"/>
                                          </p:stCondLst>
                                        </p:cTn>
                                        <p:tgtEl>
                                          <p:spTgt spid="328"/>
                                        </p:tgtEl>
                                        <p:attrNameLst>
                                          <p:attrName>style.visibility</p:attrName>
                                        </p:attrNameLst>
                                      </p:cBhvr>
                                      <p:to>
                                        <p:strVal val="visible"/>
                                      </p:to>
                                    </p:set>
                                    <p:animEffect transition="in" filter="fade">
                                      <p:cBhvr>
                                        <p:cTn id="62" dur="1000"/>
                                        <p:tgtEl>
                                          <p:spTgt spid="3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32"/>
                                        </p:tgtEl>
                                        <p:attrNameLst>
                                          <p:attrName>style.visibility</p:attrName>
                                        </p:attrNameLst>
                                      </p:cBhvr>
                                      <p:to>
                                        <p:strVal val="visible"/>
                                      </p:to>
                                    </p:set>
                                    <p:animEffect transition="in" filter="fade">
                                      <p:cBhvr>
                                        <p:cTn id="67" dur="1000"/>
                                        <p:tgtEl>
                                          <p:spTgt spid="332"/>
                                        </p:tgtEl>
                                      </p:cBhvr>
                                    </p:animEffect>
                                  </p:childTnLst>
                                </p:cTn>
                              </p:par>
                              <p:par>
                                <p:cTn id="68" presetID="10" presetClass="entr" presetSubtype="0" fill="hold" nodeType="withEffect">
                                  <p:stCondLst>
                                    <p:cond delay="0"/>
                                  </p:stCondLst>
                                  <p:childTnLst>
                                    <p:set>
                                      <p:cBhvr>
                                        <p:cTn id="69" dur="1" fill="hold">
                                          <p:stCondLst>
                                            <p:cond delay="0"/>
                                          </p:stCondLst>
                                        </p:cTn>
                                        <p:tgtEl>
                                          <p:spTgt spid="333"/>
                                        </p:tgtEl>
                                        <p:attrNameLst>
                                          <p:attrName>style.visibility</p:attrName>
                                        </p:attrNameLst>
                                      </p:cBhvr>
                                      <p:to>
                                        <p:strVal val="visible"/>
                                      </p:to>
                                    </p:set>
                                    <p:animEffect transition="in" filter="fade">
                                      <p:cBhvr>
                                        <p:cTn id="70" dur="1000"/>
                                        <p:tgtEl>
                                          <p:spTgt spid="333"/>
                                        </p:tgtEl>
                                      </p:cBhvr>
                                    </p:animEffect>
                                  </p:childTnLst>
                                </p:cTn>
                              </p:par>
                              <p:par>
                                <p:cTn id="71" presetID="10" presetClass="entr" presetSubtype="0" fill="hold" nodeType="withEffect">
                                  <p:stCondLst>
                                    <p:cond delay="0"/>
                                  </p:stCondLst>
                                  <p:childTnLst>
                                    <p:set>
                                      <p:cBhvr>
                                        <p:cTn id="72" dur="1" fill="hold">
                                          <p:stCondLst>
                                            <p:cond delay="0"/>
                                          </p:stCondLst>
                                        </p:cTn>
                                        <p:tgtEl>
                                          <p:spTgt spid="334"/>
                                        </p:tgtEl>
                                        <p:attrNameLst>
                                          <p:attrName>style.visibility</p:attrName>
                                        </p:attrNameLst>
                                      </p:cBhvr>
                                      <p:to>
                                        <p:strVal val="visible"/>
                                      </p:to>
                                    </p:set>
                                    <p:animEffect transition="in" filter="fade">
                                      <p:cBhvr>
                                        <p:cTn id="73" dur="1000"/>
                                        <p:tgtEl>
                                          <p:spTgt spid="334"/>
                                        </p:tgtEl>
                                      </p:cBhvr>
                                    </p:animEffect>
                                  </p:childTnLst>
                                </p:cTn>
                              </p:par>
                              <p:par>
                                <p:cTn id="74" presetID="10" presetClass="entr" presetSubtype="0" fill="hold" nodeType="withEffect">
                                  <p:stCondLst>
                                    <p:cond delay="0"/>
                                  </p:stCondLst>
                                  <p:childTnLst>
                                    <p:set>
                                      <p:cBhvr>
                                        <p:cTn id="75" dur="1" fill="hold">
                                          <p:stCondLst>
                                            <p:cond delay="0"/>
                                          </p:stCondLst>
                                        </p:cTn>
                                        <p:tgtEl>
                                          <p:spTgt spid="335"/>
                                        </p:tgtEl>
                                        <p:attrNameLst>
                                          <p:attrName>style.visibility</p:attrName>
                                        </p:attrNameLst>
                                      </p:cBhvr>
                                      <p:to>
                                        <p:strVal val="visible"/>
                                      </p:to>
                                    </p:set>
                                    <p:animEffect transition="in" filter="fade">
                                      <p:cBhvr>
                                        <p:cTn id="76" dur="1000"/>
                                        <p:tgtEl>
                                          <p:spTgt spid="335"/>
                                        </p:tgtEl>
                                      </p:cBhvr>
                                    </p:animEffect>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nodeType="clickEffect">
                                  <p:stCondLst>
                                    <p:cond delay="0"/>
                                  </p:stCondLst>
                                  <p:childTnLst>
                                    <p:set>
                                      <p:cBhvr>
                                        <p:cTn id="80" dur="1" fill="hold">
                                          <p:stCondLst>
                                            <p:cond delay="0"/>
                                          </p:stCondLst>
                                        </p:cTn>
                                        <p:tgtEl>
                                          <p:spTgt spid="336"/>
                                        </p:tgtEl>
                                        <p:attrNameLst>
                                          <p:attrName>style.visibility</p:attrName>
                                        </p:attrNameLst>
                                      </p:cBhvr>
                                      <p:to>
                                        <p:strVal val="visible"/>
                                      </p:to>
                                    </p:set>
                                    <p:anim calcmode="lin" valueType="num">
                                      <p:cBhvr additive="base">
                                        <p:cTn id="81" dur="1000"/>
                                        <p:tgtEl>
                                          <p:spTgt spid="336"/>
                                        </p:tgtEl>
                                        <p:attrNameLst>
                                          <p:attrName>ppt_w</p:attrName>
                                        </p:attrNameLst>
                                      </p:cBhvr>
                                      <p:tavLst>
                                        <p:tav tm="0">
                                          <p:val>
                                            <p:strVal val="0"/>
                                          </p:val>
                                        </p:tav>
                                        <p:tav tm="100000">
                                          <p:val>
                                            <p:strVal val="#ppt_w"/>
                                          </p:val>
                                        </p:tav>
                                      </p:tavLst>
                                    </p:anim>
                                    <p:anim calcmode="lin" valueType="num">
                                      <p:cBhvr additive="base">
                                        <p:cTn id="82" dur="1000"/>
                                        <p:tgtEl>
                                          <p:spTgt spid="33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Shape 342"/>
          <p:cNvSpPr/>
          <p:nvPr/>
        </p:nvSpPr>
        <p:spPr>
          <a:xfrm>
            <a:off x="1341884" y="1530900"/>
            <a:ext cx="2895600" cy="2770800"/>
          </a:xfrm>
          <a:prstGeom prst="ellipse">
            <a:avLst/>
          </a:prstGeom>
          <a:noFill/>
          <a:ln w="28575" cap="flat" cmpd="sng">
            <a:solidFill>
              <a:srgbClr val="FF0000"/>
            </a:solidFill>
            <a:prstDash val="dash"/>
            <a:round/>
            <a:headEnd type="none" w="med" len="med"/>
            <a:tailEnd type="none" w="med" len="med"/>
          </a:ln>
        </p:spPr>
        <p:txBody>
          <a:bodyPr lIns="91425" tIns="91425" rIns="91425" bIns="91425" anchor="ctr" anchorCtr="0">
            <a:noAutofit/>
          </a:bodyPr>
          <a:lstStyle/>
          <a:p>
            <a:endParaRPr/>
          </a:p>
        </p:txBody>
      </p:sp>
      <p:cxnSp>
        <p:nvCxnSpPr>
          <p:cNvPr id="343" name="Shape 343"/>
          <p:cNvCxnSpPr>
            <a:endCxn id="342" idx="6"/>
          </p:cNvCxnSpPr>
          <p:nvPr/>
        </p:nvCxnSpPr>
        <p:spPr>
          <a:xfrm rot="10800000" flipH="1">
            <a:off x="2810384" y="2916300"/>
            <a:ext cx="1427100" cy="13800"/>
          </a:xfrm>
          <a:prstGeom prst="straightConnector1">
            <a:avLst/>
          </a:prstGeom>
          <a:noFill/>
          <a:ln w="28575" cap="flat" cmpd="sng">
            <a:solidFill>
              <a:srgbClr val="FF0000"/>
            </a:solidFill>
            <a:prstDash val="dash"/>
            <a:round/>
            <a:headEnd type="none" w="lg" len="lg"/>
            <a:tailEnd type="none" w="lg" len="lg"/>
          </a:ln>
        </p:spPr>
      </p:cxnSp>
      <p:cxnSp>
        <p:nvCxnSpPr>
          <p:cNvPr id="344" name="Shape 344"/>
          <p:cNvCxnSpPr/>
          <p:nvPr/>
        </p:nvCxnSpPr>
        <p:spPr>
          <a:xfrm rot="10800000">
            <a:off x="3286100" y="2924944"/>
            <a:ext cx="928200" cy="0"/>
          </a:xfrm>
          <a:prstGeom prst="straightConnector1">
            <a:avLst/>
          </a:prstGeom>
          <a:noFill/>
          <a:ln w="44450" cap="flat" cmpd="sng">
            <a:solidFill>
              <a:schemeClr val="tx2"/>
            </a:solidFill>
            <a:prstDash val="solid"/>
            <a:round/>
            <a:headEnd type="none" w="lg" len="lg"/>
            <a:tailEnd type="triangle" w="lg" len="lg"/>
          </a:ln>
        </p:spPr>
      </p:cxnSp>
      <p:sp>
        <p:nvSpPr>
          <p:cNvPr id="345" name="Shape 345"/>
          <p:cNvSpPr/>
          <p:nvPr/>
        </p:nvSpPr>
        <p:spPr>
          <a:xfrm>
            <a:off x="2810384" y="2885996"/>
            <a:ext cx="83100" cy="83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346" name="Shape 346"/>
          <p:cNvCxnSpPr/>
          <p:nvPr/>
        </p:nvCxnSpPr>
        <p:spPr>
          <a:xfrm rot="10800000" flipH="1">
            <a:off x="4222204" y="1897950"/>
            <a:ext cx="13800" cy="845100"/>
          </a:xfrm>
          <a:prstGeom prst="straightConnector1">
            <a:avLst/>
          </a:prstGeom>
          <a:noFill/>
          <a:ln w="38100" cap="flat" cmpd="sng">
            <a:solidFill>
              <a:srgbClr val="C00000"/>
            </a:solidFill>
            <a:prstDash val="solid"/>
            <a:round/>
            <a:headEnd type="none" w="lg" len="lg"/>
            <a:tailEnd type="triangle" w="lg" len="lg"/>
          </a:ln>
        </p:spPr>
      </p:cxnSp>
      <p:sp>
        <p:nvSpPr>
          <p:cNvPr id="348" name="Shape 348"/>
          <p:cNvSpPr txBox="1"/>
          <p:nvPr/>
        </p:nvSpPr>
        <p:spPr>
          <a:xfrm>
            <a:off x="3110031" y="2250595"/>
            <a:ext cx="464101" cy="519803"/>
          </a:xfrm>
          <a:prstGeom prst="rect">
            <a:avLst/>
          </a:prstGeom>
          <a:noFill/>
          <a:ln>
            <a:noFill/>
          </a:ln>
        </p:spPr>
        <p:txBody>
          <a:bodyPr lIns="91425" tIns="91425" rIns="91425" bIns="91425" anchor="t" anchorCtr="0">
            <a:noAutofit/>
          </a:bodyPr>
          <a:lstStyle/>
          <a:p>
            <a:r>
              <a:rPr lang="en-US" sz="2400" b="1" u="sng" dirty="0">
                <a:solidFill>
                  <a:srgbClr val="C00000"/>
                </a:solidFill>
                <a:latin typeface="Calibri"/>
                <a:ea typeface="Calibri"/>
                <a:cs typeface="Calibri"/>
                <a:sym typeface="Calibri"/>
              </a:rPr>
              <a:t>F</a:t>
            </a:r>
            <a:r>
              <a:rPr lang="en-US" sz="2400" b="1" baseline="-25000" dirty="0">
                <a:solidFill>
                  <a:srgbClr val="C00000"/>
                </a:solidFill>
                <a:latin typeface="Calibri"/>
                <a:ea typeface="Calibri"/>
                <a:cs typeface="Calibri"/>
                <a:sym typeface="Calibri"/>
              </a:rPr>
              <a:t>C</a:t>
            </a:r>
          </a:p>
        </p:txBody>
      </p:sp>
      <p:sp>
        <p:nvSpPr>
          <p:cNvPr id="349" name="Shape 349"/>
          <p:cNvSpPr txBox="1"/>
          <p:nvPr/>
        </p:nvSpPr>
        <p:spPr>
          <a:xfrm>
            <a:off x="4294212" y="1977788"/>
            <a:ext cx="360300" cy="443100"/>
          </a:xfrm>
          <a:prstGeom prst="rect">
            <a:avLst/>
          </a:prstGeom>
          <a:noFill/>
          <a:ln>
            <a:noFill/>
          </a:ln>
        </p:spPr>
        <p:txBody>
          <a:bodyPr lIns="91425" tIns="91425" rIns="91425" bIns="91425" anchor="t" anchorCtr="0">
            <a:noAutofit/>
          </a:bodyPr>
          <a:lstStyle/>
          <a:p>
            <a:r>
              <a:rPr lang="en-US" sz="2400" b="1" u="sng" dirty="0">
                <a:solidFill>
                  <a:srgbClr val="C00000"/>
                </a:solidFill>
                <a:latin typeface="Calibri"/>
                <a:ea typeface="Calibri"/>
                <a:cs typeface="Calibri"/>
                <a:sym typeface="Calibri"/>
              </a:rPr>
              <a:t>v</a:t>
            </a:r>
          </a:p>
        </p:txBody>
      </p:sp>
      <p:sp>
        <p:nvSpPr>
          <p:cNvPr id="350" name="Shape 350"/>
          <p:cNvSpPr/>
          <p:nvPr/>
        </p:nvSpPr>
        <p:spPr>
          <a:xfrm>
            <a:off x="4077928" y="2743050"/>
            <a:ext cx="360300" cy="3465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351" name="Shape 351"/>
          <p:cNvCxnSpPr/>
          <p:nvPr/>
        </p:nvCxnSpPr>
        <p:spPr>
          <a:xfrm rot="10800000">
            <a:off x="3294004" y="2924944"/>
            <a:ext cx="928200" cy="0"/>
          </a:xfrm>
          <a:prstGeom prst="straightConnector1">
            <a:avLst/>
          </a:prstGeom>
          <a:noFill/>
          <a:ln w="38100" cap="flat" cmpd="sng">
            <a:solidFill>
              <a:srgbClr val="F59309"/>
            </a:solidFill>
            <a:prstDash val="solid"/>
            <a:round/>
            <a:headEnd type="none" w="lg" len="lg"/>
            <a:tailEnd type="triangle" w="lg" len="lg"/>
          </a:ln>
        </p:spPr>
      </p:cxnSp>
      <p:sp>
        <p:nvSpPr>
          <p:cNvPr id="352" name="Shape 352"/>
          <p:cNvSpPr txBox="1"/>
          <p:nvPr/>
        </p:nvSpPr>
        <p:spPr>
          <a:xfrm>
            <a:off x="3607188" y="2299950"/>
            <a:ext cx="471000" cy="443100"/>
          </a:xfrm>
          <a:prstGeom prst="rect">
            <a:avLst/>
          </a:prstGeom>
          <a:noFill/>
          <a:ln>
            <a:noFill/>
          </a:ln>
        </p:spPr>
        <p:txBody>
          <a:bodyPr lIns="91425" tIns="91425" rIns="91425" bIns="91425" anchor="t" anchorCtr="0">
            <a:noAutofit/>
          </a:bodyPr>
          <a:lstStyle/>
          <a:p>
            <a:r>
              <a:rPr lang="en-US" sz="2400" b="1" u="sng" dirty="0">
                <a:solidFill>
                  <a:srgbClr val="F59309"/>
                </a:solidFill>
                <a:latin typeface="Calibri"/>
                <a:ea typeface="Calibri"/>
                <a:cs typeface="Calibri"/>
                <a:sym typeface="Calibri"/>
              </a:rPr>
              <a:t>a</a:t>
            </a:r>
            <a:r>
              <a:rPr lang="en-US" sz="2400" b="1" u="sng" baseline="-25000" dirty="0">
                <a:solidFill>
                  <a:srgbClr val="F59309"/>
                </a:solidFill>
                <a:latin typeface="Calibri"/>
                <a:ea typeface="Calibri"/>
                <a:cs typeface="Calibri"/>
                <a:sym typeface="Calibri"/>
              </a:rPr>
              <a:t>c</a:t>
            </a:r>
          </a:p>
        </p:txBody>
      </p:sp>
      <p:sp>
        <p:nvSpPr>
          <p:cNvPr id="359" name="Shape 359"/>
          <p:cNvSpPr txBox="1"/>
          <p:nvPr/>
        </p:nvSpPr>
        <p:spPr>
          <a:xfrm>
            <a:off x="5532148" y="1433969"/>
            <a:ext cx="6970976" cy="1023471"/>
          </a:xfrm>
          <a:prstGeom prst="rect">
            <a:avLst/>
          </a:prstGeom>
          <a:noFill/>
          <a:ln>
            <a:noFill/>
          </a:ln>
        </p:spPr>
        <p:txBody>
          <a:bodyPr lIns="91425" tIns="91425" rIns="91425" bIns="91425" anchor="t" anchorCtr="0">
            <a:noAutofit/>
          </a:bodyPr>
          <a:lstStyle/>
          <a:p>
            <a:pPr>
              <a:lnSpc>
                <a:spcPct val="150000"/>
              </a:lnSpc>
            </a:pPr>
            <a:r>
              <a:rPr lang="en-US" sz="2400" b="1" dirty="0">
                <a:latin typeface="Calibri"/>
                <a:ea typeface="Calibri"/>
                <a:cs typeface="Calibri"/>
                <a:sym typeface="Calibri"/>
              </a:rPr>
              <a:t>       Centripetal Force        </a:t>
            </a:r>
            <a:r>
              <a:rPr lang="en-US" sz="2400" dirty="0">
                <a:latin typeface="Calibri"/>
                <a:ea typeface="Calibri"/>
                <a:cs typeface="Calibri"/>
                <a:sym typeface="Calibri"/>
              </a:rPr>
              <a:t> </a:t>
            </a:r>
            <a:r>
              <a:rPr lang="en-US" sz="2400" b="1" dirty="0">
                <a:latin typeface="Calibri"/>
                <a:ea typeface="Calibri"/>
                <a:cs typeface="Calibri"/>
                <a:sym typeface="Calibri"/>
              </a:rPr>
              <a:t>Centripetal Acceleration</a:t>
            </a:r>
            <a:endParaRPr lang="en-US" sz="2400" dirty="0">
              <a:latin typeface="Calibri"/>
              <a:ea typeface="Calibri"/>
              <a:cs typeface="Calibri"/>
              <a:sym typeface="Calibri"/>
            </a:endParaRPr>
          </a:p>
        </p:txBody>
      </p:sp>
      <p:grpSp>
        <p:nvGrpSpPr>
          <p:cNvPr id="360" name="Shape 360"/>
          <p:cNvGrpSpPr/>
          <p:nvPr/>
        </p:nvGrpSpPr>
        <p:grpSpPr>
          <a:xfrm>
            <a:off x="6065664" y="1967903"/>
            <a:ext cx="3197100" cy="1836850"/>
            <a:chOff x="4476750" y="2259325"/>
            <a:chExt cx="3197100" cy="1809600"/>
          </a:xfrm>
        </p:grpSpPr>
        <p:sp>
          <p:nvSpPr>
            <p:cNvPr id="361" name="Shape 361"/>
            <p:cNvSpPr/>
            <p:nvPr/>
          </p:nvSpPr>
          <p:spPr>
            <a:xfrm>
              <a:off x="4476750" y="2259325"/>
              <a:ext cx="2895600" cy="1809600"/>
            </a:xfrm>
            <a:prstGeom prst="rect">
              <a:avLst/>
            </a:prstGeom>
            <a:solidFill>
              <a:srgbClr val="FCE180"/>
            </a:solidFill>
            <a:ln w="28575" cap="flat" cmpd="sng">
              <a:noFill/>
              <a:prstDash val="solid"/>
              <a:round/>
              <a:headEnd type="none" w="med" len="med"/>
              <a:tailEnd type="none" w="med" len="med"/>
            </a:ln>
          </p:spPr>
          <p:txBody>
            <a:bodyPr lIns="91425" tIns="91425" rIns="91425" bIns="91425" anchor="ctr" anchorCtr="0">
              <a:noAutofit/>
            </a:bodyPr>
            <a:lstStyle/>
            <a:p>
              <a:endParaRPr/>
            </a:p>
          </p:txBody>
        </p:sp>
        <p:sp>
          <p:nvSpPr>
            <p:cNvPr id="362" name="Shape 362"/>
            <p:cNvSpPr txBox="1"/>
            <p:nvPr/>
          </p:nvSpPr>
          <p:spPr>
            <a:xfrm>
              <a:off x="4819650" y="2506975"/>
              <a:ext cx="1427100" cy="685800"/>
            </a:xfrm>
            <a:prstGeom prst="rect">
              <a:avLst/>
            </a:prstGeom>
            <a:noFill/>
            <a:ln>
              <a:noFill/>
            </a:ln>
          </p:spPr>
          <p:txBody>
            <a:bodyPr lIns="91425" tIns="91425" rIns="91425" bIns="91425" anchor="t" anchorCtr="0">
              <a:noAutofit/>
            </a:bodyPr>
            <a:lstStyle/>
            <a:p>
              <a:r>
                <a:rPr lang="en-US" sz="4800">
                  <a:latin typeface="Calibri"/>
                  <a:ea typeface="Calibri"/>
                  <a:cs typeface="Calibri"/>
                  <a:sym typeface="Calibri"/>
                </a:rPr>
                <a:t>F</a:t>
              </a:r>
              <a:r>
                <a:rPr lang="en-US" sz="4800" baseline="-25000">
                  <a:latin typeface="Calibri"/>
                  <a:ea typeface="Calibri"/>
                  <a:cs typeface="Calibri"/>
                  <a:sym typeface="Calibri"/>
                </a:rPr>
                <a:t>c</a:t>
              </a:r>
              <a:r>
                <a:rPr lang="en-US" sz="4800">
                  <a:latin typeface="Calibri"/>
                  <a:ea typeface="Calibri"/>
                  <a:cs typeface="Calibri"/>
                  <a:sym typeface="Calibri"/>
                </a:rPr>
                <a:t> =</a:t>
              </a:r>
            </a:p>
          </p:txBody>
        </p:sp>
        <p:sp>
          <p:nvSpPr>
            <p:cNvPr id="363" name="Shape 363"/>
            <p:cNvSpPr txBox="1"/>
            <p:nvPr/>
          </p:nvSpPr>
          <p:spPr>
            <a:xfrm>
              <a:off x="5945250" y="2299250"/>
              <a:ext cx="1427100" cy="685800"/>
            </a:xfrm>
            <a:prstGeom prst="rect">
              <a:avLst/>
            </a:prstGeom>
            <a:noFill/>
            <a:ln>
              <a:noFill/>
            </a:ln>
          </p:spPr>
          <p:txBody>
            <a:bodyPr lIns="91425" tIns="91425" rIns="91425" bIns="91425" anchor="t" anchorCtr="0">
              <a:noAutofit/>
            </a:bodyPr>
            <a:lstStyle/>
            <a:p>
              <a:r>
                <a:rPr lang="en-US" sz="4800" dirty="0">
                  <a:latin typeface="Calibri"/>
                  <a:ea typeface="Calibri"/>
                  <a:cs typeface="Calibri"/>
                  <a:sym typeface="Calibri"/>
                </a:rPr>
                <a:t>mv</a:t>
              </a:r>
              <a:r>
                <a:rPr lang="en-US" sz="4800" baseline="30000" dirty="0">
                  <a:latin typeface="Calibri"/>
                  <a:ea typeface="Calibri"/>
                  <a:cs typeface="Calibri"/>
                  <a:sym typeface="Calibri"/>
                </a:rPr>
                <a:t>2</a:t>
              </a:r>
            </a:p>
          </p:txBody>
        </p:sp>
        <p:sp>
          <p:nvSpPr>
            <p:cNvPr id="364" name="Shape 364"/>
            <p:cNvSpPr txBox="1"/>
            <p:nvPr/>
          </p:nvSpPr>
          <p:spPr>
            <a:xfrm>
              <a:off x="6246750" y="3086100"/>
              <a:ext cx="1427100" cy="685800"/>
            </a:xfrm>
            <a:prstGeom prst="rect">
              <a:avLst/>
            </a:prstGeom>
            <a:noFill/>
            <a:ln>
              <a:noFill/>
            </a:ln>
          </p:spPr>
          <p:txBody>
            <a:bodyPr lIns="91425" tIns="91425" rIns="91425" bIns="91425" anchor="t" anchorCtr="0">
              <a:noAutofit/>
            </a:bodyPr>
            <a:lstStyle/>
            <a:p>
              <a:r>
                <a:rPr lang="en-US" sz="4800">
                  <a:latin typeface="Calibri"/>
                  <a:ea typeface="Calibri"/>
                  <a:cs typeface="Calibri"/>
                  <a:sym typeface="Calibri"/>
                </a:rPr>
                <a:t>r</a:t>
              </a:r>
            </a:p>
          </p:txBody>
        </p:sp>
        <p:cxnSp>
          <p:nvCxnSpPr>
            <p:cNvPr id="365" name="Shape 365"/>
            <p:cNvCxnSpPr/>
            <p:nvPr/>
          </p:nvCxnSpPr>
          <p:spPr>
            <a:xfrm>
              <a:off x="6096000" y="3192775"/>
              <a:ext cx="838200" cy="0"/>
            </a:xfrm>
            <a:prstGeom prst="straightConnector1">
              <a:avLst/>
            </a:prstGeom>
            <a:noFill/>
            <a:ln w="19050" cap="flat" cmpd="sng">
              <a:solidFill>
                <a:srgbClr val="000000"/>
              </a:solidFill>
              <a:prstDash val="solid"/>
              <a:round/>
              <a:headEnd type="none" w="lg" len="lg"/>
              <a:tailEnd type="none" w="lg" len="lg"/>
            </a:ln>
          </p:spPr>
        </p:cxnSp>
      </p:grpSp>
      <p:sp>
        <p:nvSpPr>
          <p:cNvPr id="366" name="Shape 366"/>
          <p:cNvSpPr txBox="1"/>
          <p:nvPr/>
        </p:nvSpPr>
        <p:spPr>
          <a:xfrm>
            <a:off x="1724937" y="811560"/>
            <a:ext cx="5658000" cy="457200"/>
          </a:xfrm>
          <a:prstGeom prst="rect">
            <a:avLst/>
          </a:prstGeom>
          <a:noFill/>
          <a:ln>
            <a:noFill/>
          </a:ln>
        </p:spPr>
        <p:txBody>
          <a:bodyPr lIns="91425" tIns="91425" rIns="91425" bIns="91425" anchor="t" anchorCtr="0">
            <a:noAutofit/>
          </a:bodyPr>
          <a:lstStyle/>
          <a:p>
            <a:r>
              <a:rPr lang="en-US" sz="2400" dirty="0">
                <a:latin typeface="Calibri"/>
                <a:ea typeface="Calibri"/>
                <a:cs typeface="Calibri"/>
                <a:sym typeface="Calibri"/>
              </a:rPr>
              <a:t>For an object moving at constant speed, v:</a:t>
            </a:r>
          </a:p>
        </p:txBody>
      </p:sp>
      <p:sp>
        <p:nvSpPr>
          <p:cNvPr id="27" name="Shape 302"/>
          <p:cNvSpPr txBox="1">
            <a:spLocks/>
          </p:cNvSpPr>
          <p:nvPr/>
        </p:nvSpPr>
        <p:spPr>
          <a:xfrm>
            <a:off x="2322512" y="30453"/>
            <a:ext cx="9144000" cy="765300"/>
          </a:xfrm>
          <a:prstGeom prst="rect">
            <a:avLst/>
          </a:prstGeom>
          <a:noFill/>
          <a:ln>
            <a:noFill/>
          </a:ln>
        </p:spPr>
        <p:txBody>
          <a:bodyPr lIns="91425" tIns="45700" rIns="91425" bIns="45700" anchor="ctr" anchorCtr="0">
            <a:noAutofit/>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a:lstStyle>
          <a:p>
            <a:pPr algn="ctr">
              <a:spcBef>
                <a:spcPts val="0"/>
              </a:spcBef>
              <a:spcAft>
                <a:spcPts val="0"/>
              </a:spcAft>
              <a:buSzPct val="25000"/>
            </a:pPr>
            <a:r>
              <a:rPr lang="en-NZ" sz="5400" b="1" kern="0" dirty="0">
                <a:solidFill>
                  <a:srgbClr val="BE1818"/>
                </a:solidFill>
                <a:latin typeface="Calibri" panose="020F0502020204030204" pitchFamily="34" charset="0"/>
              </a:rPr>
              <a:t>Calculating a</a:t>
            </a:r>
            <a:r>
              <a:rPr lang="en-NZ" sz="5400" b="1" kern="0" baseline="-25000" dirty="0">
                <a:solidFill>
                  <a:srgbClr val="BE1818"/>
                </a:solidFill>
                <a:latin typeface="Calibri" panose="020F0502020204030204" pitchFamily="34" charset="0"/>
              </a:rPr>
              <a:t>c</a:t>
            </a:r>
            <a:r>
              <a:rPr lang="en-NZ" sz="5400" b="1" kern="0" dirty="0">
                <a:solidFill>
                  <a:srgbClr val="BE1818"/>
                </a:solidFill>
                <a:latin typeface="Calibri" panose="020F0502020204030204" pitchFamily="34" charset="0"/>
              </a:rPr>
              <a:t> &amp; F</a:t>
            </a:r>
            <a:r>
              <a:rPr lang="en-NZ" sz="5400" b="1" kern="0" baseline="-25000" dirty="0">
                <a:solidFill>
                  <a:srgbClr val="BE1818"/>
                </a:solidFill>
                <a:latin typeface="Calibri" panose="020F0502020204030204" pitchFamily="34" charset="0"/>
              </a:rPr>
              <a:t>c</a:t>
            </a:r>
            <a:endParaRPr lang="en-US" sz="5400" kern="0" baseline="-25000" dirty="0">
              <a:latin typeface="Bree Serif"/>
              <a:ea typeface="Bree Serif"/>
              <a:cs typeface="Bree Serif"/>
              <a:sym typeface="Bree Serif"/>
            </a:endParaRPr>
          </a:p>
        </p:txBody>
      </p:sp>
      <p:grpSp>
        <p:nvGrpSpPr>
          <p:cNvPr id="2" name="Group 1"/>
          <p:cNvGrpSpPr/>
          <p:nvPr/>
        </p:nvGrpSpPr>
        <p:grpSpPr>
          <a:xfrm>
            <a:off x="8959452" y="1979440"/>
            <a:ext cx="2895600" cy="1809600"/>
            <a:chOff x="5719092" y="1979440"/>
            <a:chExt cx="2895600" cy="1809600"/>
          </a:xfrm>
        </p:grpSpPr>
        <p:grpSp>
          <p:nvGrpSpPr>
            <p:cNvPr id="353" name="Shape 353"/>
            <p:cNvGrpSpPr/>
            <p:nvPr/>
          </p:nvGrpSpPr>
          <p:grpSpPr>
            <a:xfrm>
              <a:off x="5719092" y="1979440"/>
              <a:ext cx="2895600" cy="1809600"/>
              <a:chOff x="4476750" y="2259325"/>
              <a:chExt cx="2895600" cy="1809600"/>
            </a:xfrm>
            <a:solidFill>
              <a:srgbClr val="FCE180"/>
            </a:solidFill>
          </p:grpSpPr>
          <p:sp>
            <p:nvSpPr>
              <p:cNvPr id="354" name="Shape 354"/>
              <p:cNvSpPr/>
              <p:nvPr/>
            </p:nvSpPr>
            <p:spPr>
              <a:xfrm>
                <a:off x="4476750" y="2259325"/>
                <a:ext cx="2895600" cy="1809600"/>
              </a:xfrm>
              <a:prstGeom prst="rect">
                <a:avLst/>
              </a:prstGeom>
              <a:grpFill/>
              <a:ln w="28575" cap="flat" cmpd="sng">
                <a:solidFill>
                  <a:srgbClr val="FCE180"/>
                </a:solidFill>
                <a:prstDash val="solid"/>
                <a:round/>
                <a:headEnd type="none" w="med" len="med"/>
                <a:tailEnd type="none" w="med" len="med"/>
              </a:ln>
            </p:spPr>
            <p:txBody>
              <a:bodyPr lIns="91425" tIns="91425" rIns="91425" bIns="91425" anchor="ctr" anchorCtr="0">
                <a:noAutofit/>
              </a:bodyPr>
              <a:lstStyle/>
              <a:p>
                <a:endParaRPr/>
              </a:p>
            </p:txBody>
          </p:sp>
          <p:sp>
            <p:nvSpPr>
              <p:cNvPr id="355" name="Shape 355"/>
              <p:cNvSpPr txBox="1"/>
              <p:nvPr/>
            </p:nvSpPr>
            <p:spPr>
              <a:xfrm>
                <a:off x="4819650" y="2506975"/>
                <a:ext cx="1427100" cy="685800"/>
              </a:xfrm>
              <a:prstGeom prst="rect">
                <a:avLst/>
              </a:prstGeom>
              <a:grpFill/>
              <a:ln>
                <a:solidFill>
                  <a:srgbClr val="FCE180"/>
                </a:solidFill>
              </a:ln>
            </p:spPr>
            <p:txBody>
              <a:bodyPr lIns="91425" tIns="91425" rIns="91425" bIns="91425" anchor="t" anchorCtr="0">
                <a:noAutofit/>
              </a:bodyPr>
              <a:lstStyle/>
              <a:p>
                <a:r>
                  <a:rPr lang="en-US" sz="4800">
                    <a:latin typeface="Calibri"/>
                    <a:ea typeface="Calibri"/>
                    <a:cs typeface="Calibri"/>
                    <a:sym typeface="Calibri"/>
                  </a:rPr>
                  <a:t>a</a:t>
                </a:r>
                <a:r>
                  <a:rPr lang="en-US" sz="4800" baseline="-25000">
                    <a:latin typeface="Calibri"/>
                    <a:ea typeface="Calibri"/>
                    <a:cs typeface="Calibri"/>
                    <a:sym typeface="Calibri"/>
                  </a:rPr>
                  <a:t>c</a:t>
                </a:r>
                <a:r>
                  <a:rPr lang="en-US" sz="4800">
                    <a:latin typeface="Calibri"/>
                    <a:ea typeface="Calibri"/>
                    <a:cs typeface="Calibri"/>
                    <a:sym typeface="Calibri"/>
                  </a:rPr>
                  <a:t> =</a:t>
                </a:r>
              </a:p>
            </p:txBody>
          </p:sp>
          <p:sp>
            <p:nvSpPr>
              <p:cNvPr id="356" name="Shape 356"/>
              <p:cNvSpPr txBox="1"/>
              <p:nvPr/>
            </p:nvSpPr>
            <p:spPr>
              <a:xfrm>
                <a:off x="6276950" y="2299950"/>
                <a:ext cx="974729" cy="685800"/>
              </a:xfrm>
              <a:prstGeom prst="rect">
                <a:avLst/>
              </a:prstGeom>
              <a:grpFill/>
              <a:ln>
                <a:solidFill>
                  <a:srgbClr val="FCE180"/>
                </a:solidFill>
              </a:ln>
            </p:spPr>
            <p:txBody>
              <a:bodyPr lIns="91425" tIns="91425" rIns="91425" bIns="91425" anchor="t" anchorCtr="0">
                <a:noAutofit/>
              </a:bodyPr>
              <a:lstStyle/>
              <a:p>
                <a:r>
                  <a:rPr lang="en-US" sz="4800">
                    <a:latin typeface="Calibri"/>
                    <a:ea typeface="Calibri"/>
                    <a:cs typeface="Calibri"/>
                    <a:sym typeface="Calibri"/>
                  </a:rPr>
                  <a:t>v</a:t>
                </a:r>
                <a:r>
                  <a:rPr lang="en-US" sz="4800" baseline="30000">
                    <a:latin typeface="Calibri"/>
                    <a:ea typeface="Calibri"/>
                    <a:cs typeface="Calibri"/>
                    <a:sym typeface="Calibri"/>
                  </a:rPr>
                  <a:t>2</a:t>
                </a:r>
              </a:p>
            </p:txBody>
          </p:sp>
          <p:sp>
            <p:nvSpPr>
              <p:cNvPr id="357" name="Shape 357"/>
              <p:cNvSpPr txBox="1"/>
              <p:nvPr/>
            </p:nvSpPr>
            <p:spPr>
              <a:xfrm>
                <a:off x="6276950" y="3086100"/>
                <a:ext cx="886117" cy="685800"/>
              </a:xfrm>
              <a:prstGeom prst="rect">
                <a:avLst/>
              </a:prstGeom>
              <a:grpFill/>
              <a:ln>
                <a:solidFill>
                  <a:srgbClr val="FCE180"/>
                </a:solidFill>
              </a:ln>
            </p:spPr>
            <p:txBody>
              <a:bodyPr lIns="91425" tIns="91425" rIns="91425" bIns="91425" anchor="t" anchorCtr="0">
                <a:noAutofit/>
              </a:bodyPr>
              <a:lstStyle/>
              <a:p>
                <a:r>
                  <a:rPr lang="en-US" sz="4800">
                    <a:latin typeface="Calibri"/>
                    <a:ea typeface="Calibri"/>
                    <a:cs typeface="Calibri"/>
                    <a:sym typeface="Calibri"/>
                  </a:rPr>
                  <a:t>r</a:t>
                </a:r>
              </a:p>
            </p:txBody>
          </p:sp>
          <p:cxnSp>
            <p:nvCxnSpPr>
              <p:cNvPr id="358" name="Shape 358"/>
              <p:cNvCxnSpPr/>
              <p:nvPr/>
            </p:nvCxnSpPr>
            <p:spPr>
              <a:xfrm>
                <a:off x="6096000" y="3192775"/>
                <a:ext cx="838200" cy="0"/>
              </a:xfrm>
              <a:prstGeom prst="straightConnector1">
                <a:avLst/>
              </a:prstGeom>
              <a:grpFill/>
              <a:ln w="19050" cap="flat" cmpd="sng">
                <a:solidFill>
                  <a:srgbClr val="FCE180"/>
                </a:solidFill>
                <a:prstDash val="solid"/>
                <a:round/>
                <a:headEnd type="none" w="lg" len="lg"/>
                <a:tailEnd type="none" w="lg" len="lg"/>
              </a:ln>
            </p:spPr>
          </p:cxnSp>
        </p:grpSp>
        <p:cxnSp>
          <p:nvCxnSpPr>
            <p:cNvPr id="28" name="Shape 365"/>
            <p:cNvCxnSpPr/>
            <p:nvPr/>
          </p:nvCxnSpPr>
          <p:spPr>
            <a:xfrm>
              <a:off x="7390556" y="2924944"/>
              <a:ext cx="838200" cy="0"/>
            </a:xfrm>
            <a:prstGeom prst="straightConnector1">
              <a:avLst/>
            </a:prstGeom>
            <a:noFill/>
            <a:ln w="34925" cap="flat" cmpd="sng">
              <a:solidFill>
                <a:srgbClr val="000000"/>
              </a:solidFill>
              <a:prstDash val="solid"/>
              <a:round/>
              <a:headEnd type="none" w="lg" len="lg"/>
              <a:tailEnd type="none" w="lg" len="lg"/>
            </a:ln>
          </p:spPr>
        </p:cxnSp>
      </p:grpSp>
      <p:grpSp>
        <p:nvGrpSpPr>
          <p:cNvPr id="6" name="Group 5"/>
          <p:cNvGrpSpPr/>
          <p:nvPr/>
        </p:nvGrpSpPr>
        <p:grpSpPr>
          <a:xfrm>
            <a:off x="4619896" y="4149080"/>
            <a:ext cx="7955236" cy="2736304"/>
            <a:chOff x="4619896" y="4149080"/>
            <a:chExt cx="7955236" cy="273630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896" y="4149080"/>
              <a:ext cx="7568302" cy="2705077"/>
            </a:xfrm>
            <a:prstGeom prst="rect">
              <a:avLst/>
            </a:prstGeom>
          </p:spPr>
        </p:pic>
        <p:sp>
          <p:nvSpPr>
            <p:cNvPr id="4" name="TextBox 3"/>
            <p:cNvSpPr txBox="1"/>
            <p:nvPr/>
          </p:nvSpPr>
          <p:spPr>
            <a:xfrm>
              <a:off x="10126860" y="6525344"/>
              <a:ext cx="2448272" cy="338554"/>
            </a:xfrm>
            <a:prstGeom prst="rect">
              <a:avLst/>
            </a:prstGeom>
            <a:noFill/>
          </p:spPr>
          <p:txBody>
            <a:bodyPr wrap="square" rtlCol="0">
              <a:spAutoFit/>
            </a:bodyPr>
            <a:lstStyle/>
            <a:p>
              <a:r>
                <a:rPr lang="en-NZ" sz="1600" dirty="0">
                  <a:solidFill>
                    <a:schemeClr val="bg1"/>
                  </a:solidFill>
                </a:rPr>
                <a:t>Quest-for-japan.com</a:t>
              </a:r>
            </a:p>
          </p:txBody>
        </p:sp>
        <p:sp>
          <p:nvSpPr>
            <p:cNvPr id="5" name="TextBox 4"/>
            <p:cNvSpPr txBox="1"/>
            <p:nvPr/>
          </p:nvSpPr>
          <p:spPr>
            <a:xfrm>
              <a:off x="4691124" y="6239053"/>
              <a:ext cx="2123368" cy="646331"/>
            </a:xfrm>
            <a:prstGeom prst="rect">
              <a:avLst/>
            </a:prstGeom>
            <a:noFill/>
          </p:spPr>
          <p:txBody>
            <a:bodyPr wrap="square" rtlCol="0">
              <a:spAutoFit/>
            </a:bodyPr>
            <a:lstStyle/>
            <a:p>
              <a:r>
                <a:rPr lang="en-NZ" dirty="0">
                  <a:solidFill>
                    <a:schemeClr val="bg1"/>
                  </a:solidFill>
                  <a:latin typeface="Calibri" panose="020F0502020204030204" pitchFamily="34" charset="0"/>
                </a:rPr>
                <a:t>Rainbow Bridge access ramp, Tokyo</a:t>
              </a:r>
            </a:p>
          </p:txBody>
        </p:sp>
      </p:grpSp>
      <p:sp>
        <p:nvSpPr>
          <p:cNvPr id="7" name="TextBox 6"/>
          <p:cNvSpPr txBox="1"/>
          <p:nvPr/>
        </p:nvSpPr>
        <p:spPr>
          <a:xfrm>
            <a:off x="76781" y="4855292"/>
            <a:ext cx="4438228" cy="1938992"/>
          </a:xfrm>
          <a:prstGeom prst="rect">
            <a:avLst/>
          </a:prstGeom>
          <a:solidFill>
            <a:schemeClr val="bg1"/>
          </a:solidFill>
        </p:spPr>
        <p:txBody>
          <a:bodyPr wrap="square" rtlCol="0">
            <a:spAutoFit/>
          </a:bodyPr>
          <a:lstStyle/>
          <a:p>
            <a:r>
              <a:rPr lang="en-NZ" sz="2400" b="1" dirty="0">
                <a:solidFill>
                  <a:srgbClr val="C00000"/>
                </a:solidFill>
                <a:latin typeface="Calibri" panose="020F0502020204030204" pitchFamily="34" charset="0"/>
              </a:rPr>
              <a:t>What Provides Centripetal Force?</a:t>
            </a:r>
          </a:p>
          <a:p>
            <a:pPr marL="800100" lvl="1" indent="-342900">
              <a:buFont typeface="Arial" panose="020B0604020202020204" pitchFamily="34" charset="0"/>
              <a:buChar char="•"/>
            </a:pPr>
            <a:r>
              <a:rPr lang="en-NZ" sz="2400" dirty="0">
                <a:latin typeface="Calibri" panose="020F0502020204030204" pitchFamily="34" charset="0"/>
              </a:rPr>
              <a:t>Tension Force</a:t>
            </a:r>
          </a:p>
          <a:p>
            <a:pPr marL="800100" lvl="1" indent="-342900">
              <a:buFont typeface="Arial" panose="020B0604020202020204" pitchFamily="34" charset="0"/>
              <a:buChar char="•"/>
            </a:pPr>
            <a:r>
              <a:rPr lang="en-NZ" sz="2400" dirty="0">
                <a:latin typeface="Calibri" panose="020F0502020204030204" pitchFamily="34" charset="0"/>
              </a:rPr>
              <a:t>Friction Force</a:t>
            </a:r>
          </a:p>
          <a:p>
            <a:pPr marL="800100" lvl="1" indent="-342900">
              <a:buFont typeface="Arial" panose="020B0604020202020204" pitchFamily="34" charset="0"/>
              <a:buChar char="•"/>
            </a:pPr>
            <a:r>
              <a:rPr lang="en-NZ" sz="2400" dirty="0">
                <a:latin typeface="Calibri" panose="020F0502020204030204" pitchFamily="34" charset="0"/>
              </a:rPr>
              <a:t>Reaction Force	</a:t>
            </a:r>
          </a:p>
          <a:p>
            <a:pPr marL="800100" lvl="1" indent="-342900">
              <a:buFont typeface="Arial" panose="020B0604020202020204" pitchFamily="34" charset="0"/>
              <a:buChar char="•"/>
            </a:pPr>
            <a:r>
              <a:rPr lang="en-NZ" sz="2400" dirty="0">
                <a:latin typeface="Calibri" panose="020F0502020204030204" pitchFamily="34" charset="0"/>
              </a:rPr>
              <a:t>Weight Force</a:t>
            </a:r>
          </a:p>
        </p:txBody>
      </p:sp>
    </p:spTree>
    <p:extLst>
      <p:ext uri="{BB962C8B-B14F-4D97-AF65-F5344CB8AC3E}">
        <p14:creationId xmlns:p14="http://schemas.microsoft.com/office/powerpoint/2010/main" val="4275395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1000"/>
                                        <p:tgtEl>
                                          <p:spTgt spid="352"/>
                                        </p:tgtEl>
                                      </p:cBhvr>
                                    </p:animEffect>
                                  </p:childTnLst>
                                </p:cTn>
                              </p:par>
                              <p:par>
                                <p:cTn id="8" presetID="10" presetClass="entr" presetSubtype="0" fill="hold" nodeType="withEffect">
                                  <p:stCondLst>
                                    <p:cond delay="0"/>
                                  </p:stCondLst>
                                  <p:childTnLst>
                                    <p:set>
                                      <p:cBhvr>
                                        <p:cTn id="9" dur="1" fill="hold">
                                          <p:stCondLst>
                                            <p:cond delay="0"/>
                                          </p:stCondLst>
                                        </p:cTn>
                                        <p:tgtEl>
                                          <p:spTgt spid="351"/>
                                        </p:tgtEl>
                                        <p:attrNameLst>
                                          <p:attrName>style.visibility</p:attrName>
                                        </p:attrNameLst>
                                      </p:cBhvr>
                                      <p:to>
                                        <p:strVal val="visible"/>
                                      </p:to>
                                    </p:set>
                                    <p:animEffect transition="in" filter="fade">
                                      <p:cBhvr>
                                        <p:cTn id="10" dur="1000"/>
                                        <p:tgtEl>
                                          <p:spTgt spid="35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359">
                                            <p:txEl>
                                              <p:pRg st="0" end="0"/>
                                            </p:txEl>
                                          </p:spTgt>
                                        </p:tgtEl>
                                        <p:attrNameLst>
                                          <p:attrName>style.visibility</p:attrName>
                                        </p:attrNameLst>
                                      </p:cBhvr>
                                      <p:to>
                                        <p:strVal val="visible"/>
                                      </p:to>
                                    </p:set>
                                    <p:anim calcmode="lin" valueType="num">
                                      <p:cBhvr additive="base">
                                        <p:cTn id="15" dur="500" fill="hold"/>
                                        <p:tgtEl>
                                          <p:spTgt spid="35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360"/>
                                        </p:tgtEl>
                                        <p:attrNameLst>
                                          <p:attrName>style.visibility</p:attrName>
                                        </p:attrNameLst>
                                      </p:cBhvr>
                                      <p:to>
                                        <p:strVal val="visible"/>
                                      </p:to>
                                    </p:set>
                                    <p:anim calcmode="lin" valueType="num">
                                      <p:cBhvr additive="base">
                                        <p:cTn id="20" dur="500" fill="hold"/>
                                        <p:tgtEl>
                                          <p:spTgt spid="360"/>
                                        </p:tgtEl>
                                        <p:attrNameLst>
                                          <p:attrName>ppt_x</p:attrName>
                                        </p:attrNameLst>
                                      </p:cBhvr>
                                      <p:tavLst>
                                        <p:tav tm="0">
                                          <p:val>
                                            <p:strVal val="#ppt_x"/>
                                          </p:val>
                                        </p:tav>
                                        <p:tav tm="100000">
                                          <p:val>
                                            <p:strVal val="#ppt_x"/>
                                          </p:val>
                                        </p:tav>
                                      </p:tavLst>
                                    </p:anim>
                                    <p:anim calcmode="lin" valueType="num">
                                      <p:cBhvr additive="base">
                                        <p:cTn id="21" dur="500" fill="hold"/>
                                        <p:tgtEl>
                                          <p:spTgt spid="36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2"/>
          <p:cNvSpPr>
            <a:spLocks noChangeArrowheads="1"/>
          </p:cNvSpPr>
          <p:nvPr/>
        </p:nvSpPr>
        <p:spPr bwMode="auto">
          <a:xfrm>
            <a:off x="2496244" y="838200"/>
            <a:ext cx="3886200" cy="3886200"/>
          </a:xfrm>
          <a:prstGeom prst="ellipse">
            <a:avLst/>
          </a:prstGeom>
          <a:solidFill>
            <a:schemeClr val="bg1"/>
          </a:solidFill>
          <a:ln w="762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p>
        </p:txBody>
      </p:sp>
      <p:grpSp>
        <p:nvGrpSpPr>
          <p:cNvPr id="7" name="Group 6"/>
          <p:cNvGrpSpPr/>
          <p:nvPr/>
        </p:nvGrpSpPr>
        <p:grpSpPr>
          <a:xfrm>
            <a:off x="4408884" y="2514600"/>
            <a:ext cx="1685528" cy="584775"/>
            <a:chOff x="4408884" y="2514600"/>
            <a:chExt cx="1685528" cy="584775"/>
          </a:xfrm>
        </p:grpSpPr>
        <p:sp>
          <p:nvSpPr>
            <p:cNvPr id="11348" name="AutoShape 84"/>
            <p:cNvSpPr>
              <a:spLocks noChangeArrowheads="1"/>
            </p:cNvSpPr>
            <p:nvPr/>
          </p:nvSpPr>
          <p:spPr bwMode="auto">
            <a:xfrm>
              <a:off x="4799012" y="2590800"/>
              <a:ext cx="1295400" cy="457200"/>
            </a:xfrm>
            <a:prstGeom prst="leftArrow">
              <a:avLst>
                <a:gd name="adj1" fmla="val 50000"/>
                <a:gd name="adj2" fmla="val 70833"/>
              </a:avLst>
            </a:prstGeom>
            <a:solidFill>
              <a:schemeClr val="tx2"/>
            </a:solidFill>
            <a:ln w="9525">
              <a:noFill/>
              <a:miter lim="800000"/>
              <a:headEnd/>
              <a:tailEnd/>
            </a:ln>
            <a:effectLst/>
            <a:extLst/>
          </p:spPr>
          <p:txBody>
            <a:bodyPr wrap="none" anchor="ctr"/>
            <a:lstStyle/>
            <a:p>
              <a:endParaRPr lang="en-NZ">
                <a:solidFill>
                  <a:schemeClr val="tx2"/>
                </a:solidFill>
              </a:endParaRPr>
            </a:p>
          </p:txBody>
        </p:sp>
        <p:sp>
          <p:nvSpPr>
            <p:cNvPr id="11349" name="Text Box 85"/>
            <p:cNvSpPr txBox="1">
              <a:spLocks noChangeArrowheads="1"/>
            </p:cNvSpPr>
            <p:nvPr/>
          </p:nvSpPr>
          <p:spPr bwMode="auto">
            <a:xfrm>
              <a:off x="4408884" y="2514600"/>
              <a:ext cx="53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solidFill>
                    <a:schemeClr val="tx2"/>
                  </a:solidFill>
                  <a:latin typeface="Calibri" panose="020F0502020204030204" pitchFamily="34" charset="0"/>
                </a:rPr>
                <a:t>F</a:t>
              </a:r>
              <a:r>
                <a:rPr lang="en-US" altLang="en-US" sz="3200" b="1" baseline="-25000" dirty="0">
                  <a:solidFill>
                    <a:schemeClr val="tx2"/>
                  </a:solidFill>
                  <a:latin typeface="Calibri" panose="020F0502020204030204" pitchFamily="34" charset="0"/>
                </a:rPr>
                <a:t>c</a:t>
              </a:r>
              <a:endParaRPr lang="en-US" altLang="en-US" baseline="-25000" dirty="0">
                <a:solidFill>
                  <a:schemeClr val="tx2"/>
                </a:solidFill>
                <a:latin typeface="Calibri" panose="020F0502020204030204" pitchFamily="34" charset="0"/>
              </a:endParaRPr>
            </a:p>
          </p:txBody>
        </p:sp>
      </p:grpSp>
      <p:sp>
        <p:nvSpPr>
          <p:cNvPr id="11350" name="Text Box 86"/>
          <p:cNvSpPr txBox="1">
            <a:spLocks noChangeArrowheads="1"/>
          </p:cNvSpPr>
          <p:nvPr/>
        </p:nvSpPr>
        <p:spPr bwMode="auto">
          <a:xfrm>
            <a:off x="6797833" y="5949280"/>
            <a:ext cx="4953000" cy="830997"/>
          </a:xfrm>
          <a:prstGeom prst="rect">
            <a:avLst/>
          </a:prstGeom>
          <a:solidFill>
            <a:srgbClr val="FCE180"/>
          </a:solidFill>
          <a:ln>
            <a:noFill/>
          </a:ln>
          <a:effectLst/>
          <a:extLst/>
        </p:spPr>
        <p:txBody>
          <a:bodyPr>
            <a:spAutoFit/>
          </a:bodyPr>
          <a:lstStyle/>
          <a:p>
            <a:pPr algn="ctr"/>
            <a:r>
              <a:rPr lang="en-US" altLang="en-US" sz="2400" b="1" dirty="0">
                <a:latin typeface="Calibri" panose="020F0502020204030204" pitchFamily="34" charset="0"/>
              </a:rPr>
              <a:t>The necessary centripetal force, F is provided by the  friction at the tires</a:t>
            </a:r>
          </a:p>
        </p:txBody>
      </p:sp>
      <p:sp>
        <p:nvSpPr>
          <p:cNvPr id="11351" name="Text Box 87"/>
          <p:cNvSpPr txBox="1">
            <a:spLocks noChangeArrowheads="1"/>
          </p:cNvSpPr>
          <p:nvPr/>
        </p:nvSpPr>
        <p:spPr bwMode="auto">
          <a:xfrm>
            <a:off x="6646227" y="151611"/>
            <a:ext cx="5487928" cy="1938992"/>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NZ" sz="2400" b="1" dirty="0">
                <a:latin typeface="Calibri" panose="020F0502020204030204" pitchFamily="34" charset="0"/>
              </a:rPr>
              <a:t>A Toyota Prius (mass= 1325 kg) is being tested on a Toyota City circular track with a </a:t>
            </a:r>
            <a:r>
              <a:rPr lang="en-US" altLang="en-US" sz="2400" b="1" dirty="0">
                <a:latin typeface="Calibri" panose="020F0502020204030204" pitchFamily="34" charset="0"/>
              </a:rPr>
              <a:t>50m radius. If the car is travelling at 20 ms</a:t>
            </a:r>
            <a:r>
              <a:rPr lang="en-US" altLang="en-US" sz="2400" b="1" baseline="30000" dirty="0">
                <a:latin typeface="Calibri" panose="020F0502020204030204" pitchFamily="34" charset="0"/>
              </a:rPr>
              <a:t>-1</a:t>
            </a:r>
            <a:r>
              <a:rPr lang="en-US" altLang="en-US" sz="2400" b="1" dirty="0">
                <a:latin typeface="Calibri" panose="020F0502020204030204" pitchFamily="34" charset="0"/>
              </a:rPr>
              <a:t> what is the necessary centripetal force and what provides this?</a:t>
            </a:r>
            <a:endParaRPr lang="en-US" altLang="en-US" sz="2400" dirty="0">
              <a:latin typeface="Calibri" panose="020F0502020204030204" pitchFamily="34" charset="0"/>
            </a:endParaRPr>
          </a:p>
        </p:txBody>
      </p:sp>
      <p:graphicFrame>
        <p:nvGraphicFramePr>
          <p:cNvPr id="11352" name="Object 88"/>
          <p:cNvGraphicFramePr>
            <a:graphicFrameLocks noChangeAspect="1"/>
          </p:cNvGraphicFramePr>
          <p:nvPr>
            <p:extLst>
              <p:ext uri="{D42A27DB-BD31-4B8C-83A1-F6EECF244321}">
                <p14:modId xmlns:p14="http://schemas.microsoft.com/office/powerpoint/2010/main" val="2135088116"/>
              </p:ext>
            </p:extLst>
          </p:nvPr>
        </p:nvGraphicFramePr>
        <p:xfrm>
          <a:off x="8592083" y="2391972"/>
          <a:ext cx="1295400" cy="896938"/>
        </p:xfrm>
        <a:graphic>
          <a:graphicData uri="http://schemas.openxmlformats.org/presentationml/2006/ole">
            <mc:AlternateContent xmlns:mc="http://schemas.openxmlformats.org/markup-compatibility/2006">
              <mc:Choice xmlns:v="urn:schemas-microsoft-com:vml" Requires="v">
                <p:oleObj spid="_x0000_s1095" name="Equation" r:id="rId3" imgW="990360" imgH="685800" progId="Equation.3">
                  <p:embed/>
                </p:oleObj>
              </mc:Choice>
              <mc:Fallback>
                <p:oleObj name="Equation" r:id="rId3" imgW="990360" imgH="685800" progId="Equation.3">
                  <p:embed/>
                  <p:pic>
                    <p:nvPicPr>
                      <p:cNvPr id="11352" name="Object 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2083" y="2391972"/>
                        <a:ext cx="1295400" cy="896938"/>
                      </a:xfrm>
                      <a:prstGeom prst="rect">
                        <a:avLst/>
                      </a:prstGeom>
                      <a:solidFill>
                        <a:srgbClr val="FCE180"/>
                      </a:solidFill>
                      <a:ln w="38100">
                        <a:noFill/>
                        <a:miter lim="800000"/>
                        <a:headEnd/>
                        <a:tailEnd/>
                      </a:ln>
                      <a:effectLst/>
                      <a:extLst/>
                    </p:spPr>
                  </p:pic>
                </p:oleObj>
              </mc:Fallback>
            </mc:AlternateContent>
          </a:graphicData>
        </a:graphic>
      </p:graphicFrame>
      <p:sp>
        <p:nvSpPr>
          <p:cNvPr id="11355" name="Text Box 91"/>
          <p:cNvSpPr txBox="1">
            <a:spLocks noChangeArrowheads="1"/>
          </p:cNvSpPr>
          <p:nvPr/>
        </p:nvSpPr>
        <p:spPr bwMode="auto">
          <a:xfrm>
            <a:off x="8616180" y="5085184"/>
            <a:ext cx="2590800" cy="461665"/>
          </a:xfrm>
          <a:prstGeom prst="rect">
            <a:avLst/>
          </a:prstGeom>
          <a:solidFill>
            <a:srgbClr val="FCE180"/>
          </a:solidFill>
          <a:ln w="76200">
            <a:noFill/>
            <a:miter lim="800000"/>
            <a:headEnd/>
            <a:tailEnd/>
          </a:ln>
          <a:effectLst/>
          <a:extLst/>
        </p:spPr>
        <p:txBody>
          <a:bodyPr>
            <a:spAutoFit/>
          </a:bodyPr>
          <a:lstStyle/>
          <a:p>
            <a:pPr algn="ctr">
              <a:spcBef>
                <a:spcPct val="50000"/>
              </a:spcBef>
            </a:pPr>
            <a:r>
              <a:rPr lang="en-US" altLang="en-US" sz="2400" b="1" dirty="0">
                <a:latin typeface="Calibri" panose="020F0502020204030204" pitchFamily="34" charset="0"/>
              </a:rPr>
              <a:t>F = 10,600 N</a:t>
            </a:r>
          </a:p>
        </p:txBody>
      </p:sp>
      <p:sp>
        <p:nvSpPr>
          <p:cNvPr id="102" name="TextBox 3"/>
          <p:cNvSpPr txBox="1">
            <a:spLocks noChangeArrowheads="1"/>
          </p:cNvSpPr>
          <p:nvPr/>
        </p:nvSpPr>
        <p:spPr bwMode="auto">
          <a:xfrm>
            <a:off x="1557908" y="151611"/>
            <a:ext cx="1571625" cy="469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0"/>
              </a:spcBef>
              <a:buNone/>
            </a:pPr>
            <a:r>
              <a:rPr lang="en-GB" altLang="en-US" sz="2400" b="1" u="sng" dirty="0">
                <a:solidFill>
                  <a:srgbClr val="C00000"/>
                </a:solidFill>
                <a:latin typeface="Calibri" panose="020F0502020204030204" pitchFamily="34" charset="0"/>
              </a:rPr>
              <a:t>Example 1</a:t>
            </a:r>
          </a:p>
          <a:p>
            <a:pPr eaLnBrk="1" hangingPunct="1">
              <a:spcBef>
                <a:spcPct val="0"/>
              </a:spcBef>
              <a:buFontTx/>
              <a:buNone/>
            </a:pPr>
            <a:endParaRPr lang="en-NZ" altLang="en-US" sz="2400" dirty="0">
              <a:solidFill>
                <a:srgbClr val="C00000"/>
              </a:solidFill>
            </a:endParaRPr>
          </a:p>
        </p:txBody>
      </p:sp>
      <p:pic>
        <p:nvPicPr>
          <p:cNvPr id="110" name="Picture 1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914993" y="2622347"/>
            <a:ext cx="889743" cy="394106"/>
          </a:xfrm>
          <a:prstGeom prst="rect">
            <a:avLst/>
          </a:prstGeom>
        </p:spPr>
      </p:pic>
      <p:pic>
        <p:nvPicPr>
          <p:cNvPr id="111" name="Picture 1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41200">
            <a:off x="5375884" y="1263244"/>
            <a:ext cx="889743" cy="394106"/>
          </a:xfrm>
          <a:prstGeom prst="rect">
            <a:avLst/>
          </a:prstGeom>
        </p:spPr>
      </p:pic>
      <p:pic>
        <p:nvPicPr>
          <p:cNvPr id="112" name="Picture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8188" y="658630"/>
            <a:ext cx="889743" cy="394106"/>
          </a:xfrm>
          <a:prstGeom prst="rect">
            <a:avLst/>
          </a:prstGeom>
        </p:spPr>
      </p:pic>
      <p:pic>
        <p:nvPicPr>
          <p:cNvPr id="113" name="Picture 1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37659">
            <a:off x="2658087" y="1207050"/>
            <a:ext cx="889743" cy="394106"/>
          </a:xfrm>
          <a:prstGeom prst="rect">
            <a:avLst/>
          </a:prstGeom>
        </p:spPr>
      </p:pic>
      <p:pic>
        <p:nvPicPr>
          <p:cNvPr id="114" name="Picture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122427" y="2471331"/>
            <a:ext cx="889743" cy="394106"/>
          </a:xfrm>
          <a:prstGeom prst="rect">
            <a:avLst/>
          </a:prstGeom>
        </p:spPr>
      </p:pic>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630388">
            <a:off x="2610675" y="3826948"/>
            <a:ext cx="889743" cy="394106"/>
          </a:xfrm>
          <a:prstGeom prst="rect">
            <a:avLst/>
          </a:prstGeom>
        </p:spPr>
      </p:pic>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631403">
            <a:off x="3971407" y="4458685"/>
            <a:ext cx="889743" cy="394106"/>
          </a:xfrm>
          <a:prstGeom prst="rect">
            <a:avLst/>
          </a:prstGeom>
        </p:spPr>
      </p:pic>
      <p:pic>
        <p:nvPicPr>
          <p:cNvPr id="117" name="Picture 1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196379">
            <a:off x="5374082" y="3921388"/>
            <a:ext cx="889743" cy="394106"/>
          </a:xfrm>
          <a:prstGeom prst="rect">
            <a:avLst/>
          </a:prstGeom>
        </p:spPr>
      </p:pic>
      <p:graphicFrame>
        <p:nvGraphicFramePr>
          <p:cNvPr id="119" name="Object 88"/>
          <p:cNvGraphicFramePr>
            <a:graphicFrameLocks noChangeAspect="1"/>
          </p:cNvGraphicFramePr>
          <p:nvPr>
            <p:extLst>
              <p:ext uri="{D42A27DB-BD31-4B8C-83A1-F6EECF244321}">
                <p14:modId xmlns:p14="http://schemas.microsoft.com/office/powerpoint/2010/main" val="360766991"/>
              </p:ext>
            </p:extLst>
          </p:nvPr>
        </p:nvGraphicFramePr>
        <p:xfrm>
          <a:off x="8656637" y="3784600"/>
          <a:ext cx="1758807" cy="796528"/>
        </p:xfrm>
        <a:graphic>
          <a:graphicData uri="http://schemas.openxmlformats.org/presentationml/2006/ole">
            <mc:AlternateContent xmlns:mc="http://schemas.openxmlformats.org/markup-compatibility/2006">
              <mc:Choice xmlns:v="urn:schemas-microsoft-com:vml" Requires="v">
                <p:oleObj spid="_x0000_s1096" name="Equation" r:id="rId6" imgW="927000" imgH="419040" progId="Equation.3">
                  <p:embed/>
                </p:oleObj>
              </mc:Choice>
              <mc:Fallback>
                <p:oleObj name="Equation" r:id="rId6" imgW="927000" imgH="419040" progId="Equation.3">
                  <p:embed/>
                  <p:pic>
                    <p:nvPicPr>
                      <p:cNvPr id="11352" name="Object 88"/>
                      <p:cNvPicPr>
                        <a:picLocks noChangeAspect="1" noChangeArrowheads="1"/>
                      </p:cNvPicPr>
                      <p:nvPr/>
                    </p:nvPicPr>
                    <p:blipFill>
                      <a:blip r:embed="rId7"/>
                      <a:srcRect/>
                      <a:stretch>
                        <a:fillRect/>
                      </a:stretch>
                    </p:blipFill>
                    <p:spPr bwMode="auto">
                      <a:xfrm>
                        <a:off x="8656637" y="3784600"/>
                        <a:ext cx="1758807" cy="796528"/>
                      </a:xfrm>
                      <a:prstGeom prst="rect">
                        <a:avLst/>
                      </a:prstGeom>
                      <a:solidFill>
                        <a:srgbClr val="FCE180"/>
                      </a:solidFill>
                      <a:ln w="38100">
                        <a:noFill/>
                        <a:miter lim="800000"/>
                        <a:headEnd/>
                        <a:tailEnd/>
                      </a:ln>
                      <a:effectLst/>
                      <a:extLst/>
                    </p:spPr>
                  </p:pic>
                </p:oleObj>
              </mc:Fallback>
            </mc:AlternateContent>
          </a:graphicData>
        </a:graphic>
      </p:graphicFrame>
      <p:grpSp>
        <p:nvGrpSpPr>
          <p:cNvPr id="10" name="Group 9"/>
          <p:cNvGrpSpPr/>
          <p:nvPr/>
        </p:nvGrpSpPr>
        <p:grpSpPr>
          <a:xfrm>
            <a:off x="86081" y="368"/>
            <a:ext cx="12326229" cy="6938552"/>
            <a:chOff x="104887" y="18840"/>
            <a:chExt cx="12326229" cy="6938552"/>
          </a:xfrm>
        </p:grpSpPr>
        <p:grpSp>
          <p:nvGrpSpPr>
            <p:cNvPr id="8" name="Group 7"/>
            <p:cNvGrpSpPr/>
            <p:nvPr/>
          </p:nvGrpSpPr>
          <p:grpSpPr>
            <a:xfrm>
              <a:off x="104887" y="18840"/>
              <a:ext cx="12092360" cy="6878639"/>
              <a:chOff x="104887" y="18840"/>
              <a:chExt cx="12092360" cy="6878639"/>
            </a:xfrm>
          </p:grpSpPr>
          <p:sp>
            <p:nvSpPr>
              <p:cNvPr id="3" name="TextBox 2"/>
              <p:cNvSpPr txBox="1"/>
              <p:nvPr/>
            </p:nvSpPr>
            <p:spPr>
              <a:xfrm rot="16200000">
                <a:off x="-2828623" y="2978134"/>
                <a:ext cx="6754234" cy="887214"/>
              </a:xfrm>
              <a:prstGeom prst="rect">
                <a:avLst/>
              </a:prstGeom>
              <a:solidFill>
                <a:schemeClr val="bg1"/>
              </a:solidFill>
            </p:spPr>
            <p:txBody>
              <a:bodyPr wrap="square" rtlCol="0">
                <a:spAutoFit/>
              </a:bodyPr>
              <a:lstStyle/>
              <a:p>
                <a:r>
                  <a:rPr lang="en-NZ" sz="2400" b="1" dirty="0">
                    <a:latin typeface="Calibri" panose="020F0502020204030204" pitchFamily="34" charset="0"/>
                  </a:rPr>
                  <a:t>Fujioka Proving Ground (Toyota City, Aichi, Japan) Land area: approx. 670,000 m</a:t>
                </a:r>
                <a:r>
                  <a:rPr lang="en-NZ" sz="2400" b="1" baseline="30000" dirty="0">
                    <a:latin typeface="Calibri" panose="020F0502020204030204" pitchFamily="34" charset="0"/>
                  </a:rPr>
                  <a:t>2</a:t>
                </a:r>
                <a:endParaRPr lang="en-NZ" sz="2400" b="1" dirty="0">
                  <a:latin typeface="Calibri" panose="020F0502020204030204" pitchFamily="34"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852" y="18840"/>
                <a:ext cx="11143395" cy="6878639"/>
              </a:xfrm>
              <a:prstGeom prst="rect">
                <a:avLst/>
              </a:prstGeom>
            </p:spPr>
          </p:pic>
        </p:grpSp>
        <p:sp>
          <p:nvSpPr>
            <p:cNvPr id="9" name="TextBox 8"/>
            <p:cNvSpPr txBox="1"/>
            <p:nvPr/>
          </p:nvSpPr>
          <p:spPr>
            <a:xfrm>
              <a:off x="6806272" y="6588060"/>
              <a:ext cx="5624844" cy="369332"/>
            </a:xfrm>
            <a:prstGeom prst="rect">
              <a:avLst/>
            </a:prstGeom>
            <a:noFill/>
          </p:spPr>
          <p:txBody>
            <a:bodyPr wrap="square" rtlCol="0">
              <a:spAutoFit/>
            </a:bodyPr>
            <a:lstStyle/>
            <a:p>
              <a:r>
                <a:rPr lang="en-NZ" dirty="0">
                  <a:solidFill>
                    <a:schemeClr val="bg1"/>
                  </a:solidFill>
                </a:rPr>
                <a:t>http://www.aisin.com/technology/reli/comprehensive/</a:t>
              </a:r>
            </a:p>
          </p:txBody>
        </p:sp>
      </p:grpSp>
    </p:spTree>
    <p:extLst>
      <p:ext uri="{BB962C8B-B14F-4D97-AF65-F5344CB8AC3E}">
        <p14:creationId xmlns:p14="http://schemas.microsoft.com/office/powerpoint/2010/main" val="1769348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11351"/>
                                        </p:tgtEl>
                                        <p:attrNameLst>
                                          <p:attrName>style.visibility</p:attrName>
                                        </p:attrNameLst>
                                      </p:cBhvr>
                                      <p:to>
                                        <p:strVal val="visible"/>
                                      </p:to>
                                    </p:set>
                                    <p:anim calcmode="lin" valueType="num">
                                      <p:cBhvr additive="base">
                                        <p:cTn id="12" dur="500" fill="hold"/>
                                        <p:tgtEl>
                                          <p:spTgt spid="11351"/>
                                        </p:tgtEl>
                                        <p:attrNameLst>
                                          <p:attrName>ppt_x</p:attrName>
                                        </p:attrNameLst>
                                      </p:cBhvr>
                                      <p:tavLst>
                                        <p:tav tm="0">
                                          <p:val>
                                            <p:strVal val="1+#ppt_w/2"/>
                                          </p:val>
                                        </p:tav>
                                        <p:tav tm="100000">
                                          <p:val>
                                            <p:strVal val="#ppt_x"/>
                                          </p:val>
                                        </p:tav>
                                      </p:tavLst>
                                    </p:anim>
                                    <p:anim calcmode="lin" valueType="num">
                                      <p:cBhvr additive="base">
                                        <p:cTn id="13" dur="500" fill="hold"/>
                                        <p:tgtEl>
                                          <p:spTgt spid="1135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26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0"/>
                                        </p:tgtEl>
                                        <p:attrNameLst>
                                          <p:attrName>style.visibility</p:attrName>
                                        </p:attrNameLst>
                                      </p:cBhvr>
                                      <p:to>
                                        <p:strVal val="visible"/>
                                      </p:to>
                                    </p:set>
                                  </p:childTnLst>
                                  <p:subTnLst>
                                    <p:set>
                                      <p:cBhvr override="childStyle">
                                        <p:cTn dur="1" fill="hold" display="0" masterRel="nextClick" afterEffect="1"/>
                                        <p:tgtEl>
                                          <p:spTgt spid="110"/>
                                        </p:tgtEl>
                                        <p:attrNameLst>
                                          <p:attrName>style.visibility</p:attrName>
                                        </p:attrNameLst>
                                      </p:cBhvr>
                                      <p:to>
                                        <p:strVal val="hidden"/>
                                      </p:to>
                                    </p:set>
                                  </p:subTnLst>
                                </p:cTn>
                              </p:par>
                            </p:childTnLst>
                          </p:cTn>
                        </p:par>
                        <p:par>
                          <p:cTn id="22" fill="hold">
                            <p:stCondLst>
                              <p:cond delay="0"/>
                            </p:stCondLst>
                            <p:childTnLst>
                              <p:par>
                                <p:cTn id="23" presetID="1" presetClass="entr" presetSubtype="0" fill="hold" nodeType="afterEffect">
                                  <p:stCondLst>
                                    <p:cond delay="200"/>
                                  </p:stCondLst>
                                  <p:childTnLst>
                                    <p:set>
                                      <p:cBhvr>
                                        <p:cTn id="24" dur="1" fill="hold">
                                          <p:stCondLst>
                                            <p:cond delay="0"/>
                                          </p:stCondLst>
                                        </p:cTn>
                                        <p:tgtEl>
                                          <p:spTgt spid="111"/>
                                        </p:tgtEl>
                                        <p:attrNameLst>
                                          <p:attrName>style.visibility</p:attrName>
                                        </p:attrNameLst>
                                      </p:cBhvr>
                                      <p:to>
                                        <p:strVal val="visible"/>
                                      </p:to>
                                    </p:set>
                                  </p:childTnLst>
                                </p:cTn>
                              </p:par>
                            </p:childTnLst>
                          </p:cTn>
                        </p:par>
                        <p:par>
                          <p:cTn id="25" fill="hold">
                            <p:stCondLst>
                              <p:cond delay="200"/>
                            </p:stCondLst>
                            <p:childTnLst>
                              <p:par>
                                <p:cTn id="26" presetID="1" presetClass="exit" presetSubtype="0" fill="hold" nodeType="afterEffect">
                                  <p:stCondLst>
                                    <p:cond delay="200"/>
                                  </p:stCondLst>
                                  <p:childTnLst>
                                    <p:set>
                                      <p:cBhvr>
                                        <p:cTn id="27" dur="1" fill="hold">
                                          <p:stCondLst>
                                            <p:cond delay="0"/>
                                          </p:stCondLst>
                                        </p:cTn>
                                        <p:tgtEl>
                                          <p:spTgt spid="111"/>
                                        </p:tgtEl>
                                        <p:attrNameLst>
                                          <p:attrName>style.visibility</p:attrName>
                                        </p:attrNameLst>
                                      </p:cBhvr>
                                      <p:to>
                                        <p:strVal val="hidden"/>
                                      </p:to>
                                    </p:set>
                                  </p:childTnLst>
                                </p:cTn>
                              </p:par>
                            </p:childTnLst>
                          </p:cTn>
                        </p:par>
                        <p:par>
                          <p:cTn id="28" fill="hold">
                            <p:stCondLst>
                              <p:cond delay="400"/>
                            </p:stCondLst>
                            <p:childTnLst>
                              <p:par>
                                <p:cTn id="29" presetID="1" presetClass="entr" presetSubtype="0" fill="hold" nodeType="afterEffect">
                                  <p:stCondLst>
                                    <p:cond delay="200"/>
                                  </p:stCondLst>
                                  <p:childTnLst>
                                    <p:set>
                                      <p:cBhvr>
                                        <p:cTn id="30" dur="1" fill="hold">
                                          <p:stCondLst>
                                            <p:cond delay="0"/>
                                          </p:stCondLst>
                                        </p:cTn>
                                        <p:tgtEl>
                                          <p:spTgt spid="112"/>
                                        </p:tgtEl>
                                        <p:attrNameLst>
                                          <p:attrName>style.visibility</p:attrName>
                                        </p:attrNameLst>
                                      </p:cBhvr>
                                      <p:to>
                                        <p:strVal val="visible"/>
                                      </p:to>
                                    </p:set>
                                  </p:childTnLst>
                                </p:cTn>
                              </p:par>
                            </p:childTnLst>
                          </p:cTn>
                        </p:par>
                        <p:par>
                          <p:cTn id="31" fill="hold">
                            <p:stCondLst>
                              <p:cond delay="600"/>
                            </p:stCondLst>
                            <p:childTnLst>
                              <p:par>
                                <p:cTn id="32" presetID="1" presetClass="exit" presetSubtype="0" fill="hold" nodeType="afterEffect">
                                  <p:stCondLst>
                                    <p:cond delay="200"/>
                                  </p:stCondLst>
                                  <p:childTnLst>
                                    <p:set>
                                      <p:cBhvr>
                                        <p:cTn id="33" dur="1" fill="hold">
                                          <p:stCondLst>
                                            <p:cond delay="0"/>
                                          </p:stCondLst>
                                        </p:cTn>
                                        <p:tgtEl>
                                          <p:spTgt spid="112"/>
                                        </p:tgtEl>
                                        <p:attrNameLst>
                                          <p:attrName>style.visibility</p:attrName>
                                        </p:attrNameLst>
                                      </p:cBhvr>
                                      <p:to>
                                        <p:strVal val="hidden"/>
                                      </p:to>
                                    </p:set>
                                  </p:childTnLst>
                                </p:cTn>
                              </p:par>
                            </p:childTnLst>
                          </p:cTn>
                        </p:par>
                        <p:par>
                          <p:cTn id="34" fill="hold">
                            <p:stCondLst>
                              <p:cond delay="800"/>
                            </p:stCondLst>
                            <p:childTnLst>
                              <p:par>
                                <p:cTn id="35" presetID="1" presetClass="entr" presetSubtype="0" fill="hold" nodeType="afterEffect">
                                  <p:stCondLst>
                                    <p:cond delay="200"/>
                                  </p:stCondLst>
                                  <p:childTnLst>
                                    <p:set>
                                      <p:cBhvr>
                                        <p:cTn id="36" dur="1" fill="hold">
                                          <p:stCondLst>
                                            <p:cond delay="0"/>
                                          </p:stCondLst>
                                        </p:cTn>
                                        <p:tgtEl>
                                          <p:spTgt spid="113"/>
                                        </p:tgtEl>
                                        <p:attrNameLst>
                                          <p:attrName>style.visibility</p:attrName>
                                        </p:attrNameLst>
                                      </p:cBhvr>
                                      <p:to>
                                        <p:strVal val="visible"/>
                                      </p:to>
                                    </p:set>
                                  </p:childTnLst>
                                </p:cTn>
                              </p:par>
                            </p:childTnLst>
                          </p:cTn>
                        </p:par>
                        <p:par>
                          <p:cTn id="37" fill="hold">
                            <p:stCondLst>
                              <p:cond delay="1000"/>
                            </p:stCondLst>
                            <p:childTnLst>
                              <p:par>
                                <p:cTn id="38" presetID="1" presetClass="exit" presetSubtype="0" fill="hold" nodeType="afterEffect">
                                  <p:stCondLst>
                                    <p:cond delay="200"/>
                                  </p:stCondLst>
                                  <p:childTnLst>
                                    <p:set>
                                      <p:cBhvr>
                                        <p:cTn id="39" dur="1" fill="hold">
                                          <p:stCondLst>
                                            <p:cond delay="0"/>
                                          </p:stCondLst>
                                        </p:cTn>
                                        <p:tgtEl>
                                          <p:spTgt spid="113"/>
                                        </p:tgtEl>
                                        <p:attrNameLst>
                                          <p:attrName>style.visibility</p:attrName>
                                        </p:attrNameLst>
                                      </p:cBhvr>
                                      <p:to>
                                        <p:strVal val="hidden"/>
                                      </p:to>
                                    </p:set>
                                  </p:childTnLst>
                                </p:cTn>
                              </p:par>
                            </p:childTnLst>
                          </p:cTn>
                        </p:par>
                        <p:par>
                          <p:cTn id="40" fill="hold">
                            <p:stCondLst>
                              <p:cond delay="1200"/>
                            </p:stCondLst>
                            <p:childTnLst>
                              <p:par>
                                <p:cTn id="41" presetID="1" presetClass="entr" presetSubtype="0" fill="hold" nodeType="afterEffect">
                                  <p:stCondLst>
                                    <p:cond delay="200"/>
                                  </p:stCondLst>
                                  <p:childTnLst>
                                    <p:set>
                                      <p:cBhvr>
                                        <p:cTn id="42" dur="1" fill="hold">
                                          <p:stCondLst>
                                            <p:cond delay="0"/>
                                          </p:stCondLst>
                                        </p:cTn>
                                        <p:tgtEl>
                                          <p:spTgt spid="114"/>
                                        </p:tgtEl>
                                        <p:attrNameLst>
                                          <p:attrName>style.visibility</p:attrName>
                                        </p:attrNameLst>
                                      </p:cBhvr>
                                      <p:to>
                                        <p:strVal val="visible"/>
                                      </p:to>
                                    </p:set>
                                  </p:childTnLst>
                                </p:cTn>
                              </p:par>
                            </p:childTnLst>
                          </p:cTn>
                        </p:par>
                        <p:par>
                          <p:cTn id="43" fill="hold">
                            <p:stCondLst>
                              <p:cond delay="1400"/>
                            </p:stCondLst>
                            <p:childTnLst>
                              <p:par>
                                <p:cTn id="44" presetID="1" presetClass="exit" presetSubtype="0" fill="hold" nodeType="afterEffect">
                                  <p:stCondLst>
                                    <p:cond delay="200"/>
                                  </p:stCondLst>
                                  <p:childTnLst>
                                    <p:set>
                                      <p:cBhvr>
                                        <p:cTn id="45" dur="1" fill="hold">
                                          <p:stCondLst>
                                            <p:cond delay="0"/>
                                          </p:stCondLst>
                                        </p:cTn>
                                        <p:tgtEl>
                                          <p:spTgt spid="114"/>
                                        </p:tgtEl>
                                        <p:attrNameLst>
                                          <p:attrName>style.visibility</p:attrName>
                                        </p:attrNameLst>
                                      </p:cBhvr>
                                      <p:to>
                                        <p:strVal val="hidden"/>
                                      </p:to>
                                    </p:set>
                                  </p:childTnLst>
                                </p:cTn>
                              </p:par>
                            </p:childTnLst>
                          </p:cTn>
                        </p:par>
                        <p:par>
                          <p:cTn id="46" fill="hold">
                            <p:stCondLst>
                              <p:cond delay="1600"/>
                            </p:stCondLst>
                            <p:childTnLst>
                              <p:par>
                                <p:cTn id="47" presetID="1" presetClass="entr" presetSubtype="0" fill="hold" nodeType="afterEffect">
                                  <p:stCondLst>
                                    <p:cond delay="200"/>
                                  </p:stCondLst>
                                  <p:childTnLst>
                                    <p:set>
                                      <p:cBhvr>
                                        <p:cTn id="48" dur="1" fill="hold">
                                          <p:stCondLst>
                                            <p:cond delay="0"/>
                                          </p:stCondLst>
                                        </p:cTn>
                                        <p:tgtEl>
                                          <p:spTgt spid="115"/>
                                        </p:tgtEl>
                                        <p:attrNameLst>
                                          <p:attrName>style.visibility</p:attrName>
                                        </p:attrNameLst>
                                      </p:cBhvr>
                                      <p:to>
                                        <p:strVal val="visible"/>
                                      </p:to>
                                    </p:set>
                                  </p:childTnLst>
                                </p:cTn>
                              </p:par>
                            </p:childTnLst>
                          </p:cTn>
                        </p:par>
                        <p:par>
                          <p:cTn id="49" fill="hold">
                            <p:stCondLst>
                              <p:cond delay="1800"/>
                            </p:stCondLst>
                            <p:childTnLst>
                              <p:par>
                                <p:cTn id="50" presetID="1" presetClass="exit" presetSubtype="0" fill="hold" nodeType="afterEffect">
                                  <p:stCondLst>
                                    <p:cond delay="200"/>
                                  </p:stCondLst>
                                  <p:childTnLst>
                                    <p:set>
                                      <p:cBhvr>
                                        <p:cTn id="51" dur="1" fill="hold">
                                          <p:stCondLst>
                                            <p:cond delay="0"/>
                                          </p:stCondLst>
                                        </p:cTn>
                                        <p:tgtEl>
                                          <p:spTgt spid="115"/>
                                        </p:tgtEl>
                                        <p:attrNameLst>
                                          <p:attrName>style.visibility</p:attrName>
                                        </p:attrNameLst>
                                      </p:cBhvr>
                                      <p:to>
                                        <p:strVal val="hidden"/>
                                      </p:to>
                                    </p:set>
                                  </p:childTnLst>
                                </p:cTn>
                              </p:par>
                            </p:childTnLst>
                          </p:cTn>
                        </p:par>
                        <p:par>
                          <p:cTn id="52" fill="hold">
                            <p:stCondLst>
                              <p:cond delay="2000"/>
                            </p:stCondLst>
                            <p:childTnLst>
                              <p:par>
                                <p:cTn id="53" presetID="1" presetClass="entr" presetSubtype="0" fill="hold" nodeType="afterEffect">
                                  <p:stCondLst>
                                    <p:cond delay="200"/>
                                  </p:stCondLst>
                                  <p:childTnLst>
                                    <p:set>
                                      <p:cBhvr>
                                        <p:cTn id="54" dur="1" fill="hold">
                                          <p:stCondLst>
                                            <p:cond delay="0"/>
                                          </p:stCondLst>
                                        </p:cTn>
                                        <p:tgtEl>
                                          <p:spTgt spid="116"/>
                                        </p:tgtEl>
                                        <p:attrNameLst>
                                          <p:attrName>style.visibility</p:attrName>
                                        </p:attrNameLst>
                                      </p:cBhvr>
                                      <p:to>
                                        <p:strVal val="visible"/>
                                      </p:to>
                                    </p:set>
                                  </p:childTnLst>
                                </p:cTn>
                              </p:par>
                            </p:childTnLst>
                          </p:cTn>
                        </p:par>
                        <p:par>
                          <p:cTn id="55" fill="hold">
                            <p:stCondLst>
                              <p:cond delay="2200"/>
                            </p:stCondLst>
                            <p:childTnLst>
                              <p:par>
                                <p:cTn id="56" presetID="1" presetClass="exit" presetSubtype="0" fill="hold" nodeType="afterEffect">
                                  <p:stCondLst>
                                    <p:cond delay="200"/>
                                  </p:stCondLst>
                                  <p:childTnLst>
                                    <p:set>
                                      <p:cBhvr>
                                        <p:cTn id="57" dur="1" fill="hold">
                                          <p:stCondLst>
                                            <p:cond delay="0"/>
                                          </p:stCondLst>
                                        </p:cTn>
                                        <p:tgtEl>
                                          <p:spTgt spid="116"/>
                                        </p:tgtEl>
                                        <p:attrNameLst>
                                          <p:attrName>style.visibility</p:attrName>
                                        </p:attrNameLst>
                                      </p:cBhvr>
                                      <p:to>
                                        <p:strVal val="hidden"/>
                                      </p:to>
                                    </p:set>
                                  </p:childTnLst>
                                </p:cTn>
                              </p:par>
                            </p:childTnLst>
                          </p:cTn>
                        </p:par>
                        <p:par>
                          <p:cTn id="58" fill="hold">
                            <p:stCondLst>
                              <p:cond delay="2400"/>
                            </p:stCondLst>
                            <p:childTnLst>
                              <p:par>
                                <p:cTn id="59" presetID="1" presetClass="entr" presetSubtype="0" fill="hold" nodeType="afterEffect">
                                  <p:stCondLst>
                                    <p:cond delay="200"/>
                                  </p:stCondLst>
                                  <p:childTnLst>
                                    <p:set>
                                      <p:cBhvr>
                                        <p:cTn id="60" dur="1" fill="hold">
                                          <p:stCondLst>
                                            <p:cond delay="0"/>
                                          </p:stCondLst>
                                        </p:cTn>
                                        <p:tgtEl>
                                          <p:spTgt spid="117"/>
                                        </p:tgtEl>
                                        <p:attrNameLst>
                                          <p:attrName>style.visibility</p:attrName>
                                        </p:attrNameLst>
                                      </p:cBhvr>
                                      <p:to>
                                        <p:strVal val="visible"/>
                                      </p:to>
                                    </p:set>
                                  </p:childTnLst>
                                </p:cTn>
                              </p:par>
                            </p:childTnLst>
                          </p:cTn>
                        </p:par>
                        <p:par>
                          <p:cTn id="61" fill="hold">
                            <p:stCondLst>
                              <p:cond delay="2600"/>
                            </p:stCondLst>
                            <p:childTnLst>
                              <p:par>
                                <p:cTn id="62" presetID="1" presetClass="exit" presetSubtype="0" fill="hold" nodeType="afterEffect">
                                  <p:stCondLst>
                                    <p:cond delay="200"/>
                                  </p:stCondLst>
                                  <p:childTnLst>
                                    <p:set>
                                      <p:cBhvr>
                                        <p:cTn id="63" dur="1" fill="hold">
                                          <p:stCondLst>
                                            <p:cond delay="0"/>
                                          </p:stCondLst>
                                        </p:cTn>
                                        <p:tgtEl>
                                          <p:spTgt spid="117"/>
                                        </p:tgtEl>
                                        <p:attrNameLst>
                                          <p:attrName>style.visibility</p:attrName>
                                        </p:attrNameLst>
                                      </p:cBhvr>
                                      <p:to>
                                        <p:strVal val="hidden"/>
                                      </p:to>
                                    </p:set>
                                  </p:childTnLst>
                                </p:cTn>
                              </p:par>
                            </p:childTnLst>
                          </p:cTn>
                        </p:par>
                        <p:par>
                          <p:cTn id="64" fill="hold">
                            <p:stCondLst>
                              <p:cond delay="2800"/>
                            </p:stCondLst>
                            <p:childTnLst>
                              <p:par>
                                <p:cTn id="65" presetID="1" presetClass="entr" presetSubtype="0" fill="hold" nodeType="afterEffect">
                                  <p:stCondLst>
                                    <p:cond delay="200"/>
                                  </p:stCondLst>
                                  <p:childTnLst>
                                    <p:set>
                                      <p:cBhvr>
                                        <p:cTn id="66" dur="1" fill="hold">
                                          <p:stCondLst>
                                            <p:cond delay="0"/>
                                          </p:stCondLst>
                                        </p:cTn>
                                        <p:tgtEl>
                                          <p:spTgt spid="110"/>
                                        </p:tgtEl>
                                        <p:attrNameLst>
                                          <p:attrName>style.visibility</p:attrName>
                                        </p:attrNameLst>
                                      </p:cBhvr>
                                      <p:to>
                                        <p:strVal val="visible"/>
                                      </p:to>
                                    </p:set>
                                  </p:childTnLst>
                                </p:cTn>
                              </p:par>
                            </p:childTnLst>
                          </p:cTn>
                        </p:par>
                        <p:par>
                          <p:cTn id="67" fill="hold">
                            <p:stCondLst>
                              <p:cond delay="3000"/>
                            </p:stCondLst>
                            <p:childTnLst>
                              <p:par>
                                <p:cTn id="68" presetID="2" presetClass="entr" presetSubtype="2" fill="hold" nodeType="afterEffect">
                                  <p:stCondLst>
                                    <p:cond delay="20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1+#ppt_w/2"/>
                                          </p:val>
                                        </p:tav>
                                        <p:tav tm="100000">
                                          <p:val>
                                            <p:strVal val="#ppt_x"/>
                                          </p:val>
                                        </p:tav>
                                      </p:tavLst>
                                    </p:anim>
                                    <p:anim calcmode="lin" valueType="num">
                                      <p:cBhvr additive="base">
                                        <p:cTn id="7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135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1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135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1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350" grpId="0" animBg="1"/>
      <p:bldP spid="11351" grpId="0" animBg="1"/>
      <p:bldP spid="1135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718768" y="548680"/>
            <a:ext cx="6767512" cy="914400"/>
          </a:xfrm>
        </p:spPr>
        <p:txBody>
          <a:bodyPr/>
          <a:lstStyle/>
          <a:p>
            <a:pPr eaLnBrk="1" hangingPunct="1"/>
            <a:r>
              <a:rPr lang="en-US" sz="2600" dirty="0">
                <a:solidFill>
                  <a:srgbClr val="FF0000"/>
                </a:solidFill>
                <a:latin typeface="Trebuchet MS" pitchFamily="34" charset="0"/>
              </a:rPr>
              <a:t>  </a:t>
            </a:r>
            <a:endParaRPr lang="en-US" sz="2800" dirty="0">
              <a:solidFill>
                <a:srgbClr val="FF0000"/>
              </a:solidFill>
              <a:latin typeface="Trebuchet MS" pitchFamily="34" charset="0"/>
            </a:endParaRPr>
          </a:p>
        </p:txBody>
      </p:sp>
      <p:sp>
        <p:nvSpPr>
          <p:cNvPr id="4" name="Text Box 2"/>
          <p:cNvSpPr txBox="1">
            <a:spLocks noChangeArrowheads="1"/>
          </p:cNvSpPr>
          <p:nvPr/>
        </p:nvSpPr>
        <p:spPr bwMode="auto">
          <a:xfrm>
            <a:off x="262779" y="129406"/>
            <a:ext cx="11376249"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Circular Motion- </a:t>
            </a:r>
            <a:r>
              <a:rPr lang="en-NZ" altLang="en-US" sz="5400" b="1" dirty="0" err="1">
                <a:solidFill>
                  <a:srgbClr val="BE1818"/>
                </a:solidFill>
                <a:latin typeface="Calibri" panose="020F0502020204030204" pitchFamily="34" charset="0"/>
              </a:rPr>
              <a:t>Shinkansen</a:t>
            </a:r>
            <a:r>
              <a:rPr lang="en-NZ" altLang="en-US" sz="5400" b="1" dirty="0">
                <a:solidFill>
                  <a:srgbClr val="BE1818"/>
                </a:solidFill>
                <a:latin typeface="Calibri" panose="020F0502020204030204" pitchFamily="34" charset="0"/>
              </a:rPr>
              <a:t> Cornering</a:t>
            </a:r>
            <a:endParaRPr lang="en-US" sz="5400" b="1" dirty="0">
              <a:ln/>
              <a:solidFill>
                <a:srgbClr val="CC0B0B"/>
              </a:solidFill>
              <a:latin typeface="Calibri" panose="020F0502020204030204" pitchFamily="34" charset="0"/>
            </a:endParaRPr>
          </a:p>
        </p:txBody>
      </p:sp>
      <p:sp>
        <p:nvSpPr>
          <p:cNvPr id="8" name="TextBox 7"/>
          <p:cNvSpPr txBox="1"/>
          <p:nvPr/>
        </p:nvSpPr>
        <p:spPr>
          <a:xfrm>
            <a:off x="-26268" y="5723964"/>
            <a:ext cx="3672408" cy="369332"/>
          </a:xfrm>
          <a:prstGeom prst="rect">
            <a:avLst/>
          </a:prstGeom>
          <a:noFill/>
        </p:spPr>
        <p:txBody>
          <a:bodyPr wrap="square" rtlCol="0">
            <a:spAutoFit/>
          </a:bodyPr>
          <a:lstStyle/>
          <a:p>
            <a:r>
              <a:rPr lang="en-NZ" dirty="0">
                <a:solidFill>
                  <a:schemeClr val="bg1"/>
                </a:solidFill>
                <a:latin typeface="Calibri" panose="020F0502020204030204" pitchFamily="34" charset="0"/>
              </a:rPr>
              <a:t>http://www.thetransportpolitic.com</a:t>
            </a:r>
          </a:p>
        </p:txBody>
      </p:sp>
      <p:sp>
        <p:nvSpPr>
          <p:cNvPr id="9" name="TextBox 8"/>
          <p:cNvSpPr txBox="1"/>
          <p:nvPr/>
        </p:nvSpPr>
        <p:spPr>
          <a:xfrm>
            <a:off x="117748" y="992922"/>
            <a:ext cx="11953328" cy="707886"/>
          </a:xfrm>
          <a:prstGeom prst="rect">
            <a:avLst/>
          </a:prstGeom>
          <a:noFill/>
        </p:spPr>
        <p:txBody>
          <a:bodyPr wrap="square" rtlCol="0">
            <a:spAutoFit/>
          </a:bodyPr>
          <a:lstStyle/>
          <a:p>
            <a:r>
              <a:rPr lang="en-NZ" sz="2000" dirty="0">
                <a:latin typeface="Calibri" panose="020F0502020204030204" pitchFamily="34" charset="0"/>
              </a:rPr>
              <a:t>One challenge in reducing </a:t>
            </a:r>
            <a:r>
              <a:rPr lang="en-NZ" sz="2000" dirty="0" err="1">
                <a:latin typeface="Calibri" panose="020F0502020204030204" pitchFamily="34" charset="0"/>
              </a:rPr>
              <a:t>shinkansen</a:t>
            </a:r>
            <a:r>
              <a:rPr lang="en-NZ" sz="2000" dirty="0">
                <a:latin typeface="Calibri" panose="020F0502020204030204" pitchFamily="34" charset="0"/>
              </a:rPr>
              <a:t> journey time was increasing cornering speed. Camber (sloping track) helped but only up to a point as slower locomotives on the same line would be unstable with too much camber.</a:t>
            </a:r>
          </a:p>
        </p:txBody>
      </p:sp>
      <p:sp>
        <p:nvSpPr>
          <p:cNvPr id="10" name="TextBox 9"/>
          <p:cNvSpPr txBox="1"/>
          <p:nvPr/>
        </p:nvSpPr>
        <p:spPr>
          <a:xfrm>
            <a:off x="6742484" y="1831377"/>
            <a:ext cx="5391561" cy="693712"/>
          </a:xfrm>
          <a:prstGeom prst="rect">
            <a:avLst/>
          </a:prstGeom>
          <a:noFill/>
        </p:spPr>
        <p:txBody>
          <a:bodyPr wrap="square" rtlCol="0">
            <a:spAutoFit/>
          </a:bodyPr>
          <a:lstStyle/>
          <a:p>
            <a:r>
              <a:rPr lang="en-NZ" sz="2000" dirty="0">
                <a:latin typeface="Calibri" panose="020F0502020204030204" pitchFamily="34" charset="0"/>
              </a:rPr>
              <a:t>The solution to this problem came in an active tilt system that ‘leans’ the train itself into corners.</a:t>
            </a:r>
          </a:p>
          <a:p>
            <a:endParaRPr lang="en-NZ" sz="2000" dirty="0"/>
          </a:p>
        </p:txBody>
      </p:sp>
      <p:grpSp>
        <p:nvGrpSpPr>
          <p:cNvPr id="25" name="Group 24"/>
          <p:cNvGrpSpPr/>
          <p:nvPr/>
        </p:nvGrpSpPr>
        <p:grpSpPr>
          <a:xfrm>
            <a:off x="7102524" y="2639180"/>
            <a:ext cx="5112567" cy="2649834"/>
            <a:chOff x="7102524" y="2639180"/>
            <a:chExt cx="5112567" cy="2649834"/>
          </a:xfrm>
        </p:grpSpPr>
        <p:pic>
          <p:nvPicPr>
            <p:cNvPr id="2" name="Picture 1"/>
            <p:cNvPicPr>
              <a:picLocks noChangeAspect="1"/>
            </p:cNvPicPr>
            <p:nvPr/>
          </p:nvPicPr>
          <p:blipFill>
            <a:blip r:embed="rId3"/>
            <a:stretch>
              <a:fillRect/>
            </a:stretch>
          </p:blipFill>
          <p:spPr>
            <a:xfrm flipH="1">
              <a:off x="8182644" y="2639180"/>
              <a:ext cx="1584176" cy="1790700"/>
            </a:xfrm>
            <a:prstGeom prst="rect">
              <a:avLst/>
            </a:prstGeom>
          </p:spPr>
        </p:pic>
        <p:sp>
          <p:nvSpPr>
            <p:cNvPr id="3" name="TextBox 2"/>
            <p:cNvSpPr txBox="1"/>
            <p:nvPr/>
          </p:nvSpPr>
          <p:spPr>
            <a:xfrm rot="16200000">
              <a:off x="10747543" y="3714804"/>
              <a:ext cx="2473432" cy="461665"/>
            </a:xfrm>
            <a:prstGeom prst="rect">
              <a:avLst/>
            </a:prstGeom>
            <a:noFill/>
          </p:spPr>
          <p:txBody>
            <a:bodyPr wrap="square" rtlCol="0">
              <a:spAutoFit/>
            </a:bodyPr>
            <a:lstStyle/>
            <a:p>
              <a:r>
                <a:rPr lang="en-NZ" sz="1200" dirty="0">
                  <a:latin typeface="Calibri" panose="020F0502020204030204" pitchFamily="34" charset="0"/>
                </a:rPr>
                <a:t>http://web-japan.org/trends/09_sci-tech/sci101209.html</a:t>
              </a:r>
            </a:p>
          </p:txBody>
        </p:sp>
        <p:cxnSp>
          <p:nvCxnSpPr>
            <p:cNvPr id="13" name="Shape 261"/>
            <p:cNvCxnSpPr/>
            <p:nvPr/>
          </p:nvCxnSpPr>
          <p:spPr>
            <a:xfrm flipV="1">
              <a:off x="8097106" y="3861048"/>
              <a:ext cx="445578" cy="720080"/>
            </a:xfrm>
            <a:prstGeom prst="straightConnector1">
              <a:avLst/>
            </a:prstGeom>
            <a:noFill/>
            <a:ln w="38100" cap="flat" cmpd="sng">
              <a:solidFill>
                <a:srgbClr val="C00000"/>
              </a:solidFill>
              <a:prstDash val="solid"/>
              <a:round/>
              <a:headEnd type="none" w="lg" len="lg"/>
              <a:tailEnd type="triangle" w="lg" len="lg"/>
            </a:ln>
          </p:spPr>
        </p:cxnSp>
        <p:cxnSp>
          <p:nvCxnSpPr>
            <p:cNvPr id="15" name="Shape 261"/>
            <p:cNvCxnSpPr/>
            <p:nvPr/>
          </p:nvCxnSpPr>
          <p:spPr>
            <a:xfrm flipV="1">
              <a:off x="8097106" y="3861048"/>
              <a:ext cx="1313995" cy="720080"/>
            </a:xfrm>
            <a:prstGeom prst="straightConnector1">
              <a:avLst/>
            </a:prstGeom>
            <a:noFill/>
            <a:ln w="38100" cap="flat" cmpd="sng">
              <a:solidFill>
                <a:srgbClr val="C00000"/>
              </a:solidFill>
              <a:prstDash val="solid"/>
              <a:round/>
              <a:headEnd type="none" w="lg" len="lg"/>
              <a:tailEnd type="triangle" w="lg" len="lg"/>
            </a:ln>
          </p:spPr>
        </p:cxnSp>
        <p:sp>
          <p:nvSpPr>
            <p:cNvPr id="17" name="TextBox 16"/>
            <p:cNvSpPr txBox="1"/>
            <p:nvPr/>
          </p:nvSpPr>
          <p:spPr>
            <a:xfrm>
              <a:off x="7102524" y="4581128"/>
              <a:ext cx="3528392" cy="707886"/>
            </a:xfrm>
            <a:prstGeom prst="rect">
              <a:avLst/>
            </a:prstGeom>
            <a:noFill/>
          </p:spPr>
          <p:txBody>
            <a:bodyPr wrap="square" rtlCol="0">
              <a:spAutoFit/>
            </a:bodyPr>
            <a:lstStyle/>
            <a:p>
              <a:r>
                <a:rPr lang="en-NZ" sz="2000" dirty="0">
                  <a:latin typeface="Calibri" panose="020F0502020204030204" pitchFamily="34" charset="0"/>
                </a:rPr>
                <a:t>Air springs that inflate/deflate as required to tilt train</a:t>
              </a:r>
            </a:p>
          </p:txBody>
        </p:sp>
      </p:grpSp>
      <p:sp>
        <p:nvSpPr>
          <p:cNvPr id="18" name="TextBox 17"/>
          <p:cNvSpPr txBox="1"/>
          <p:nvPr/>
        </p:nvSpPr>
        <p:spPr>
          <a:xfrm>
            <a:off x="2638028" y="5949280"/>
            <a:ext cx="9424009" cy="707886"/>
          </a:xfrm>
          <a:prstGeom prst="rect">
            <a:avLst/>
          </a:prstGeom>
          <a:noFill/>
        </p:spPr>
        <p:txBody>
          <a:bodyPr wrap="square" rtlCol="0">
            <a:spAutoFit/>
          </a:bodyPr>
          <a:lstStyle/>
          <a:p>
            <a:r>
              <a:rPr lang="en-NZ" sz="2000" dirty="0">
                <a:latin typeface="Calibri" panose="020F0502020204030204" pitchFamily="34" charset="0"/>
              </a:rPr>
              <a:t>Tilting the train improved passenger comfort. Tilting reduced the tendency of things to want to move sideways and passenger motion sickness was more or less eliminated.</a:t>
            </a:r>
          </a:p>
        </p:txBody>
      </p:sp>
      <p:grpSp>
        <p:nvGrpSpPr>
          <p:cNvPr id="26" name="Group 25"/>
          <p:cNvGrpSpPr/>
          <p:nvPr/>
        </p:nvGrpSpPr>
        <p:grpSpPr>
          <a:xfrm>
            <a:off x="9267551" y="3809001"/>
            <a:ext cx="2219422" cy="646331"/>
            <a:chOff x="9267551" y="3809001"/>
            <a:chExt cx="2219422" cy="646331"/>
          </a:xfrm>
        </p:grpSpPr>
        <p:cxnSp>
          <p:nvCxnSpPr>
            <p:cNvPr id="20" name="Shape 261"/>
            <p:cNvCxnSpPr/>
            <p:nvPr/>
          </p:nvCxnSpPr>
          <p:spPr>
            <a:xfrm flipH="1">
              <a:off x="9267551" y="4150069"/>
              <a:ext cx="1435373" cy="145922"/>
            </a:xfrm>
            <a:prstGeom prst="straightConnector1">
              <a:avLst/>
            </a:prstGeom>
            <a:noFill/>
            <a:ln w="38100" cap="flat" cmpd="sng">
              <a:solidFill>
                <a:srgbClr val="C00000"/>
              </a:solidFill>
              <a:prstDash val="solid"/>
              <a:round/>
              <a:headEnd type="none" w="lg" len="lg"/>
              <a:tailEnd type="triangle" w="lg" len="lg"/>
            </a:ln>
          </p:spPr>
        </p:cxnSp>
        <p:sp>
          <p:nvSpPr>
            <p:cNvPr id="23" name="TextBox 22"/>
            <p:cNvSpPr txBox="1"/>
            <p:nvPr/>
          </p:nvSpPr>
          <p:spPr>
            <a:xfrm>
              <a:off x="10545461" y="3809001"/>
              <a:ext cx="941512" cy="646331"/>
            </a:xfrm>
            <a:prstGeom prst="rect">
              <a:avLst/>
            </a:prstGeom>
            <a:noFill/>
          </p:spPr>
          <p:txBody>
            <a:bodyPr wrap="square" rtlCol="0">
              <a:spAutoFit/>
            </a:bodyPr>
            <a:lstStyle/>
            <a:p>
              <a:r>
                <a:rPr lang="en-NZ" dirty="0">
                  <a:latin typeface="Calibri" panose="020F0502020204030204" pitchFamily="34" charset="0"/>
                </a:rPr>
                <a:t>track camber</a:t>
              </a:r>
            </a:p>
          </p:txBody>
        </p:sp>
      </p:grpSp>
      <p:grpSp>
        <p:nvGrpSpPr>
          <p:cNvPr id="28" name="Group 27"/>
          <p:cNvGrpSpPr/>
          <p:nvPr/>
        </p:nvGrpSpPr>
        <p:grpSpPr>
          <a:xfrm>
            <a:off x="96798" y="1788123"/>
            <a:ext cx="6535499" cy="3870223"/>
            <a:chOff x="96798" y="1788123"/>
            <a:chExt cx="6535499" cy="3870223"/>
          </a:xfrm>
        </p:grpSpPr>
        <p:grpSp>
          <p:nvGrpSpPr>
            <p:cNvPr id="24" name="Group 23"/>
            <p:cNvGrpSpPr/>
            <p:nvPr/>
          </p:nvGrpSpPr>
          <p:grpSpPr>
            <a:xfrm>
              <a:off x="96798" y="1788123"/>
              <a:ext cx="6535499" cy="3848525"/>
              <a:chOff x="45740" y="1844824"/>
              <a:chExt cx="6535499" cy="3848525"/>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0" y="2276872"/>
                <a:ext cx="6535499" cy="3416477"/>
              </a:xfrm>
              <a:prstGeom prst="rect">
                <a:avLst/>
              </a:prstGeom>
            </p:spPr>
          </p:pic>
          <p:sp>
            <p:nvSpPr>
              <p:cNvPr id="11" name="TextBox 10"/>
              <p:cNvSpPr txBox="1"/>
              <p:nvPr/>
            </p:nvSpPr>
            <p:spPr>
              <a:xfrm>
                <a:off x="262779" y="1844824"/>
                <a:ext cx="5111553" cy="707886"/>
              </a:xfrm>
              <a:prstGeom prst="rect">
                <a:avLst/>
              </a:prstGeom>
              <a:noFill/>
            </p:spPr>
            <p:txBody>
              <a:bodyPr wrap="square" rtlCol="0">
                <a:spAutoFit/>
              </a:bodyPr>
              <a:lstStyle/>
              <a:p>
                <a:r>
                  <a:rPr lang="en-NZ" sz="2000" dirty="0">
                    <a:latin typeface="Calibri" panose="020F0502020204030204" pitchFamily="34" charset="0"/>
                  </a:rPr>
                  <a:t>N700 </a:t>
                </a:r>
                <a:r>
                  <a:rPr lang="en-NZ" sz="2000" dirty="0" err="1">
                    <a:latin typeface="Calibri" panose="020F0502020204030204" pitchFamily="34" charset="0"/>
                  </a:rPr>
                  <a:t>Shinkansen</a:t>
                </a:r>
                <a:r>
                  <a:rPr lang="en-NZ" sz="2000" dirty="0">
                    <a:latin typeface="Calibri" panose="020F0502020204030204" pitchFamily="34" charset="0"/>
                  </a:rPr>
                  <a:t> train (2007) with Active Tilt System</a:t>
                </a:r>
              </a:p>
            </p:txBody>
          </p:sp>
        </p:grpSp>
        <p:sp>
          <p:nvSpPr>
            <p:cNvPr id="27" name="TextBox 26"/>
            <p:cNvSpPr txBox="1"/>
            <p:nvPr/>
          </p:nvSpPr>
          <p:spPr>
            <a:xfrm>
              <a:off x="262779" y="5289014"/>
              <a:ext cx="3095329" cy="369332"/>
            </a:xfrm>
            <a:prstGeom prst="rect">
              <a:avLst/>
            </a:prstGeom>
            <a:noFill/>
          </p:spPr>
          <p:txBody>
            <a:bodyPr wrap="square" rtlCol="0">
              <a:spAutoFit/>
            </a:bodyPr>
            <a:lstStyle/>
            <a:p>
              <a:r>
                <a:rPr lang="en-NZ" dirty="0">
                  <a:solidFill>
                    <a:schemeClr val="bg1"/>
                  </a:solidFill>
                </a:rPr>
                <a:t>www.thetransportpolitic.com</a:t>
              </a:r>
            </a:p>
          </p:txBody>
        </p:sp>
      </p:grpSp>
    </p:spTree>
    <p:extLst>
      <p:ext uri="{BB962C8B-B14F-4D97-AF65-F5344CB8AC3E}">
        <p14:creationId xmlns:p14="http://schemas.microsoft.com/office/powerpoint/2010/main" val="364114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500"/>
                            </p:stCondLst>
                            <p:childTnLst>
                              <p:par>
                                <p:cTn id="27" presetID="22" presetClass="entr" presetSubtype="2" fill="hold" nodeType="afterEffect">
                                  <p:stCondLst>
                                    <p:cond delay="4000"/>
                                  </p:stCondLst>
                                  <p:childTnLst>
                                    <p:set>
                                      <p:cBhvr>
                                        <p:cTn id="28" dur="1" fill="hold">
                                          <p:stCondLst>
                                            <p:cond delay="0"/>
                                          </p:stCondLst>
                                        </p:cTn>
                                        <p:tgtEl>
                                          <p:spTgt spid="26"/>
                                        </p:tgtEl>
                                        <p:attrNameLst>
                                          <p:attrName>style.visibility</p:attrName>
                                        </p:attrNameLst>
                                      </p:cBhvr>
                                      <p:to>
                                        <p:strVal val="visible"/>
                                      </p:to>
                                    </p:set>
                                    <p:animEffect transition="in" filter="wipe(righ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0116" y="116632"/>
            <a:ext cx="2392958" cy="831152"/>
          </a:xfrm>
        </p:spPr>
        <p:txBody>
          <a:bodyPr/>
          <a:lstStyle/>
          <a:p>
            <a:r>
              <a:rPr lang="en-NZ" dirty="0">
                <a:solidFill>
                  <a:srgbClr val="C00000"/>
                </a:solidFill>
                <a:latin typeface="Calibri" panose="020F0502020204030204" pitchFamily="34" charset="0"/>
              </a:rPr>
              <a:t>How Much Faster?</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7050" y="0"/>
            <a:ext cx="6581775" cy="3209925"/>
          </a:xfrm>
        </p:spPr>
      </p:pic>
      <p:sp>
        <p:nvSpPr>
          <p:cNvPr id="4" name="TextBox 3"/>
          <p:cNvSpPr txBox="1">
            <a:spLocks noChangeArrowheads="1"/>
          </p:cNvSpPr>
          <p:nvPr/>
        </p:nvSpPr>
        <p:spPr bwMode="auto">
          <a:xfrm>
            <a:off x="1557908" y="151611"/>
            <a:ext cx="15716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spcBef>
                <a:spcPct val="0"/>
              </a:spcBef>
              <a:buNone/>
            </a:pPr>
            <a:r>
              <a:rPr lang="en-GB" altLang="en-US" sz="2400" b="1" u="sng" dirty="0">
                <a:solidFill>
                  <a:srgbClr val="C00000"/>
                </a:solidFill>
                <a:latin typeface="Calibri" panose="020F0502020204030204" pitchFamily="34" charset="0"/>
              </a:rPr>
              <a:t>Example 2</a:t>
            </a:r>
          </a:p>
          <a:p>
            <a:pPr eaLnBrk="1" hangingPunct="1">
              <a:spcBef>
                <a:spcPct val="0"/>
              </a:spcBef>
              <a:buFontTx/>
              <a:buNone/>
            </a:pPr>
            <a:endParaRPr lang="en-NZ" altLang="en-US" sz="2400" dirty="0">
              <a:solidFill>
                <a:srgbClr val="C00000"/>
              </a:solidFill>
            </a:endParaRPr>
          </a:p>
        </p:txBody>
      </p:sp>
      <p:sp>
        <p:nvSpPr>
          <p:cNvPr id="6" name="TextBox 5"/>
          <p:cNvSpPr txBox="1"/>
          <p:nvPr/>
        </p:nvSpPr>
        <p:spPr>
          <a:xfrm>
            <a:off x="4510236" y="1458650"/>
            <a:ext cx="2160240" cy="1754326"/>
          </a:xfrm>
          <a:prstGeom prst="rect">
            <a:avLst/>
          </a:prstGeom>
          <a:solidFill>
            <a:schemeClr val="bg1"/>
          </a:solidFill>
        </p:spPr>
        <p:txBody>
          <a:bodyPr wrap="square" rtlCol="0">
            <a:spAutoFit/>
          </a:bodyPr>
          <a:lstStyle/>
          <a:p>
            <a:r>
              <a:rPr lang="en-NZ" dirty="0">
                <a:latin typeface="Calibri" panose="020F0502020204030204" pitchFamily="34" charset="0"/>
              </a:rPr>
              <a:t>A Tokyo bound Japan Rail N700 series </a:t>
            </a:r>
            <a:r>
              <a:rPr lang="en-NZ" dirty="0" err="1">
                <a:latin typeface="Calibri" panose="020F0502020204030204" pitchFamily="34" charset="0"/>
              </a:rPr>
              <a:t>Shinkansen</a:t>
            </a:r>
            <a:r>
              <a:rPr lang="en-NZ" dirty="0">
                <a:latin typeface="Calibri" panose="020F0502020204030204" pitchFamily="34" charset="0"/>
              </a:rPr>
              <a:t> train passes snow-covered Mount Fuji in Shizuoka Prefecture</a:t>
            </a:r>
          </a:p>
        </p:txBody>
      </p:sp>
      <p:sp>
        <p:nvSpPr>
          <p:cNvPr id="7" name="TextBox 6"/>
          <p:cNvSpPr txBox="1"/>
          <p:nvPr/>
        </p:nvSpPr>
        <p:spPr>
          <a:xfrm>
            <a:off x="10460715" y="2924944"/>
            <a:ext cx="1898393" cy="369332"/>
          </a:xfrm>
          <a:prstGeom prst="rect">
            <a:avLst/>
          </a:prstGeom>
          <a:noFill/>
        </p:spPr>
        <p:txBody>
          <a:bodyPr wrap="square" rtlCol="0">
            <a:spAutoFit/>
          </a:bodyPr>
          <a:lstStyle/>
          <a:p>
            <a:r>
              <a:rPr lang="en-NZ" dirty="0">
                <a:solidFill>
                  <a:schemeClr val="bg1"/>
                </a:solidFill>
                <a:latin typeface="Calibri" panose="020F0502020204030204" pitchFamily="34" charset="0"/>
              </a:rPr>
              <a:t>videoblocks.com</a:t>
            </a:r>
          </a:p>
        </p:txBody>
      </p:sp>
      <p:sp>
        <p:nvSpPr>
          <p:cNvPr id="8" name="TextBox 7"/>
          <p:cNvSpPr txBox="1"/>
          <p:nvPr/>
        </p:nvSpPr>
        <p:spPr>
          <a:xfrm>
            <a:off x="333772" y="1124744"/>
            <a:ext cx="4608512" cy="1323439"/>
          </a:xfrm>
          <a:prstGeom prst="rect">
            <a:avLst/>
          </a:prstGeom>
          <a:noFill/>
        </p:spPr>
        <p:txBody>
          <a:bodyPr wrap="square" rtlCol="0">
            <a:spAutoFit/>
          </a:bodyPr>
          <a:lstStyle/>
          <a:p>
            <a:r>
              <a:rPr lang="en-NZ" sz="2000" b="1" dirty="0">
                <a:latin typeface="Calibri" panose="020F0502020204030204" pitchFamily="34" charset="0"/>
              </a:rPr>
              <a:t>A N700 </a:t>
            </a:r>
            <a:r>
              <a:rPr lang="en-NZ" sz="2000" b="1" dirty="0" err="1">
                <a:latin typeface="Calibri" panose="020F0502020204030204" pitchFamily="34" charset="0"/>
              </a:rPr>
              <a:t>shinkansen</a:t>
            </a:r>
            <a:r>
              <a:rPr lang="en-NZ" sz="2000" b="1" dirty="0">
                <a:latin typeface="Calibri" panose="020F0502020204030204" pitchFamily="34" charset="0"/>
              </a:rPr>
              <a:t> train (mass 715000kg)  moves around a corner of radius 2500m. </a:t>
            </a:r>
          </a:p>
          <a:p>
            <a:r>
              <a:rPr lang="en-NZ" sz="2000" b="1" dirty="0">
                <a:latin typeface="Calibri" panose="020F0502020204030204" pitchFamily="34" charset="0"/>
              </a:rPr>
              <a:t>For it to travel at 250 km/h (69 ms</a:t>
            </a:r>
            <a:r>
              <a:rPr lang="en-NZ" sz="2000" b="1" baseline="30000" dirty="0">
                <a:latin typeface="Calibri" panose="020F0502020204030204" pitchFamily="34" charset="0"/>
              </a:rPr>
              <a:t>-1</a:t>
            </a:r>
            <a:r>
              <a:rPr lang="en-NZ" sz="2000" b="1" dirty="0">
                <a:latin typeface="Calibri" panose="020F0502020204030204" pitchFamily="34" charset="0"/>
              </a:rPr>
              <a:t>) how</a:t>
            </a:r>
          </a:p>
          <a:p>
            <a:r>
              <a:rPr lang="en-NZ" sz="2000" b="1" dirty="0">
                <a:latin typeface="Calibri" panose="020F0502020204030204" pitchFamily="34" charset="0"/>
              </a:rPr>
              <a:t>much centripetal force is required? </a:t>
            </a:r>
          </a:p>
        </p:txBody>
      </p:sp>
      <p:sp>
        <p:nvSpPr>
          <p:cNvPr id="9" name="TextBox 8"/>
          <p:cNvSpPr txBox="1"/>
          <p:nvPr/>
        </p:nvSpPr>
        <p:spPr>
          <a:xfrm>
            <a:off x="405780" y="4690570"/>
            <a:ext cx="4608512" cy="1323439"/>
          </a:xfrm>
          <a:prstGeom prst="rect">
            <a:avLst/>
          </a:prstGeom>
          <a:noFill/>
        </p:spPr>
        <p:txBody>
          <a:bodyPr wrap="square" rtlCol="0">
            <a:spAutoFit/>
          </a:bodyPr>
          <a:lstStyle/>
          <a:p>
            <a:r>
              <a:rPr lang="en-NZ" sz="2000" b="1" dirty="0">
                <a:latin typeface="Calibri" panose="020F0502020204030204" pitchFamily="34" charset="0"/>
              </a:rPr>
              <a:t>The train engages its tilt system. Just one degree of tilt provides 120,000 N of additional centripetal force. How fast can it now travel around the same bend?</a:t>
            </a:r>
          </a:p>
        </p:txBody>
      </p:sp>
      <p:graphicFrame>
        <p:nvGraphicFramePr>
          <p:cNvPr id="10" name="Object 88"/>
          <p:cNvGraphicFramePr>
            <a:graphicFrameLocks noChangeAspect="1"/>
          </p:cNvGraphicFramePr>
          <p:nvPr>
            <p:extLst>
              <p:ext uri="{D42A27DB-BD31-4B8C-83A1-F6EECF244321}">
                <p14:modId xmlns:p14="http://schemas.microsoft.com/office/powerpoint/2010/main" val="2141292004"/>
              </p:ext>
            </p:extLst>
          </p:nvPr>
        </p:nvGraphicFramePr>
        <p:xfrm>
          <a:off x="397686" y="2660650"/>
          <a:ext cx="1301339" cy="896938"/>
        </p:xfrm>
        <a:graphic>
          <a:graphicData uri="http://schemas.openxmlformats.org/presentationml/2006/ole">
            <mc:AlternateContent xmlns:mc="http://schemas.openxmlformats.org/markup-compatibility/2006">
              <mc:Choice xmlns:v="urn:schemas-microsoft-com:vml" Requires="v">
                <p:oleObj spid="_x0000_s2100" name="Equation" r:id="rId4" imgW="609480" imgH="419040" progId="Equation.3">
                  <p:embed/>
                </p:oleObj>
              </mc:Choice>
              <mc:Fallback>
                <p:oleObj name="Equation" r:id="rId4" imgW="609480" imgH="419040" progId="Equation.3">
                  <p:embed/>
                  <p:pic>
                    <p:nvPicPr>
                      <p:cNvPr id="11352" name="Object 88"/>
                      <p:cNvPicPr>
                        <a:picLocks noChangeAspect="1" noChangeArrowheads="1"/>
                      </p:cNvPicPr>
                      <p:nvPr/>
                    </p:nvPicPr>
                    <p:blipFill>
                      <a:blip r:embed="rId5"/>
                      <a:srcRect/>
                      <a:stretch>
                        <a:fillRect/>
                      </a:stretch>
                    </p:blipFill>
                    <p:spPr bwMode="auto">
                      <a:xfrm>
                        <a:off x="397686" y="2660650"/>
                        <a:ext cx="1301339" cy="896938"/>
                      </a:xfrm>
                      <a:prstGeom prst="rect">
                        <a:avLst/>
                      </a:prstGeom>
                      <a:solidFill>
                        <a:srgbClr val="FCE180"/>
                      </a:solidFill>
                      <a:ln w="38100">
                        <a:noFill/>
                        <a:miter lim="800000"/>
                        <a:headEnd/>
                        <a:tailEnd/>
                      </a:ln>
                      <a:effectLst/>
                      <a:extLst/>
                    </p:spPr>
                  </p:pic>
                </p:oleObj>
              </mc:Fallback>
            </mc:AlternateContent>
          </a:graphicData>
        </a:graphic>
      </p:graphicFrame>
      <p:graphicFrame>
        <p:nvGraphicFramePr>
          <p:cNvPr id="11" name="Object 88"/>
          <p:cNvGraphicFramePr>
            <a:graphicFrameLocks noChangeAspect="1"/>
          </p:cNvGraphicFramePr>
          <p:nvPr>
            <p:extLst>
              <p:ext uri="{D42A27DB-BD31-4B8C-83A1-F6EECF244321}">
                <p14:modId xmlns:p14="http://schemas.microsoft.com/office/powerpoint/2010/main" val="1281261010"/>
              </p:ext>
            </p:extLst>
          </p:nvPr>
        </p:nvGraphicFramePr>
        <p:xfrm>
          <a:off x="2395538" y="2660650"/>
          <a:ext cx="2036762" cy="896938"/>
        </p:xfrm>
        <a:graphic>
          <a:graphicData uri="http://schemas.openxmlformats.org/presentationml/2006/ole">
            <mc:AlternateContent xmlns:mc="http://schemas.openxmlformats.org/markup-compatibility/2006">
              <mc:Choice xmlns:v="urn:schemas-microsoft-com:vml" Requires="v">
                <p:oleObj spid="_x0000_s2101" name="Equation" r:id="rId6" imgW="952200" imgH="419040" progId="Equation.3">
                  <p:embed/>
                </p:oleObj>
              </mc:Choice>
              <mc:Fallback>
                <p:oleObj name="Equation" r:id="rId6" imgW="952200" imgH="419040" progId="Equation.3">
                  <p:embed/>
                  <p:pic>
                    <p:nvPicPr>
                      <p:cNvPr id="119" name="Object 88"/>
                      <p:cNvPicPr>
                        <a:picLocks noChangeAspect="1" noChangeArrowheads="1"/>
                      </p:cNvPicPr>
                      <p:nvPr/>
                    </p:nvPicPr>
                    <p:blipFill>
                      <a:blip r:embed="rId7"/>
                      <a:srcRect/>
                      <a:stretch>
                        <a:fillRect/>
                      </a:stretch>
                    </p:blipFill>
                    <p:spPr bwMode="auto">
                      <a:xfrm>
                        <a:off x="2395538" y="2660650"/>
                        <a:ext cx="2036762" cy="896938"/>
                      </a:xfrm>
                      <a:prstGeom prst="rect">
                        <a:avLst/>
                      </a:prstGeom>
                      <a:solidFill>
                        <a:srgbClr val="FCE180"/>
                      </a:solidFill>
                      <a:ln w="38100">
                        <a:noFill/>
                        <a:miter lim="800000"/>
                        <a:headEnd/>
                        <a:tailEnd/>
                      </a:ln>
                      <a:effectLst/>
                      <a:extLst/>
                    </p:spPr>
                  </p:pic>
                </p:oleObj>
              </mc:Fallback>
            </mc:AlternateContent>
          </a:graphicData>
        </a:graphic>
      </p:graphicFrame>
      <p:sp>
        <p:nvSpPr>
          <p:cNvPr id="12" name="Text Box 91"/>
          <p:cNvSpPr txBox="1">
            <a:spLocks noChangeArrowheads="1"/>
          </p:cNvSpPr>
          <p:nvPr/>
        </p:nvSpPr>
        <p:spPr bwMode="auto">
          <a:xfrm>
            <a:off x="948417" y="3861048"/>
            <a:ext cx="2590800" cy="461665"/>
          </a:xfrm>
          <a:prstGeom prst="rect">
            <a:avLst/>
          </a:prstGeom>
          <a:solidFill>
            <a:srgbClr val="FCE180"/>
          </a:solidFill>
          <a:ln w="76200">
            <a:noFill/>
            <a:miter lim="800000"/>
            <a:headEnd/>
            <a:tailEnd/>
          </a:ln>
          <a:effectLst/>
          <a:extLst/>
        </p:spPr>
        <p:txBody>
          <a:bodyPr>
            <a:spAutoFit/>
          </a:bodyPr>
          <a:lstStyle/>
          <a:p>
            <a:pPr algn="ctr">
              <a:spcBef>
                <a:spcPct val="50000"/>
              </a:spcBef>
            </a:pPr>
            <a:r>
              <a:rPr lang="en-US" altLang="en-US" sz="2400" b="1" dirty="0">
                <a:latin typeface="Calibri" panose="020F0502020204030204" pitchFamily="34" charset="0"/>
              </a:rPr>
              <a:t>F</a:t>
            </a:r>
            <a:r>
              <a:rPr lang="en-US" altLang="en-US" sz="2400" b="1" baseline="-25000" dirty="0">
                <a:latin typeface="Calibri" panose="020F0502020204030204" pitchFamily="34" charset="0"/>
              </a:rPr>
              <a:t>c</a:t>
            </a:r>
            <a:r>
              <a:rPr lang="en-US" altLang="en-US" sz="2400" b="1" dirty="0">
                <a:latin typeface="Calibri" panose="020F0502020204030204" pitchFamily="34" charset="0"/>
              </a:rPr>
              <a:t> = 1,361,646 N</a:t>
            </a:r>
          </a:p>
        </p:txBody>
      </p:sp>
      <p:graphicFrame>
        <p:nvGraphicFramePr>
          <p:cNvPr id="13" name="Object 88"/>
          <p:cNvGraphicFramePr>
            <a:graphicFrameLocks noChangeAspect="1"/>
          </p:cNvGraphicFramePr>
          <p:nvPr>
            <p:extLst>
              <p:ext uri="{D42A27DB-BD31-4B8C-83A1-F6EECF244321}">
                <p14:modId xmlns:p14="http://schemas.microsoft.com/office/powerpoint/2010/main" val="23355757"/>
              </p:ext>
            </p:extLst>
          </p:nvPr>
        </p:nvGraphicFramePr>
        <p:xfrm>
          <a:off x="8865574" y="4093801"/>
          <a:ext cx="1431473" cy="986632"/>
        </p:xfrm>
        <a:graphic>
          <a:graphicData uri="http://schemas.openxmlformats.org/presentationml/2006/ole">
            <mc:AlternateContent xmlns:mc="http://schemas.openxmlformats.org/markup-compatibility/2006">
              <mc:Choice xmlns:v="urn:schemas-microsoft-com:vml" Requires="v">
                <p:oleObj spid="_x0000_s2102" name="Equation" r:id="rId8" imgW="609480" imgH="419040" progId="Equation.3">
                  <p:embed/>
                </p:oleObj>
              </mc:Choice>
              <mc:Fallback>
                <p:oleObj name="Equation" r:id="rId8" imgW="609480" imgH="419040" progId="Equation.3">
                  <p:embed/>
                  <p:pic>
                    <p:nvPicPr>
                      <p:cNvPr id="10" name="Object 88"/>
                      <p:cNvPicPr>
                        <a:picLocks noChangeAspect="1" noChangeArrowheads="1"/>
                      </p:cNvPicPr>
                      <p:nvPr/>
                    </p:nvPicPr>
                    <p:blipFill>
                      <a:blip r:embed="rId5"/>
                      <a:srcRect/>
                      <a:stretch>
                        <a:fillRect/>
                      </a:stretch>
                    </p:blipFill>
                    <p:spPr bwMode="auto">
                      <a:xfrm>
                        <a:off x="8865574" y="4093801"/>
                        <a:ext cx="1431473" cy="986632"/>
                      </a:xfrm>
                      <a:prstGeom prst="rect">
                        <a:avLst/>
                      </a:prstGeom>
                      <a:solidFill>
                        <a:srgbClr val="FCE180"/>
                      </a:solidFill>
                      <a:ln w="38100">
                        <a:noFill/>
                        <a:miter lim="800000"/>
                        <a:headEnd/>
                        <a:tailEnd/>
                      </a:ln>
                      <a:effectLst/>
                      <a:extLst/>
                    </p:spPr>
                  </p:pic>
                </p:oleObj>
              </mc:Fallback>
            </mc:AlternateContent>
          </a:graphicData>
        </a:graphic>
      </p:graphicFrame>
      <p:sp>
        <p:nvSpPr>
          <p:cNvPr id="14" name="Text Box 91"/>
          <p:cNvSpPr txBox="1">
            <a:spLocks noChangeArrowheads="1"/>
          </p:cNvSpPr>
          <p:nvPr/>
        </p:nvSpPr>
        <p:spPr bwMode="auto">
          <a:xfrm>
            <a:off x="5193593" y="4071193"/>
            <a:ext cx="3493847" cy="1015663"/>
          </a:xfrm>
          <a:prstGeom prst="rect">
            <a:avLst/>
          </a:prstGeom>
          <a:solidFill>
            <a:srgbClr val="FCE180"/>
          </a:solidFill>
          <a:ln w="76200">
            <a:noFill/>
            <a:miter lim="800000"/>
            <a:headEnd/>
            <a:tailEnd/>
          </a:ln>
          <a:effectLst/>
          <a:extLst/>
        </p:spPr>
        <p:txBody>
          <a:bodyPr wrap="square">
            <a:spAutoFit/>
          </a:bodyPr>
          <a:lstStyle/>
          <a:p>
            <a:pPr>
              <a:spcBef>
                <a:spcPct val="50000"/>
              </a:spcBef>
            </a:pPr>
            <a:r>
              <a:rPr lang="en-US" altLang="en-US" sz="2400" b="1" dirty="0">
                <a:latin typeface="Calibri" panose="020F0502020204030204" pitchFamily="34" charset="0"/>
              </a:rPr>
              <a:t>F</a:t>
            </a:r>
            <a:r>
              <a:rPr lang="en-US" altLang="en-US" sz="2400" b="1" baseline="-25000" dirty="0">
                <a:latin typeface="Calibri" panose="020F0502020204030204" pitchFamily="34" charset="0"/>
              </a:rPr>
              <a:t>c</a:t>
            </a:r>
            <a:r>
              <a:rPr lang="en-US" altLang="en-US" sz="2400" b="1" dirty="0">
                <a:latin typeface="Calibri" panose="020F0502020204030204" pitchFamily="34" charset="0"/>
              </a:rPr>
              <a:t> = 1,361,646 + 120,000</a:t>
            </a:r>
          </a:p>
          <a:p>
            <a:pPr>
              <a:spcBef>
                <a:spcPct val="50000"/>
              </a:spcBef>
            </a:pPr>
            <a:r>
              <a:rPr lang="en-US" altLang="en-US" sz="2400" b="1" dirty="0">
                <a:latin typeface="Calibri" panose="020F0502020204030204" pitchFamily="34" charset="0"/>
              </a:rPr>
              <a:t>    = 1,481,646 N</a:t>
            </a:r>
          </a:p>
        </p:txBody>
      </p:sp>
      <p:graphicFrame>
        <p:nvGraphicFramePr>
          <p:cNvPr id="15" name="Object 88"/>
          <p:cNvGraphicFramePr>
            <a:graphicFrameLocks noChangeAspect="1"/>
          </p:cNvGraphicFramePr>
          <p:nvPr>
            <p:extLst>
              <p:ext uri="{D42A27DB-BD31-4B8C-83A1-F6EECF244321}">
                <p14:modId xmlns:p14="http://schemas.microsoft.com/office/powerpoint/2010/main" val="1332913221"/>
              </p:ext>
            </p:extLst>
          </p:nvPr>
        </p:nvGraphicFramePr>
        <p:xfrm>
          <a:off x="5203241" y="5469674"/>
          <a:ext cx="3123419" cy="983662"/>
        </p:xfrm>
        <a:graphic>
          <a:graphicData uri="http://schemas.openxmlformats.org/presentationml/2006/ole">
            <mc:AlternateContent xmlns:mc="http://schemas.openxmlformats.org/markup-compatibility/2006">
              <mc:Choice xmlns:v="urn:schemas-microsoft-com:vml" Requires="v">
                <p:oleObj spid="_x0000_s2103" name="Equation" r:id="rId9" imgW="1333440" imgH="419040" progId="Equation.3">
                  <p:embed/>
                </p:oleObj>
              </mc:Choice>
              <mc:Fallback>
                <p:oleObj name="Equation" r:id="rId9" imgW="1333440" imgH="419040" progId="Equation.3">
                  <p:embed/>
                  <p:pic>
                    <p:nvPicPr>
                      <p:cNvPr id="119" name="Object 88"/>
                      <p:cNvPicPr>
                        <a:picLocks noChangeAspect="1" noChangeArrowheads="1"/>
                      </p:cNvPicPr>
                      <p:nvPr/>
                    </p:nvPicPr>
                    <p:blipFill>
                      <a:blip r:embed="rId10"/>
                      <a:srcRect/>
                      <a:stretch>
                        <a:fillRect/>
                      </a:stretch>
                    </p:blipFill>
                    <p:spPr bwMode="auto">
                      <a:xfrm>
                        <a:off x="5203241" y="5469674"/>
                        <a:ext cx="3123419" cy="983662"/>
                      </a:xfrm>
                      <a:prstGeom prst="rect">
                        <a:avLst/>
                      </a:prstGeom>
                      <a:solidFill>
                        <a:srgbClr val="FCE180"/>
                      </a:solidFill>
                      <a:ln w="38100">
                        <a:noFill/>
                        <a:miter lim="800000"/>
                        <a:headEnd/>
                        <a:tailEnd/>
                      </a:ln>
                      <a:effectLst/>
                      <a:extLst/>
                    </p:spPr>
                  </p:pic>
                </p:oleObj>
              </mc:Fallback>
            </mc:AlternateContent>
          </a:graphicData>
        </a:graphic>
      </p:graphicFrame>
      <p:sp>
        <p:nvSpPr>
          <p:cNvPr id="16" name="Right Arrow 15"/>
          <p:cNvSpPr/>
          <p:nvPr/>
        </p:nvSpPr>
        <p:spPr>
          <a:xfrm>
            <a:off x="8687440" y="5733256"/>
            <a:ext cx="719340" cy="43204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C00000"/>
              </a:solidFill>
            </a:endParaRPr>
          </a:p>
        </p:txBody>
      </p:sp>
      <p:sp>
        <p:nvSpPr>
          <p:cNvPr id="17" name="Text Box 91"/>
          <p:cNvSpPr txBox="1">
            <a:spLocks noChangeArrowheads="1"/>
          </p:cNvSpPr>
          <p:nvPr/>
        </p:nvSpPr>
        <p:spPr bwMode="auto">
          <a:xfrm>
            <a:off x="9552284" y="5775647"/>
            <a:ext cx="2590800" cy="461665"/>
          </a:xfrm>
          <a:prstGeom prst="rect">
            <a:avLst/>
          </a:prstGeom>
          <a:solidFill>
            <a:srgbClr val="FCE180"/>
          </a:solidFill>
          <a:ln w="76200">
            <a:noFill/>
            <a:miter lim="800000"/>
            <a:headEnd/>
            <a:tailEnd/>
          </a:ln>
          <a:effectLst/>
          <a:extLst/>
        </p:spPr>
        <p:txBody>
          <a:bodyPr>
            <a:spAutoFit/>
          </a:bodyPr>
          <a:lstStyle/>
          <a:p>
            <a:pPr algn="ctr">
              <a:spcBef>
                <a:spcPct val="50000"/>
              </a:spcBef>
            </a:pPr>
            <a:r>
              <a:rPr lang="en-US" altLang="en-US" sz="2400" b="1" dirty="0">
                <a:latin typeface="Calibri" panose="020F0502020204030204" pitchFamily="34" charset="0"/>
              </a:rPr>
              <a:t>v = 72 ms</a:t>
            </a:r>
            <a:r>
              <a:rPr lang="en-US" altLang="en-US" sz="2400" b="1" baseline="30000" dirty="0">
                <a:latin typeface="Calibri" panose="020F0502020204030204" pitchFamily="34" charset="0"/>
              </a:rPr>
              <a:t>-1</a:t>
            </a:r>
          </a:p>
        </p:txBody>
      </p:sp>
      <p:sp>
        <p:nvSpPr>
          <p:cNvPr id="18" name="Text Box 91"/>
          <p:cNvSpPr txBox="1">
            <a:spLocks noChangeArrowheads="1"/>
          </p:cNvSpPr>
          <p:nvPr/>
        </p:nvSpPr>
        <p:spPr bwMode="auto">
          <a:xfrm>
            <a:off x="9550796" y="6237312"/>
            <a:ext cx="2590800" cy="461665"/>
          </a:xfrm>
          <a:prstGeom prst="rect">
            <a:avLst/>
          </a:prstGeom>
          <a:solidFill>
            <a:srgbClr val="FCE180"/>
          </a:solidFill>
          <a:ln w="76200">
            <a:noFill/>
            <a:miter lim="800000"/>
            <a:headEnd/>
            <a:tailEnd/>
          </a:ln>
          <a:effectLst/>
          <a:extLst/>
        </p:spPr>
        <p:txBody>
          <a:bodyPr>
            <a:spAutoFit/>
          </a:bodyPr>
          <a:lstStyle/>
          <a:p>
            <a:pPr algn="ctr">
              <a:spcBef>
                <a:spcPct val="50000"/>
              </a:spcBef>
            </a:pPr>
            <a:r>
              <a:rPr lang="en-US" altLang="en-US" sz="2400" b="1" dirty="0">
                <a:latin typeface="Calibri" panose="020F0502020204030204" pitchFamily="34" charset="0"/>
              </a:rPr>
              <a:t>v = 260 km h</a:t>
            </a:r>
            <a:r>
              <a:rPr lang="en-US" altLang="en-US" sz="2400" b="1" baseline="30000" dirty="0">
                <a:latin typeface="Calibri" panose="020F0502020204030204" pitchFamily="34" charset="0"/>
              </a:rPr>
              <a:t>-1</a:t>
            </a:r>
          </a:p>
        </p:txBody>
      </p:sp>
    </p:spTree>
    <p:extLst>
      <p:ext uri="{BB962C8B-B14F-4D97-AF65-F5344CB8AC3E}">
        <p14:creationId xmlns:p14="http://schemas.microsoft.com/office/powerpoint/2010/main" val="2946293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2" presetClass="entr" presetSubtype="8"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2" grpId="0" animBg="1"/>
      <p:bldP spid="14"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020" y="143545"/>
            <a:ext cx="9144000" cy="765175"/>
          </a:xfrm>
        </p:spPr>
        <p:txBody>
          <a:bodyPr/>
          <a:lstStyle/>
          <a:p>
            <a:pPr>
              <a:defRPr/>
            </a:pPr>
            <a:r>
              <a:rPr lang="en-NZ" sz="4400" b="1" dirty="0">
                <a:solidFill>
                  <a:srgbClr val="C00000"/>
                </a:solidFill>
                <a:latin typeface="Calibri" panose="020F0502020204030204" pitchFamily="34" charset="0"/>
              </a:rPr>
              <a:t>Japanese Rail- Background</a:t>
            </a:r>
          </a:p>
        </p:txBody>
      </p:sp>
      <p:sp>
        <p:nvSpPr>
          <p:cNvPr id="4" name="TextBox 3"/>
          <p:cNvSpPr txBox="1">
            <a:spLocks noChangeArrowheads="1"/>
          </p:cNvSpPr>
          <p:nvPr/>
        </p:nvSpPr>
        <p:spPr bwMode="auto">
          <a:xfrm>
            <a:off x="3502124" y="1980828"/>
            <a:ext cx="54784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marL="342900" indent="-342900">
              <a:spcBef>
                <a:spcPct val="0"/>
              </a:spcBef>
              <a:buClr>
                <a:srgbClr val="C00000"/>
              </a:buClr>
            </a:pPr>
            <a:r>
              <a:rPr lang="en-NZ" altLang="en-US" sz="2300" dirty="0">
                <a:solidFill>
                  <a:schemeClr val="tx1"/>
                </a:solidFill>
                <a:latin typeface="Calibri" panose="020F0502020204030204" pitchFamily="34" charset="0"/>
              </a:rPr>
              <a:t>1872: first railway in Japan opens with 29.0km covered in 53 minutes. </a:t>
            </a:r>
          </a:p>
        </p:txBody>
      </p:sp>
      <p:pic>
        <p:nvPicPr>
          <p:cNvPr id="48130" name="Picture 2" descr="C:\Users\hrobb\Desktop\Japan Layout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 y="2551256"/>
            <a:ext cx="3363162"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502124" y="2876922"/>
            <a:ext cx="5478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marL="342900" indent="-342900">
              <a:spcBef>
                <a:spcPct val="0"/>
              </a:spcBef>
              <a:buClr>
                <a:srgbClr val="C00000"/>
              </a:buClr>
            </a:pPr>
            <a:r>
              <a:rPr lang="en-NZ" altLang="en-US" sz="2300" dirty="0">
                <a:solidFill>
                  <a:schemeClr val="tx1"/>
                </a:solidFill>
                <a:latin typeface="Calibri" panose="020F0502020204030204" pitchFamily="34" charset="0"/>
              </a:rPr>
              <a:t>1889: 602km of track links Kobe to Tokyo (</a:t>
            </a:r>
            <a:r>
              <a:rPr lang="en-NZ" altLang="en-US" sz="2300" dirty="0" err="1">
                <a:solidFill>
                  <a:schemeClr val="tx1"/>
                </a:solidFill>
                <a:latin typeface="Calibri" panose="020F0502020204030204" pitchFamily="34" charset="0"/>
              </a:rPr>
              <a:t>Tokaido</a:t>
            </a:r>
            <a:r>
              <a:rPr lang="en-NZ" altLang="en-US" sz="2300" dirty="0">
                <a:solidFill>
                  <a:schemeClr val="tx1"/>
                </a:solidFill>
                <a:latin typeface="Calibri" panose="020F0502020204030204" pitchFamily="34" charset="0"/>
              </a:rPr>
              <a:t> Main Line). Trip time is 20 hours and 5 minutes</a:t>
            </a:r>
            <a:r>
              <a:rPr lang="en-NZ" altLang="en-US" sz="2400" dirty="0">
                <a:solidFill>
                  <a:schemeClr val="tx1"/>
                </a:solidFill>
                <a:latin typeface="Calibri" panose="020F0502020204030204" pitchFamily="34" charset="0"/>
              </a:rPr>
              <a:t>. </a:t>
            </a:r>
          </a:p>
        </p:txBody>
      </p:sp>
      <p:pic>
        <p:nvPicPr>
          <p:cNvPr id="48131" name="Picture 3" descr="C:\Users\hrobb\Desktop\N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544" y="1916832"/>
            <a:ext cx="2857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502124" y="4147096"/>
            <a:ext cx="53721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marL="342900" indent="-342900">
              <a:spcBef>
                <a:spcPct val="0"/>
              </a:spcBef>
              <a:buClr>
                <a:srgbClr val="C00000"/>
              </a:buClr>
            </a:pPr>
            <a:r>
              <a:rPr lang="en-NZ" altLang="en-US" sz="2300" dirty="0">
                <a:solidFill>
                  <a:schemeClr val="tx1"/>
                </a:solidFill>
                <a:latin typeface="Calibri" panose="020F0502020204030204" pitchFamily="34" charset="0"/>
              </a:rPr>
              <a:t>1930: 100% Japanese C51 </a:t>
            </a:r>
            <a:r>
              <a:rPr lang="en-NZ" altLang="en-US" sz="2300" dirty="0" err="1">
                <a:solidFill>
                  <a:schemeClr val="tx1"/>
                </a:solidFill>
                <a:latin typeface="Calibri" panose="020F0502020204030204" pitchFamily="34" charset="0"/>
              </a:rPr>
              <a:t>Tsubame</a:t>
            </a:r>
            <a:r>
              <a:rPr lang="en-NZ" altLang="en-US" sz="2300" dirty="0">
                <a:solidFill>
                  <a:schemeClr val="tx1"/>
                </a:solidFill>
                <a:latin typeface="Calibri" panose="020F0502020204030204" pitchFamily="34" charset="0"/>
              </a:rPr>
              <a:t> Super Express, 8 hours 20 minutes for the same journey. </a:t>
            </a:r>
          </a:p>
        </p:txBody>
      </p:sp>
      <p:sp>
        <p:nvSpPr>
          <p:cNvPr id="5" name="TextBox 4"/>
          <p:cNvSpPr txBox="1">
            <a:spLocks noChangeArrowheads="1"/>
          </p:cNvSpPr>
          <p:nvPr/>
        </p:nvSpPr>
        <p:spPr bwMode="auto">
          <a:xfrm>
            <a:off x="1341884" y="869811"/>
            <a:ext cx="108469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400" dirty="0">
                <a:solidFill>
                  <a:schemeClr val="tx1"/>
                </a:solidFill>
                <a:latin typeface="Calibri" panose="020F0502020204030204" pitchFamily="34" charset="0"/>
              </a:rPr>
              <a:t>Japan’s railway has opened up the country for subsequent generations, changed society and helped Japan to become the economic super power that it is.</a:t>
            </a:r>
          </a:p>
        </p:txBody>
      </p:sp>
      <p:sp>
        <p:nvSpPr>
          <p:cNvPr id="11" name="TextBox 10"/>
          <p:cNvSpPr txBox="1">
            <a:spLocks noChangeArrowheads="1"/>
          </p:cNvSpPr>
          <p:nvPr/>
        </p:nvSpPr>
        <p:spPr bwMode="auto">
          <a:xfrm>
            <a:off x="3502124" y="5365085"/>
            <a:ext cx="547846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marL="342900" indent="-342900">
              <a:spcBef>
                <a:spcPct val="0"/>
              </a:spcBef>
              <a:buClr>
                <a:srgbClr val="C00000"/>
              </a:buClr>
              <a:buFont typeface="Arial" panose="020B0604020202020204" pitchFamily="34" charset="0"/>
              <a:buChar char="•"/>
            </a:pPr>
            <a:r>
              <a:rPr lang="en-NZ" altLang="en-US" sz="2300" dirty="0">
                <a:solidFill>
                  <a:schemeClr val="tx1"/>
                </a:solidFill>
                <a:latin typeface="Calibri" panose="020F0502020204030204" pitchFamily="34" charset="0"/>
              </a:rPr>
              <a:t>Late 1950’s: C62 Kodama Limited Express cuts the journey to 6 hours 50 minutes. </a:t>
            </a:r>
          </a:p>
        </p:txBody>
      </p:sp>
      <p:sp>
        <p:nvSpPr>
          <p:cNvPr id="13" name="TextBox 12"/>
          <p:cNvSpPr txBox="1"/>
          <p:nvPr/>
        </p:nvSpPr>
        <p:spPr>
          <a:xfrm>
            <a:off x="10617268" y="1880244"/>
            <a:ext cx="1224136" cy="261610"/>
          </a:xfrm>
          <a:prstGeom prst="rect">
            <a:avLst/>
          </a:prstGeom>
          <a:noFill/>
        </p:spPr>
        <p:txBody>
          <a:bodyPr wrap="square" rtlCol="0">
            <a:spAutoFit/>
          </a:bodyPr>
          <a:lstStyle/>
          <a:p>
            <a:r>
              <a:rPr lang="en-NZ" sz="1100" dirty="0">
                <a:latin typeface="Calibri" panose="020F0502020204030204" pitchFamily="34" charset="0"/>
              </a:rPr>
              <a:t>Railway Museum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5543" y="4508465"/>
            <a:ext cx="2965999" cy="2016879"/>
          </a:xfrm>
          <a:prstGeom prst="rect">
            <a:avLst/>
          </a:prstGeom>
        </p:spPr>
      </p:pic>
      <p:sp>
        <p:nvSpPr>
          <p:cNvPr id="15" name="TextBox 14"/>
          <p:cNvSpPr txBox="1"/>
          <p:nvPr/>
        </p:nvSpPr>
        <p:spPr>
          <a:xfrm>
            <a:off x="8902724" y="4450760"/>
            <a:ext cx="1224136" cy="261610"/>
          </a:xfrm>
          <a:prstGeom prst="rect">
            <a:avLst/>
          </a:prstGeom>
          <a:noFill/>
        </p:spPr>
        <p:txBody>
          <a:bodyPr wrap="square" rtlCol="0">
            <a:spAutoFit/>
          </a:bodyPr>
          <a:lstStyle/>
          <a:p>
            <a:r>
              <a:rPr lang="en-NZ" sz="1100" dirty="0">
                <a:latin typeface="Calibri" panose="020F0502020204030204" pitchFamily="34" charset="0"/>
              </a:rPr>
              <a:t>www.1999.co.jp</a:t>
            </a:r>
          </a:p>
        </p:txBody>
      </p:sp>
    </p:spTree>
    <p:extLst>
      <p:ext uri="{BB962C8B-B14F-4D97-AF65-F5344CB8AC3E}">
        <p14:creationId xmlns:p14="http://schemas.microsoft.com/office/powerpoint/2010/main" val="24103896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xit" presetSubtype="1" fill="hold" grpId="0" nodeType="clickEffect">
                                  <p:stCondLst>
                                    <p:cond delay="0"/>
                                  </p:stCondLst>
                                  <p:childTnLst>
                                    <p:animEffect transition="out" filter="wheel(1)">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48131"/>
                                        </p:tgtEl>
                                        <p:attrNameLst>
                                          <p:attrName>style.visibility</p:attrName>
                                        </p:attrNameLst>
                                      </p:cBhvr>
                                      <p:to>
                                        <p:strVal val="visible"/>
                                      </p:to>
                                    </p:set>
                                    <p:animEffect transition="in" filter="fade">
                                      <p:cBhvr>
                                        <p:cTn id="23" dur="1000"/>
                                        <p:tgtEl>
                                          <p:spTgt spid="48131"/>
                                        </p:tgtEl>
                                      </p:cBhvr>
                                    </p:animEffect>
                                    <p:anim calcmode="lin" valueType="num">
                                      <p:cBhvr>
                                        <p:cTn id="24" dur="1000" fill="hold"/>
                                        <p:tgtEl>
                                          <p:spTgt spid="48131"/>
                                        </p:tgtEl>
                                        <p:attrNameLst>
                                          <p:attrName>ppt_x</p:attrName>
                                        </p:attrNameLst>
                                      </p:cBhvr>
                                      <p:tavLst>
                                        <p:tav tm="0">
                                          <p:val>
                                            <p:strVal val="#ppt_x"/>
                                          </p:val>
                                        </p:tav>
                                        <p:tav tm="100000">
                                          <p:val>
                                            <p:strVal val="#ppt_x"/>
                                          </p:val>
                                        </p:tav>
                                      </p:tavLst>
                                    </p:anim>
                                    <p:anim calcmode="lin" valueType="num">
                                      <p:cBhvr>
                                        <p:cTn id="25" dur="1000" fill="hold"/>
                                        <p:tgtEl>
                                          <p:spTgt spid="4813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8131"/>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8130"/>
                                        </p:tgtEl>
                                        <p:attrNameLst>
                                          <p:attrName>style.visibility</p:attrName>
                                        </p:attrNameLst>
                                      </p:cBhvr>
                                      <p:to>
                                        <p:strVal val="visible"/>
                                      </p:to>
                                    </p:set>
                                    <p:anim calcmode="lin" valueType="num">
                                      <p:cBhvr additive="base">
                                        <p:cTn id="37" dur="500" fill="hold"/>
                                        <p:tgtEl>
                                          <p:spTgt spid="48130"/>
                                        </p:tgtEl>
                                        <p:attrNameLst>
                                          <p:attrName>ppt_x</p:attrName>
                                        </p:attrNameLst>
                                      </p:cBhvr>
                                      <p:tavLst>
                                        <p:tav tm="0">
                                          <p:val>
                                            <p:strVal val="0-#ppt_w/2"/>
                                          </p:val>
                                        </p:tav>
                                        <p:tav tm="100000">
                                          <p:val>
                                            <p:strVal val="#ppt_x"/>
                                          </p:val>
                                        </p:tav>
                                      </p:tavLst>
                                    </p:anim>
                                    <p:anim calcmode="lin" valueType="num">
                                      <p:cBhvr additive="base">
                                        <p:cTn id="38"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5" grpId="0"/>
      <p:bldP spid="5" grpId="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Shape 167"/>
          <p:cNvSpPr txBox="1"/>
          <p:nvPr/>
        </p:nvSpPr>
        <p:spPr>
          <a:xfrm>
            <a:off x="1989956" y="1232379"/>
            <a:ext cx="5901181" cy="1176632"/>
          </a:xfrm>
          <a:prstGeom prst="rect">
            <a:avLst/>
          </a:prstGeom>
          <a:solidFill>
            <a:schemeClr val="bg1"/>
          </a:solidFill>
          <a:ln w="28575" cap="flat" cmpd="sng">
            <a:noFill/>
            <a:prstDash val="solid"/>
            <a:round/>
            <a:headEnd type="none" w="med" len="med"/>
            <a:tailEnd type="none" w="med" len="med"/>
          </a:ln>
        </p:spPr>
        <p:txBody>
          <a:bodyPr lIns="91425" tIns="91425" rIns="91425" bIns="91425" anchor="t" anchorCtr="0">
            <a:noAutofit/>
          </a:bodyPr>
          <a:lstStyle/>
          <a:p>
            <a:r>
              <a:rPr lang="en-NZ" sz="2400" b="1" i="1" dirty="0">
                <a:latin typeface="Calibri"/>
                <a:ea typeface="Calibri"/>
                <a:cs typeface="Calibri"/>
                <a:sym typeface="Calibri"/>
              </a:rPr>
              <a:t>News article: “The Japanese Cherry Blossoms (national rugby team) aim to gain momentum in the lead up to the 2019 Rugby World Cup that they will host”</a:t>
            </a:r>
          </a:p>
        </p:txBody>
      </p:sp>
      <p:sp>
        <p:nvSpPr>
          <p:cNvPr id="170" name="Shape 170"/>
          <p:cNvSpPr txBox="1"/>
          <p:nvPr/>
        </p:nvSpPr>
        <p:spPr>
          <a:xfrm>
            <a:off x="2277988" y="3329372"/>
            <a:ext cx="8030455" cy="2547900"/>
          </a:xfrm>
          <a:prstGeom prst="rect">
            <a:avLst/>
          </a:prstGeom>
          <a:solidFill>
            <a:srgbClr val="FCE180"/>
          </a:solidFill>
          <a:ln w="28575" cap="flat" cmpd="sng">
            <a:noFill/>
            <a:prstDash val="solid"/>
            <a:round/>
            <a:headEnd type="none" w="med" len="med"/>
            <a:tailEnd type="none" w="med" len="med"/>
          </a:ln>
        </p:spPr>
        <p:txBody>
          <a:bodyPr lIns="91425" tIns="91425" rIns="91425" bIns="91425" anchor="t" anchorCtr="0">
            <a:noAutofit/>
          </a:bodyPr>
          <a:lstStyle/>
          <a:p>
            <a:r>
              <a:rPr lang="en-NZ" sz="4800" b="1" dirty="0">
                <a:latin typeface="Calibri"/>
                <a:ea typeface="Calibri"/>
                <a:cs typeface="Calibri"/>
                <a:sym typeface="Calibri"/>
              </a:rPr>
              <a:t>Momentum </a:t>
            </a:r>
            <a:r>
              <a:rPr lang="en-NZ" sz="4800" dirty="0">
                <a:latin typeface="Calibri"/>
                <a:ea typeface="Calibri"/>
                <a:cs typeface="Calibri"/>
                <a:sym typeface="Calibri"/>
              </a:rPr>
              <a:t>is a term in physics used to describe the </a:t>
            </a:r>
            <a:r>
              <a:rPr lang="en-NZ" sz="4800" b="1" dirty="0">
                <a:latin typeface="Calibri"/>
                <a:ea typeface="Calibri"/>
                <a:cs typeface="Calibri"/>
                <a:sym typeface="Calibri"/>
              </a:rPr>
              <a:t>quantity of motion</a:t>
            </a:r>
            <a:r>
              <a:rPr lang="en-NZ" sz="4800" dirty="0">
                <a:latin typeface="Calibri"/>
                <a:ea typeface="Calibri"/>
                <a:cs typeface="Calibri"/>
                <a:sym typeface="Calibri"/>
              </a:rPr>
              <a:t> an object has.</a:t>
            </a:r>
          </a:p>
          <a:p>
            <a:endParaRPr sz="4800" dirty="0">
              <a:latin typeface="Calibri"/>
              <a:ea typeface="Calibri"/>
              <a:cs typeface="Calibri"/>
              <a:sym typeface="Calibri"/>
            </a:endParaRPr>
          </a:p>
          <a:p>
            <a:endParaRPr sz="4800" dirty="0">
              <a:latin typeface="Calibri"/>
              <a:ea typeface="Calibri"/>
              <a:cs typeface="Calibri"/>
              <a:sym typeface="Calibri"/>
            </a:endParaRPr>
          </a:p>
        </p:txBody>
      </p:sp>
      <p:sp>
        <p:nvSpPr>
          <p:cNvPr id="7" name="Text Box 2"/>
          <p:cNvSpPr txBox="1">
            <a:spLocks noChangeArrowheads="1"/>
          </p:cNvSpPr>
          <p:nvPr/>
        </p:nvSpPr>
        <p:spPr bwMode="auto">
          <a:xfrm>
            <a:off x="3430116" y="57398"/>
            <a:ext cx="3877949"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Momentum</a:t>
            </a:r>
            <a:endParaRPr lang="en-US" sz="5400" b="1" dirty="0">
              <a:ln/>
              <a:solidFill>
                <a:srgbClr val="CC0B0B"/>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4789" y="8766"/>
            <a:ext cx="4262374" cy="2400045"/>
          </a:xfrm>
          <a:prstGeom prst="rect">
            <a:avLst/>
          </a:prstGeom>
        </p:spPr>
      </p:pic>
    </p:spTree>
    <p:extLst>
      <p:ext uri="{BB962C8B-B14F-4D97-AF65-F5344CB8AC3E}">
        <p14:creationId xmlns:p14="http://schemas.microsoft.com/office/powerpoint/2010/main" val="1664807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fill="hold"/>
                                        <p:tgtEl>
                                          <p:spTgt spid="167"/>
                                        </p:tgtEl>
                                        <p:attrNameLst>
                                          <p:attrName>ppt_x</p:attrName>
                                        </p:attrNameLst>
                                      </p:cBhvr>
                                      <p:tavLst>
                                        <p:tav tm="0">
                                          <p:val>
                                            <p:strVal val="0-#ppt_w/2"/>
                                          </p:val>
                                        </p:tav>
                                        <p:tav tm="100000">
                                          <p:val>
                                            <p:strVal val="#ppt_x"/>
                                          </p:val>
                                        </p:tav>
                                      </p:tavLst>
                                    </p:anim>
                                    <p:anim calcmode="lin" valueType="num">
                                      <p:cBhvr additive="base">
                                        <p:cTn id="8" dur="500" fill="hold"/>
                                        <p:tgtEl>
                                          <p:spTgt spid="16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circle(in)">
                                      <p:cBhvr>
                                        <p:cTn id="17" dur="2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7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Shape 176"/>
          <p:cNvSpPr txBox="1"/>
          <p:nvPr/>
        </p:nvSpPr>
        <p:spPr>
          <a:xfrm>
            <a:off x="2494012" y="953575"/>
            <a:ext cx="8208912" cy="935400"/>
          </a:xfrm>
          <a:prstGeom prst="rect">
            <a:avLst/>
          </a:prstGeom>
          <a:noFill/>
          <a:ln>
            <a:noFill/>
          </a:ln>
        </p:spPr>
        <p:txBody>
          <a:bodyPr lIns="91425" tIns="91425" rIns="91425" bIns="91425" anchor="t" anchorCtr="0">
            <a:noAutofit/>
          </a:bodyPr>
          <a:lstStyle/>
          <a:p>
            <a:pPr>
              <a:lnSpc>
                <a:spcPct val="115000"/>
              </a:lnSpc>
            </a:pPr>
            <a:r>
              <a:rPr lang="en-NZ" sz="2400" dirty="0">
                <a:latin typeface="Calibri"/>
                <a:ea typeface="Calibri"/>
                <a:cs typeface="Calibri"/>
                <a:sym typeface="Calibri"/>
              </a:rPr>
              <a:t>Any object in motion has momentum. The amount of moment that object has depends on two variables:</a:t>
            </a:r>
          </a:p>
          <a:p>
            <a:pPr>
              <a:lnSpc>
                <a:spcPct val="115000"/>
              </a:lnSpc>
            </a:pPr>
            <a:endParaRPr sz="2400" dirty="0">
              <a:latin typeface="Calibri"/>
              <a:ea typeface="Calibri"/>
              <a:cs typeface="Calibri"/>
              <a:sym typeface="Calibri"/>
            </a:endParaRPr>
          </a:p>
          <a:p>
            <a:pPr marL="2286000" lvl="4" indent="-381000">
              <a:lnSpc>
                <a:spcPct val="115000"/>
              </a:lnSpc>
              <a:buSzPct val="100000"/>
              <a:buFont typeface="Calibri"/>
              <a:buChar char="●"/>
            </a:pPr>
            <a:r>
              <a:rPr lang="en-NZ" sz="2400" dirty="0">
                <a:latin typeface="Calibri"/>
                <a:ea typeface="Calibri"/>
                <a:cs typeface="Calibri"/>
                <a:sym typeface="Calibri"/>
              </a:rPr>
              <a:t>Mass (kg)</a:t>
            </a:r>
          </a:p>
          <a:p>
            <a:pPr marL="2286000" lvl="4" indent="-381000">
              <a:lnSpc>
                <a:spcPct val="115000"/>
              </a:lnSpc>
              <a:buSzPct val="100000"/>
              <a:buFont typeface="Calibri"/>
              <a:buChar char="●"/>
            </a:pPr>
            <a:r>
              <a:rPr lang="en-NZ" sz="2400" dirty="0">
                <a:latin typeface="Calibri"/>
                <a:ea typeface="Calibri"/>
                <a:cs typeface="Calibri"/>
                <a:sym typeface="Calibri"/>
              </a:rPr>
              <a:t>Velocity (ms</a:t>
            </a:r>
            <a:r>
              <a:rPr lang="en-NZ" sz="2400" baseline="30000" dirty="0">
                <a:latin typeface="Calibri"/>
                <a:ea typeface="Calibri"/>
                <a:cs typeface="Calibri"/>
                <a:sym typeface="Calibri"/>
              </a:rPr>
              <a:t>-1</a:t>
            </a:r>
            <a:r>
              <a:rPr lang="en-NZ" sz="2400" dirty="0">
                <a:latin typeface="Calibri"/>
                <a:ea typeface="Calibri"/>
                <a:cs typeface="Calibri"/>
                <a:sym typeface="Calibri"/>
              </a:rPr>
              <a:t>)</a:t>
            </a:r>
          </a:p>
          <a:p>
            <a:pPr>
              <a:lnSpc>
                <a:spcPct val="115000"/>
              </a:lnSpc>
            </a:pPr>
            <a:endParaRPr sz="2400" dirty="0">
              <a:latin typeface="Calibri"/>
              <a:ea typeface="Calibri"/>
              <a:cs typeface="Calibri"/>
              <a:sym typeface="Calibri"/>
            </a:endParaRPr>
          </a:p>
          <a:p>
            <a:pPr>
              <a:lnSpc>
                <a:spcPct val="115000"/>
              </a:lnSpc>
            </a:pPr>
            <a:endParaRPr sz="2400" dirty="0">
              <a:latin typeface="Calibri"/>
              <a:ea typeface="Calibri"/>
              <a:cs typeface="Calibri"/>
              <a:sym typeface="Calibri"/>
            </a:endParaRPr>
          </a:p>
        </p:txBody>
      </p:sp>
      <p:sp>
        <p:nvSpPr>
          <p:cNvPr id="177" name="Shape 177"/>
          <p:cNvSpPr txBox="1"/>
          <p:nvPr/>
        </p:nvSpPr>
        <p:spPr>
          <a:xfrm>
            <a:off x="4009412" y="3645024"/>
            <a:ext cx="2085000" cy="1077000"/>
          </a:xfrm>
          <a:prstGeom prst="rect">
            <a:avLst/>
          </a:prstGeom>
          <a:solidFill>
            <a:srgbClr val="FCE180"/>
          </a:solidFill>
          <a:ln w="38100" cap="flat" cmpd="sng">
            <a:noFill/>
            <a:prstDash val="solid"/>
            <a:round/>
            <a:headEnd type="none" w="med" len="med"/>
            <a:tailEnd type="none" w="med" len="med"/>
          </a:ln>
        </p:spPr>
        <p:txBody>
          <a:bodyPr lIns="91425" tIns="91425" rIns="91425" bIns="91425" anchor="t" anchorCtr="0">
            <a:noAutofit/>
          </a:bodyPr>
          <a:lstStyle/>
          <a:p>
            <a:pPr algn="ctr"/>
            <a:r>
              <a:rPr lang="en-NZ" sz="4800" i="1" dirty="0">
                <a:latin typeface="Symbol" panose="05050102010706020507" pitchFamily="18" charset="2"/>
                <a:ea typeface="Calibri"/>
                <a:cs typeface="Calibri"/>
                <a:sym typeface="Calibri"/>
              </a:rPr>
              <a:t>r</a:t>
            </a:r>
            <a:r>
              <a:rPr lang="en-NZ" sz="4800" dirty="0">
                <a:latin typeface="Calibri"/>
                <a:ea typeface="Calibri"/>
                <a:cs typeface="Calibri"/>
                <a:sym typeface="Calibri"/>
              </a:rPr>
              <a:t> = </a:t>
            </a:r>
            <a:r>
              <a:rPr lang="en-NZ" sz="4800" i="1" dirty="0">
                <a:latin typeface="Calibri"/>
                <a:ea typeface="Calibri"/>
                <a:cs typeface="Calibri"/>
                <a:sym typeface="Calibri"/>
              </a:rPr>
              <a:t>mv</a:t>
            </a:r>
          </a:p>
        </p:txBody>
      </p:sp>
      <p:sp>
        <p:nvSpPr>
          <p:cNvPr id="178" name="Shape 178"/>
          <p:cNvSpPr txBox="1"/>
          <p:nvPr/>
        </p:nvSpPr>
        <p:spPr>
          <a:xfrm>
            <a:off x="6754852" y="3573016"/>
            <a:ext cx="3300000" cy="1189800"/>
          </a:xfrm>
          <a:prstGeom prst="rect">
            <a:avLst/>
          </a:prstGeom>
          <a:noFill/>
          <a:ln>
            <a:noFill/>
          </a:ln>
        </p:spPr>
        <p:txBody>
          <a:bodyPr lIns="91425" tIns="91425" rIns="91425" bIns="91425" anchor="t" anchorCtr="0">
            <a:noAutofit/>
          </a:bodyPr>
          <a:lstStyle/>
          <a:p>
            <a:r>
              <a:rPr lang="en-NZ" sz="2400" dirty="0">
                <a:latin typeface="Symbol" panose="05050102010706020507" pitchFamily="18" charset="2"/>
                <a:ea typeface="Calibri"/>
                <a:cs typeface="Calibri"/>
                <a:sym typeface="Calibri"/>
              </a:rPr>
              <a:t>r</a:t>
            </a:r>
            <a:r>
              <a:rPr lang="en-NZ" sz="2400" dirty="0">
                <a:latin typeface="Calibri"/>
                <a:ea typeface="Calibri"/>
                <a:cs typeface="Calibri"/>
                <a:sym typeface="Calibri"/>
              </a:rPr>
              <a:t>: momentum (kgms</a:t>
            </a:r>
            <a:r>
              <a:rPr lang="en-NZ" sz="2400" baseline="30000" dirty="0">
                <a:latin typeface="Calibri"/>
                <a:ea typeface="Calibri"/>
                <a:cs typeface="Calibri"/>
                <a:sym typeface="Calibri"/>
              </a:rPr>
              <a:t>-1</a:t>
            </a:r>
            <a:r>
              <a:rPr lang="en-NZ" sz="2400" dirty="0">
                <a:latin typeface="Calibri"/>
                <a:ea typeface="Calibri"/>
                <a:cs typeface="Calibri"/>
                <a:sym typeface="Calibri"/>
              </a:rPr>
              <a:t>)</a:t>
            </a:r>
          </a:p>
          <a:p>
            <a:r>
              <a:rPr lang="en-NZ" sz="2400" dirty="0">
                <a:latin typeface="Calibri"/>
                <a:ea typeface="Calibri"/>
                <a:cs typeface="Calibri"/>
                <a:sym typeface="Calibri"/>
              </a:rPr>
              <a:t>m: mass (kg)</a:t>
            </a:r>
          </a:p>
          <a:p>
            <a:r>
              <a:rPr lang="en-NZ" sz="2400" dirty="0">
                <a:latin typeface="Calibri"/>
                <a:ea typeface="Calibri"/>
                <a:cs typeface="Calibri"/>
                <a:sym typeface="Calibri"/>
              </a:rPr>
              <a:t>v: velocity (ms</a:t>
            </a:r>
            <a:r>
              <a:rPr lang="en-NZ" sz="2400" baseline="30000" dirty="0">
                <a:latin typeface="Calibri"/>
                <a:ea typeface="Calibri"/>
                <a:cs typeface="Calibri"/>
                <a:sym typeface="Calibri"/>
              </a:rPr>
              <a:t>-1</a:t>
            </a:r>
            <a:r>
              <a:rPr lang="en-NZ" sz="2400" dirty="0">
                <a:latin typeface="Calibri"/>
                <a:ea typeface="Calibri"/>
                <a:cs typeface="Calibri"/>
                <a:sym typeface="Calibri"/>
              </a:rPr>
              <a:t>)</a:t>
            </a:r>
          </a:p>
        </p:txBody>
      </p:sp>
      <p:sp>
        <p:nvSpPr>
          <p:cNvPr id="179" name="Shape 179"/>
          <p:cNvSpPr txBox="1"/>
          <p:nvPr/>
        </p:nvSpPr>
        <p:spPr>
          <a:xfrm>
            <a:off x="1717387" y="5301208"/>
            <a:ext cx="8821800" cy="935400"/>
          </a:xfrm>
          <a:prstGeom prst="rect">
            <a:avLst/>
          </a:prstGeom>
          <a:noFill/>
          <a:ln>
            <a:noFill/>
          </a:ln>
        </p:spPr>
        <p:txBody>
          <a:bodyPr lIns="91425" tIns="91425" rIns="91425" bIns="91425" anchor="t" anchorCtr="0">
            <a:noAutofit/>
          </a:bodyPr>
          <a:lstStyle/>
          <a:p>
            <a:r>
              <a:rPr lang="en-NZ" sz="2400" i="1" dirty="0">
                <a:latin typeface="Calibri"/>
                <a:ea typeface="Calibri"/>
                <a:cs typeface="Calibri"/>
                <a:sym typeface="Calibri"/>
              </a:rPr>
              <a:t>** momentum is a vector quantity - direction must be taken into consideration and stated in your answers where appropriate.</a:t>
            </a:r>
          </a:p>
        </p:txBody>
      </p:sp>
      <p:sp>
        <p:nvSpPr>
          <p:cNvPr id="7" name="Text Box 2"/>
          <p:cNvSpPr txBox="1">
            <a:spLocks noChangeArrowheads="1"/>
          </p:cNvSpPr>
          <p:nvPr/>
        </p:nvSpPr>
        <p:spPr bwMode="auto">
          <a:xfrm>
            <a:off x="3430116" y="57398"/>
            <a:ext cx="3877949"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Momentum</a:t>
            </a:r>
            <a:endParaRPr lang="en-US" sz="5400" b="1" dirty="0">
              <a:ln/>
              <a:solidFill>
                <a:srgbClr val="CC0B0B"/>
              </a:solidFill>
              <a:latin typeface="Calibri" panose="020F05020202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807" y="5706289"/>
            <a:ext cx="1981200" cy="1028700"/>
          </a:xfrm>
          <a:prstGeom prst="rect">
            <a:avLst/>
          </a:prstGeom>
        </p:spPr>
      </p:pic>
    </p:spTree>
    <p:extLst>
      <p:ext uri="{BB962C8B-B14F-4D97-AF65-F5344CB8AC3E}">
        <p14:creationId xmlns:p14="http://schemas.microsoft.com/office/powerpoint/2010/main" val="27515330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anim calcmode="lin" valueType="num">
                                      <p:cBhvr>
                                        <p:cTn id="8" dur="1000" fill="hold"/>
                                        <p:tgtEl>
                                          <p:spTgt spid="176"/>
                                        </p:tgtEl>
                                        <p:attrNameLst>
                                          <p:attrName>ppt_x</p:attrName>
                                        </p:attrNameLst>
                                      </p:cBhvr>
                                      <p:tavLst>
                                        <p:tav tm="0">
                                          <p:val>
                                            <p:strVal val="#ppt_x"/>
                                          </p:val>
                                        </p:tav>
                                        <p:tav tm="100000">
                                          <p:val>
                                            <p:strVal val="#ppt_x"/>
                                          </p:val>
                                        </p:tav>
                                      </p:tavLst>
                                    </p:anim>
                                    <p:anim calcmode="lin" valueType="num">
                                      <p:cBhvr>
                                        <p:cTn id="9"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7"/>
                                        </p:tgtEl>
                                        <p:attrNameLst>
                                          <p:attrName>style.visibility</p:attrName>
                                        </p:attrNameLst>
                                      </p:cBhvr>
                                      <p:to>
                                        <p:strVal val="visible"/>
                                      </p:to>
                                    </p:set>
                                    <p:animEffect transition="in" filter="fade">
                                      <p:cBhvr>
                                        <p:cTn id="14" dur="1000"/>
                                        <p:tgtEl>
                                          <p:spTgt spid="177"/>
                                        </p:tgtEl>
                                      </p:cBhvr>
                                    </p:animEffect>
                                    <p:anim calcmode="lin" valueType="num">
                                      <p:cBhvr>
                                        <p:cTn id="15" dur="1000" fill="hold"/>
                                        <p:tgtEl>
                                          <p:spTgt spid="177"/>
                                        </p:tgtEl>
                                        <p:attrNameLst>
                                          <p:attrName>ppt_x</p:attrName>
                                        </p:attrNameLst>
                                      </p:cBhvr>
                                      <p:tavLst>
                                        <p:tav tm="0">
                                          <p:val>
                                            <p:strVal val="#ppt_x"/>
                                          </p:val>
                                        </p:tav>
                                        <p:tav tm="100000">
                                          <p:val>
                                            <p:strVal val="#ppt_x"/>
                                          </p:val>
                                        </p:tav>
                                      </p:tavLst>
                                    </p:anim>
                                    <p:anim calcmode="lin" valueType="num">
                                      <p:cBhvr>
                                        <p:cTn id="16"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8"/>
                                        </p:tgtEl>
                                        <p:attrNameLst>
                                          <p:attrName>style.visibility</p:attrName>
                                        </p:attrNameLst>
                                      </p:cBhvr>
                                      <p:to>
                                        <p:strVal val="visible"/>
                                      </p:to>
                                    </p:set>
                                    <p:animEffect transition="in" filter="fade">
                                      <p:cBhvr>
                                        <p:cTn id="21" dur="1000"/>
                                        <p:tgtEl>
                                          <p:spTgt spid="178"/>
                                        </p:tgtEl>
                                      </p:cBhvr>
                                    </p:animEffect>
                                    <p:anim calcmode="lin" valueType="num">
                                      <p:cBhvr>
                                        <p:cTn id="22" dur="1000" fill="hold"/>
                                        <p:tgtEl>
                                          <p:spTgt spid="178"/>
                                        </p:tgtEl>
                                        <p:attrNameLst>
                                          <p:attrName>ppt_x</p:attrName>
                                        </p:attrNameLst>
                                      </p:cBhvr>
                                      <p:tavLst>
                                        <p:tav tm="0">
                                          <p:val>
                                            <p:strVal val="#ppt_x"/>
                                          </p:val>
                                        </p:tav>
                                        <p:tav tm="100000">
                                          <p:val>
                                            <p:strVal val="#ppt_x"/>
                                          </p:val>
                                        </p:tav>
                                      </p:tavLst>
                                    </p:anim>
                                    <p:anim calcmode="lin" valueType="num">
                                      <p:cBhvr>
                                        <p:cTn id="23" dur="1000" fill="hold"/>
                                        <p:tgtEl>
                                          <p:spTgt spid="17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177" grpId="0" animBg="1"/>
      <p:bldP spid="178" grpId="0"/>
      <p:bldP spid="17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Shape 185"/>
          <p:cNvSpPr txBox="1"/>
          <p:nvPr/>
        </p:nvSpPr>
        <p:spPr>
          <a:xfrm>
            <a:off x="2710036" y="1114095"/>
            <a:ext cx="7053471" cy="514705"/>
          </a:xfrm>
          <a:prstGeom prst="rect">
            <a:avLst/>
          </a:prstGeom>
          <a:noFill/>
          <a:ln>
            <a:noFill/>
          </a:ln>
        </p:spPr>
        <p:txBody>
          <a:bodyPr lIns="91425" tIns="91425" rIns="91425" bIns="91425" anchor="t" anchorCtr="0">
            <a:noAutofit/>
          </a:bodyPr>
          <a:lstStyle/>
          <a:p>
            <a:r>
              <a:rPr lang="en-NZ" sz="2400" b="1" i="1" dirty="0">
                <a:latin typeface="Calibri" panose="020F0502020204030204" pitchFamily="34" charset="0"/>
              </a:rPr>
              <a:t>Which is harder to stop, a bullet train or a bicycle?</a:t>
            </a:r>
          </a:p>
        </p:txBody>
      </p:sp>
      <p:sp>
        <p:nvSpPr>
          <p:cNvPr id="186" name="Shape 186"/>
          <p:cNvSpPr txBox="1"/>
          <p:nvPr/>
        </p:nvSpPr>
        <p:spPr>
          <a:xfrm>
            <a:off x="1629916" y="4797152"/>
            <a:ext cx="8550123" cy="1189800"/>
          </a:xfrm>
          <a:prstGeom prst="rect">
            <a:avLst/>
          </a:prstGeom>
          <a:solidFill>
            <a:srgbClr val="FCE180"/>
          </a:solidFill>
          <a:ln w="28575" cap="flat" cmpd="sng">
            <a:noFill/>
            <a:prstDash val="solid"/>
            <a:round/>
            <a:headEnd type="none" w="med" len="med"/>
            <a:tailEnd type="none" w="med" len="med"/>
          </a:ln>
        </p:spPr>
        <p:txBody>
          <a:bodyPr lIns="91425" tIns="91425" rIns="91425" bIns="91425" anchor="t" anchorCtr="0">
            <a:noAutofit/>
          </a:bodyPr>
          <a:lstStyle/>
          <a:p>
            <a:pPr algn="ctr"/>
            <a:r>
              <a:rPr lang="en-NZ" sz="3000" b="1" dirty="0">
                <a:latin typeface="Calibri"/>
                <a:ea typeface="Calibri"/>
                <a:cs typeface="Calibri"/>
                <a:sym typeface="Calibri"/>
              </a:rPr>
              <a:t>An object with more momentum is harder to stop (i.e. it requires </a:t>
            </a:r>
            <a:r>
              <a:rPr lang="en-NZ" sz="3000" b="1" u="sng" dirty="0">
                <a:latin typeface="Calibri"/>
                <a:ea typeface="Calibri"/>
                <a:cs typeface="Calibri"/>
                <a:sym typeface="Calibri"/>
              </a:rPr>
              <a:t>more force</a:t>
            </a:r>
            <a:r>
              <a:rPr lang="en-NZ" sz="3000" b="1" dirty="0">
                <a:latin typeface="Calibri"/>
                <a:ea typeface="Calibri"/>
                <a:cs typeface="Calibri"/>
                <a:sym typeface="Calibri"/>
              </a:rPr>
              <a:t> to stop it)</a:t>
            </a:r>
          </a:p>
        </p:txBody>
      </p:sp>
      <p:pic>
        <p:nvPicPr>
          <p:cNvPr id="188" name="Shape 188"/>
          <p:cNvPicPr preferRelativeResize="0"/>
          <p:nvPr/>
        </p:nvPicPr>
        <p:blipFill>
          <a:blip r:embed="rId3">
            <a:alphaModFix/>
          </a:blip>
          <a:stretch>
            <a:fillRect/>
          </a:stretch>
        </p:blipFill>
        <p:spPr>
          <a:xfrm>
            <a:off x="7312581" y="1860112"/>
            <a:ext cx="3678375" cy="240090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807" y="5706289"/>
            <a:ext cx="1981200" cy="1028700"/>
          </a:xfrm>
          <a:prstGeom prst="rect">
            <a:avLst/>
          </a:prstGeom>
        </p:spPr>
      </p:pic>
      <p:sp>
        <p:nvSpPr>
          <p:cNvPr id="8" name="Text Box 2"/>
          <p:cNvSpPr txBox="1">
            <a:spLocks noChangeArrowheads="1"/>
          </p:cNvSpPr>
          <p:nvPr/>
        </p:nvSpPr>
        <p:spPr bwMode="auto">
          <a:xfrm>
            <a:off x="3430116" y="57398"/>
            <a:ext cx="3877949"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Momentum</a:t>
            </a:r>
            <a:endParaRPr lang="en-US" sz="5400" b="1" dirty="0">
              <a:ln/>
              <a:solidFill>
                <a:srgbClr val="CC0B0B"/>
              </a:solidFill>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5993" y="1860113"/>
            <a:ext cx="6185001" cy="2400900"/>
          </a:xfrm>
          <a:prstGeom prst="rect">
            <a:avLst/>
          </a:prstGeom>
        </p:spPr>
      </p:pic>
    </p:spTree>
    <p:extLst>
      <p:ext uri="{BB962C8B-B14F-4D97-AF65-F5344CB8AC3E}">
        <p14:creationId xmlns:p14="http://schemas.microsoft.com/office/powerpoint/2010/main" val="3527941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500" fill="hold"/>
                                        <p:tgtEl>
                                          <p:spTgt spid="185"/>
                                        </p:tgtEl>
                                        <p:attrNameLst>
                                          <p:attrName>ppt_x</p:attrName>
                                        </p:attrNameLst>
                                      </p:cBhvr>
                                      <p:tavLst>
                                        <p:tav tm="0">
                                          <p:val>
                                            <p:strVal val="#ppt_x"/>
                                          </p:val>
                                        </p:tav>
                                        <p:tav tm="100000">
                                          <p:val>
                                            <p:strVal val="#ppt_x"/>
                                          </p:val>
                                        </p:tav>
                                      </p:tavLst>
                                    </p:anim>
                                    <p:anim calcmode="lin" valueType="num">
                                      <p:cBhvr additive="base">
                                        <p:cTn id="8" dur="500" fill="hold"/>
                                        <p:tgtEl>
                                          <p:spTgt spid="18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500" fill="hold"/>
                                        <p:tgtEl>
                                          <p:spTgt spid="188"/>
                                        </p:tgtEl>
                                        <p:attrNameLst>
                                          <p:attrName>ppt_x</p:attrName>
                                        </p:attrNameLst>
                                      </p:cBhvr>
                                      <p:tavLst>
                                        <p:tav tm="0">
                                          <p:val>
                                            <p:strVal val="#ppt_x"/>
                                          </p:val>
                                        </p:tav>
                                        <p:tav tm="100000">
                                          <p:val>
                                            <p:strVal val="#ppt_x"/>
                                          </p:val>
                                        </p:tav>
                                      </p:tavLst>
                                    </p:anim>
                                    <p:anim calcmode="lin" valueType="num">
                                      <p:cBhvr additive="base">
                                        <p:cTn id="16" dur="500" fill="hold"/>
                                        <p:tgtEl>
                                          <p:spTgt spid="18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6"/>
                                        </p:tgtEl>
                                        <p:attrNameLst>
                                          <p:attrName>style.visibility</p:attrName>
                                        </p:attrNameLst>
                                      </p:cBhvr>
                                      <p:to>
                                        <p:strVal val="visible"/>
                                      </p:to>
                                    </p:set>
                                    <p:animEffect transition="in" filter="fade">
                                      <p:cBhvr>
                                        <p:cTn id="21"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Shape 194"/>
          <p:cNvSpPr txBox="1"/>
          <p:nvPr/>
        </p:nvSpPr>
        <p:spPr>
          <a:xfrm>
            <a:off x="2405856" y="1628800"/>
            <a:ext cx="8585100" cy="3918900"/>
          </a:xfrm>
          <a:prstGeom prst="rect">
            <a:avLst/>
          </a:prstGeom>
          <a:solidFill>
            <a:srgbClr val="FCE180"/>
          </a:solidFill>
          <a:ln w="28575" cap="flat" cmpd="sng">
            <a:noFill/>
            <a:prstDash val="solid"/>
            <a:round/>
            <a:headEnd type="none" w="med" len="med"/>
            <a:tailEnd type="none" w="med" len="med"/>
          </a:ln>
        </p:spPr>
        <p:txBody>
          <a:bodyPr lIns="91425" tIns="91425" rIns="91425" bIns="91425" anchor="t" anchorCtr="0">
            <a:noAutofit/>
          </a:bodyPr>
          <a:lstStyle/>
          <a:p>
            <a:pPr algn="ctr"/>
            <a:r>
              <a:rPr lang="en-NZ" sz="5500">
                <a:latin typeface="Calibri"/>
                <a:ea typeface="Calibri"/>
                <a:cs typeface="Calibri"/>
                <a:sym typeface="Calibri"/>
              </a:rPr>
              <a:t>The total momentum of a system is conserved </a:t>
            </a:r>
            <a:r>
              <a:rPr lang="en-NZ" sz="5500" b="1">
                <a:latin typeface="Calibri"/>
                <a:ea typeface="Calibri"/>
                <a:cs typeface="Calibri"/>
                <a:sym typeface="Calibri"/>
              </a:rPr>
              <a:t>only if</a:t>
            </a:r>
            <a:r>
              <a:rPr lang="en-NZ" sz="5500">
                <a:latin typeface="Calibri"/>
                <a:ea typeface="Calibri"/>
                <a:cs typeface="Calibri"/>
                <a:sym typeface="Calibri"/>
              </a:rPr>
              <a:t> there are </a:t>
            </a:r>
            <a:r>
              <a:rPr lang="en-NZ" sz="5500" b="1">
                <a:latin typeface="Calibri"/>
                <a:ea typeface="Calibri"/>
                <a:cs typeface="Calibri"/>
                <a:sym typeface="Calibri"/>
              </a:rPr>
              <a:t>no net external forces</a:t>
            </a:r>
            <a:r>
              <a:rPr lang="en-NZ" sz="5500">
                <a:latin typeface="Calibri"/>
                <a:ea typeface="Calibri"/>
                <a:cs typeface="Calibri"/>
                <a:sym typeface="Calibri"/>
              </a:rPr>
              <a:t> acting on the system.</a:t>
            </a:r>
          </a:p>
        </p:txBody>
      </p:sp>
      <p:sp>
        <p:nvSpPr>
          <p:cNvPr id="5" name="Text Box 2"/>
          <p:cNvSpPr txBox="1">
            <a:spLocks noChangeArrowheads="1"/>
          </p:cNvSpPr>
          <p:nvPr/>
        </p:nvSpPr>
        <p:spPr bwMode="auto">
          <a:xfrm>
            <a:off x="2205980" y="57398"/>
            <a:ext cx="8784976"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Conservation of Momentum</a:t>
            </a:r>
            <a:endParaRPr lang="en-US" sz="5400" b="1" dirty="0">
              <a:ln/>
              <a:solidFill>
                <a:srgbClr val="CC0B0B"/>
              </a:solidFill>
              <a:latin typeface="Calibri" panose="020F0502020204030204" pitchFamily="34" charset="0"/>
            </a:endParaRPr>
          </a:p>
        </p:txBody>
      </p:sp>
    </p:spTree>
    <p:extLst>
      <p:ext uri="{BB962C8B-B14F-4D97-AF65-F5344CB8AC3E}">
        <p14:creationId xmlns:p14="http://schemas.microsoft.com/office/powerpoint/2010/main" val="204614939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p:nvPr/>
        </p:nvSpPr>
        <p:spPr>
          <a:xfrm>
            <a:off x="1053852" y="903155"/>
            <a:ext cx="10414892" cy="3029901"/>
          </a:xfrm>
          <a:prstGeom prst="rect">
            <a:avLst/>
          </a:prstGeom>
          <a:noFill/>
          <a:ln>
            <a:noFill/>
          </a:ln>
        </p:spPr>
        <p:txBody>
          <a:bodyPr lIns="91425" tIns="91425" rIns="91425" bIns="91425" anchor="t" anchorCtr="0">
            <a:noAutofit/>
          </a:bodyPr>
          <a:lstStyle/>
          <a:p>
            <a:r>
              <a:rPr lang="en-NZ" sz="2400" dirty="0">
                <a:latin typeface="Calibri"/>
                <a:ea typeface="Calibri"/>
                <a:cs typeface="Calibri"/>
                <a:sym typeface="Calibri"/>
              </a:rPr>
              <a:t>During collisions, </a:t>
            </a:r>
            <a:r>
              <a:rPr lang="en-NZ" sz="2400" b="1" dirty="0">
                <a:latin typeface="Calibri"/>
                <a:ea typeface="Calibri"/>
                <a:cs typeface="Calibri"/>
                <a:sym typeface="Calibri"/>
              </a:rPr>
              <a:t>momentum is conserved</a:t>
            </a:r>
            <a:r>
              <a:rPr lang="en-NZ" sz="2400" dirty="0">
                <a:latin typeface="Calibri"/>
                <a:ea typeface="Calibri"/>
                <a:cs typeface="Calibri"/>
                <a:sym typeface="Calibri"/>
              </a:rPr>
              <a:t> (unless there is a net external force). The </a:t>
            </a:r>
            <a:r>
              <a:rPr lang="en-NZ" sz="2400" b="1" dirty="0">
                <a:solidFill>
                  <a:srgbClr val="C00000"/>
                </a:solidFill>
                <a:latin typeface="Calibri"/>
                <a:ea typeface="Calibri"/>
                <a:cs typeface="Calibri"/>
                <a:sym typeface="Calibri"/>
              </a:rPr>
              <a:t>total momentum before a collision is equal to the total momentum after</a:t>
            </a:r>
            <a:r>
              <a:rPr lang="en-NZ" sz="2400" dirty="0">
                <a:solidFill>
                  <a:srgbClr val="C00000"/>
                </a:solidFill>
                <a:latin typeface="Calibri"/>
                <a:ea typeface="Calibri"/>
                <a:cs typeface="Calibri"/>
                <a:sym typeface="Calibri"/>
              </a:rPr>
              <a:t> </a:t>
            </a:r>
            <a:r>
              <a:rPr lang="en-NZ" sz="2400" dirty="0">
                <a:latin typeface="Calibri"/>
                <a:ea typeface="Calibri"/>
                <a:cs typeface="Calibri"/>
                <a:sym typeface="Calibri"/>
              </a:rPr>
              <a:t>(direction must be accounted for).</a:t>
            </a:r>
          </a:p>
          <a:p>
            <a:endParaRPr dirty="0"/>
          </a:p>
          <a:p>
            <a:r>
              <a:rPr lang="en-NZ" sz="2400" i="1" dirty="0">
                <a:latin typeface="Calibri"/>
                <a:ea typeface="Calibri"/>
                <a:cs typeface="Calibri"/>
                <a:sym typeface="Calibri"/>
              </a:rPr>
              <a:t>NB: an external force is one that acts from outside the system. Obviously there are forces on the objects involved in the collision, but these are considered internal forces because they come from within the interaction of the objects involved.</a:t>
            </a:r>
          </a:p>
        </p:txBody>
      </p:sp>
      <p:pic>
        <p:nvPicPr>
          <p:cNvPr id="202" name="Shape 202"/>
          <p:cNvPicPr preferRelativeResize="0"/>
          <p:nvPr/>
        </p:nvPicPr>
        <p:blipFill>
          <a:blip r:embed="rId3">
            <a:alphaModFix/>
          </a:blip>
          <a:stretch>
            <a:fillRect/>
          </a:stretch>
        </p:blipFill>
        <p:spPr>
          <a:xfrm>
            <a:off x="2156675" y="3745726"/>
            <a:ext cx="3517725" cy="2362249"/>
          </a:xfrm>
          <a:prstGeom prst="rect">
            <a:avLst/>
          </a:prstGeom>
          <a:noFill/>
          <a:ln>
            <a:noFill/>
          </a:ln>
        </p:spPr>
      </p:pic>
      <p:pic>
        <p:nvPicPr>
          <p:cNvPr id="203" name="Shape 203"/>
          <p:cNvPicPr preferRelativeResize="0"/>
          <p:nvPr/>
        </p:nvPicPr>
        <p:blipFill>
          <a:blip r:embed="rId4">
            <a:alphaModFix/>
          </a:blip>
          <a:stretch>
            <a:fillRect/>
          </a:stretch>
        </p:blipFill>
        <p:spPr>
          <a:xfrm>
            <a:off x="6514424" y="3745726"/>
            <a:ext cx="3517726" cy="2362249"/>
          </a:xfrm>
          <a:prstGeom prst="rect">
            <a:avLst/>
          </a:prstGeom>
          <a:noFill/>
          <a:ln>
            <a:noFill/>
          </a:ln>
        </p:spPr>
      </p:pic>
      <p:sp>
        <p:nvSpPr>
          <p:cNvPr id="204" name="Shape 204"/>
          <p:cNvSpPr txBox="1"/>
          <p:nvPr/>
        </p:nvSpPr>
        <p:spPr>
          <a:xfrm>
            <a:off x="2156624" y="6024950"/>
            <a:ext cx="3517800" cy="523200"/>
          </a:xfrm>
          <a:prstGeom prst="rect">
            <a:avLst/>
          </a:prstGeom>
          <a:noFill/>
          <a:ln>
            <a:noFill/>
          </a:ln>
        </p:spPr>
        <p:txBody>
          <a:bodyPr lIns="91425" tIns="91425" rIns="91425" bIns="91425" anchor="t" anchorCtr="0">
            <a:noAutofit/>
          </a:bodyPr>
          <a:lstStyle/>
          <a:p>
            <a:pPr algn="ctr"/>
            <a:r>
              <a:rPr lang="en-NZ" sz="2400" b="1">
                <a:latin typeface="Calibri"/>
                <a:ea typeface="Calibri"/>
                <a:cs typeface="Calibri"/>
                <a:sym typeface="Calibri"/>
              </a:rPr>
              <a:t>Elastic Collision:</a:t>
            </a:r>
          </a:p>
          <a:p>
            <a:pPr algn="ctr"/>
            <a:r>
              <a:rPr lang="en-NZ" sz="2400" b="1">
                <a:latin typeface="Calibri"/>
                <a:ea typeface="Calibri"/>
                <a:cs typeface="Calibri"/>
                <a:sym typeface="Calibri"/>
              </a:rPr>
              <a:t> KE conserved</a:t>
            </a:r>
          </a:p>
        </p:txBody>
      </p:sp>
      <p:sp>
        <p:nvSpPr>
          <p:cNvPr id="205" name="Shape 205"/>
          <p:cNvSpPr txBox="1"/>
          <p:nvPr/>
        </p:nvSpPr>
        <p:spPr>
          <a:xfrm>
            <a:off x="6514399" y="6024950"/>
            <a:ext cx="3517800" cy="523200"/>
          </a:xfrm>
          <a:prstGeom prst="rect">
            <a:avLst/>
          </a:prstGeom>
          <a:noFill/>
          <a:ln>
            <a:noFill/>
          </a:ln>
        </p:spPr>
        <p:txBody>
          <a:bodyPr lIns="91425" tIns="91425" rIns="91425" bIns="91425" anchor="t" anchorCtr="0">
            <a:noAutofit/>
          </a:bodyPr>
          <a:lstStyle/>
          <a:p>
            <a:pPr algn="ctr"/>
            <a:r>
              <a:rPr lang="en-NZ" sz="2400" b="1">
                <a:latin typeface="Calibri"/>
                <a:ea typeface="Calibri"/>
                <a:cs typeface="Calibri"/>
                <a:sym typeface="Calibri"/>
              </a:rPr>
              <a:t>Inelastic Collision:</a:t>
            </a:r>
          </a:p>
          <a:p>
            <a:pPr algn="ctr"/>
            <a:r>
              <a:rPr lang="en-NZ" sz="2400" b="1">
                <a:latin typeface="Calibri"/>
                <a:ea typeface="Calibri"/>
                <a:cs typeface="Calibri"/>
                <a:sym typeface="Calibri"/>
              </a:rPr>
              <a:t>KE </a:t>
            </a:r>
            <a:r>
              <a:rPr lang="en-NZ" sz="2400" b="1" u="sng">
                <a:latin typeface="Calibri"/>
                <a:ea typeface="Calibri"/>
                <a:cs typeface="Calibri"/>
                <a:sym typeface="Calibri"/>
              </a:rPr>
              <a:t>not</a:t>
            </a:r>
            <a:r>
              <a:rPr lang="en-NZ" sz="2400" b="1">
                <a:latin typeface="Calibri"/>
                <a:ea typeface="Calibri"/>
                <a:cs typeface="Calibri"/>
                <a:sym typeface="Calibri"/>
              </a:rPr>
              <a:t> conserved</a:t>
            </a:r>
          </a:p>
        </p:txBody>
      </p:sp>
      <p:sp>
        <p:nvSpPr>
          <p:cNvPr id="8" name="Text Box 2"/>
          <p:cNvSpPr txBox="1">
            <a:spLocks noChangeArrowheads="1"/>
          </p:cNvSpPr>
          <p:nvPr/>
        </p:nvSpPr>
        <p:spPr bwMode="auto">
          <a:xfrm>
            <a:off x="2638028" y="44624"/>
            <a:ext cx="7557026" cy="744005"/>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Momentum &amp; Collisions</a:t>
            </a:r>
            <a:endParaRPr lang="en-US" sz="5400" b="1" dirty="0">
              <a:ln/>
              <a:solidFill>
                <a:srgbClr val="CC0B0B"/>
              </a:solidFill>
              <a:latin typeface="Calibri" panose="020F0502020204030204" pitchFamily="34" charset="0"/>
            </a:endParaRPr>
          </a:p>
        </p:txBody>
      </p:sp>
    </p:spTree>
    <p:extLst>
      <p:ext uri="{BB962C8B-B14F-4D97-AF65-F5344CB8AC3E}">
        <p14:creationId xmlns:p14="http://schemas.microsoft.com/office/powerpoint/2010/main" val="412943430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p:nvPr/>
        </p:nvSpPr>
        <p:spPr>
          <a:xfrm>
            <a:off x="1746992" y="1473461"/>
            <a:ext cx="8667900" cy="659395"/>
          </a:xfrm>
          <a:prstGeom prst="rect">
            <a:avLst/>
          </a:prstGeom>
          <a:solidFill>
            <a:srgbClr val="FCE180"/>
          </a:solidFill>
          <a:ln>
            <a:noFill/>
          </a:ln>
        </p:spPr>
        <p:txBody>
          <a:bodyPr lIns="91425" tIns="91425" rIns="91425" bIns="91425" anchor="t" anchorCtr="0">
            <a:noAutofit/>
          </a:bodyPr>
          <a:lstStyle/>
          <a:p>
            <a:pPr algn="ctr"/>
            <a:r>
              <a:rPr lang="en-NZ" sz="3000" b="1" dirty="0">
                <a:latin typeface="Calibri"/>
                <a:ea typeface="Calibri"/>
                <a:cs typeface="Calibri"/>
                <a:sym typeface="Calibri"/>
              </a:rPr>
              <a:t>Total momentum before = total momentum after</a:t>
            </a:r>
          </a:p>
          <a:p>
            <a:pPr algn="ctr"/>
            <a:endParaRPr sz="3000" dirty="0">
              <a:latin typeface="Calibri"/>
              <a:ea typeface="Calibri"/>
              <a:cs typeface="Calibri"/>
              <a:sym typeface="Calibri"/>
            </a:endParaRPr>
          </a:p>
        </p:txBody>
      </p:sp>
      <p:sp>
        <p:nvSpPr>
          <p:cNvPr id="237" name="Shape 237"/>
          <p:cNvSpPr txBox="1"/>
          <p:nvPr/>
        </p:nvSpPr>
        <p:spPr>
          <a:xfrm>
            <a:off x="1831112" y="4534550"/>
            <a:ext cx="8526600" cy="2320800"/>
          </a:xfrm>
          <a:prstGeom prst="rect">
            <a:avLst/>
          </a:prstGeom>
          <a:solidFill>
            <a:srgbClr val="FCE180"/>
          </a:solidFill>
          <a:ln>
            <a:noFill/>
          </a:ln>
        </p:spPr>
        <p:txBody>
          <a:bodyPr lIns="91425" tIns="91425" rIns="91425" bIns="91425" anchor="t" anchorCtr="0">
            <a:noAutofit/>
          </a:bodyPr>
          <a:lstStyle/>
          <a:p>
            <a:r>
              <a:rPr lang="en-NZ" sz="2400" dirty="0">
                <a:latin typeface="Calibri"/>
                <a:ea typeface="Calibri"/>
                <a:cs typeface="Calibri"/>
                <a:sym typeface="Calibri"/>
              </a:rPr>
              <a:t>HINT: when calculating momentum, you should </a:t>
            </a:r>
            <a:r>
              <a:rPr lang="en-NZ" sz="2400" dirty="0" err="1">
                <a:latin typeface="Calibri"/>
                <a:ea typeface="Calibri"/>
                <a:cs typeface="Calibri"/>
                <a:sym typeface="Calibri"/>
              </a:rPr>
              <a:t>alway</a:t>
            </a:r>
            <a:r>
              <a:rPr lang="en-NZ" sz="2400" dirty="0">
                <a:latin typeface="Calibri"/>
                <a:ea typeface="Calibri"/>
                <a:cs typeface="Calibri"/>
                <a:sym typeface="Calibri"/>
              </a:rPr>
              <a:t> have a </a:t>
            </a:r>
            <a:r>
              <a:rPr lang="en-NZ" sz="2400" b="1" dirty="0">
                <a:latin typeface="Calibri"/>
                <a:ea typeface="Calibri"/>
                <a:cs typeface="Calibri"/>
                <a:sym typeface="Calibri"/>
              </a:rPr>
              <a:t>positive direction defined</a:t>
            </a:r>
            <a:r>
              <a:rPr lang="en-NZ" sz="2400" dirty="0">
                <a:latin typeface="Calibri"/>
                <a:ea typeface="Calibri"/>
                <a:cs typeface="Calibri"/>
                <a:sym typeface="Calibri"/>
              </a:rPr>
              <a:t>. Remember that you must take into account the </a:t>
            </a:r>
            <a:r>
              <a:rPr lang="en-NZ" sz="2400" b="1" dirty="0">
                <a:latin typeface="Calibri"/>
                <a:ea typeface="Calibri"/>
                <a:cs typeface="Calibri"/>
                <a:sym typeface="Calibri"/>
              </a:rPr>
              <a:t>direction of the velocities</a:t>
            </a:r>
            <a:r>
              <a:rPr lang="en-NZ" sz="2400" dirty="0">
                <a:latin typeface="Calibri"/>
                <a:ea typeface="Calibri"/>
                <a:cs typeface="Calibri"/>
                <a:sym typeface="Calibri"/>
              </a:rPr>
              <a:t> (and hence direction of the momentum) when calculating the total.</a:t>
            </a:r>
          </a:p>
          <a:p>
            <a:r>
              <a:rPr lang="en-NZ" sz="2400" dirty="0">
                <a:latin typeface="Calibri"/>
                <a:ea typeface="Calibri"/>
                <a:cs typeface="Calibri"/>
                <a:sym typeface="Calibri"/>
              </a:rPr>
              <a:t>The total is simply the </a:t>
            </a:r>
            <a:r>
              <a:rPr lang="en-NZ" sz="2400" b="1" dirty="0">
                <a:latin typeface="Calibri"/>
                <a:ea typeface="Calibri"/>
                <a:cs typeface="Calibri"/>
                <a:sym typeface="Calibri"/>
              </a:rPr>
              <a:t>sum of the momentums</a:t>
            </a:r>
            <a:r>
              <a:rPr lang="en-NZ" sz="2400" dirty="0">
                <a:latin typeface="Calibri"/>
                <a:ea typeface="Calibri"/>
                <a:cs typeface="Calibri"/>
                <a:sym typeface="Calibri"/>
              </a:rPr>
              <a:t> for each individual object involved.</a:t>
            </a:r>
          </a:p>
        </p:txBody>
      </p:sp>
      <p:sp>
        <p:nvSpPr>
          <p:cNvPr id="238" name="Shape 238"/>
          <p:cNvSpPr txBox="1"/>
          <p:nvPr/>
        </p:nvSpPr>
        <p:spPr>
          <a:xfrm>
            <a:off x="1816284" y="4534550"/>
            <a:ext cx="8526600" cy="2320800"/>
          </a:xfrm>
          <a:prstGeom prst="rect">
            <a:avLst/>
          </a:prstGeom>
          <a:solidFill>
            <a:srgbClr val="FCE180"/>
          </a:solidFill>
          <a:ln>
            <a:noFill/>
          </a:ln>
        </p:spPr>
        <p:txBody>
          <a:bodyPr lIns="91425" tIns="91425" rIns="91425" bIns="91425" anchor="t" anchorCtr="0">
            <a:noAutofit/>
          </a:bodyPr>
          <a:lstStyle/>
          <a:p>
            <a:r>
              <a:rPr lang="en-NZ" sz="2400" dirty="0">
                <a:latin typeface="Calibri"/>
                <a:ea typeface="Calibri"/>
                <a:cs typeface="Calibri"/>
                <a:sym typeface="Calibri"/>
              </a:rPr>
              <a:t>Solution:  </a:t>
            </a:r>
            <a:r>
              <a:rPr lang="en-NZ" sz="2400" i="1" dirty="0">
                <a:latin typeface="Calibri"/>
                <a:ea typeface="Calibri"/>
                <a:cs typeface="Calibri"/>
                <a:sym typeface="Calibri"/>
              </a:rPr>
              <a:t>right is positive</a:t>
            </a:r>
          </a:p>
          <a:p>
            <a:endParaRPr sz="2400" i="1" dirty="0">
              <a:latin typeface="Calibri"/>
              <a:ea typeface="Calibri"/>
              <a:cs typeface="Calibri"/>
              <a:sym typeface="Calibri"/>
            </a:endParaRPr>
          </a:p>
          <a:p>
            <a:r>
              <a:rPr lang="en-NZ" sz="2400" b="1" dirty="0">
                <a:latin typeface="Calibri"/>
                <a:ea typeface="Calibri"/>
                <a:cs typeface="Calibri"/>
                <a:sym typeface="Calibri"/>
              </a:rPr>
              <a:t>Before:</a:t>
            </a:r>
            <a:r>
              <a:rPr lang="en-NZ" sz="2400" dirty="0">
                <a:latin typeface="Calibri"/>
                <a:ea typeface="Calibri"/>
                <a:cs typeface="Calibri"/>
                <a:sym typeface="Calibri"/>
              </a:rPr>
              <a:t> </a:t>
            </a:r>
            <a:r>
              <a:rPr lang="en-NZ" sz="2400" dirty="0" err="1">
                <a:latin typeface="Calibri"/>
                <a:ea typeface="Calibri"/>
                <a:cs typeface="Calibri"/>
                <a:sym typeface="Calibri"/>
              </a:rPr>
              <a:t>Σ</a:t>
            </a:r>
            <a:r>
              <a:rPr lang="en-NZ" sz="2400" dirty="0" err="1">
                <a:latin typeface="Symbol" panose="05050102010706020507" pitchFamily="18" charset="2"/>
                <a:ea typeface="Calibri"/>
                <a:cs typeface="Calibri"/>
                <a:sym typeface="Calibri"/>
              </a:rPr>
              <a:t>r</a:t>
            </a:r>
            <a:r>
              <a:rPr lang="en-NZ" sz="2400" dirty="0">
                <a:latin typeface="Calibri"/>
                <a:ea typeface="Calibri"/>
                <a:cs typeface="Calibri"/>
                <a:sym typeface="Calibri"/>
              </a:rPr>
              <a:t> = (m</a:t>
            </a:r>
            <a:r>
              <a:rPr lang="en-NZ" sz="2400" baseline="-25000" dirty="0">
                <a:latin typeface="Calibri"/>
                <a:ea typeface="Calibri"/>
                <a:cs typeface="Calibri"/>
                <a:sym typeface="Calibri"/>
              </a:rPr>
              <a:t>1</a:t>
            </a:r>
            <a:r>
              <a:rPr lang="en-NZ" sz="2400" dirty="0">
                <a:latin typeface="Calibri"/>
                <a:ea typeface="Calibri"/>
                <a:cs typeface="Calibri"/>
                <a:sym typeface="Calibri"/>
              </a:rPr>
              <a:t>v</a:t>
            </a:r>
            <a:r>
              <a:rPr lang="en-NZ" sz="2400" baseline="-25000" dirty="0">
                <a:latin typeface="Calibri"/>
                <a:ea typeface="Calibri"/>
                <a:cs typeface="Calibri"/>
                <a:sym typeface="Calibri"/>
              </a:rPr>
              <a:t>i1</a:t>
            </a:r>
            <a:r>
              <a:rPr lang="en-NZ" sz="2400" dirty="0">
                <a:latin typeface="Calibri"/>
                <a:ea typeface="Calibri"/>
                <a:cs typeface="Calibri"/>
                <a:sym typeface="Calibri"/>
              </a:rPr>
              <a:t> + m</a:t>
            </a:r>
            <a:r>
              <a:rPr lang="en-NZ" sz="2400" baseline="-25000" dirty="0">
                <a:latin typeface="Calibri"/>
                <a:ea typeface="Calibri"/>
                <a:cs typeface="Calibri"/>
                <a:sym typeface="Calibri"/>
              </a:rPr>
              <a:t>2</a:t>
            </a:r>
            <a:r>
              <a:rPr lang="en-NZ" sz="2400" dirty="0">
                <a:latin typeface="Calibri"/>
                <a:ea typeface="Calibri"/>
                <a:cs typeface="Calibri"/>
                <a:sym typeface="Calibri"/>
              </a:rPr>
              <a:t>v</a:t>
            </a:r>
            <a:r>
              <a:rPr lang="en-NZ" sz="2400" baseline="-25000" dirty="0">
                <a:latin typeface="Calibri"/>
                <a:ea typeface="Calibri"/>
                <a:cs typeface="Calibri"/>
                <a:sym typeface="Calibri"/>
              </a:rPr>
              <a:t>i2</a:t>
            </a:r>
            <a:r>
              <a:rPr lang="en-NZ" sz="2400" dirty="0">
                <a:latin typeface="Calibri"/>
                <a:ea typeface="Calibri"/>
                <a:cs typeface="Calibri"/>
                <a:sym typeface="Calibri"/>
              </a:rPr>
              <a:t>) = (2.0 x 5.0) + (1.0 x -3.0) = 7.0 kgms</a:t>
            </a:r>
            <a:r>
              <a:rPr lang="en-NZ" sz="2400" baseline="30000" dirty="0">
                <a:latin typeface="Calibri"/>
                <a:ea typeface="Calibri"/>
                <a:cs typeface="Calibri"/>
                <a:sym typeface="Calibri"/>
              </a:rPr>
              <a:t>-1</a:t>
            </a:r>
          </a:p>
          <a:p>
            <a:endParaRPr sz="2400" dirty="0">
              <a:latin typeface="Calibri"/>
              <a:ea typeface="Calibri"/>
              <a:cs typeface="Calibri"/>
              <a:sym typeface="Calibri"/>
            </a:endParaRPr>
          </a:p>
          <a:p>
            <a:r>
              <a:rPr lang="en-NZ" sz="2400" b="1" dirty="0">
                <a:latin typeface="Calibri"/>
                <a:ea typeface="Calibri"/>
                <a:cs typeface="Calibri"/>
                <a:sym typeface="Calibri"/>
              </a:rPr>
              <a:t>After: </a:t>
            </a:r>
            <a:r>
              <a:rPr lang="en-NZ" sz="2400" dirty="0" err="1">
                <a:latin typeface="Calibri"/>
                <a:ea typeface="Calibri"/>
                <a:cs typeface="Calibri"/>
                <a:sym typeface="Calibri"/>
              </a:rPr>
              <a:t>Σ</a:t>
            </a:r>
            <a:r>
              <a:rPr lang="en-NZ" sz="2400" dirty="0" err="1">
                <a:latin typeface="Symbol" panose="05050102010706020507" pitchFamily="18" charset="2"/>
                <a:ea typeface="Calibri"/>
                <a:cs typeface="Calibri"/>
                <a:sym typeface="Calibri"/>
              </a:rPr>
              <a:t>r</a:t>
            </a:r>
            <a:r>
              <a:rPr lang="en-NZ" sz="2400" dirty="0">
                <a:latin typeface="Calibri"/>
                <a:ea typeface="Calibri"/>
                <a:cs typeface="Calibri"/>
                <a:sym typeface="Calibri"/>
              </a:rPr>
              <a:t> = (m</a:t>
            </a:r>
            <a:r>
              <a:rPr lang="en-NZ" sz="2400" baseline="-25000" dirty="0">
                <a:latin typeface="Calibri"/>
                <a:ea typeface="Calibri"/>
                <a:cs typeface="Calibri"/>
                <a:sym typeface="Calibri"/>
              </a:rPr>
              <a:t>1</a:t>
            </a:r>
            <a:r>
              <a:rPr lang="en-NZ" sz="2400" dirty="0">
                <a:latin typeface="Calibri"/>
                <a:ea typeface="Calibri"/>
                <a:cs typeface="Calibri"/>
                <a:sym typeface="Calibri"/>
              </a:rPr>
              <a:t>v</a:t>
            </a:r>
            <a:r>
              <a:rPr lang="en-NZ" sz="2400" baseline="-25000" dirty="0">
                <a:latin typeface="Calibri"/>
                <a:ea typeface="Calibri"/>
                <a:cs typeface="Calibri"/>
                <a:sym typeface="Calibri"/>
              </a:rPr>
              <a:t>f1</a:t>
            </a:r>
            <a:r>
              <a:rPr lang="en-NZ" sz="2400" dirty="0">
                <a:latin typeface="Calibri"/>
                <a:ea typeface="Calibri"/>
                <a:cs typeface="Calibri"/>
                <a:sym typeface="Calibri"/>
              </a:rPr>
              <a:t> + m</a:t>
            </a:r>
            <a:r>
              <a:rPr lang="en-NZ" sz="2400" baseline="-25000" dirty="0">
                <a:latin typeface="Calibri"/>
                <a:ea typeface="Calibri"/>
                <a:cs typeface="Calibri"/>
                <a:sym typeface="Calibri"/>
              </a:rPr>
              <a:t>2</a:t>
            </a:r>
            <a:r>
              <a:rPr lang="en-NZ" sz="2400" dirty="0">
                <a:latin typeface="Calibri"/>
                <a:ea typeface="Calibri"/>
                <a:cs typeface="Calibri"/>
                <a:sym typeface="Calibri"/>
              </a:rPr>
              <a:t>v</a:t>
            </a:r>
            <a:r>
              <a:rPr lang="en-NZ" sz="2400" baseline="-25000" dirty="0">
                <a:latin typeface="Calibri"/>
                <a:ea typeface="Calibri"/>
                <a:cs typeface="Calibri"/>
                <a:sym typeface="Calibri"/>
              </a:rPr>
              <a:t>f2</a:t>
            </a:r>
            <a:r>
              <a:rPr lang="en-NZ" sz="2400" dirty="0">
                <a:latin typeface="Calibri"/>
                <a:ea typeface="Calibri"/>
                <a:cs typeface="Calibri"/>
                <a:sym typeface="Calibri"/>
              </a:rPr>
              <a:t>) = (2.0 x -0.5) + (1.0 x 8.0) = 7.0 kgms</a:t>
            </a:r>
            <a:r>
              <a:rPr lang="en-NZ" sz="2400" baseline="30000" dirty="0">
                <a:latin typeface="Calibri"/>
                <a:ea typeface="Calibri"/>
                <a:cs typeface="Calibri"/>
                <a:sym typeface="Calibri"/>
              </a:rPr>
              <a:t>-1</a:t>
            </a:r>
          </a:p>
        </p:txBody>
      </p:sp>
      <p:sp>
        <p:nvSpPr>
          <p:cNvPr id="31" name="Text Box 2"/>
          <p:cNvSpPr txBox="1">
            <a:spLocks noChangeArrowheads="1"/>
          </p:cNvSpPr>
          <p:nvPr/>
        </p:nvSpPr>
        <p:spPr bwMode="auto">
          <a:xfrm>
            <a:off x="2638028" y="-51309"/>
            <a:ext cx="7557026" cy="744005"/>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Momentum &amp; Collisions</a:t>
            </a:r>
            <a:endParaRPr lang="en-US" sz="5400" b="1" dirty="0">
              <a:ln/>
              <a:solidFill>
                <a:srgbClr val="CC0B0B"/>
              </a:solidFill>
              <a:latin typeface="Calibri" panose="020F0502020204030204" pitchFamily="34" charset="0"/>
            </a:endParaRPr>
          </a:p>
        </p:txBody>
      </p:sp>
      <p:sp>
        <p:nvSpPr>
          <p:cNvPr id="2" name="TextBox 1"/>
          <p:cNvSpPr txBox="1"/>
          <p:nvPr/>
        </p:nvSpPr>
        <p:spPr>
          <a:xfrm>
            <a:off x="920778" y="869811"/>
            <a:ext cx="9638130" cy="830997"/>
          </a:xfrm>
          <a:prstGeom prst="rect">
            <a:avLst/>
          </a:prstGeom>
          <a:noFill/>
        </p:spPr>
        <p:txBody>
          <a:bodyPr wrap="square" rtlCol="0">
            <a:spAutoFit/>
          </a:bodyPr>
          <a:lstStyle/>
          <a:p>
            <a:r>
              <a:rPr lang="en-NZ" sz="2400" b="1" u="sng" dirty="0">
                <a:solidFill>
                  <a:srgbClr val="C00000"/>
                </a:solidFill>
                <a:latin typeface="Calibri"/>
                <a:ea typeface="Calibri"/>
                <a:cs typeface="Calibri"/>
                <a:sym typeface="Calibri"/>
              </a:rPr>
              <a:t>Example 1</a:t>
            </a:r>
            <a:r>
              <a:rPr lang="en-NZ" sz="2400" b="1" dirty="0">
                <a:solidFill>
                  <a:srgbClr val="C00000"/>
                </a:solidFill>
                <a:latin typeface="Calibri"/>
                <a:ea typeface="Calibri"/>
                <a:cs typeface="Calibri"/>
                <a:sym typeface="Calibri"/>
              </a:rPr>
              <a:t>       </a:t>
            </a:r>
            <a:r>
              <a:rPr lang="en-NZ" sz="2400" b="1" i="1" dirty="0">
                <a:latin typeface="Calibri"/>
                <a:ea typeface="Calibri"/>
                <a:cs typeface="Calibri"/>
                <a:sym typeface="Calibri"/>
              </a:rPr>
              <a:t>Calculate the total momentum before and after the collision</a:t>
            </a:r>
            <a:endParaRPr lang="en-NZ" sz="2400" b="1" dirty="0">
              <a:solidFill>
                <a:srgbClr val="C00000"/>
              </a:solidFill>
              <a:latin typeface="Calibri"/>
              <a:ea typeface="Calibri"/>
              <a:cs typeface="Calibri"/>
              <a:sym typeface="Calibri"/>
            </a:endParaRPr>
          </a:p>
          <a:p>
            <a:endParaRPr lang="en-NZ" sz="2400" b="1" dirty="0"/>
          </a:p>
        </p:txBody>
      </p:sp>
      <p:grpSp>
        <p:nvGrpSpPr>
          <p:cNvPr id="4" name="Group 3"/>
          <p:cNvGrpSpPr/>
          <p:nvPr/>
        </p:nvGrpSpPr>
        <p:grpSpPr>
          <a:xfrm>
            <a:off x="621804" y="2132856"/>
            <a:ext cx="10729192" cy="2088232"/>
            <a:chOff x="621804" y="2132856"/>
            <a:chExt cx="10729192" cy="2088232"/>
          </a:xfrm>
        </p:grpSpPr>
        <p:sp>
          <p:nvSpPr>
            <p:cNvPr id="212" name="Shape 212"/>
            <p:cNvSpPr txBox="1"/>
            <p:nvPr/>
          </p:nvSpPr>
          <p:spPr>
            <a:xfrm>
              <a:off x="3318587" y="2149704"/>
              <a:ext cx="1411500" cy="415200"/>
            </a:xfrm>
            <a:prstGeom prst="rect">
              <a:avLst/>
            </a:prstGeom>
            <a:noFill/>
            <a:ln>
              <a:noFill/>
            </a:ln>
          </p:spPr>
          <p:txBody>
            <a:bodyPr lIns="91425" tIns="91425" rIns="91425" bIns="91425" anchor="t" anchorCtr="0">
              <a:noAutofit/>
            </a:bodyPr>
            <a:lstStyle/>
            <a:p>
              <a:r>
                <a:rPr lang="en-NZ" sz="2400" i="1" dirty="0">
                  <a:latin typeface="Calibri"/>
                  <a:ea typeface="Calibri"/>
                  <a:cs typeface="Calibri"/>
                  <a:sym typeface="Calibri"/>
                </a:rPr>
                <a:t>Before</a:t>
              </a:r>
            </a:p>
          </p:txBody>
        </p:sp>
        <p:sp>
          <p:nvSpPr>
            <p:cNvPr id="213" name="Shape 213"/>
            <p:cNvSpPr txBox="1"/>
            <p:nvPr/>
          </p:nvSpPr>
          <p:spPr>
            <a:xfrm>
              <a:off x="7855087" y="2132856"/>
              <a:ext cx="1411500" cy="415200"/>
            </a:xfrm>
            <a:prstGeom prst="rect">
              <a:avLst/>
            </a:prstGeom>
            <a:noFill/>
            <a:ln>
              <a:noFill/>
            </a:ln>
          </p:spPr>
          <p:txBody>
            <a:bodyPr lIns="91425" tIns="91425" rIns="91425" bIns="91425" anchor="t" anchorCtr="0">
              <a:noAutofit/>
            </a:bodyPr>
            <a:lstStyle/>
            <a:p>
              <a:r>
                <a:rPr lang="en-NZ" sz="2400" i="1" dirty="0">
                  <a:latin typeface="Calibri"/>
                  <a:ea typeface="Calibri"/>
                  <a:cs typeface="Calibri"/>
                  <a:sym typeface="Calibri"/>
                </a:rPr>
                <a:t>After</a:t>
              </a:r>
            </a:p>
          </p:txBody>
        </p:sp>
        <p:sp>
          <p:nvSpPr>
            <p:cNvPr id="230" name="Shape 230"/>
            <p:cNvSpPr txBox="1"/>
            <p:nvPr/>
          </p:nvSpPr>
          <p:spPr>
            <a:xfrm>
              <a:off x="1860687" y="2742592"/>
              <a:ext cx="1750200" cy="614400"/>
            </a:xfrm>
            <a:prstGeom prst="rect">
              <a:avLst/>
            </a:prstGeom>
            <a:noFill/>
            <a:ln>
              <a:noFill/>
            </a:ln>
          </p:spPr>
          <p:txBody>
            <a:bodyPr lIns="91425" tIns="91425" rIns="91425" bIns="91425" anchor="t" anchorCtr="0">
              <a:noAutofit/>
            </a:bodyPr>
            <a:lstStyle/>
            <a:p>
              <a:pPr algn="ctr"/>
              <a:r>
                <a:rPr lang="en-NZ" sz="2400">
                  <a:latin typeface="Calibri"/>
                  <a:ea typeface="Calibri"/>
                  <a:cs typeface="Calibri"/>
                  <a:sym typeface="Calibri"/>
                </a:rPr>
                <a:t>v</a:t>
              </a:r>
              <a:r>
                <a:rPr lang="en-NZ" sz="2400" baseline="-25000">
                  <a:latin typeface="Calibri"/>
                  <a:ea typeface="Calibri"/>
                  <a:cs typeface="Calibri"/>
                  <a:sym typeface="Calibri"/>
                </a:rPr>
                <a:t>i1</a:t>
              </a:r>
              <a:r>
                <a:rPr lang="en-NZ" sz="2400">
                  <a:latin typeface="Calibri"/>
                  <a:ea typeface="Calibri"/>
                  <a:cs typeface="Calibri"/>
                  <a:sym typeface="Calibri"/>
                </a:rPr>
                <a:t> = 5.0 ms</a:t>
              </a:r>
              <a:r>
                <a:rPr lang="en-NZ" sz="2400" baseline="30000">
                  <a:latin typeface="Calibri"/>
                  <a:ea typeface="Calibri"/>
                  <a:cs typeface="Calibri"/>
                  <a:sym typeface="Calibri"/>
                </a:rPr>
                <a:t>-1</a:t>
              </a:r>
            </a:p>
          </p:txBody>
        </p:sp>
        <p:sp>
          <p:nvSpPr>
            <p:cNvPr id="231" name="Shape 231"/>
            <p:cNvSpPr txBox="1"/>
            <p:nvPr/>
          </p:nvSpPr>
          <p:spPr>
            <a:xfrm>
              <a:off x="4026187" y="2742592"/>
              <a:ext cx="1750200" cy="614400"/>
            </a:xfrm>
            <a:prstGeom prst="rect">
              <a:avLst/>
            </a:prstGeom>
            <a:noFill/>
            <a:ln>
              <a:noFill/>
            </a:ln>
          </p:spPr>
          <p:txBody>
            <a:bodyPr lIns="91425" tIns="91425" rIns="91425" bIns="91425" anchor="t" anchorCtr="0">
              <a:noAutofit/>
            </a:bodyPr>
            <a:lstStyle/>
            <a:p>
              <a:pPr algn="ctr"/>
              <a:r>
                <a:rPr lang="en-NZ" sz="2400">
                  <a:latin typeface="Calibri"/>
                  <a:ea typeface="Calibri"/>
                  <a:cs typeface="Calibri"/>
                  <a:sym typeface="Calibri"/>
                </a:rPr>
                <a:t>v</a:t>
              </a:r>
              <a:r>
                <a:rPr lang="en-NZ" sz="2400" baseline="-25000">
                  <a:latin typeface="Calibri"/>
                  <a:ea typeface="Calibri"/>
                  <a:cs typeface="Calibri"/>
                  <a:sym typeface="Calibri"/>
                </a:rPr>
                <a:t>i2</a:t>
              </a:r>
              <a:r>
                <a:rPr lang="en-NZ" sz="2400">
                  <a:latin typeface="Calibri"/>
                  <a:ea typeface="Calibri"/>
                  <a:cs typeface="Calibri"/>
                  <a:sym typeface="Calibri"/>
                </a:rPr>
                <a:t> = 3.0 ms</a:t>
              </a:r>
              <a:r>
                <a:rPr lang="en-NZ" sz="2400" baseline="30000">
                  <a:latin typeface="Calibri"/>
                  <a:ea typeface="Calibri"/>
                  <a:cs typeface="Calibri"/>
                  <a:sym typeface="Calibri"/>
                </a:rPr>
                <a:t>-1</a:t>
              </a:r>
            </a:p>
          </p:txBody>
        </p:sp>
        <p:sp>
          <p:nvSpPr>
            <p:cNvPr id="232" name="Shape 232"/>
            <p:cNvSpPr txBox="1"/>
            <p:nvPr/>
          </p:nvSpPr>
          <p:spPr>
            <a:xfrm>
              <a:off x="8436361" y="2742592"/>
              <a:ext cx="1767702" cy="614400"/>
            </a:xfrm>
            <a:prstGeom prst="rect">
              <a:avLst/>
            </a:prstGeom>
            <a:noFill/>
            <a:ln>
              <a:noFill/>
            </a:ln>
          </p:spPr>
          <p:txBody>
            <a:bodyPr lIns="91425" tIns="91425" rIns="91425" bIns="91425" anchor="t" anchorCtr="0">
              <a:noAutofit/>
            </a:bodyPr>
            <a:lstStyle/>
            <a:p>
              <a:pPr algn="ctr"/>
              <a:r>
                <a:rPr lang="en-NZ" sz="2400" dirty="0">
                  <a:latin typeface="Calibri"/>
                  <a:ea typeface="Calibri"/>
                  <a:cs typeface="Calibri"/>
                  <a:sym typeface="Calibri"/>
                </a:rPr>
                <a:t>v</a:t>
              </a:r>
              <a:r>
                <a:rPr lang="en-NZ" sz="2400" baseline="-25000" dirty="0">
                  <a:latin typeface="Calibri"/>
                  <a:ea typeface="Calibri"/>
                  <a:cs typeface="Calibri"/>
                  <a:sym typeface="Calibri"/>
                </a:rPr>
                <a:t>f2</a:t>
              </a:r>
              <a:r>
                <a:rPr lang="en-NZ" sz="2400" dirty="0">
                  <a:latin typeface="Calibri"/>
                  <a:ea typeface="Calibri"/>
                  <a:cs typeface="Calibri"/>
                  <a:sym typeface="Calibri"/>
                </a:rPr>
                <a:t> = 8.0 ms</a:t>
              </a:r>
              <a:r>
                <a:rPr lang="en-NZ" sz="2400" baseline="30000" dirty="0">
                  <a:latin typeface="Calibri"/>
                  <a:ea typeface="Calibri"/>
                  <a:cs typeface="Calibri"/>
                  <a:sym typeface="Calibri"/>
                </a:rPr>
                <a:t>-1</a:t>
              </a:r>
            </a:p>
          </p:txBody>
        </p:sp>
        <p:sp>
          <p:nvSpPr>
            <p:cNvPr id="233" name="Shape 233"/>
            <p:cNvSpPr txBox="1"/>
            <p:nvPr/>
          </p:nvSpPr>
          <p:spPr>
            <a:xfrm>
              <a:off x="6409536" y="2742592"/>
              <a:ext cx="1767702" cy="614400"/>
            </a:xfrm>
            <a:prstGeom prst="rect">
              <a:avLst/>
            </a:prstGeom>
            <a:noFill/>
            <a:ln>
              <a:noFill/>
            </a:ln>
          </p:spPr>
          <p:txBody>
            <a:bodyPr lIns="91425" tIns="91425" rIns="91425" bIns="91425" anchor="t" anchorCtr="0">
              <a:noAutofit/>
            </a:bodyPr>
            <a:lstStyle/>
            <a:p>
              <a:pPr algn="ctr"/>
              <a:r>
                <a:rPr lang="en-NZ" sz="2400">
                  <a:latin typeface="Calibri"/>
                  <a:ea typeface="Calibri"/>
                  <a:cs typeface="Calibri"/>
                  <a:sym typeface="Calibri"/>
                </a:rPr>
                <a:t>v</a:t>
              </a:r>
              <a:r>
                <a:rPr lang="en-NZ" sz="2400" baseline="-25000">
                  <a:latin typeface="Calibri"/>
                  <a:ea typeface="Calibri"/>
                  <a:cs typeface="Calibri"/>
                  <a:sym typeface="Calibri"/>
                </a:rPr>
                <a:t>f1</a:t>
              </a:r>
              <a:r>
                <a:rPr lang="en-NZ" sz="2400">
                  <a:latin typeface="Calibri"/>
                  <a:ea typeface="Calibri"/>
                  <a:cs typeface="Calibri"/>
                  <a:sym typeface="Calibri"/>
                </a:rPr>
                <a:t> = 0.5 ms</a:t>
              </a:r>
              <a:r>
                <a:rPr lang="en-NZ" sz="2400" baseline="30000">
                  <a:latin typeface="Calibri"/>
                  <a:ea typeface="Calibri"/>
                  <a:cs typeface="Calibri"/>
                  <a:sym typeface="Calibri"/>
                </a:rPr>
                <a:t>-1</a:t>
              </a:r>
            </a:p>
          </p:txBody>
        </p:sp>
        <p:grpSp>
          <p:nvGrpSpPr>
            <p:cNvPr id="3" name="Group 2"/>
            <p:cNvGrpSpPr/>
            <p:nvPr/>
          </p:nvGrpSpPr>
          <p:grpSpPr>
            <a:xfrm>
              <a:off x="1845940" y="3284983"/>
              <a:ext cx="8038750" cy="936105"/>
              <a:chOff x="1917487" y="3284983"/>
              <a:chExt cx="8038750" cy="936105"/>
            </a:xfrm>
          </p:grpSpPr>
          <p:sp>
            <p:nvSpPr>
              <p:cNvPr id="214" name="Shape 214"/>
              <p:cNvSpPr/>
              <p:nvPr/>
            </p:nvSpPr>
            <p:spPr>
              <a:xfrm>
                <a:off x="2106687" y="3553872"/>
                <a:ext cx="1411500" cy="5232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15" name="Shape 215"/>
              <p:cNvSpPr/>
              <p:nvPr/>
            </p:nvSpPr>
            <p:spPr>
              <a:xfrm>
                <a:off x="2222912" y="3888988"/>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16" name="Shape 216"/>
              <p:cNvSpPr/>
              <p:nvPr/>
            </p:nvSpPr>
            <p:spPr>
              <a:xfrm>
                <a:off x="3105937" y="3877090"/>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17" name="Shape 217"/>
              <p:cNvSpPr/>
              <p:nvPr/>
            </p:nvSpPr>
            <p:spPr>
              <a:xfrm>
                <a:off x="4118887" y="3501008"/>
                <a:ext cx="1411500" cy="523200"/>
              </a:xfrm>
              <a:prstGeom prst="rect">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18" name="Shape 218"/>
              <p:cNvSpPr/>
              <p:nvPr/>
            </p:nvSpPr>
            <p:spPr>
              <a:xfrm>
                <a:off x="4235112" y="3888988"/>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19" name="Shape 219"/>
              <p:cNvSpPr/>
              <p:nvPr/>
            </p:nvSpPr>
            <p:spPr>
              <a:xfrm>
                <a:off x="5118137" y="3888988"/>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20" name="Shape 220"/>
              <p:cNvSpPr/>
              <p:nvPr/>
            </p:nvSpPr>
            <p:spPr>
              <a:xfrm>
                <a:off x="6662462" y="3553872"/>
                <a:ext cx="1411500" cy="5232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21" name="Shape 221"/>
              <p:cNvSpPr/>
              <p:nvPr/>
            </p:nvSpPr>
            <p:spPr>
              <a:xfrm>
                <a:off x="6778687" y="3888988"/>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22" name="Shape 222"/>
              <p:cNvSpPr/>
              <p:nvPr/>
            </p:nvSpPr>
            <p:spPr>
              <a:xfrm>
                <a:off x="7661712" y="3888988"/>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23" name="Shape 223"/>
              <p:cNvSpPr/>
              <p:nvPr/>
            </p:nvSpPr>
            <p:spPr>
              <a:xfrm>
                <a:off x="8544737" y="3553872"/>
                <a:ext cx="1411500" cy="523200"/>
              </a:xfrm>
              <a:prstGeom prst="rect">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24" name="Shape 224"/>
              <p:cNvSpPr/>
              <p:nvPr/>
            </p:nvSpPr>
            <p:spPr>
              <a:xfrm>
                <a:off x="8660962" y="3888988"/>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25" name="Shape 225"/>
              <p:cNvSpPr/>
              <p:nvPr/>
            </p:nvSpPr>
            <p:spPr>
              <a:xfrm>
                <a:off x="9543987" y="3888988"/>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26" name="Shape 226"/>
              <p:cNvCxnSpPr/>
              <p:nvPr/>
            </p:nvCxnSpPr>
            <p:spPr>
              <a:xfrm>
                <a:off x="2355762" y="3284984"/>
                <a:ext cx="880200" cy="0"/>
              </a:xfrm>
              <a:prstGeom prst="straightConnector1">
                <a:avLst/>
              </a:prstGeom>
              <a:noFill/>
              <a:ln w="28575" cap="flat" cmpd="sng">
                <a:solidFill>
                  <a:schemeClr val="dk2"/>
                </a:solidFill>
                <a:prstDash val="solid"/>
                <a:round/>
                <a:headEnd type="none" w="lg" len="lg"/>
                <a:tailEnd type="triangle" w="lg" len="lg"/>
              </a:ln>
            </p:spPr>
          </p:cxnSp>
          <p:cxnSp>
            <p:nvCxnSpPr>
              <p:cNvPr id="227" name="Shape 227"/>
              <p:cNvCxnSpPr/>
              <p:nvPr/>
            </p:nvCxnSpPr>
            <p:spPr>
              <a:xfrm>
                <a:off x="8810387" y="3284984"/>
                <a:ext cx="880200" cy="0"/>
              </a:xfrm>
              <a:prstGeom prst="straightConnector1">
                <a:avLst/>
              </a:prstGeom>
              <a:noFill/>
              <a:ln w="28575" cap="flat" cmpd="sng">
                <a:solidFill>
                  <a:schemeClr val="dk2"/>
                </a:solidFill>
                <a:prstDash val="solid"/>
                <a:round/>
                <a:headEnd type="none" w="lg" len="lg"/>
                <a:tailEnd type="triangle" w="lg" len="lg"/>
              </a:ln>
            </p:spPr>
          </p:cxnSp>
          <p:cxnSp>
            <p:nvCxnSpPr>
              <p:cNvPr id="228" name="Shape 228"/>
              <p:cNvCxnSpPr/>
              <p:nvPr/>
            </p:nvCxnSpPr>
            <p:spPr>
              <a:xfrm rot="10800000">
                <a:off x="4384537" y="3284983"/>
                <a:ext cx="880200" cy="0"/>
              </a:xfrm>
              <a:prstGeom prst="straightConnector1">
                <a:avLst/>
              </a:prstGeom>
              <a:noFill/>
              <a:ln w="28575" cap="flat" cmpd="sng">
                <a:solidFill>
                  <a:schemeClr val="dk2"/>
                </a:solidFill>
                <a:prstDash val="solid"/>
                <a:round/>
                <a:headEnd type="none" w="lg" len="lg"/>
                <a:tailEnd type="triangle" w="lg" len="lg"/>
              </a:ln>
            </p:spPr>
          </p:cxnSp>
          <p:cxnSp>
            <p:nvCxnSpPr>
              <p:cNvPr id="229" name="Shape 229"/>
              <p:cNvCxnSpPr/>
              <p:nvPr/>
            </p:nvCxnSpPr>
            <p:spPr>
              <a:xfrm rot="10800000">
                <a:off x="6778687" y="3284984"/>
                <a:ext cx="880200" cy="0"/>
              </a:xfrm>
              <a:prstGeom prst="straightConnector1">
                <a:avLst/>
              </a:prstGeom>
              <a:noFill/>
              <a:ln w="28575" cap="flat" cmpd="sng">
                <a:solidFill>
                  <a:schemeClr val="dk2"/>
                </a:solidFill>
                <a:prstDash val="solid"/>
                <a:round/>
                <a:headEnd type="none" w="lg" len="lg"/>
                <a:tailEnd type="triangle" w="lg" len="lg"/>
              </a:ln>
            </p:spPr>
          </p:cxnSp>
          <p:sp>
            <p:nvSpPr>
              <p:cNvPr id="234" name="Shape 234"/>
              <p:cNvSpPr txBox="1"/>
              <p:nvPr/>
            </p:nvSpPr>
            <p:spPr>
              <a:xfrm>
                <a:off x="1917487" y="3553872"/>
                <a:ext cx="1750200" cy="523200"/>
              </a:xfrm>
              <a:prstGeom prst="rect">
                <a:avLst/>
              </a:prstGeom>
              <a:noFill/>
              <a:ln>
                <a:noFill/>
              </a:ln>
            </p:spPr>
            <p:txBody>
              <a:bodyPr lIns="91425" tIns="91425" rIns="91425" bIns="91425" anchor="t" anchorCtr="0">
                <a:noAutofit/>
              </a:bodyPr>
              <a:lstStyle/>
              <a:p>
                <a:pPr algn="ctr"/>
                <a:r>
                  <a:rPr lang="en-NZ" b="1">
                    <a:solidFill>
                      <a:srgbClr val="FFFFFF"/>
                    </a:solidFill>
                    <a:latin typeface="Calibri"/>
                    <a:ea typeface="Calibri"/>
                    <a:cs typeface="Calibri"/>
                    <a:sym typeface="Calibri"/>
                  </a:rPr>
                  <a:t>m</a:t>
                </a:r>
                <a:r>
                  <a:rPr lang="en-NZ" b="1" baseline="-25000">
                    <a:solidFill>
                      <a:srgbClr val="FFFFFF"/>
                    </a:solidFill>
                    <a:latin typeface="Calibri"/>
                    <a:ea typeface="Calibri"/>
                    <a:cs typeface="Calibri"/>
                    <a:sym typeface="Calibri"/>
                  </a:rPr>
                  <a:t>1</a:t>
                </a:r>
                <a:r>
                  <a:rPr lang="en-NZ" b="1">
                    <a:solidFill>
                      <a:srgbClr val="FFFFFF"/>
                    </a:solidFill>
                    <a:latin typeface="Calibri"/>
                    <a:ea typeface="Calibri"/>
                    <a:cs typeface="Calibri"/>
                    <a:sym typeface="Calibri"/>
                  </a:rPr>
                  <a:t> = 2.0 kg</a:t>
                </a:r>
              </a:p>
            </p:txBody>
          </p:sp>
          <p:sp>
            <p:nvSpPr>
              <p:cNvPr id="235" name="Shape 235"/>
              <p:cNvSpPr txBox="1"/>
              <p:nvPr/>
            </p:nvSpPr>
            <p:spPr>
              <a:xfrm>
                <a:off x="3988962" y="3553872"/>
                <a:ext cx="1750200" cy="523200"/>
              </a:xfrm>
              <a:prstGeom prst="rect">
                <a:avLst/>
              </a:prstGeom>
              <a:noFill/>
              <a:ln>
                <a:noFill/>
              </a:ln>
            </p:spPr>
            <p:txBody>
              <a:bodyPr lIns="91425" tIns="91425" rIns="91425" bIns="91425" anchor="t" anchorCtr="0">
                <a:noAutofit/>
              </a:bodyPr>
              <a:lstStyle/>
              <a:p>
                <a:pPr algn="ctr"/>
                <a:r>
                  <a:rPr lang="en-NZ" b="1">
                    <a:solidFill>
                      <a:srgbClr val="FFFFFF"/>
                    </a:solidFill>
                    <a:latin typeface="Calibri"/>
                    <a:ea typeface="Calibri"/>
                    <a:cs typeface="Calibri"/>
                    <a:sym typeface="Calibri"/>
                  </a:rPr>
                  <a:t>m</a:t>
                </a:r>
                <a:r>
                  <a:rPr lang="en-NZ" b="1" baseline="-25000">
                    <a:solidFill>
                      <a:srgbClr val="FFFFFF"/>
                    </a:solidFill>
                    <a:latin typeface="Calibri"/>
                    <a:ea typeface="Calibri"/>
                    <a:cs typeface="Calibri"/>
                    <a:sym typeface="Calibri"/>
                  </a:rPr>
                  <a:t>2</a:t>
                </a:r>
                <a:r>
                  <a:rPr lang="en-NZ" b="1">
                    <a:solidFill>
                      <a:srgbClr val="FFFFFF"/>
                    </a:solidFill>
                    <a:latin typeface="Calibri"/>
                    <a:ea typeface="Calibri"/>
                    <a:cs typeface="Calibri"/>
                    <a:sym typeface="Calibri"/>
                  </a:rPr>
                  <a:t> = 1.0 kg</a:t>
                </a:r>
              </a:p>
            </p:txBody>
          </p:sp>
        </p:grpSp>
        <p:cxnSp>
          <p:nvCxnSpPr>
            <p:cNvPr id="33" name="Straight Connector 32"/>
            <p:cNvCxnSpPr/>
            <p:nvPr/>
          </p:nvCxnSpPr>
          <p:spPr>
            <a:xfrm>
              <a:off x="621804" y="4221088"/>
              <a:ext cx="10729192" cy="0"/>
            </a:xfrm>
            <a:prstGeom prst="line">
              <a:avLst/>
            </a:prstGeom>
            <a:ln w="15875">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5516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1"/>
                                        </p:tgtEl>
                                        <p:attrNameLst>
                                          <p:attrName>style.visibility</p:attrName>
                                        </p:attrNameLst>
                                      </p:cBhvr>
                                      <p:to>
                                        <p:strVal val="visible"/>
                                      </p:to>
                                    </p:set>
                                  </p:childTnLst>
                                </p:cTn>
                              </p:par>
                              <p:par>
                                <p:cTn id="13" presetID="26" presetClass="emph" presetSubtype="0" fill="hold" grpId="1" nodeType="withEffect">
                                  <p:stCondLst>
                                    <p:cond delay="0"/>
                                  </p:stCondLst>
                                  <p:childTnLst>
                                    <p:animEffect transition="out" filter="fade">
                                      <p:cBhvr>
                                        <p:cTn id="14" dur="500" tmFilter="0, 0; .2, .5; .8, .5; 1, 0"/>
                                        <p:tgtEl>
                                          <p:spTgt spid="211"/>
                                        </p:tgtEl>
                                      </p:cBhvr>
                                    </p:animEffect>
                                    <p:animScale>
                                      <p:cBhvr>
                                        <p:cTn id="15" dur="250" autoRev="1" fill="hold"/>
                                        <p:tgtEl>
                                          <p:spTgt spid="211"/>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7"/>
                                        </p:tgtEl>
                                        <p:attrNameLst>
                                          <p:attrName>style.visibility</p:attrName>
                                        </p:attrNameLst>
                                      </p:cBhvr>
                                      <p:to>
                                        <p:strVal val="visible"/>
                                      </p:to>
                                    </p:set>
                                    <p:animEffect transition="in" filter="fade">
                                      <p:cBhvr>
                                        <p:cTn id="27" dur="1000"/>
                                        <p:tgtEl>
                                          <p:spTgt spid="237"/>
                                        </p:tgtEl>
                                      </p:cBhvr>
                                    </p:animEffect>
                                    <p:anim calcmode="lin" valueType="num">
                                      <p:cBhvr>
                                        <p:cTn id="28" dur="1000" fill="hold"/>
                                        <p:tgtEl>
                                          <p:spTgt spid="237"/>
                                        </p:tgtEl>
                                        <p:attrNameLst>
                                          <p:attrName>ppt_x</p:attrName>
                                        </p:attrNameLst>
                                      </p:cBhvr>
                                      <p:tavLst>
                                        <p:tav tm="0">
                                          <p:val>
                                            <p:strVal val="#ppt_x"/>
                                          </p:val>
                                        </p:tav>
                                        <p:tav tm="100000">
                                          <p:val>
                                            <p:strVal val="#ppt_x"/>
                                          </p:val>
                                        </p:tav>
                                      </p:tavLst>
                                    </p:anim>
                                    <p:anim calcmode="lin" valueType="num">
                                      <p:cBhvr>
                                        <p:cTn id="2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8"/>
                                        </p:tgtEl>
                                        <p:attrNameLst>
                                          <p:attrName>style.visibility</p:attrName>
                                        </p:attrNameLst>
                                      </p:cBhvr>
                                      <p:to>
                                        <p:strVal val="visible"/>
                                      </p:to>
                                    </p:set>
                                    <p:animEffect transition="in" filter="fade">
                                      <p:cBhvr>
                                        <p:cTn id="34"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1" grpId="1" animBg="1"/>
      <p:bldP spid="237"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Shape 244"/>
          <p:cNvSpPr txBox="1"/>
          <p:nvPr/>
        </p:nvSpPr>
        <p:spPr>
          <a:xfrm>
            <a:off x="2422004" y="735385"/>
            <a:ext cx="9361040" cy="965423"/>
          </a:xfrm>
          <a:prstGeom prst="rect">
            <a:avLst/>
          </a:prstGeom>
          <a:noFill/>
          <a:ln>
            <a:noFill/>
          </a:ln>
        </p:spPr>
        <p:txBody>
          <a:bodyPr lIns="91425" tIns="91425" rIns="91425" bIns="91425" anchor="t" anchorCtr="0">
            <a:noAutofit/>
          </a:bodyPr>
          <a:lstStyle/>
          <a:p>
            <a:r>
              <a:rPr lang="en-NZ" sz="2400" b="1" u="sng" dirty="0">
                <a:solidFill>
                  <a:srgbClr val="C00000"/>
                </a:solidFill>
                <a:latin typeface="Calibri"/>
                <a:ea typeface="Calibri"/>
                <a:cs typeface="Calibri"/>
                <a:sym typeface="Calibri"/>
              </a:rPr>
              <a:t>Example 2:</a:t>
            </a:r>
            <a:r>
              <a:rPr lang="en-NZ" sz="2400" b="1" dirty="0">
                <a:solidFill>
                  <a:srgbClr val="C00000"/>
                </a:solidFill>
                <a:latin typeface="Calibri"/>
                <a:ea typeface="Calibri"/>
                <a:cs typeface="Calibri"/>
                <a:sym typeface="Calibri"/>
              </a:rPr>
              <a:t> </a:t>
            </a:r>
            <a:r>
              <a:rPr lang="en-NZ" sz="2400" b="1" dirty="0">
                <a:latin typeface="Calibri"/>
                <a:ea typeface="Calibri"/>
                <a:cs typeface="Calibri"/>
                <a:sym typeface="Calibri"/>
              </a:rPr>
              <a:t>Two train carriages collide in the shunting yard. </a:t>
            </a:r>
            <a:r>
              <a:rPr lang="en-NZ" sz="2400" i="1" dirty="0">
                <a:latin typeface="Calibri"/>
                <a:ea typeface="Calibri"/>
                <a:cs typeface="Calibri"/>
                <a:sym typeface="Calibri"/>
              </a:rPr>
              <a:t>Calculate the velocity of the blue cart after the collision.</a:t>
            </a:r>
          </a:p>
          <a:p>
            <a:endParaRPr sz="3000" b="1" dirty="0">
              <a:latin typeface="Calibri"/>
              <a:ea typeface="Calibri"/>
              <a:cs typeface="Calibri"/>
              <a:sym typeface="Calibri"/>
            </a:endParaRPr>
          </a:p>
          <a:p>
            <a:pPr algn="ctr"/>
            <a:endParaRPr sz="3000" dirty="0">
              <a:solidFill>
                <a:srgbClr val="C00000"/>
              </a:solidFill>
              <a:latin typeface="Calibri"/>
              <a:ea typeface="Calibri"/>
              <a:cs typeface="Calibri"/>
              <a:sym typeface="Calibri"/>
            </a:endParaRPr>
          </a:p>
        </p:txBody>
      </p:sp>
      <p:sp>
        <p:nvSpPr>
          <p:cNvPr id="245" name="Shape 245"/>
          <p:cNvSpPr txBox="1"/>
          <p:nvPr/>
        </p:nvSpPr>
        <p:spPr>
          <a:xfrm>
            <a:off x="3384999" y="1645648"/>
            <a:ext cx="1411500" cy="415200"/>
          </a:xfrm>
          <a:prstGeom prst="rect">
            <a:avLst/>
          </a:prstGeom>
          <a:noFill/>
          <a:ln>
            <a:noFill/>
          </a:ln>
        </p:spPr>
        <p:txBody>
          <a:bodyPr lIns="91425" tIns="91425" rIns="91425" bIns="91425" anchor="t" anchorCtr="0">
            <a:noAutofit/>
          </a:bodyPr>
          <a:lstStyle/>
          <a:p>
            <a:r>
              <a:rPr lang="en-NZ" sz="2400" i="1" dirty="0">
                <a:latin typeface="Calibri"/>
                <a:ea typeface="Calibri"/>
                <a:cs typeface="Calibri"/>
                <a:sym typeface="Calibri"/>
              </a:rPr>
              <a:t>Before</a:t>
            </a:r>
          </a:p>
        </p:txBody>
      </p:sp>
      <p:sp>
        <p:nvSpPr>
          <p:cNvPr id="246" name="Shape 246"/>
          <p:cNvSpPr txBox="1"/>
          <p:nvPr/>
        </p:nvSpPr>
        <p:spPr>
          <a:xfrm>
            <a:off x="7921499" y="1645648"/>
            <a:ext cx="1411500" cy="415200"/>
          </a:xfrm>
          <a:prstGeom prst="rect">
            <a:avLst/>
          </a:prstGeom>
          <a:noFill/>
          <a:ln>
            <a:noFill/>
          </a:ln>
        </p:spPr>
        <p:txBody>
          <a:bodyPr lIns="91425" tIns="91425" rIns="91425" bIns="91425" anchor="t" anchorCtr="0">
            <a:noAutofit/>
          </a:bodyPr>
          <a:lstStyle/>
          <a:p>
            <a:r>
              <a:rPr lang="en-NZ" sz="2400" i="1" dirty="0">
                <a:latin typeface="Calibri"/>
                <a:ea typeface="Calibri"/>
                <a:cs typeface="Calibri"/>
                <a:sym typeface="Calibri"/>
              </a:rPr>
              <a:t>After</a:t>
            </a:r>
          </a:p>
        </p:txBody>
      </p:sp>
      <p:sp>
        <p:nvSpPr>
          <p:cNvPr id="247" name="Shape 247"/>
          <p:cNvSpPr/>
          <p:nvPr/>
        </p:nvSpPr>
        <p:spPr>
          <a:xfrm>
            <a:off x="2173099" y="2996952"/>
            <a:ext cx="1411500" cy="5232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48" name="Shape 248"/>
          <p:cNvSpPr/>
          <p:nvPr/>
        </p:nvSpPr>
        <p:spPr>
          <a:xfrm>
            <a:off x="2289324" y="3312924"/>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49" name="Shape 249"/>
          <p:cNvSpPr/>
          <p:nvPr/>
        </p:nvSpPr>
        <p:spPr>
          <a:xfrm>
            <a:off x="3172349" y="3312924"/>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0" name="Shape 250"/>
          <p:cNvSpPr/>
          <p:nvPr/>
        </p:nvSpPr>
        <p:spPr>
          <a:xfrm>
            <a:off x="4185299" y="2977808"/>
            <a:ext cx="1411500" cy="523200"/>
          </a:xfrm>
          <a:prstGeom prst="rect">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1" name="Shape 251"/>
          <p:cNvSpPr/>
          <p:nvPr/>
        </p:nvSpPr>
        <p:spPr>
          <a:xfrm>
            <a:off x="4301524" y="3312924"/>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2" name="Shape 252"/>
          <p:cNvSpPr/>
          <p:nvPr/>
        </p:nvSpPr>
        <p:spPr>
          <a:xfrm>
            <a:off x="5184549" y="3312924"/>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3" name="Shape 253"/>
          <p:cNvSpPr/>
          <p:nvPr/>
        </p:nvSpPr>
        <p:spPr>
          <a:xfrm>
            <a:off x="6728874" y="2996952"/>
            <a:ext cx="1411500" cy="5232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4" name="Shape 254"/>
          <p:cNvSpPr/>
          <p:nvPr/>
        </p:nvSpPr>
        <p:spPr>
          <a:xfrm>
            <a:off x="6845099" y="3312924"/>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5" name="Shape 255"/>
          <p:cNvSpPr/>
          <p:nvPr/>
        </p:nvSpPr>
        <p:spPr>
          <a:xfrm>
            <a:off x="7728124" y="3312924"/>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6" name="Shape 256"/>
          <p:cNvSpPr/>
          <p:nvPr/>
        </p:nvSpPr>
        <p:spPr>
          <a:xfrm>
            <a:off x="8611149" y="2977808"/>
            <a:ext cx="1411500" cy="523200"/>
          </a:xfrm>
          <a:prstGeom prst="rect">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7" name="Shape 257"/>
          <p:cNvSpPr/>
          <p:nvPr/>
        </p:nvSpPr>
        <p:spPr>
          <a:xfrm>
            <a:off x="8727374" y="3312924"/>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58" name="Shape 258"/>
          <p:cNvSpPr/>
          <p:nvPr/>
        </p:nvSpPr>
        <p:spPr>
          <a:xfrm>
            <a:off x="9610399" y="3312924"/>
            <a:ext cx="315600" cy="3321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59" name="Shape 259"/>
          <p:cNvCxnSpPr/>
          <p:nvPr/>
        </p:nvCxnSpPr>
        <p:spPr>
          <a:xfrm>
            <a:off x="2422174" y="2708920"/>
            <a:ext cx="880200" cy="0"/>
          </a:xfrm>
          <a:prstGeom prst="straightConnector1">
            <a:avLst/>
          </a:prstGeom>
          <a:noFill/>
          <a:ln w="28575" cap="flat" cmpd="sng">
            <a:solidFill>
              <a:schemeClr val="dk2"/>
            </a:solidFill>
            <a:prstDash val="solid"/>
            <a:round/>
            <a:headEnd type="none" w="lg" len="lg"/>
            <a:tailEnd type="triangle" w="lg" len="lg"/>
          </a:ln>
        </p:spPr>
      </p:cxnSp>
      <p:cxnSp>
        <p:nvCxnSpPr>
          <p:cNvPr id="260" name="Shape 260"/>
          <p:cNvCxnSpPr/>
          <p:nvPr/>
        </p:nvCxnSpPr>
        <p:spPr>
          <a:xfrm>
            <a:off x="8876799" y="2708920"/>
            <a:ext cx="880200" cy="0"/>
          </a:xfrm>
          <a:prstGeom prst="straightConnector1">
            <a:avLst/>
          </a:prstGeom>
          <a:noFill/>
          <a:ln w="28575" cap="flat" cmpd="sng">
            <a:solidFill>
              <a:schemeClr val="dk2"/>
            </a:solidFill>
            <a:prstDash val="solid"/>
            <a:round/>
            <a:headEnd type="none" w="lg" len="lg"/>
            <a:tailEnd type="triangle" w="lg" len="lg"/>
          </a:ln>
        </p:spPr>
      </p:cxnSp>
      <p:cxnSp>
        <p:nvCxnSpPr>
          <p:cNvPr id="261" name="Shape 261"/>
          <p:cNvCxnSpPr/>
          <p:nvPr/>
        </p:nvCxnSpPr>
        <p:spPr>
          <a:xfrm rot="10800000">
            <a:off x="4450949" y="2708920"/>
            <a:ext cx="880200" cy="0"/>
          </a:xfrm>
          <a:prstGeom prst="straightConnector1">
            <a:avLst/>
          </a:prstGeom>
          <a:noFill/>
          <a:ln w="28575" cap="flat" cmpd="sng">
            <a:solidFill>
              <a:schemeClr val="dk2"/>
            </a:solidFill>
            <a:prstDash val="solid"/>
            <a:round/>
            <a:headEnd type="none" w="lg" len="lg"/>
            <a:tailEnd type="triangle" w="lg" len="lg"/>
          </a:ln>
        </p:spPr>
      </p:cxnSp>
      <p:cxnSp>
        <p:nvCxnSpPr>
          <p:cNvPr id="262" name="Shape 262"/>
          <p:cNvCxnSpPr/>
          <p:nvPr/>
        </p:nvCxnSpPr>
        <p:spPr>
          <a:xfrm>
            <a:off x="6845099" y="2708920"/>
            <a:ext cx="880200" cy="0"/>
          </a:xfrm>
          <a:prstGeom prst="straightConnector1">
            <a:avLst/>
          </a:prstGeom>
          <a:noFill/>
          <a:ln w="28575" cap="flat" cmpd="sng">
            <a:solidFill>
              <a:schemeClr val="dk2"/>
            </a:solidFill>
            <a:prstDash val="solid"/>
            <a:round/>
            <a:headEnd type="none" w="lg" len="lg"/>
            <a:tailEnd type="triangle" w="lg" len="lg"/>
          </a:ln>
        </p:spPr>
      </p:cxnSp>
      <p:sp>
        <p:nvSpPr>
          <p:cNvPr id="263" name="Shape 263"/>
          <p:cNvSpPr txBox="1"/>
          <p:nvPr/>
        </p:nvSpPr>
        <p:spPr>
          <a:xfrm>
            <a:off x="1927099" y="2238536"/>
            <a:ext cx="1750200" cy="614400"/>
          </a:xfrm>
          <a:prstGeom prst="rect">
            <a:avLst/>
          </a:prstGeom>
          <a:noFill/>
          <a:ln>
            <a:noFill/>
          </a:ln>
        </p:spPr>
        <p:txBody>
          <a:bodyPr lIns="91425" tIns="91425" rIns="91425" bIns="91425" anchor="t" anchorCtr="0">
            <a:noAutofit/>
          </a:bodyPr>
          <a:lstStyle/>
          <a:p>
            <a:pPr algn="ctr"/>
            <a:r>
              <a:rPr lang="en-NZ" sz="2400" dirty="0">
                <a:latin typeface="Calibri"/>
                <a:ea typeface="Calibri"/>
                <a:cs typeface="Calibri"/>
                <a:sym typeface="Calibri"/>
              </a:rPr>
              <a:t>v</a:t>
            </a:r>
            <a:r>
              <a:rPr lang="en-NZ" sz="2400" baseline="-25000" dirty="0">
                <a:latin typeface="Calibri"/>
                <a:ea typeface="Calibri"/>
                <a:cs typeface="Calibri"/>
                <a:sym typeface="Calibri"/>
              </a:rPr>
              <a:t>i1</a:t>
            </a:r>
            <a:r>
              <a:rPr lang="en-NZ" sz="2400" dirty="0">
                <a:latin typeface="Calibri"/>
                <a:ea typeface="Calibri"/>
                <a:cs typeface="Calibri"/>
                <a:sym typeface="Calibri"/>
              </a:rPr>
              <a:t> = 2.0 ms</a:t>
            </a:r>
            <a:r>
              <a:rPr lang="en-NZ" sz="2400" baseline="30000" dirty="0">
                <a:latin typeface="Calibri"/>
                <a:ea typeface="Calibri"/>
                <a:cs typeface="Calibri"/>
                <a:sym typeface="Calibri"/>
              </a:rPr>
              <a:t>-1</a:t>
            </a:r>
          </a:p>
        </p:txBody>
      </p:sp>
      <p:sp>
        <p:nvSpPr>
          <p:cNvPr id="264" name="Shape 264"/>
          <p:cNvSpPr txBox="1"/>
          <p:nvPr/>
        </p:nvSpPr>
        <p:spPr>
          <a:xfrm>
            <a:off x="4092599" y="2238536"/>
            <a:ext cx="1750200" cy="614400"/>
          </a:xfrm>
          <a:prstGeom prst="rect">
            <a:avLst/>
          </a:prstGeom>
          <a:noFill/>
          <a:ln>
            <a:noFill/>
          </a:ln>
        </p:spPr>
        <p:txBody>
          <a:bodyPr lIns="91425" tIns="91425" rIns="91425" bIns="91425" anchor="t" anchorCtr="0">
            <a:noAutofit/>
          </a:bodyPr>
          <a:lstStyle/>
          <a:p>
            <a:pPr algn="ctr"/>
            <a:r>
              <a:rPr lang="en-NZ" sz="2400" dirty="0">
                <a:latin typeface="Calibri"/>
                <a:ea typeface="Calibri"/>
                <a:cs typeface="Calibri"/>
                <a:sym typeface="Calibri"/>
              </a:rPr>
              <a:t>v</a:t>
            </a:r>
            <a:r>
              <a:rPr lang="en-NZ" sz="2400" baseline="-25000" dirty="0">
                <a:latin typeface="Calibri"/>
                <a:ea typeface="Calibri"/>
                <a:cs typeface="Calibri"/>
                <a:sym typeface="Calibri"/>
              </a:rPr>
              <a:t>i2</a:t>
            </a:r>
            <a:r>
              <a:rPr lang="en-NZ" sz="2400" dirty="0">
                <a:latin typeface="Calibri"/>
                <a:ea typeface="Calibri"/>
                <a:cs typeface="Calibri"/>
                <a:sym typeface="Calibri"/>
              </a:rPr>
              <a:t> = 3.0 ms</a:t>
            </a:r>
            <a:r>
              <a:rPr lang="en-NZ" sz="2400" baseline="30000" dirty="0">
                <a:latin typeface="Calibri"/>
                <a:ea typeface="Calibri"/>
                <a:cs typeface="Calibri"/>
                <a:sym typeface="Calibri"/>
              </a:rPr>
              <a:t>-1</a:t>
            </a:r>
          </a:p>
        </p:txBody>
      </p:sp>
      <p:sp>
        <p:nvSpPr>
          <p:cNvPr id="265" name="Shape 265"/>
          <p:cNvSpPr txBox="1"/>
          <p:nvPr/>
        </p:nvSpPr>
        <p:spPr>
          <a:xfrm>
            <a:off x="8511524" y="2166528"/>
            <a:ext cx="1750200" cy="614400"/>
          </a:xfrm>
          <a:prstGeom prst="rect">
            <a:avLst/>
          </a:prstGeom>
          <a:noFill/>
          <a:ln>
            <a:noFill/>
          </a:ln>
        </p:spPr>
        <p:txBody>
          <a:bodyPr lIns="91425" tIns="91425" rIns="91425" bIns="91425" anchor="t" anchorCtr="0">
            <a:noAutofit/>
          </a:bodyPr>
          <a:lstStyle/>
          <a:p>
            <a:pPr algn="ctr"/>
            <a:r>
              <a:rPr lang="en-NZ" sz="2400">
                <a:latin typeface="Calibri"/>
                <a:ea typeface="Calibri"/>
                <a:cs typeface="Calibri"/>
                <a:sym typeface="Calibri"/>
              </a:rPr>
              <a:t>v</a:t>
            </a:r>
            <a:r>
              <a:rPr lang="en-NZ" sz="2400" baseline="-25000">
                <a:latin typeface="Calibri"/>
                <a:ea typeface="Calibri"/>
                <a:cs typeface="Calibri"/>
                <a:sym typeface="Calibri"/>
              </a:rPr>
              <a:t>f2</a:t>
            </a:r>
            <a:r>
              <a:rPr lang="en-NZ" sz="2400">
                <a:latin typeface="Calibri"/>
                <a:ea typeface="Calibri"/>
                <a:cs typeface="Calibri"/>
                <a:sym typeface="Calibri"/>
              </a:rPr>
              <a:t> = ? ms</a:t>
            </a:r>
            <a:r>
              <a:rPr lang="en-NZ" sz="2400" baseline="30000">
                <a:latin typeface="Calibri"/>
                <a:ea typeface="Calibri"/>
                <a:cs typeface="Calibri"/>
                <a:sym typeface="Calibri"/>
              </a:rPr>
              <a:t>-1</a:t>
            </a:r>
          </a:p>
        </p:txBody>
      </p:sp>
      <p:sp>
        <p:nvSpPr>
          <p:cNvPr id="266" name="Shape 266"/>
          <p:cNvSpPr txBox="1"/>
          <p:nvPr/>
        </p:nvSpPr>
        <p:spPr>
          <a:xfrm>
            <a:off x="6296138" y="2238536"/>
            <a:ext cx="1938900" cy="614400"/>
          </a:xfrm>
          <a:prstGeom prst="rect">
            <a:avLst/>
          </a:prstGeom>
          <a:noFill/>
          <a:ln>
            <a:noFill/>
          </a:ln>
        </p:spPr>
        <p:txBody>
          <a:bodyPr lIns="91425" tIns="91425" rIns="91425" bIns="91425" anchor="t" anchorCtr="0">
            <a:noAutofit/>
          </a:bodyPr>
          <a:lstStyle/>
          <a:p>
            <a:pPr algn="ctr"/>
            <a:r>
              <a:rPr lang="en-NZ" sz="2400">
                <a:latin typeface="Calibri"/>
                <a:ea typeface="Calibri"/>
                <a:cs typeface="Calibri"/>
                <a:sym typeface="Calibri"/>
              </a:rPr>
              <a:t>v</a:t>
            </a:r>
            <a:r>
              <a:rPr lang="en-NZ" sz="2400" baseline="-25000">
                <a:latin typeface="Calibri"/>
                <a:ea typeface="Calibri"/>
                <a:cs typeface="Calibri"/>
                <a:sym typeface="Calibri"/>
              </a:rPr>
              <a:t>f2</a:t>
            </a:r>
            <a:r>
              <a:rPr lang="en-NZ" sz="2400">
                <a:latin typeface="Calibri"/>
                <a:ea typeface="Calibri"/>
                <a:cs typeface="Calibri"/>
                <a:sym typeface="Calibri"/>
              </a:rPr>
              <a:t> = 0.25 ms</a:t>
            </a:r>
            <a:r>
              <a:rPr lang="en-NZ" sz="2400" baseline="30000">
                <a:latin typeface="Calibri"/>
                <a:ea typeface="Calibri"/>
                <a:cs typeface="Calibri"/>
                <a:sym typeface="Calibri"/>
              </a:rPr>
              <a:t>-1</a:t>
            </a:r>
          </a:p>
        </p:txBody>
      </p:sp>
      <p:sp>
        <p:nvSpPr>
          <p:cNvPr id="267" name="Shape 267"/>
          <p:cNvSpPr txBox="1"/>
          <p:nvPr/>
        </p:nvSpPr>
        <p:spPr>
          <a:xfrm>
            <a:off x="1983899" y="2970346"/>
            <a:ext cx="1750200" cy="432396"/>
          </a:xfrm>
          <a:prstGeom prst="rect">
            <a:avLst/>
          </a:prstGeom>
          <a:noFill/>
          <a:ln>
            <a:noFill/>
          </a:ln>
        </p:spPr>
        <p:txBody>
          <a:bodyPr lIns="91425" tIns="91425" rIns="91425" bIns="91425" anchor="t" anchorCtr="0">
            <a:noAutofit/>
          </a:bodyPr>
          <a:lstStyle/>
          <a:p>
            <a:pPr algn="ctr"/>
            <a:r>
              <a:rPr lang="en-NZ" b="1" dirty="0">
                <a:solidFill>
                  <a:srgbClr val="FFFFFF"/>
                </a:solidFill>
                <a:latin typeface="Calibri"/>
                <a:ea typeface="Calibri"/>
                <a:cs typeface="Calibri"/>
                <a:sym typeface="Calibri"/>
              </a:rPr>
              <a:t>m</a:t>
            </a:r>
            <a:r>
              <a:rPr lang="en-NZ" b="1" baseline="-25000" dirty="0">
                <a:solidFill>
                  <a:srgbClr val="FFFFFF"/>
                </a:solidFill>
                <a:latin typeface="Calibri"/>
                <a:ea typeface="Calibri"/>
                <a:cs typeface="Calibri"/>
                <a:sym typeface="Calibri"/>
              </a:rPr>
              <a:t>1</a:t>
            </a:r>
            <a:r>
              <a:rPr lang="en-NZ" b="1" dirty="0">
                <a:solidFill>
                  <a:srgbClr val="FFFFFF"/>
                </a:solidFill>
                <a:latin typeface="Calibri"/>
                <a:ea typeface="Calibri"/>
                <a:cs typeface="Calibri"/>
                <a:sym typeface="Calibri"/>
              </a:rPr>
              <a:t> = 4.0 kg</a:t>
            </a:r>
          </a:p>
        </p:txBody>
      </p:sp>
      <p:sp>
        <p:nvSpPr>
          <p:cNvPr id="268" name="Shape 268"/>
          <p:cNvSpPr txBox="1"/>
          <p:nvPr/>
        </p:nvSpPr>
        <p:spPr>
          <a:xfrm>
            <a:off x="4055374" y="2951202"/>
            <a:ext cx="1750200" cy="432396"/>
          </a:xfrm>
          <a:prstGeom prst="rect">
            <a:avLst/>
          </a:prstGeom>
          <a:noFill/>
          <a:ln>
            <a:noFill/>
          </a:ln>
        </p:spPr>
        <p:txBody>
          <a:bodyPr lIns="91425" tIns="91425" rIns="91425" bIns="91425" anchor="t" anchorCtr="0">
            <a:noAutofit/>
          </a:bodyPr>
          <a:lstStyle/>
          <a:p>
            <a:pPr algn="ctr"/>
            <a:r>
              <a:rPr lang="en-NZ" b="1" dirty="0">
                <a:solidFill>
                  <a:srgbClr val="FFFFFF"/>
                </a:solidFill>
                <a:latin typeface="Calibri"/>
                <a:ea typeface="Calibri"/>
                <a:cs typeface="Calibri"/>
                <a:sym typeface="Calibri"/>
              </a:rPr>
              <a:t>m</a:t>
            </a:r>
            <a:r>
              <a:rPr lang="en-NZ" b="1" baseline="-25000" dirty="0">
                <a:solidFill>
                  <a:srgbClr val="FFFFFF"/>
                </a:solidFill>
                <a:latin typeface="Calibri"/>
                <a:ea typeface="Calibri"/>
                <a:cs typeface="Calibri"/>
                <a:sym typeface="Calibri"/>
              </a:rPr>
              <a:t>2</a:t>
            </a:r>
            <a:r>
              <a:rPr lang="en-NZ" b="1" dirty="0">
                <a:solidFill>
                  <a:srgbClr val="FFFFFF"/>
                </a:solidFill>
                <a:latin typeface="Calibri"/>
                <a:ea typeface="Calibri"/>
                <a:cs typeface="Calibri"/>
                <a:sym typeface="Calibri"/>
              </a:rPr>
              <a:t> = 2.0 kg</a:t>
            </a:r>
          </a:p>
        </p:txBody>
      </p:sp>
      <p:grpSp>
        <p:nvGrpSpPr>
          <p:cNvPr id="4" name="Group 3"/>
          <p:cNvGrpSpPr/>
          <p:nvPr/>
        </p:nvGrpSpPr>
        <p:grpSpPr>
          <a:xfrm>
            <a:off x="1871112" y="4102800"/>
            <a:ext cx="8253000" cy="1675875"/>
            <a:chOff x="1871112" y="4102800"/>
            <a:chExt cx="8253000" cy="1675875"/>
          </a:xfrm>
        </p:grpSpPr>
        <p:cxnSp>
          <p:nvCxnSpPr>
            <p:cNvPr id="270" name="Shape 270"/>
            <p:cNvCxnSpPr/>
            <p:nvPr/>
          </p:nvCxnSpPr>
          <p:spPr>
            <a:xfrm>
              <a:off x="1871112" y="4549850"/>
              <a:ext cx="8253000" cy="0"/>
            </a:xfrm>
            <a:prstGeom prst="straightConnector1">
              <a:avLst/>
            </a:prstGeom>
            <a:noFill/>
            <a:ln w="9525" cap="flat" cmpd="sng">
              <a:solidFill>
                <a:schemeClr val="dk2"/>
              </a:solidFill>
              <a:prstDash val="solid"/>
              <a:round/>
              <a:headEnd type="none" w="lg" len="lg"/>
              <a:tailEnd type="none" w="lg" len="lg"/>
            </a:ln>
          </p:spPr>
        </p:cxnSp>
        <p:cxnSp>
          <p:nvCxnSpPr>
            <p:cNvPr id="271" name="Shape 271"/>
            <p:cNvCxnSpPr/>
            <p:nvPr/>
          </p:nvCxnSpPr>
          <p:spPr>
            <a:xfrm>
              <a:off x="6072262" y="4267575"/>
              <a:ext cx="0" cy="1511100"/>
            </a:xfrm>
            <a:prstGeom prst="straightConnector1">
              <a:avLst/>
            </a:prstGeom>
            <a:noFill/>
            <a:ln w="9525" cap="flat" cmpd="sng">
              <a:solidFill>
                <a:schemeClr val="dk2"/>
              </a:solidFill>
              <a:prstDash val="solid"/>
              <a:round/>
              <a:headEnd type="none" w="lg" len="lg"/>
              <a:tailEnd type="none" w="lg" len="lg"/>
            </a:ln>
          </p:spPr>
        </p:cxnSp>
        <p:sp>
          <p:nvSpPr>
            <p:cNvPr id="272" name="Shape 272"/>
            <p:cNvSpPr txBox="1"/>
            <p:nvPr/>
          </p:nvSpPr>
          <p:spPr>
            <a:xfrm>
              <a:off x="2857612" y="4102800"/>
              <a:ext cx="1938900" cy="415200"/>
            </a:xfrm>
            <a:prstGeom prst="rect">
              <a:avLst/>
            </a:prstGeom>
            <a:noFill/>
            <a:ln>
              <a:noFill/>
            </a:ln>
          </p:spPr>
          <p:txBody>
            <a:bodyPr lIns="91425" tIns="91425" rIns="91425" bIns="91425" anchor="t" anchorCtr="0">
              <a:noAutofit/>
            </a:bodyPr>
            <a:lstStyle/>
            <a:p>
              <a:pPr algn="ctr"/>
              <a:r>
                <a:rPr lang="en-NZ" b="1">
                  <a:latin typeface="Calibri"/>
                  <a:ea typeface="Calibri"/>
                  <a:cs typeface="Calibri"/>
                  <a:sym typeface="Calibri"/>
                </a:rPr>
                <a:t>before</a:t>
              </a:r>
            </a:p>
          </p:txBody>
        </p:sp>
        <p:sp>
          <p:nvSpPr>
            <p:cNvPr id="273" name="Shape 273"/>
            <p:cNvSpPr txBox="1"/>
            <p:nvPr/>
          </p:nvSpPr>
          <p:spPr>
            <a:xfrm>
              <a:off x="7160712" y="4102800"/>
              <a:ext cx="1938900" cy="415200"/>
            </a:xfrm>
            <a:prstGeom prst="rect">
              <a:avLst/>
            </a:prstGeom>
            <a:noFill/>
            <a:ln>
              <a:noFill/>
            </a:ln>
          </p:spPr>
          <p:txBody>
            <a:bodyPr lIns="91425" tIns="91425" rIns="91425" bIns="91425" anchor="t" anchorCtr="0">
              <a:noAutofit/>
            </a:bodyPr>
            <a:lstStyle/>
            <a:p>
              <a:pPr algn="ctr"/>
              <a:r>
                <a:rPr lang="en-NZ" b="1">
                  <a:latin typeface="Calibri"/>
                  <a:ea typeface="Calibri"/>
                  <a:cs typeface="Calibri"/>
                  <a:sym typeface="Calibri"/>
                </a:rPr>
                <a:t>after</a:t>
              </a:r>
            </a:p>
          </p:txBody>
        </p:sp>
      </p:grpSp>
      <p:sp>
        <p:nvSpPr>
          <p:cNvPr id="274" name="Shape 274"/>
          <p:cNvSpPr txBox="1"/>
          <p:nvPr/>
        </p:nvSpPr>
        <p:spPr>
          <a:xfrm>
            <a:off x="1887737" y="4798950"/>
            <a:ext cx="4068300" cy="846900"/>
          </a:xfrm>
          <a:prstGeom prst="rect">
            <a:avLst/>
          </a:prstGeom>
          <a:noFill/>
          <a:ln>
            <a:noFill/>
          </a:ln>
        </p:spPr>
        <p:txBody>
          <a:bodyPr lIns="91425" tIns="91425" rIns="91425" bIns="91425" anchor="t" anchorCtr="0">
            <a:noAutofit/>
          </a:bodyPr>
          <a:lstStyle/>
          <a:p>
            <a:r>
              <a:rPr lang="en-NZ" sz="2400">
                <a:latin typeface="Calibri"/>
                <a:ea typeface="Calibri"/>
                <a:cs typeface="Calibri"/>
                <a:sym typeface="Calibri"/>
              </a:rPr>
              <a:t>Σp = (4.0 x 2.0) + (2.0 x -3.0)</a:t>
            </a:r>
          </a:p>
          <a:p>
            <a:r>
              <a:rPr lang="en-NZ" sz="2400">
                <a:latin typeface="Calibri"/>
                <a:ea typeface="Calibri"/>
                <a:cs typeface="Calibri"/>
                <a:sym typeface="Calibri"/>
              </a:rPr>
              <a:t>      = 2.0 kgms</a:t>
            </a:r>
            <a:r>
              <a:rPr lang="en-NZ" sz="2400" baseline="30000">
                <a:latin typeface="Calibri"/>
                <a:ea typeface="Calibri"/>
                <a:cs typeface="Calibri"/>
                <a:sym typeface="Calibri"/>
              </a:rPr>
              <a:t>-1</a:t>
            </a:r>
          </a:p>
        </p:txBody>
      </p:sp>
      <p:sp>
        <p:nvSpPr>
          <p:cNvPr id="275" name="Shape 275"/>
          <p:cNvSpPr txBox="1"/>
          <p:nvPr/>
        </p:nvSpPr>
        <p:spPr>
          <a:xfrm>
            <a:off x="6188487" y="4807275"/>
            <a:ext cx="4068300" cy="846900"/>
          </a:xfrm>
          <a:prstGeom prst="rect">
            <a:avLst/>
          </a:prstGeom>
          <a:noFill/>
          <a:ln>
            <a:noFill/>
          </a:ln>
        </p:spPr>
        <p:txBody>
          <a:bodyPr lIns="91425" tIns="91425" rIns="91425" bIns="91425" anchor="t" anchorCtr="0">
            <a:noAutofit/>
          </a:bodyPr>
          <a:lstStyle/>
          <a:p>
            <a:r>
              <a:rPr lang="en-NZ" sz="2400">
                <a:latin typeface="Calibri"/>
                <a:ea typeface="Calibri"/>
                <a:cs typeface="Calibri"/>
                <a:sym typeface="Calibri"/>
              </a:rPr>
              <a:t>Σp = (4.0 x 0.25) + (2.0 x v</a:t>
            </a:r>
            <a:r>
              <a:rPr lang="en-NZ" sz="2400" baseline="-25000">
                <a:latin typeface="Calibri"/>
                <a:ea typeface="Calibri"/>
                <a:cs typeface="Calibri"/>
                <a:sym typeface="Calibri"/>
              </a:rPr>
              <a:t>f2</a:t>
            </a:r>
            <a:r>
              <a:rPr lang="en-NZ" sz="2400">
                <a:latin typeface="Calibri"/>
                <a:ea typeface="Calibri"/>
                <a:cs typeface="Calibri"/>
                <a:sym typeface="Calibri"/>
              </a:rPr>
              <a:t>)</a:t>
            </a:r>
          </a:p>
          <a:p>
            <a:r>
              <a:rPr lang="en-NZ" sz="2400">
                <a:latin typeface="Calibri"/>
                <a:ea typeface="Calibri"/>
                <a:cs typeface="Calibri"/>
                <a:sym typeface="Calibri"/>
              </a:rPr>
              <a:t>      = 1.0 + 2v</a:t>
            </a:r>
            <a:r>
              <a:rPr lang="en-NZ" sz="2400" baseline="-25000">
                <a:latin typeface="Calibri"/>
                <a:ea typeface="Calibri"/>
                <a:cs typeface="Calibri"/>
                <a:sym typeface="Calibri"/>
              </a:rPr>
              <a:t>f2</a:t>
            </a:r>
          </a:p>
        </p:txBody>
      </p:sp>
      <p:sp>
        <p:nvSpPr>
          <p:cNvPr id="276" name="Shape 276"/>
          <p:cNvSpPr txBox="1"/>
          <p:nvPr/>
        </p:nvSpPr>
        <p:spPr>
          <a:xfrm>
            <a:off x="5444212" y="5648600"/>
            <a:ext cx="3432600" cy="697500"/>
          </a:xfrm>
          <a:prstGeom prst="rect">
            <a:avLst/>
          </a:prstGeom>
          <a:noFill/>
          <a:ln>
            <a:noFill/>
          </a:ln>
        </p:spPr>
        <p:txBody>
          <a:bodyPr lIns="91425" tIns="91425" rIns="91425" bIns="91425" anchor="t" anchorCtr="0">
            <a:noAutofit/>
          </a:bodyPr>
          <a:lstStyle/>
          <a:p>
            <a:r>
              <a:rPr lang="en-NZ" sz="2400">
                <a:latin typeface="Calibri"/>
                <a:ea typeface="Calibri"/>
                <a:cs typeface="Calibri"/>
                <a:sym typeface="Calibri"/>
              </a:rPr>
              <a:t>2.0 = 1.0 + 2v</a:t>
            </a:r>
            <a:r>
              <a:rPr lang="en-NZ" sz="2400" baseline="-25000">
                <a:latin typeface="Calibri"/>
                <a:ea typeface="Calibri"/>
                <a:cs typeface="Calibri"/>
                <a:sym typeface="Calibri"/>
              </a:rPr>
              <a:t>f2</a:t>
            </a:r>
          </a:p>
          <a:p>
            <a:r>
              <a:rPr lang="en-NZ" sz="2400">
                <a:latin typeface="Calibri"/>
                <a:ea typeface="Calibri"/>
                <a:cs typeface="Calibri"/>
                <a:sym typeface="Calibri"/>
              </a:rPr>
              <a:t>1.0 = 2v</a:t>
            </a:r>
            <a:r>
              <a:rPr lang="en-NZ" sz="2400" baseline="-25000">
                <a:latin typeface="Calibri"/>
                <a:ea typeface="Calibri"/>
                <a:cs typeface="Calibri"/>
                <a:sym typeface="Calibri"/>
              </a:rPr>
              <a:t>f2</a:t>
            </a:r>
          </a:p>
          <a:p>
            <a:r>
              <a:rPr lang="en-NZ" sz="2400">
                <a:latin typeface="Calibri"/>
                <a:ea typeface="Calibri"/>
                <a:cs typeface="Calibri"/>
                <a:sym typeface="Calibri"/>
              </a:rPr>
              <a:t>  v</a:t>
            </a:r>
            <a:r>
              <a:rPr lang="en-NZ" sz="2400" baseline="-25000">
                <a:latin typeface="Calibri"/>
                <a:ea typeface="Calibri"/>
                <a:cs typeface="Calibri"/>
                <a:sym typeface="Calibri"/>
              </a:rPr>
              <a:t>f2</a:t>
            </a:r>
            <a:r>
              <a:rPr lang="en-NZ" sz="2400">
                <a:latin typeface="Calibri"/>
                <a:ea typeface="Calibri"/>
                <a:cs typeface="Calibri"/>
                <a:sym typeface="Calibri"/>
              </a:rPr>
              <a:t> = 0.50 ms</a:t>
            </a:r>
            <a:r>
              <a:rPr lang="en-NZ" sz="2400" baseline="30000">
                <a:latin typeface="Calibri"/>
                <a:ea typeface="Calibri"/>
                <a:cs typeface="Calibri"/>
                <a:sym typeface="Calibri"/>
              </a:rPr>
              <a:t>-1</a:t>
            </a:r>
          </a:p>
          <a:p>
            <a:endParaRPr/>
          </a:p>
        </p:txBody>
      </p:sp>
      <p:sp>
        <p:nvSpPr>
          <p:cNvPr id="36" name="Text Box 2"/>
          <p:cNvSpPr txBox="1">
            <a:spLocks noChangeArrowheads="1"/>
          </p:cNvSpPr>
          <p:nvPr/>
        </p:nvSpPr>
        <p:spPr bwMode="auto">
          <a:xfrm>
            <a:off x="2638028" y="44624"/>
            <a:ext cx="7557026" cy="744005"/>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Momentum &amp; Collisions</a:t>
            </a:r>
            <a:endParaRPr lang="en-US" sz="5400" b="1" dirty="0">
              <a:ln/>
              <a:solidFill>
                <a:srgbClr val="CC0B0B"/>
              </a:solidFill>
              <a:latin typeface="Calibri" panose="020F0502020204030204" pitchFamily="34" charset="0"/>
            </a:endParaRPr>
          </a:p>
        </p:txBody>
      </p:sp>
      <p:cxnSp>
        <p:nvCxnSpPr>
          <p:cNvPr id="3" name="Straight Connector 2"/>
          <p:cNvCxnSpPr/>
          <p:nvPr/>
        </p:nvCxnSpPr>
        <p:spPr>
          <a:xfrm>
            <a:off x="621804" y="3645024"/>
            <a:ext cx="10729192" cy="0"/>
          </a:xfrm>
          <a:prstGeom prst="line">
            <a:avLst/>
          </a:prstGeom>
          <a:ln w="15875">
            <a:solidFill>
              <a:schemeClr val="tx1"/>
            </a:solidFill>
            <a:prstDash val="lgDashDot"/>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5740" y="903254"/>
            <a:ext cx="12169352" cy="5944800"/>
            <a:chOff x="45740" y="903254"/>
            <a:chExt cx="12169352" cy="5944800"/>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560" y="903254"/>
              <a:ext cx="10568532" cy="5944800"/>
            </a:xfrm>
            <a:prstGeom prst="rect">
              <a:avLst/>
            </a:prstGeom>
          </p:spPr>
        </p:pic>
        <p:sp>
          <p:nvSpPr>
            <p:cNvPr id="41" name="TextBox 40"/>
            <p:cNvSpPr txBox="1"/>
            <p:nvPr/>
          </p:nvSpPr>
          <p:spPr>
            <a:xfrm>
              <a:off x="45740" y="2492896"/>
              <a:ext cx="1872208" cy="1107996"/>
            </a:xfrm>
            <a:prstGeom prst="rect">
              <a:avLst/>
            </a:prstGeom>
            <a:noFill/>
          </p:spPr>
          <p:txBody>
            <a:bodyPr wrap="square" rtlCol="0">
              <a:spAutoFit/>
            </a:bodyPr>
            <a:lstStyle/>
            <a:p>
              <a:r>
                <a:rPr lang="en-NZ" sz="2200" dirty="0">
                  <a:latin typeface="Calibri" panose="020F0502020204030204" pitchFamily="34" charset="0"/>
                </a:rPr>
                <a:t>JR Freight Yard, </a:t>
              </a:r>
              <a:r>
                <a:rPr lang="en-NZ" sz="2200" dirty="0" err="1">
                  <a:latin typeface="Calibri" panose="020F0502020204030204" pitchFamily="34" charset="0"/>
                </a:rPr>
                <a:t>Umeda</a:t>
              </a:r>
              <a:r>
                <a:rPr lang="en-NZ" sz="2200" dirty="0">
                  <a:latin typeface="Calibri" panose="020F0502020204030204" pitchFamily="34" charset="0"/>
                </a:rPr>
                <a:t>, Osaka</a:t>
              </a:r>
            </a:p>
          </p:txBody>
        </p:sp>
        <p:sp>
          <p:nvSpPr>
            <p:cNvPr id="43" name="TextBox 42"/>
            <p:cNvSpPr txBox="1"/>
            <p:nvPr/>
          </p:nvSpPr>
          <p:spPr>
            <a:xfrm>
              <a:off x="9550796" y="908720"/>
              <a:ext cx="2592288" cy="369332"/>
            </a:xfrm>
            <a:prstGeom prst="rect">
              <a:avLst/>
            </a:prstGeom>
            <a:noFill/>
          </p:spPr>
          <p:txBody>
            <a:bodyPr wrap="square" rtlCol="0">
              <a:spAutoFit/>
            </a:bodyPr>
            <a:lstStyle/>
            <a:p>
              <a:r>
                <a:rPr lang="en-NZ" dirty="0">
                  <a:latin typeface="Calibri" panose="020F0502020204030204" pitchFamily="34" charset="0"/>
                </a:rPr>
                <a:t>http://www.otenko.com</a:t>
              </a:r>
            </a:p>
          </p:txBody>
        </p:sp>
      </p:grpSp>
    </p:spTree>
    <p:extLst>
      <p:ext uri="{BB962C8B-B14F-4D97-AF65-F5344CB8AC3E}">
        <p14:creationId xmlns:p14="http://schemas.microsoft.com/office/powerpoint/2010/main" val="5769695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4"/>
                                        </p:tgtEl>
                                        <p:attrNameLst>
                                          <p:attrName>style.visibility</p:attrName>
                                        </p:attrNameLst>
                                      </p:cBhvr>
                                      <p:to>
                                        <p:strVal val="visible"/>
                                      </p:to>
                                    </p:set>
                                    <p:animEffect transition="in" filter="fade">
                                      <p:cBhvr>
                                        <p:cTn id="18" dur="1000"/>
                                        <p:tgtEl>
                                          <p:spTgt spid="2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5"/>
                                        </p:tgtEl>
                                        <p:attrNameLst>
                                          <p:attrName>style.visibility</p:attrName>
                                        </p:attrNameLst>
                                      </p:cBhvr>
                                      <p:to>
                                        <p:strVal val="visible"/>
                                      </p:to>
                                    </p:set>
                                    <p:animEffect transition="in" filter="fade">
                                      <p:cBhvr>
                                        <p:cTn id="23" dur="1000"/>
                                        <p:tgtEl>
                                          <p:spTgt spid="27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6"/>
                                        </p:tgtEl>
                                        <p:attrNameLst>
                                          <p:attrName>style.visibility</p:attrName>
                                        </p:attrNameLst>
                                      </p:cBhvr>
                                      <p:to>
                                        <p:strVal val="visible"/>
                                      </p:to>
                                    </p:set>
                                    <p:animEffect transition="in" filter="fade">
                                      <p:cBhvr>
                                        <p:cTn id="28"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Shape 305"/>
          <p:cNvSpPr txBox="1"/>
          <p:nvPr/>
        </p:nvSpPr>
        <p:spPr>
          <a:xfrm>
            <a:off x="1646737" y="908720"/>
            <a:ext cx="8535000" cy="1216571"/>
          </a:xfrm>
          <a:prstGeom prst="rect">
            <a:avLst/>
          </a:prstGeom>
          <a:noFill/>
          <a:ln>
            <a:noFill/>
          </a:ln>
        </p:spPr>
        <p:txBody>
          <a:bodyPr lIns="91425" tIns="91425" rIns="91425" bIns="91425" anchor="t" anchorCtr="0">
            <a:noAutofit/>
          </a:bodyPr>
          <a:lstStyle/>
          <a:p>
            <a:r>
              <a:rPr lang="en-NZ" sz="2400" dirty="0">
                <a:latin typeface="Calibri"/>
                <a:ea typeface="Calibri"/>
                <a:cs typeface="Calibri"/>
                <a:sym typeface="Calibri"/>
              </a:rPr>
              <a:t>In physics, IMPULSE is the concept of change of momentum and the relationship between force applied and time taken for the force to act in order to cause the change.</a:t>
            </a:r>
          </a:p>
          <a:p>
            <a:endParaRPr sz="2400" dirty="0">
              <a:latin typeface="Calibri"/>
              <a:ea typeface="Calibri"/>
              <a:cs typeface="Calibri"/>
              <a:sym typeface="Calibri"/>
            </a:endParaRPr>
          </a:p>
          <a:p>
            <a:pPr algn="ctr"/>
            <a:endParaRPr sz="4800" baseline="-25000" dirty="0">
              <a:latin typeface="Calibri"/>
              <a:ea typeface="Calibri"/>
              <a:cs typeface="Calibri"/>
              <a:sym typeface="Calibri"/>
            </a:endParaRPr>
          </a:p>
        </p:txBody>
      </p:sp>
      <p:sp>
        <p:nvSpPr>
          <p:cNvPr id="306" name="Shape 306"/>
          <p:cNvSpPr txBox="1"/>
          <p:nvPr/>
        </p:nvSpPr>
        <p:spPr>
          <a:xfrm>
            <a:off x="7148837" y="2196100"/>
            <a:ext cx="2988900" cy="1025400"/>
          </a:xfrm>
          <a:prstGeom prst="rect">
            <a:avLst/>
          </a:prstGeom>
          <a:solidFill>
            <a:srgbClr val="FCE180"/>
          </a:solidFill>
          <a:ln w="38100" cap="flat" cmpd="sng">
            <a:noFill/>
            <a:prstDash val="solid"/>
            <a:round/>
            <a:headEnd type="none" w="med" len="med"/>
            <a:tailEnd type="none" w="med" len="med"/>
          </a:ln>
        </p:spPr>
        <p:txBody>
          <a:bodyPr lIns="91425" tIns="91425" rIns="91425" bIns="91425" anchor="t" anchorCtr="0">
            <a:noAutofit/>
          </a:bodyPr>
          <a:lstStyle/>
          <a:p>
            <a:pPr algn="ctr"/>
            <a:r>
              <a:rPr lang="en-NZ" sz="4800" i="1" dirty="0" err="1">
                <a:solidFill>
                  <a:schemeClr val="dk1"/>
                </a:solidFill>
                <a:latin typeface="Calibri"/>
                <a:ea typeface="Calibri"/>
                <a:cs typeface="Calibri"/>
                <a:sym typeface="Calibri"/>
              </a:rPr>
              <a:t>Δp</a:t>
            </a:r>
            <a:r>
              <a:rPr lang="en-NZ" sz="4800" dirty="0">
                <a:solidFill>
                  <a:schemeClr val="dk1"/>
                </a:solidFill>
                <a:latin typeface="Calibri"/>
                <a:ea typeface="Calibri"/>
                <a:cs typeface="Calibri"/>
                <a:sym typeface="Calibri"/>
              </a:rPr>
              <a:t> = </a:t>
            </a:r>
            <a:r>
              <a:rPr lang="en-NZ" sz="4800" i="1" dirty="0" err="1">
                <a:solidFill>
                  <a:schemeClr val="dk1"/>
                </a:solidFill>
                <a:latin typeface="Calibri"/>
                <a:ea typeface="Calibri"/>
                <a:cs typeface="Calibri"/>
                <a:sym typeface="Calibri"/>
              </a:rPr>
              <a:t>FΔt</a:t>
            </a:r>
            <a:endParaRPr lang="en-NZ" sz="4800" i="1" dirty="0">
              <a:solidFill>
                <a:schemeClr val="dk1"/>
              </a:solidFill>
              <a:latin typeface="Calibri"/>
              <a:ea typeface="Calibri"/>
              <a:cs typeface="Calibri"/>
              <a:sym typeface="Calibri"/>
            </a:endParaRPr>
          </a:p>
        </p:txBody>
      </p:sp>
      <p:pic>
        <p:nvPicPr>
          <p:cNvPr id="307" name="Shape 307"/>
          <p:cNvPicPr preferRelativeResize="0"/>
          <p:nvPr/>
        </p:nvPicPr>
        <p:blipFill rotWithShape="1">
          <a:blip r:embed="rId3">
            <a:alphaModFix/>
          </a:blip>
          <a:srcRect r="24437"/>
          <a:stretch/>
        </p:blipFill>
        <p:spPr>
          <a:xfrm>
            <a:off x="1751012" y="2196100"/>
            <a:ext cx="4789900" cy="2885150"/>
          </a:xfrm>
          <a:prstGeom prst="rect">
            <a:avLst/>
          </a:prstGeom>
          <a:noFill/>
          <a:ln w="9525" cap="flat" cmpd="sng">
            <a:solidFill>
              <a:srgbClr val="666666"/>
            </a:solidFill>
            <a:prstDash val="solid"/>
            <a:round/>
            <a:headEnd type="none" w="med" len="med"/>
            <a:tailEnd type="none" w="med" len="med"/>
          </a:ln>
        </p:spPr>
      </p:pic>
      <p:sp>
        <p:nvSpPr>
          <p:cNvPr id="308" name="Shape 308"/>
          <p:cNvSpPr txBox="1"/>
          <p:nvPr/>
        </p:nvSpPr>
        <p:spPr>
          <a:xfrm>
            <a:off x="6620237" y="3679360"/>
            <a:ext cx="4046100" cy="1189800"/>
          </a:xfrm>
          <a:prstGeom prst="rect">
            <a:avLst/>
          </a:prstGeom>
          <a:noFill/>
          <a:ln>
            <a:noFill/>
          </a:ln>
        </p:spPr>
        <p:txBody>
          <a:bodyPr lIns="91425" tIns="91425" rIns="91425" bIns="91425" anchor="t" anchorCtr="0">
            <a:noAutofit/>
          </a:bodyPr>
          <a:lstStyle/>
          <a:p>
            <a:r>
              <a:rPr lang="en-NZ" sz="2400" b="1" dirty="0" err="1">
                <a:latin typeface="Calibri"/>
                <a:ea typeface="Calibri"/>
                <a:cs typeface="Calibri"/>
                <a:sym typeface="Calibri"/>
              </a:rPr>
              <a:t>Δp</a:t>
            </a:r>
            <a:r>
              <a:rPr lang="en-NZ" sz="2400" dirty="0">
                <a:latin typeface="Calibri"/>
                <a:ea typeface="Calibri"/>
                <a:cs typeface="Calibri"/>
                <a:sym typeface="Calibri"/>
              </a:rPr>
              <a:t>: change in momentum (Ns)</a:t>
            </a:r>
          </a:p>
          <a:p>
            <a:r>
              <a:rPr lang="en-NZ" sz="2400" b="1" dirty="0">
                <a:latin typeface="Calibri"/>
                <a:ea typeface="Calibri"/>
                <a:cs typeface="Calibri"/>
                <a:sym typeface="Calibri"/>
              </a:rPr>
              <a:t>F</a:t>
            </a:r>
            <a:r>
              <a:rPr lang="en-NZ" sz="2400" dirty="0">
                <a:latin typeface="Calibri"/>
                <a:ea typeface="Calibri"/>
                <a:cs typeface="Calibri"/>
                <a:sym typeface="Calibri"/>
              </a:rPr>
              <a:t>: force causing </a:t>
            </a:r>
            <a:r>
              <a:rPr lang="en-NZ" sz="2400" dirty="0" err="1">
                <a:latin typeface="Calibri"/>
                <a:ea typeface="Calibri"/>
                <a:cs typeface="Calibri"/>
                <a:sym typeface="Calibri"/>
              </a:rPr>
              <a:t>Δp</a:t>
            </a:r>
            <a:r>
              <a:rPr lang="en-NZ" sz="2400" dirty="0">
                <a:latin typeface="Calibri"/>
                <a:ea typeface="Calibri"/>
                <a:cs typeface="Calibri"/>
                <a:sym typeface="Calibri"/>
              </a:rPr>
              <a:t> (N)</a:t>
            </a:r>
          </a:p>
          <a:p>
            <a:r>
              <a:rPr lang="en-NZ" sz="2400" b="1" dirty="0" err="1">
                <a:solidFill>
                  <a:schemeClr val="dk1"/>
                </a:solidFill>
                <a:latin typeface="Calibri"/>
                <a:ea typeface="Calibri"/>
                <a:cs typeface="Calibri"/>
                <a:sym typeface="Calibri"/>
              </a:rPr>
              <a:t>Δt</a:t>
            </a:r>
            <a:r>
              <a:rPr lang="en-NZ" sz="2400" dirty="0">
                <a:latin typeface="Calibri"/>
                <a:ea typeface="Calibri"/>
                <a:cs typeface="Calibri"/>
                <a:sym typeface="Calibri"/>
              </a:rPr>
              <a:t>: change in time (s)</a:t>
            </a:r>
          </a:p>
        </p:txBody>
      </p:sp>
      <p:sp>
        <p:nvSpPr>
          <p:cNvPr id="309" name="Shape 309"/>
          <p:cNvSpPr txBox="1"/>
          <p:nvPr/>
        </p:nvSpPr>
        <p:spPr>
          <a:xfrm>
            <a:off x="1538737" y="5534959"/>
            <a:ext cx="8751000" cy="1189800"/>
          </a:xfrm>
          <a:prstGeom prst="rect">
            <a:avLst/>
          </a:prstGeom>
          <a:noFill/>
          <a:ln>
            <a:noFill/>
          </a:ln>
        </p:spPr>
        <p:txBody>
          <a:bodyPr lIns="91425" tIns="91425" rIns="91425" bIns="91425" anchor="t" anchorCtr="0">
            <a:noAutofit/>
          </a:bodyPr>
          <a:lstStyle/>
          <a:p>
            <a:pPr algn="ctr"/>
            <a:r>
              <a:rPr lang="en-NZ" sz="3600" b="1" dirty="0">
                <a:solidFill>
                  <a:srgbClr val="C00000"/>
                </a:solidFill>
                <a:latin typeface="Calibri"/>
                <a:ea typeface="Calibri"/>
                <a:cs typeface="Calibri"/>
                <a:sym typeface="Calibri"/>
              </a:rPr>
              <a:t>IMPULSE = </a:t>
            </a:r>
            <a:r>
              <a:rPr lang="en-NZ" sz="3600" b="1" dirty="0" err="1">
                <a:solidFill>
                  <a:srgbClr val="C00000"/>
                </a:solidFill>
                <a:latin typeface="Calibri"/>
                <a:ea typeface="Calibri"/>
                <a:cs typeface="Calibri"/>
                <a:sym typeface="Calibri"/>
              </a:rPr>
              <a:t>Δ</a:t>
            </a:r>
            <a:r>
              <a:rPr lang="en-NZ" sz="4200" b="1" dirty="0" err="1">
                <a:solidFill>
                  <a:srgbClr val="C00000"/>
                </a:solidFill>
                <a:latin typeface="Calibri"/>
                <a:ea typeface="Calibri"/>
                <a:cs typeface="Calibri"/>
                <a:sym typeface="Calibri"/>
              </a:rPr>
              <a:t>p</a:t>
            </a:r>
            <a:r>
              <a:rPr lang="en-NZ" sz="3600" b="1" dirty="0">
                <a:solidFill>
                  <a:srgbClr val="C00000"/>
                </a:solidFill>
                <a:latin typeface="Calibri"/>
                <a:ea typeface="Calibri"/>
                <a:cs typeface="Calibri"/>
                <a:sym typeface="Calibri"/>
              </a:rPr>
              <a:t> </a:t>
            </a:r>
            <a:r>
              <a:rPr lang="en-NZ" sz="3600" dirty="0">
                <a:solidFill>
                  <a:srgbClr val="C00000"/>
                </a:solidFill>
                <a:latin typeface="Calibri"/>
                <a:ea typeface="Calibri"/>
                <a:cs typeface="Calibri"/>
                <a:sym typeface="Calibri"/>
              </a:rPr>
              <a:t>(change in momentum)</a:t>
            </a:r>
          </a:p>
        </p:txBody>
      </p:sp>
      <p:sp>
        <p:nvSpPr>
          <p:cNvPr id="8" name="Text Box 2"/>
          <p:cNvSpPr txBox="1">
            <a:spLocks noChangeArrowheads="1"/>
          </p:cNvSpPr>
          <p:nvPr/>
        </p:nvSpPr>
        <p:spPr bwMode="auto">
          <a:xfrm>
            <a:off x="2638028" y="44624"/>
            <a:ext cx="7557026"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Impulse</a:t>
            </a:r>
            <a:endParaRPr lang="en-US" sz="5400" b="1" dirty="0">
              <a:ln/>
              <a:solidFill>
                <a:srgbClr val="CC0B0B"/>
              </a:solidFill>
              <a:latin typeface="Calibri" panose="020F0502020204030204" pitchFamily="34" charset="0"/>
            </a:endParaRPr>
          </a:p>
        </p:txBody>
      </p:sp>
      <p:grpSp>
        <p:nvGrpSpPr>
          <p:cNvPr id="5" name="Group 4"/>
          <p:cNvGrpSpPr/>
          <p:nvPr/>
        </p:nvGrpSpPr>
        <p:grpSpPr>
          <a:xfrm>
            <a:off x="9766822" y="1196752"/>
            <a:ext cx="2422003" cy="2031325"/>
            <a:chOff x="9766822" y="1196752"/>
            <a:chExt cx="2422003" cy="2031325"/>
          </a:xfrm>
        </p:grpSpPr>
        <p:cxnSp>
          <p:nvCxnSpPr>
            <p:cNvPr id="9" name="Shape 261"/>
            <p:cNvCxnSpPr>
              <a:stCxn id="3" idx="1"/>
            </p:cNvCxnSpPr>
            <p:nvPr/>
          </p:nvCxnSpPr>
          <p:spPr>
            <a:xfrm flipH="1">
              <a:off x="9766822" y="2212415"/>
              <a:ext cx="720078" cy="280256"/>
            </a:xfrm>
            <a:prstGeom prst="straightConnector1">
              <a:avLst/>
            </a:prstGeom>
            <a:noFill/>
            <a:ln w="38100" cap="flat" cmpd="sng">
              <a:solidFill>
                <a:srgbClr val="C00000"/>
              </a:solidFill>
              <a:prstDash val="solid"/>
              <a:round/>
              <a:headEnd type="none" w="lg" len="lg"/>
              <a:tailEnd type="triangle" w="lg" len="lg"/>
            </a:ln>
          </p:spPr>
        </p:cxnSp>
        <p:sp>
          <p:nvSpPr>
            <p:cNvPr id="3" name="TextBox 2"/>
            <p:cNvSpPr txBox="1"/>
            <p:nvPr/>
          </p:nvSpPr>
          <p:spPr>
            <a:xfrm>
              <a:off x="10486900" y="1196752"/>
              <a:ext cx="1701925" cy="2031325"/>
            </a:xfrm>
            <a:prstGeom prst="rect">
              <a:avLst/>
            </a:prstGeom>
            <a:noFill/>
          </p:spPr>
          <p:txBody>
            <a:bodyPr wrap="square" rtlCol="0">
              <a:spAutoFit/>
            </a:bodyPr>
            <a:lstStyle/>
            <a:p>
              <a:r>
                <a:rPr lang="en-NZ" dirty="0">
                  <a:latin typeface="Calibri" panose="020F0502020204030204" pitchFamily="34" charset="0"/>
                </a:rPr>
                <a:t>The more time something has to lose it’s momentum, the smaller the average force it will experience.</a:t>
              </a:r>
            </a:p>
          </p:txBody>
        </p:sp>
      </p:grpSp>
    </p:spTree>
    <p:extLst>
      <p:ext uri="{BB962C8B-B14F-4D97-AF65-F5344CB8AC3E}">
        <p14:creationId xmlns:p14="http://schemas.microsoft.com/office/powerpoint/2010/main" val="2085805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fade">
                                      <p:cBhvr>
                                        <p:cTn id="12" dur="1000"/>
                                        <p:tgtEl>
                                          <p:spTgt spid="306"/>
                                        </p:tgtEl>
                                      </p:cBhvr>
                                    </p:animEffect>
                                  </p:childTnLst>
                                </p:cTn>
                              </p:par>
                              <p:par>
                                <p:cTn id="13" presetID="10" presetClass="entr" presetSubtype="0" fill="hold" nodeType="withEffect">
                                  <p:stCondLst>
                                    <p:cond delay="0"/>
                                  </p:stCondLst>
                                  <p:childTnLst>
                                    <p:set>
                                      <p:cBhvr>
                                        <p:cTn id="14" dur="1" fill="hold">
                                          <p:stCondLst>
                                            <p:cond delay="0"/>
                                          </p:stCondLst>
                                        </p:cTn>
                                        <p:tgtEl>
                                          <p:spTgt spid="308"/>
                                        </p:tgtEl>
                                        <p:attrNameLst>
                                          <p:attrName>style.visibility</p:attrName>
                                        </p:attrNameLst>
                                      </p:cBhvr>
                                      <p:to>
                                        <p:strVal val="visible"/>
                                      </p:to>
                                    </p:set>
                                    <p:animEffect transition="in" filter="fade">
                                      <p:cBhvr>
                                        <p:cTn id="15" dur="1000"/>
                                        <p:tgtEl>
                                          <p:spTgt spid="30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09"/>
                                        </p:tgtEl>
                                        <p:attrNameLst>
                                          <p:attrName>style.visibility</p:attrName>
                                        </p:attrNameLst>
                                      </p:cBhvr>
                                      <p:to>
                                        <p:strVal val="visible"/>
                                      </p:to>
                                    </p:set>
                                    <p:animEffect transition="in" filter="fade">
                                      <p:cBhvr>
                                        <p:cTn id="20" dur="1000"/>
                                        <p:tgtEl>
                                          <p:spTgt spid="309"/>
                                        </p:tgtEl>
                                      </p:cBhvr>
                                    </p:animEffect>
                                    <p:anim calcmode="lin" valueType="num">
                                      <p:cBhvr>
                                        <p:cTn id="21" dur="1000" fill="hold"/>
                                        <p:tgtEl>
                                          <p:spTgt spid="309"/>
                                        </p:tgtEl>
                                        <p:attrNameLst>
                                          <p:attrName>ppt_x</p:attrName>
                                        </p:attrNameLst>
                                      </p:cBhvr>
                                      <p:tavLst>
                                        <p:tav tm="0">
                                          <p:val>
                                            <p:strVal val="#ppt_x"/>
                                          </p:val>
                                        </p:tav>
                                        <p:tav tm="100000">
                                          <p:val>
                                            <p:strVal val="#ppt_x"/>
                                          </p:val>
                                        </p:tav>
                                      </p:tavLst>
                                    </p:anim>
                                    <p:anim calcmode="lin" valueType="num">
                                      <p:cBhvr>
                                        <p:cTn id="22" dur="1000" fill="hold"/>
                                        <p:tgtEl>
                                          <p:spTgt spid="30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7318548" y="5949280"/>
            <a:ext cx="474054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NZ" sz="3600" b="1" dirty="0">
                <a:solidFill>
                  <a:prstClr val="black"/>
                </a:solidFill>
                <a:latin typeface="Trebuchet MS" pitchFamily="34" charset="0"/>
              </a:rPr>
              <a:t>www.asianz.org.nz</a:t>
            </a:r>
            <a:endParaRPr lang="en-US" sz="3600" b="1" dirty="0">
              <a:solidFill>
                <a:prstClr val="black"/>
              </a:solidFill>
              <a:latin typeface="Trebuchet MS" pitchFamily="34" charset="0"/>
            </a:endParaRPr>
          </a:p>
        </p:txBody>
      </p:sp>
      <p:pic>
        <p:nvPicPr>
          <p:cNvPr id="2" name="drVbGSuxmYI"/>
          <p:cNvPicPr>
            <a:picLocks noRot="1" noChangeAspect="1"/>
          </p:cNvPicPr>
          <p:nvPr>
            <a:videoFile r:link="rId1"/>
          </p:nvPr>
        </p:nvPicPr>
        <p:blipFill>
          <a:blip r:embed="rId4"/>
          <a:stretch>
            <a:fillRect/>
          </a:stretch>
        </p:blipFill>
        <p:spPr>
          <a:xfrm>
            <a:off x="693812" y="1074811"/>
            <a:ext cx="6272697" cy="3528392"/>
          </a:xfrm>
          <a:prstGeom prst="rect">
            <a:avLst/>
          </a:prstGeom>
        </p:spPr>
      </p:pic>
      <p:sp>
        <p:nvSpPr>
          <p:cNvPr id="5" name="Text Box 2"/>
          <p:cNvSpPr txBox="1">
            <a:spLocks noChangeArrowheads="1"/>
          </p:cNvSpPr>
          <p:nvPr/>
        </p:nvSpPr>
        <p:spPr bwMode="auto">
          <a:xfrm>
            <a:off x="405781" y="183413"/>
            <a:ext cx="11052720" cy="923330"/>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lgn="ctr">
              <a:buNone/>
            </a:pPr>
            <a:r>
              <a:rPr lang="en-NZ" altLang="en-US" sz="5400" b="1" dirty="0">
                <a:solidFill>
                  <a:srgbClr val="BE1818"/>
                </a:solidFill>
                <a:latin typeface="Calibri" panose="020F0502020204030204" pitchFamily="34" charset="0"/>
              </a:rPr>
              <a:t>Mighty Trains Episode 2- </a:t>
            </a:r>
            <a:r>
              <a:rPr lang="en-NZ" altLang="en-US" sz="5400" b="1" dirty="0" err="1">
                <a:solidFill>
                  <a:srgbClr val="BE1818"/>
                </a:solidFill>
                <a:latin typeface="Calibri" panose="020F0502020204030204" pitchFamily="34" charset="0"/>
              </a:rPr>
              <a:t>Shinkansen</a:t>
            </a:r>
            <a:endParaRPr lang="en-US" sz="5400" b="1" dirty="0">
              <a:ln/>
              <a:solidFill>
                <a:srgbClr val="CC0B0B"/>
              </a:solidFill>
              <a:latin typeface="Calibri" panose="020F0502020204030204" pitchFamily="34" charset="0"/>
            </a:endParaRPr>
          </a:p>
        </p:txBody>
      </p:sp>
      <p:sp>
        <p:nvSpPr>
          <p:cNvPr id="3" name="TextBox 2"/>
          <p:cNvSpPr txBox="1"/>
          <p:nvPr/>
        </p:nvSpPr>
        <p:spPr>
          <a:xfrm>
            <a:off x="7606580" y="1628800"/>
            <a:ext cx="3672408" cy="646331"/>
          </a:xfrm>
          <a:prstGeom prst="rect">
            <a:avLst/>
          </a:prstGeom>
          <a:noFill/>
        </p:spPr>
        <p:txBody>
          <a:bodyPr wrap="square" rtlCol="0">
            <a:spAutoFit/>
          </a:bodyPr>
          <a:lstStyle/>
          <a:p>
            <a:r>
              <a:rPr lang="en-NZ" dirty="0">
                <a:hlinkClick r:id="rId5"/>
              </a:rPr>
              <a:t>https://youtu.be/drVbGSuxmYI</a:t>
            </a:r>
            <a:endParaRPr lang="en-NZ" dirty="0"/>
          </a:p>
          <a:p>
            <a:endParaRPr lang="en-NZ" dirty="0"/>
          </a:p>
        </p:txBody>
      </p:sp>
    </p:spTree>
    <p:extLst>
      <p:ext uri="{BB962C8B-B14F-4D97-AF65-F5344CB8AC3E}">
        <p14:creationId xmlns:p14="http://schemas.microsoft.com/office/powerpoint/2010/main" val="227360771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7318548" y="5949280"/>
            <a:ext cx="474054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NZ" sz="3600" b="1" dirty="0">
                <a:solidFill>
                  <a:prstClr val="black"/>
                </a:solidFill>
                <a:latin typeface="Trebuchet MS" pitchFamily="34" charset="0"/>
              </a:rPr>
              <a:t>www.asianz.org.nz</a:t>
            </a:r>
            <a:endParaRPr lang="en-US" sz="3600" b="1" dirty="0">
              <a:solidFill>
                <a:prstClr val="black"/>
              </a:solidFill>
              <a:latin typeface="Trebuchet MS" pitchFamily="34" charset="0"/>
            </a:endParaRPr>
          </a:p>
        </p:txBody>
      </p:sp>
      <p:sp>
        <p:nvSpPr>
          <p:cNvPr id="5" name="Text Box 2"/>
          <p:cNvSpPr txBox="1">
            <a:spLocks noChangeArrowheads="1"/>
          </p:cNvSpPr>
          <p:nvPr/>
        </p:nvSpPr>
        <p:spPr bwMode="auto">
          <a:xfrm>
            <a:off x="837828" y="40936"/>
            <a:ext cx="11809312" cy="1754326"/>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20000"/>
              </a:spcBef>
              <a:buChar char="•"/>
              <a:defRPr sz="3200">
                <a:solidFill>
                  <a:schemeClr val="bg1"/>
                </a:solidFill>
                <a:latin typeface="Comic Sans MS" pitchFamily="66" charset="0"/>
              </a:defRPr>
            </a:lvl1pPr>
            <a:lvl2pPr marL="742950" indent="-285750">
              <a:spcBef>
                <a:spcPct val="20000"/>
              </a:spcBef>
              <a:buChar char="–"/>
              <a:defRPr sz="2800">
                <a:solidFill>
                  <a:schemeClr val="bg1"/>
                </a:solidFill>
                <a:latin typeface="Comic Sans MS" pitchFamily="66" charset="0"/>
              </a:defRPr>
            </a:lvl2pPr>
            <a:lvl3pPr marL="1143000" indent="-228600">
              <a:spcBef>
                <a:spcPct val="20000"/>
              </a:spcBef>
              <a:buChar char="•"/>
              <a:defRPr sz="2400">
                <a:solidFill>
                  <a:schemeClr val="bg1"/>
                </a:solidFill>
                <a:latin typeface="Comic Sans MS" pitchFamily="66" charset="0"/>
              </a:defRPr>
            </a:lvl3pPr>
            <a:lvl4pPr marL="1600200" indent="-228600">
              <a:spcBef>
                <a:spcPct val="20000"/>
              </a:spcBef>
              <a:buChar char="–"/>
              <a:defRPr sz="2000">
                <a:solidFill>
                  <a:schemeClr val="bg1"/>
                </a:solidFill>
                <a:latin typeface="Comic Sans MS" pitchFamily="66" charset="0"/>
              </a:defRPr>
            </a:lvl4pPr>
            <a:lvl5pPr marL="2057400" indent="-228600">
              <a:spcBef>
                <a:spcPct val="20000"/>
              </a:spcBef>
              <a:buChar char="»"/>
              <a:defRPr sz="2000">
                <a:solidFill>
                  <a:schemeClr val="bg1"/>
                </a:solidFill>
                <a:latin typeface="Comic Sans MS" pitchFamily="66" charset="0"/>
              </a:defRPr>
            </a:lvl5pPr>
            <a:lvl6pPr marL="2514600" indent="-228600" eaLnBrk="0" fontAlgn="base" hangingPunct="0">
              <a:spcBef>
                <a:spcPct val="20000"/>
              </a:spcBef>
              <a:spcAft>
                <a:spcPct val="0"/>
              </a:spcAft>
              <a:buChar char="»"/>
              <a:defRPr sz="2000">
                <a:solidFill>
                  <a:schemeClr val="bg1"/>
                </a:solidFill>
                <a:latin typeface="Comic Sans MS" pitchFamily="66" charset="0"/>
              </a:defRPr>
            </a:lvl6pPr>
            <a:lvl7pPr marL="2971800" indent="-228600" eaLnBrk="0" fontAlgn="base" hangingPunct="0">
              <a:spcBef>
                <a:spcPct val="20000"/>
              </a:spcBef>
              <a:spcAft>
                <a:spcPct val="0"/>
              </a:spcAft>
              <a:buChar char="»"/>
              <a:defRPr sz="2000">
                <a:solidFill>
                  <a:schemeClr val="bg1"/>
                </a:solidFill>
                <a:latin typeface="Comic Sans MS" pitchFamily="66" charset="0"/>
              </a:defRPr>
            </a:lvl7pPr>
            <a:lvl8pPr marL="3429000" indent="-228600" eaLnBrk="0" fontAlgn="base" hangingPunct="0">
              <a:spcBef>
                <a:spcPct val="20000"/>
              </a:spcBef>
              <a:spcAft>
                <a:spcPct val="0"/>
              </a:spcAft>
              <a:buChar char="»"/>
              <a:defRPr sz="2000">
                <a:solidFill>
                  <a:schemeClr val="bg1"/>
                </a:solidFill>
                <a:latin typeface="Comic Sans MS" pitchFamily="66" charset="0"/>
              </a:defRPr>
            </a:lvl8pPr>
            <a:lvl9pPr marL="3886200" indent="-228600" eaLnBrk="0" fontAlgn="base" hangingPunct="0">
              <a:spcBef>
                <a:spcPct val="20000"/>
              </a:spcBef>
              <a:spcAft>
                <a:spcPct val="0"/>
              </a:spcAft>
              <a:buChar char="»"/>
              <a:defRPr sz="2000">
                <a:solidFill>
                  <a:schemeClr val="bg1"/>
                </a:solidFill>
                <a:latin typeface="Comic Sans MS" pitchFamily="66" charset="0"/>
              </a:defRPr>
            </a:lvl9pPr>
          </a:lstStyle>
          <a:p>
            <a:pPr>
              <a:buNone/>
            </a:pPr>
            <a:r>
              <a:rPr lang="en-NZ" altLang="en-US" sz="5400" b="1" dirty="0">
                <a:solidFill>
                  <a:srgbClr val="BE1818"/>
                </a:solidFill>
                <a:latin typeface="Calibri" panose="020F0502020204030204" pitchFamily="34" charset="0"/>
              </a:rPr>
              <a:t> BBC- Richard Hammonds’ Engineering Connections- Bullet Train</a:t>
            </a:r>
            <a:endParaRPr lang="en-US" sz="5400" b="1" dirty="0">
              <a:ln/>
              <a:solidFill>
                <a:srgbClr val="CC0B0B"/>
              </a:solidFill>
              <a:latin typeface="Calibri" panose="020F0502020204030204" pitchFamily="34" charset="0"/>
            </a:endParaRPr>
          </a:p>
        </p:txBody>
      </p:sp>
      <p:pic>
        <p:nvPicPr>
          <p:cNvPr id="3" name="gcENcMDBYFg"/>
          <p:cNvPicPr>
            <a:picLocks noRot="1" noChangeAspect="1"/>
          </p:cNvPicPr>
          <p:nvPr>
            <a:videoFile r:link="rId1"/>
          </p:nvPr>
        </p:nvPicPr>
        <p:blipFill>
          <a:blip r:embed="rId4"/>
          <a:stretch>
            <a:fillRect/>
          </a:stretch>
        </p:blipFill>
        <p:spPr>
          <a:xfrm>
            <a:off x="5446340" y="2730274"/>
            <a:ext cx="5978706" cy="3363022"/>
          </a:xfrm>
          <a:prstGeom prst="rect">
            <a:avLst/>
          </a:prstGeom>
        </p:spPr>
      </p:pic>
      <p:sp>
        <p:nvSpPr>
          <p:cNvPr id="2" name="TextBox 1"/>
          <p:cNvSpPr txBox="1"/>
          <p:nvPr/>
        </p:nvSpPr>
        <p:spPr>
          <a:xfrm>
            <a:off x="1269876" y="2420888"/>
            <a:ext cx="3542414" cy="646331"/>
          </a:xfrm>
          <a:prstGeom prst="rect">
            <a:avLst/>
          </a:prstGeom>
          <a:noFill/>
        </p:spPr>
        <p:txBody>
          <a:bodyPr wrap="square" rtlCol="0">
            <a:spAutoFit/>
          </a:bodyPr>
          <a:lstStyle/>
          <a:p>
            <a:r>
              <a:rPr lang="en-NZ" dirty="0">
                <a:hlinkClick r:id="rId5"/>
              </a:rPr>
              <a:t>https://youtu.be/_Ja59uLKVqI</a:t>
            </a:r>
            <a:endParaRPr lang="en-NZ" dirty="0"/>
          </a:p>
          <a:p>
            <a:endParaRPr lang="en-NZ" dirty="0"/>
          </a:p>
        </p:txBody>
      </p:sp>
    </p:spTree>
    <p:extLst>
      <p:ext uri="{BB962C8B-B14F-4D97-AF65-F5344CB8AC3E}">
        <p14:creationId xmlns:p14="http://schemas.microsoft.com/office/powerpoint/2010/main" val="38084444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494012" y="406959"/>
            <a:ext cx="842493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300" dirty="0">
                <a:solidFill>
                  <a:schemeClr val="tx1"/>
                </a:solidFill>
                <a:latin typeface="Calibri" panose="020F0502020204030204" pitchFamily="34" charset="0"/>
              </a:rPr>
              <a:t>These advancements, however, would be quickly overshadowed by the age of the </a:t>
            </a:r>
            <a:r>
              <a:rPr lang="en-NZ" altLang="en-US" sz="2300" b="1" i="1" dirty="0" err="1">
                <a:solidFill>
                  <a:schemeClr val="tx1"/>
                </a:solidFill>
                <a:latin typeface="Calibri" panose="020F0502020204030204" pitchFamily="34" charset="0"/>
              </a:rPr>
              <a:t>Shinkansen</a:t>
            </a:r>
            <a:r>
              <a:rPr lang="en-NZ" altLang="en-US" sz="2300" dirty="0">
                <a:solidFill>
                  <a:schemeClr val="tx1"/>
                </a:solidFill>
                <a:latin typeface="Calibri" panose="020F0502020204030204" pitchFamily="34" charset="0"/>
              </a:rPr>
              <a:t> that was to follow………………</a:t>
            </a:r>
          </a:p>
        </p:txBody>
      </p:sp>
      <p:pic>
        <p:nvPicPr>
          <p:cNvPr id="6" name="Picture 4" descr="C:\Users\hrobb\Desktop\p23-jtgb-a-20141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11199">
            <a:off x="2472768" y="2381329"/>
            <a:ext cx="738505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7328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6"/>
                                        </p:tgtEl>
                                      </p:cBhvr>
                                      <p:by x="150000" y="150000"/>
                                    </p:animScale>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4006180" y="5589241"/>
            <a:ext cx="4740548"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NZ" sz="3600" b="1" dirty="0">
                <a:solidFill>
                  <a:prstClr val="black"/>
                </a:solidFill>
                <a:latin typeface="Trebuchet MS" pitchFamily="34" charset="0"/>
              </a:rPr>
              <a:t>www.asianz.org.nz</a:t>
            </a:r>
            <a:endParaRPr lang="en-US" sz="3600" b="1" dirty="0">
              <a:solidFill>
                <a:prstClr val="black"/>
              </a:solidFill>
              <a:latin typeface="Trebuchet MS" pitchFamily="34" charset="0"/>
            </a:endParaRPr>
          </a:p>
        </p:txBody>
      </p:sp>
      <p:pic>
        <p:nvPicPr>
          <p:cNvPr id="4" name="Picture 3" descr="asianz_corp_rgb.jpg"/>
          <p:cNvPicPr>
            <a:picLocks noChangeAspect="1"/>
          </p:cNvPicPr>
          <p:nvPr/>
        </p:nvPicPr>
        <p:blipFill>
          <a:blip r:embed="rId3" cstate="print"/>
          <a:stretch>
            <a:fillRect/>
          </a:stretch>
        </p:blipFill>
        <p:spPr>
          <a:xfrm>
            <a:off x="1763216" y="2318828"/>
            <a:ext cx="8579668" cy="2083314"/>
          </a:xfrm>
          <a:prstGeom prst="rect">
            <a:avLst/>
          </a:prstGeom>
        </p:spPr>
      </p:pic>
    </p:spTree>
    <p:extLst>
      <p:ext uri="{BB962C8B-B14F-4D97-AF65-F5344CB8AC3E}">
        <p14:creationId xmlns:p14="http://schemas.microsoft.com/office/powerpoint/2010/main" val="2409254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493442" y="1076722"/>
            <a:ext cx="943361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300" dirty="0">
                <a:solidFill>
                  <a:schemeClr val="tx1"/>
                </a:solidFill>
                <a:latin typeface="Calibri" panose="020F0502020204030204" pitchFamily="34" charset="0"/>
              </a:rPr>
              <a:t>Inadequate transportation capacity in the post WWII boom drove the development of Japans’ bullet trains which form part of the </a:t>
            </a:r>
            <a:r>
              <a:rPr lang="en-NZ" altLang="en-US" sz="2300" b="1" dirty="0" err="1">
                <a:solidFill>
                  <a:schemeClr val="tx1"/>
                </a:solidFill>
                <a:latin typeface="Calibri" panose="020F0502020204030204" pitchFamily="34" charset="0"/>
              </a:rPr>
              <a:t>shinkansen</a:t>
            </a:r>
            <a:r>
              <a:rPr lang="en-NZ" altLang="en-US" sz="2300" b="1" dirty="0">
                <a:solidFill>
                  <a:schemeClr val="tx1"/>
                </a:solidFill>
                <a:latin typeface="Calibri" panose="020F0502020204030204" pitchFamily="34" charset="0"/>
              </a:rPr>
              <a:t> </a:t>
            </a:r>
            <a:r>
              <a:rPr lang="en-NZ" altLang="en-US" sz="2300" dirty="0">
                <a:solidFill>
                  <a:schemeClr val="tx1"/>
                </a:solidFill>
                <a:latin typeface="Calibri" panose="020F0502020204030204" pitchFamily="34" charset="0"/>
              </a:rPr>
              <a:t>system. Just before the 1964 Tokyo Olympics commercial operations began.</a:t>
            </a:r>
          </a:p>
        </p:txBody>
      </p:sp>
      <p:sp>
        <p:nvSpPr>
          <p:cNvPr id="7" name="TextBox 6"/>
          <p:cNvSpPr txBox="1">
            <a:spLocks noChangeArrowheads="1"/>
          </p:cNvSpPr>
          <p:nvPr/>
        </p:nvSpPr>
        <p:spPr bwMode="auto">
          <a:xfrm>
            <a:off x="2514525" y="2420888"/>
            <a:ext cx="919651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300" dirty="0">
                <a:solidFill>
                  <a:schemeClr val="tx1"/>
                </a:solidFill>
                <a:latin typeface="Calibri" panose="020F0502020204030204" pitchFamily="34" charset="0"/>
              </a:rPr>
              <a:t>Initially operating at a maximum speed of 200 km h</a:t>
            </a:r>
            <a:r>
              <a:rPr lang="en-NZ" altLang="en-US" sz="2300" baseline="30000" dirty="0">
                <a:solidFill>
                  <a:schemeClr val="tx1"/>
                </a:solidFill>
                <a:latin typeface="Calibri" panose="020F0502020204030204" pitchFamily="34" charset="0"/>
              </a:rPr>
              <a:t>-1</a:t>
            </a:r>
            <a:r>
              <a:rPr lang="en-NZ" altLang="en-US" sz="2300" dirty="0">
                <a:solidFill>
                  <a:schemeClr val="tx1"/>
                </a:solidFill>
                <a:latin typeface="Calibri" panose="020F0502020204030204" pitchFamily="34" charset="0"/>
              </a:rPr>
              <a:t> on a new 515 km line from Tokyo to Osaka the journey took 4 hours (previously 6 hours 50 </a:t>
            </a:r>
            <a:r>
              <a:rPr lang="en-NZ" altLang="en-US" sz="2300" dirty="0" err="1">
                <a:solidFill>
                  <a:schemeClr val="tx1"/>
                </a:solidFill>
                <a:latin typeface="Calibri" panose="020F0502020204030204" pitchFamily="34" charset="0"/>
              </a:rPr>
              <a:t>mins</a:t>
            </a:r>
            <a:r>
              <a:rPr lang="en-NZ" altLang="en-US" sz="2300" dirty="0">
                <a:solidFill>
                  <a:schemeClr val="tx1"/>
                </a:solidFill>
                <a:latin typeface="Calibri" panose="020F0502020204030204" pitchFamily="34" charset="0"/>
              </a:rPr>
              <a:t>)</a:t>
            </a:r>
            <a:endParaRPr lang="en-NZ" altLang="en-US" sz="2400" dirty="0">
              <a:solidFill>
                <a:schemeClr val="tx1"/>
              </a:solidFill>
              <a:latin typeface="Calibri" panose="020F0502020204030204" pitchFamily="34" charset="0"/>
            </a:endParaRPr>
          </a:p>
        </p:txBody>
      </p:sp>
      <p:sp>
        <p:nvSpPr>
          <p:cNvPr id="5129" name="TextBox 3"/>
          <p:cNvSpPr txBox="1">
            <a:spLocks noChangeArrowheads="1"/>
          </p:cNvSpPr>
          <p:nvPr/>
        </p:nvSpPr>
        <p:spPr bwMode="auto">
          <a:xfrm>
            <a:off x="2566020" y="3661281"/>
            <a:ext cx="385188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300" dirty="0">
                <a:solidFill>
                  <a:schemeClr val="tx1"/>
                </a:solidFill>
                <a:latin typeface="Calibri" panose="020F0502020204030204" pitchFamily="34" charset="0"/>
              </a:rPr>
              <a:t>The maximum speed is now 320 km/h – the same journey takes only 2 hours 30 minutes.</a:t>
            </a:r>
          </a:p>
          <a:p>
            <a:pPr>
              <a:spcBef>
                <a:spcPct val="0"/>
              </a:spcBef>
              <a:buFontTx/>
              <a:buNone/>
            </a:pPr>
            <a:endParaRPr lang="en-NZ" altLang="en-US" sz="2300" dirty="0">
              <a:solidFill>
                <a:schemeClr val="tx1"/>
              </a:solidFill>
              <a:latin typeface="Calibri" panose="020F0502020204030204" pitchFamily="34" charset="0"/>
            </a:endParaRPr>
          </a:p>
          <a:p>
            <a:pPr>
              <a:spcBef>
                <a:spcPct val="0"/>
              </a:spcBef>
              <a:buFontTx/>
              <a:buNone/>
            </a:pPr>
            <a:r>
              <a:rPr lang="en-NZ" altLang="en-US" sz="2300" dirty="0">
                <a:solidFill>
                  <a:schemeClr val="tx1"/>
                </a:solidFill>
                <a:latin typeface="Calibri" panose="020F0502020204030204" pitchFamily="34" charset="0"/>
              </a:rPr>
              <a:t>2620 km = current length of shinkansen network.</a:t>
            </a:r>
          </a:p>
        </p:txBody>
      </p:sp>
      <p:sp>
        <p:nvSpPr>
          <p:cNvPr id="10" name="Title 1"/>
          <p:cNvSpPr txBox="1">
            <a:spLocks/>
          </p:cNvSpPr>
          <p:nvPr/>
        </p:nvSpPr>
        <p:spPr>
          <a:xfrm>
            <a:off x="2567036" y="287561"/>
            <a:ext cx="9144000" cy="765175"/>
          </a:xfrm>
          <a:prstGeom prst="rect">
            <a:avLst/>
          </a:prstGeom>
        </p:spPr>
        <p:txBody>
          <a:bodyPr/>
          <a:lst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a:lstStyle>
          <a:p>
            <a:pPr>
              <a:defRPr/>
            </a:pPr>
            <a:r>
              <a:rPr lang="en-NZ" sz="4400" b="1" kern="0" dirty="0">
                <a:solidFill>
                  <a:srgbClr val="C00000"/>
                </a:solidFill>
                <a:latin typeface="Calibri" panose="020F0502020204030204" pitchFamily="34" charset="0"/>
              </a:rPr>
              <a:t>Shinkansen     </a:t>
            </a:r>
            <a:r>
              <a:rPr lang="en-NZ" sz="2800" b="1" kern="0" dirty="0">
                <a:solidFill>
                  <a:srgbClr val="C00000"/>
                </a:solidFill>
                <a:latin typeface="Calibri" panose="020F0502020204030204" pitchFamily="34" charset="0"/>
              </a:rPr>
              <a:t>(literally: ‘new trunk line’)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790" y="3377114"/>
            <a:ext cx="4989918" cy="3220238"/>
          </a:xfrm>
          <a:prstGeom prst="rect">
            <a:avLst/>
          </a:prstGeom>
        </p:spPr>
      </p:pic>
      <p:sp>
        <p:nvSpPr>
          <p:cNvPr id="9" name="TextBox 8"/>
          <p:cNvSpPr txBox="1"/>
          <p:nvPr/>
        </p:nvSpPr>
        <p:spPr>
          <a:xfrm>
            <a:off x="9046740" y="6525344"/>
            <a:ext cx="2448272" cy="261610"/>
          </a:xfrm>
          <a:prstGeom prst="rect">
            <a:avLst/>
          </a:prstGeom>
          <a:noFill/>
        </p:spPr>
        <p:txBody>
          <a:bodyPr wrap="square" rtlCol="0">
            <a:spAutoFit/>
          </a:bodyPr>
          <a:lstStyle/>
          <a:p>
            <a:r>
              <a:rPr lang="en-NZ" sz="1100" dirty="0">
                <a:latin typeface="Calibri" panose="020F0502020204030204" pitchFamily="34" charset="0"/>
              </a:rPr>
              <a:t>Photo Credit: </a:t>
            </a:r>
            <a:r>
              <a:rPr lang="en-NZ" sz="1100" dirty="0" err="1">
                <a:latin typeface="Calibri" panose="020F0502020204030204" pitchFamily="34" charset="0"/>
              </a:rPr>
              <a:t>Prisma</a:t>
            </a:r>
            <a:r>
              <a:rPr lang="en-NZ" sz="1100" dirty="0">
                <a:latin typeface="Calibri" panose="020F0502020204030204" pitchFamily="34" charset="0"/>
              </a:rPr>
              <a:t> </a:t>
            </a:r>
            <a:r>
              <a:rPr lang="en-NZ" sz="1100" dirty="0" err="1">
                <a:latin typeface="Calibri" panose="020F0502020204030204" pitchFamily="34" charset="0"/>
              </a:rPr>
              <a:t>Bildagentur</a:t>
            </a:r>
            <a:r>
              <a:rPr lang="en-NZ" sz="1100" dirty="0">
                <a:latin typeface="Calibri" panose="020F0502020204030204" pitchFamily="34" charset="0"/>
              </a:rPr>
              <a:t> </a:t>
            </a:r>
            <a:r>
              <a:rPr lang="en-NZ" sz="1100" dirty="0" err="1">
                <a:latin typeface="Calibri" panose="020F0502020204030204" pitchFamily="34" charset="0"/>
              </a:rPr>
              <a:t>Alamy</a:t>
            </a:r>
            <a:endParaRPr lang="en-NZ" sz="1100" dirty="0">
              <a:latin typeface="Calibri" panose="020F0502020204030204" pitchFamily="34" charset="0"/>
            </a:endParaRPr>
          </a:p>
        </p:txBody>
      </p:sp>
    </p:spTree>
    <p:extLst>
      <p:ext uri="{BB962C8B-B14F-4D97-AF65-F5344CB8AC3E}">
        <p14:creationId xmlns:p14="http://schemas.microsoft.com/office/powerpoint/2010/main" val="102866065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hrobb\Desktop\Hamish Laptop Backup added\Japan\Lesson Plan Stuff\4 generations of shinkensen nago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559" y="5443"/>
            <a:ext cx="8594203" cy="686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C:\Users\hrobb\Desktop\Hamish Laptop Backup added\Japan\Lesson Plan Stuff\Shinkansen Network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 y="620687"/>
            <a:ext cx="7260357" cy="532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65731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ircle(in)">
                                      <p:cBhvr>
                                        <p:cTn id="7" dur="20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wedge">
                                      <p:cBhvr>
                                        <p:cTn id="12"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1846262" y="44450"/>
            <a:ext cx="7128654" cy="1143000"/>
          </a:xfrm>
        </p:spPr>
        <p:txBody>
          <a:bodyPr/>
          <a:lstStyle/>
          <a:p>
            <a:pPr eaLnBrk="1" hangingPunct="1">
              <a:defRPr/>
            </a:pPr>
            <a:r>
              <a:rPr lang="en-GB" sz="5400" b="1" dirty="0">
                <a:solidFill>
                  <a:srgbClr val="C00000"/>
                </a:solidFill>
                <a:latin typeface="Calibri" panose="020F0502020204030204" pitchFamily="34" charset="0"/>
              </a:rPr>
              <a:t>L1 Revision- Train Speed</a:t>
            </a:r>
          </a:p>
        </p:txBody>
      </p:sp>
      <p:sp>
        <p:nvSpPr>
          <p:cNvPr id="680974" name="Text Box 14"/>
          <p:cNvSpPr txBox="1">
            <a:spLocks noChangeArrowheads="1"/>
          </p:cNvSpPr>
          <p:nvPr/>
        </p:nvSpPr>
        <p:spPr bwMode="auto">
          <a:xfrm>
            <a:off x="1558051" y="3634234"/>
            <a:ext cx="7756206" cy="830997"/>
          </a:xfrm>
          <a:prstGeom prst="rect">
            <a:avLst/>
          </a:prstGeom>
          <a:solidFill>
            <a:srgbClr val="FCE180"/>
          </a:solidFill>
          <a:ln>
            <a:noFill/>
          </a:ln>
          <a:effectLst/>
        </p:spPr>
        <p:txBody>
          <a:bodyPr wrap="square">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dirty="0">
                <a:solidFill>
                  <a:schemeClr val="tx1"/>
                </a:solidFill>
                <a:latin typeface="Calibri" panose="020F0502020204030204" pitchFamily="34" charset="0"/>
              </a:rPr>
              <a:t>e.g. In units of metres per second, what was the average speed of the first trains in use in Japan in 1872? </a:t>
            </a:r>
          </a:p>
        </p:txBody>
      </p:sp>
      <p:grpSp>
        <p:nvGrpSpPr>
          <p:cNvPr id="15" name="Group 14"/>
          <p:cNvGrpSpPr>
            <a:grpSpLocks/>
          </p:cNvGrpSpPr>
          <p:nvPr/>
        </p:nvGrpSpPr>
        <p:grpSpPr bwMode="auto">
          <a:xfrm rot="2938645">
            <a:off x="7789033" y="2355260"/>
            <a:ext cx="5183413" cy="754839"/>
            <a:chOff x="3997051" y="617578"/>
            <a:chExt cx="4967437" cy="754419"/>
          </a:xfrm>
        </p:grpSpPr>
        <p:cxnSp>
          <p:nvCxnSpPr>
            <p:cNvPr id="8226" name="Elbow Connector 7"/>
            <p:cNvCxnSpPr>
              <a:cxnSpLocks noChangeShapeType="1"/>
              <a:endCxn id="8227" idx="1"/>
            </p:cNvCxnSpPr>
            <p:nvPr/>
          </p:nvCxnSpPr>
          <p:spPr bwMode="auto">
            <a:xfrm rot="13261355" flipH="1">
              <a:off x="3997051" y="617578"/>
              <a:ext cx="1341203" cy="526826"/>
            </a:xfrm>
            <a:prstGeom prst="bentConnector3">
              <a:avLst>
                <a:gd name="adj1" fmla="val 50000"/>
              </a:avLst>
            </a:prstGeom>
            <a:noFill/>
            <a:ln w="254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27" name="TextBox 13"/>
            <p:cNvSpPr txBox="1">
              <a:spLocks noChangeArrowheads="1"/>
            </p:cNvSpPr>
            <p:nvPr/>
          </p:nvSpPr>
          <p:spPr bwMode="auto">
            <a:xfrm>
              <a:off x="5339370" y="910589"/>
              <a:ext cx="3625118" cy="46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400" dirty="0">
                  <a:solidFill>
                    <a:schemeClr val="tx1"/>
                  </a:solidFill>
                  <a:latin typeface="Calibri" panose="020F0502020204030204" pitchFamily="34" charset="0"/>
                </a:rPr>
                <a:t>How fast something is going</a:t>
              </a:r>
            </a:p>
          </p:txBody>
        </p:sp>
      </p:grpSp>
      <p:grpSp>
        <p:nvGrpSpPr>
          <p:cNvPr id="18" name="Group 17"/>
          <p:cNvGrpSpPr>
            <a:grpSpLocks/>
          </p:cNvGrpSpPr>
          <p:nvPr/>
        </p:nvGrpSpPr>
        <p:grpSpPr bwMode="auto">
          <a:xfrm>
            <a:off x="1701924" y="1743483"/>
            <a:ext cx="7621811" cy="1397485"/>
            <a:chOff x="334418" y="1671579"/>
            <a:chExt cx="7621958" cy="1397381"/>
          </a:xfrm>
        </p:grpSpPr>
        <p:grpSp>
          <p:nvGrpSpPr>
            <p:cNvPr id="8215" name="Group 5"/>
            <p:cNvGrpSpPr>
              <a:grpSpLocks/>
            </p:cNvGrpSpPr>
            <p:nvPr/>
          </p:nvGrpSpPr>
          <p:grpSpPr bwMode="auto">
            <a:xfrm>
              <a:off x="468236" y="2052959"/>
              <a:ext cx="5975972" cy="1016001"/>
              <a:chOff x="-551925" y="1828801"/>
              <a:chExt cx="5975972" cy="1016001"/>
            </a:xfrm>
          </p:grpSpPr>
          <p:grpSp>
            <p:nvGrpSpPr>
              <p:cNvPr id="8222" name="Group 3"/>
              <p:cNvGrpSpPr>
                <a:grpSpLocks/>
              </p:cNvGrpSpPr>
              <p:nvPr/>
            </p:nvGrpSpPr>
            <p:grpSpPr bwMode="auto">
              <a:xfrm>
                <a:off x="394847" y="1828801"/>
                <a:ext cx="5029200" cy="1016001"/>
                <a:chOff x="421" y="816"/>
                <a:chExt cx="3168" cy="640"/>
              </a:xfrm>
            </p:grpSpPr>
            <p:sp>
              <p:nvSpPr>
                <p:cNvPr id="8224" name="Text Box 4"/>
                <p:cNvSpPr txBox="1">
                  <a:spLocks noChangeArrowheads="1"/>
                </p:cNvSpPr>
                <p:nvPr/>
              </p:nvSpPr>
              <p:spPr bwMode="auto">
                <a:xfrm>
                  <a:off x="421" y="816"/>
                  <a:ext cx="3168"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dirty="0">
                      <a:solidFill>
                        <a:schemeClr val="tx1"/>
                      </a:solidFill>
                    </a:rPr>
                    <a:t>              </a:t>
                  </a:r>
                  <a:r>
                    <a:rPr lang="en-GB" altLang="en-US" sz="2400" dirty="0">
                      <a:solidFill>
                        <a:schemeClr val="tx1"/>
                      </a:solidFill>
                      <a:latin typeface="Calibri" panose="020F0502020204030204" pitchFamily="34" charset="0"/>
                    </a:rPr>
                    <a:t>distance (in metres)</a:t>
                  </a:r>
                </a:p>
                <a:p>
                  <a:pPr eaLnBrk="1" hangingPunct="1">
                    <a:spcBef>
                      <a:spcPct val="50000"/>
                    </a:spcBef>
                    <a:buFontTx/>
                    <a:buNone/>
                  </a:pPr>
                  <a:r>
                    <a:rPr lang="en-GB" altLang="en-US" sz="2400" dirty="0">
                      <a:solidFill>
                        <a:schemeClr val="tx1"/>
                      </a:solidFill>
                      <a:latin typeface="Calibri" panose="020F0502020204030204" pitchFamily="34" charset="0"/>
                    </a:rPr>
                    <a:t>	       time (in seconds)</a:t>
                  </a:r>
                </a:p>
              </p:txBody>
            </p:sp>
            <p:sp>
              <p:nvSpPr>
                <p:cNvPr id="8225" name="Line 5"/>
                <p:cNvSpPr>
                  <a:spLocks noChangeShapeType="1"/>
                </p:cNvSpPr>
                <p:nvPr/>
              </p:nvSpPr>
              <p:spPr bwMode="auto">
                <a:xfrm>
                  <a:off x="1185" y="1152"/>
                  <a:ext cx="177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sp>
            <p:nvSpPr>
              <p:cNvPr id="8223" name="TextBox 2"/>
              <p:cNvSpPr txBox="1">
                <a:spLocks noChangeArrowheads="1"/>
              </p:cNvSpPr>
              <p:nvPr/>
            </p:nvSpPr>
            <p:spPr bwMode="auto">
              <a:xfrm>
                <a:off x="-551925" y="2132856"/>
                <a:ext cx="23644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GB" altLang="en-US" sz="2400" dirty="0">
                    <a:solidFill>
                      <a:schemeClr val="tx1"/>
                    </a:solidFill>
                    <a:latin typeface="Calibri" panose="020F0502020204030204" pitchFamily="34" charset="0"/>
                  </a:rPr>
                  <a:t>Speed (m s</a:t>
                </a:r>
                <a:r>
                  <a:rPr lang="en-GB" altLang="en-US" sz="2400" baseline="30000" dirty="0">
                    <a:solidFill>
                      <a:schemeClr val="tx1"/>
                    </a:solidFill>
                    <a:latin typeface="Calibri" panose="020F0502020204030204" pitchFamily="34" charset="0"/>
                  </a:rPr>
                  <a:t>-1</a:t>
                </a:r>
                <a:r>
                  <a:rPr lang="en-GB" altLang="en-US" sz="2400" dirty="0">
                    <a:solidFill>
                      <a:schemeClr val="tx1"/>
                    </a:solidFill>
                    <a:latin typeface="Calibri" panose="020F0502020204030204" pitchFamily="34" charset="0"/>
                  </a:rPr>
                  <a:t>) =</a:t>
                </a:r>
                <a:endParaRPr lang="en-NZ" altLang="en-US" sz="2400" dirty="0">
                  <a:solidFill>
                    <a:schemeClr val="tx1"/>
                  </a:solidFill>
                  <a:latin typeface="Calibri" panose="020F0502020204030204" pitchFamily="34" charset="0"/>
                </a:endParaRPr>
              </a:p>
            </p:txBody>
          </p:sp>
        </p:grpSp>
        <p:grpSp>
          <p:nvGrpSpPr>
            <p:cNvPr id="8216" name="Group 4"/>
            <p:cNvGrpSpPr>
              <a:grpSpLocks/>
            </p:cNvGrpSpPr>
            <p:nvPr/>
          </p:nvGrpSpPr>
          <p:grpSpPr bwMode="auto">
            <a:xfrm>
              <a:off x="6156176" y="2053297"/>
              <a:ext cx="1800200" cy="1015663"/>
              <a:chOff x="4644008" y="1837273"/>
              <a:chExt cx="1800200" cy="1015663"/>
            </a:xfrm>
          </p:grpSpPr>
          <p:sp>
            <p:nvSpPr>
              <p:cNvPr id="8218" name="Text Box 4"/>
              <p:cNvSpPr txBox="1">
                <a:spLocks noChangeArrowheads="1"/>
              </p:cNvSpPr>
              <p:nvPr/>
            </p:nvSpPr>
            <p:spPr bwMode="auto">
              <a:xfrm>
                <a:off x="4644008" y="1837273"/>
                <a:ext cx="180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dirty="0">
                    <a:solidFill>
                      <a:schemeClr val="tx1"/>
                    </a:solidFill>
                  </a:rPr>
                  <a:t>         </a:t>
                </a:r>
                <a:r>
                  <a:rPr lang="en-GB" altLang="en-US" sz="2400" dirty="0">
                    <a:solidFill>
                      <a:schemeClr val="tx1"/>
                    </a:solidFill>
                    <a:latin typeface="Calibri" panose="020F0502020204030204" pitchFamily="34" charset="0"/>
                  </a:rPr>
                  <a:t>d</a:t>
                </a:r>
              </a:p>
              <a:p>
                <a:pPr eaLnBrk="1" hangingPunct="1">
                  <a:spcBef>
                    <a:spcPct val="50000"/>
                  </a:spcBef>
                  <a:buFontTx/>
                  <a:buNone/>
                </a:pPr>
                <a:r>
                  <a:rPr lang="en-GB" altLang="en-US" sz="2400" dirty="0">
                    <a:solidFill>
                      <a:schemeClr val="tx1"/>
                    </a:solidFill>
                    <a:latin typeface="Calibri" panose="020F0502020204030204" pitchFamily="34" charset="0"/>
                  </a:rPr>
                  <a:t>             t</a:t>
                </a:r>
              </a:p>
            </p:txBody>
          </p:sp>
          <p:grpSp>
            <p:nvGrpSpPr>
              <p:cNvPr id="8219" name="Group 3"/>
              <p:cNvGrpSpPr>
                <a:grpSpLocks/>
              </p:cNvGrpSpPr>
              <p:nvPr/>
            </p:nvGrpSpPr>
            <p:grpSpPr bwMode="auto">
              <a:xfrm>
                <a:off x="4716016" y="2152163"/>
                <a:ext cx="1224136" cy="461665"/>
                <a:chOff x="4716016" y="2152163"/>
                <a:chExt cx="1224136" cy="461665"/>
              </a:xfrm>
            </p:grpSpPr>
            <p:sp>
              <p:nvSpPr>
                <p:cNvPr id="8220" name="TextBox 1"/>
                <p:cNvSpPr txBox="1">
                  <a:spLocks noChangeArrowheads="1"/>
                </p:cNvSpPr>
                <p:nvPr/>
              </p:nvSpPr>
              <p:spPr bwMode="auto">
                <a:xfrm>
                  <a:off x="4716016" y="2152163"/>
                  <a:ext cx="1224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GB" altLang="en-US" sz="2400" dirty="0">
                      <a:solidFill>
                        <a:schemeClr val="tx1"/>
                      </a:solidFill>
                    </a:rPr>
                    <a:t>v  =</a:t>
                  </a:r>
                  <a:r>
                    <a:rPr lang="en-GB" altLang="en-US" sz="2400" dirty="0"/>
                    <a:t> </a:t>
                  </a:r>
                  <a:endParaRPr lang="en-NZ" altLang="en-US" sz="2400" dirty="0"/>
                </a:p>
              </p:txBody>
            </p:sp>
            <p:sp>
              <p:nvSpPr>
                <p:cNvPr id="8221" name="Line 5"/>
                <p:cNvSpPr>
                  <a:spLocks noChangeShapeType="1"/>
                </p:cNvSpPr>
                <p:nvPr/>
              </p:nvSpPr>
              <p:spPr bwMode="auto">
                <a:xfrm>
                  <a:off x="5436096" y="2372326"/>
                  <a:ext cx="41908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grpSp>
        <p:sp>
          <p:nvSpPr>
            <p:cNvPr id="8217" name="TextBox 16"/>
            <p:cNvSpPr txBox="1">
              <a:spLocks noChangeArrowheads="1"/>
            </p:cNvSpPr>
            <p:nvPr/>
          </p:nvSpPr>
          <p:spPr bwMode="auto">
            <a:xfrm>
              <a:off x="334418" y="1671579"/>
              <a:ext cx="25091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400" dirty="0">
                  <a:solidFill>
                    <a:schemeClr val="tx1"/>
                  </a:solidFill>
                  <a:latin typeface="Calibri" panose="020F0502020204030204" pitchFamily="34" charset="0"/>
                </a:rPr>
                <a:t>Calculated via:</a:t>
              </a:r>
            </a:p>
          </p:txBody>
        </p:sp>
      </p:grpSp>
      <p:grpSp>
        <p:nvGrpSpPr>
          <p:cNvPr id="21" name="Group 20"/>
          <p:cNvGrpSpPr>
            <a:grpSpLocks/>
          </p:cNvGrpSpPr>
          <p:nvPr/>
        </p:nvGrpSpPr>
        <p:grpSpPr bwMode="auto">
          <a:xfrm>
            <a:off x="2422526" y="5149850"/>
            <a:ext cx="1800225" cy="1016000"/>
            <a:chOff x="971600" y="5077633"/>
            <a:chExt cx="1800200" cy="1015663"/>
          </a:xfrm>
        </p:grpSpPr>
        <p:sp>
          <p:nvSpPr>
            <p:cNvPr id="8212" name="Text Box 4"/>
            <p:cNvSpPr txBox="1">
              <a:spLocks noChangeArrowheads="1"/>
            </p:cNvSpPr>
            <p:nvPr/>
          </p:nvSpPr>
          <p:spPr bwMode="auto">
            <a:xfrm>
              <a:off x="971600" y="5077633"/>
              <a:ext cx="180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dirty="0">
                  <a:solidFill>
                    <a:srgbClr val="66FFFF"/>
                  </a:solidFill>
                </a:rPr>
                <a:t>         </a:t>
              </a:r>
              <a:r>
                <a:rPr lang="en-GB" altLang="en-US" sz="2400" dirty="0">
                  <a:solidFill>
                    <a:srgbClr val="C00000"/>
                  </a:solidFill>
                </a:rPr>
                <a:t>d</a:t>
              </a:r>
            </a:p>
            <a:p>
              <a:pPr eaLnBrk="1" hangingPunct="1">
                <a:spcBef>
                  <a:spcPct val="50000"/>
                </a:spcBef>
                <a:buFontTx/>
                <a:buNone/>
              </a:pPr>
              <a:r>
                <a:rPr lang="en-GB" altLang="en-US" sz="2400" dirty="0">
                  <a:solidFill>
                    <a:srgbClr val="C00000"/>
                  </a:solidFill>
                </a:rPr>
                <a:t>         t</a:t>
              </a:r>
            </a:p>
          </p:txBody>
        </p:sp>
        <p:sp>
          <p:nvSpPr>
            <p:cNvPr id="8213" name="TextBox 35"/>
            <p:cNvSpPr txBox="1">
              <a:spLocks noChangeArrowheads="1"/>
            </p:cNvSpPr>
            <p:nvPr/>
          </p:nvSpPr>
          <p:spPr bwMode="auto">
            <a:xfrm>
              <a:off x="1099457" y="5349573"/>
              <a:ext cx="1224136" cy="46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GB" altLang="en-US" sz="2400" dirty="0">
                  <a:solidFill>
                    <a:srgbClr val="C00000"/>
                  </a:solidFill>
                  <a:latin typeface="Calibri" panose="020F0502020204030204" pitchFamily="34" charset="0"/>
                </a:rPr>
                <a:t>v</a:t>
              </a:r>
              <a:r>
                <a:rPr lang="en-GB" altLang="en-US" sz="2400" dirty="0">
                  <a:solidFill>
                    <a:srgbClr val="C00000"/>
                  </a:solidFill>
                </a:rPr>
                <a:t>  =	 </a:t>
              </a:r>
              <a:endParaRPr lang="en-NZ" altLang="en-US" sz="2400" dirty="0">
                <a:solidFill>
                  <a:srgbClr val="C00000"/>
                </a:solidFill>
              </a:endParaRPr>
            </a:p>
          </p:txBody>
        </p:sp>
        <p:sp>
          <p:nvSpPr>
            <p:cNvPr id="8214" name="Line 5"/>
            <p:cNvSpPr>
              <a:spLocks noChangeShapeType="1"/>
            </p:cNvSpPr>
            <p:nvPr/>
          </p:nvSpPr>
          <p:spPr bwMode="auto">
            <a:xfrm>
              <a:off x="1763688" y="5588861"/>
              <a:ext cx="419086" cy="0"/>
            </a:xfrm>
            <a:prstGeom prst="line">
              <a:avLst/>
            </a:prstGeom>
            <a:noFill/>
            <a:ln w="317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grpSp>
        <p:nvGrpSpPr>
          <p:cNvPr id="39" name="Group 38"/>
          <p:cNvGrpSpPr>
            <a:grpSpLocks/>
          </p:cNvGrpSpPr>
          <p:nvPr/>
        </p:nvGrpSpPr>
        <p:grpSpPr bwMode="auto">
          <a:xfrm>
            <a:off x="3357562" y="5157788"/>
            <a:ext cx="2160588" cy="1014412"/>
            <a:chOff x="971600" y="5077633"/>
            <a:chExt cx="1800200" cy="1015663"/>
          </a:xfrm>
        </p:grpSpPr>
        <p:sp>
          <p:nvSpPr>
            <p:cNvPr id="8209" name="Text Box 4"/>
            <p:cNvSpPr txBox="1">
              <a:spLocks noChangeArrowheads="1"/>
            </p:cNvSpPr>
            <p:nvPr/>
          </p:nvSpPr>
          <p:spPr bwMode="auto">
            <a:xfrm>
              <a:off x="971600" y="5077633"/>
              <a:ext cx="180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dirty="0">
                  <a:solidFill>
                    <a:srgbClr val="C00000"/>
                  </a:solidFill>
                  <a:latin typeface="Calibri" panose="020F0502020204030204" pitchFamily="34" charset="0"/>
                </a:rPr>
                <a:t>                29000</a:t>
              </a:r>
            </a:p>
            <a:p>
              <a:pPr eaLnBrk="1" hangingPunct="1">
                <a:spcBef>
                  <a:spcPct val="50000"/>
                </a:spcBef>
                <a:buFontTx/>
                <a:buNone/>
              </a:pPr>
              <a:r>
                <a:rPr lang="en-GB" altLang="en-US" sz="2400" dirty="0">
                  <a:solidFill>
                    <a:srgbClr val="C00000"/>
                  </a:solidFill>
                  <a:latin typeface="Calibri" panose="020F0502020204030204" pitchFamily="34" charset="0"/>
                </a:rPr>
                <a:t>               53 x 60</a:t>
              </a:r>
            </a:p>
          </p:txBody>
        </p:sp>
        <p:sp>
          <p:nvSpPr>
            <p:cNvPr id="8210" name="TextBox 40"/>
            <p:cNvSpPr txBox="1">
              <a:spLocks noChangeArrowheads="1"/>
            </p:cNvSpPr>
            <p:nvPr/>
          </p:nvSpPr>
          <p:spPr bwMode="auto">
            <a:xfrm>
              <a:off x="1071318" y="5342773"/>
              <a:ext cx="1224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GB" altLang="en-US" sz="2400" dirty="0">
                  <a:solidFill>
                    <a:srgbClr val="C00000"/>
                  </a:solidFill>
                  <a:latin typeface="Calibri" panose="020F0502020204030204" pitchFamily="34" charset="0"/>
                </a:rPr>
                <a:t>   = </a:t>
              </a:r>
              <a:endParaRPr lang="en-NZ" altLang="en-US" sz="2400" dirty="0">
                <a:solidFill>
                  <a:srgbClr val="C00000"/>
                </a:solidFill>
                <a:latin typeface="Calibri" panose="020F0502020204030204" pitchFamily="34" charset="0"/>
              </a:endParaRPr>
            </a:p>
          </p:txBody>
        </p:sp>
        <p:sp>
          <p:nvSpPr>
            <p:cNvPr id="8211" name="Line 5"/>
            <p:cNvSpPr>
              <a:spLocks noChangeShapeType="1"/>
            </p:cNvSpPr>
            <p:nvPr/>
          </p:nvSpPr>
          <p:spPr bwMode="auto">
            <a:xfrm>
              <a:off x="1763688" y="5589240"/>
              <a:ext cx="952838" cy="0"/>
            </a:xfrm>
            <a:prstGeom prst="line">
              <a:avLst/>
            </a:prstGeom>
            <a:noFill/>
            <a:ln w="317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solidFill>
                  <a:srgbClr val="C00000"/>
                </a:solidFill>
                <a:latin typeface="Calibri" panose="020F0502020204030204" pitchFamily="34" charset="0"/>
              </a:endParaRPr>
            </a:p>
          </p:txBody>
        </p:sp>
      </p:grpSp>
      <p:grpSp>
        <p:nvGrpSpPr>
          <p:cNvPr id="23" name="Group 22"/>
          <p:cNvGrpSpPr>
            <a:grpSpLocks/>
          </p:cNvGrpSpPr>
          <p:nvPr/>
        </p:nvGrpSpPr>
        <p:grpSpPr bwMode="auto">
          <a:xfrm>
            <a:off x="4870451" y="5157788"/>
            <a:ext cx="2160587" cy="1014412"/>
            <a:chOff x="3347864" y="5157192"/>
            <a:chExt cx="2160240" cy="1015663"/>
          </a:xfrm>
        </p:grpSpPr>
        <p:sp>
          <p:nvSpPr>
            <p:cNvPr id="8205" name="TextBox 42"/>
            <p:cNvSpPr txBox="1">
              <a:spLocks noChangeArrowheads="1"/>
            </p:cNvSpPr>
            <p:nvPr/>
          </p:nvSpPr>
          <p:spPr bwMode="auto">
            <a:xfrm>
              <a:off x="3679101" y="5431369"/>
              <a:ext cx="1468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GB" altLang="en-US" sz="2400">
                  <a:solidFill>
                    <a:srgbClr val="FFFF00"/>
                  </a:solidFill>
                </a:rPr>
                <a:t>  </a:t>
              </a:r>
              <a:r>
                <a:rPr lang="en-GB" altLang="en-US" sz="2400">
                  <a:solidFill>
                    <a:srgbClr val="00FFFF"/>
                  </a:solidFill>
                </a:rPr>
                <a:t> </a:t>
              </a:r>
              <a:r>
                <a:rPr lang="en-GB" altLang="en-US" sz="2400"/>
                <a:t>= </a:t>
              </a:r>
              <a:endParaRPr lang="en-NZ" altLang="en-US" sz="2400"/>
            </a:p>
          </p:txBody>
        </p:sp>
        <p:grpSp>
          <p:nvGrpSpPr>
            <p:cNvPr id="8206" name="Group 21"/>
            <p:cNvGrpSpPr>
              <a:grpSpLocks/>
            </p:cNvGrpSpPr>
            <p:nvPr/>
          </p:nvGrpSpPr>
          <p:grpSpPr bwMode="auto">
            <a:xfrm>
              <a:off x="3347864" y="5157192"/>
              <a:ext cx="2160240" cy="1015663"/>
              <a:chOff x="3347864" y="5157192"/>
              <a:chExt cx="2160240" cy="1015663"/>
            </a:xfrm>
          </p:grpSpPr>
          <p:sp>
            <p:nvSpPr>
              <p:cNvPr id="8207" name="Text Box 4"/>
              <p:cNvSpPr txBox="1">
                <a:spLocks noChangeArrowheads="1"/>
              </p:cNvSpPr>
              <p:nvPr/>
            </p:nvSpPr>
            <p:spPr bwMode="auto">
              <a:xfrm>
                <a:off x="3347864" y="5157192"/>
                <a:ext cx="216024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dirty="0">
                    <a:solidFill>
                      <a:srgbClr val="C00000"/>
                    </a:solidFill>
                  </a:rPr>
                  <a:t>           </a:t>
                </a:r>
                <a:r>
                  <a:rPr lang="en-GB" altLang="en-US" sz="2400" dirty="0">
                    <a:solidFill>
                      <a:srgbClr val="C00000"/>
                    </a:solidFill>
                    <a:latin typeface="Calibri" panose="020F0502020204030204" pitchFamily="34" charset="0"/>
                  </a:rPr>
                  <a:t>29000</a:t>
                </a:r>
              </a:p>
              <a:p>
                <a:pPr eaLnBrk="1" hangingPunct="1">
                  <a:spcBef>
                    <a:spcPct val="50000"/>
                  </a:spcBef>
                  <a:buFontTx/>
                  <a:buNone/>
                </a:pPr>
                <a:r>
                  <a:rPr lang="en-GB" altLang="en-US" sz="2400" dirty="0">
                    <a:solidFill>
                      <a:srgbClr val="C00000"/>
                    </a:solidFill>
                    <a:latin typeface="Calibri" panose="020F0502020204030204" pitchFamily="34" charset="0"/>
                  </a:rPr>
                  <a:t>                 3180</a:t>
                </a:r>
              </a:p>
            </p:txBody>
          </p:sp>
          <p:sp>
            <p:nvSpPr>
              <p:cNvPr id="8208" name="Line 5"/>
              <p:cNvSpPr>
                <a:spLocks noChangeShapeType="1"/>
              </p:cNvSpPr>
              <p:nvPr/>
            </p:nvSpPr>
            <p:spPr bwMode="auto">
              <a:xfrm>
                <a:off x="4323133" y="5661248"/>
                <a:ext cx="1143406" cy="0"/>
              </a:xfrm>
              <a:prstGeom prst="line">
                <a:avLst/>
              </a:prstGeom>
              <a:noFill/>
              <a:ln w="317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grpSp>
      <p:sp>
        <p:nvSpPr>
          <p:cNvPr id="46" name="TextBox 45"/>
          <p:cNvSpPr txBox="1">
            <a:spLocks noChangeArrowheads="1"/>
          </p:cNvSpPr>
          <p:nvPr/>
        </p:nvSpPr>
        <p:spPr bwMode="auto">
          <a:xfrm>
            <a:off x="6757988" y="5430838"/>
            <a:ext cx="2132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GB" altLang="en-US" sz="2400" dirty="0">
                <a:solidFill>
                  <a:srgbClr val="C00000"/>
                </a:solidFill>
                <a:latin typeface="Calibri" panose="020F0502020204030204" pitchFamily="34" charset="0"/>
              </a:rPr>
              <a:t>   = 9.1 m s</a:t>
            </a:r>
            <a:r>
              <a:rPr lang="en-GB" altLang="en-US" sz="2400" baseline="30000" dirty="0">
                <a:solidFill>
                  <a:srgbClr val="C00000"/>
                </a:solidFill>
                <a:latin typeface="Calibri" panose="020F0502020204030204" pitchFamily="34" charset="0"/>
              </a:rPr>
              <a:t>-1</a:t>
            </a:r>
            <a:r>
              <a:rPr lang="en-GB" altLang="en-US" sz="2400" dirty="0">
                <a:solidFill>
                  <a:srgbClr val="C00000"/>
                </a:solidFill>
                <a:latin typeface="Calibri" panose="020F0502020204030204" pitchFamily="34" charset="0"/>
              </a:rPr>
              <a:t> </a:t>
            </a:r>
            <a:endParaRPr lang="en-NZ" altLang="en-US" sz="2400" dirty="0">
              <a:solidFill>
                <a:srgbClr val="C00000"/>
              </a:solidFill>
              <a:latin typeface="Calibri" panose="020F0502020204030204" pitchFamily="34" charset="0"/>
            </a:endParaRPr>
          </a:p>
        </p:txBody>
      </p:sp>
      <p:sp>
        <p:nvSpPr>
          <p:cNvPr id="25" name="TextBox 24"/>
          <p:cNvSpPr txBox="1">
            <a:spLocks noChangeArrowheads="1"/>
          </p:cNvSpPr>
          <p:nvPr/>
        </p:nvSpPr>
        <p:spPr bwMode="auto">
          <a:xfrm>
            <a:off x="8903271" y="5300664"/>
            <a:ext cx="23757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400" dirty="0">
                <a:solidFill>
                  <a:schemeClr val="tx1"/>
                </a:solidFill>
                <a:latin typeface="Calibri" panose="020F0502020204030204" pitchFamily="34" charset="0"/>
              </a:rPr>
              <a:t>Can you convert this to units of km h</a:t>
            </a:r>
            <a:r>
              <a:rPr lang="en-NZ" altLang="en-US" sz="2400" baseline="30000" dirty="0">
                <a:solidFill>
                  <a:schemeClr val="tx1"/>
                </a:solidFill>
                <a:latin typeface="Calibri" panose="020F0502020204030204" pitchFamily="34" charset="0"/>
              </a:rPr>
              <a:t>-1</a:t>
            </a:r>
            <a:r>
              <a:rPr lang="en-NZ" altLang="en-US" sz="2400" dirty="0">
                <a:solidFill>
                  <a:schemeClr val="tx1"/>
                </a:solidFill>
                <a:latin typeface="Calibri" panose="020F0502020204030204" pitchFamily="34" charset="0"/>
              </a:rPr>
              <a:t>?</a:t>
            </a:r>
          </a:p>
        </p:txBody>
      </p:sp>
    </p:spTree>
    <p:extLst>
      <p:ext uri="{BB962C8B-B14F-4D97-AF65-F5344CB8AC3E}">
        <p14:creationId xmlns:p14="http://schemas.microsoft.com/office/powerpoint/2010/main" val="371320014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80962"/>
                                        </p:tgtEl>
                                        <p:attrNameLst>
                                          <p:attrName>style.visibility</p:attrName>
                                        </p:attrNameLst>
                                      </p:cBhvr>
                                      <p:to>
                                        <p:strVal val="visible"/>
                                      </p:to>
                                    </p:set>
                                    <p:anim calcmode="lin" valueType="num">
                                      <p:cBhvr additive="base">
                                        <p:cTn id="7" dur="500" fill="hold"/>
                                        <p:tgtEl>
                                          <p:spTgt spid="680962"/>
                                        </p:tgtEl>
                                        <p:attrNameLst>
                                          <p:attrName>ppt_x</p:attrName>
                                        </p:attrNameLst>
                                      </p:cBhvr>
                                      <p:tavLst>
                                        <p:tav tm="0">
                                          <p:val>
                                            <p:strVal val="0-#ppt_w/2"/>
                                          </p:val>
                                        </p:tav>
                                        <p:tav tm="100000">
                                          <p:val>
                                            <p:strVal val="#ppt_x"/>
                                          </p:val>
                                        </p:tav>
                                      </p:tavLst>
                                    </p:anim>
                                    <p:anim calcmode="lin" valueType="num">
                                      <p:cBhvr additive="base">
                                        <p:cTn id="8" dur="500" fill="hold"/>
                                        <p:tgtEl>
                                          <p:spTgt spid="6809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8)">
                                      <p:cBhvr>
                                        <p:cTn id="13"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80974"/>
                                        </p:tgtEl>
                                        <p:attrNameLst>
                                          <p:attrName>style.visibility</p:attrName>
                                        </p:attrNameLst>
                                      </p:cBhvr>
                                      <p:to>
                                        <p:strVal val="visible"/>
                                      </p:to>
                                    </p:set>
                                    <p:animEffect transition="in" filter="circle(in)">
                                      <p:cBhvr>
                                        <p:cTn id="22" dur="2000"/>
                                        <p:tgtEl>
                                          <p:spTgt spid="6809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0-#ppt_w/2"/>
                                          </p:val>
                                        </p:tav>
                                        <p:tav tm="100000">
                                          <p:val>
                                            <p:strVal val="#ppt_x"/>
                                          </p:val>
                                        </p:tav>
                                      </p:tavLst>
                                    </p:anim>
                                    <p:anim calcmode="lin" valueType="num">
                                      <p:cBhvr additive="base">
                                        <p:cTn id="37"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000"/>
                                        <p:tgtEl>
                                          <p:spTgt spid="46"/>
                                        </p:tgtEl>
                                      </p:cBhvr>
                                    </p:animEffect>
                                    <p:anim calcmode="lin" valueType="num">
                                      <p:cBhvr>
                                        <p:cTn id="43" dur="1000" fill="hold"/>
                                        <p:tgtEl>
                                          <p:spTgt spid="46"/>
                                        </p:tgtEl>
                                        <p:attrNameLst>
                                          <p:attrName>ppt_x</p:attrName>
                                        </p:attrNameLst>
                                      </p:cBhvr>
                                      <p:tavLst>
                                        <p:tav tm="0">
                                          <p:val>
                                            <p:strVal val="#ppt_x"/>
                                          </p:val>
                                        </p:tav>
                                        <p:tav tm="100000">
                                          <p:val>
                                            <p:strVal val="#ppt_x"/>
                                          </p:val>
                                        </p:tav>
                                      </p:tavLst>
                                    </p:anim>
                                    <p:anim calcmode="lin" valueType="num">
                                      <p:cBhvr>
                                        <p:cTn id="44" dur="1000" fill="hold"/>
                                        <p:tgtEl>
                                          <p:spTgt spid="46"/>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2" grpId="0"/>
      <p:bldP spid="680974" grpId="0" animBg="1"/>
      <p:bldP spid="46"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2" name="Picture 5" descr="C:\Users\hrobb\Desktop\bullet-train-and-mount-fuji-horizontal-jp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020" y="4072458"/>
            <a:ext cx="1047591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50353" y="44624"/>
            <a:ext cx="4644259" cy="914400"/>
          </a:xfrm>
        </p:spPr>
        <p:txBody>
          <a:bodyPr/>
          <a:lstStyle/>
          <a:p>
            <a:pPr>
              <a:defRPr/>
            </a:pPr>
            <a:r>
              <a:rPr lang="en-NZ" sz="5400" b="1" dirty="0">
                <a:solidFill>
                  <a:srgbClr val="C00000"/>
                </a:solidFill>
                <a:latin typeface="Calibri" panose="020F0502020204030204" pitchFamily="34" charset="0"/>
              </a:rPr>
              <a:t>m s</a:t>
            </a:r>
            <a:r>
              <a:rPr lang="en-NZ" sz="5400" b="1" baseline="30000" dirty="0">
                <a:solidFill>
                  <a:srgbClr val="C00000"/>
                </a:solidFill>
                <a:latin typeface="Calibri" panose="020F0502020204030204" pitchFamily="34" charset="0"/>
              </a:rPr>
              <a:t>-1</a:t>
            </a:r>
            <a:r>
              <a:rPr lang="en-NZ" sz="5400" b="1" dirty="0">
                <a:solidFill>
                  <a:srgbClr val="C00000"/>
                </a:solidFill>
                <a:latin typeface="Calibri" panose="020F0502020204030204" pitchFamily="34" charset="0"/>
              </a:rPr>
              <a:t> to  km h</a:t>
            </a:r>
            <a:r>
              <a:rPr lang="en-NZ" sz="5400" b="1" baseline="30000" dirty="0">
                <a:solidFill>
                  <a:srgbClr val="C00000"/>
                </a:solidFill>
                <a:latin typeface="Calibri" panose="020F0502020204030204" pitchFamily="34" charset="0"/>
              </a:rPr>
              <a:t>-1</a:t>
            </a:r>
          </a:p>
        </p:txBody>
      </p:sp>
      <p:grpSp>
        <p:nvGrpSpPr>
          <p:cNvPr id="21" name="Group 20"/>
          <p:cNvGrpSpPr>
            <a:grpSpLocks/>
          </p:cNvGrpSpPr>
          <p:nvPr/>
        </p:nvGrpSpPr>
        <p:grpSpPr bwMode="auto">
          <a:xfrm>
            <a:off x="1701801" y="1096417"/>
            <a:ext cx="5976937" cy="460375"/>
            <a:chOff x="179512" y="864422"/>
            <a:chExt cx="5976664" cy="461665"/>
          </a:xfrm>
        </p:grpSpPr>
        <p:sp>
          <p:nvSpPr>
            <p:cNvPr id="9240" name="TextBox 3"/>
            <p:cNvSpPr txBox="1">
              <a:spLocks noChangeArrowheads="1"/>
            </p:cNvSpPr>
            <p:nvPr/>
          </p:nvSpPr>
          <p:spPr bwMode="auto">
            <a:xfrm>
              <a:off x="179512" y="864422"/>
              <a:ext cx="5976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400" dirty="0">
                  <a:solidFill>
                    <a:schemeClr val="tx1"/>
                  </a:solidFill>
                  <a:latin typeface="Calibri" panose="020F0502020204030204" pitchFamily="34" charset="0"/>
                </a:rPr>
                <a:t>Firstly, to get metres              kilometres:</a:t>
              </a:r>
            </a:p>
          </p:txBody>
        </p:sp>
        <p:cxnSp>
          <p:nvCxnSpPr>
            <p:cNvPr id="9241" name="Straight Arrow Connector 19"/>
            <p:cNvCxnSpPr>
              <a:cxnSpLocks noChangeShapeType="1"/>
            </p:cNvCxnSpPr>
            <p:nvPr/>
          </p:nvCxnSpPr>
          <p:spPr bwMode="auto">
            <a:xfrm>
              <a:off x="2919562" y="1085446"/>
              <a:ext cx="716299" cy="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xtBox 21"/>
          <p:cNvSpPr txBox="1">
            <a:spLocks noChangeArrowheads="1"/>
          </p:cNvSpPr>
          <p:nvPr/>
        </p:nvSpPr>
        <p:spPr bwMode="auto">
          <a:xfrm>
            <a:off x="6958508" y="848891"/>
            <a:ext cx="23034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5400" b="1" dirty="0">
                <a:solidFill>
                  <a:srgbClr val="C00000"/>
                </a:solidFill>
                <a:latin typeface="Calibri" panose="020F0502020204030204" pitchFamily="34" charset="0"/>
                <a:sym typeface="Symbol" panose="05050102010706020507" pitchFamily="18" charset="2"/>
              </a:rPr>
              <a:t> </a:t>
            </a:r>
            <a:r>
              <a:rPr lang="en-NZ" altLang="en-US" sz="4000" b="1" dirty="0">
                <a:solidFill>
                  <a:srgbClr val="C00000"/>
                </a:solidFill>
                <a:latin typeface="Calibri" panose="020F0502020204030204" pitchFamily="34" charset="0"/>
                <a:sym typeface="Symbol" panose="05050102010706020507" pitchFamily="18" charset="2"/>
              </a:rPr>
              <a:t>1000</a:t>
            </a:r>
            <a:endParaRPr lang="en-NZ" altLang="en-US" sz="2400" b="1" dirty="0">
              <a:solidFill>
                <a:srgbClr val="C00000"/>
              </a:solidFill>
              <a:latin typeface="Calibri" panose="020F0502020204030204" pitchFamily="34" charset="0"/>
            </a:endParaRPr>
          </a:p>
        </p:txBody>
      </p:sp>
      <p:grpSp>
        <p:nvGrpSpPr>
          <p:cNvPr id="37" name="Group 36"/>
          <p:cNvGrpSpPr>
            <a:grpSpLocks/>
          </p:cNvGrpSpPr>
          <p:nvPr/>
        </p:nvGrpSpPr>
        <p:grpSpPr bwMode="auto">
          <a:xfrm>
            <a:off x="2422004" y="1628775"/>
            <a:ext cx="5256733" cy="1016000"/>
            <a:chOff x="899592" y="1628800"/>
            <a:chExt cx="5256584" cy="1016000"/>
          </a:xfrm>
        </p:grpSpPr>
        <p:grpSp>
          <p:nvGrpSpPr>
            <p:cNvPr id="9235" name="Group 14"/>
            <p:cNvGrpSpPr>
              <a:grpSpLocks/>
            </p:cNvGrpSpPr>
            <p:nvPr/>
          </p:nvGrpSpPr>
          <p:grpSpPr bwMode="auto">
            <a:xfrm>
              <a:off x="899592" y="1628800"/>
              <a:ext cx="1800746" cy="1016000"/>
              <a:chOff x="971079" y="5077633"/>
              <a:chExt cx="1800721" cy="1015663"/>
            </a:xfrm>
          </p:grpSpPr>
          <p:sp>
            <p:nvSpPr>
              <p:cNvPr id="9237" name="Text Box 4"/>
              <p:cNvSpPr txBox="1">
                <a:spLocks noChangeArrowheads="1"/>
              </p:cNvSpPr>
              <p:nvPr/>
            </p:nvSpPr>
            <p:spPr bwMode="auto">
              <a:xfrm>
                <a:off x="971600" y="5077633"/>
                <a:ext cx="180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a:solidFill>
                      <a:schemeClr val="tx1"/>
                    </a:solidFill>
                    <a:latin typeface="Calibri" panose="020F0502020204030204" pitchFamily="34" charset="0"/>
                  </a:rPr>
                  <a:t>         d</a:t>
                </a:r>
              </a:p>
              <a:p>
                <a:pPr eaLnBrk="1" hangingPunct="1">
                  <a:spcBef>
                    <a:spcPct val="50000"/>
                  </a:spcBef>
                  <a:buFontTx/>
                  <a:buNone/>
                </a:pPr>
                <a:r>
                  <a:rPr lang="en-GB" altLang="en-US" sz="2400">
                    <a:solidFill>
                      <a:schemeClr val="tx1"/>
                    </a:solidFill>
                    <a:latin typeface="Calibri" panose="020F0502020204030204" pitchFamily="34" charset="0"/>
                  </a:rPr>
                  <a:t>         t</a:t>
                </a:r>
              </a:p>
            </p:txBody>
          </p:sp>
          <p:sp>
            <p:nvSpPr>
              <p:cNvPr id="9238" name="TextBox 35"/>
              <p:cNvSpPr txBox="1">
                <a:spLocks noChangeArrowheads="1"/>
              </p:cNvSpPr>
              <p:nvPr/>
            </p:nvSpPr>
            <p:spPr bwMode="auto">
              <a:xfrm>
                <a:off x="971079" y="5342773"/>
                <a:ext cx="1224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GB" altLang="en-US" sz="2400">
                    <a:solidFill>
                      <a:schemeClr val="tx1"/>
                    </a:solidFill>
                    <a:latin typeface="Calibri" panose="020F0502020204030204" pitchFamily="34" charset="0"/>
                  </a:rPr>
                  <a:t>v  = </a:t>
                </a:r>
                <a:endParaRPr lang="en-NZ" altLang="en-US" sz="2400">
                  <a:solidFill>
                    <a:schemeClr val="tx1"/>
                  </a:solidFill>
                  <a:latin typeface="Calibri" panose="020F0502020204030204" pitchFamily="34" charset="0"/>
                </a:endParaRPr>
              </a:p>
            </p:txBody>
          </p:sp>
          <p:sp>
            <p:nvSpPr>
              <p:cNvPr id="9239" name="Line 5"/>
              <p:cNvSpPr>
                <a:spLocks noChangeShapeType="1"/>
              </p:cNvSpPr>
              <p:nvPr/>
            </p:nvSpPr>
            <p:spPr bwMode="auto">
              <a:xfrm>
                <a:off x="1547119" y="5589240"/>
                <a:ext cx="419086"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latin typeface="Calibri" panose="020F0502020204030204" pitchFamily="34" charset="0"/>
                </a:endParaRPr>
              </a:p>
            </p:txBody>
          </p:sp>
        </p:grpSp>
        <p:sp>
          <p:nvSpPr>
            <p:cNvPr id="9236" name="TextBox 23"/>
            <p:cNvSpPr txBox="1">
              <a:spLocks noChangeArrowheads="1"/>
            </p:cNvSpPr>
            <p:nvPr/>
          </p:nvSpPr>
          <p:spPr bwMode="auto">
            <a:xfrm>
              <a:off x="1907704" y="1839515"/>
              <a:ext cx="4248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GB" altLang="en-US" sz="2400" dirty="0">
                  <a:solidFill>
                    <a:schemeClr val="tx1"/>
                  </a:solidFill>
                  <a:latin typeface="Calibri" panose="020F0502020204030204" pitchFamily="34" charset="0"/>
                </a:rPr>
                <a:t>= 9.1 m s</a:t>
              </a:r>
              <a:r>
                <a:rPr lang="en-GB" altLang="en-US" sz="2400" baseline="30000" dirty="0">
                  <a:solidFill>
                    <a:schemeClr val="tx1"/>
                  </a:solidFill>
                  <a:latin typeface="Calibri" panose="020F0502020204030204" pitchFamily="34" charset="0"/>
                </a:rPr>
                <a:t>-1</a:t>
              </a:r>
              <a:r>
                <a:rPr lang="en-GB" altLang="en-US" sz="2400" dirty="0">
                  <a:solidFill>
                    <a:schemeClr val="tx1"/>
                  </a:solidFill>
                  <a:latin typeface="Calibri" panose="020F0502020204030204" pitchFamily="34" charset="0"/>
                </a:rPr>
                <a:t> </a:t>
              </a:r>
              <a:r>
                <a:rPr lang="en-GB" altLang="en-US" sz="2800" dirty="0">
                  <a:solidFill>
                    <a:schemeClr val="tx1"/>
                  </a:solidFill>
                  <a:latin typeface="Calibri" panose="020F0502020204030204" pitchFamily="34" charset="0"/>
                  <a:sym typeface="Symbol" panose="05050102010706020507" pitchFamily="18" charset="2"/>
                </a:rPr>
                <a:t></a:t>
              </a:r>
              <a:r>
                <a:rPr lang="en-GB" altLang="en-US" sz="2400" dirty="0">
                  <a:solidFill>
                    <a:schemeClr val="tx1"/>
                  </a:solidFill>
                  <a:latin typeface="Calibri" panose="020F0502020204030204" pitchFamily="34" charset="0"/>
                  <a:sym typeface="Symbol" panose="05050102010706020507" pitchFamily="18" charset="2"/>
                </a:rPr>
                <a:t> 1000 = 0.0091 </a:t>
              </a:r>
              <a:endParaRPr lang="en-NZ" altLang="en-US" sz="2400" dirty="0">
                <a:solidFill>
                  <a:schemeClr val="tx1"/>
                </a:solidFill>
                <a:latin typeface="Calibri" panose="020F0502020204030204" pitchFamily="34" charset="0"/>
              </a:endParaRPr>
            </a:p>
          </p:txBody>
        </p:sp>
      </p:grpSp>
      <p:sp>
        <p:nvSpPr>
          <p:cNvPr id="25" name="TextBox 24"/>
          <p:cNvSpPr txBox="1">
            <a:spLocks noChangeArrowheads="1"/>
          </p:cNvSpPr>
          <p:nvPr/>
        </p:nvSpPr>
        <p:spPr bwMode="auto">
          <a:xfrm>
            <a:off x="6886500" y="1893888"/>
            <a:ext cx="115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400">
                <a:solidFill>
                  <a:schemeClr val="tx1"/>
                </a:solidFill>
                <a:latin typeface="Calibri" panose="020F0502020204030204" pitchFamily="34" charset="0"/>
              </a:rPr>
              <a:t>km s</a:t>
            </a:r>
            <a:r>
              <a:rPr lang="en-NZ" altLang="en-US" sz="2400" baseline="30000">
                <a:solidFill>
                  <a:schemeClr val="tx1"/>
                </a:solidFill>
                <a:latin typeface="Calibri" panose="020F0502020204030204" pitchFamily="34" charset="0"/>
              </a:rPr>
              <a:t>-1</a:t>
            </a:r>
          </a:p>
        </p:txBody>
      </p:sp>
      <p:grpSp>
        <p:nvGrpSpPr>
          <p:cNvPr id="27" name="Group 26"/>
          <p:cNvGrpSpPr>
            <a:grpSpLocks/>
          </p:cNvGrpSpPr>
          <p:nvPr/>
        </p:nvGrpSpPr>
        <p:grpSpPr bwMode="auto">
          <a:xfrm>
            <a:off x="1701800" y="2606676"/>
            <a:ext cx="7848600" cy="461963"/>
            <a:chOff x="179512" y="864422"/>
            <a:chExt cx="5976664" cy="461665"/>
          </a:xfrm>
        </p:grpSpPr>
        <p:sp>
          <p:nvSpPr>
            <p:cNvPr id="9233" name="TextBox 27"/>
            <p:cNvSpPr txBox="1">
              <a:spLocks noChangeArrowheads="1"/>
            </p:cNvSpPr>
            <p:nvPr/>
          </p:nvSpPr>
          <p:spPr bwMode="auto">
            <a:xfrm>
              <a:off x="179512" y="864422"/>
              <a:ext cx="59766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400" dirty="0">
                  <a:solidFill>
                    <a:schemeClr val="tx1"/>
                  </a:solidFill>
                  <a:latin typeface="Calibri" panose="020F0502020204030204" pitchFamily="34" charset="0"/>
                </a:rPr>
                <a:t>Secondly, to get seconds             hours:</a:t>
              </a:r>
            </a:p>
          </p:txBody>
        </p:sp>
        <p:cxnSp>
          <p:nvCxnSpPr>
            <p:cNvPr id="9234" name="Straight Arrow Connector 28"/>
            <p:cNvCxnSpPr>
              <a:cxnSpLocks noChangeShapeType="1"/>
            </p:cNvCxnSpPr>
            <p:nvPr/>
          </p:nvCxnSpPr>
          <p:spPr bwMode="auto">
            <a:xfrm>
              <a:off x="2602459" y="1124744"/>
              <a:ext cx="538166" cy="0"/>
            </a:xfrm>
            <a:prstGeom prst="straightConnector1">
              <a:avLst/>
            </a:prstGeom>
            <a:noFill/>
            <a:ln w="3175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Box 29"/>
          <p:cNvSpPr txBox="1">
            <a:spLocks noChangeArrowheads="1"/>
          </p:cNvSpPr>
          <p:nvPr/>
        </p:nvSpPr>
        <p:spPr bwMode="auto">
          <a:xfrm>
            <a:off x="6959301" y="2276872"/>
            <a:ext cx="23034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5400" b="1" dirty="0">
                <a:solidFill>
                  <a:srgbClr val="C00000"/>
                </a:solidFill>
                <a:latin typeface="Calibri" panose="020F0502020204030204" pitchFamily="34" charset="0"/>
                <a:sym typeface="Symbol" panose="05050102010706020507" pitchFamily="18" charset="2"/>
              </a:rPr>
              <a:t> </a:t>
            </a:r>
            <a:r>
              <a:rPr lang="en-NZ" altLang="en-US" sz="4000" b="1" dirty="0">
                <a:solidFill>
                  <a:srgbClr val="C00000"/>
                </a:solidFill>
                <a:latin typeface="Calibri" panose="020F0502020204030204" pitchFamily="34" charset="0"/>
                <a:sym typeface="Symbol" panose="05050102010706020507" pitchFamily="18" charset="2"/>
              </a:rPr>
              <a:t>3600</a:t>
            </a:r>
            <a:endParaRPr lang="en-NZ" altLang="en-US" sz="2400" b="1" dirty="0">
              <a:solidFill>
                <a:srgbClr val="C00000"/>
              </a:solidFill>
              <a:latin typeface="Calibri" panose="020F0502020204030204" pitchFamily="34" charset="0"/>
            </a:endParaRPr>
          </a:p>
        </p:txBody>
      </p:sp>
      <p:sp>
        <p:nvSpPr>
          <p:cNvPr id="31" name="TextBox 30"/>
          <p:cNvSpPr txBox="1">
            <a:spLocks noChangeArrowheads="1"/>
          </p:cNvSpPr>
          <p:nvPr/>
        </p:nvSpPr>
        <p:spPr bwMode="auto">
          <a:xfrm>
            <a:off x="2061964" y="3284984"/>
            <a:ext cx="4897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GB" altLang="en-US" sz="2400" dirty="0">
                <a:solidFill>
                  <a:schemeClr val="tx1"/>
                </a:solidFill>
                <a:latin typeface="Calibri" panose="020F0502020204030204" pitchFamily="34" charset="0"/>
              </a:rPr>
              <a:t>   </a:t>
            </a:r>
            <a:r>
              <a:rPr lang="en-GB" altLang="en-US" sz="2400" dirty="0">
                <a:solidFill>
                  <a:schemeClr val="tx1"/>
                </a:solidFill>
                <a:latin typeface="Calibri" panose="020F0502020204030204" pitchFamily="34" charset="0"/>
                <a:sym typeface="Symbol" panose="05050102010706020507" pitchFamily="18" charset="2"/>
              </a:rPr>
              <a:t> = 0.0091 x (60 x 60) = 32.76 </a:t>
            </a:r>
            <a:endParaRPr lang="en-NZ" altLang="en-US" sz="2400" dirty="0">
              <a:solidFill>
                <a:schemeClr val="tx1"/>
              </a:solidFill>
              <a:latin typeface="Calibri" panose="020F0502020204030204" pitchFamily="34" charset="0"/>
            </a:endParaRPr>
          </a:p>
        </p:txBody>
      </p:sp>
      <p:sp>
        <p:nvSpPr>
          <p:cNvPr id="32" name="TextBox 31"/>
          <p:cNvSpPr txBox="1">
            <a:spLocks noChangeArrowheads="1"/>
          </p:cNvSpPr>
          <p:nvPr/>
        </p:nvSpPr>
        <p:spPr bwMode="auto">
          <a:xfrm>
            <a:off x="5950396" y="3327078"/>
            <a:ext cx="115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400" dirty="0">
                <a:solidFill>
                  <a:schemeClr val="tx1"/>
                </a:solidFill>
                <a:latin typeface="Calibri" panose="020F0502020204030204" pitchFamily="34" charset="0"/>
              </a:rPr>
              <a:t>km h</a:t>
            </a:r>
            <a:r>
              <a:rPr lang="en-NZ" altLang="en-US" sz="2400" baseline="30000" dirty="0">
                <a:solidFill>
                  <a:schemeClr val="tx1"/>
                </a:solidFill>
                <a:latin typeface="Calibri" panose="020F0502020204030204" pitchFamily="34" charset="0"/>
              </a:rPr>
              <a:t>-1</a:t>
            </a:r>
          </a:p>
        </p:txBody>
      </p:sp>
      <p:sp>
        <p:nvSpPr>
          <p:cNvPr id="26" name="Rectangle 25"/>
          <p:cNvSpPr>
            <a:spLocks noChangeArrowheads="1"/>
          </p:cNvSpPr>
          <p:nvPr/>
        </p:nvSpPr>
        <p:spPr bwMode="auto">
          <a:xfrm>
            <a:off x="8397525" y="2912975"/>
            <a:ext cx="37444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eaLnBrk="1" hangingPunct="1">
              <a:spcBef>
                <a:spcPct val="50000"/>
              </a:spcBef>
              <a:buFontTx/>
              <a:buNone/>
            </a:pPr>
            <a:r>
              <a:rPr lang="en-GB" altLang="en-US" sz="2400" dirty="0">
                <a:solidFill>
                  <a:schemeClr val="tx1"/>
                </a:solidFill>
                <a:latin typeface="Calibri" panose="020F0502020204030204" pitchFamily="34" charset="0"/>
              </a:rPr>
              <a:t>So, the average speed of the first trains in use in Japan in 1872 was 32.76 km h</a:t>
            </a:r>
            <a:r>
              <a:rPr lang="en-GB" altLang="en-US" sz="2400" baseline="30000" dirty="0">
                <a:solidFill>
                  <a:schemeClr val="tx1"/>
                </a:solidFill>
                <a:latin typeface="Calibri" panose="020F0502020204030204" pitchFamily="34" charset="0"/>
              </a:rPr>
              <a:t>-1</a:t>
            </a:r>
            <a:r>
              <a:rPr lang="en-GB" altLang="en-US" sz="2400" dirty="0">
                <a:solidFill>
                  <a:schemeClr val="tx1"/>
                </a:solidFill>
                <a:latin typeface="Calibri" panose="020F0502020204030204" pitchFamily="34" charset="0"/>
              </a:rPr>
              <a:t>.</a:t>
            </a:r>
          </a:p>
        </p:txBody>
      </p:sp>
      <p:sp>
        <p:nvSpPr>
          <p:cNvPr id="33" name="TextBox 32"/>
          <p:cNvSpPr txBox="1">
            <a:spLocks noChangeArrowheads="1"/>
          </p:cNvSpPr>
          <p:nvPr/>
        </p:nvSpPr>
        <p:spPr bwMode="auto">
          <a:xfrm>
            <a:off x="89301" y="4005064"/>
            <a:ext cx="2987749"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Comic Sans MS" panose="030F0702030302020204" pitchFamily="66" charset="0"/>
              </a:defRPr>
            </a:lvl1pPr>
            <a:lvl2pPr marL="742950" indent="-285750">
              <a:spcBef>
                <a:spcPct val="20000"/>
              </a:spcBef>
              <a:buChar char="–"/>
              <a:defRPr sz="2800">
                <a:solidFill>
                  <a:schemeClr val="bg1"/>
                </a:solidFill>
                <a:latin typeface="Comic Sans MS" panose="030F0702030302020204" pitchFamily="66" charset="0"/>
              </a:defRPr>
            </a:lvl2pPr>
            <a:lvl3pPr marL="1143000" indent="-228600">
              <a:spcBef>
                <a:spcPct val="20000"/>
              </a:spcBef>
              <a:buChar char="•"/>
              <a:defRPr sz="2400">
                <a:solidFill>
                  <a:schemeClr val="bg1"/>
                </a:solidFill>
                <a:latin typeface="Comic Sans MS" panose="030F0702030302020204" pitchFamily="66" charset="0"/>
              </a:defRPr>
            </a:lvl3pPr>
            <a:lvl4pPr marL="1600200" indent="-228600">
              <a:spcBef>
                <a:spcPct val="20000"/>
              </a:spcBef>
              <a:buChar char="–"/>
              <a:defRPr sz="2000">
                <a:solidFill>
                  <a:schemeClr val="bg1"/>
                </a:solidFill>
                <a:latin typeface="Comic Sans MS" panose="030F0702030302020204" pitchFamily="66" charset="0"/>
              </a:defRPr>
            </a:lvl4pPr>
            <a:lvl5pPr marL="2057400" indent="-228600">
              <a:spcBef>
                <a:spcPct val="20000"/>
              </a:spcBef>
              <a:buChar char="»"/>
              <a:defRPr sz="2000">
                <a:solidFill>
                  <a:schemeClr val="bg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bg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bg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bg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bg1"/>
                </a:solidFill>
                <a:latin typeface="Comic Sans MS" panose="030F0702030302020204" pitchFamily="66" charset="0"/>
              </a:defRPr>
            </a:lvl9pPr>
          </a:lstStyle>
          <a:p>
            <a:pPr>
              <a:spcBef>
                <a:spcPct val="0"/>
              </a:spcBef>
              <a:buFontTx/>
              <a:buNone/>
            </a:pPr>
            <a:r>
              <a:rPr lang="en-NZ" altLang="en-US" sz="2300" dirty="0">
                <a:solidFill>
                  <a:schemeClr val="tx1"/>
                </a:solidFill>
                <a:latin typeface="Calibri" panose="020F0502020204030204" pitchFamily="34" charset="0"/>
              </a:rPr>
              <a:t>Which is faster – </a:t>
            </a:r>
          </a:p>
          <a:p>
            <a:pPr>
              <a:spcBef>
                <a:spcPct val="0"/>
              </a:spcBef>
              <a:buFontTx/>
              <a:buNone/>
            </a:pPr>
            <a:r>
              <a:rPr lang="en-NZ" altLang="en-US" sz="2300" dirty="0">
                <a:solidFill>
                  <a:schemeClr val="tx1"/>
                </a:solidFill>
                <a:latin typeface="Calibri" panose="020F0502020204030204" pitchFamily="34" charset="0"/>
              </a:rPr>
              <a:t>9.1 m s</a:t>
            </a:r>
            <a:r>
              <a:rPr lang="en-NZ" altLang="en-US" sz="2300" baseline="30000" dirty="0">
                <a:solidFill>
                  <a:schemeClr val="tx1"/>
                </a:solidFill>
                <a:latin typeface="Calibri" panose="020F0502020204030204" pitchFamily="34" charset="0"/>
              </a:rPr>
              <a:t>-1</a:t>
            </a:r>
            <a:r>
              <a:rPr lang="en-NZ" altLang="en-US" sz="2300" dirty="0">
                <a:solidFill>
                  <a:schemeClr val="tx1"/>
                </a:solidFill>
                <a:latin typeface="Calibri" panose="020F0502020204030204" pitchFamily="34" charset="0"/>
              </a:rPr>
              <a:t>  or</a:t>
            </a:r>
          </a:p>
          <a:p>
            <a:pPr>
              <a:spcBef>
                <a:spcPct val="0"/>
              </a:spcBef>
              <a:buFontTx/>
              <a:buNone/>
            </a:pPr>
            <a:r>
              <a:rPr lang="en-NZ" altLang="en-US" sz="2300" dirty="0">
                <a:solidFill>
                  <a:schemeClr val="tx1"/>
                </a:solidFill>
                <a:latin typeface="Calibri" panose="020F0502020204030204" pitchFamily="34" charset="0"/>
              </a:rPr>
              <a:t> 32.76 km h</a:t>
            </a:r>
            <a:r>
              <a:rPr lang="en-NZ" altLang="en-US" sz="2300" baseline="30000" dirty="0">
                <a:solidFill>
                  <a:schemeClr val="tx1"/>
                </a:solidFill>
                <a:latin typeface="Calibri" panose="020F0502020204030204" pitchFamily="34" charset="0"/>
              </a:rPr>
              <a:t>-1</a:t>
            </a:r>
            <a:r>
              <a:rPr lang="en-NZ" altLang="en-US" sz="2300" dirty="0">
                <a:solidFill>
                  <a:schemeClr val="tx1"/>
                </a:solidFill>
                <a:latin typeface="Calibri" panose="020F0502020204030204" pitchFamily="34" charset="0"/>
              </a:rPr>
              <a:t>? </a:t>
            </a:r>
          </a:p>
        </p:txBody>
      </p:sp>
      <p:sp>
        <p:nvSpPr>
          <p:cNvPr id="3" name="TextBox 2"/>
          <p:cNvSpPr txBox="1"/>
          <p:nvPr/>
        </p:nvSpPr>
        <p:spPr>
          <a:xfrm>
            <a:off x="2566020" y="4077072"/>
            <a:ext cx="2160240" cy="1015663"/>
          </a:xfrm>
          <a:prstGeom prst="rect">
            <a:avLst/>
          </a:prstGeom>
          <a:noFill/>
        </p:spPr>
        <p:txBody>
          <a:bodyPr wrap="square" rtlCol="0">
            <a:spAutoFit/>
          </a:bodyPr>
          <a:lstStyle/>
          <a:p>
            <a:r>
              <a:rPr lang="en-NZ" sz="2000" dirty="0">
                <a:latin typeface="Calibri" panose="020F0502020204030204" pitchFamily="34" charset="0"/>
              </a:rPr>
              <a:t>Top speeds of 10x this are hit every day now!</a:t>
            </a:r>
          </a:p>
        </p:txBody>
      </p:sp>
    </p:spTree>
    <p:extLst>
      <p:ext uri="{BB962C8B-B14F-4D97-AF65-F5344CB8AC3E}">
        <p14:creationId xmlns:p14="http://schemas.microsoft.com/office/powerpoint/2010/main" val="14144419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2000"/>
                                        <p:tgtEl>
                                          <p:spTgt spid="22"/>
                                        </p:tgtEl>
                                      </p:cBhvr>
                                    </p:animEffect>
                                  </p:childTnLst>
                                </p:cTn>
                              </p:par>
                            </p:childTnLst>
                          </p:cTn>
                        </p:par>
                        <p:par>
                          <p:cTn id="14" fill="hold" nodeType="afterGroup">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22"/>
                                        </p:tgtEl>
                                      </p:cBhvr>
                                    </p:animEffect>
                                    <p:animScale>
                                      <p:cBhvr>
                                        <p:cTn id="17" dur="250" autoRev="1" fill="hold"/>
                                        <p:tgtEl>
                                          <p:spTgt spid="22"/>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0-#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0-#ppt_w/2"/>
                                          </p:val>
                                        </p:tav>
                                        <p:tav tm="100000">
                                          <p:val>
                                            <p:strVal val="#ppt_x"/>
                                          </p:val>
                                        </p:tav>
                                      </p:tavLst>
                                    </p:anim>
                                    <p:anim calcmode="lin" valueType="num">
                                      <p:cBhvr additive="base">
                                        <p:cTn id="39" dur="500" fill="hold"/>
                                        <p:tgtEl>
                                          <p:spTgt spid="30"/>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500"/>
                            </p:stCondLst>
                            <p:childTnLst>
                              <p:par>
                                <p:cTn id="41" presetID="26" presetClass="emph" presetSubtype="0" fill="hold" grpId="1" nodeType="afterEffect">
                                  <p:stCondLst>
                                    <p:cond delay="0"/>
                                  </p:stCondLst>
                                  <p:childTnLst>
                                    <p:animEffect transition="out" filter="fade">
                                      <p:cBhvr>
                                        <p:cTn id="42" dur="500" tmFilter="0, 0; .2, .5; .8, .5; 1, 0"/>
                                        <p:tgtEl>
                                          <p:spTgt spid="30"/>
                                        </p:tgtEl>
                                      </p:cBhvr>
                                    </p:animEffect>
                                    <p:animScale>
                                      <p:cBhvr>
                                        <p:cTn id="43" dur="250" autoRev="1" fill="hold"/>
                                        <p:tgtEl>
                                          <p:spTgt spid="30"/>
                                        </p:tgtEl>
                                      </p:cBhvr>
                                      <p:by x="105000" y="105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ircle(in)">
                                      <p:cBhvr>
                                        <p:cTn id="62" dur="2000"/>
                                        <p:tgtEl>
                                          <p:spTgt spid="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0-#ppt_w/2"/>
                                          </p:val>
                                        </p:tav>
                                        <p:tav tm="100000">
                                          <p:val>
                                            <p:strVal val="#ppt_x"/>
                                          </p:val>
                                        </p:tav>
                                      </p:tavLst>
                                    </p:anim>
                                    <p:anim calcmode="lin" valueType="num">
                                      <p:cBhvr additive="base">
                                        <p:cTn id="6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1+#ppt_w/2"/>
                                          </p:val>
                                        </p:tav>
                                        <p:tav tm="100000">
                                          <p:val>
                                            <p:strVal val="#ppt_x"/>
                                          </p:val>
                                        </p:tav>
                                      </p:tavLst>
                                    </p:anim>
                                    <p:anim calcmode="lin" valueType="num">
                                      <p:cBhvr additive="base">
                                        <p:cTn id="7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5" grpId="0"/>
      <p:bldP spid="30" grpId="0"/>
      <p:bldP spid="30" grpId="1"/>
      <p:bldP spid="31" grpId="0"/>
      <p:bldP spid="32" grpId="0"/>
      <p:bldP spid="26" grpId="0"/>
      <p:bldP spid="33" grpId="0"/>
      <p:bldP spid="3" grpId="0"/>
    </p:bldLst>
  </p:timing>
</p:sld>
</file>

<file path=ppt/theme/theme1.xml><?xml version="1.0" encoding="utf-8"?>
<a:theme xmlns:a="http://schemas.openxmlformats.org/drawingml/2006/main" name="Continental Asi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8E20D4-3434-4DD1-9003-C2B9B485E9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Asian continent presentation (widescreen)</Template>
  <TotalTime>0</TotalTime>
  <Words>3878</Words>
  <Application>Microsoft Office PowerPoint</Application>
  <PresentationFormat>Custom</PresentationFormat>
  <Paragraphs>559</Paragraphs>
  <Slides>50</Slides>
  <Notes>23</Notes>
  <HiddenSlides>0</HiddenSlides>
  <MMClips>2</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66" baseType="lpstr">
      <vt:lpstr>Arial</vt:lpstr>
      <vt:lpstr>Bree Serif</vt:lpstr>
      <vt:lpstr>Calibri</vt:lpstr>
      <vt:lpstr>Cambria Math</vt:lpstr>
      <vt:lpstr>Century Gothic</vt:lpstr>
      <vt:lpstr>Comic Sans MS</vt:lpstr>
      <vt:lpstr>LotusLineDraw</vt:lpstr>
      <vt:lpstr>Staccato222 BT</vt:lpstr>
      <vt:lpstr>Symbol</vt:lpstr>
      <vt:lpstr>Tahoma</vt:lpstr>
      <vt:lpstr>Times New Roman</vt:lpstr>
      <vt:lpstr>Trebuchet MS</vt:lpstr>
      <vt:lpstr>Wingdings</vt:lpstr>
      <vt:lpstr>Continental Asia 16x9</vt:lpstr>
      <vt:lpstr>Default Design</vt:lpstr>
      <vt:lpstr>Equation</vt:lpstr>
      <vt:lpstr>AS91171</vt:lpstr>
      <vt:lpstr>  </vt:lpstr>
      <vt:lpstr>Introduction- Industrial Revolution</vt:lpstr>
      <vt:lpstr>Japanese Rail- Background</vt:lpstr>
      <vt:lpstr>PowerPoint Presentation</vt:lpstr>
      <vt:lpstr>PowerPoint Presentation</vt:lpstr>
      <vt:lpstr>PowerPoint Presentation</vt:lpstr>
      <vt:lpstr>L1 Revision- Train Speed</vt:lpstr>
      <vt:lpstr>m s-1 to  km h-1</vt:lpstr>
      <vt:lpstr>PowerPoint Presentation</vt:lpstr>
      <vt:lpstr>PowerPoint Presentation</vt:lpstr>
      <vt:lpstr>PowerPoint Presentation</vt:lpstr>
      <vt:lpstr>PowerPoint Presentation</vt:lpstr>
      <vt:lpstr>  </vt:lpstr>
      <vt:lpstr>Example- Forces at Angles</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Centripetal Acceleration</vt:lpstr>
      <vt:lpstr>PowerPoint Presentation</vt:lpstr>
      <vt:lpstr>PowerPoint Presentation</vt:lpstr>
      <vt:lpstr>PowerPoint Presentation</vt:lpstr>
      <vt:lpstr>  </vt:lpstr>
      <vt:lpstr>How Much Faster?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2017-04-08T19:33:00Z</dcterms:created>
  <dcterms:modified xsi:type="dcterms:W3CDTF">2017-11-28T20:10:43Z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TC028048679991</vt:lpwstr>
  </property>
</Properties>
</file>