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76" r:id="rId2"/>
    <p:sldId id="279" r:id="rId3"/>
    <p:sldId id="287" r:id="rId4"/>
    <p:sldId id="284" r:id="rId5"/>
    <p:sldId id="285" r:id="rId6"/>
    <p:sldId id="286" r:id="rId7"/>
    <p:sldId id="274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88C7"/>
    <a:srgbClr val="4789C9"/>
    <a:srgbClr val="D80000"/>
    <a:srgbClr val="CF0000"/>
    <a:srgbClr val="F09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8249" autoAdjust="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159A-A0AF-4DC5-A662-52023BA47D71}" type="datetimeFigureOut">
              <a:rPr lang="en-NZ" smtClean="0"/>
              <a:t>10/10/2018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4DBA6-0845-42FF-BDE8-A15A99D8313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3157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49897"/>
            <a:ext cx="9833633" cy="30257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889" y="4249743"/>
            <a:ext cx="8144134" cy="11176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Rectangle 10"/>
          <p:cNvSpPr/>
          <p:nvPr userDrawn="1"/>
        </p:nvSpPr>
        <p:spPr bwMode="ltGray">
          <a:xfrm>
            <a:off x="0" y="2632793"/>
            <a:ext cx="9861932" cy="1520853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1" y="2748131"/>
            <a:ext cx="9465847" cy="902726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 descr="Think-Asia-transapren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9" t="9542" r="9063" b="17997"/>
          <a:stretch/>
        </p:blipFill>
        <p:spPr>
          <a:xfrm>
            <a:off x="7527999" y="397656"/>
            <a:ext cx="4495138" cy="14312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Logo-graphic.png"/>
          <p:cNvPicPr>
            <a:picLocks noChangeAspect="1"/>
          </p:cNvPicPr>
          <p:nvPr userDrawn="1"/>
        </p:nvPicPr>
        <p:blipFill>
          <a:blip r:embed="rId3">
            <a:biLevel thresh="25000"/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706" y="3458714"/>
            <a:ext cx="3651448" cy="3432224"/>
          </a:xfrm>
          <a:prstGeom prst="rect">
            <a:avLst/>
          </a:prstGeom>
        </p:spPr>
      </p:pic>
      <p:pic>
        <p:nvPicPr>
          <p:cNvPr id="6" name="Picture 5" descr="Think-Asia-transapren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9" t="9542" r="9063" b="17997"/>
          <a:stretch/>
        </p:blipFill>
        <p:spPr>
          <a:xfrm>
            <a:off x="9048234" y="247042"/>
            <a:ext cx="3016506" cy="96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50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398779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2800" b="1" dirty="0">
                <a:solidFill>
                  <a:srgbClr val="F09415"/>
                </a:solidFill>
                <a:latin typeface="Trebuchet MS" pitchFamily="34" charset="0"/>
              </a:rPr>
              <a:t>www.asianz.org.nz</a:t>
            </a:r>
            <a:endParaRPr lang="en-US" sz="2800" b="1" dirty="0">
              <a:solidFill>
                <a:srgbClr val="F09415"/>
              </a:solidFill>
              <a:latin typeface="Trebuchet MS" pitchFamily="34" charset="0"/>
            </a:endParaRPr>
          </a:p>
        </p:txBody>
      </p:sp>
      <p:pic>
        <p:nvPicPr>
          <p:cNvPr id="7" name="Picture 6" descr="Think-Asia-transaprent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9" t="9542" r="9063" b="17997"/>
          <a:stretch/>
        </p:blipFill>
        <p:spPr>
          <a:xfrm>
            <a:off x="4019384" y="2488866"/>
            <a:ext cx="4183526" cy="1332016"/>
          </a:xfrm>
          <a:prstGeom prst="rect">
            <a:avLst/>
          </a:prstGeom>
        </p:spPr>
      </p:pic>
      <p:pic>
        <p:nvPicPr>
          <p:cNvPr id="8" name="Picture 7" descr="Logo-graphic.png"/>
          <p:cNvPicPr>
            <a:picLocks noChangeAspect="1"/>
          </p:cNvPicPr>
          <p:nvPr userDrawn="1"/>
        </p:nvPicPr>
        <p:blipFill>
          <a:blip r:embed="rId4">
            <a:biLevel thresh="25000"/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706" y="3458714"/>
            <a:ext cx="3651448" cy="343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660" y="299446"/>
            <a:ext cx="2662406" cy="790024"/>
          </a:xfrm>
          <a:prstGeom prst="rect">
            <a:avLst/>
          </a:prstGeom>
        </p:spPr>
      </p:pic>
      <p:pic>
        <p:nvPicPr>
          <p:cNvPr id="7" name="Picture 6" descr="Think Asia (master)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082" y="371806"/>
            <a:ext cx="2727160" cy="726422"/>
          </a:xfrm>
          <a:prstGeom prst="rect">
            <a:avLst/>
          </a:prstGeom>
        </p:spPr>
      </p:pic>
      <p:pic>
        <p:nvPicPr>
          <p:cNvPr id="8" name="Picture 7" descr="Logo-graphic.png"/>
          <p:cNvPicPr>
            <a:picLocks noChangeAspect="1"/>
          </p:cNvPicPr>
          <p:nvPr userDrawn="1"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189" y="3567637"/>
            <a:ext cx="3651448" cy="343222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0" r:id="rId3"/>
    <p:sldLayoutId id="2147483650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A4AFE6-15DD-437B-8EB2-3A2E44154916}"/>
              </a:ext>
            </a:extLst>
          </p:cNvPr>
          <p:cNvSpPr txBox="1">
            <a:spLocks/>
          </p:cNvSpPr>
          <p:nvPr/>
        </p:nvSpPr>
        <p:spPr>
          <a:xfrm>
            <a:off x="622914" y="2535621"/>
            <a:ext cx="5323674" cy="1618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sz="4400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DADD97-3C8B-4DE3-9C46-E14FD8ED8A3D}"/>
              </a:ext>
            </a:extLst>
          </p:cNvPr>
          <p:cNvSpPr txBox="1"/>
          <p:nvPr/>
        </p:nvSpPr>
        <p:spPr>
          <a:xfrm>
            <a:off x="1094177" y="2846746"/>
            <a:ext cx="8430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latin typeface="+mj-lt"/>
              </a:rPr>
              <a:t>JAPAN HOSTING 2019 RUGBY WORLD CUP</a:t>
            </a:r>
          </a:p>
          <a:p>
            <a:pPr algn="ctr"/>
            <a:r>
              <a:rPr lang="en-NZ" sz="3200" b="1" dirty="0">
                <a:latin typeface="+mj-lt"/>
              </a:rPr>
              <a:t>VOCABULARY JUMBLE </a:t>
            </a:r>
          </a:p>
        </p:txBody>
      </p:sp>
    </p:spTree>
    <p:extLst>
      <p:ext uri="{BB962C8B-B14F-4D97-AF65-F5344CB8AC3E}">
        <p14:creationId xmlns:p14="http://schemas.microsoft.com/office/powerpoint/2010/main" val="416850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51562" y="633311"/>
            <a:ext cx="8065376" cy="1075348"/>
            <a:chOff x="-1" y="466176"/>
            <a:chExt cx="7041500" cy="1777903"/>
          </a:xfrm>
        </p:grpSpPr>
        <p:pic>
          <p:nvPicPr>
            <p:cNvPr id="6" name="Picture 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2027417"/>
              <a:ext cx="7041498" cy="21666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ltGray">
            <a:xfrm>
              <a:off x="-1" y="466176"/>
              <a:ext cx="7009345" cy="1575350"/>
            </a:xfrm>
            <a:prstGeom prst="rect">
              <a:avLst/>
            </a:prstGeom>
            <a:solidFill>
              <a:srgbClr val="F094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629699" y="797498"/>
            <a:ext cx="808317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500" b="1" dirty="0">
                <a:latin typeface="+mj-lt"/>
                <a:cs typeface="Calibri"/>
              </a:rPr>
              <a:t>KONNICHI WA! PLEASE READ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BED336-B89C-4F7F-A2E1-C2DA1B5B4D86}"/>
              </a:ext>
            </a:extLst>
          </p:cNvPr>
          <p:cNvSpPr/>
          <p:nvPr/>
        </p:nvSpPr>
        <p:spPr>
          <a:xfrm>
            <a:off x="1078626" y="1923551"/>
            <a:ext cx="7403523" cy="4244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1900" b="1" u="sng" kern="0" dirty="0">
                <a:solidFill>
                  <a:schemeClr val="bg1"/>
                </a:solidFill>
                <a:latin typeface="Calibri" panose="020F0502020204030204" pitchFamily="34" charset="0"/>
              </a:rPr>
              <a:t>VOCABULARY JUMBLE INSTRUCTIONS</a:t>
            </a: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</a:pPr>
            <a:endParaRPr lang="en-GB" sz="19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The class will read the </a:t>
            </a:r>
            <a:r>
              <a:rPr lang="en-GB" sz="1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Vocabulary Jumble</a:t>
            </a: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 words aloud to make sure everyone knows how each word sounds</a:t>
            </a: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endParaRPr lang="en-GB" sz="19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You will be given </a:t>
            </a:r>
            <a:r>
              <a:rPr lang="en-GB" sz="1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2 minutes</a:t>
            </a: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 to study the words below – </a:t>
            </a:r>
            <a:r>
              <a:rPr lang="en-GB" sz="1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No Writing!</a:t>
            </a: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endParaRPr lang="en-GB" sz="19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After </a:t>
            </a:r>
            <a:r>
              <a:rPr lang="en-GB" sz="1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2 minutes</a:t>
            </a: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 the list will be taken away.</a:t>
            </a: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endParaRPr lang="en-GB" sz="19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You must try to write down as many </a:t>
            </a:r>
            <a:r>
              <a:rPr lang="en-GB" sz="1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level 1</a:t>
            </a: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 words as possible – try to spell the words correctly.</a:t>
            </a: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endParaRPr lang="en-GB" sz="19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52450" lvl="0" indent="-5524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AutoNum type="arabicPeriod"/>
            </a:pP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Then try to write down as many </a:t>
            </a:r>
            <a:r>
              <a:rPr lang="en-GB" sz="1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level 2</a:t>
            </a:r>
            <a:r>
              <a:rPr lang="en-GB" sz="1900" kern="0" dirty="0">
                <a:solidFill>
                  <a:srgbClr val="000000"/>
                </a:solidFill>
                <a:latin typeface="Calibri" panose="020F0502020204030204" pitchFamily="34" charset="0"/>
              </a:rPr>
              <a:t> words as possible – try to spell the words correctly.</a:t>
            </a:r>
            <a:endParaRPr lang="en-NZ" sz="19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</a:pPr>
            <a:endParaRPr lang="en-GB" sz="1900" kern="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4233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4433" y="540043"/>
            <a:ext cx="8517605" cy="1523046"/>
            <a:chOff x="-1" y="466176"/>
            <a:chExt cx="7041500" cy="1777903"/>
          </a:xfrm>
        </p:grpSpPr>
        <p:pic>
          <p:nvPicPr>
            <p:cNvPr id="6" name="Picture 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2027417"/>
              <a:ext cx="7041498" cy="21666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ltGray">
            <a:xfrm>
              <a:off x="-1" y="466176"/>
              <a:ext cx="7009345" cy="1575350"/>
            </a:xfrm>
            <a:prstGeom prst="rect">
              <a:avLst/>
            </a:prstGeom>
            <a:solidFill>
              <a:srgbClr val="F094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481649" y="668888"/>
            <a:ext cx="80831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000" b="1" dirty="0">
                <a:latin typeface="+mj-lt"/>
                <a:cs typeface="Calibri"/>
              </a:rPr>
              <a:t>You have 2 minutes to try to memorise the words below. GANBATTE! (Good luck!)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F2F9D07-95BA-4B74-81EF-BA04F0108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168889"/>
              </p:ext>
            </p:extLst>
          </p:nvPr>
        </p:nvGraphicFramePr>
        <p:xfrm>
          <a:off x="794249" y="2076667"/>
          <a:ext cx="6768750" cy="4309593"/>
        </p:xfrm>
        <a:graphic>
          <a:graphicData uri="http://schemas.openxmlformats.org/drawingml/2006/table">
            <a:tbl>
              <a:tblPr/>
              <a:tblGrid>
                <a:gridCol w="2256250">
                  <a:extLst>
                    <a:ext uri="{9D8B030D-6E8A-4147-A177-3AD203B41FA5}">
                      <a16:colId xmlns:a16="http://schemas.microsoft.com/office/drawing/2014/main" val="3013497714"/>
                    </a:ext>
                  </a:extLst>
                </a:gridCol>
                <a:gridCol w="2256250">
                  <a:extLst>
                    <a:ext uri="{9D8B030D-6E8A-4147-A177-3AD203B41FA5}">
                      <a16:colId xmlns:a16="http://schemas.microsoft.com/office/drawing/2014/main" val="8177380"/>
                    </a:ext>
                  </a:extLst>
                </a:gridCol>
                <a:gridCol w="2256250">
                  <a:extLst>
                    <a:ext uri="{9D8B030D-6E8A-4147-A177-3AD203B41FA5}">
                      <a16:colId xmlns:a16="http://schemas.microsoft.com/office/drawing/2014/main" val="2882734274"/>
                    </a:ext>
                  </a:extLst>
                </a:gridCol>
              </a:tblGrid>
              <a:tr h="301777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LEVEL 1 WORDS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76622"/>
                  </a:ext>
                </a:extLst>
              </a:tr>
              <a:tr h="22277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TOKYO</a:t>
                      </a:r>
                    </a:p>
                    <a:p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CUP</a:t>
                      </a:r>
                    </a:p>
                    <a:p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TEMPLE</a:t>
                      </a:r>
                    </a:p>
                    <a:p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SHOES</a:t>
                      </a:r>
                    </a:p>
                    <a:p>
                      <a:endParaRPr kumimoji="0" lang="en-GB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RUGBY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TOYOTA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STADIUM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RICE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WORLD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BOWING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CHOPSTICKS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JAPAN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59634"/>
                  </a:ext>
                </a:extLst>
              </a:tr>
              <a:tr h="37057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LEVEL 2 WORDS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22178"/>
                  </a:ext>
                </a:extLst>
              </a:tr>
              <a:tr h="13046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ETIQUETTE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ONSEN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RYOKAN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YOKOHAMA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SHINKANSEN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701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45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70175" y="463389"/>
            <a:ext cx="7667222" cy="1075815"/>
            <a:chOff x="-1" y="466176"/>
            <a:chExt cx="7041500" cy="1777903"/>
          </a:xfrm>
        </p:grpSpPr>
        <p:pic>
          <p:nvPicPr>
            <p:cNvPr id="6" name="Picture 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2027417"/>
              <a:ext cx="7041498" cy="21666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ltGray">
            <a:xfrm>
              <a:off x="-1" y="466176"/>
              <a:ext cx="7009345" cy="1575350"/>
            </a:xfrm>
            <a:prstGeom prst="rect">
              <a:avLst/>
            </a:prstGeom>
            <a:solidFill>
              <a:srgbClr val="F094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462199" y="624863"/>
            <a:ext cx="808317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500" b="1" dirty="0">
                <a:latin typeface="+mj-lt"/>
                <a:cs typeface="Calibri"/>
              </a:rPr>
              <a:t>OPEN YOUR BOOKS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D2FAE0-FF53-4321-8ECC-9C4C219FF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426" y="4382505"/>
            <a:ext cx="2981202" cy="153022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740397C-F4C3-4FB5-BFEB-4D5675B145CE}"/>
              </a:ext>
            </a:extLst>
          </p:cNvPr>
          <p:cNvSpPr/>
          <p:nvPr/>
        </p:nvSpPr>
        <p:spPr>
          <a:xfrm>
            <a:off x="1294356" y="1710380"/>
            <a:ext cx="6096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Arial" panose="020B0604020202020204" pitchFamily="34" charset="0"/>
              <a:buChar char="•"/>
            </a:pPr>
            <a:r>
              <a:rPr lang="en-NZ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You have 2 minutes to write down as many words as you can remember.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</a:pPr>
            <a:endParaRPr lang="en-NZ" sz="24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Arial" panose="020B0604020202020204" pitchFamily="34" charset="0"/>
              <a:buChar char="•"/>
            </a:pPr>
            <a:r>
              <a:rPr lang="en-NZ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Try to spell words correctly.</a:t>
            </a:r>
          </a:p>
        </p:txBody>
      </p:sp>
    </p:spTree>
    <p:extLst>
      <p:ext uri="{BB962C8B-B14F-4D97-AF65-F5344CB8AC3E}">
        <p14:creationId xmlns:p14="http://schemas.microsoft.com/office/powerpoint/2010/main" val="3936178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51562" y="540043"/>
            <a:ext cx="7578247" cy="938028"/>
            <a:chOff x="-1" y="466176"/>
            <a:chExt cx="7041500" cy="1777903"/>
          </a:xfrm>
        </p:grpSpPr>
        <p:pic>
          <p:nvPicPr>
            <p:cNvPr id="6" name="Picture 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2027417"/>
              <a:ext cx="7041498" cy="21666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ltGray">
            <a:xfrm>
              <a:off x="-1" y="466176"/>
              <a:ext cx="7009345" cy="1575350"/>
            </a:xfrm>
            <a:prstGeom prst="rect">
              <a:avLst/>
            </a:prstGeom>
            <a:solidFill>
              <a:srgbClr val="F094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481649" y="625346"/>
            <a:ext cx="808317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500" b="1" dirty="0">
                <a:latin typeface="+mj-lt"/>
                <a:cs typeface="Calibri"/>
              </a:rPr>
              <a:t>STOP WRITING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2CE389-DC84-44D9-929B-CDE97CAFE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74" y="3871661"/>
            <a:ext cx="2145978" cy="208500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BA639F4-EA96-46E0-99A0-B8CB87797589}"/>
              </a:ext>
            </a:extLst>
          </p:cNvPr>
          <p:cNvSpPr/>
          <p:nvPr/>
        </p:nvSpPr>
        <p:spPr>
          <a:xfrm>
            <a:off x="914400" y="1646505"/>
            <a:ext cx="7380803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defTabSz="9144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+mj-lt"/>
              <a:buAutoNum type="arabicPeriod"/>
            </a:pP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Put tick next to all the words you are confident that you know the </a:t>
            </a:r>
            <a:r>
              <a:rPr lang="en-US" sz="2400" u="sng" kern="0" dirty="0">
                <a:solidFill>
                  <a:srgbClr val="000000"/>
                </a:solidFill>
                <a:latin typeface="Calibri" panose="020F0502020204030204" pitchFamily="34" charset="0"/>
              </a:rPr>
              <a:t>meaning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lang="en-US" sz="2400" u="sng" kern="0" dirty="0">
                <a:solidFill>
                  <a:srgbClr val="000000"/>
                </a:solidFill>
                <a:latin typeface="Calibri" panose="020F0502020204030204" pitchFamily="34" charset="0"/>
              </a:rPr>
              <a:t>spelling</a:t>
            </a:r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 of.</a:t>
            </a:r>
          </a:p>
          <a:p>
            <a:pPr marL="514350" lvl="0" indent="-514350" defTabSz="9144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+mj-lt"/>
              <a:buAutoNum type="arabicPeriod"/>
            </a:pPr>
            <a:endParaRPr lang="en-US" sz="24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14350" lvl="0" indent="-514350" defTabSz="9144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+mj-lt"/>
              <a:buAutoNum type="arabicPeriod"/>
            </a:pPr>
            <a:r>
              <a:rPr lang="en-NZ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Swap books with a partner for marking.</a:t>
            </a:r>
          </a:p>
        </p:txBody>
      </p:sp>
    </p:spTree>
    <p:extLst>
      <p:ext uri="{BB962C8B-B14F-4D97-AF65-F5344CB8AC3E}">
        <p14:creationId xmlns:p14="http://schemas.microsoft.com/office/powerpoint/2010/main" val="1545338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4433" y="540044"/>
            <a:ext cx="8967249" cy="1785146"/>
            <a:chOff x="-1" y="466176"/>
            <a:chExt cx="7041500" cy="1777903"/>
          </a:xfrm>
        </p:grpSpPr>
        <p:pic>
          <p:nvPicPr>
            <p:cNvPr id="6" name="Picture 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2027417"/>
              <a:ext cx="7041498" cy="21666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ltGray">
            <a:xfrm>
              <a:off x="-1" y="466176"/>
              <a:ext cx="7009345" cy="1575350"/>
            </a:xfrm>
            <a:prstGeom prst="rect">
              <a:avLst/>
            </a:prstGeom>
            <a:solidFill>
              <a:srgbClr val="F094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411977" y="642766"/>
            <a:ext cx="887529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600" b="1" dirty="0">
                <a:latin typeface="+mj-lt"/>
                <a:cs typeface="Calibri"/>
              </a:rPr>
              <a:t>Look at the list and count up all the words that your partner spelt correctly and give them a score out of 18</a:t>
            </a:r>
          </a:p>
          <a:p>
            <a:r>
              <a:rPr lang="en-NZ" sz="2600" b="1" dirty="0">
                <a:latin typeface="+mj-lt"/>
                <a:cs typeface="Calibri"/>
              </a:rPr>
              <a:t>Example ___/18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67D152-9E53-44A6-B89F-69D1BD47D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61062"/>
              </p:ext>
            </p:extLst>
          </p:nvPr>
        </p:nvGraphicFramePr>
        <p:xfrm>
          <a:off x="1064216" y="2315836"/>
          <a:ext cx="6768750" cy="4226636"/>
        </p:xfrm>
        <a:graphic>
          <a:graphicData uri="http://schemas.openxmlformats.org/drawingml/2006/table">
            <a:tbl>
              <a:tblPr/>
              <a:tblGrid>
                <a:gridCol w="2256250">
                  <a:extLst>
                    <a:ext uri="{9D8B030D-6E8A-4147-A177-3AD203B41FA5}">
                      <a16:colId xmlns:a16="http://schemas.microsoft.com/office/drawing/2014/main" val="3384481158"/>
                    </a:ext>
                  </a:extLst>
                </a:gridCol>
                <a:gridCol w="2256250">
                  <a:extLst>
                    <a:ext uri="{9D8B030D-6E8A-4147-A177-3AD203B41FA5}">
                      <a16:colId xmlns:a16="http://schemas.microsoft.com/office/drawing/2014/main" val="1288691138"/>
                    </a:ext>
                  </a:extLst>
                </a:gridCol>
                <a:gridCol w="2256250">
                  <a:extLst>
                    <a:ext uri="{9D8B030D-6E8A-4147-A177-3AD203B41FA5}">
                      <a16:colId xmlns:a16="http://schemas.microsoft.com/office/drawing/2014/main" val="2386151112"/>
                    </a:ext>
                  </a:extLst>
                </a:gridCol>
              </a:tblGrid>
              <a:tr h="29969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LEVEL 1 WORDS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268154"/>
                  </a:ext>
                </a:extLst>
              </a:tr>
              <a:tr h="2140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TOKYO</a:t>
                      </a:r>
                    </a:p>
                    <a:p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CUP</a:t>
                      </a:r>
                    </a:p>
                    <a:p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TEMPLE</a:t>
                      </a:r>
                    </a:p>
                    <a:p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SHOES</a:t>
                      </a:r>
                    </a:p>
                    <a:p>
                      <a:endParaRPr kumimoji="0" lang="en-GB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RUGBY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TOYOTA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STADIUM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RICE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WORLD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BOWING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CHOPSTICKS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JAPAN</a:t>
                      </a:r>
                    </a:p>
                    <a:p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571817"/>
                  </a:ext>
                </a:extLst>
              </a:tr>
              <a:tr h="368013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LEVEL 2 WORDS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051251"/>
                  </a:ext>
                </a:extLst>
              </a:tr>
              <a:tr h="12216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ETIQUETTE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ONSEN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RYOKAN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YOKOHAMA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8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SHINKANSEN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220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67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12200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607</TotalTime>
  <Words>245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Verdana</vt:lpstr>
      <vt:lpstr>Wingdings</vt:lpstr>
      <vt:lpstr>Berlin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Strong:</dc:title>
  <dc:creator>James To</dc:creator>
  <cp:lastModifiedBy>Francine Chen</cp:lastModifiedBy>
  <cp:revision>78</cp:revision>
  <cp:lastPrinted>2018-10-09T21:05:16Z</cp:lastPrinted>
  <dcterms:created xsi:type="dcterms:W3CDTF">2018-07-12T22:21:17Z</dcterms:created>
  <dcterms:modified xsi:type="dcterms:W3CDTF">2018-10-09T22:18:37Z</dcterms:modified>
</cp:coreProperties>
</file>