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0" r:id="rId1"/>
  </p:sldMasterIdLst>
  <p:sldIdLst>
    <p:sldId id="256" r:id="rId2"/>
    <p:sldId id="257" r:id="rId3"/>
    <p:sldId id="259" r:id="rId4"/>
    <p:sldId id="258" r:id="rId5"/>
    <p:sldId id="262"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54"/>
    <p:restoredTop sz="93571"/>
  </p:normalViewPr>
  <p:slideViewPr>
    <p:cSldViewPr snapToGrid="0" snapToObjects="1">
      <p:cViewPr varScale="1">
        <p:scale>
          <a:sx n="112" d="100"/>
          <a:sy n="112" d="100"/>
        </p:scale>
        <p:origin x="9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F63C1C-878F-9A40-95BA-F31B6FA1934C}" type="datetimeFigureOut">
              <a:rPr lang="en-US" smtClean="0"/>
              <a:t>7/25/2018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1259833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F63C1C-878F-9A40-95BA-F31B6FA1934C}" type="datetimeFigureOut">
              <a:rPr lang="en-US" smtClean="0"/>
              <a:t>7/25/2018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968243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F63C1C-878F-9A40-95BA-F31B6FA1934C}" type="datetimeFigureOut">
              <a:rPr lang="en-US" smtClean="0"/>
              <a:t>7/25/2018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56551A-DB22-044E-9600-E162326B349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935497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75F63C1C-878F-9A40-95BA-F31B6FA1934C}" type="datetimeFigureOut">
              <a:rPr lang="en-US" smtClean="0"/>
              <a:t>7/25/2018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3335747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75F63C1C-878F-9A40-95BA-F31B6FA1934C}" type="datetimeFigureOut">
              <a:rPr lang="en-US" smtClean="0"/>
              <a:t>7/25/2018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56551A-DB22-044E-9600-E162326B349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3194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75F63C1C-878F-9A40-95BA-F31B6FA1934C}" type="datetimeFigureOut">
              <a:rPr lang="en-US" smtClean="0"/>
              <a:t>7/25/2018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1150916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F63C1C-878F-9A40-95BA-F31B6FA1934C}" type="datetimeFigureOut">
              <a:rPr lang="en-US" smtClean="0"/>
              <a:t>7/25/2018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507794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F63C1C-878F-9A40-95BA-F31B6FA1934C}" type="datetimeFigureOut">
              <a:rPr lang="en-US" smtClean="0"/>
              <a:t>7/25/2018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1565013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F63C1C-878F-9A40-95BA-F31B6FA1934C}" type="datetimeFigureOut">
              <a:rPr lang="en-US" smtClean="0"/>
              <a:t>7/25/2018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172245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F63C1C-878F-9A40-95BA-F31B6FA1934C}" type="datetimeFigureOut">
              <a:rPr lang="en-US" smtClean="0"/>
              <a:t>7/25/2018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1924451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F63C1C-878F-9A40-95BA-F31B6FA1934C}" type="datetimeFigureOut">
              <a:rPr lang="en-US" smtClean="0"/>
              <a:t>7/25/2018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2671002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F63C1C-878F-9A40-95BA-F31B6FA1934C}" type="datetimeFigureOut">
              <a:rPr lang="en-US" smtClean="0"/>
              <a:t>7/25/2018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486198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F63C1C-878F-9A40-95BA-F31B6FA1934C}" type="datetimeFigureOut">
              <a:rPr lang="en-US" smtClean="0"/>
              <a:t>7/25/2018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104591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F63C1C-878F-9A40-95BA-F31B6FA1934C}" type="datetimeFigureOut">
              <a:rPr lang="en-US" smtClean="0"/>
              <a:t>7/25/2018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2506732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5F63C1C-878F-9A40-95BA-F31B6FA1934C}" type="datetimeFigureOut">
              <a:rPr lang="en-US" smtClean="0"/>
              <a:t>7/25/2018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786617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5F63C1C-878F-9A40-95BA-F31B6FA1934C}" type="datetimeFigureOut">
              <a:rPr lang="en-US" smtClean="0"/>
              <a:t>7/25/2018</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56551A-DB22-044E-9600-E162326B349B}" type="slidenum">
              <a:rPr lang="en-US" smtClean="0"/>
              <a:t>‹#›</a:t>
            </a:fld>
            <a:endParaRPr lang="en-US"/>
          </a:p>
        </p:txBody>
      </p:sp>
    </p:spTree>
    <p:extLst>
      <p:ext uri="{BB962C8B-B14F-4D97-AF65-F5344CB8AC3E}">
        <p14:creationId xmlns:p14="http://schemas.microsoft.com/office/powerpoint/2010/main" val="1912927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5F63C1C-878F-9A40-95BA-F31B6FA1934C}" type="datetimeFigureOut">
              <a:rPr lang="en-US" smtClean="0"/>
              <a:t>7/25/2018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B56551A-DB22-044E-9600-E162326B349B}" type="slidenum">
              <a:rPr lang="en-US" smtClean="0"/>
              <a:t>‹#›</a:t>
            </a:fld>
            <a:endParaRPr lang="en-US"/>
          </a:p>
        </p:txBody>
      </p:sp>
    </p:spTree>
    <p:extLst>
      <p:ext uri="{BB962C8B-B14F-4D97-AF65-F5344CB8AC3E}">
        <p14:creationId xmlns:p14="http://schemas.microsoft.com/office/powerpoint/2010/main" val="144582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https://asianinspirations.com.au/asian-culture/japanese-moon-festival-legen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52890-DC24-8F45-8F57-9E949E1C5DA7}"/>
              </a:ext>
            </a:extLst>
          </p:cNvPr>
          <p:cNvSpPr>
            <a:spLocks noGrp="1"/>
          </p:cNvSpPr>
          <p:nvPr>
            <p:ph type="title"/>
          </p:nvPr>
        </p:nvSpPr>
        <p:spPr>
          <a:xfrm>
            <a:off x="2589212" y="609600"/>
            <a:ext cx="8915399" cy="2318951"/>
          </a:xfrm>
        </p:spPr>
        <p:txBody>
          <a:bodyPr/>
          <a:lstStyle/>
          <a:p>
            <a:pPr algn="ctr"/>
            <a:r>
              <a:rPr lang="en-US" b="1" dirty="0">
                <a:latin typeface="Calibri" panose="020F0502020204030204" pitchFamily="34" charset="0"/>
                <a:cs typeface="Calibri" panose="020F0502020204030204" pitchFamily="34" charset="0"/>
              </a:rPr>
              <a:t>Rice festivals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in India and Japan</a:t>
            </a:r>
            <a:br>
              <a:rPr lang="en-US" b="1" dirty="0">
                <a:latin typeface="Calibri" panose="020F0502020204030204" pitchFamily="34" charset="0"/>
                <a:cs typeface="Calibri" panose="020F0502020204030204" pitchFamily="34" charset="0"/>
              </a:rPr>
            </a:br>
            <a:endParaRPr lang="en-US" b="1"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52A66318-50B9-6144-9889-C5BA77B68492}"/>
              </a:ext>
            </a:extLst>
          </p:cNvPr>
          <p:cNvPicPr>
            <a:picLocks noChangeAspect="1"/>
          </p:cNvPicPr>
          <p:nvPr/>
        </p:nvPicPr>
        <p:blipFill>
          <a:blip r:embed="rId2"/>
          <a:stretch>
            <a:fillRect/>
          </a:stretch>
        </p:blipFill>
        <p:spPr>
          <a:xfrm>
            <a:off x="5068201" y="2928551"/>
            <a:ext cx="4179841" cy="2681262"/>
          </a:xfrm>
          <a:prstGeom prst="rect">
            <a:avLst/>
          </a:prstGeom>
        </p:spPr>
      </p:pic>
    </p:spTree>
    <p:extLst>
      <p:ext uri="{BB962C8B-B14F-4D97-AF65-F5344CB8AC3E}">
        <p14:creationId xmlns:p14="http://schemas.microsoft.com/office/powerpoint/2010/main" val="474455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7C9317-0E53-3F43-B95F-7DDC6CF98428}"/>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Japan</a:t>
            </a:r>
          </a:p>
        </p:txBody>
      </p:sp>
      <p:sp>
        <p:nvSpPr>
          <p:cNvPr id="5" name="Content Placeholder 4">
            <a:extLst>
              <a:ext uri="{FF2B5EF4-FFF2-40B4-BE49-F238E27FC236}">
                <a16:creationId xmlns:a16="http://schemas.microsoft.com/office/drawing/2014/main" id="{415CE661-B529-7B49-BBF0-877A159F4618}"/>
              </a:ext>
            </a:extLst>
          </p:cNvPr>
          <p:cNvSpPr>
            <a:spLocks noGrp="1"/>
          </p:cNvSpPr>
          <p:nvPr>
            <p:ph idx="1"/>
          </p:nvPr>
        </p:nvSpPr>
        <p:spPr/>
        <p:txBody>
          <a:bodyPr/>
          <a:lstStyle/>
          <a:p>
            <a:r>
              <a:rPr lang="en-NZ" sz="2400" b="1" dirty="0">
                <a:solidFill>
                  <a:schemeClr val="tx1"/>
                </a:solidFill>
                <a:latin typeface="Calibri" panose="020F0502020204030204" pitchFamily="34" charset="0"/>
                <a:cs typeface="Calibri" panose="020F0502020204030204" pitchFamily="34" charset="0"/>
                <a:hlinkClick r:id="rId2"/>
              </a:rPr>
              <a:t>The Japanese Moon Festival, or Otsukimi</a:t>
            </a:r>
            <a:r>
              <a:rPr lang="en-NZ" sz="2400" dirty="0">
                <a:latin typeface="Calibri" panose="020F0502020204030204" pitchFamily="34" charset="0"/>
                <a:cs typeface="Calibri" panose="020F0502020204030204" pitchFamily="34" charset="0"/>
              </a:rPr>
              <a:t>, is a time for introspection and gazing at the moon, a practice known as </a:t>
            </a:r>
            <a:r>
              <a:rPr lang="en-NZ" sz="2400" dirty="0" err="1">
                <a:latin typeface="Calibri" panose="020F0502020204030204" pitchFamily="34" charset="0"/>
                <a:cs typeface="Calibri" panose="020F0502020204030204" pitchFamily="34" charset="0"/>
              </a:rPr>
              <a:t>tsukimi</a:t>
            </a:r>
            <a:r>
              <a:rPr lang="en-NZ" sz="2400" dirty="0">
                <a:latin typeface="Calibri" panose="020F0502020204030204" pitchFamily="34" charset="0"/>
                <a:cs typeface="Calibri" panose="020F0502020204030204" pitchFamily="34" charset="0"/>
              </a:rPr>
              <a:t>. Again, rice-based dishes are a signature here, with </a:t>
            </a:r>
            <a:r>
              <a:rPr lang="en-NZ" sz="2400" dirty="0" err="1">
                <a:latin typeface="Calibri" panose="020F0502020204030204" pitchFamily="34" charset="0"/>
                <a:cs typeface="Calibri" panose="020F0502020204030204" pitchFamily="34" charset="0"/>
              </a:rPr>
              <a:t>tsukimi</a:t>
            </a:r>
            <a:r>
              <a:rPr lang="en-NZ" sz="2400" dirty="0">
                <a:latin typeface="Calibri" panose="020F0502020204030204" pitchFamily="34" charset="0"/>
                <a:cs typeface="Calibri" panose="020F0502020204030204" pitchFamily="34" charset="0"/>
              </a:rPr>
              <a:t> </a:t>
            </a:r>
            <a:r>
              <a:rPr lang="en-NZ" sz="2400" dirty="0" err="1">
                <a:latin typeface="Calibri" panose="020F0502020204030204" pitchFamily="34" charset="0"/>
                <a:cs typeface="Calibri" panose="020F0502020204030204" pitchFamily="34" charset="0"/>
              </a:rPr>
              <a:t>dango</a:t>
            </a:r>
            <a:r>
              <a:rPr lang="en-NZ" sz="2400" dirty="0">
                <a:latin typeface="Calibri" panose="020F0502020204030204" pitchFamily="34" charset="0"/>
                <a:cs typeface="Calibri" panose="020F0502020204030204" pitchFamily="34" charset="0"/>
              </a:rPr>
              <a:t> (rice-flour dumplings) enjoyed by one and all.</a:t>
            </a:r>
          </a:p>
          <a:p>
            <a:r>
              <a:rPr lang="en-NZ" sz="2400" b="1" u="sng" dirty="0">
                <a:solidFill>
                  <a:srgbClr val="FF0000"/>
                </a:solidFill>
                <a:latin typeface="Calibri" panose="020F0502020204030204" pitchFamily="34" charset="0"/>
                <a:cs typeface="Calibri" panose="020F0502020204030204" pitchFamily="34" charset="0"/>
              </a:rPr>
              <a:t>O-</a:t>
            </a:r>
            <a:r>
              <a:rPr lang="en-NZ" sz="2400" b="1" u="sng" dirty="0" err="1">
                <a:solidFill>
                  <a:srgbClr val="FF0000"/>
                </a:solidFill>
                <a:latin typeface="Calibri" panose="020F0502020204030204" pitchFamily="34" charset="0"/>
                <a:cs typeface="Calibri" panose="020F0502020204030204" pitchFamily="34" charset="0"/>
              </a:rPr>
              <a:t>Taue</a:t>
            </a:r>
            <a:r>
              <a:rPr lang="en-NZ" sz="2400" b="1" u="sng" dirty="0">
                <a:solidFill>
                  <a:srgbClr val="FF0000"/>
                </a:solidFill>
                <a:latin typeface="Calibri" panose="020F0502020204030204" pitchFamily="34" charset="0"/>
                <a:cs typeface="Calibri" panose="020F0502020204030204" pitchFamily="34" charset="0"/>
              </a:rPr>
              <a:t> </a:t>
            </a:r>
            <a:r>
              <a:rPr lang="en-NZ" sz="2400" b="1" u="sng" dirty="0" err="1">
                <a:solidFill>
                  <a:srgbClr val="FF0000"/>
                </a:solidFill>
                <a:latin typeface="Calibri" panose="020F0502020204030204" pitchFamily="34" charset="0"/>
                <a:cs typeface="Calibri" panose="020F0502020204030204" pitchFamily="34" charset="0"/>
              </a:rPr>
              <a:t>Matsuri</a:t>
            </a:r>
            <a:r>
              <a:rPr lang="en-NZ" sz="2400" b="1" u="sng" dirty="0">
                <a:solidFill>
                  <a:srgbClr val="FF0000"/>
                </a:solidFill>
                <a:latin typeface="Calibri" panose="020F0502020204030204" pitchFamily="34" charset="0"/>
                <a:cs typeface="Calibri" panose="020F0502020204030204" pitchFamily="34" charset="0"/>
              </a:rPr>
              <a:t> </a:t>
            </a:r>
            <a:r>
              <a:rPr lang="en-NZ" sz="2400" dirty="0">
                <a:latin typeface="Calibri" panose="020F0502020204030204" pitchFamily="34" charset="0"/>
                <a:cs typeface="Calibri" panose="020F0502020204030204" pitchFamily="34" charset="0"/>
              </a:rPr>
              <a:t>- rice-planting festival - is held every June in </a:t>
            </a:r>
            <a:r>
              <a:rPr lang="en-NZ" sz="2400" dirty="0" err="1">
                <a:latin typeface="Calibri" panose="020F0502020204030204" pitchFamily="34" charset="0"/>
                <a:cs typeface="Calibri" panose="020F0502020204030204" pitchFamily="34" charset="0"/>
              </a:rPr>
              <a:t>Taga</a:t>
            </a:r>
            <a:r>
              <a:rPr lang="en-NZ" sz="2400" dirty="0">
                <a:latin typeface="Calibri" panose="020F0502020204030204" pitchFamily="34" charset="0"/>
                <a:cs typeface="Calibri" panose="020F0502020204030204" pitchFamily="34" charset="0"/>
              </a:rPr>
              <a:t> Taisha shrine in Shiga Prefecture.</a:t>
            </a:r>
          </a:p>
          <a:p>
            <a:endParaRPr lang="en-US" dirty="0"/>
          </a:p>
        </p:txBody>
      </p:sp>
    </p:spTree>
    <p:extLst>
      <p:ext uri="{BB962C8B-B14F-4D97-AF65-F5344CB8AC3E}">
        <p14:creationId xmlns:p14="http://schemas.microsoft.com/office/powerpoint/2010/main" val="4102232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F11CC8-9B5A-4044-A458-D9AEA35851D6}"/>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India - </a:t>
            </a:r>
            <a:r>
              <a:rPr lang="en-NZ" dirty="0">
                <a:latin typeface="Calibri" panose="020F0502020204030204" pitchFamily="34" charset="0"/>
                <a:cs typeface="Calibri" panose="020F0502020204030204" pitchFamily="34" charset="0"/>
              </a:rPr>
              <a:t>Makar Sankranti </a:t>
            </a:r>
            <a:br>
              <a:rPr lang="en-NZ" dirty="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49238A83-89D7-E74B-9968-C73996DDDB7E}"/>
              </a:ext>
            </a:extLst>
          </p:cNvPr>
          <p:cNvSpPr>
            <a:spLocks noGrp="1"/>
          </p:cNvSpPr>
          <p:nvPr>
            <p:ph idx="1"/>
          </p:nvPr>
        </p:nvSpPr>
        <p:spPr/>
        <p:txBody>
          <a:bodyPr>
            <a:normAutofit/>
          </a:bodyPr>
          <a:lstStyle/>
          <a:p>
            <a:r>
              <a:rPr lang="en-NZ" sz="2400" dirty="0">
                <a:latin typeface="Calibri" panose="020F0502020204030204" pitchFamily="34" charset="0"/>
                <a:cs typeface="Calibri" panose="020F0502020204030204" pitchFamily="34" charset="0"/>
              </a:rPr>
              <a:t>This is the oldest and most colourful harvest festival in India. </a:t>
            </a:r>
          </a:p>
          <a:p>
            <a:r>
              <a:rPr lang="en-NZ" sz="2400" dirty="0">
                <a:latin typeface="Calibri" panose="020F0502020204030204" pitchFamily="34" charset="0"/>
                <a:cs typeface="Calibri" panose="020F0502020204030204" pitchFamily="34" charset="0"/>
              </a:rPr>
              <a:t>Makar Sankranti is celebrated with music, bonfires, dances and snacks like peanuts and popcorn</a:t>
            </a:r>
          </a:p>
          <a:p>
            <a:r>
              <a:rPr lang="en-NZ" sz="2400" dirty="0">
                <a:latin typeface="Calibri" panose="020F0502020204030204" pitchFamily="34" charset="0"/>
                <a:cs typeface="Calibri" panose="020F0502020204030204" pitchFamily="34" charset="0"/>
              </a:rPr>
              <a:t>The older woman cook meals throughout the day</a:t>
            </a:r>
          </a:p>
          <a:p>
            <a:r>
              <a:rPr lang="en-NZ" sz="2400" dirty="0">
                <a:latin typeface="Calibri" panose="020F0502020204030204" pitchFamily="34" charset="0"/>
                <a:cs typeface="Calibri" panose="020F0502020204030204" pitchFamily="34" charset="0"/>
              </a:rPr>
              <a:t>In the morning people donate generous portions of  black lentils, rice sesame and jiggery to the poor and needy</a:t>
            </a:r>
          </a:p>
          <a:p>
            <a:r>
              <a:rPr lang="en-NZ" sz="2400" dirty="0">
                <a:latin typeface="Calibri" panose="020F0502020204030204" pitchFamily="34" charset="0"/>
                <a:cs typeface="Calibri" panose="020F0502020204030204" pitchFamily="34" charset="0"/>
              </a:rPr>
              <a:t>People take a dip in the holy Ganges river </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896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5EE46C-FFB5-ED42-AC07-43659837331D}"/>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India-</a:t>
            </a:r>
            <a:r>
              <a:rPr lang="en-NZ" dirty="0">
                <a:latin typeface="Calibri" panose="020F0502020204030204" pitchFamily="34" charset="0"/>
                <a:cs typeface="Calibri" panose="020F0502020204030204" pitchFamily="34" charset="0"/>
              </a:rPr>
              <a:t>Hindu's Pongal Festival </a:t>
            </a:r>
            <a:endParaRPr lang="en-US"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A4CEF4E6-E48D-6C44-9545-EB49ECC3BED8}"/>
              </a:ext>
            </a:extLst>
          </p:cNvPr>
          <p:cNvSpPr>
            <a:spLocks noGrp="1"/>
          </p:cNvSpPr>
          <p:nvPr>
            <p:ph idx="1"/>
          </p:nvPr>
        </p:nvSpPr>
        <p:spPr/>
        <p:txBody>
          <a:bodyPr>
            <a:normAutofit fontScale="85000" lnSpcReduction="20000"/>
          </a:bodyPr>
          <a:lstStyle/>
          <a:p>
            <a:r>
              <a:rPr lang="en-NZ" sz="3400" dirty="0">
                <a:latin typeface="Calibri" panose="020F0502020204030204" pitchFamily="34" charset="0"/>
                <a:cs typeface="Calibri" panose="020F0502020204030204" pitchFamily="34" charset="0"/>
              </a:rPr>
              <a:t>The Pongal festival is dedicated to the cycle of growing and harvesting food, especially rice as it is Asia’s staple food. It celebrates the rice harvesting period.</a:t>
            </a:r>
          </a:p>
          <a:p>
            <a:r>
              <a:rPr lang="en-NZ" sz="3400" dirty="0">
                <a:latin typeface="Calibri" panose="020F0502020204030204" pitchFamily="34" charset="0"/>
                <a:cs typeface="Calibri" panose="020F0502020204030204" pitchFamily="34" charset="0"/>
              </a:rPr>
              <a:t>Pongal is a four day festival mainly celebrated by the Tamil. </a:t>
            </a:r>
          </a:p>
          <a:p>
            <a:r>
              <a:rPr lang="en-NZ" sz="3400" dirty="0">
                <a:latin typeface="Calibri" panose="020F0502020204030204" pitchFamily="34" charset="0"/>
                <a:cs typeface="Calibri" panose="020F0502020204030204" pitchFamily="34" charset="0"/>
              </a:rPr>
              <a:t>Pongal rice dish served as a breakfast meal is usually a sweet rice dish flavoured with coconut and </a:t>
            </a:r>
            <a:r>
              <a:rPr lang="en-NZ" sz="3400" dirty="0" err="1">
                <a:latin typeface="Calibri" panose="020F0502020204030204" pitchFamily="34" charset="0"/>
                <a:cs typeface="Calibri" panose="020F0502020204030204" pitchFamily="34" charset="0"/>
              </a:rPr>
              <a:t>jaggery</a:t>
            </a:r>
            <a:r>
              <a:rPr lang="en-NZ" sz="3400" dirty="0">
                <a:latin typeface="Calibri" panose="020F0502020204030204" pitchFamily="34" charset="0"/>
                <a:cs typeface="Calibri" panose="020F0502020204030204" pitchFamily="34" charset="0"/>
              </a:rPr>
              <a:t>.</a:t>
            </a:r>
          </a:p>
          <a:p>
            <a:r>
              <a:rPr lang="en-NZ" sz="3400" dirty="0" err="1">
                <a:latin typeface="Calibri" panose="020F0502020204030204" pitchFamily="34" charset="0"/>
                <a:cs typeface="Calibri" panose="020F0502020204030204" pitchFamily="34" charset="0"/>
              </a:rPr>
              <a:t>Jaggery</a:t>
            </a:r>
            <a:r>
              <a:rPr lang="en-NZ" sz="3400" dirty="0">
                <a:latin typeface="Calibri" panose="020F0502020204030204" pitchFamily="34" charset="0"/>
                <a:cs typeface="Calibri" panose="020F0502020204030204" pitchFamily="34" charset="0"/>
              </a:rPr>
              <a:t> is a concentrated mixture of cane and palm sugar.  </a:t>
            </a:r>
          </a:p>
          <a:p>
            <a:endParaRPr lang="en-US" dirty="0"/>
          </a:p>
        </p:txBody>
      </p:sp>
    </p:spTree>
    <p:extLst>
      <p:ext uri="{BB962C8B-B14F-4D97-AF65-F5344CB8AC3E}">
        <p14:creationId xmlns:p14="http://schemas.microsoft.com/office/powerpoint/2010/main" val="290174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511814-432F-4648-842D-886DE7E5B597}"/>
              </a:ext>
            </a:extLst>
          </p:cNvPr>
          <p:cNvSpPr/>
          <p:nvPr/>
        </p:nvSpPr>
        <p:spPr>
          <a:xfrm>
            <a:off x="1616148" y="382788"/>
            <a:ext cx="9452345" cy="6247864"/>
          </a:xfrm>
          <a:prstGeom prst="rect">
            <a:avLst/>
          </a:prstGeom>
        </p:spPr>
        <p:txBody>
          <a:bodyPr wrap="square">
            <a:spAutoFit/>
          </a:bodyPr>
          <a:lstStyle/>
          <a:p>
            <a:r>
              <a:rPr lang="en-NZ" sz="2400" b="1" dirty="0">
                <a:latin typeface="Calibri" panose="020F0502020204030204" pitchFamily="34" charset="0"/>
                <a:cs typeface="Calibri" panose="020F0502020204030204" pitchFamily="34" charset="0"/>
              </a:rPr>
              <a:t>India – Assam</a:t>
            </a:r>
          </a:p>
          <a:p>
            <a:r>
              <a:rPr lang="en-NZ" sz="2400" dirty="0">
                <a:solidFill>
                  <a:schemeClr val="tx1"/>
                </a:solidFill>
                <a:latin typeface="Calibri" panose="020F0502020204030204" pitchFamily="34" charset="0"/>
                <a:cs typeface="Calibri" panose="020F0502020204030204" pitchFamily="34" charset="0"/>
              </a:rPr>
              <a:t>This is a rice festival celebrated by bonfires and serving various kinds of rice fritters.</a:t>
            </a:r>
          </a:p>
          <a:p>
            <a:endParaRPr lang="en-NZ" sz="2400" dirty="0">
              <a:latin typeface="Calibri" panose="020F0502020204030204" pitchFamily="34" charset="0"/>
              <a:cs typeface="Calibri" panose="020F0502020204030204" pitchFamily="34" charset="0"/>
            </a:endParaRPr>
          </a:p>
          <a:p>
            <a:r>
              <a:rPr lang="en-NZ" sz="2400" b="1" dirty="0">
                <a:latin typeface="Calibri" panose="020F0502020204030204" pitchFamily="34" charset="0"/>
                <a:cs typeface="Calibri" panose="020F0502020204030204" pitchFamily="34" charset="0"/>
              </a:rPr>
              <a:t>India – </a:t>
            </a:r>
            <a:r>
              <a:rPr lang="en-NZ" sz="2400" b="1" dirty="0" err="1">
                <a:latin typeface="Calibri" panose="020F0502020204030204" pitchFamily="34" charset="0"/>
                <a:cs typeface="Calibri" panose="020F0502020204030204" pitchFamily="34" charset="0"/>
              </a:rPr>
              <a:t>Nuakhai</a:t>
            </a:r>
            <a:endParaRPr lang="en-NZ" sz="2400" b="1" dirty="0">
              <a:latin typeface="Calibri" panose="020F0502020204030204" pitchFamily="34" charset="0"/>
              <a:cs typeface="Calibri" panose="020F0502020204030204" pitchFamily="34" charset="0"/>
            </a:endParaRPr>
          </a:p>
          <a:p>
            <a:r>
              <a:rPr lang="en-NZ" sz="2400" dirty="0" err="1">
                <a:solidFill>
                  <a:schemeClr val="tx1"/>
                </a:solidFill>
                <a:latin typeface="Calibri" panose="020F0502020204030204" pitchFamily="34" charset="0"/>
                <a:cs typeface="Calibri" panose="020F0502020204030204" pitchFamily="34" charset="0"/>
              </a:rPr>
              <a:t>Nuakhai</a:t>
            </a:r>
            <a:r>
              <a:rPr lang="en-NZ" sz="2400" dirty="0">
                <a:solidFill>
                  <a:schemeClr val="tx1"/>
                </a:solidFill>
                <a:latin typeface="Calibri" panose="020F0502020204030204" pitchFamily="34" charset="0"/>
                <a:cs typeface="Calibri" panose="020F0502020204030204" pitchFamily="34" charset="0"/>
              </a:rPr>
              <a:t> is popular in India and in the Odisha region ‘</a:t>
            </a:r>
            <a:r>
              <a:rPr lang="en-NZ" sz="2400" dirty="0" err="1">
                <a:solidFill>
                  <a:schemeClr val="tx1"/>
                </a:solidFill>
                <a:latin typeface="Calibri" panose="020F0502020204030204" pitchFamily="34" charset="0"/>
                <a:cs typeface="Calibri" panose="020F0502020204030204" pitchFamily="34" charset="0"/>
              </a:rPr>
              <a:t>nua</a:t>
            </a:r>
            <a:r>
              <a:rPr lang="en-NZ" sz="2400" dirty="0">
                <a:solidFill>
                  <a:schemeClr val="tx1"/>
                </a:solidFill>
                <a:latin typeface="Calibri" panose="020F0502020204030204" pitchFamily="34" charset="0"/>
                <a:cs typeface="Calibri" panose="020F0502020204030204" pitchFamily="34" charset="0"/>
              </a:rPr>
              <a:t>’ means </a:t>
            </a:r>
            <a:r>
              <a:rPr lang="en-NZ" sz="2400" b="1" dirty="0">
                <a:solidFill>
                  <a:schemeClr val="tx1"/>
                </a:solidFill>
                <a:latin typeface="Calibri" panose="020F0502020204030204" pitchFamily="34" charset="0"/>
                <a:cs typeface="Calibri" panose="020F0502020204030204" pitchFamily="34" charset="0"/>
              </a:rPr>
              <a:t>new </a:t>
            </a:r>
            <a:r>
              <a:rPr lang="en-NZ" sz="2400" dirty="0">
                <a:solidFill>
                  <a:schemeClr val="tx1"/>
                </a:solidFill>
                <a:latin typeface="Calibri" panose="020F0502020204030204" pitchFamily="34" charset="0"/>
                <a:cs typeface="Calibri" panose="020F0502020204030204" pitchFamily="34" charset="0"/>
              </a:rPr>
              <a:t>and</a:t>
            </a:r>
          </a:p>
          <a:p>
            <a:r>
              <a:rPr lang="en-NZ" sz="2400" dirty="0">
                <a:solidFill>
                  <a:schemeClr val="tx1"/>
                </a:solidFill>
                <a:latin typeface="Calibri" panose="020F0502020204030204" pitchFamily="34" charset="0"/>
                <a:cs typeface="Calibri" panose="020F0502020204030204" pitchFamily="34" charset="0"/>
              </a:rPr>
              <a:t> ‘</a:t>
            </a:r>
            <a:r>
              <a:rPr lang="en-NZ" sz="2400" dirty="0" err="1">
                <a:solidFill>
                  <a:schemeClr val="tx1"/>
                </a:solidFill>
                <a:latin typeface="Calibri" panose="020F0502020204030204" pitchFamily="34" charset="0"/>
                <a:cs typeface="Calibri" panose="020F0502020204030204" pitchFamily="34" charset="0"/>
              </a:rPr>
              <a:t>khai</a:t>
            </a:r>
            <a:r>
              <a:rPr lang="en-NZ" sz="2400" dirty="0">
                <a:solidFill>
                  <a:schemeClr val="tx1"/>
                </a:solidFill>
                <a:latin typeface="Calibri" panose="020F0502020204030204" pitchFamily="34" charset="0"/>
                <a:cs typeface="Calibri" panose="020F0502020204030204" pitchFamily="34" charset="0"/>
              </a:rPr>
              <a:t>’ means </a:t>
            </a:r>
            <a:r>
              <a:rPr lang="en-NZ" sz="2400" b="1" dirty="0">
                <a:solidFill>
                  <a:schemeClr val="tx1"/>
                </a:solidFill>
                <a:latin typeface="Calibri" panose="020F0502020204030204" pitchFamily="34" charset="0"/>
                <a:cs typeface="Calibri" panose="020F0502020204030204" pitchFamily="34" charset="0"/>
              </a:rPr>
              <a:t>food.</a:t>
            </a:r>
            <a:r>
              <a:rPr lang="en-NZ" sz="2400" dirty="0">
                <a:solidFill>
                  <a:schemeClr val="tx1"/>
                </a:solidFill>
                <a:latin typeface="Calibri" panose="020F0502020204030204" pitchFamily="34" charset="0"/>
                <a:cs typeface="Calibri" panose="020F0502020204030204" pitchFamily="34" charset="0"/>
              </a:rPr>
              <a:t> Key attractions of </a:t>
            </a:r>
            <a:r>
              <a:rPr lang="en-NZ" sz="2400" dirty="0" err="1">
                <a:solidFill>
                  <a:schemeClr val="tx1"/>
                </a:solidFill>
                <a:latin typeface="Calibri" panose="020F0502020204030204" pitchFamily="34" charset="0"/>
                <a:cs typeface="Calibri" panose="020F0502020204030204" pitchFamily="34" charset="0"/>
              </a:rPr>
              <a:t>Nuakhai</a:t>
            </a:r>
            <a:r>
              <a:rPr lang="en-NZ" sz="2400" dirty="0">
                <a:solidFill>
                  <a:schemeClr val="tx1"/>
                </a:solidFill>
                <a:latin typeface="Calibri" panose="020F0502020204030204" pitchFamily="34" charset="0"/>
                <a:cs typeface="Calibri" panose="020F0502020204030204" pitchFamily="34" charset="0"/>
              </a:rPr>
              <a:t> festival are the delicious </a:t>
            </a:r>
            <a:r>
              <a:rPr lang="en-NZ" sz="2400" dirty="0" err="1">
                <a:solidFill>
                  <a:schemeClr val="tx1"/>
                </a:solidFill>
                <a:latin typeface="Calibri" panose="020F0502020204030204" pitchFamily="34" charset="0"/>
                <a:cs typeface="Calibri" panose="020F0502020204030204" pitchFamily="34" charset="0"/>
              </a:rPr>
              <a:t>Arsaa</a:t>
            </a:r>
            <a:r>
              <a:rPr lang="en-NZ" sz="2400" dirty="0">
                <a:solidFill>
                  <a:schemeClr val="tx1"/>
                </a:solidFill>
                <a:latin typeface="Calibri" panose="020F0502020204030204" pitchFamily="34" charset="0"/>
                <a:cs typeface="Calibri" panose="020F0502020204030204" pitchFamily="34" charset="0"/>
              </a:rPr>
              <a:t> </a:t>
            </a:r>
            <a:r>
              <a:rPr lang="en-NZ" sz="2400" dirty="0" err="1">
                <a:solidFill>
                  <a:schemeClr val="tx1"/>
                </a:solidFill>
                <a:latin typeface="Calibri" panose="020F0502020204030204" pitchFamily="34" charset="0"/>
                <a:cs typeface="Calibri" panose="020F0502020204030204" pitchFamily="34" charset="0"/>
              </a:rPr>
              <a:t>Pitha</a:t>
            </a:r>
            <a:r>
              <a:rPr lang="en-NZ" sz="2400" dirty="0">
                <a:solidFill>
                  <a:schemeClr val="tx1"/>
                </a:solidFill>
                <a:latin typeface="Calibri" panose="020F0502020204030204" pitchFamily="34" charset="0"/>
                <a:cs typeface="Calibri" panose="020F0502020204030204" pitchFamily="34" charset="0"/>
              </a:rPr>
              <a:t> (sweet pancakes).</a:t>
            </a:r>
          </a:p>
          <a:p>
            <a:endParaRPr lang="en-NZ" sz="2400" dirty="0">
              <a:latin typeface="Calibri" panose="020F0502020204030204" pitchFamily="34" charset="0"/>
              <a:cs typeface="Calibri" panose="020F0502020204030204" pitchFamily="34" charset="0"/>
            </a:endParaRPr>
          </a:p>
          <a:p>
            <a:r>
              <a:rPr lang="en-NZ" sz="2400" b="1" dirty="0">
                <a:solidFill>
                  <a:schemeClr val="tx1"/>
                </a:solidFill>
                <a:latin typeface="Calibri" panose="020F0502020204030204" pitchFamily="34" charset="0"/>
                <a:cs typeface="Calibri" panose="020F0502020204030204" pitchFamily="34" charset="0"/>
              </a:rPr>
              <a:t>India  -</a:t>
            </a:r>
            <a:r>
              <a:rPr lang="en-NZ" sz="2400" b="1" dirty="0" err="1">
                <a:solidFill>
                  <a:schemeClr val="tx1"/>
                </a:solidFill>
                <a:latin typeface="Calibri" panose="020F0502020204030204" pitchFamily="34" charset="0"/>
                <a:cs typeface="Calibri" panose="020F0502020204030204" pitchFamily="34" charset="0"/>
              </a:rPr>
              <a:t>Nabanna</a:t>
            </a:r>
            <a:r>
              <a:rPr lang="en-NZ" sz="2400" b="1" dirty="0">
                <a:solidFill>
                  <a:schemeClr val="tx1"/>
                </a:solidFill>
                <a:latin typeface="Calibri" panose="020F0502020204030204" pitchFamily="34" charset="0"/>
                <a:cs typeface="Calibri" panose="020F0502020204030204" pitchFamily="34" charset="0"/>
              </a:rPr>
              <a:t> </a:t>
            </a:r>
            <a:r>
              <a:rPr lang="en-NZ" sz="2400" i="1" dirty="0">
                <a:solidFill>
                  <a:schemeClr val="tx1"/>
                </a:solidFill>
                <a:latin typeface="Calibri" panose="020F0502020204030204" pitchFamily="34" charset="0"/>
                <a:cs typeface="Calibri" panose="020F0502020204030204" pitchFamily="34" charset="0"/>
              </a:rPr>
              <a:t>The festival of the new harvest</a:t>
            </a:r>
          </a:p>
          <a:p>
            <a:r>
              <a:rPr lang="en-NZ" sz="2400" dirty="0">
                <a:solidFill>
                  <a:schemeClr val="tx1"/>
                </a:solidFill>
                <a:latin typeface="Calibri" panose="020F0502020204030204" pitchFamily="34" charset="0"/>
                <a:cs typeface="Calibri" panose="020F0502020204030204" pitchFamily="34" charset="0"/>
              </a:rPr>
              <a:t>This rice festival is celebrated in West Bengal. The rice is cheerfully harvested and then stocked in the farmers’ homes. The first grains are offered to the goddess Lakshmi to thank her for all the blessings. The key attractions of </a:t>
            </a:r>
            <a:r>
              <a:rPr lang="en-NZ" sz="2400" dirty="0" err="1">
                <a:solidFill>
                  <a:schemeClr val="tx1"/>
                </a:solidFill>
                <a:latin typeface="Calibri" panose="020F0502020204030204" pitchFamily="34" charset="0"/>
                <a:cs typeface="Calibri" panose="020F0502020204030204" pitchFamily="34" charset="0"/>
              </a:rPr>
              <a:t>Nabanna</a:t>
            </a:r>
            <a:r>
              <a:rPr lang="en-NZ" sz="2400" dirty="0">
                <a:solidFill>
                  <a:schemeClr val="tx1"/>
                </a:solidFill>
                <a:latin typeface="Calibri" panose="020F0502020204030204" pitchFamily="34" charset="0"/>
                <a:cs typeface="Calibri" panose="020F0502020204030204" pitchFamily="34" charset="0"/>
              </a:rPr>
              <a:t> festival is </a:t>
            </a:r>
            <a:r>
              <a:rPr lang="en-NZ" sz="2400" dirty="0" err="1">
                <a:solidFill>
                  <a:schemeClr val="tx1"/>
                </a:solidFill>
                <a:latin typeface="Calibri" panose="020F0502020204030204" pitchFamily="34" charset="0"/>
                <a:cs typeface="Calibri" panose="020F0502020204030204" pitchFamily="34" charset="0"/>
              </a:rPr>
              <a:t>Payesh</a:t>
            </a:r>
            <a:r>
              <a:rPr lang="en-NZ" sz="2400" dirty="0">
                <a:solidFill>
                  <a:schemeClr val="tx1"/>
                </a:solidFill>
                <a:latin typeface="Calibri" panose="020F0502020204030204" pitchFamily="34" charset="0"/>
                <a:cs typeface="Calibri" panose="020F0502020204030204" pitchFamily="34" charset="0"/>
              </a:rPr>
              <a:t> (Kheer) made from the newly harvested rice.</a:t>
            </a:r>
          </a:p>
          <a:p>
            <a:endParaRPr lang="en-NZ" sz="1100" dirty="0">
              <a:latin typeface="Calibri" panose="020F0502020204030204" pitchFamily="34" charset="0"/>
              <a:cs typeface="Calibri" panose="020F0502020204030204" pitchFamily="34" charset="0"/>
            </a:endParaRPr>
          </a:p>
          <a:p>
            <a:r>
              <a:rPr lang="en-NZ" sz="1100" dirty="0">
                <a:solidFill>
                  <a:schemeClr val="tx1"/>
                </a:solidFill>
                <a:latin typeface="Calibri" panose="020F0502020204030204" pitchFamily="34" charset="0"/>
                <a:cs typeface="Calibri" panose="020F0502020204030204" pitchFamily="34" charset="0"/>
              </a:rPr>
              <a:t> </a:t>
            </a:r>
          </a:p>
          <a:p>
            <a:endParaRPr lang="en-US" dirty="0"/>
          </a:p>
        </p:txBody>
      </p:sp>
    </p:spTree>
    <p:extLst>
      <p:ext uri="{BB962C8B-B14F-4D97-AF65-F5344CB8AC3E}">
        <p14:creationId xmlns:p14="http://schemas.microsoft.com/office/powerpoint/2010/main" val="411817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977C39-F935-D04A-B58D-0A7AE2F23418}"/>
              </a:ext>
            </a:extLst>
          </p:cNvPr>
          <p:cNvSpPr>
            <a:spLocks noGrp="1"/>
          </p:cNvSpPr>
          <p:nvPr>
            <p:ph type="title"/>
          </p:nvPr>
        </p:nvSpPr>
        <p:spPr/>
        <p:txBody>
          <a:bodyPr>
            <a:normAutofit/>
          </a:bodyPr>
          <a:lstStyle/>
          <a:p>
            <a:pPr algn="ctr"/>
            <a:r>
              <a:rPr lang="en-US" dirty="0"/>
              <a:t>Poster Time!</a:t>
            </a:r>
          </a:p>
        </p:txBody>
      </p:sp>
      <p:sp>
        <p:nvSpPr>
          <p:cNvPr id="6" name="Content Placeholder 4">
            <a:extLst>
              <a:ext uri="{FF2B5EF4-FFF2-40B4-BE49-F238E27FC236}">
                <a16:creationId xmlns:a16="http://schemas.microsoft.com/office/drawing/2014/main" id="{C7B2C42D-FFDB-7848-9F8D-40423F0D0A82}"/>
              </a:ext>
            </a:extLst>
          </p:cNvPr>
          <p:cNvSpPr txBox="1">
            <a:spLocks/>
          </p:cNvSpPr>
          <p:nvPr/>
        </p:nvSpPr>
        <p:spPr>
          <a:xfrm>
            <a:off x="2248970" y="1985224"/>
            <a:ext cx="891540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b="1">
                <a:solidFill>
                  <a:schemeClr val="tx1"/>
                </a:solidFill>
                <a:latin typeface="Calibri" panose="020F0502020204030204" pitchFamily="34" charset="0"/>
                <a:cs typeface="Calibri" panose="020F0502020204030204" pitchFamily="34" charset="0"/>
              </a:rPr>
              <a:t>Pick a festival for your poster</a:t>
            </a:r>
          </a:p>
          <a:p>
            <a:r>
              <a:rPr lang="en-US">
                <a:solidFill>
                  <a:schemeClr val="tx1"/>
                </a:solidFill>
                <a:latin typeface="Calibri" panose="020F0502020204030204" pitchFamily="34" charset="0"/>
                <a:cs typeface="Calibri" panose="020F0502020204030204" pitchFamily="34" charset="0"/>
              </a:rPr>
              <a:t>Japanese Moon Festival (Otsukimi)</a:t>
            </a:r>
          </a:p>
          <a:p>
            <a:r>
              <a:rPr lang="en-US">
                <a:solidFill>
                  <a:schemeClr val="tx1"/>
                </a:solidFill>
                <a:latin typeface="Calibri" panose="020F0502020204030204" pitchFamily="34" charset="0"/>
                <a:cs typeface="Calibri" panose="020F0502020204030204" pitchFamily="34" charset="0"/>
              </a:rPr>
              <a:t> </a:t>
            </a:r>
            <a:r>
              <a:rPr lang="en-NZ">
                <a:solidFill>
                  <a:schemeClr val="tx1"/>
                </a:solidFill>
                <a:latin typeface="Calibri" panose="020F0502020204030204" pitchFamily="34" charset="0"/>
                <a:cs typeface="Calibri" panose="020F0502020204030204" pitchFamily="34" charset="0"/>
              </a:rPr>
              <a:t>O-Taue Matsuri</a:t>
            </a:r>
          </a:p>
          <a:p>
            <a:r>
              <a:rPr lang="en-NZ">
                <a:solidFill>
                  <a:schemeClr val="tx1"/>
                </a:solidFill>
                <a:latin typeface="Calibri" panose="020F0502020204030204" pitchFamily="34" charset="0"/>
                <a:cs typeface="Calibri" panose="020F0502020204030204" pitchFamily="34" charset="0"/>
              </a:rPr>
              <a:t>Makar Sankranti</a:t>
            </a:r>
          </a:p>
          <a:p>
            <a:r>
              <a:rPr lang="en-NZ">
                <a:solidFill>
                  <a:schemeClr val="tx1"/>
                </a:solidFill>
                <a:latin typeface="Calibri" panose="020F0502020204030204" pitchFamily="34" charset="0"/>
                <a:cs typeface="Calibri" panose="020F0502020204030204" pitchFamily="34" charset="0"/>
              </a:rPr>
              <a:t>Pongal festival</a:t>
            </a:r>
          </a:p>
          <a:p>
            <a:r>
              <a:rPr lang="en-NZ">
                <a:solidFill>
                  <a:schemeClr val="tx1"/>
                </a:solidFill>
                <a:latin typeface="Calibri" panose="020F0502020204030204" pitchFamily="34" charset="0"/>
                <a:cs typeface="Calibri" panose="020F0502020204030204" pitchFamily="34" charset="0"/>
              </a:rPr>
              <a:t>Assam Festival</a:t>
            </a:r>
          </a:p>
          <a:p>
            <a:r>
              <a:rPr lang="en-NZ">
                <a:solidFill>
                  <a:schemeClr val="tx1"/>
                </a:solidFill>
                <a:latin typeface="Calibri" panose="020F0502020204030204" pitchFamily="34" charset="0"/>
                <a:cs typeface="Calibri" panose="020F0502020204030204" pitchFamily="34" charset="0"/>
              </a:rPr>
              <a:t>Nuakhai Festival</a:t>
            </a:r>
          </a:p>
          <a:p>
            <a:r>
              <a:rPr lang="en-NZ">
                <a:solidFill>
                  <a:schemeClr val="tx1"/>
                </a:solidFill>
                <a:latin typeface="Calibri" panose="020F0502020204030204" pitchFamily="34" charset="0"/>
                <a:cs typeface="Calibri" panose="020F0502020204030204" pitchFamily="34" charset="0"/>
              </a:rPr>
              <a:t>Nabanna festival</a:t>
            </a:r>
          </a:p>
          <a:p>
            <a:endParaRPr lang="en-NZ">
              <a:solidFill>
                <a:schemeClr val="tx1"/>
              </a:solidFill>
              <a:latin typeface="Calibri" panose="020F0502020204030204" pitchFamily="34" charset="0"/>
              <a:cs typeface="Calibri" panose="020F0502020204030204" pitchFamily="34" charset="0"/>
            </a:endParaRPr>
          </a:p>
          <a:p>
            <a:endParaRPr lang="en-US" dirty="0">
              <a:solidFill>
                <a:schemeClr val="tx1"/>
              </a:solidFill>
            </a:endParaRPr>
          </a:p>
        </p:txBody>
      </p:sp>
    </p:spTree>
    <p:extLst>
      <p:ext uri="{BB962C8B-B14F-4D97-AF65-F5344CB8AC3E}">
        <p14:creationId xmlns:p14="http://schemas.microsoft.com/office/powerpoint/2010/main" val="309810542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{F96EAB7D-00C0-3E43-BCA9-56283B6CC455}tf10001069</Template>
  <TotalTime>15593</TotalTime>
  <Words>369</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Century Gothic</vt:lpstr>
      <vt:lpstr>Wingdings 3</vt:lpstr>
      <vt:lpstr>Wisp</vt:lpstr>
      <vt:lpstr>Rice festivals  in India and Japan </vt:lpstr>
      <vt:lpstr>Japan</vt:lpstr>
      <vt:lpstr>India - Makar Sankranti  </vt:lpstr>
      <vt:lpstr>India-Hindu's Pongal Festival </vt:lpstr>
      <vt:lpstr>PowerPoint Presentation</vt:lpstr>
      <vt:lpstr>Poster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Rice festivals in India and Japan</dc:title>
  <dc:creator>Microsoft Office User</dc:creator>
  <cp:lastModifiedBy>Yasheeka Bertram</cp:lastModifiedBy>
  <cp:revision>18</cp:revision>
  <cp:lastPrinted>2018-03-21T02:24:46Z</cp:lastPrinted>
  <dcterms:created xsi:type="dcterms:W3CDTF">2018-03-14T03:51:34Z</dcterms:created>
  <dcterms:modified xsi:type="dcterms:W3CDTF">2018-07-25T00:43:24Z</dcterms:modified>
</cp:coreProperties>
</file>