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43" r:id="rId3"/>
    <p:sldId id="470" r:id="rId4"/>
    <p:sldId id="546" r:id="rId5"/>
    <p:sldId id="544" r:id="rId6"/>
    <p:sldId id="545" r:id="rId7"/>
    <p:sldId id="540" r:id="rId8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82874" autoAdjust="0"/>
  </p:normalViewPr>
  <p:slideViewPr>
    <p:cSldViewPr>
      <p:cViewPr varScale="1">
        <p:scale>
          <a:sx n="95" d="100"/>
          <a:sy n="95" d="100"/>
        </p:scale>
        <p:origin x="16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62326-8865-4EB2-9045-C7A57510AF26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NZ"/>
        </a:p>
      </dgm:t>
    </dgm:pt>
    <dgm:pt modelId="{E79B61CA-C01C-4036-8CE7-424A37004AD4}">
      <dgm:prSet phldrT="[Text]"/>
      <dgm:spPr/>
      <dgm:t>
        <a:bodyPr/>
        <a:lstStyle/>
        <a:p>
          <a:r>
            <a:rPr lang="en-NZ" dirty="0"/>
            <a:t>Key features of ASEAN</a:t>
          </a:r>
        </a:p>
      </dgm:t>
    </dgm:pt>
    <dgm:pt modelId="{6C93288F-3485-45ED-B619-998432133420}" type="parTrans" cxnId="{23647BD0-9BBA-4785-9406-7A622B1C794C}">
      <dgm:prSet/>
      <dgm:spPr/>
      <dgm:t>
        <a:bodyPr/>
        <a:lstStyle/>
        <a:p>
          <a:endParaRPr lang="en-NZ"/>
        </a:p>
      </dgm:t>
    </dgm:pt>
    <dgm:pt modelId="{C7CE3643-7EBB-4F48-BEC8-ED23849864F4}" type="sibTrans" cxnId="{23647BD0-9BBA-4785-9406-7A622B1C794C}">
      <dgm:prSet/>
      <dgm:spPr/>
      <dgm:t>
        <a:bodyPr/>
        <a:lstStyle/>
        <a:p>
          <a:endParaRPr lang="en-NZ"/>
        </a:p>
      </dgm:t>
    </dgm:pt>
    <dgm:pt modelId="{FFFB7488-6D74-473C-981A-80FD15CA1683}">
      <dgm:prSet phldrT="[Text]"/>
      <dgm:spPr/>
      <dgm:t>
        <a:bodyPr/>
        <a:lstStyle/>
        <a:p>
          <a:r>
            <a:rPr lang="en-NZ"/>
            <a:t>$US2 trillion consumer spending</a:t>
          </a:r>
        </a:p>
      </dgm:t>
    </dgm:pt>
    <dgm:pt modelId="{2B80BCA0-C332-462B-A8B1-E987684BA67A}" type="parTrans" cxnId="{F1BF6C46-4A01-4BBA-88F4-3FF1DE7A9DBD}">
      <dgm:prSet/>
      <dgm:spPr/>
      <dgm:t>
        <a:bodyPr/>
        <a:lstStyle/>
        <a:p>
          <a:endParaRPr lang="en-NZ"/>
        </a:p>
      </dgm:t>
    </dgm:pt>
    <dgm:pt modelId="{4BADA926-353F-4304-89FD-1F7CACB6B7E3}" type="sibTrans" cxnId="{F1BF6C46-4A01-4BBA-88F4-3FF1DE7A9DBD}">
      <dgm:prSet/>
      <dgm:spPr/>
      <dgm:t>
        <a:bodyPr/>
        <a:lstStyle/>
        <a:p>
          <a:endParaRPr lang="en-NZ"/>
        </a:p>
      </dgm:t>
    </dgm:pt>
    <dgm:pt modelId="{2DC83960-402C-4B72-A420-EBE22C3F73A8}">
      <dgm:prSet phldrT="[Text]"/>
      <dgm:spPr/>
      <dgm:t>
        <a:bodyPr/>
        <a:lstStyle/>
        <a:p>
          <a:r>
            <a:rPr lang="en-NZ"/>
            <a:t>670 million people</a:t>
          </a:r>
        </a:p>
      </dgm:t>
    </dgm:pt>
    <dgm:pt modelId="{E7E3A783-C587-494F-889B-701F489C4A42}" type="parTrans" cxnId="{AB0F844B-C25A-4A29-A127-0DD9AE1A55B9}">
      <dgm:prSet/>
      <dgm:spPr/>
      <dgm:t>
        <a:bodyPr/>
        <a:lstStyle/>
        <a:p>
          <a:endParaRPr lang="en-NZ"/>
        </a:p>
      </dgm:t>
    </dgm:pt>
    <dgm:pt modelId="{711AB0E7-7262-4BEF-9849-84485DFCDCB2}" type="sibTrans" cxnId="{AB0F844B-C25A-4A29-A127-0DD9AE1A55B9}">
      <dgm:prSet/>
      <dgm:spPr/>
      <dgm:t>
        <a:bodyPr/>
        <a:lstStyle/>
        <a:p>
          <a:endParaRPr lang="en-NZ"/>
        </a:p>
      </dgm:t>
    </dgm:pt>
    <dgm:pt modelId="{4E30B1CC-7FC4-4F5D-885F-91708A82A7D5}">
      <dgm:prSet phldrT="[Text]"/>
      <dgm:spPr/>
      <dgm:t>
        <a:bodyPr/>
        <a:lstStyle/>
        <a:p>
          <a:r>
            <a:rPr lang="en-NZ"/>
            <a:t>A youthful population with a median age of 30 years in 2020</a:t>
          </a:r>
        </a:p>
      </dgm:t>
    </dgm:pt>
    <dgm:pt modelId="{61401FB8-8776-40E5-91DD-4347B5F5A6EA}" type="parTrans" cxnId="{0F8FE0C9-4107-49C0-9989-A8EA1E781249}">
      <dgm:prSet/>
      <dgm:spPr/>
      <dgm:t>
        <a:bodyPr/>
        <a:lstStyle/>
        <a:p>
          <a:endParaRPr lang="en-NZ"/>
        </a:p>
      </dgm:t>
    </dgm:pt>
    <dgm:pt modelId="{48826BC0-D7D5-4C77-9AEF-3A351DA34211}" type="sibTrans" cxnId="{0F8FE0C9-4107-49C0-9989-A8EA1E781249}">
      <dgm:prSet/>
      <dgm:spPr/>
      <dgm:t>
        <a:bodyPr/>
        <a:lstStyle/>
        <a:p>
          <a:endParaRPr lang="en-NZ"/>
        </a:p>
      </dgm:t>
    </dgm:pt>
    <dgm:pt modelId="{56F6C776-7549-47D8-AC9E-9AF0F381830B}">
      <dgm:prSet phldrT="[Text]"/>
      <dgm:spPr/>
      <dgm:t>
        <a:bodyPr/>
        <a:lstStyle/>
        <a:p>
          <a:r>
            <a:rPr lang="en-NZ"/>
            <a:t>135 million smartphone users in 2015</a:t>
          </a:r>
        </a:p>
      </dgm:t>
    </dgm:pt>
    <dgm:pt modelId="{B5DEACA3-BF1F-4662-AC7F-CC4A30D3CAC6}" type="parTrans" cxnId="{6CDF775D-EFC1-4915-8AC3-47C38BAA3B30}">
      <dgm:prSet/>
      <dgm:spPr/>
      <dgm:t>
        <a:bodyPr/>
        <a:lstStyle/>
        <a:p>
          <a:endParaRPr lang="en-NZ"/>
        </a:p>
      </dgm:t>
    </dgm:pt>
    <dgm:pt modelId="{10757C99-276A-457B-9C43-3E89128D33AC}" type="sibTrans" cxnId="{6CDF775D-EFC1-4915-8AC3-47C38BAA3B30}">
      <dgm:prSet/>
      <dgm:spPr/>
      <dgm:t>
        <a:bodyPr/>
        <a:lstStyle/>
        <a:p>
          <a:endParaRPr lang="en-NZ"/>
        </a:p>
      </dgm:t>
    </dgm:pt>
    <dgm:pt modelId="{04052B30-E7D8-4906-A4E7-155753F2EECB}" type="pres">
      <dgm:prSet presAssocID="{EB262326-8865-4EB2-9045-C7A57510AF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BA33D3-619D-4760-B737-5EDCDD822A84}" type="pres">
      <dgm:prSet presAssocID="{E79B61CA-C01C-4036-8CE7-424A37004AD4}" presName="centerShape" presStyleLbl="node0" presStyleIdx="0" presStyleCnt="1"/>
      <dgm:spPr/>
    </dgm:pt>
    <dgm:pt modelId="{3D52A354-3AC5-481D-A463-EA4F69B1EA5E}" type="pres">
      <dgm:prSet presAssocID="{2B80BCA0-C332-462B-A8B1-E987684BA67A}" presName="Name9" presStyleLbl="parChTrans1D2" presStyleIdx="0" presStyleCnt="4"/>
      <dgm:spPr/>
    </dgm:pt>
    <dgm:pt modelId="{32DB6CCD-B218-415D-964A-2F18A453DF90}" type="pres">
      <dgm:prSet presAssocID="{2B80BCA0-C332-462B-A8B1-E987684BA67A}" presName="connTx" presStyleLbl="parChTrans1D2" presStyleIdx="0" presStyleCnt="4"/>
      <dgm:spPr/>
    </dgm:pt>
    <dgm:pt modelId="{18B3175D-8191-4DED-8B26-81005D3DD4CF}" type="pres">
      <dgm:prSet presAssocID="{FFFB7488-6D74-473C-981A-80FD15CA1683}" presName="node" presStyleLbl="node1" presStyleIdx="0" presStyleCnt="4">
        <dgm:presLayoutVars>
          <dgm:bulletEnabled val="1"/>
        </dgm:presLayoutVars>
      </dgm:prSet>
      <dgm:spPr/>
    </dgm:pt>
    <dgm:pt modelId="{A37D5F12-85AC-44C4-8D48-E92F5DD6CD44}" type="pres">
      <dgm:prSet presAssocID="{E7E3A783-C587-494F-889B-701F489C4A42}" presName="Name9" presStyleLbl="parChTrans1D2" presStyleIdx="1" presStyleCnt="4"/>
      <dgm:spPr/>
    </dgm:pt>
    <dgm:pt modelId="{0A44FEE8-E9AF-45B8-BA29-95704BA702A4}" type="pres">
      <dgm:prSet presAssocID="{E7E3A783-C587-494F-889B-701F489C4A42}" presName="connTx" presStyleLbl="parChTrans1D2" presStyleIdx="1" presStyleCnt="4"/>
      <dgm:spPr/>
    </dgm:pt>
    <dgm:pt modelId="{1AF5BE63-790A-4C77-97B8-F49BF4687D07}" type="pres">
      <dgm:prSet presAssocID="{2DC83960-402C-4B72-A420-EBE22C3F73A8}" presName="node" presStyleLbl="node1" presStyleIdx="1" presStyleCnt="4">
        <dgm:presLayoutVars>
          <dgm:bulletEnabled val="1"/>
        </dgm:presLayoutVars>
      </dgm:prSet>
      <dgm:spPr/>
    </dgm:pt>
    <dgm:pt modelId="{001B8DF2-7D8C-44A8-B8BD-C0B7169C5C97}" type="pres">
      <dgm:prSet presAssocID="{61401FB8-8776-40E5-91DD-4347B5F5A6EA}" presName="Name9" presStyleLbl="parChTrans1D2" presStyleIdx="2" presStyleCnt="4"/>
      <dgm:spPr/>
    </dgm:pt>
    <dgm:pt modelId="{39758F2A-F65B-4DE9-B070-F18C16CD8435}" type="pres">
      <dgm:prSet presAssocID="{61401FB8-8776-40E5-91DD-4347B5F5A6EA}" presName="connTx" presStyleLbl="parChTrans1D2" presStyleIdx="2" presStyleCnt="4"/>
      <dgm:spPr/>
    </dgm:pt>
    <dgm:pt modelId="{27D198CA-204D-4CC4-B54A-084B22392709}" type="pres">
      <dgm:prSet presAssocID="{4E30B1CC-7FC4-4F5D-885F-91708A82A7D5}" presName="node" presStyleLbl="node1" presStyleIdx="2" presStyleCnt="4">
        <dgm:presLayoutVars>
          <dgm:bulletEnabled val="1"/>
        </dgm:presLayoutVars>
      </dgm:prSet>
      <dgm:spPr/>
    </dgm:pt>
    <dgm:pt modelId="{A6DF8D63-35F8-4681-9F6B-D66D67C94D95}" type="pres">
      <dgm:prSet presAssocID="{B5DEACA3-BF1F-4662-AC7F-CC4A30D3CAC6}" presName="Name9" presStyleLbl="parChTrans1D2" presStyleIdx="3" presStyleCnt="4"/>
      <dgm:spPr/>
    </dgm:pt>
    <dgm:pt modelId="{0F4046BC-4238-4A73-8CC4-180FC23FEC70}" type="pres">
      <dgm:prSet presAssocID="{B5DEACA3-BF1F-4662-AC7F-CC4A30D3CAC6}" presName="connTx" presStyleLbl="parChTrans1D2" presStyleIdx="3" presStyleCnt="4"/>
      <dgm:spPr/>
    </dgm:pt>
    <dgm:pt modelId="{1E63C2B5-7AF1-49CD-8512-1E8FA4E5B18A}" type="pres">
      <dgm:prSet presAssocID="{56F6C776-7549-47D8-AC9E-9AF0F381830B}" presName="node" presStyleLbl="node1" presStyleIdx="3" presStyleCnt="4">
        <dgm:presLayoutVars>
          <dgm:bulletEnabled val="1"/>
        </dgm:presLayoutVars>
      </dgm:prSet>
      <dgm:spPr/>
    </dgm:pt>
  </dgm:ptLst>
  <dgm:cxnLst>
    <dgm:cxn modelId="{D7C25216-9557-4951-A4A9-B70D193868CB}" type="presOf" srcId="{EB262326-8865-4EB2-9045-C7A57510AF26}" destId="{04052B30-E7D8-4906-A4E7-155753F2EECB}" srcOrd="0" destOrd="0" presId="urn:microsoft.com/office/officeart/2005/8/layout/radial1"/>
    <dgm:cxn modelId="{01E6592F-2318-4325-9333-3A7C4AC70C41}" type="presOf" srcId="{61401FB8-8776-40E5-91DD-4347B5F5A6EA}" destId="{39758F2A-F65B-4DE9-B070-F18C16CD8435}" srcOrd="1" destOrd="0" presId="urn:microsoft.com/office/officeart/2005/8/layout/radial1"/>
    <dgm:cxn modelId="{6F981934-29CF-4711-9E23-C359DF889DDA}" type="presOf" srcId="{2B80BCA0-C332-462B-A8B1-E987684BA67A}" destId="{32DB6CCD-B218-415D-964A-2F18A453DF90}" srcOrd="1" destOrd="0" presId="urn:microsoft.com/office/officeart/2005/8/layout/radial1"/>
    <dgm:cxn modelId="{B3584E35-3713-43EC-9FEC-529731DE2A16}" type="presOf" srcId="{61401FB8-8776-40E5-91DD-4347B5F5A6EA}" destId="{001B8DF2-7D8C-44A8-B8BD-C0B7169C5C97}" srcOrd="0" destOrd="0" presId="urn:microsoft.com/office/officeart/2005/8/layout/radial1"/>
    <dgm:cxn modelId="{6CDF775D-EFC1-4915-8AC3-47C38BAA3B30}" srcId="{E79B61CA-C01C-4036-8CE7-424A37004AD4}" destId="{56F6C776-7549-47D8-AC9E-9AF0F381830B}" srcOrd="3" destOrd="0" parTransId="{B5DEACA3-BF1F-4662-AC7F-CC4A30D3CAC6}" sibTransId="{10757C99-276A-457B-9C43-3E89128D33AC}"/>
    <dgm:cxn modelId="{F1BF6C46-4A01-4BBA-88F4-3FF1DE7A9DBD}" srcId="{E79B61CA-C01C-4036-8CE7-424A37004AD4}" destId="{FFFB7488-6D74-473C-981A-80FD15CA1683}" srcOrd="0" destOrd="0" parTransId="{2B80BCA0-C332-462B-A8B1-E987684BA67A}" sibTransId="{4BADA926-353F-4304-89FD-1F7CACB6B7E3}"/>
    <dgm:cxn modelId="{AB0F844B-C25A-4A29-A127-0DD9AE1A55B9}" srcId="{E79B61CA-C01C-4036-8CE7-424A37004AD4}" destId="{2DC83960-402C-4B72-A420-EBE22C3F73A8}" srcOrd="1" destOrd="0" parTransId="{E7E3A783-C587-494F-889B-701F489C4A42}" sibTransId="{711AB0E7-7262-4BEF-9849-84485DFCDCB2}"/>
    <dgm:cxn modelId="{B6D5A652-7C59-4F1F-960F-7A02C1813999}" type="presOf" srcId="{FFFB7488-6D74-473C-981A-80FD15CA1683}" destId="{18B3175D-8191-4DED-8B26-81005D3DD4CF}" srcOrd="0" destOrd="0" presId="urn:microsoft.com/office/officeart/2005/8/layout/radial1"/>
    <dgm:cxn modelId="{D0EABA54-C346-49D2-BA8C-BB166ECED6F3}" type="presOf" srcId="{E79B61CA-C01C-4036-8CE7-424A37004AD4}" destId="{C8BA33D3-619D-4760-B737-5EDCDD822A84}" srcOrd="0" destOrd="0" presId="urn:microsoft.com/office/officeart/2005/8/layout/radial1"/>
    <dgm:cxn modelId="{484CB87D-09D5-431C-B9FF-B34A18A558B6}" type="presOf" srcId="{2B80BCA0-C332-462B-A8B1-E987684BA67A}" destId="{3D52A354-3AC5-481D-A463-EA4F69B1EA5E}" srcOrd="0" destOrd="0" presId="urn:microsoft.com/office/officeart/2005/8/layout/radial1"/>
    <dgm:cxn modelId="{0DC2C77F-D293-4F63-8E78-4CC5D202080E}" type="presOf" srcId="{B5DEACA3-BF1F-4662-AC7F-CC4A30D3CAC6}" destId="{0F4046BC-4238-4A73-8CC4-180FC23FEC70}" srcOrd="1" destOrd="0" presId="urn:microsoft.com/office/officeart/2005/8/layout/radial1"/>
    <dgm:cxn modelId="{8F1D4C8C-CE1F-44D0-9659-FDF7DF686B82}" type="presOf" srcId="{E7E3A783-C587-494F-889B-701F489C4A42}" destId="{0A44FEE8-E9AF-45B8-BA29-95704BA702A4}" srcOrd="1" destOrd="0" presId="urn:microsoft.com/office/officeart/2005/8/layout/radial1"/>
    <dgm:cxn modelId="{A7062E95-73C2-4B7E-B19D-AD94959F6471}" type="presOf" srcId="{4E30B1CC-7FC4-4F5D-885F-91708A82A7D5}" destId="{27D198CA-204D-4CC4-B54A-084B22392709}" srcOrd="0" destOrd="0" presId="urn:microsoft.com/office/officeart/2005/8/layout/radial1"/>
    <dgm:cxn modelId="{0FB9BFA3-A5B5-40F8-BE96-59D378052479}" type="presOf" srcId="{56F6C776-7549-47D8-AC9E-9AF0F381830B}" destId="{1E63C2B5-7AF1-49CD-8512-1E8FA4E5B18A}" srcOrd="0" destOrd="0" presId="urn:microsoft.com/office/officeart/2005/8/layout/radial1"/>
    <dgm:cxn modelId="{9D5E0CA4-7014-4DB8-B53A-7D2F910C15BE}" type="presOf" srcId="{B5DEACA3-BF1F-4662-AC7F-CC4A30D3CAC6}" destId="{A6DF8D63-35F8-4681-9F6B-D66D67C94D95}" srcOrd="0" destOrd="0" presId="urn:microsoft.com/office/officeart/2005/8/layout/radial1"/>
    <dgm:cxn modelId="{0F8FE0C9-4107-49C0-9989-A8EA1E781249}" srcId="{E79B61CA-C01C-4036-8CE7-424A37004AD4}" destId="{4E30B1CC-7FC4-4F5D-885F-91708A82A7D5}" srcOrd="2" destOrd="0" parTransId="{61401FB8-8776-40E5-91DD-4347B5F5A6EA}" sibTransId="{48826BC0-D7D5-4C77-9AEF-3A351DA34211}"/>
    <dgm:cxn modelId="{23647BD0-9BBA-4785-9406-7A622B1C794C}" srcId="{EB262326-8865-4EB2-9045-C7A57510AF26}" destId="{E79B61CA-C01C-4036-8CE7-424A37004AD4}" srcOrd="0" destOrd="0" parTransId="{6C93288F-3485-45ED-B619-998432133420}" sibTransId="{C7CE3643-7EBB-4F48-BEC8-ED23849864F4}"/>
    <dgm:cxn modelId="{66CB20DA-FDC2-4658-B696-83F77C29EB1A}" type="presOf" srcId="{2DC83960-402C-4B72-A420-EBE22C3F73A8}" destId="{1AF5BE63-790A-4C77-97B8-F49BF4687D07}" srcOrd="0" destOrd="0" presId="urn:microsoft.com/office/officeart/2005/8/layout/radial1"/>
    <dgm:cxn modelId="{75AF69F8-1C85-4D63-A57C-337A3D51B828}" type="presOf" srcId="{E7E3A783-C587-494F-889B-701F489C4A42}" destId="{A37D5F12-85AC-44C4-8D48-E92F5DD6CD44}" srcOrd="0" destOrd="0" presId="urn:microsoft.com/office/officeart/2005/8/layout/radial1"/>
    <dgm:cxn modelId="{8F82F1EF-DB33-4FF2-9258-F33E45A8F0C2}" type="presParOf" srcId="{04052B30-E7D8-4906-A4E7-155753F2EECB}" destId="{C8BA33D3-619D-4760-B737-5EDCDD822A84}" srcOrd="0" destOrd="0" presId="urn:microsoft.com/office/officeart/2005/8/layout/radial1"/>
    <dgm:cxn modelId="{FFC1A167-A8E1-4BEA-B3D3-4832FF262B7C}" type="presParOf" srcId="{04052B30-E7D8-4906-A4E7-155753F2EECB}" destId="{3D52A354-3AC5-481D-A463-EA4F69B1EA5E}" srcOrd="1" destOrd="0" presId="urn:microsoft.com/office/officeart/2005/8/layout/radial1"/>
    <dgm:cxn modelId="{4F971199-3EB5-4F61-A1C6-0913EE226FA9}" type="presParOf" srcId="{3D52A354-3AC5-481D-A463-EA4F69B1EA5E}" destId="{32DB6CCD-B218-415D-964A-2F18A453DF90}" srcOrd="0" destOrd="0" presId="urn:microsoft.com/office/officeart/2005/8/layout/radial1"/>
    <dgm:cxn modelId="{5175EB32-7971-4900-9017-1E9738E9E4A5}" type="presParOf" srcId="{04052B30-E7D8-4906-A4E7-155753F2EECB}" destId="{18B3175D-8191-4DED-8B26-81005D3DD4CF}" srcOrd="2" destOrd="0" presId="urn:microsoft.com/office/officeart/2005/8/layout/radial1"/>
    <dgm:cxn modelId="{3B8E88FC-1013-4929-A33A-E50886BBC0B2}" type="presParOf" srcId="{04052B30-E7D8-4906-A4E7-155753F2EECB}" destId="{A37D5F12-85AC-44C4-8D48-E92F5DD6CD44}" srcOrd="3" destOrd="0" presId="urn:microsoft.com/office/officeart/2005/8/layout/radial1"/>
    <dgm:cxn modelId="{3002C668-91CC-42FF-AFA8-B445E4E638AF}" type="presParOf" srcId="{A37D5F12-85AC-44C4-8D48-E92F5DD6CD44}" destId="{0A44FEE8-E9AF-45B8-BA29-95704BA702A4}" srcOrd="0" destOrd="0" presId="urn:microsoft.com/office/officeart/2005/8/layout/radial1"/>
    <dgm:cxn modelId="{C9B0BDCF-C7FE-4C6A-A6D2-C0FD31997209}" type="presParOf" srcId="{04052B30-E7D8-4906-A4E7-155753F2EECB}" destId="{1AF5BE63-790A-4C77-97B8-F49BF4687D07}" srcOrd="4" destOrd="0" presId="urn:microsoft.com/office/officeart/2005/8/layout/radial1"/>
    <dgm:cxn modelId="{802687B8-1121-4E89-BC69-A375116C11A2}" type="presParOf" srcId="{04052B30-E7D8-4906-A4E7-155753F2EECB}" destId="{001B8DF2-7D8C-44A8-B8BD-C0B7169C5C97}" srcOrd="5" destOrd="0" presId="urn:microsoft.com/office/officeart/2005/8/layout/radial1"/>
    <dgm:cxn modelId="{6DF09C6F-5FAC-40E1-9144-F50957BB22A8}" type="presParOf" srcId="{001B8DF2-7D8C-44A8-B8BD-C0B7169C5C97}" destId="{39758F2A-F65B-4DE9-B070-F18C16CD8435}" srcOrd="0" destOrd="0" presId="urn:microsoft.com/office/officeart/2005/8/layout/radial1"/>
    <dgm:cxn modelId="{EE27CD9D-A8F9-4338-A51F-32D001573A79}" type="presParOf" srcId="{04052B30-E7D8-4906-A4E7-155753F2EECB}" destId="{27D198CA-204D-4CC4-B54A-084B22392709}" srcOrd="6" destOrd="0" presId="urn:microsoft.com/office/officeart/2005/8/layout/radial1"/>
    <dgm:cxn modelId="{9AF51278-4B4D-4264-96AD-EBE8303EF2D4}" type="presParOf" srcId="{04052B30-E7D8-4906-A4E7-155753F2EECB}" destId="{A6DF8D63-35F8-4681-9F6B-D66D67C94D95}" srcOrd="7" destOrd="0" presId="urn:microsoft.com/office/officeart/2005/8/layout/radial1"/>
    <dgm:cxn modelId="{A7B4B3A6-9AC5-40A1-B2D2-624309481C5F}" type="presParOf" srcId="{A6DF8D63-35F8-4681-9F6B-D66D67C94D95}" destId="{0F4046BC-4238-4A73-8CC4-180FC23FEC70}" srcOrd="0" destOrd="0" presId="urn:microsoft.com/office/officeart/2005/8/layout/radial1"/>
    <dgm:cxn modelId="{335F42AD-3AD0-4EE8-8B32-2EDE6B08160F}" type="presParOf" srcId="{04052B30-E7D8-4906-A4E7-155753F2EECB}" destId="{1E63C2B5-7AF1-49CD-8512-1E8FA4E5B1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A33D3-619D-4760-B737-5EDCDD822A84}">
      <dsp:nvSpPr>
        <dsp:cNvPr id="0" name=""/>
        <dsp:cNvSpPr/>
      </dsp:nvSpPr>
      <dsp:spPr>
        <a:xfrm>
          <a:off x="1929404" y="1639685"/>
          <a:ext cx="1246591" cy="1246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Key features of ASEAN</a:t>
          </a:r>
        </a:p>
      </dsp:txBody>
      <dsp:txXfrm>
        <a:off x="2111963" y="1822244"/>
        <a:ext cx="881473" cy="881473"/>
      </dsp:txXfrm>
    </dsp:sp>
    <dsp:sp modelId="{3D52A354-3AC5-481D-A463-EA4F69B1EA5E}">
      <dsp:nvSpPr>
        <dsp:cNvPr id="0" name=""/>
        <dsp:cNvSpPr/>
      </dsp:nvSpPr>
      <dsp:spPr>
        <a:xfrm rot="16200000">
          <a:off x="2364540" y="1429549"/>
          <a:ext cx="376319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376319" y="21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2543292" y="1442117"/>
        <a:ext cx="18815" cy="18815"/>
      </dsp:txXfrm>
    </dsp:sp>
    <dsp:sp modelId="{18B3175D-8191-4DED-8B26-81005D3DD4CF}">
      <dsp:nvSpPr>
        <dsp:cNvPr id="0" name=""/>
        <dsp:cNvSpPr/>
      </dsp:nvSpPr>
      <dsp:spPr>
        <a:xfrm>
          <a:off x="1929404" y="16774"/>
          <a:ext cx="1246591" cy="1246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00" kern="1200"/>
            <a:t>$US2 trillion consumer spending</a:t>
          </a:r>
        </a:p>
      </dsp:txBody>
      <dsp:txXfrm>
        <a:off x="2111963" y="199333"/>
        <a:ext cx="881473" cy="881473"/>
      </dsp:txXfrm>
    </dsp:sp>
    <dsp:sp modelId="{A37D5F12-85AC-44C4-8D48-E92F5DD6CD44}">
      <dsp:nvSpPr>
        <dsp:cNvPr id="0" name=""/>
        <dsp:cNvSpPr/>
      </dsp:nvSpPr>
      <dsp:spPr>
        <a:xfrm>
          <a:off x="3175995" y="2241005"/>
          <a:ext cx="376319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376319" y="21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3354747" y="2253573"/>
        <a:ext cx="18815" cy="18815"/>
      </dsp:txXfrm>
    </dsp:sp>
    <dsp:sp modelId="{1AF5BE63-790A-4C77-97B8-F49BF4687D07}">
      <dsp:nvSpPr>
        <dsp:cNvPr id="0" name=""/>
        <dsp:cNvSpPr/>
      </dsp:nvSpPr>
      <dsp:spPr>
        <a:xfrm>
          <a:off x="3552315" y="1639685"/>
          <a:ext cx="1246591" cy="1246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00" kern="1200"/>
            <a:t>670 million people</a:t>
          </a:r>
        </a:p>
      </dsp:txBody>
      <dsp:txXfrm>
        <a:off x="3734874" y="1822244"/>
        <a:ext cx="881473" cy="881473"/>
      </dsp:txXfrm>
    </dsp:sp>
    <dsp:sp modelId="{001B8DF2-7D8C-44A8-B8BD-C0B7169C5C97}">
      <dsp:nvSpPr>
        <dsp:cNvPr id="0" name=""/>
        <dsp:cNvSpPr/>
      </dsp:nvSpPr>
      <dsp:spPr>
        <a:xfrm rot="5400000">
          <a:off x="2364540" y="3052461"/>
          <a:ext cx="376319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376319" y="21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2543292" y="3065028"/>
        <a:ext cx="18815" cy="18815"/>
      </dsp:txXfrm>
    </dsp:sp>
    <dsp:sp modelId="{27D198CA-204D-4CC4-B54A-084B22392709}">
      <dsp:nvSpPr>
        <dsp:cNvPr id="0" name=""/>
        <dsp:cNvSpPr/>
      </dsp:nvSpPr>
      <dsp:spPr>
        <a:xfrm>
          <a:off x="1929404" y="3262596"/>
          <a:ext cx="1246591" cy="1246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00" kern="1200"/>
            <a:t>A youthful population with a median age of 30 years in 2020</a:t>
          </a:r>
        </a:p>
      </dsp:txBody>
      <dsp:txXfrm>
        <a:off x="2111963" y="3445155"/>
        <a:ext cx="881473" cy="881473"/>
      </dsp:txXfrm>
    </dsp:sp>
    <dsp:sp modelId="{A6DF8D63-35F8-4681-9F6B-D66D67C94D95}">
      <dsp:nvSpPr>
        <dsp:cNvPr id="0" name=""/>
        <dsp:cNvSpPr/>
      </dsp:nvSpPr>
      <dsp:spPr>
        <a:xfrm rot="10800000">
          <a:off x="1553084" y="2241005"/>
          <a:ext cx="376319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376319" y="21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 rot="10800000">
        <a:off x="1731836" y="2253573"/>
        <a:ext cx="18815" cy="18815"/>
      </dsp:txXfrm>
    </dsp:sp>
    <dsp:sp modelId="{1E63C2B5-7AF1-49CD-8512-1E8FA4E5B18A}">
      <dsp:nvSpPr>
        <dsp:cNvPr id="0" name=""/>
        <dsp:cNvSpPr/>
      </dsp:nvSpPr>
      <dsp:spPr>
        <a:xfrm>
          <a:off x="306493" y="1639685"/>
          <a:ext cx="1246591" cy="1246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00" kern="1200"/>
            <a:t>135 million smartphone users in 2015</a:t>
          </a:r>
        </a:p>
      </dsp:txBody>
      <dsp:txXfrm>
        <a:off x="489052" y="1822244"/>
        <a:ext cx="881473" cy="88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85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pwc.com.a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1840" y="551723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endParaRPr lang="en-NZ" i="1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494116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New Zealand and the Association of South East Asian Nations (ASEAN)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NZ"/>
            </a:br>
            <a:endParaRPr lang="en-NZ" dirty="0"/>
          </a:p>
        </p:txBody>
      </p:sp>
      <p:pic>
        <p:nvPicPr>
          <p:cNvPr id="1026" name="Picture 2" descr="Image result for asean map 2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85750"/>
            <a:ext cx="6115137" cy="56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4575" y="5972175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NZ" sz="1200" dirty="0">
                <a:cs typeface="Arial"/>
                <a:hlinkClick r:id="rId3"/>
              </a:rPr>
              <a:t>www.dreamstime.com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00672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5197163" y="5264399"/>
            <a:ext cx="4294697" cy="513869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83768" y="1278516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Map showing AANZFTA coun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08" y="1733285"/>
            <a:ext cx="4346848" cy="40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2559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solidFill>
                  <a:srgbClr val="000000"/>
                </a:solidFill>
                <a:latin typeface="open_sansregular"/>
              </a:rPr>
              <a:t>AANZFTA (ASEAN Australian New Zealand free trade agreement) is a free trade agreement between New Zealand, Australia and ASEAN.</a:t>
            </a:r>
          </a:p>
          <a:p>
            <a:endParaRPr lang="en-NZ" dirty="0">
              <a:solidFill>
                <a:srgbClr val="000000"/>
              </a:solidFill>
              <a:latin typeface="open_sans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17360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It makes it easier for New Zealand producers to export their products into ASEAN because there are less barriers such as costs and regulations.</a:t>
            </a:r>
          </a:p>
          <a:p>
            <a:endParaRPr lang="en-NZ" dirty="0"/>
          </a:p>
          <a:p>
            <a:r>
              <a:rPr lang="en-NZ" dirty="0"/>
              <a:t>New Zealand's major goods exported to ASEAN are milk powder, butter and dairy spreads, cheese</a:t>
            </a:r>
          </a:p>
          <a:p>
            <a:endParaRPr lang="en-NZ" dirty="0"/>
          </a:p>
          <a:p>
            <a:r>
              <a:rPr lang="en-NZ" dirty="0"/>
              <a:t>New Zealand's major imports from ASEAN are crude and non-crude petroleum oils, waste oil, biodiesel, trucks and vans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7100" y="6172200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cs typeface="Arial"/>
              </a:rPr>
              <a:t>www.mfat.govt.nz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609600"/>
            <a:ext cx="6553200" cy="914400"/>
          </a:xfrm>
        </p:spPr>
        <p:txBody>
          <a:bodyPr anchor="t"/>
          <a:lstStyle/>
          <a:p>
            <a:r>
              <a:rPr lang="en-US" dirty="0">
                <a:cs typeface="Arial"/>
              </a:rPr>
              <a:t>ASEAN-NZ trade – </a:t>
            </a:r>
            <a:r>
              <a:rPr lang="en-US" sz="2000" dirty="0">
                <a:cs typeface="Arial"/>
              </a:rPr>
              <a:t>year ended March 2017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1123950"/>
            <a:ext cx="6420404" cy="4525962"/>
          </a:xfrm>
        </p:spPr>
        <p:txBody>
          <a:bodyPr anchor="t"/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sz="1200" dirty="0">
                <a:cs typeface="Arial"/>
              </a:rPr>
              <a:t>ASEAN-NZ trade, investment and migration year ended March 2017  </a:t>
            </a:r>
          </a:p>
          <a:p>
            <a:pPr marL="0" indent="0">
              <a:buNone/>
            </a:pPr>
            <a:r>
              <a:rPr lang="en-US" sz="1200" dirty="0">
                <a:cs typeface="Arial"/>
              </a:rPr>
              <a:t>www.stats.govt.nz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88235"/>
              </p:ext>
            </p:extLst>
          </p:nvPr>
        </p:nvGraphicFramePr>
        <p:xfrm>
          <a:off x="2047875" y="2343150"/>
          <a:ext cx="5120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95732683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43719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2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7835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95054"/>
              </p:ext>
            </p:extLst>
          </p:nvPr>
        </p:nvGraphicFramePr>
        <p:xfrm>
          <a:off x="2114550" y="4391025"/>
          <a:ext cx="5120640" cy="117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78447376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902340330"/>
                    </a:ext>
                  </a:extLst>
                </a:gridCol>
              </a:tblGrid>
              <a:tr h="438149"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6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5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933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0362" y="15811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Exports to ASEAN </a:t>
            </a:r>
          </a:p>
          <a:p>
            <a:pPr algn="ctr"/>
            <a:r>
              <a:rPr lang="en-US" dirty="0">
                <a:cs typeface="Arial"/>
              </a:rPr>
              <a:t>NZ$ million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050" y="37147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Imports</a:t>
            </a:r>
            <a:r>
              <a:rPr lang="en-US" dirty="0"/>
              <a:t> from ASEAN</a:t>
            </a:r>
          </a:p>
          <a:p>
            <a:pPr algn="ctr"/>
            <a:r>
              <a:rPr lang="en-US" dirty="0">
                <a:cs typeface="Arial"/>
              </a:rPr>
              <a:t>NZ$ millions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477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South East Asia – key features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939235"/>
              </p:ext>
            </p:extLst>
          </p:nvPr>
        </p:nvGraphicFramePr>
        <p:xfrm>
          <a:off x="2339975" y="1125538"/>
          <a:ext cx="51054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6925" y="559117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NZ" sz="1200" dirty="0">
                <a:cs typeface="Arial"/>
              </a:rPr>
              <a:t>The packaged  food and drink sector South East Asia September 2016</a:t>
            </a:r>
            <a:r>
              <a:rPr lang="en-US" sz="1200" dirty="0">
                <a:cs typeface="Arial"/>
              </a:rPr>
              <a:t> </a:t>
            </a:r>
          </a:p>
          <a:p>
            <a:pPr algn="ctr"/>
            <a:r>
              <a:rPr lang="en-NZ" sz="1200" dirty="0">
                <a:cs typeface="Arial"/>
                <a:hlinkClick r:id="rId7"/>
              </a:rPr>
              <a:t>http://www.pwc.com.au</a:t>
            </a:r>
            <a:endParaRPr lang="en-NZ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34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ASEAN country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4896544"/>
          </a:xfrm>
        </p:spPr>
        <p:txBody>
          <a:bodyPr anchor="t"/>
          <a:lstStyle/>
          <a:p>
            <a:pPr marL="0" indent="0">
              <a:buNone/>
            </a:pPr>
            <a:r>
              <a:rPr lang="en-NZ" dirty="0"/>
              <a:t>In teams you are to carry out an inquiry into an ASEAN country.</a:t>
            </a:r>
          </a:p>
          <a:p>
            <a:pPr marL="0" indent="0">
              <a:buNone/>
            </a:pPr>
            <a:r>
              <a:rPr lang="en-NZ" dirty="0">
                <a:cs typeface="Arial"/>
              </a:rPr>
              <a:t>The purpose of this study is to </a:t>
            </a:r>
            <a:r>
              <a:rPr lang="en-NZ" b="1" i="1" dirty="0">
                <a:cs typeface="Arial"/>
              </a:rPr>
              <a:t>present information that a producer would need to know before they consider selling their product in the region.</a:t>
            </a:r>
          </a:p>
          <a:p>
            <a:pPr marL="0" indent="0">
              <a:buNone/>
            </a:pPr>
            <a:r>
              <a:rPr lang="en-NZ" dirty="0">
                <a:cs typeface="Arial"/>
              </a:rPr>
              <a:t>The type of information could include:</a:t>
            </a:r>
          </a:p>
          <a:p>
            <a:r>
              <a:rPr lang="en-NZ" dirty="0"/>
              <a:t>Population size, median age, GDP per capita, languages spoken, what the people are interested in, what foods they like most……</a:t>
            </a:r>
          </a:p>
          <a:p>
            <a:r>
              <a:rPr lang="en-NZ" dirty="0"/>
              <a:t>Present your findings as a visual to share with the class.  Your visual could include: video, photographs, diagrams….</a:t>
            </a:r>
          </a:p>
        </p:txBody>
      </p:sp>
    </p:spTree>
    <p:extLst>
      <p:ext uri="{BB962C8B-B14F-4D97-AF65-F5344CB8AC3E}">
        <p14:creationId xmlns:p14="http://schemas.microsoft.com/office/powerpoint/2010/main" val="35810306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2699792" y="1469510"/>
            <a:ext cx="71287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NZ" sz="12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270</Words>
  <Application>Microsoft Office PowerPoint</Application>
  <PresentationFormat>On-screen Show (4:3)</PresentationFormat>
  <Paragraphs>66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open_sansregular</vt:lpstr>
      <vt:lpstr>Trebuchet MS</vt:lpstr>
      <vt:lpstr>Wingdings</vt:lpstr>
      <vt:lpstr>Default Design</vt:lpstr>
      <vt:lpstr>PowerPoint Presentation</vt:lpstr>
      <vt:lpstr> </vt:lpstr>
      <vt:lpstr>  </vt:lpstr>
      <vt:lpstr>ASEAN-NZ trade – year ended March 2017</vt:lpstr>
      <vt:lpstr>South East Asia – key features</vt:lpstr>
      <vt:lpstr>ASEAN country study</vt:lpstr>
      <vt:lpstr>PowerPoint Presentation</vt:lpstr>
    </vt:vector>
  </TitlesOfParts>
  <Company>Asia 2000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</dc:creator>
  <cp:lastModifiedBy>Yasheeka Bertram</cp:lastModifiedBy>
  <cp:revision>824</cp:revision>
  <dcterms:created xsi:type="dcterms:W3CDTF">2005-06-09T02:28:15Z</dcterms:created>
  <dcterms:modified xsi:type="dcterms:W3CDTF">2017-10-10T01:18:14Z</dcterms:modified>
</cp:coreProperties>
</file>