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Lst>
  <p:notesMasterIdLst>
    <p:notesMasterId r:id="rId65"/>
  </p:notesMasterIdLst>
  <p:sldIdLst>
    <p:sldId id="274" r:id="rId3"/>
    <p:sldId id="1288" r:id="rId4"/>
    <p:sldId id="260" r:id="rId5"/>
    <p:sldId id="1331" r:id="rId6"/>
    <p:sldId id="435" r:id="rId7"/>
    <p:sldId id="436" r:id="rId8"/>
    <p:sldId id="1314" r:id="rId9"/>
    <p:sldId id="1315" r:id="rId10"/>
    <p:sldId id="439" r:id="rId11"/>
    <p:sldId id="1317" r:id="rId12"/>
    <p:sldId id="1328" r:id="rId13"/>
    <p:sldId id="446" r:id="rId14"/>
    <p:sldId id="1325" r:id="rId15"/>
    <p:sldId id="413" r:id="rId16"/>
    <p:sldId id="440" r:id="rId17"/>
    <p:sldId id="304" r:id="rId18"/>
    <p:sldId id="1326" r:id="rId19"/>
    <p:sldId id="1301" r:id="rId20"/>
    <p:sldId id="442" r:id="rId21"/>
    <p:sldId id="447" r:id="rId22"/>
    <p:sldId id="443" r:id="rId23"/>
    <p:sldId id="444" r:id="rId24"/>
    <p:sldId id="1320" r:id="rId25"/>
    <p:sldId id="1321" r:id="rId26"/>
    <p:sldId id="1291" r:id="rId27"/>
    <p:sldId id="1327" r:id="rId28"/>
    <p:sldId id="388" r:id="rId29"/>
    <p:sldId id="263" r:id="rId30"/>
    <p:sldId id="1293" r:id="rId31"/>
    <p:sldId id="1294" r:id="rId32"/>
    <p:sldId id="1295" r:id="rId33"/>
    <p:sldId id="1297" r:id="rId34"/>
    <p:sldId id="1296" r:id="rId35"/>
    <p:sldId id="430" r:id="rId36"/>
    <p:sldId id="298" r:id="rId37"/>
    <p:sldId id="299" r:id="rId38"/>
    <p:sldId id="300" r:id="rId39"/>
    <p:sldId id="301" r:id="rId40"/>
    <p:sldId id="1299" r:id="rId41"/>
    <p:sldId id="1300" r:id="rId42"/>
    <p:sldId id="407" r:id="rId43"/>
    <p:sldId id="1329" r:id="rId44"/>
    <p:sldId id="1303" r:id="rId45"/>
    <p:sldId id="257" r:id="rId46"/>
    <p:sldId id="1310" r:id="rId47"/>
    <p:sldId id="259" r:id="rId48"/>
    <p:sldId id="272" r:id="rId49"/>
    <p:sldId id="1311" r:id="rId50"/>
    <p:sldId id="262" r:id="rId51"/>
    <p:sldId id="264" r:id="rId52"/>
    <p:sldId id="265" r:id="rId53"/>
    <p:sldId id="1312" r:id="rId54"/>
    <p:sldId id="268" r:id="rId55"/>
    <p:sldId id="269" r:id="rId56"/>
    <p:sldId id="270" r:id="rId57"/>
    <p:sldId id="271" r:id="rId58"/>
    <p:sldId id="1305" r:id="rId59"/>
    <p:sldId id="1306" r:id="rId60"/>
    <p:sldId id="1307" r:id="rId61"/>
    <p:sldId id="1308" r:id="rId62"/>
    <p:sldId id="267" r:id="rId63"/>
    <p:sldId id="1332"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Ciara M." initials="OCM" lastIdx="4" clrIdx="0">
    <p:extLst>
      <p:ext uri="{19B8F6BF-5375-455C-9EA6-DF929625EA0E}">
        <p15:presenceInfo xmlns:p15="http://schemas.microsoft.com/office/powerpoint/2012/main" userId="S::Ciara.Oliver@va.gov::93692256-2fd5-4ec9-8d3a-a1a48ff0bd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891A14"/>
    <a:srgbClr val="0194D3"/>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204" autoAdjust="0"/>
  </p:normalViewPr>
  <p:slideViewPr>
    <p:cSldViewPr snapToGrid="0" snapToObjects="1">
      <p:cViewPr varScale="1">
        <p:scale>
          <a:sx n="103" d="100"/>
          <a:sy n="103" d="100"/>
        </p:scale>
        <p:origin x="624" y="1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01D7B-1C8D-48D4-9746-6703FDCC84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EF67EA7-D6C0-489F-A1E2-74EEBEC5992B}">
      <dgm:prSet/>
      <dgm:spPr/>
      <dgm:t>
        <a:bodyPr/>
        <a:lstStyle/>
        <a:p>
          <a:pPr>
            <a:lnSpc>
              <a:spcPct val="100000"/>
            </a:lnSpc>
          </a:pPr>
          <a:r>
            <a:rPr lang="en-US" dirty="0"/>
            <a:t>Establishing the effectiveness of an intervention does not guarantee its uptake in routine clinical practice</a:t>
          </a:r>
        </a:p>
      </dgm:t>
    </dgm:pt>
    <dgm:pt modelId="{71A954C0-1C85-4C8F-8409-78E35F724283}" type="parTrans" cxnId="{9F161EB6-9243-4CB1-B0CB-BE3A17553E5B}">
      <dgm:prSet/>
      <dgm:spPr/>
      <dgm:t>
        <a:bodyPr/>
        <a:lstStyle/>
        <a:p>
          <a:endParaRPr lang="en-US"/>
        </a:p>
      </dgm:t>
    </dgm:pt>
    <dgm:pt modelId="{10B35709-CCB3-4AEE-8DA6-2FA1743B6A12}" type="sibTrans" cxnId="{9F161EB6-9243-4CB1-B0CB-BE3A17553E5B}">
      <dgm:prSet/>
      <dgm:spPr/>
      <dgm:t>
        <a:bodyPr/>
        <a:lstStyle/>
        <a:p>
          <a:endParaRPr lang="en-US"/>
        </a:p>
      </dgm:t>
    </dgm:pt>
    <dgm:pt modelId="{DE1B22FD-795E-43BE-9E16-BB4AEBD6F565}">
      <dgm:prSet/>
      <dgm:spPr/>
      <dgm:t>
        <a:bodyPr/>
        <a:lstStyle/>
        <a:p>
          <a:pPr>
            <a:lnSpc>
              <a:spcPct val="100000"/>
            </a:lnSpc>
          </a:pPr>
          <a:r>
            <a:rPr lang="en-US" dirty="0"/>
            <a:t>Classic studies indicate that it takes 17-20 years to get clinical innovations into practice</a:t>
          </a:r>
        </a:p>
      </dgm:t>
    </dgm:pt>
    <dgm:pt modelId="{AAEC55FF-E2B6-4412-A92E-A548166543D3}" type="parTrans" cxnId="{62FA0D37-CAD8-4105-82EB-BD3D3F8E212F}">
      <dgm:prSet/>
      <dgm:spPr/>
      <dgm:t>
        <a:bodyPr/>
        <a:lstStyle/>
        <a:p>
          <a:endParaRPr lang="en-US"/>
        </a:p>
      </dgm:t>
    </dgm:pt>
    <dgm:pt modelId="{6695AC07-8FF9-486E-B273-70AC65F98FD0}" type="sibTrans" cxnId="{62FA0D37-CAD8-4105-82EB-BD3D3F8E212F}">
      <dgm:prSet/>
      <dgm:spPr/>
      <dgm:t>
        <a:bodyPr/>
        <a:lstStyle/>
        <a:p>
          <a:endParaRPr lang="en-US"/>
        </a:p>
      </dgm:t>
    </dgm:pt>
    <dgm:pt modelId="{516A9AE6-C676-43CE-8557-19C9306119C5}">
      <dgm:prSet/>
      <dgm:spPr/>
      <dgm:t>
        <a:bodyPr/>
        <a:lstStyle/>
        <a:p>
          <a:pPr>
            <a:lnSpc>
              <a:spcPct val="100000"/>
            </a:lnSpc>
          </a:pPr>
          <a:r>
            <a:rPr lang="en-US" dirty="0"/>
            <a:t>Moreover, fewer than 50% of clinical innovations ever make it into clinical practice</a:t>
          </a:r>
        </a:p>
      </dgm:t>
    </dgm:pt>
    <dgm:pt modelId="{1B86F560-2C47-4B4D-9A0C-4DBBF81D81F0}" type="parTrans" cxnId="{32F26EB3-9197-4B97-AE6A-B084A265E57B}">
      <dgm:prSet/>
      <dgm:spPr/>
      <dgm:t>
        <a:bodyPr/>
        <a:lstStyle/>
        <a:p>
          <a:endParaRPr lang="en-US"/>
        </a:p>
      </dgm:t>
    </dgm:pt>
    <dgm:pt modelId="{33CCF5AF-D0D6-4418-847F-C7B3EBFB81E2}" type="sibTrans" cxnId="{32F26EB3-9197-4B97-AE6A-B084A265E57B}">
      <dgm:prSet/>
      <dgm:spPr/>
      <dgm:t>
        <a:bodyPr/>
        <a:lstStyle/>
        <a:p>
          <a:endParaRPr lang="en-US"/>
        </a:p>
      </dgm:t>
    </dgm:pt>
    <dgm:pt modelId="{F5827DB7-1FDA-442C-B1E9-F2CD7C3EECCD}" type="pres">
      <dgm:prSet presAssocID="{78601D7B-1C8D-48D4-9746-6703FDCC84C9}" presName="root" presStyleCnt="0">
        <dgm:presLayoutVars>
          <dgm:dir/>
          <dgm:resizeHandles val="exact"/>
        </dgm:presLayoutVars>
      </dgm:prSet>
      <dgm:spPr/>
    </dgm:pt>
    <dgm:pt modelId="{05C022AC-A4A8-475F-B842-2B83EE0AA09E}" type="pres">
      <dgm:prSet presAssocID="{6EF67EA7-D6C0-489F-A1E2-74EEBEC5992B}" presName="compNode" presStyleCnt="0"/>
      <dgm:spPr/>
    </dgm:pt>
    <dgm:pt modelId="{9B42127D-17A1-4BEF-90C9-C436D7E7C60D}" type="pres">
      <dgm:prSet presAssocID="{6EF67EA7-D6C0-489F-A1E2-74EEBEC5992B}" presName="bgRect" presStyleLbl="bgShp" presStyleIdx="0" presStyleCnt="3"/>
      <dgm:spPr/>
    </dgm:pt>
    <dgm:pt modelId="{7FA91022-E8A7-4577-92D2-5CEC07996EA9}" type="pres">
      <dgm:prSet presAssocID="{6EF67EA7-D6C0-489F-A1E2-74EEBEC599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Secure"/>
        </a:ext>
      </dgm:extLst>
    </dgm:pt>
    <dgm:pt modelId="{98F99DCE-2272-4987-ACC5-C4DFF0C2A922}" type="pres">
      <dgm:prSet presAssocID="{6EF67EA7-D6C0-489F-A1E2-74EEBEC5992B}" presName="spaceRect" presStyleCnt="0"/>
      <dgm:spPr/>
    </dgm:pt>
    <dgm:pt modelId="{4B117BFB-43DC-4566-9C93-1FB4D2734961}" type="pres">
      <dgm:prSet presAssocID="{6EF67EA7-D6C0-489F-A1E2-74EEBEC5992B}" presName="parTx" presStyleLbl="revTx" presStyleIdx="0" presStyleCnt="3">
        <dgm:presLayoutVars>
          <dgm:chMax val="0"/>
          <dgm:chPref val="0"/>
        </dgm:presLayoutVars>
      </dgm:prSet>
      <dgm:spPr/>
    </dgm:pt>
    <dgm:pt modelId="{38732080-FE14-49D2-BF4B-7E8ECF2EA460}" type="pres">
      <dgm:prSet presAssocID="{10B35709-CCB3-4AEE-8DA6-2FA1743B6A12}" presName="sibTrans" presStyleCnt="0"/>
      <dgm:spPr/>
    </dgm:pt>
    <dgm:pt modelId="{1A3C1F9A-77F0-43AD-8AE0-F268BAE50F96}" type="pres">
      <dgm:prSet presAssocID="{DE1B22FD-795E-43BE-9E16-BB4AEBD6F565}" presName="compNode" presStyleCnt="0"/>
      <dgm:spPr/>
    </dgm:pt>
    <dgm:pt modelId="{ECADC590-60AB-47E5-9447-EB985FF12A74}" type="pres">
      <dgm:prSet presAssocID="{DE1B22FD-795E-43BE-9E16-BB4AEBD6F565}" presName="bgRect" presStyleLbl="bgShp" presStyleIdx="1" presStyleCnt="3"/>
      <dgm:spPr/>
    </dgm:pt>
    <dgm:pt modelId="{EB309870-E5D0-4E5D-A3AE-005F94B8E947}" type="pres">
      <dgm:prSet presAssocID="{DE1B22FD-795E-43BE-9E16-BB4AEBD6F56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wnward trend graph with solid fill"/>
        </a:ext>
      </dgm:extLst>
    </dgm:pt>
    <dgm:pt modelId="{908EDCC9-3A73-4EF6-BD47-0BAE83647F77}" type="pres">
      <dgm:prSet presAssocID="{DE1B22FD-795E-43BE-9E16-BB4AEBD6F565}" presName="spaceRect" presStyleCnt="0"/>
      <dgm:spPr/>
    </dgm:pt>
    <dgm:pt modelId="{D95FB23A-D037-422D-A1DA-078AF9BAA3A1}" type="pres">
      <dgm:prSet presAssocID="{DE1B22FD-795E-43BE-9E16-BB4AEBD6F565}" presName="parTx" presStyleLbl="revTx" presStyleIdx="1" presStyleCnt="3">
        <dgm:presLayoutVars>
          <dgm:chMax val="0"/>
          <dgm:chPref val="0"/>
        </dgm:presLayoutVars>
      </dgm:prSet>
      <dgm:spPr/>
    </dgm:pt>
    <dgm:pt modelId="{24527196-51B2-46F7-8095-116781C3D74F}" type="pres">
      <dgm:prSet presAssocID="{6695AC07-8FF9-486E-B273-70AC65F98FD0}" presName="sibTrans" presStyleCnt="0"/>
      <dgm:spPr/>
    </dgm:pt>
    <dgm:pt modelId="{449C2C7A-7EE9-43A5-BA07-039083AF14D8}" type="pres">
      <dgm:prSet presAssocID="{516A9AE6-C676-43CE-8557-19C9306119C5}" presName="compNode" presStyleCnt="0"/>
      <dgm:spPr/>
    </dgm:pt>
    <dgm:pt modelId="{42133EB5-AC45-491F-8572-884C64DBB357}" type="pres">
      <dgm:prSet presAssocID="{516A9AE6-C676-43CE-8557-19C9306119C5}" presName="bgRect" presStyleLbl="bgShp" presStyleIdx="2" presStyleCnt="3"/>
      <dgm:spPr/>
    </dgm:pt>
    <dgm:pt modelId="{3DB291B5-7E82-403E-B9D8-A8B0E51C6427}" type="pres">
      <dgm:prSet presAssocID="{516A9AE6-C676-43CE-8557-19C9306119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First Aid"/>
        </a:ext>
      </dgm:extLst>
    </dgm:pt>
    <dgm:pt modelId="{88CA934C-ACBE-4CA2-A967-360CAA7D3D9A}" type="pres">
      <dgm:prSet presAssocID="{516A9AE6-C676-43CE-8557-19C9306119C5}" presName="spaceRect" presStyleCnt="0"/>
      <dgm:spPr/>
    </dgm:pt>
    <dgm:pt modelId="{E026281E-1E90-4A02-8A46-907A0AED51CE}" type="pres">
      <dgm:prSet presAssocID="{516A9AE6-C676-43CE-8557-19C9306119C5}" presName="parTx" presStyleLbl="revTx" presStyleIdx="2" presStyleCnt="3">
        <dgm:presLayoutVars>
          <dgm:chMax val="0"/>
          <dgm:chPref val="0"/>
        </dgm:presLayoutVars>
      </dgm:prSet>
      <dgm:spPr/>
    </dgm:pt>
  </dgm:ptLst>
  <dgm:cxnLst>
    <dgm:cxn modelId="{62FA0D37-CAD8-4105-82EB-BD3D3F8E212F}" srcId="{78601D7B-1C8D-48D4-9746-6703FDCC84C9}" destId="{DE1B22FD-795E-43BE-9E16-BB4AEBD6F565}" srcOrd="1" destOrd="0" parTransId="{AAEC55FF-E2B6-4412-A92E-A548166543D3}" sibTransId="{6695AC07-8FF9-486E-B273-70AC65F98FD0}"/>
    <dgm:cxn modelId="{28EF5C9D-6090-4463-85A5-99A3873E6F0D}" type="presOf" srcId="{6EF67EA7-D6C0-489F-A1E2-74EEBEC5992B}" destId="{4B117BFB-43DC-4566-9C93-1FB4D2734961}" srcOrd="0" destOrd="0" presId="urn:microsoft.com/office/officeart/2018/2/layout/IconVerticalSolidList"/>
    <dgm:cxn modelId="{3D88ADB0-E243-40CB-8063-4215B79378C1}" type="presOf" srcId="{DE1B22FD-795E-43BE-9E16-BB4AEBD6F565}" destId="{D95FB23A-D037-422D-A1DA-078AF9BAA3A1}" srcOrd="0" destOrd="0" presId="urn:microsoft.com/office/officeart/2018/2/layout/IconVerticalSolidList"/>
    <dgm:cxn modelId="{32F26EB3-9197-4B97-AE6A-B084A265E57B}" srcId="{78601D7B-1C8D-48D4-9746-6703FDCC84C9}" destId="{516A9AE6-C676-43CE-8557-19C9306119C5}" srcOrd="2" destOrd="0" parTransId="{1B86F560-2C47-4B4D-9A0C-4DBBF81D81F0}" sibTransId="{33CCF5AF-D0D6-4418-847F-C7B3EBFB81E2}"/>
    <dgm:cxn modelId="{9F161EB6-9243-4CB1-B0CB-BE3A17553E5B}" srcId="{78601D7B-1C8D-48D4-9746-6703FDCC84C9}" destId="{6EF67EA7-D6C0-489F-A1E2-74EEBEC5992B}" srcOrd="0" destOrd="0" parTransId="{71A954C0-1C85-4C8F-8409-78E35F724283}" sibTransId="{10B35709-CCB3-4AEE-8DA6-2FA1743B6A12}"/>
    <dgm:cxn modelId="{341506ED-E09A-47C9-BFDE-705A38F39E06}" type="presOf" srcId="{516A9AE6-C676-43CE-8557-19C9306119C5}" destId="{E026281E-1E90-4A02-8A46-907A0AED51CE}" srcOrd="0" destOrd="0" presId="urn:microsoft.com/office/officeart/2018/2/layout/IconVerticalSolidList"/>
    <dgm:cxn modelId="{6283C6F5-39CD-4B3F-BAA2-EFB928BDA6C1}" type="presOf" srcId="{78601D7B-1C8D-48D4-9746-6703FDCC84C9}" destId="{F5827DB7-1FDA-442C-B1E9-F2CD7C3EECCD}" srcOrd="0" destOrd="0" presId="urn:microsoft.com/office/officeart/2018/2/layout/IconVerticalSolidList"/>
    <dgm:cxn modelId="{9202DC11-DB5E-407E-B33E-4EE00B87C711}" type="presParOf" srcId="{F5827DB7-1FDA-442C-B1E9-F2CD7C3EECCD}" destId="{05C022AC-A4A8-475F-B842-2B83EE0AA09E}" srcOrd="0" destOrd="0" presId="urn:microsoft.com/office/officeart/2018/2/layout/IconVerticalSolidList"/>
    <dgm:cxn modelId="{B310029F-2831-4792-B015-A3B6A99623FC}" type="presParOf" srcId="{05C022AC-A4A8-475F-B842-2B83EE0AA09E}" destId="{9B42127D-17A1-4BEF-90C9-C436D7E7C60D}" srcOrd="0" destOrd="0" presId="urn:microsoft.com/office/officeart/2018/2/layout/IconVerticalSolidList"/>
    <dgm:cxn modelId="{35C7D664-4D9F-4422-9917-6ECE581FE29A}" type="presParOf" srcId="{05C022AC-A4A8-475F-B842-2B83EE0AA09E}" destId="{7FA91022-E8A7-4577-92D2-5CEC07996EA9}" srcOrd="1" destOrd="0" presId="urn:microsoft.com/office/officeart/2018/2/layout/IconVerticalSolidList"/>
    <dgm:cxn modelId="{61AD0D76-83ED-4C6C-9C83-CE0CE411F0EB}" type="presParOf" srcId="{05C022AC-A4A8-475F-B842-2B83EE0AA09E}" destId="{98F99DCE-2272-4987-ACC5-C4DFF0C2A922}" srcOrd="2" destOrd="0" presId="urn:microsoft.com/office/officeart/2018/2/layout/IconVerticalSolidList"/>
    <dgm:cxn modelId="{6AC25ADD-2827-4409-9EC7-B1D9D95F767F}" type="presParOf" srcId="{05C022AC-A4A8-475F-B842-2B83EE0AA09E}" destId="{4B117BFB-43DC-4566-9C93-1FB4D2734961}" srcOrd="3" destOrd="0" presId="urn:microsoft.com/office/officeart/2018/2/layout/IconVerticalSolidList"/>
    <dgm:cxn modelId="{D8ACCF6D-ADFB-47E3-97DC-B0EFFB08971F}" type="presParOf" srcId="{F5827DB7-1FDA-442C-B1E9-F2CD7C3EECCD}" destId="{38732080-FE14-49D2-BF4B-7E8ECF2EA460}" srcOrd="1" destOrd="0" presId="urn:microsoft.com/office/officeart/2018/2/layout/IconVerticalSolidList"/>
    <dgm:cxn modelId="{23DA3B4E-FF85-48F9-B710-22962062576A}" type="presParOf" srcId="{F5827DB7-1FDA-442C-B1E9-F2CD7C3EECCD}" destId="{1A3C1F9A-77F0-43AD-8AE0-F268BAE50F96}" srcOrd="2" destOrd="0" presId="urn:microsoft.com/office/officeart/2018/2/layout/IconVerticalSolidList"/>
    <dgm:cxn modelId="{9483DF3F-8719-433A-A879-8C62CC8EA4BE}" type="presParOf" srcId="{1A3C1F9A-77F0-43AD-8AE0-F268BAE50F96}" destId="{ECADC590-60AB-47E5-9447-EB985FF12A74}" srcOrd="0" destOrd="0" presId="urn:microsoft.com/office/officeart/2018/2/layout/IconVerticalSolidList"/>
    <dgm:cxn modelId="{80BE8A5F-6951-495F-B8EA-1D4B45ECD063}" type="presParOf" srcId="{1A3C1F9A-77F0-43AD-8AE0-F268BAE50F96}" destId="{EB309870-E5D0-4E5D-A3AE-005F94B8E947}" srcOrd="1" destOrd="0" presId="urn:microsoft.com/office/officeart/2018/2/layout/IconVerticalSolidList"/>
    <dgm:cxn modelId="{2F1269D2-92F4-4217-923F-21F38FF8388D}" type="presParOf" srcId="{1A3C1F9A-77F0-43AD-8AE0-F268BAE50F96}" destId="{908EDCC9-3A73-4EF6-BD47-0BAE83647F77}" srcOrd="2" destOrd="0" presId="urn:microsoft.com/office/officeart/2018/2/layout/IconVerticalSolidList"/>
    <dgm:cxn modelId="{F6562C81-A7E3-4CA9-AE54-8D336E81F0A4}" type="presParOf" srcId="{1A3C1F9A-77F0-43AD-8AE0-F268BAE50F96}" destId="{D95FB23A-D037-422D-A1DA-078AF9BAA3A1}" srcOrd="3" destOrd="0" presId="urn:microsoft.com/office/officeart/2018/2/layout/IconVerticalSolidList"/>
    <dgm:cxn modelId="{FE903EC6-D46A-4557-AD90-7065C66F9821}" type="presParOf" srcId="{F5827DB7-1FDA-442C-B1E9-F2CD7C3EECCD}" destId="{24527196-51B2-46F7-8095-116781C3D74F}" srcOrd="3" destOrd="0" presId="urn:microsoft.com/office/officeart/2018/2/layout/IconVerticalSolidList"/>
    <dgm:cxn modelId="{49072ABD-189A-4D86-9DBE-D52250B4661D}" type="presParOf" srcId="{F5827DB7-1FDA-442C-B1E9-F2CD7C3EECCD}" destId="{449C2C7A-7EE9-43A5-BA07-039083AF14D8}" srcOrd="4" destOrd="0" presId="urn:microsoft.com/office/officeart/2018/2/layout/IconVerticalSolidList"/>
    <dgm:cxn modelId="{6273C072-B230-4D13-9400-BF3EEDA2C14A}" type="presParOf" srcId="{449C2C7A-7EE9-43A5-BA07-039083AF14D8}" destId="{42133EB5-AC45-491F-8572-884C64DBB357}" srcOrd="0" destOrd="0" presId="urn:microsoft.com/office/officeart/2018/2/layout/IconVerticalSolidList"/>
    <dgm:cxn modelId="{36BA8646-8520-4BE2-80A9-BAA6FEBAF468}" type="presParOf" srcId="{449C2C7A-7EE9-43A5-BA07-039083AF14D8}" destId="{3DB291B5-7E82-403E-B9D8-A8B0E51C6427}" srcOrd="1" destOrd="0" presId="urn:microsoft.com/office/officeart/2018/2/layout/IconVerticalSolidList"/>
    <dgm:cxn modelId="{C11314E7-1548-423A-94EB-BDDCFDCF579A}" type="presParOf" srcId="{449C2C7A-7EE9-43A5-BA07-039083AF14D8}" destId="{88CA934C-ACBE-4CA2-A967-360CAA7D3D9A}" srcOrd="2" destOrd="0" presId="urn:microsoft.com/office/officeart/2018/2/layout/IconVerticalSolidList"/>
    <dgm:cxn modelId="{D133B130-FB48-46EF-8940-9566C9644736}" type="presParOf" srcId="{449C2C7A-7EE9-43A5-BA07-039083AF14D8}" destId="{E026281E-1E90-4A02-8A46-907A0AED51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A5F1C-5491-4510-A20F-715E68D52B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FF0FC5-9779-4F0D-BF4D-66E289C92928}">
      <dgm:prSet/>
      <dgm:spPr/>
      <dgm:t>
        <a:bodyPr/>
        <a:lstStyle/>
        <a:p>
          <a:r>
            <a:rPr lang="en-US" dirty="0"/>
            <a:t>Identify uptake barriers and facilitators across multiple levels of context (individuals in treatment, providers, organization, and other stakeholder groups)</a:t>
          </a:r>
        </a:p>
      </dgm:t>
    </dgm:pt>
    <dgm:pt modelId="{8C181AEF-350E-493D-A630-17B3D029A407}" type="parTrans" cxnId="{38EEBD8D-BF00-4622-A1F6-5E773A479ECF}">
      <dgm:prSet/>
      <dgm:spPr/>
      <dgm:t>
        <a:bodyPr/>
        <a:lstStyle/>
        <a:p>
          <a:endParaRPr lang="en-US"/>
        </a:p>
      </dgm:t>
    </dgm:pt>
    <dgm:pt modelId="{8A57A9A5-F87E-4394-B451-63BA582710BB}" type="sibTrans" cxnId="{38EEBD8D-BF00-4622-A1F6-5E773A479ECF}">
      <dgm:prSet/>
      <dgm:spPr/>
      <dgm:t>
        <a:bodyPr/>
        <a:lstStyle/>
        <a:p>
          <a:endParaRPr lang="en-US"/>
        </a:p>
      </dgm:t>
    </dgm:pt>
    <dgm:pt modelId="{6DEEA0C9-6082-44F6-936A-3BE7796CFC8B}">
      <dgm:prSet/>
      <dgm:spPr/>
      <dgm:t>
        <a:bodyPr/>
        <a:lstStyle/>
        <a:p>
          <a:r>
            <a:rPr lang="en-US" dirty="0"/>
            <a:t>Apply implementation strategies that overcome these barriers and enhance the facilitators to increase the uptake of evidence-based clinical innovations</a:t>
          </a:r>
        </a:p>
      </dgm:t>
    </dgm:pt>
    <dgm:pt modelId="{F71FAE0E-FBD6-4E08-B71F-D212C10C3036}" type="parTrans" cxnId="{FC88D2AF-03E4-466E-BEB2-B9DE13AE6A9C}">
      <dgm:prSet/>
      <dgm:spPr/>
      <dgm:t>
        <a:bodyPr/>
        <a:lstStyle/>
        <a:p>
          <a:endParaRPr lang="en-US"/>
        </a:p>
      </dgm:t>
    </dgm:pt>
    <dgm:pt modelId="{D0508FC4-0692-44E4-8CB0-1986314E1D8D}" type="sibTrans" cxnId="{FC88D2AF-03E4-466E-BEB2-B9DE13AE6A9C}">
      <dgm:prSet/>
      <dgm:spPr/>
      <dgm:t>
        <a:bodyPr/>
        <a:lstStyle/>
        <a:p>
          <a:endParaRPr lang="en-US"/>
        </a:p>
      </dgm:t>
    </dgm:pt>
    <dgm:pt modelId="{A7B745FE-304F-4EDC-95E6-DAB6002311C0}" type="pres">
      <dgm:prSet presAssocID="{A33A5F1C-5491-4510-A20F-715E68D52B8B}" presName="root" presStyleCnt="0">
        <dgm:presLayoutVars>
          <dgm:dir/>
          <dgm:resizeHandles val="exact"/>
        </dgm:presLayoutVars>
      </dgm:prSet>
      <dgm:spPr/>
    </dgm:pt>
    <dgm:pt modelId="{D6E54AE3-1C64-4BCD-AA9A-484C09AF9367}" type="pres">
      <dgm:prSet presAssocID="{51FF0FC5-9779-4F0D-BF4D-66E289C92928}" presName="compNode" presStyleCnt="0"/>
      <dgm:spPr/>
    </dgm:pt>
    <dgm:pt modelId="{63724CEA-71AD-4C77-ABEC-28D460651514}" type="pres">
      <dgm:prSet presAssocID="{51FF0FC5-9779-4F0D-BF4D-66E289C92928}" presName="bgRect" presStyleLbl="bgShp" presStyleIdx="0" presStyleCnt="2"/>
      <dgm:spPr/>
    </dgm:pt>
    <dgm:pt modelId="{1268C57C-207E-4A5C-8F3F-AB27F7FD5FA5}" type="pres">
      <dgm:prSet presAssocID="{51FF0FC5-9779-4F0D-BF4D-66E289C92928}"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610DC757-471C-4200-912B-D399B6667239}" type="pres">
      <dgm:prSet presAssocID="{51FF0FC5-9779-4F0D-BF4D-66E289C92928}" presName="spaceRect" presStyleCnt="0"/>
      <dgm:spPr/>
    </dgm:pt>
    <dgm:pt modelId="{F834AB03-6C4A-4347-9D9F-2A6EE027B0FE}" type="pres">
      <dgm:prSet presAssocID="{51FF0FC5-9779-4F0D-BF4D-66E289C92928}" presName="parTx" presStyleLbl="revTx" presStyleIdx="0" presStyleCnt="2">
        <dgm:presLayoutVars>
          <dgm:chMax val="0"/>
          <dgm:chPref val="0"/>
        </dgm:presLayoutVars>
      </dgm:prSet>
      <dgm:spPr/>
    </dgm:pt>
    <dgm:pt modelId="{0AA7DBD1-4529-4F52-8E3F-8E1511A50289}" type="pres">
      <dgm:prSet presAssocID="{8A57A9A5-F87E-4394-B451-63BA582710BB}" presName="sibTrans" presStyleCnt="0"/>
      <dgm:spPr/>
    </dgm:pt>
    <dgm:pt modelId="{EBD0EB29-3BBF-468D-AA8F-C1937EF5D17C}" type="pres">
      <dgm:prSet presAssocID="{6DEEA0C9-6082-44F6-936A-3BE7796CFC8B}" presName="compNode" presStyleCnt="0"/>
      <dgm:spPr/>
    </dgm:pt>
    <dgm:pt modelId="{74C95E85-F06C-4E6D-88CC-E560737F891C}" type="pres">
      <dgm:prSet presAssocID="{6DEEA0C9-6082-44F6-936A-3BE7796CFC8B}" presName="bgRect" presStyleLbl="bgShp" presStyleIdx="1" presStyleCnt="2"/>
      <dgm:spPr/>
    </dgm:pt>
    <dgm:pt modelId="{2641CBF1-931A-4829-8984-1ED69DE7FDCF}" type="pres">
      <dgm:prSet presAssocID="{6DEEA0C9-6082-44F6-936A-3BE7796CFC8B}"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scalator Up with solid fill"/>
        </a:ext>
      </dgm:extLst>
    </dgm:pt>
    <dgm:pt modelId="{B62AE372-699C-410B-9A29-A81C4A3CE6A1}" type="pres">
      <dgm:prSet presAssocID="{6DEEA0C9-6082-44F6-936A-3BE7796CFC8B}" presName="spaceRect" presStyleCnt="0"/>
      <dgm:spPr/>
    </dgm:pt>
    <dgm:pt modelId="{7772595C-EC5B-4004-904B-F2CA74BB93A5}" type="pres">
      <dgm:prSet presAssocID="{6DEEA0C9-6082-44F6-936A-3BE7796CFC8B}" presName="parTx" presStyleLbl="revTx" presStyleIdx="1" presStyleCnt="2">
        <dgm:presLayoutVars>
          <dgm:chMax val="0"/>
          <dgm:chPref val="0"/>
        </dgm:presLayoutVars>
      </dgm:prSet>
      <dgm:spPr/>
    </dgm:pt>
  </dgm:ptLst>
  <dgm:cxnLst>
    <dgm:cxn modelId="{5969E353-3CC1-4980-9E4A-D6E6709DFA0D}" type="presOf" srcId="{6DEEA0C9-6082-44F6-936A-3BE7796CFC8B}" destId="{7772595C-EC5B-4004-904B-F2CA74BB93A5}" srcOrd="0" destOrd="0" presId="urn:microsoft.com/office/officeart/2018/2/layout/IconVerticalSolidList"/>
    <dgm:cxn modelId="{42605C8D-8E61-4BFD-A4FD-8FC9B42875B3}" type="presOf" srcId="{51FF0FC5-9779-4F0D-BF4D-66E289C92928}" destId="{F834AB03-6C4A-4347-9D9F-2A6EE027B0FE}" srcOrd="0" destOrd="0" presId="urn:microsoft.com/office/officeart/2018/2/layout/IconVerticalSolidList"/>
    <dgm:cxn modelId="{38EEBD8D-BF00-4622-A1F6-5E773A479ECF}" srcId="{A33A5F1C-5491-4510-A20F-715E68D52B8B}" destId="{51FF0FC5-9779-4F0D-BF4D-66E289C92928}" srcOrd="0" destOrd="0" parTransId="{8C181AEF-350E-493D-A630-17B3D029A407}" sibTransId="{8A57A9A5-F87E-4394-B451-63BA582710BB}"/>
    <dgm:cxn modelId="{FC88D2AF-03E4-466E-BEB2-B9DE13AE6A9C}" srcId="{A33A5F1C-5491-4510-A20F-715E68D52B8B}" destId="{6DEEA0C9-6082-44F6-936A-3BE7796CFC8B}" srcOrd="1" destOrd="0" parTransId="{F71FAE0E-FBD6-4E08-B71F-D212C10C3036}" sibTransId="{D0508FC4-0692-44E4-8CB0-1986314E1D8D}"/>
    <dgm:cxn modelId="{303F86EE-8430-4087-A66D-66FBA5A3DC6A}" type="presOf" srcId="{A33A5F1C-5491-4510-A20F-715E68D52B8B}" destId="{A7B745FE-304F-4EDC-95E6-DAB6002311C0}" srcOrd="0" destOrd="0" presId="urn:microsoft.com/office/officeart/2018/2/layout/IconVerticalSolidList"/>
    <dgm:cxn modelId="{6D2E0C01-E977-4952-BDCC-BF34AEB85212}" type="presParOf" srcId="{A7B745FE-304F-4EDC-95E6-DAB6002311C0}" destId="{D6E54AE3-1C64-4BCD-AA9A-484C09AF9367}" srcOrd="0" destOrd="0" presId="urn:microsoft.com/office/officeart/2018/2/layout/IconVerticalSolidList"/>
    <dgm:cxn modelId="{49D15430-347E-43BD-9C96-395E55EA97A5}" type="presParOf" srcId="{D6E54AE3-1C64-4BCD-AA9A-484C09AF9367}" destId="{63724CEA-71AD-4C77-ABEC-28D460651514}" srcOrd="0" destOrd="0" presId="urn:microsoft.com/office/officeart/2018/2/layout/IconVerticalSolidList"/>
    <dgm:cxn modelId="{4F80D141-B047-4366-BEE2-115BECF125EE}" type="presParOf" srcId="{D6E54AE3-1C64-4BCD-AA9A-484C09AF9367}" destId="{1268C57C-207E-4A5C-8F3F-AB27F7FD5FA5}" srcOrd="1" destOrd="0" presId="urn:microsoft.com/office/officeart/2018/2/layout/IconVerticalSolidList"/>
    <dgm:cxn modelId="{31727803-3508-400E-B7A3-53B1A5728EF4}" type="presParOf" srcId="{D6E54AE3-1C64-4BCD-AA9A-484C09AF9367}" destId="{610DC757-471C-4200-912B-D399B6667239}" srcOrd="2" destOrd="0" presId="urn:microsoft.com/office/officeart/2018/2/layout/IconVerticalSolidList"/>
    <dgm:cxn modelId="{BAEC94B1-14A8-4B5F-B6E9-D352990F7B13}" type="presParOf" srcId="{D6E54AE3-1C64-4BCD-AA9A-484C09AF9367}" destId="{F834AB03-6C4A-4347-9D9F-2A6EE027B0FE}" srcOrd="3" destOrd="0" presId="urn:microsoft.com/office/officeart/2018/2/layout/IconVerticalSolidList"/>
    <dgm:cxn modelId="{6D0A33D3-A3F2-424F-9F58-D6BBF641AAC0}" type="presParOf" srcId="{A7B745FE-304F-4EDC-95E6-DAB6002311C0}" destId="{0AA7DBD1-4529-4F52-8E3F-8E1511A50289}" srcOrd="1" destOrd="0" presId="urn:microsoft.com/office/officeart/2018/2/layout/IconVerticalSolidList"/>
    <dgm:cxn modelId="{137DE56E-C67F-4521-8889-660F66664359}" type="presParOf" srcId="{A7B745FE-304F-4EDC-95E6-DAB6002311C0}" destId="{EBD0EB29-3BBF-468D-AA8F-C1937EF5D17C}" srcOrd="2" destOrd="0" presId="urn:microsoft.com/office/officeart/2018/2/layout/IconVerticalSolidList"/>
    <dgm:cxn modelId="{BA9533EC-3E43-400D-B1E5-5E009FC22D86}" type="presParOf" srcId="{EBD0EB29-3BBF-468D-AA8F-C1937EF5D17C}" destId="{74C95E85-F06C-4E6D-88CC-E560737F891C}" srcOrd="0" destOrd="0" presId="urn:microsoft.com/office/officeart/2018/2/layout/IconVerticalSolidList"/>
    <dgm:cxn modelId="{5762B8EF-51A4-4E77-A5DD-5D8759B8BC65}" type="presParOf" srcId="{EBD0EB29-3BBF-468D-AA8F-C1937EF5D17C}" destId="{2641CBF1-931A-4829-8984-1ED69DE7FDCF}" srcOrd="1" destOrd="0" presId="urn:microsoft.com/office/officeart/2018/2/layout/IconVerticalSolidList"/>
    <dgm:cxn modelId="{AAF0835E-30F8-4AE2-AA09-A22E507451B4}" type="presParOf" srcId="{EBD0EB29-3BBF-468D-AA8F-C1937EF5D17C}" destId="{B62AE372-699C-410B-9A29-A81C4A3CE6A1}" srcOrd="2" destOrd="0" presId="urn:microsoft.com/office/officeart/2018/2/layout/IconVerticalSolidList"/>
    <dgm:cxn modelId="{AFB6C665-A29B-4EDA-B75A-E1436C5D0082}" type="presParOf" srcId="{EBD0EB29-3BBF-468D-AA8F-C1937EF5D17C}" destId="{7772595C-EC5B-4004-904B-F2CA74BB93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69FED4-E5AA-4886-B120-BFB25ED984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E30D146-4D92-4D43-B432-4787B2E1B89C}">
      <dgm:prSet/>
      <dgm:spPr/>
      <dgm:t>
        <a:bodyPr/>
        <a:lstStyle/>
        <a:p>
          <a:r>
            <a:rPr lang="en-US"/>
            <a:t>Expert Recommendations for Implementing Change (ERIC) project</a:t>
          </a:r>
        </a:p>
      </dgm:t>
    </dgm:pt>
    <dgm:pt modelId="{50023564-0B20-4EA7-8B6E-FA4C2193E604}" type="parTrans" cxnId="{74B58708-CBA1-4962-BCA1-4860B53C8960}">
      <dgm:prSet/>
      <dgm:spPr/>
      <dgm:t>
        <a:bodyPr/>
        <a:lstStyle/>
        <a:p>
          <a:endParaRPr lang="en-US"/>
        </a:p>
      </dgm:t>
    </dgm:pt>
    <dgm:pt modelId="{C060D3D8-9281-42EC-A89E-092A4CE2C7AC}" type="sibTrans" cxnId="{74B58708-CBA1-4962-BCA1-4860B53C8960}">
      <dgm:prSet/>
      <dgm:spPr/>
      <dgm:t>
        <a:bodyPr/>
        <a:lstStyle/>
        <a:p>
          <a:endParaRPr lang="en-US"/>
        </a:p>
      </dgm:t>
    </dgm:pt>
    <dgm:pt modelId="{73F992EC-EDC4-40A0-8680-95A833F2C37E}">
      <dgm:prSet/>
      <dgm:spPr/>
      <dgm:t>
        <a:bodyPr/>
        <a:lstStyle/>
        <a:p>
          <a:r>
            <a:rPr lang="en-US" dirty="0"/>
            <a:t>Used rigorous consensus development process to address the need for a common nomenclature of implementation strategies</a:t>
          </a:r>
        </a:p>
      </dgm:t>
    </dgm:pt>
    <dgm:pt modelId="{E00430C1-9062-436D-8B0F-238F15C119F6}" type="parTrans" cxnId="{17064781-64C2-4B5B-864B-FB9919532BAF}">
      <dgm:prSet/>
      <dgm:spPr/>
      <dgm:t>
        <a:bodyPr/>
        <a:lstStyle/>
        <a:p>
          <a:endParaRPr lang="en-US"/>
        </a:p>
      </dgm:t>
    </dgm:pt>
    <dgm:pt modelId="{912B852D-EA24-4AA5-B8BA-C4C1AD94EA61}" type="sibTrans" cxnId="{17064781-64C2-4B5B-864B-FB9919532BAF}">
      <dgm:prSet/>
      <dgm:spPr/>
      <dgm:t>
        <a:bodyPr/>
        <a:lstStyle/>
        <a:p>
          <a:endParaRPr lang="en-US"/>
        </a:p>
      </dgm:t>
    </dgm:pt>
    <dgm:pt modelId="{3EB76688-3082-4BAD-9D56-B31B7E9896B0}">
      <dgm:prSet/>
      <dgm:spPr/>
      <dgm:t>
        <a:bodyPr/>
        <a:lstStyle/>
        <a:p>
          <a:r>
            <a:rPr lang="en-US" dirty="0"/>
            <a:t>Identified 73 discrete implementation strategies with provided definitions</a:t>
          </a:r>
        </a:p>
      </dgm:t>
    </dgm:pt>
    <dgm:pt modelId="{7486020F-D1EB-4F5B-B319-7688E1DBC203}" type="parTrans" cxnId="{9698D2B1-3F5C-41E6-BCC7-115527419143}">
      <dgm:prSet/>
      <dgm:spPr/>
      <dgm:t>
        <a:bodyPr/>
        <a:lstStyle/>
        <a:p>
          <a:endParaRPr lang="en-US"/>
        </a:p>
      </dgm:t>
    </dgm:pt>
    <dgm:pt modelId="{43CF66CB-5CC7-4EF5-82DF-9D4DF9E902E8}" type="sibTrans" cxnId="{9698D2B1-3F5C-41E6-BCC7-115527419143}">
      <dgm:prSet/>
      <dgm:spPr/>
      <dgm:t>
        <a:bodyPr/>
        <a:lstStyle/>
        <a:p>
          <a:endParaRPr lang="en-US"/>
        </a:p>
      </dgm:t>
    </dgm:pt>
    <dgm:pt modelId="{4288516D-C46A-C841-B16C-DCFBC27A3E8F}" type="pres">
      <dgm:prSet presAssocID="{CC69FED4-E5AA-4886-B120-BFB25ED9844E}" presName="vert0" presStyleCnt="0">
        <dgm:presLayoutVars>
          <dgm:dir/>
          <dgm:animOne val="branch"/>
          <dgm:animLvl val="lvl"/>
        </dgm:presLayoutVars>
      </dgm:prSet>
      <dgm:spPr/>
    </dgm:pt>
    <dgm:pt modelId="{B9E99C00-EDB6-9A4C-9773-1FCA0F376739}" type="pres">
      <dgm:prSet presAssocID="{FE30D146-4D92-4D43-B432-4787B2E1B89C}" presName="thickLine" presStyleLbl="alignNode1" presStyleIdx="0" presStyleCnt="3"/>
      <dgm:spPr/>
    </dgm:pt>
    <dgm:pt modelId="{CD02AFE2-BDCE-B34E-BCD7-990EFD9C3E06}" type="pres">
      <dgm:prSet presAssocID="{FE30D146-4D92-4D43-B432-4787B2E1B89C}" presName="horz1" presStyleCnt="0"/>
      <dgm:spPr/>
    </dgm:pt>
    <dgm:pt modelId="{01376FC0-E7FE-2946-AB7D-4668F2250F9F}" type="pres">
      <dgm:prSet presAssocID="{FE30D146-4D92-4D43-B432-4787B2E1B89C}" presName="tx1" presStyleLbl="revTx" presStyleIdx="0" presStyleCnt="3"/>
      <dgm:spPr/>
    </dgm:pt>
    <dgm:pt modelId="{AC899D8B-F899-F94A-8226-93743B934A3F}" type="pres">
      <dgm:prSet presAssocID="{FE30D146-4D92-4D43-B432-4787B2E1B89C}" presName="vert1" presStyleCnt="0"/>
      <dgm:spPr/>
    </dgm:pt>
    <dgm:pt modelId="{CB64C886-58D4-134E-8422-E89151DCB1CC}" type="pres">
      <dgm:prSet presAssocID="{73F992EC-EDC4-40A0-8680-95A833F2C37E}" presName="thickLine" presStyleLbl="alignNode1" presStyleIdx="1" presStyleCnt="3"/>
      <dgm:spPr/>
    </dgm:pt>
    <dgm:pt modelId="{F7C1F249-D7B3-7A44-9F1A-ADB4148FE15A}" type="pres">
      <dgm:prSet presAssocID="{73F992EC-EDC4-40A0-8680-95A833F2C37E}" presName="horz1" presStyleCnt="0"/>
      <dgm:spPr/>
    </dgm:pt>
    <dgm:pt modelId="{0FDA48C6-5E84-2B4B-A9D9-C56FF19B4AFD}" type="pres">
      <dgm:prSet presAssocID="{73F992EC-EDC4-40A0-8680-95A833F2C37E}" presName="tx1" presStyleLbl="revTx" presStyleIdx="1" presStyleCnt="3"/>
      <dgm:spPr/>
    </dgm:pt>
    <dgm:pt modelId="{CEC4DC5C-E508-5F45-A540-22E9B38C0156}" type="pres">
      <dgm:prSet presAssocID="{73F992EC-EDC4-40A0-8680-95A833F2C37E}" presName="vert1" presStyleCnt="0"/>
      <dgm:spPr/>
    </dgm:pt>
    <dgm:pt modelId="{7567E9FF-462F-8C4E-8C43-24616A5F7569}" type="pres">
      <dgm:prSet presAssocID="{3EB76688-3082-4BAD-9D56-B31B7E9896B0}" presName="thickLine" presStyleLbl="alignNode1" presStyleIdx="2" presStyleCnt="3"/>
      <dgm:spPr/>
    </dgm:pt>
    <dgm:pt modelId="{E3A524FB-3919-2A49-A112-D71DF54C1DAD}" type="pres">
      <dgm:prSet presAssocID="{3EB76688-3082-4BAD-9D56-B31B7E9896B0}" presName="horz1" presStyleCnt="0"/>
      <dgm:spPr/>
    </dgm:pt>
    <dgm:pt modelId="{A7EFFFFA-C580-D34C-8C7F-D2CC2F2EE81F}" type="pres">
      <dgm:prSet presAssocID="{3EB76688-3082-4BAD-9D56-B31B7E9896B0}" presName="tx1" presStyleLbl="revTx" presStyleIdx="2" presStyleCnt="3"/>
      <dgm:spPr/>
    </dgm:pt>
    <dgm:pt modelId="{DF9A3010-0395-944F-B899-4B5A5A6A8943}" type="pres">
      <dgm:prSet presAssocID="{3EB76688-3082-4BAD-9D56-B31B7E9896B0}" presName="vert1" presStyleCnt="0"/>
      <dgm:spPr/>
    </dgm:pt>
  </dgm:ptLst>
  <dgm:cxnLst>
    <dgm:cxn modelId="{74B58708-CBA1-4962-BCA1-4860B53C8960}" srcId="{CC69FED4-E5AA-4886-B120-BFB25ED9844E}" destId="{FE30D146-4D92-4D43-B432-4787B2E1B89C}" srcOrd="0" destOrd="0" parTransId="{50023564-0B20-4EA7-8B6E-FA4C2193E604}" sibTransId="{C060D3D8-9281-42EC-A89E-092A4CE2C7AC}"/>
    <dgm:cxn modelId="{57A7DE17-ED9A-164A-BD78-0421679286A2}" type="presOf" srcId="{FE30D146-4D92-4D43-B432-4787B2E1B89C}" destId="{01376FC0-E7FE-2946-AB7D-4668F2250F9F}" srcOrd="0" destOrd="0" presId="urn:microsoft.com/office/officeart/2008/layout/LinedList"/>
    <dgm:cxn modelId="{17064781-64C2-4B5B-864B-FB9919532BAF}" srcId="{CC69FED4-E5AA-4886-B120-BFB25ED9844E}" destId="{73F992EC-EDC4-40A0-8680-95A833F2C37E}" srcOrd="1" destOrd="0" parTransId="{E00430C1-9062-436D-8B0F-238F15C119F6}" sibTransId="{912B852D-EA24-4AA5-B8BA-C4C1AD94EA61}"/>
    <dgm:cxn modelId="{9698D2B1-3F5C-41E6-BCC7-115527419143}" srcId="{CC69FED4-E5AA-4886-B120-BFB25ED9844E}" destId="{3EB76688-3082-4BAD-9D56-B31B7E9896B0}" srcOrd="2" destOrd="0" parTransId="{7486020F-D1EB-4F5B-B319-7688E1DBC203}" sibTransId="{43CF66CB-5CC7-4EF5-82DF-9D4DF9E902E8}"/>
    <dgm:cxn modelId="{0FAC92CE-1B32-B54A-84C2-2B9537DE2062}" type="presOf" srcId="{73F992EC-EDC4-40A0-8680-95A833F2C37E}" destId="{0FDA48C6-5E84-2B4B-A9D9-C56FF19B4AFD}" srcOrd="0" destOrd="0" presId="urn:microsoft.com/office/officeart/2008/layout/LinedList"/>
    <dgm:cxn modelId="{FB07D4EC-5FBD-CA41-AC6A-B25E142C7651}" type="presOf" srcId="{3EB76688-3082-4BAD-9D56-B31B7E9896B0}" destId="{A7EFFFFA-C580-D34C-8C7F-D2CC2F2EE81F}" srcOrd="0" destOrd="0" presId="urn:microsoft.com/office/officeart/2008/layout/LinedList"/>
    <dgm:cxn modelId="{E95664F5-F3DA-7C47-B31F-2FD46E599282}" type="presOf" srcId="{CC69FED4-E5AA-4886-B120-BFB25ED9844E}" destId="{4288516D-C46A-C841-B16C-DCFBC27A3E8F}" srcOrd="0" destOrd="0" presId="urn:microsoft.com/office/officeart/2008/layout/LinedList"/>
    <dgm:cxn modelId="{88570A53-1F86-1648-A844-0B8340BD01E1}" type="presParOf" srcId="{4288516D-C46A-C841-B16C-DCFBC27A3E8F}" destId="{B9E99C00-EDB6-9A4C-9773-1FCA0F376739}" srcOrd="0" destOrd="0" presId="urn:microsoft.com/office/officeart/2008/layout/LinedList"/>
    <dgm:cxn modelId="{FA3C6DD3-3F1D-A043-8F0A-5FDE319D7170}" type="presParOf" srcId="{4288516D-C46A-C841-B16C-DCFBC27A3E8F}" destId="{CD02AFE2-BDCE-B34E-BCD7-990EFD9C3E06}" srcOrd="1" destOrd="0" presId="urn:microsoft.com/office/officeart/2008/layout/LinedList"/>
    <dgm:cxn modelId="{4A0BFF01-467F-CB4C-BBA9-B0585825411D}" type="presParOf" srcId="{CD02AFE2-BDCE-B34E-BCD7-990EFD9C3E06}" destId="{01376FC0-E7FE-2946-AB7D-4668F2250F9F}" srcOrd="0" destOrd="0" presId="urn:microsoft.com/office/officeart/2008/layout/LinedList"/>
    <dgm:cxn modelId="{92BD2FD9-4122-5E45-AA63-13E47812F431}" type="presParOf" srcId="{CD02AFE2-BDCE-B34E-BCD7-990EFD9C3E06}" destId="{AC899D8B-F899-F94A-8226-93743B934A3F}" srcOrd="1" destOrd="0" presId="urn:microsoft.com/office/officeart/2008/layout/LinedList"/>
    <dgm:cxn modelId="{F4B410B8-6FEA-C54A-B4C9-34F051177D58}" type="presParOf" srcId="{4288516D-C46A-C841-B16C-DCFBC27A3E8F}" destId="{CB64C886-58D4-134E-8422-E89151DCB1CC}" srcOrd="2" destOrd="0" presId="urn:microsoft.com/office/officeart/2008/layout/LinedList"/>
    <dgm:cxn modelId="{8523D2C7-6B78-C844-BBFF-34C413604D8A}" type="presParOf" srcId="{4288516D-C46A-C841-B16C-DCFBC27A3E8F}" destId="{F7C1F249-D7B3-7A44-9F1A-ADB4148FE15A}" srcOrd="3" destOrd="0" presId="urn:microsoft.com/office/officeart/2008/layout/LinedList"/>
    <dgm:cxn modelId="{049AA77A-109C-6242-9BB0-AF6887852080}" type="presParOf" srcId="{F7C1F249-D7B3-7A44-9F1A-ADB4148FE15A}" destId="{0FDA48C6-5E84-2B4B-A9D9-C56FF19B4AFD}" srcOrd="0" destOrd="0" presId="urn:microsoft.com/office/officeart/2008/layout/LinedList"/>
    <dgm:cxn modelId="{383EAF4A-1EAE-304A-AB2D-78539B7DA2F0}" type="presParOf" srcId="{F7C1F249-D7B3-7A44-9F1A-ADB4148FE15A}" destId="{CEC4DC5C-E508-5F45-A540-22E9B38C0156}" srcOrd="1" destOrd="0" presId="urn:microsoft.com/office/officeart/2008/layout/LinedList"/>
    <dgm:cxn modelId="{71720622-7994-B348-BA5A-749B35E1AA74}" type="presParOf" srcId="{4288516D-C46A-C841-B16C-DCFBC27A3E8F}" destId="{7567E9FF-462F-8C4E-8C43-24616A5F7569}" srcOrd="4" destOrd="0" presId="urn:microsoft.com/office/officeart/2008/layout/LinedList"/>
    <dgm:cxn modelId="{1608D291-99CD-9349-8826-FD8A1D758A88}" type="presParOf" srcId="{4288516D-C46A-C841-B16C-DCFBC27A3E8F}" destId="{E3A524FB-3919-2A49-A112-D71DF54C1DAD}" srcOrd="5" destOrd="0" presId="urn:microsoft.com/office/officeart/2008/layout/LinedList"/>
    <dgm:cxn modelId="{A2A2B92D-BC0F-1049-88D1-9E92A664DFA0}" type="presParOf" srcId="{E3A524FB-3919-2A49-A112-D71DF54C1DAD}" destId="{A7EFFFFA-C580-D34C-8C7F-D2CC2F2EE81F}" srcOrd="0" destOrd="0" presId="urn:microsoft.com/office/officeart/2008/layout/LinedList"/>
    <dgm:cxn modelId="{2CC3883D-0AE6-7443-A71C-ABBE8E4853C5}" type="presParOf" srcId="{E3A524FB-3919-2A49-A112-D71DF54C1DAD}" destId="{DF9A3010-0395-944F-B899-4B5A5A6A89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47EA225-37AA-4071-8501-62CC92CE5783}" type="doc">
      <dgm:prSet loTypeId="urn:microsoft.com/office/officeart/2005/8/layout/chevron1" loCatId="process" qsTypeId="urn:microsoft.com/office/officeart/2005/8/quickstyle/simple1" qsCatId="simple" csTypeId="urn:microsoft.com/office/officeart/2005/8/colors/accent1_2" csCatId="accent1" phldr="1"/>
      <dgm:spPr/>
    </dgm:pt>
    <dgm:pt modelId="{B2E68BC4-B8CB-4C97-BADE-F2619F3676F5}">
      <dgm:prSet phldrT="[Text]"/>
      <dgm:spPr/>
      <dgm:t>
        <a:bodyPr/>
        <a:lstStyle/>
        <a:p>
          <a:r>
            <a:rPr lang="en-US" dirty="0"/>
            <a:t>Best Practices</a:t>
          </a:r>
        </a:p>
      </dgm:t>
    </dgm:pt>
    <dgm:pt modelId="{EFC955E1-8774-4111-95E5-6E75FE09EF7E}" type="parTrans" cxnId="{745A43C6-C528-4B04-A00B-80EC7172B3F2}">
      <dgm:prSet/>
      <dgm:spPr/>
      <dgm:t>
        <a:bodyPr/>
        <a:lstStyle/>
        <a:p>
          <a:endParaRPr lang="en-US"/>
        </a:p>
      </dgm:t>
    </dgm:pt>
    <dgm:pt modelId="{5D794B36-4A79-4E34-8ACB-77646BC297FF}" type="sibTrans" cxnId="{745A43C6-C528-4B04-A00B-80EC7172B3F2}">
      <dgm:prSet/>
      <dgm:spPr/>
      <dgm:t>
        <a:bodyPr/>
        <a:lstStyle/>
        <a:p>
          <a:endParaRPr lang="en-US"/>
        </a:p>
      </dgm:t>
    </dgm:pt>
    <dgm:pt modelId="{F6FAFFDC-56ED-477A-A5EA-D7880EEADD65}">
      <dgm:prSet phldrT="[Text]"/>
      <dgm:spPr/>
      <dgm:t>
        <a:bodyPr/>
        <a:lstStyle/>
        <a:p>
          <a:r>
            <a:rPr lang="en-US" dirty="0"/>
            <a:t>Lean</a:t>
          </a:r>
        </a:p>
      </dgm:t>
    </dgm:pt>
    <dgm:pt modelId="{C2A71E1E-B57B-46E0-896A-64C7F71EA5F5}" type="parTrans" cxnId="{E573E6EC-5B9A-4F67-814D-4FB854C4FD4A}">
      <dgm:prSet/>
      <dgm:spPr/>
      <dgm:t>
        <a:bodyPr/>
        <a:lstStyle/>
        <a:p>
          <a:endParaRPr lang="en-US"/>
        </a:p>
      </dgm:t>
    </dgm:pt>
    <dgm:pt modelId="{FD6EDD85-0D43-4391-8137-BD2E39823474}" type="sibTrans" cxnId="{E573E6EC-5B9A-4F67-814D-4FB854C4FD4A}">
      <dgm:prSet/>
      <dgm:spPr/>
      <dgm:t>
        <a:bodyPr/>
        <a:lstStyle/>
        <a:p>
          <a:endParaRPr lang="en-US"/>
        </a:p>
      </dgm:t>
    </dgm:pt>
    <dgm:pt modelId="{193A6F7A-1E71-42D3-BF0A-9BEF31819FB9}">
      <dgm:prSet phldrT="[Text]"/>
      <dgm:spPr/>
      <dgm:t>
        <a:bodyPr/>
        <a:lstStyle/>
        <a:p>
          <a:r>
            <a:rPr lang="en-US" dirty="0"/>
            <a:t>Clinician Change</a:t>
          </a:r>
        </a:p>
      </dgm:t>
    </dgm:pt>
    <dgm:pt modelId="{8A5A3279-B172-415A-9AD4-1898855BFDCE}" type="parTrans" cxnId="{5658606E-547C-4971-9B49-8BB8FC92E346}">
      <dgm:prSet/>
      <dgm:spPr/>
      <dgm:t>
        <a:bodyPr/>
        <a:lstStyle/>
        <a:p>
          <a:endParaRPr lang="en-US"/>
        </a:p>
      </dgm:t>
    </dgm:pt>
    <dgm:pt modelId="{CAAE7E80-07A7-4310-A901-874314D31208}" type="sibTrans" cxnId="{5658606E-547C-4971-9B49-8BB8FC92E346}">
      <dgm:prSet/>
      <dgm:spPr/>
      <dgm:t>
        <a:bodyPr/>
        <a:lstStyle/>
        <a:p>
          <a:endParaRPr lang="en-US"/>
        </a:p>
      </dgm:t>
    </dgm:pt>
    <dgm:pt modelId="{F84E3F70-C041-4EB9-8FBA-C4149692EFF6}">
      <dgm:prSet phldrT="[Text]"/>
      <dgm:spPr/>
      <dgm:t>
        <a:bodyPr/>
        <a:lstStyle/>
        <a:p>
          <a:r>
            <a:rPr lang="en-US" dirty="0"/>
            <a:t>Screening</a:t>
          </a:r>
        </a:p>
      </dgm:t>
    </dgm:pt>
    <dgm:pt modelId="{7585C4CA-5AB4-44E9-841F-D2273682C091}" type="parTrans" cxnId="{AC087358-CC05-45FA-8599-DAD217276672}">
      <dgm:prSet/>
      <dgm:spPr/>
      <dgm:t>
        <a:bodyPr/>
        <a:lstStyle/>
        <a:p>
          <a:endParaRPr lang="en-US"/>
        </a:p>
      </dgm:t>
    </dgm:pt>
    <dgm:pt modelId="{8378F3D0-C519-4C20-B857-03F2755B91B9}" type="sibTrans" cxnId="{AC087358-CC05-45FA-8599-DAD217276672}">
      <dgm:prSet/>
      <dgm:spPr/>
      <dgm:t>
        <a:bodyPr/>
        <a:lstStyle/>
        <a:p>
          <a:endParaRPr lang="en-US"/>
        </a:p>
      </dgm:t>
    </dgm:pt>
    <dgm:pt modelId="{92FE598C-12FE-48C4-A33C-3A52CF765CF7}">
      <dgm:prSet phldrT="[Text]"/>
      <dgm:spPr/>
      <dgm:t>
        <a:bodyPr/>
        <a:lstStyle/>
        <a:p>
          <a:r>
            <a:rPr lang="en-US" dirty="0"/>
            <a:t>Safety Planning</a:t>
          </a:r>
        </a:p>
      </dgm:t>
    </dgm:pt>
    <dgm:pt modelId="{36E3732A-76B6-40DB-A788-E230C6D694F1}" type="parTrans" cxnId="{2D601FBB-3B4A-4004-A182-FD46F49A3DE0}">
      <dgm:prSet/>
      <dgm:spPr/>
      <dgm:t>
        <a:bodyPr/>
        <a:lstStyle/>
        <a:p>
          <a:endParaRPr lang="en-US"/>
        </a:p>
      </dgm:t>
    </dgm:pt>
    <dgm:pt modelId="{7755D3A0-F285-4F96-9919-61C88F39DF00}" type="sibTrans" cxnId="{2D601FBB-3B4A-4004-A182-FD46F49A3DE0}">
      <dgm:prSet/>
      <dgm:spPr/>
      <dgm:t>
        <a:bodyPr/>
        <a:lstStyle/>
        <a:p>
          <a:endParaRPr lang="en-US"/>
        </a:p>
      </dgm:t>
    </dgm:pt>
    <dgm:pt modelId="{11D0B03E-A93B-40CE-87B9-44CDF30BD6DA}">
      <dgm:prSet phldrT="[Text]"/>
      <dgm:spPr/>
      <dgm:t>
        <a:bodyPr/>
        <a:lstStyle/>
        <a:p>
          <a:r>
            <a:rPr lang="en-US" dirty="0"/>
            <a:t>Used to identify process improvement, implement best practices</a:t>
          </a:r>
        </a:p>
      </dgm:t>
    </dgm:pt>
    <dgm:pt modelId="{CF77B11F-8CF4-458F-B718-5BA28EDBB30E}" type="parTrans" cxnId="{53CDAD77-9EA9-48B3-99D6-74CB8C807914}">
      <dgm:prSet/>
      <dgm:spPr/>
      <dgm:t>
        <a:bodyPr/>
        <a:lstStyle/>
        <a:p>
          <a:endParaRPr lang="en-US"/>
        </a:p>
      </dgm:t>
    </dgm:pt>
    <dgm:pt modelId="{EA8B9529-A34D-4572-BDBF-372403F72AF2}" type="sibTrans" cxnId="{53CDAD77-9EA9-48B3-99D6-74CB8C807914}">
      <dgm:prSet/>
      <dgm:spPr/>
      <dgm:t>
        <a:bodyPr/>
        <a:lstStyle/>
        <a:p>
          <a:endParaRPr lang="en-US"/>
        </a:p>
      </dgm:t>
    </dgm:pt>
    <dgm:pt modelId="{271CF9E2-4093-4FBD-832F-44A6ABC680DC}">
      <dgm:prSet phldrT="[Text]"/>
      <dgm:spPr/>
      <dgm:t>
        <a:bodyPr/>
        <a:lstStyle/>
        <a:p>
          <a:r>
            <a:rPr lang="en-US" dirty="0"/>
            <a:t>Patient Outcomes</a:t>
          </a:r>
        </a:p>
      </dgm:t>
    </dgm:pt>
    <dgm:pt modelId="{8179990D-FF17-4647-B363-462A43AB8BDF}" type="parTrans" cxnId="{381920C0-A164-4475-B2B8-12B65F72F30E}">
      <dgm:prSet/>
      <dgm:spPr/>
      <dgm:t>
        <a:bodyPr/>
        <a:lstStyle/>
        <a:p>
          <a:endParaRPr lang="en-US"/>
        </a:p>
      </dgm:t>
    </dgm:pt>
    <dgm:pt modelId="{8A5C9936-C4F6-4520-8AC3-70B8813C2B13}" type="sibTrans" cxnId="{381920C0-A164-4475-B2B8-12B65F72F30E}">
      <dgm:prSet/>
      <dgm:spPr/>
      <dgm:t>
        <a:bodyPr/>
        <a:lstStyle/>
        <a:p>
          <a:endParaRPr lang="en-US"/>
        </a:p>
      </dgm:t>
    </dgm:pt>
    <dgm:pt modelId="{39E92E94-0D25-485A-A94F-40AD52CEF3D1}">
      <dgm:prSet phldrT="[Text]"/>
      <dgm:spPr/>
      <dgm:t>
        <a:bodyPr/>
        <a:lstStyle/>
        <a:p>
          <a:r>
            <a:rPr lang="en-US" dirty="0"/>
            <a:t>Screening</a:t>
          </a:r>
        </a:p>
      </dgm:t>
    </dgm:pt>
    <dgm:pt modelId="{24954A33-5675-45A7-8A17-EE638E68378E}" type="parTrans" cxnId="{365442FF-AF00-4001-8EE1-EC504AEEDD3A}">
      <dgm:prSet/>
      <dgm:spPr/>
      <dgm:t>
        <a:bodyPr/>
        <a:lstStyle/>
        <a:p>
          <a:endParaRPr lang="en-US"/>
        </a:p>
      </dgm:t>
    </dgm:pt>
    <dgm:pt modelId="{13B55342-89FB-4F46-9D51-C1C2F466FEFB}" type="sibTrans" cxnId="{365442FF-AF00-4001-8EE1-EC504AEEDD3A}">
      <dgm:prSet/>
      <dgm:spPr/>
      <dgm:t>
        <a:bodyPr/>
        <a:lstStyle/>
        <a:p>
          <a:endParaRPr lang="en-US"/>
        </a:p>
      </dgm:t>
    </dgm:pt>
    <dgm:pt modelId="{986CFAA0-DE67-4749-B3AF-78F64A840486}">
      <dgm:prSet phldrT="[Text]"/>
      <dgm:spPr/>
      <dgm:t>
        <a:bodyPr/>
        <a:lstStyle/>
        <a:p>
          <a:r>
            <a:rPr lang="en-US" dirty="0"/>
            <a:t>Safety planning</a:t>
          </a:r>
        </a:p>
      </dgm:t>
    </dgm:pt>
    <dgm:pt modelId="{F1775B83-E9B2-4CA6-8C40-619B534D9331}" type="parTrans" cxnId="{28E2CF23-6898-4697-BB8D-39A9DFF337D4}">
      <dgm:prSet/>
      <dgm:spPr/>
      <dgm:t>
        <a:bodyPr/>
        <a:lstStyle/>
        <a:p>
          <a:endParaRPr lang="en-US"/>
        </a:p>
      </dgm:t>
    </dgm:pt>
    <dgm:pt modelId="{4EC83B95-F061-4FA7-B67C-E9F17CCFAE91}" type="sibTrans" cxnId="{28E2CF23-6898-4697-BB8D-39A9DFF337D4}">
      <dgm:prSet/>
      <dgm:spPr/>
      <dgm:t>
        <a:bodyPr/>
        <a:lstStyle/>
        <a:p>
          <a:endParaRPr lang="en-US"/>
        </a:p>
      </dgm:t>
    </dgm:pt>
    <dgm:pt modelId="{8C02E596-0E41-4108-A3E5-D6636C6629B0}">
      <dgm:prSet phldrT="[Text]"/>
      <dgm:spPr/>
      <dgm:t>
        <a:bodyPr/>
        <a:lstStyle/>
        <a:p>
          <a:r>
            <a:rPr lang="en-US" dirty="0"/>
            <a:t>Suicidal behavior after visit</a:t>
          </a:r>
        </a:p>
      </dgm:t>
    </dgm:pt>
    <dgm:pt modelId="{5368D207-6603-4A4F-AE4D-CCD8AE3612C5}" type="parTrans" cxnId="{78C88F55-1ECD-477A-8B7A-71EA50EFFD8F}">
      <dgm:prSet/>
      <dgm:spPr/>
      <dgm:t>
        <a:bodyPr/>
        <a:lstStyle/>
        <a:p>
          <a:endParaRPr lang="en-US"/>
        </a:p>
      </dgm:t>
    </dgm:pt>
    <dgm:pt modelId="{7FD11B22-B3E8-4B90-A250-AE654811816C}" type="sibTrans" cxnId="{78C88F55-1ECD-477A-8B7A-71EA50EFFD8F}">
      <dgm:prSet/>
      <dgm:spPr/>
      <dgm:t>
        <a:bodyPr/>
        <a:lstStyle/>
        <a:p>
          <a:endParaRPr lang="en-US"/>
        </a:p>
      </dgm:t>
    </dgm:pt>
    <dgm:pt modelId="{4DEE2E89-69FC-46A9-BA05-7C153519FC41}">
      <dgm:prSet phldrT="[Text]"/>
      <dgm:spPr/>
      <dgm:t>
        <a:bodyPr/>
        <a:lstStyle/>
        <a:p>
          <a:r>
            <a:rPr lang="en-US" dirty="0"/>
            <a:t>Detection of risk</a:t>
          </a:r>
        </a:p>
      </dgm:t>
    </dgm:pt>
    <dgm:pt modelId="{4A28A4A1-4E85-471E-B18B-1EB6CCA3E2C3}" type="parTrans" cxnId="{54F06379-33FB-42AD-A7D2-C23E372D16D1}">
      <dgm:prSet/>
      <dgm:spPr/>
      <dgm:t>
        <a:bodyPr/>
        <a:lstStyle/>
        <a:p>
          <a:endParaRPr lang="en-US"/>
        </a:p>
      </dgm:t>
    </dgm:pt>
    <dgm:pt modelId="{9E362C19-7105-45A1-A5C3-F3E0CD2785CC}" type="sibTrans" cxnId="{54F06379-33FB-42AD-A7D2-C23E372D16D1}">
      <dgm:prSet/>
      <dgm:spPr/>
      <dgm:t>
        <a:bodyPr/>
        <a:lstStyle/>
        <a:p>
          <a:endParaRPr lang="en-US"/>
        </a:p>
      </dgm:t>
    </dgm:pt>
    <dgm:pt modelId="{A1199191-FE9E-4671-96F2-0AEE6E311544}" type="pres">
      <dgm:prSet presAssocID="{047EA225-37AA-4071-8501-62CC92CE5783}" presName="Name0" presStyleCnt="0">
        <dgm:presLayoutVars>
          <dgm:dir/>
          <dgm:animLvl val="lvl"/>
          <dgm:resizeHandles val="exact"/>
        </dgm:presLayoutVars>
      </dgm:prSet>
      <dgm:spPr/>
    </dgm:pt>
    <dgm:pt modelId="{70739413-518D-4CE2-85F1-030B62DA54CE}" type="pres">
      <dgm:prSet presAssocID="{B2E68BC4-B8CB-4C97-BADE-F2619F3676F5}" presName="composite" presStyleCnt="0"/>
      <dgm:spPr/>
    </dgm:pt>
    <dgm:pt modelId="{8558F2BA-631C-4669-A855-98F22AA05E77}" type="pres">
      <dgm:prSet presAssocID="{B2E68BC4-B8CB-4C97-BADE-F2619F3676F5}" presName="parTx" presStyleLbl="node1" presStyleIdx="0" presStyleCnt="4">
        <dgm:presLayoutVars>
          <dgm:chMax val="0"/>
          <dgm:chPref val="0"/>
          <dgm:bulletEnabled val="1"/>
        </dgm:presLayoutVars>
      </dgm:prSet>
      <dgm:spPr/>
    </dgm:pt>
    <dgm:pt modelId="{0ABA7B40-6F06-446B-9B5C-334427494F87}" type="pres">
      <dgm:prSet presAssocID="{B2E68BC4-B8CB-4C97-BADE-F2619F3676F5}" presName="desTx" presStyleLbl="revTx" presStyleIdx="0" presStyleCnt="4">
        <dgm:presLayoutVars>
          <dgm:bulletEnabled val="1"/>
        </dgm:presLayoutVars>
      </dgm:prSet>
      <dgm:spPr/>
    </dgm:pt>
    <dgm:pt modelId="{F9DEA3CB-7202-4468-B200-58A7D7016007}" type="pres">
      <dgm:prSet presAssocID="{5D794B36-4A79-4E34-8ACB-77646BC297FF}" presName="space" presStyleCnt="0"/>
      <dgm:spPr/>
    </dgm:pt>
    <dgm:pt modelId="{B621980C-7C2C-4326-995F-F77E2F066924}" type="pres">
      <dgm:prSet presAssocID="{F6FAFFDC-56ED-477A-A5EA-D7880EEADD65}" presName="composite" presStyleCnt="0"/>
      <dgm:spPr/>
    </dgm:pt>
    <dgm:pt modelId="{F4A7C94F-45AB-4B2D-80EA-BF5CE3A02E66}" type="pres">
      <dgm:prSet presAssocID="{F6FAFFDC-56ED-477A-A5EA-D7880EEADD65}" presName="parTx" presStyleLbl="node1" presStyleIdx="1" presStyleCnt="4">
        <dgm:presLayoutVars>
          <dgm:chMax val="0"/>
          <dgm:chPref val="0"/>
          <dgm:bulletEnabled val="1"/>
        </dgm:presLayoutVars>
      </dgm:prSet>
      <dgm:spPr/>
    </dgm:pt>
    <dgm:pt modelId="{C151314C-400E-47AE-83AC-7AD4EC7C2A0E}" type="pres">
      <dgm:prSet presAssocID="{F6FAFFDC-56ED-477A-A5EA-D7880EEADD65}" presName="desTx" presStyleLbl="revTx" presStyleIdx="1" presStyleCnt="4">
        <dgm:presLayoutVars>
          <dgm:bulletEnabled val="1"/>
        </dgm:presLayoutVars>
      </dgm:prSet>
      <dgm:spPr/>
    </dgm:pt>
    <dgm:pt modelId="{C4E57D0F-9981-4407-9A80-BDBBD44F3813}" type="pres">
      <dgm:prSet presAssocID="{FD6EDD85-0D43-4391-8137-BD2E39823474}" presName="space" presStyleCnt="0"/>
      <dgm:spPr/>
    </dgm:pt>
    <dgm:pt modelId="{4B8BEF01-CF86-47A7-98FB-A1EE045B8897}" type="pres">
      <dgm:prSet presAssocID="{193A6F7A-1E71-42D3-BF0A-9BEF31819FB9}" presName="composite" presStyleCnt="0"/>
      <dgm:spPr/>
    </dgm:pt>
    <dgm:pt modelId="{5FA10C1A-829E-42FD-8B7D-32691D3F11BA}" type="pres">
      <dgm:prSet presAssocID="{193A6F7A-1E71-42D3-BF0A-9BEF31819FB9}" presName="parTx" presStyleLbl="node1" presStyleIdx="2" presStyleCnt="4">
        <dgm:presLayoutVars>
          <dgm:chMax val="0"/>
          <dgm:chPref val="0"/>
          <dgm:bulletEnabled val="1"/>
        </dgm:presLayoutVars>
      </dgm:prSet>
      <dgm:spPr/>
    </dgm:pt>
    <dgm:pt modelId="{A91F1710-2190-40DD-83BF-7C261E4803CF}" type="pres">
      <dgm:prSet presAssocID="{193A6F7A-1E71-42D3-BF0A-9BEF31819FB9}" presName="desTx" presStyleLbl="revTx" presStyleIdx="2" presStyleCnt="4">
        <dgm:presLayoutVars>
          <dgm:bulletEnabled val="1"/>
        </dgm:presLayoutVars>
      </dgm:prSet>
      <dgm:spPr/>
    </dgm:pt>
    <dgm:pt modelId="{63E2503A-3C51-4C8B-81B1-4CB48320FA1D}" type="pres">
      <dgm:prSet presAssocID="{CAAE7E80-07A7-4310-A901-874314D31208}" presName="space" presStyleCnt="0"/>
      <dgm:spPr/>
    </dgm:pt>
    <dgm:pt modelId="{1F7B02B0-DBDA-416E-96CB-793AB24E8D6C}" type="pres">
      <dgm:prSet presAssocID="{271CF9E2-4093-4FBD-832F-44A6ABC680DC}" presName="composite" presStyleCnt="0"/>
      <dgm:spPr/>
    </dgm:pt>
    <dgm:pt modelId="{9B0F8A49-7ADF-48E4-ABE6-DDA8191939D2}" type="pres">
      <dgm:prSet presAssocID="{271CF9E2-4093-4FBD-832F-44A6ABC680DC}" presName="parTx" presStyleLbl="node1" presStyleIdx="3" presStyleCnt="4">
        <dgm:presLayoutVars>
          <dgm:chMax val="0"/>
          <dgm:chPref val="0"/>
          <dgm:bulletEnabled val="1"/>
        </dgm:presLayoutVars>
      </dgm:prSet>
      <dgm:spPr/>
    </dgm:pt>
    <dgm:pt modelId="{152DFEF7-931F-4495-9524-93A8029A452F}" type="pres">
      <dgm:prSet presAssocID="{271CF9E2-4093-4FBD-832F-44A6ABC680DC}" presName="desTx" presStyleLbl="revTx" presStyleIdx="3" presStyleCnt="4">
        <dgm:presLayoutVars>
          <dgm:bulletEnabled val="1"/>
        </dgm:presLayoutVars>
      </dgm:prSet>
      <dgm:spPr/>
    </dgm:pt>
  </dgm:ptLst>
  <dgm:cxnLst>
    <dgm:cxn modelId="{2D338402-93AC-4C96-A4D9-61EF8D45F794}" type="presOf" srcId="{047EA225-37AA-4071-8501-62CC92CE5783}" destId="{A1199191-FE9E-4671-96F2-0AEE6E311544}" srcOrd="0" destOrd="0" presId="urn:microsoft.com/office/officeart/2005/8/layout/chevron1"/>
    <dgm:cxn modelId="{F922C315-36A2-43E3-93DD-7024A9C8156F}" type="presOf" srcId="{39E92E94-0D25-485A-A94F-40AD52CEF3D1}" destId="{A91F1710-2190-40DD-83BF-7C261E4803CF}" srcOrd="0" destOrd="0" presId="urn:microsoft.com/office/officeart/2005/8/layout/chevron1"/>
    <dgm:cxn modelId="{A1F3BC1F-9026-44BB-9F86-826C76CE95D7}" type="presOf" srcId="{193A6F7A-1E71-42D3-BF0A-9BEF31819FB9}" destId="{5FA10C1A-829E-42FD-8B7D-32691D3F11BA}" srcOrd="0" destOrd="0" presId="urn:microsoft.com/office/officeart/2005/8/layout/chevron1"/>
    <dgm:cxn modelId="{28E2CF23-6898-4697-BB8D-39A9DFF337D4}" srcId="{193A6F7A-1E71-42D3-BF0A-9BEF31819FB9}" destId="{986CFAA0-DE67-4749-B3AF-78F64A840486}" srcOrd="1" destOrd="0" parTransId="{F1775B83-E9B2-4CA6-8C40-619B534D9331}" sibTransId="{4EC83B95-F061-4FA7-B67C-E9F17CCFAE91}"/>
    <dgm:cxn modelId="{51DF263B-9976-4A11-A4E0-67D0079B72E7}" type="presOf" srcId="{271CF9E2-4093-4FBD-832F-44A6ABC680DC}" destId="{9B0F8A49-7ADF-48E4-ABE6-DDA8191939D2}" srcOrd="0" destOrd="0" presId="urn:microsoft.com/office/officeart/2005/8/layout/chevron1"/>
    <dgm:cxn modelId="{80ECEB61-32C8-4F15-BF37-B9B5547212B0}" type="presOf" srcId="{4DEE2E89-69FC-46A9-BA05-7C153519FC41}" destId="{152DFEF7-931F-4495-9524-93A8029A452F}" srcOrd="0" destOrd="0" presId="urn:microsoft.com/office/officeart/2005/8/layout/chevron1"/>
    <dgm:cxn modelId="{7E7F0F68-416A-4EE9-824C-59F59B63F345}" type="presOf" srcId="{92FE598C-12FE-48C4-A33C-3A52CF765CF7}" destId="{0ABA7B40-6F06-446B-9B5C-334427494F87}" srcOrd="0" destOrd="1" presId="urn:microsoft.com/office/officeart/2005/8/layout/chevron1"/>
    <dgm:cxn modelId="{9D06594B-650C-44AA-84BD-01CA8339CD09}" type="presOf" srcId="{11D0B03E-A93B-40CE-87B9-44CDF30BD6DA}" destId="{C151314C-400E-47AE-83AC-7AD4EC7C2A0E}" srcOrd="0" destOrd="0" presId="urn:microsoft.com/office/officeart/2005/8/layout/chevron1"/>
    <dgm:cxn modelId="{5658606E-547C-4971-9B49-8BB8FC92E346}" srcId="{047EA225-37AA-4071-8501-62CC92CE5783}" destId="{193A6F7A-1E71-42D3-BF0A-9BEF31819FB9}" srcOrd="2" destOrd="0" parTransId="{8A5A3279-B172-415A-9AD4-1898855BFDCE}" sibTransId="{CAAE7E80-07A7-4310-A901-874314D31208}"/>
    <dgm:cxn modelId="{E4E3B250-CC41-4507-8F56-875E9F743575}" type="presOf" srcId="{F6FAFFDC-56ED-477A-A5EA-D7880EEADD65}" destId="{F4A7C94F-45AB-4B2D-80EA-BF5CE3A02E66}" srcOrd="0" destOrd="0" presId="urn:microsoft.com/office/officeart/2005/8/layout/chevron1"/>
    <dgm:cxn modelId="{78C88F55-1ECD-477A-8B7A-71EA50EFFD8F}" srcId="{271CF9E2-4093-4FBD-832F-44A6ABC680DC}" destId="{8C02E596-0E41-4108-A3E5-D6636C6629B0}" srcOrd="1" destOrd="0" parTransId="{5368D207-6603-4A4F-AE4D-CCD8AE3612C5}" sibTransId="{7FD11B22-B3E8-4B90-A250-AE654811816C}"/>
    <dgm:cxn modelId="{03709E56-6443-47BB-BC1E-790366C73B1A}" type="presOf" srcId="{986CFAA0-DE67-4749-B3AF-78F64A840486}" destId="{A91F1710-2190-40DD-83BF-7C261E4803CF}" srcOrd="0" destOrd="1" presId="urn:microsoft.com/office/officeart/2005/8/layout/chevron1"/>
    <dgm:cxn modelId="{53CDAD77-9EA9-48B3-99D6-74CB8C807914}" srcId="{F6FAFFDC-56ED-477A-A5EA-D7880EEADD65}" destId="{11D0B03E-A93B-40CE-87B9-44CDF30BD6DA}" srcOrd="0" destOrd="0" parTransId="{CF77B11F-8CF4-458F-B718-5BA28EDBB30E}" sibTransId="{EA8B9529-A34D-4572-BDBF-372403F72AF2}"/>
    <dgm:cxn modelId="{AC087358-CC05-45FA-8599-DAD217276672}" srcId="{B2E68BC4-B8CB-4C97-BADE-F2619F3676F5}" destId="{F84E3F70-C041-4EB9-8FBA-C4149692EFF6}" srcOrd="0" destOrd="0" parTransId="{7585C4CA-5AB4-44E9-841F-D2273682C091}" sibTransId="{8378F3D0-C519-4C20-B857-03F2755B91B9}"/>
    <dgm:cxn modelId="{54F06379-33FB-42AD-A7D2-C23E372D16D1}" srcId="{271CF9E2-4093-4FBD-832F-44A6ABC680DC}" destId="{4DEE2E89-69FC-46A9-BA05-7C153519FC41}" srcOrd="0" destOrd="0" parTransId="{4A28A4A1-4E85-471E-B18B-1EB6CCA3E2C3}" sibTransId="{9E362C19-7105-45A1-A5C3-F3E0CD2785CC}"/>
    <dgm:cxn modelId="{82947359-6531-41D3-BB8D-553B7CD6F39E}" type="presOf" srcId="{B2E68BC4-B8CB-4C97-BADE-F2619F3676F5}" destId="{8558F2BA-631C-4669-A855-98F22AA05E77}" srcOrd="0" destOrd="0" presId="urn:microsoft.com/office/officeart/2005/8/layout/chevron1"/>
    <dgm:cxn modelId="{2D601FBB-3B4A-4004-A182-FD46F49A3DE0}" srcId="{B2E68BC4-B8CB-4C97-BADE-F2619F3676F5}" destId="{92FE598C-12FE-48C4-A33C-3A52CF765CF7}" srcOrd="1" destOrd="0" parTransId="{36E3732A-76B6-40DB-A788-E230C6D694F1}" sibTransId="{7755D3A0-F285-4F96-9919-61C88F39DF00}"/>
    <dgm:cxn modelId="{381920C0-A164-4475-B2B8-12B65F72F30E}" srcId="{047EA225-37AA-4071-8501-62CC92CE5783}" destId="{271CF9E2-4093-4FBD-832F-44A6ABC680DC}" srcOrd="3" destOrd="0" parTransId="{8179990D-FF17-4647-B363-462A43AB8BDF}" sibTransId="{8A5C9936-C4F6-4520-8AC3-70B8813C2B13}"/>
    <dgm:cxn modelId="{745A43C6-C528-4B04-A00B-80EC7172B3F2}" srcId="{047EA225-37AA-4071-8501-62CC92CE5783}" destId="{B2E68BC4-B8CB-4C97-BADE-F2619F3676F5}" srcOrd="0" destOrd="0" parTransId="{EFC955E1-8774-4111-95E5-6E75FE09EF7E}" sibTransId="{5D794B36-4A79-4E34-8ACB-77646BC297FF}"/>
    <dgm:cxn modelId="{3892BBC7-343B-45B8-8973-BBE8C0B06EFF}" type="presOf" srcId="{F84E3F70-C041-4EB9-8FBA-C4149692EFF6}" destId="{0ABA7B40-6F06-446B-9B5C-334427494F87}" srcOrd="0" destOrd="0" presId="urn:microsoft.com/office/officeart/2005/8/layout/chevron1"/>
    <dgm:cxn modelId="{5C2732C9-4827-4D68-890F-836F627CB4D9}" type="presOf" srcId="{8C02E596-0E41-4108-A3E5-D6636C6629B0}" destId="{152DFEF7-931F-4495-9524-93A8029A452F}" srcOrd="0" destOrd="1" presId="urn:microsoft.com/office/officeart/2005/8/layout/chevron1"/>
    <dgm:cxn modelId="{E573E6EC-5B9A-4F67-814D-4FB854C4FD4A}" srcId="{047EA225-37AA-4071-8501-62CC92CE5783}" destId="{F6FAFFDC-56ED-477A-A5EA-D7880EEADD65}" srcOrd="1" destOrd="0" parTransId="{C2A71E1E-B57B-46E0-896A-64C7F71EA5F5}" sibTransId="{FD6EDD85-0D43-4391-8137-BD2E39823474}"/>
    <dgm:cxn modelId="{365442FF-AF00-4001-8EE1-EC504AEEDD3A}" srcId="{193A6F7A-1E71-42D3-BF0A-9BEF31819FB9}" destId="{39E92E94-0D25-485A-A94F-40AD52CEF3D1}" srcOrd="0" destOrd="0" parTransId="{24954A33-5675-45A7-8A17-EE638E68378E}" sibTransId="{13B55342-89FB-4F46-9D51-C1C2F466FEFB}"/>
    <dgm:cxn modelId="{75628D30-FE85-4EA4-9B0B-295AE517DC3E}" type="presParOf" srcId="{A1199191-FE9E-4671-96F2-0AEE6E311544}" destId="{70739413-518D-4CE2-85F1-030B62DA54CE}" srcOrd="0" destOrd="0" presId="urn:microsoft.com/office/officeart/2005/8/layout/chevron1"/>
    <dgm:cxn modelId="{C0D10AAA-F746-4872-952D-72A819DFEF93}" type="presParOf" srcId="{70739413-518D-4CE2-85F1-030B62DA54CE}" destId="{8558F2BA-631C-4669-A855-98F22AA05E77}" srcOrd="0" destOrd="0" presId="urn:microsoft.com/office/officeart/2005/8/layout/chevron1"/>
    <dgm:cxn modelId="{9721168E-10EE-4828-A616-DC2E6269B6F3}" type="presParOf" srcId="{70739413-518D-4CE2-85F1-030B62DA54CE}" destId="{0ABA7B40-6F06-446B-9B5C-334427494F87}" srcOrd="1" destOrd="0" presId="urn:microsoft.com/office/officeart/2005/8/layout/chevron1"/>
    <dgm:cxn modelId="{F9E0C663-2375-4293-A019-2ADFC1E812AA}" type="presParOf" srcId="{A1199191-FE9E-4671-96F2-0AEE6E311544}" destId="{F9DEA3CB-7202-4468-B200-58A7D7016007}" srcOrd="1" destOrd="0" presId="urn:microsoft.com/office/officeart/2005/8/layout/chevron1"/>
    <dgm:cxn modelId="{5B818B86-CA88-446E-9380-D5153FA6BC5B}" type="presParOf" srcId="{A1199191-FE9E-4671-96F2-0AEE6E311544}" destId="{B621980C-7C2C-4326-995F-F77E2F066924}" srcOrd="2" destOrd="0" presId="urn:microsoft.com/office/officeart/2005/8/layout/chevron1"/>
    <dgm:cxn modelId="{83B75711-26E3-4B8F-9DD0-E983930CCB93}" type="presParOf" srcId="{B621980C-7C2C-4326-995F-F77E2F066924}" destId="{F4A7C94F-45AB-4B2D-80EA-BF5CE3A02E66}" srcOrd="0" destOrd="0" presId="urn:microsoft.com/office/officeart/2005/8/layout/chevron1"/>
    <dgm:cxn modelId="{A5B0B3FD-95F6-48E6-8BC8-ABE39EB5351C}" type="presParOf" srcId="{B621980C-7C2C-4326-995F-F77E2F066924}" destId="{C151314C-400E-47AE-83AC-7AD4EC7C2A0E}" srcOrd="1" destOrd="0" presId="urn:microsoft.com/office/officeart/2005/8/layout/chevron1"/>
    <dgm:cxn modelId="{20BD609E-DC01-49EC-820B-D50234A37981}" type="presParOf" srcId="{A1199191-FE9E-4671-96F2-0AEE6E311544}" destId="{C4E57D0F-9981-4407-9A80-BDBBD44F3813}" srcOrd="3" destOrd="0" presId="urn:microsoft.com/office/officeart/2005/8/layout/chevron1"/>
    <dgm:cxn modelId="{06F0CA53-585E-48B2-A70B-C797A79AC63C}" type="presParOf" srcId="{A1199191-FE9E-4671-96F2-0AEE6E311544}" destId="{4B8BEF01-CF86-47A7-98FB-A1EE045B8897}" srcOrd="4" destOrd="0" presId="urn:microsoft.com/office/officeart/2005/8/layout/chevron1"/>
    <dgm:cxn modelId="{1D620E76-6360-4F75-9CF6-534BA4B9BB5B}" type="presParOf" srcId="{4B8BEF01-CF86-47A7-98FB-A1EE045B8897}" destId="{5FA10C1A-829E-42FD-8B7D-32691D3F11BA}" srcOrd="0" destOrd="0" presId="urn:microsoft.com/office/officeart/2005/8/layout/chevron1"/>
    <dgm:cxn modelId="{CA694FAF-F662-497F-A93D-00DC6E52D318}" type="presParOf" srcId="{4B8BEF01-CF86-47A7-98FB-A1EE045B8897}" destId="{A91F1710-2190-40DD-83BF-7C261E4803CF}" srcOrd="1" destOrd="0" presId="urn:microsoft.com/office/officeart/2005/8/layout/chevron1"/>
    <dgm:cxn modelId="{39387EE0-8AAF-4E8C-AEAF-14C2AFF01D44}" type="presParOf" srcId="{A1199191-FE9E-4671-96F2-0AEE6E311544}" destId="{63E2503A-3C51-4C8B-81B1-4CB48320FA1D}" srcOrd="5" destOrd="0" presId="urn:microsoft.com/office/officeart/2005/8/layout/chevron1"/>
    <dgm:cxn modelId="{296DCADC-9CB0-46CB-A65C-D0EB57250ED9}" type="presParOf" srcId="{A1199191-FE9E-4671-96F2-0AEE6E311544}" destId="{1F7B02B0-DBDA-416E-96CB-793AB24E8D6C}" srcOrd="6" destOrd="0" presId="urn:microsoft.com/office/officeart/2005/8/layout/chevron1"/>
    <dgm:cxn modelId="{4777EFC4-290F-4095-8B6B-661443495094}" type="presParOf" srcId="{1F7B02B0-DBDA-416E-96CB-793AB24E8D6C}" destId="{9B0F8A49-7ADF-48E4-ABE6-DDA8191939D2}" srcOrd="0" destOrd="0" presId="urn:microsoft.com/office/officeart/2005/8/layout/chevron1"/>
    <dgm:cxn modelId="{F6F3CE9D-83B2-4ABF-A4B3-4E4B6BD5C856}" type="presParOf" srcId="{1F7B02B0-DBDA-416E-96CB-793AB24E8D6C}" destId="{152DFEF7-931F-4495-9524-93A8029A452F}"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7EA225-37AA-4071-8501-62CC92CE5783}" type="doc">
      <dgm:prSet loTypeId="urn:microsoft.com/office/officeart/2005/8/layout/chevron1" loCatId="process" qsTypeId="urn:microsoft.com/office/officeart/2005/8/quickstyle/simple1" qsCatId="simple" csTypeId="urn:microsoft.com/office/officeart/2005/8/colors/accent1_2" csCatId="accent1" phldr="1"/>
      <dgm:spPr/>
    </dgm:pt>
    <dgm:pt modelId="{B2E68BC4-B8CB-4C97-BADE-F2619F3676F5}">
      <dgm:prSet phldrT="[Text]"/>
      <dgm:spPr/>
      <dgm:t>
        <a:bodyPr/>
        <a:lstStyle/>
        <a:p>
          <a:r>
            <a:rPr lang="en-US" dirty="0"/>
            <a:t>Best Practices</a:t>
          </a:r>
        </a:p>
      </dgm:t>
    </dgm:pt>
    <dgm:pt modelId="{EFC955E1-8774-4111-95E5-6E75FE09EF7E}" type="parTrans" cxnId="{745A43C6-C528-4B04-A00B-80EC7172B3F2}">
      <dgm:prSet/>
      <dgm:spPr/>
      <dgm:t>
        <a:bodyPr/>
        <a:lstStyle/>
        <a:p>
          <a:endParaRPr lang="en-US"/>
        </a:p>
      </dgm:t>
    </dgm:pt>
    <dgm:pt modelId="{5D794B36-4A79-4E34-8ACB-77646BC297FF}" type="sibTrans" cxnId="{745A43C6-C528-4B04-A00B-80EC7172B3F2}">
      <dgm:prSet/>
      <dgm:spPr/>
      <dgm:t>
        <a:bodyPr/>
        <a:lstStyle/>
        <a:p>
          <a:endParaRPr lang="en-US"/>
        </a:p>
      </dgm:t>
    </dgm:pt>
    <dgm:pt modelId="{F6FAFFDC-56ED-477A-A5EA-D7880EEADD65}">
      <dgm:prSet phldrT="[Text]"/>
      <dgm:spPr/>
      <dgm:t>
        <a:bodyPr/>
        <a:lstStyle/>
        <a:p>
          <a:r>
            <a:rPr lang="en-US" dirty="0"/>
            <a:t>Lean</a:t>
          </a:r>
        </a:p>
      </dgm:t>
    </dgm:pt>
    <dgm:pt modelId="{C2A71E1E-B57B-46E0-896A-64C7F71EA5F5}" type="parTrans" cxnId="{E573E6EC-5B9A-4F67-814D-4FB854C4FD4A}">
      <dgm:prSet/>
      <dgm:spPr/>
      <dgm:t>
        <a:bodyPr/>
        <a:lstStyle/>
        <a:p>
          <a:endParaRPr lang="en-US"/>
        </a:p>
      </dgm:t>
    </dgm:pt>
    <dgm:pt modelId="{FD6EDD85-0D43-4391-8137-BD2E39823474}" type="sibTrans" cxnId="{E573E6EC-5B9A-4F67-814D-4FB854C4FD4A}">
      <dgm:prSet/>
      <dgm:spPr/>
      <dgm:t>
        <a:bodyPr/>
        <a:lstStyle/>
        <a:p>
          <a:endParaRPr lang="en-US"/>
        </a:p>
      </dgm:t>
    </dgm:pt>
    <dgm:pt modelId="{193A6F7A-1E71-42D3-BF0A-9BEF31819FB9}">
      <dgm:prSet phldrT="[Text]"/>
      <dgm:spPr/>
      <dgm:t>
        <a:bodyPr/>
        <a:lstStyle/>
        <a:p>
          <a:r>
            <a:rPr lang="en-US" dirty="0"/>
            <a:t>Clinician Change</a:t>
          </a:r>
        </a:p>
      </dgm:t>
    </dgm:pt>
    <dgm:pt modelId="{8A5A3279-B172-415A-9AD4-1898855BFDCE}" type="parTrans" cxnId="{5658606E-547C-4971-9B49-8BB8FC92E346}">
      <dgm:prSet/>
      <dgm:spPr/>
      <dgm:t>
        <a:bodyPr/>
        <a:lstStyle/>
        <a:p>
          <a:endParaRPr lang="en-US"/>
        </a:p>
      </dgm:t>
    </dgm:pt>
    <dgm:pt modelId="{CAAE7E80-07A7-4310-A901-874314D31208}" type="sibTrans" cxnId="{5658606E-547C-4971-9B49-8BB8FC92E346}">
      <dgm:prSet/>
      <dgm:spPr/>
      <dgm:t>
        <a:bodyPr/>
        <a:lstStyle/>
        <a:p>
          <a:endParaRPr lang="en-US"/>
        </a:p>
      </dgm:t>
    </dgm:pt>
    <dgm:pt modelId="{F84E3F70-C041-4EB9-8FBA-C4149692EFF6}">
      <dgm:prSet phldrT="[Text]"/>
      <dgm:spPr/>
      <dgm:t>
        <a:bodyPr/>
        <a:lstStyle/>
        <a:p>
          <a:r>
            <a:rPr lang="en-US" dirty="0"/>
            <a:t>Screening</a:t>
          </a:r>
        </a:p>
      </dgm:t>
    </dgm:pt>
    <dgm:pt modelId="{7585C4CA-5AB4-44E9-841F-D2273682C091}" type="parTrans" cxnId="{AC087358-CC05-45FA-8599-DAD217276672}">
      <dgm:prSet/>
      <dgm:spPr/>
      <dgm:t>
        <a:bodyPr/>
        <a:lstStyle/>
        <a:p>
          <a:endParaRPr lang="en-US"/>
        </a:p>
      </dgm:t>
    </dgm:pt>
    <dgm:pt modelId="{8378F3D0-C519-4C20-B857-03F2755B91B9}" type="sibTrans" cxnId="{AC087358-CC05-45FA-8599-DAD217276672}">
      <dgm:prSet/>
      <dgm:spPr/>
      <dgm:t>
        <a:bodyPr/>
        <a:lstStyle/>
        <a:p>
          <a:endParaRPr lang="en-US"/>
        </a:p>
      </dgm:t>
    </dgm:pt>
    <dgm:pt modelId="{92FE598C-12FE-48C4-A33C-3A52CF765CF7}">
      <dgm:prSet phldrT="[Text]"/>
      <dgm:spPr/>
      <dgm:t>
        <a:bodyPr/>
        <a:lstStyle/>
        <a:p>
          <a:r>
            <a:rPr lang="en-US" dirty="0"/>
            <a:t>Safety Planning</a:t>
          </a:r>
        </a:p>
      </dgm:t>
    </dgm:pt>
    <dgm:pt modelId="{36E3732A-76B6-40DB-A788-E230C6D694F1}" type="parTrans" cxnId="{2D601FBB-3B4A-4004-A182-FD46F49A3DE0}">
      <dgm:prSet/>
      <dgm:spPr/>
      <dgm:t>
        <a:bodyPr/>
        <a:lstStyle/>
        <a:p>
          <a:endParaRPr lang="en-US"/>
        </a:p>
      </dgm:t>
    </dgm:pt>
    <dgm:pt modelId="{7755D3A0-F285-4F96-9919-61C88F39DF00}" type="sibTrans" cxnId="{2D601FBB-3B4A-4004-A182-FD46F49A3DE0}">
      <dgm:prSet/>
      <dgm:spPr/>
      <dgm:t>
        <a:bodyPr/>
        <a:lstStyle/>
        <a:p>
          <a:endParaRPr lang="en-US"/>
        </a:p>
      </dgm:t>
    </dgm:pt>
    <dgm:pt modelId="{11D0B03E-A93B-40CE-87B9-44CDF30BD6DA}">
      <dgm:prSet phldrT="[Text]"/>
      <dgm:spPr/>
      <dgm:t>
        <a:bodyPr/>
        <a:lstStyle/>
        <a:p>
          <a:r>
            <a:rPr lang="en-US" dirty="0"/>
            <a:t>Used to identify process improvement, implement best practices</a:t>
          </a:r>
        </a:p>
      </dgm:t>
    </dgm:pt>
    <dgm:pt modelId="{CF77B11F-8CF4-458F-B718-5BA28EDBB30E}" type="parTrans" cxnId="{53CDAD77-9EA9-48B3-99D6-74CB8C807914}">
      <dgm:prSet/>
      <dgm:spPr/>
      <dgm:t>
        <a:bodyPr/>
        <a:lstStyle/>
        <a:p>
          <a:endParaRPr lang="en-US"/>
        </a:p>
      </dgm:t>
    </dgm:pt>
    <dgm:pt modelId="{EA8B9529-A34D-4572-BDBF-372403F72AF2}" type="sibTrans" cxnId="{53CDAD77-9EA9-48B3-99D6-74CB8C807914}">
      <dgm:prSet/>
      <dgm:spPr/>
      <dgm:t>
        <a:bodyPr/>
        <a:lstStyle/>
        <a:p>
          <a:endParaRPr lang="en-US"/>
        </a:p>
      </dgm:t>
    </dgm:pt>
    <dgm:pt modelId="{271CF9E2-4093-4FBD-832F-44A6ABC680DC}">
      <dgm:prSet phldrT="[Text]"/>
      <dgm:spPr/>
      <dgm:t>
        <a:bodyPr/>
        <a:lstStyle/>
        <a:p>
          <a:r>
            <a:rPr lang="en-US" dirty="0"/>
            <a:t>Patient Outcomes</a:t>
          </a:r>
        </a:p>
      </dgm:t>
    </dgm:pt>
    <dgm:pt modelId="{8179990D-FF17-4647-B363-462A43AB8BDF}" type="parTrans" cxnId="{381920C0-A164-4475-B2B8-12B65F72F30E}">
      <dgm:prSet/>
      <dgm:spPr/>
      <dgm:t>
        <a:bodyPr/>
        <a:lstStyle/>
        <a:p>
          <a:endParaRPr lang="en-US"/>
        </a:p>
      </dgm:t>
    </dgm:pt>
    <dgm:pt modelId="{8A5C9936-C4F6-4520-8AC3-70B8813C2B13}" type="sibTrans" cxnId="{381920C0-A164-4475-B2B8-12B65F72F30E}">
      <dgm:prSet/>
      <dgm:spPr/>
      <dgm:t>
        <a:bodyPr/>
        <a:lstStyle/>
        <a:p>
          <a:endParaRPr lang="en-US"/>
        </a:p>
      </dgm:t>
    </dgm:pt>
    <dgm:pt modelId="{39E92E94-0D25-485A-A94F-40AD52CEF3D1}">
      <dgm:prSet phldrT="[Text]"/>
      <dgm:spPr/>
      <dgm:t>
        <a:bodyPr/>
        <a:lstStyle/>
        <a:p>
          <a:r>
            <a:rPr lang="en-US" dirty="0"/>
            <a:t>Screening</a:t>
          </a:r>
        </a:p>
      </dgm:t>
    </dgm:pt>
    <dgm:pt modelId="{24954A33-5675-45A7-8A17-EE638E68378E}" type="parTrans" cxnId="{365442FF-AF00-4001-8EE1-EC504AEEDD3A}">
      <dgm:prSet/>
      <dgm:spPr/>
      <dgm:t>
        <a:bodyPr/>
        <a:lstStyle/>
        <a:p>
          <a:endParaRPr lang="en-US"/>
        </a:p>
      </dgm:t>
    </dgm:pt>
    <dgm:pt modelId="{13B55342-89FB-4F46-9D51-C1C2F466FEFB}" type="sibTrans" cxnId="{365442FF-AF00-4001-8EE1-EC504AEEDD3A}">
      <dgm:prSet/>
      <dgm:spPr/>
      <dgm:t>
        <a:bodyPr/>
        <a:lstStyle/>
        <a:p>
          <a:endParaRPr lang="en-US"/>
        </a:p>
      </dgm:t>
    </dgm:pt>
    <dgm:pt modelId="{986CFAA0-DE67-4749-B3AF-78F64A840486}">
      <dgm:prSet phldrT="[Text]"/>
      <dgm:spPr/>
      <dgm:t>
        <a:bodyPr/>
        <a:lstStyle/>
        <a:p>
          <a:r>
            <a:rPr lang="en-US" dirty="0"/>
            <a:t>Safety planning</a:t>
          </a:r>
        </a:p>
      </dgm:t>
    </dgm:pt>
    <dgm:pt modelId="{F1775B83-E9B2-4CA6-8C40-619B534D9331}" type="parTrans" cxnId="{28E2CF23-6898-4697-BB8D-39A9DFF337D4}">
      <dgm:prSet/>
      <dgm:spPr/>
      <dgm:t>
        <a:bodyPr/>
        <a:lstStyle/>
        <a:p>
          <a:endParaRPr lang="en-US"/>
        </a:p>
      </dgm:t>
    </dgm:pt>
    <dgm:pt modelId="{4EC83B95-F061-4FA7-B67C-E9F17CCFAE91}" type="sibTrans" cxnId="{28E2CF23-6898-4697-BB8D-39A9DFF337D4}">
      <dgm:prSet/>
      <dgm:spPr/>
      <dgm:t>
        <a:bodyPr/>
        <a:lstStyle/>
        <a:p>
          <a:endParaRPr lang="en-US"/>
        </a:p>
      </dgm:t>
    </dgm:pt>
    <dgm:pt modelId="{8C02E596-0E41-4108-A3E5-D6636C6629B0}">
      <dgm:prSet phldrT="[Text]"/>
      <dgm:spPr/>
      <dgm:t>
        <a:bodyPr/>
        <a:lstStyle/>
        <a:p>
          <a:r>
            <a:rPr lang="en-US" dirty="0"/>
            <a:t>Suicidal behavior after visit</a:t>
          </a:r>
        </a:p>
      </dgm:t>
    </dgm:pt>
    <dgm:pt modelId="{5368D207-6603-4A4F-AE4D-CCD8AE3612C5}" type="parTrans" cxnId="{78C88F55-1ECD-477A-8B7A-71EA50EFFD8F}">
      <dgm:prSet/>
      <dgm:spPr/>
      <dgm:t>
        <a:bodyPr/>
        <a:lstStyle/>
        <a:p>
          <a:endParaRPr lang="en-US"/>
        </a:p>
      </dgm:t>
    </dgm:pt>
    <dgm:pt modelId="{7FD11B22-B3E8-4B90-A250-AE654811816C}" type="sibTrans" cxnId="{78C88F55-1ECD-477A-8B7A-71EA50EFFD8F}">
      <dgm:prSet/>
      <dgm:spPr/>
      <dgm:t>
        <a:bodyPr/>
        <a:lstStyle/>
        <a:p>
          <a:endParaRPr lang="en-US"/>
        </a:p>
      </dgm:t>
    </dgm:pt>
    <dgm:pt modelId="{4DEE2E89-69FC-46A9-BA05-7C153519FC41}">
      <dgm:prSet phldrT="[Text]"/>
      <dgm:spPr/>
      <dgm:t>
        <a:bodyPr/>
        <a:lstStyle/>
        <a:p>
          <a:r>
            <a:rPr lang="en-US" dirty="0"/>
            <a:t>Detection of risk</a:t>
          </a:r>
        </a:p>
      </dgm:t>
    </dgm:pt>
    <dgm:pt modelId="{4A28A4A1-4E85-471E-B18B-1EB6CCA3E2C3}" type="parTrans" cxnId="{54F06379-33FB-42AD-A7D2-C23E372D16D1}">
      <dgm:prSet/>
      <dgm:spPr/>
      <dgm:t>
        <a:bodyPr/>
        <a:lstStyle/>
        <a:p>
          <a:endParaRPr lang="en-US"/>
        </a:p>
      </dgm:t>
    </dgm:pt>
    <dgm:pt modelId="{9E362C19-7105-45A1-A5C3-F3E0CD2785CC}" type="sibTrans" cxnId="{54F06379-33FB-42AD-A7D2-C23E372D16D1}">
      <dgm:prSet/>
      <dgm:spPr/>
      <dgm:t>
        <a:bodyPr/>
        <a:lstStyle/>
        <a:p>
          <a:endParaRPr lang="en-US"/>
        </a:p>
      </dgm:t>
    </dgm:pt>
    <dgm:pt modelId="{A1199191-FE9E-4671-96F2-0AEE6E311544}" type="pres">
      <dgm:prSet presAssocID="{047EA225-37AA-4071-8501-62CC92CE5783}" presName="Name0" presStyleCnt="0">
        <dgm:presLayoutVars>
          <dgm:dir/>
          <dgm:animLvl val="lvl"/>
          <dgm:resizeHandles val="exact"/>
        </dgm:presLayoutVars>
      </dgm:prSet>
      <dgm:spPr/>
    </dgm:pt>
    <dgm:pt modelId="{70739413-518D-4CE2-85F1-030B62DA54CE}" type="pres">
      <dgm:prSet presAssocID="{B2E68BC4-B8CB-4C97-BADE-F2619F3676F5}" presName="composite" presStyleCnt="0"/>
      <dgm:spPr/>
    </dgm:pt>
    <dgm:pt modelId="{8558F2BA-631C-4669-A855-98F22AA05E77}" type="pres">
      <dgm:prSet presAssocID="{B2E68BC4-B8CB-4C97-BADE-F2619F3676F5}" presName="parTx" presStyleLbl="node1" presStyleIdx="0" presStyleCnt="4">
        <dgm:presLayoutVars>
          <dgm:chMax val="0"/>
          <dgm:chPref val="0"/>
          <dgm:bulletEnabled val="1"/>
        </dgm:presLayoutVars>
      </dgm:prSet>
      <dgm:spPr/>
    </dgm:pt>
    <dgm:pt modelId="{0ABA7B40-6F06-446B-9B5C-334427494F87}" type="pres">
      <dgm:prSet presAssocID="{B2E68BC4-B8CB-4C97-BADE-F2619F3676F5}" presName="desTx" presStyleLbl="revTx" presStyleIdx="0" presStyleCnt="4">
        <dgm:presLayoutVars>
          <dgm:bulletEnabled val="1"/>
        </dgm:presLayoutVars>
      </dgm:prSet>
      <dgm:spPr/>
    </dgm:pt>
    <dgm:pt modelId="{F9DEA3CB-7202-4468-B200-58A7D7016007}" type="pres">
      <dgm:prSet presAssocID="{5D794B36-4A79-4E34-8ACB-77646BC297FF}" presName="space" presStyleCnt="0"/>
      <dgm:spPr/>
    </dgm:pt>
    <dgm:pt modelId="{B621980C-7C2C-4326-995F-F77E2F066924}" type="pres">
      <dgm:prSet presAssocID="{F6FAFFDC-56ED-477A-A5EA-D7880EEADD65}" presName="composite" presStyleCnt="0"/>
      <dgm:spPr/>
    </dgm:pt>
    <dgm:pt modelId="{F4A7C94F-45AB-4B2D-80EA-BF5CE3A02E66}" type="pres">
      <dgm:prSet presAssocID="{F6FAFFDC-56ED-477A-A5EA-D7880EEADD65}" presName="parTx" presStyleLbl="node1" presStyleIdx="1" presStyleCnt="4">
        <dgm:presLayoutVars>
          <dgm:chMax val="0"/>
          <dgm:chPref val="0"/>
          <dgm:bulletEnabled val="1"/>
        </dgm:presLayoutVars>
      </dgm:prSet>
      <dgm:spPr/>
    </dgm:pt>
    <dgm:pt modelId="{C151314C-400E-47AE-83AC-7AD4EC7C2A0E}" type="pres">
      <dgm:prSet presAssocID="{F6FAFFDC-56ED-477A-A5EA-D7880EEADD65}" presName="desTx" presStyleLbl="revTx" presStyleIdx="1" presStyleCnt="4">
        <dgm:presLayoutVars>
          <dgm:bulletEnabled val="1"/>
        </dgm:presLayoutVars>
      </dgm:prSet>
      <dgm:spPr/>
    </dgm:pt>
    <dgm:pt modelId="{C4E57D0F-9981-4407-9A80-BDBBD44F3813}" type="pres">
      <dgm:prSet presAssocID="{FD6EDD85-0D43-4391-8137-BD2E39823474}" presName="space" presStyleCnt="0"/>
      <dgm:spPr/>
    </dgm:pt>
    <dgm:pt modelId="{4B8BEF01-CF86-47A7-98FB-A1EE045B8897}" type="pres">
      <dgm:prSet presAssocID="{193A6F7A-1E71-42D3-BF0A-9BEF31819FB9}" presName="composite" presStyleCnt="0"/>
      <dgm:spPr/>
    </dgm:pt>
    <dgm:pt modelId="{5FA10C1A-829E-42FD-8B7D-32691D3F11BA}" type="pres">
      <dgm:prSet presAssocID="{193A6F7A-1E71-42D3-BF0A-9BEF31819FB9}" presName="parTx" presStyleLbl="node1" presStyleIdx="2" presStyleCnt="4">
        <dgm:presLayoutVars>
          <dgm:chMax val="0"/>
          <dgm:chPref val="0"/>
          <dgm:bulletEnabled val="1"/>
        </dgm:presLayoutVars>
      </dgm:prSet>
      <dgm:spPr/>
    </dgm:pt>
    <dgm:pt modelId="{A91F1710-2190-40DD-83BF-7C261E4803CF}" type="pres">
      <dgm:prSet presAssocID="{193A6F7A-1E71-42D3-BF0A-9BEF31819FB9}" presName="desTx" presStyleLbl="revTx" presStyleIdx="2" presStyleCnt="4">
        <dgm:presLayoutVars>
          <dgm:bulletEnabled val="1"/>
        </dgm:presLayoutVars>
      </dgm:prSet>
      <dgm:spPr/>
    </dgm:pt>
    <dgm:pt modelId="{63E2503A-3C51-4C8B-81B1-4CB48320FA1D}" type="pres">
      <dgm:prSet presAssocID="{CAAE7E80-07A7-4310-A901-874314D31208}" presName="space" presStyleCnt="0"/>
      <dgm:spPr/>
    </dgm:pt>
    <dgm:pt modelId="{1F7B02B0-DBDA-416E-96CB-793AB24E8D6C}" type="pres">
      <dgm:prSet presAssocID="{271CF9E2-4093-4FBD-832F-44A6ABC680DC}" presName="composite" presStyleCnt="0"/>
      <dgm:spPr/>
    </dgm:pt>
    <dgm:pt modelId="{9B0F8A49-7ADF-48E4-ABE6-DDA8191939D2}" type="pres">
      <dgm:prSet presAssocID="{271CF9E2-4093-4FBD-832F-44A6ABC680DC}" presName="parTx" presStyleLbl="node1" presStyleIdx="3" presStyleCnt="4">
        <dgm:presLayoutVars>
          <dgm:chMax val="0"/>
          <dgm:chPref val="0"/>
          <dgm:bulletEnabled val="1"/>
        </dgm:presLayoutVars>
      </dgm:prSet>
      <dgm:spPr/>
    </dgm:pt>
    <dgm:pt modelId="{152DFEF7-931F-4495-9524-93A8029A452F}" type="pres">
      <dgm:prSet presAssocID="{271CF9E2-4093-4FBD-832F-44A6ABC680DC}" presName="desTx" presStyleLbl="revTx" presStyleIdx="3" presStyleCnt="4">
        <dgm:presLayoutVars>
          <dgm:bulletEnabled val="1"/>
        </dgm:presLayoutVars>
      </dgm:prSet>
      <dgm:spPr/>
    </dgm:pt>
  </dgm:ptLst>
  <dgm:cxnLst>
    <dgm:cxn modelId="{2D338402-93AC-4C96-A4D9-61EF8D45F794}" type="presOf" srcId="{047EA225-37AA-4071-8501-62CC92CE5783}" destId="{A1199191-FE9E-4671-96F2-0AEE6E311544}" srcOrd="0" destOrd="0" presId="urn:microsoft.com/office/officeart/2005/8/layout/chevron1"/>
    <dgm:cxn modelId="{F922C315-36A2-43E3-93DD-7024A9C8156F}" type="presOf" srcId="{39E92E94-0D25-485A-A94F-40AD52CEF3D1}" destId="{A91F1710-2190-40DD-83BF-7C261E4803CF}" srcOrd="0" destOrd="0" presId="urn:microsoft.com/office/officeart/2005/8/layout/chevron1"/>
    <dgm:cxn modelId="{A1F3BC1F-9026-44BB-9F86-826C76CE95D7}" type="presOf" srcId="{193A6F7A-1E71-42D3-BF0A-9BEF31819FB9}" destId="{5FA10C1A-829E-42FD-8B7D-32691D3F11BA}" srcOrd="0" destOrd="0" presId="urn:microsoft.com/office/officeart/2005/8/layout/chevron1"/>
    <dgm:cxn modelId="{28E2CF23-6898-4697-BB8D-39A9DFF337D4}" srcId="{193A6F7A-1E71-42D3-BF0A-9BEF31819FB9}" destId="{986CFAA0-DE67-4749-B3AF-78F64A840486}" srcOrd="1" destOrd="0" parTransId="{F1775B83-E9B2-4CA6-8C40-619B534D9331}" sibTransId="{4EC83B95-F061-4FA7-B67C-E9F17CCFAE91}"/>
    <dgm:cxn modelId="{51DF263B-9976-4A11-A4E0-67D0079B72E7}" type="presOf" srcId="{271CF9E2-4093-4FBD-832F-44A6ABC680DC}" destId="{9B0F8A49-7ADF-48E4-ABE6-DDA8191939D2}" srcOrd="0" destOrd="0" presId="urn:microsoft.com/office/officeart/2005/8/layout/chevron1"/>
    <dgm:cxn modelId="{80ECEB61-32C8-4F15-BF37-B9B5547212B0}" type="presOf" srcId="{4DEE2E89-69FC-46A9-BA05-7C153519FC41}" destId="{152DFEF7-931F-4495-9524-93A8029A452F}" srcOrd="0" destOrd="0" presId="urn:microsoft.com/office/officeart/2005/8/layout/chevron1"/>
    <dgm:cxn modelId="{7E7F0F68-416A-4EE9-824C-59F59B63F345}" type="presOf" srcId="{92FE598C-12FE-48C4-A33C-3A52CF765CF7}" destId="{0ABA7B40-6F06-446B-9B5C-334427494F87}" srcOrd="0" destOrd="1" presId="urn:microsoft.com/office/officeart/2005/8/layout/chevron1"/>
    <dgm:cxn modelId="{9D06594B-650C-44AA-84BD-01CA8339CD09}" type="presOf" srcId="{11D0B03E-A93B-40CE-87B9-44CDF30BD6DA}" destId="{C151314C-400E-47AE-83AC-7AD4EC7C2A0E}" srcOrd="0" destOrd="0" presId="urn:microsoft.com/office/officeart/2005/8/layout/chevron1"/>
    <dgm:cxn modelId="{5658606E-547C-4971-9B49-8BB8FC92E346}" srcId="{047EA225-37AA-4071-8501-62CC92CE5783}" destId="{193A6F7A-1E71-42D3-BF0A-9BEF31819FB9}" srcOrd="2" destOrd="0" parTransId="{8A5A3279-B172-415A-9AD4-1898855BFDCE}" sibTransId="{CAAE7E80-07A7-4310-A901-874314D31208}"/>
    <dgm:cxn modelId="{E4E3B250-CC41-4507-8F56-875E9F743575}" type="presOf" srcId="{F6FAFFDC-56ED-477A-A5EA-D7880EEADD65}" destId="{F4A7C94F-45AB-4B2D-80EA-BF5CE3A02E66}" srcOrd="0" destOrd="0" presId="urn:microsoft.com/office/officeart/2005/8/layout/chevron1"/>
    <dgm:cxn modelId="{78C88F55-1ECD-477A-8B7A-71EA50EFFD8F}" srcId="{271CF9E2-4093-4FBD-832F-44A6ABC680DC}" destId="{8C02E596-0E41-4108-A3E5-D6636C6629B0}" srcOrd="1" destOrd="0" parTransId="{5368D207-6603-4A4F-AE4D-CCD8AE3612C5}" sibTransId="{7FD11B22-B3E8-4B90-A250-AE654811816C}"/>
    <dgm:cxn modelId="{03709E56-6443-47BB-BC1E-790366C73B1A}" type="presOf" srcId="{986CFAA0-DE67-4749-B3AF-78F64A840486}" destId="{A91F1710-2190-40DD-83BF-7C261E4803CF}" srcOrd="0" destOrd="1" presId="urn:microsoft.com/office/officeart/2005/8/layout/chevron1"/>
    <dgm:cxn modelId="{53CDAD77-9EA9-48B3-99D6-74CB8C807914}" srcId="{F6FAFFDC-56ED-477A-A5EA-D7880EEADD65}" destId="{11D0B03E-A93B-40CE-87B9-44CDF30BD6DA}" srcOrd="0" destOrd="0" parTransId="{CF77B11F-8CF4-458F-B718-5BA28EDBB30E}" sibTransId="{EA8B9529-A34D-4572-BDBF-372403F72AF2}"/>
    <dgm:cxn modelId="{AC087358-CC05-45FA-8599-DAD217276672}" srcId="{B2E68BC4-B8CB-4C97-BADE-F2619F3676F5}" destId="{F84E3F70-C041-4EB9-8FBA-C4149692EFF6}" srcOrd="0" destOrd="0" parTransId="{7585C4CA-5AB4-44E9-841F-D2273682C091}" sibTransId="{8378F3D0-C519-4C20-B857-03F2755B91B9}"/>
    <dgm:cxn modelId="{54F06379-33FB-42AD-A7D2-C23E372D16D1}" srcId="{271CF9E2-4093-4FBD-832F-44A6ABC680DC}" destId="{4DEE2E89-69FC-46A9-BA05-7C153519FC41}" srcOrd="0" destOrd="0" parTransId="{4A28A4A1-4E85-471E-B18B-1EB6CCA3E2C3}" sibTransId="{9E362C19-7105-45A1-A5C3-F3E0CD2785CC}"/>
    <dgm:cxn modelId="{82947359-6531-41D3-BB8D-553B7CD6F39E}" type="presOf" srcId="{B2E68BC4-B8CB-4C97-BADE-F2619F3676F5}" destId="{8558F2BA-631C-4669-A855-98F22AA05E77}" srcOrd="0" destOrd="0" presId="urn:microsoft.com/office/officeart/2005/8/layout/chevron1"/>
    <dgm:cxn modelId="{2D601FBB-3B4A-4004-A182-FD46F49A3DE0}" srcId="{B2E68BC4-B8CB-4C97-BADE-F2619F3676F5}" destId="{92FE598C-12FE-48C4-A33C-3A52CF765CF7}" srcOrd="1" destOrd="0" parTransId="{36E3732A-76B6-40DB-A788-E230C6D694F1}" sibTransId="{7755D3A0-F285-4F96-9919-61C88F39DF00}"/>
    <dgm:cxn modelId="{381920C0-A164-4475-B2B8-12B65F72F30E}" srcId="{047EA225-37AA-4071-8501-62CC92CE5783}" destId="{271CF9E2-4093-4FBD-832F-44A6ABC680DC}" srcOrd="3" destOrd="0" parTransId="{8179990D-FF17-4647-B363-462A43AB8BDF}" sibTransId="{8A5C9936-C4F6-4520-8AC3-70B8813C2B13}"/>
    <dgm:cxn modelId="{745A43C6-C528-4B04-A00B-80EC7172B3F2}" srcId="{047EA225-37AA-4071-8501-62CC92CE5783}" destId="{B2E68BC4-B8CB-4C97-BADE-F2619F3676F5}" srcOrd="0" destOrd="0" parTransId="{EFC955E1-8774-4111-95E5-6E75FE09EF7E}" sibTransId="{5D794B36-4A79-4E34-8ACB-77646BC297FF}"/>
    <dgm:cxn modelId="{3892BBC7-343B-45B8-8973-BBE8C0B06EFF}" type="presOf" srcId="{F84E3F70-C041-4EB9-8FBA-C4149692EFF6}" destId="{0ABA7B40-6F06-446B-9B5C-334427494F87}" srcOrd="0" destOrd="0" presId="urn:microsoft.com/office/officeart/2005/8/layout/chevron1"/>
    <dgm:cxn modelId="{5C2732C9-4827-4D68-890F-836F627CB4D9}" type="presOf" srcId="{8C02E596-0E41-4108-A3E5-D6636C6629B0}" destId="{152DFEF7-931F-4495-9524-93A8029A452F}" srcOrd="0" destOrd="1" presId="urn:microsoft.com/office/officeart/2005/8/layout/chevron1"/>
    <dgm:cxn modelId="{E573E6EC-5B9A-4F67-814D-4FB854C4FD4A}" srcId="{047EA225-37AA-4071-8501-62CC92CE5783}" destId="{F6FAFFDC-56ED-477A-A5EA-D7880EEADD65}" srcOrd="1" destOrd="0" parTransId="{C2A71E1E-B57B-46E0-896A-64C7F71EA5F5}" sibTransId="{FD6EDD85-0D43-4391-8137-BD2E39823474}"/>
    <dgm:cxn modelId="{365442FF-AF00-4001-8EE1-EC504AEEDD3A}" srcId="{193A6F7A-1E71-42D3-BF0A-9BEF31819FB9}" destId="{39E92E94-0D25-485A-A94F-40AD52CEF3D1}" srcOrd="0" destOrd="0" parTransId="{24954A33-5675-45A7-8A17-EE638E68378E}" sibTransId="{13B55342-89FB-4F46-9D51-C1C2F466FEFB}"/>
    <dgm:cxn modelId="{75628D30-FE85-4EA4-9B0B-295AE517DC3E}" type="presParOf" srcId="{A1199191-FE9E-4671-96F2-0AEE6E311544}" destId="{70739413-518D-4CE2-85F1-030B62DA54CE}" srcOrd="0" destOrd="0" presId="urn:microsoft.com/office/officeart/2005/8/layout/chevron1"/>
    <dgm:cxn modelId="{C0D10AAA-F746-4872-952D-72A819DFEF93}" type="presParOf" srcId="{70739413-518D-4CE2-85F1-030B62DA54CE}" destId="{8558F2BA-631C-4669-A855-98F22AA05E77}" srcOrd="0" destOrd="0" presId="urn:microsoft.com/office/officeart/2005/8/layout/chevron1"/>
    <dgm:cxn modelId="{9721168E-10EE-4828-A616-DC2E6269B6F3}" type="presParOf" srcId="{70739413-518D-4CE2-85F1-030B62DA54CE}" destId="{0ABA7B40-6F06-446B-9B5C-334427494F87}" srcOrd="1" destOrd="0" presId="urn:microsoft.com/office/officeart/2005/8/layout/chevron1"/>
    <dgm:cxn modelId="{F9E0C663-2375-4293-A019-2ADFC1E812AA}" type="presParOf" srcId="{A1199191-FE9E-4671-96F2-0AEE6E311544}" destId="{F9DEA3CB-7202-4468-B200-58A7D7016007}" srcOrd="1" destOrd="0" presId="urn:microsoft.com/office/officeart/2005/8/layout/chevron1"/>
    <dgm:cxn modelId="{5B818B86-CA88-446E-9380-D5153FA6BC5B}" type="presParOf" srcId="{A1199191-FE9E-4671-96F2-0AEE6E311544}" destId="{B621980C-7C2C-4326-995F-F77E2F066924}" srcOrd="2" destOrd="0" presId="urn:microsoft.com/office/officeart/2005/8/layout/chevron1"/>
    <dgm:cxn modelId="{83B75711-26E3-4B8F-9DD0-E983930CCB93}" type="presParOf" srcId="{B621980C-7C2C-4326-995F-F77E2F066924}" destId="{F4A7C94F-45AB-4B2D-80EA-BF5CE3A02E66}" srcOrd="0" destOrd="0" presId="urn:microsoft.com/office/officeart/2005/8/layout/chevron1"/>
    <dgm:cxn modelId="{A5B0B3FD-95F6-48E6-8BC8-ABE39EB5351C}" type="presParOf" srcId="{B621980C-7C2C-4326-995F-F77E2F066924}" destId="{C151314C-400E-47AE-83AC-7AD4EC7C2A0E}" srcOrd="1" destOrd="0" presId="urn:microsoft.com/office/officeart/2005/8/layout/chevron1"/>
    <dgm:cxn modelId="{20BD609E-DC01-49EC-820B-D50234A37981}" type="presParOf" srcId="{A1199191-FE9E-4671-96F2-0AEE6E311544}" destId="{C4E57D0F-9981-4407-9A80-BDBBD44F3813}" srcOrd="3" destOrd="0" presId="urn:microsoft.com/office/officeart/2005/8/layout/chevron1"/>
    <dgm:cxn modelId="{06F0CA53-585E-48B2-A70B-C797A79AC63C}" type="presParOf" srcId="{A1199191-FE9E-4671-96F2-0AEE6E311544}" destId="{4B8BEF01-CF86-47A7-98FB-A1EE045B8897}" srcOrd="4" destOrd="0" presId="urn:microsoft.com/office/officeart/2005/8/layout/chevron1"/>
    <dgm:cxn modelId="{1D620E76-6360-4F75-9CF6-534BA4B9BB5B}" type="presParOf" srcId="{4B8BEF01-CF86-47A7-98FB-A1EE045B8897}" destId="{5FA10C1A-829E-42FD-8B7D-32691D3F11BA}" srcOrd="0" destOrd="0" presId="urn:microsoft.com/office/officeart/2005/8/layout/chevron1"/>
    <dgm:cxn modelId="{CA694FAF-F662-497F-A93D-00DC6E52D318}" type="presParOf" srcId="{4B8BEF01-CF86-47A7-98FB-A1EE045B8897}" destId="{A91F1710-2190-40DD-83BF-7C261E4803CF}" srcOrd="1" destOrd="0" presId="urn:microsoft.com/office/officeart/2005/8/layout/chevron1"/>
    <dgm:cxn modelId="{39387EE0-8AAF-4E8C-AEAF-14C2AFF01D44}" type="presParOf" srcId="{A1199191-FE9E-4671-96F2-0AEE6E311544}" destId="{63E2503A-3C51-4C8B-81B1-4CB48320FA1D}" srcOrd="5" destOrd="0" presId="urn:microsoft.com/office/officeart/2005/8/layout/chevron1"/>
    <dgm:cxn modelId="{296DCADC-9CB0-46CB-A65C-D0EB57250ED9}" type="presParOf" srcId="{A1199191-FE9E-4671-96F2-0AEE6E311544}" destId="{1F7B02B0-DBDA-416E-96CB-793AB24E8D6C}" srcOrd="6" destOrd="0" presId="urn:microsoft.com/office/officeart/2005/8/layout/chevron1"/>
    <dgm:cxn modelId="{4777EFC4-290F-4095-8B6B-661443495094}" type="presParOf" srcId="{1F7B02B0-DBDA-416E-96CB-793AB24E8D6C}" destId="{9B0F8A49-7ADF-48E4-ABE6-DDA8191939D2}" srcOrd="0" destOrd="0" presId="urn:microsoft.com/office/officeart/2005/8/layout/chevron1"/>
    <dgm:cxn modelId="{F6F3CE9D-83B2-4ABF-A4B3-4E4B6BD5C856}" type="presParOf" srcId="{1F7B02B0-DBDA-416E-96CB-793AB24E8D6C}" destId="{152DFEF7-931F-4495-9524-93A8029A452F}"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7EA225-37AA-4071-8501-62CC92CE5783}" type="doc">
      <dgm:prSet loTypeId="urn:microsoft.com/office/officeart/2005/8/layout/chevron1" loCatId="process" qsTypeId="urn:microsoft.com/office/officeart/2005/8/quickstyle/simple1" qsCatId="simple" csTypeId="urn:microsoft.com/office/officeart/2005/8/colors/accent1_2" csCatId="accent1" phldr="1"/>
      <dgm:spPr/>
    </dgm:pt>
    <dgm:pt modelId="{B2E68BC4-B8CB-4C97-BADE-F2619F3676F5}">
      <dgm:prSet phldrT="[Text]"/>
      <dgm:spPr/>
      <dgm:t>
        <a:bodyPr/>
        <a:lstStyle/>
        <a:p>
          <a:r>
            <a:rPr lang="en-US" dirty="0"/>
            <a:t>Best Practices</a:t>
          </a:r>
        </a:p>
      </dgm:t>
    </dgm:pt>
    <dgm:pt modelId="{EFC955E1-8774-4111-95E5-6E75FE09EF7E}" type="parTrans" cxnId="{745A43C6-C528-4B04-A00B-80EC7172B3F2}">
      <dgm:prSet/>
      <dgm:spPr/>
      <dgm:t>
        <a:bodyPr/>
        <a:lstStyle/>
        <a:p>
          <a:endParaRPr lang="en-US"/>
        </a:p>
      </dgm:t>
    </dgm:pt>
    <dgm:pt modelId="{5D794B36-4A79-4E34-8ACB-77646BC297FF}" type="sibTrans" cxnId="{745A43C6-C528-4B04-A00B-80EC7172B3F2}">
      <dgm:prSet/>
      <dgm:spPr/>
      <dgm:t>
        <a:bodyPr/>
        <a:lstStyle/>
        <a:p>
          <a:endParaRPr lang="en-US"/>
        </a:p>
      </dgm:t>
    </dgm:pt>
    <dgm:pt modelId="{F6FAFFDC-56ED-477A-A5EA-D7880EEADD65}">
      <dgm:prSet phldrT="[Text]"/>
      <dgm:spPr/>
      <dgm:t>
        <a:bodyPr/>
        <a:lstStyle/>
        <a:p>
          <a:r>
            <a:rPr lang="en-US" dirty="0"/>
            <a:t>Lean</a:t>
          </a:r>
        </a:p>
      </dgm:t>
    </dgm:pt>
    <dgm:pt modelId="{C2A71E1E-B57B-46E0-896A-64C7F71EA5F5}" type="parTrans" cxnId="{E573E6EC-5B9A-4F67-814D-4FB854C4FD4A}">
      <dgm:prSet/>
      <dgm:spPr/>
      <dgm:t>
        <a:bodyPr/>
        <a:lstStyle/>
        <a:p>
          <a:endParaRPr lang="en-US"/>
        </a:p>
      </dgm:t>
    </dgm:pt>
    <dgm:pt modelId="{FD6EDD85-0D43-4391-8137-BD2E39823474}" type="sibTrans" cxnId="{E573E6EC-5B9A-4F67-814D-4FB854C4FD4A}">
      <dgm:prSet/>
      <dgm:spPr/>
      <dgm:t>
        <a:bodyPr/>
        <a:lstStyle/>
        <a:p>
          <a:endParaRPr lang="en-US"/>
        </a:p>
      </dgm:t>
    </dgm:pt>
    <dgm:pt modelId="{193A6F7A-1E71-42D3-BF0A-9BEF31819FB9}">
      <dgm:prSet phldrT="[Text]"/>
      <dgm:spPr/>
      <dgm:t>
        <a:bodyPr/>
        <a:lstStyle/>
        <a:p>
          <a:r>
            <a:rPr lang="en-US" dirty="0"/>
            <a:t>Clinician Change</a:t>
          </a:r>
        </a:p>
      </dgm:t>
    </dgm:pt>
    <dgm:pt modelId="{8A5A3279-B172-415A-9AD4-1898855BFDCE}" type="parTrans" cxnId="{5658606E-547C-4971-9B49-8BB8FC92E346}">
      <dgm:prSet/>
      <dgm:spPr/>
      <dgm:t>
        <a:bodyPr/>
        <a:lstStyle/>
        <a:p>
          <a:endParaRPr lang="en-US"/>
        </a:p>
      </dgm:t>
    </dgm:pt>
    <dgm:pt modelId="{CAAE7E80-07A7-4310-A901-874314D31208}" type="sibTrans" cxnId="{5658606E-547C-4971-9B49-8BB8FC92E346}">
      <dgm:prSet/>
      <dgm:spPr/>
      <dgm:t>
        <a:bodyPr/>
        <a:lstStyle/>
        <a:p>
          <a:endParaRPr lang="en-US"/>
        </a:p>
      </dgm:t>
    </dgm:pt>
    <dgm:pt modelId="{F84E3F70-C041-4EB9-8FBA-C4149692EFF6}">
      <dgm:prSet phldrT="[Text]"/>
      <dgm:spPr/>
      <dgm:t>
        <a:bodyPr/>
        <a:lstStyle/>
        <a:p>
          <a:r>
            <a:rPr lang="en-US" dirty="0"/>
            <a:t>Screening</a:t>
          </a:r>
        </a:p>
      </dgm:t>
    </dgm:pt>
    <dgm:pt modelId="{7585C4CA-5AB4-44E9-841F-D2273682C091}" type="parTrans" cxnId="{AC087358-CC05-45FA-8599-DAD217276672}">
      <dgm:prSet/>
      <dgm:spPr/>
      <dgm:t>
        <a:bodyPr/>
        <a:lstStyle/>
        <a:p>
          <a:endParaRPr lang="en-US"/>
        </a:p>
      </dgm:t>
    </dgm:pt>
    <dgm:pt modelId="{8378F3D0-C519-4C20-B857-03F2755B91B9}" type="sibTrans" cxnId="{AC087358-CC05-45FA-8599-DAD217276672}">
      <dgm:prSet/>
      <dgm:spPr/>
      <dgm:t>
        <a:bodyPr/>
        <a:lstStyle/>
        <a:p>
          <a:endParaRPr lang="en-US"/>
        </a:p>
      </dgm:t>
    </dgm:pt>
    <dgm:pt modelId="{92FE598C-12FE-48C4-A33C-3A52CF765CF7}">
      <dgm:prSet phldrT="[Text]"/>
      <dgm:spPr/>
      <dgm:t>
        <a:bodyPr/>
        <a:lstStyle/>
        <a:p>
          <a:r>
            <a:rPr lang="en-US" dirty="0"/>
            <a:t>Safety Planning</a:t>
          </a:r>
        </a:p>
      </dgm:t>
    </dgm:pt>
    <dgm:pt modelId="{36E3732A-76B6-40DB-A788-E230C6D694F1}" type="parTrans" cxnId="{2D601FBB-3B4A-4004-A182-FD46F49A3DE0}">
      <dgm:prSet/>
      <dgm:spPr/>
      <dgm:t>
        <a:bodyPr/>
        <a:lstStyle/>
        <a:p>
          <a:endParaRPr lang="en-US"/>
        </a:p>
      </dgm:t>
    </dgm:pt>
    <dgm:pt modelId="{7755D3A0-F285-4F96-9919-61C88F39DF00}" type="sibTrans" cxnId="{2D601FBB-3B4A-4004-A182-FD46F49A3DE0}">
      <dgm:prSet/>
      <dgm:spPr/>
      <dgm:t>
        <a:bodyPr/>
        <a:lstStyle/>
        <a:p>
          <a:endParaRPr lang="en-US"/>
        </a:p>
      </dgm:t>
    </dgm:pt>
    <dgm:pt modelId="{11D0B03E-A93B-40CE-87B9-44CDF30BD6DA}">
      <dgm:prSet phldrT="[Text]"/>
      <dgm:spPr/>
      <dgm:t>
        <a:bodyPr/>
        <a:lstStyle/>
        <a:p>
          <a:r>
            <a:rPr lang="en-US" dirty="0"/>
            <a:t>Used to identify process improvement, implement best practices</a:t>
          </a:r>
        </a:p>
      </dgm:t>
    </dgm:pt>
    <dgm:pt modelId="{CF77B11F-8CF4-458F-B718-5BA28EDBB30E}" type="parTrans" cxnId="{53CDAD77-9EA9-48B3-99D6-74CB8C807914}">
      <dgm:prSet/>
      <dgm:spPr/>
      <dgm:t>
        <a:bodyPr/>
        <a:lstStyle/>
        <a:p>
          <a:endParaRPr lang="en-US"/>
        </a:p>
      </dgm:t>
    </dgm:pt>
    <dgm:pt modelId="{EA8B9529-A34D-4572-BDBF-372403F72AF2}" type="sibTrans" cxnId="{53CDAD77-9EA9-48B3-99D6-74CB8C807914}">
      <dgm:prSet/>
      <dgm:spPr/>
      <dgm:t>
        <a:bodyPr/>
        <a:lstStyle/>
        <a:p>
          <a:endParaRPr lang="en-US"/>
        </a:p>
      </dgm:t>
    </dgm:pt>
    <dgm:pt modelId="{271CF9E2-4093-4FBD-832F-44A6ABC680DC}">
      <dgm:prSet phldrT="[Text]"/>
      <dgm:spPr/>
      <dgm:t>
        <a:bodyPr/>
        <a:lstStyle/>
        <a:p>
          <a:r>
            <a:rPr lang="en-US" dirty="0"/>
            <a:t>Patient Outcomes</a:t>
          </a:r>
        </a:p>
      </dgm:t>
    </dgm:pt>
    <dgm:pt modelId="{8179990D-FF17-4647-B363-462A43AB8BDF}" type="parTrans" cxnId="{381920C0-A164-4475-B2B8-12B65F72F30E}">
      <dgm:prSet/>
      <dgm:spPr/>
      <dgm:t>
        <a:bodyPr/>
        <a:lstStyle/>
        <a:p>
          <a:endParaRPr lang="en-US"/>
        </a:p>
      </dgm:t>
    </dgm:pt>
    <dgm:pt modelId="{8A5C9936-C4F6-4520-8AC3-70B8813C2B13}" type="sibTrans" cxnId="{381920C0-A164-4475-B2B8-12B65F72F30E}">
      <dgm:prSet/>
      <dgm:spPr/>
      <dgm:t>
        <a:bodyPr/>
        <a:lstStyle/>
        <a:p>
          <a:endParaRPr lang="en-US"/>
        </a:p>
      </dgm:t>
    </dgm:pt>
    <dgm:pt modelId="{39E92E94-0D25-485A-A94F-40AD52CEF3D1}">
      <dgm:prSet phldrT="[Text]"/>
      <dgm:spPr/>
      <dgm:t>
        <a:bodyPr/>
        <a:lstStyle/>
        <a:p>
          <a:r>
            <a:rPr lang="en-US" dirty="0"/>
            <a:t>Screening</a:t>
          </a:r>
        </a:p>
      </dgm:t>
    </dgm:pt>
    <dgm:pt modelId="{24954A33-5675-45A7-8A17-EE638E68378E}" type="parTrans" cxnId="{365442FF-AF00-4001-8EE1-EC504AEEDD3A}">
      <dgm:prSet/>
      <dgm:spPr/>
      <dgm:t>
        <a:bodyPr/>
        <a:lstStyle/>
        <a:p>
          <a:endParaRPr lang="en-US"/>
        </a:p>
      </dgm:t>
    </dgm:pt>
    <dgm:pt modelId="{13B55342-89FB-4F46-9D51-C1C2F466FEFB}" type="sibTrans" cxnId="{365442FF-AF00-4001-8EE1-EC504AEEDD3A}">
      <dgm:prSet/>
      <dgm:spPr/>
      <dgm:t>
        <a:bodyPr/>
        <a:lstStyle/>
        <a:p>
          <a:endParaRPr lang="en-US"/>
        </a:p>
      </dgm:t>
    </dgm:pt>
    <dgm:pt modelId="{986CFAA0-DE67-4749-B3AF-78F64A840486}">
      <dgm:prSet phldrT="[Text]"/>
      <dgm:spPr/>
      <dgm:t>
        <a:bodyPr/>
        <a:lstStyle/>
        <a:p>
          <a:r>
            <a:rPr lang="en-US" dirty="0"/>
            <a:t>Safety planning</a:t>
          </a:r>
        </a:p>
      </dgm:t>
    </dgm:pt>
    <dgm:pt modelId="{F1775B83-E9B2-4CA6-8C40-619B534D9331}" type="parTrans" cxnId="{28E2CF23-6898-4697-BB8D-39A9DFF337D4}">
      <dgm:prSet/>
      <dgm:spPr/>
      <dgm:t>
        <a:bodyPr/>
        <a:lstStyle/>
        <a:p>
          <a:endParaRPr lang="en-US"/>
        </a:p>
      </dgm:t>
    </dgm:pt>
    <dgm:pt modelId="{4EC83B95-F061-4FA7-B67C-E9F17CCFAE91}" type="sibTrans" cxnId="{28E2CF23-6898-4697-BB8D-39A9DFF337D4}">
      <dgm:prSet/>
      <dgm:spPr/>
      <dgm:t>
        <a:bodyPr/>
        <a:lstStyle/>
        <a:p>
          <a:endParaRPr lang="en-US"/>
        </a:p>
      </dgm:t>
    </dgm:pt>
    <dgm:pt modelId="{8C02E596-0E41-4108-A3E5-D6636C6629B0}">
      <dgm:prSet phldrT="[Text]"/>
      <dgm:spPr/>
      <dgm:t>
        <a:bodyPr/>
        <a:lstStyle/>
        <a:p>
          <a:r>
            <a:rPr lang="en-US" dirty="0"/>
            <a:t>Suicidal behavior after visit</a:t>
          </a:r>
        </a:p>
      </dgm:t>
    </dgm:pt>
    <dgm:pt modelId="{5368D207-6603-4A4F-AE4D-CCD8AE3612C5}" type="parTrans" cxnId="{78C88F55-1ECD-477A-8B7A-71EA50EFFD8F}">
      <dgm:prSet/>
      <dgm:spPr/>
      <dgm:t>
        <a:bodyPr/>
        <a:lstStyle/>
        <a:p>
          <a:endParaRPr lang="en-US"/>
        </a:p>
      </dgm:t>
    </dgm:pt>
    <dgm:pt modelId="{7FD11B22-B3E8-4B90-A250-AE654811816C}" type="sibTrans" cxnId="{78C88F55-1ECD-477A-8B7A-71EA50EFFD8F}">
      <dgm:prSet/>
      <dgm:spPr/>
      <dgm:t>
        <a:bodyPr/>
        <a:lstStyle/>
        <a:p>
          <a:endParaRPr lang="en-US"/>
        </a:p>
      </dgm:t>
    </dgm:pt>
    <dgm:pt modelId="{4DEE2E89-69FC-46A9-BA05-7C153519FC41}">
      <dgm:prSet phldrT="[Text]"/>
      <dgm:spPr/>
      <dgm:t>
        <a:bodyPr/>
        <a:lstStyle/>
        <a:p>
          <a:r>
            <a:rPr lang="en-US" dirty="0"/>
            <a:t>Detection of risk</a:t>
          </a:r>
        </a:p>
      </dgm:t>
    </dgm:pt>
    <dgm:pt modelId="{4A28A4A1-4E85-471E-B18B-1EB6CCA3E2C3}" type="parTrans" cxnId="{54F06379-33FB-42AD-A7D2-C23E372D16D1}">
      <dgm:prSet/>
      <dgm:spPr/>
      <dgm:t>
        <a:bodyPr/>
        <a:lstStyle/>
        <a:p>
          <a:endParaRPr lang="en-US"/>
        </a:p>
      </dgm:t>
    </dgm:pt>
    <dgm:pt modelId="{9E362C19-7105-45A1-A5C3-F3E0CD2785CC}" type="sibTrans" cxnId="{54F06379-33FB-42AD-A7D2-C23E372D16D1}">
      <dgm:prSet/>
      <dgm:spPr/>
      <dgm:t>
        <a:bodyPr/>
        <a:lstStyle/>
        <a:p>
          <a:endParaRPr lang="en-US"/>
        </a:p>
      </dgm:t>
    </dgm:pt>
    <dgm:pt modelId="{A1199191-FE9E-4671-96F2-0AEE6E311544}" type="pres">
      <dgm:prSet presAssocID="{047EA225-37AA-4071-8501-62CC92CE5783}" presName="Name0" presStyleCnt="0">
        <dgm:presLayoutVars>
          <dgm:dir/>
          <dgm:animLvl val="lvl"/>
          <dgm:resizeHandles val="exact"/>
        </dgm:presLayoutVars>
      </dgm:prSet>
      <dgm:spPr/>
    </dgm:pt>
    <dgm:pt modelId="{70739413-518D-4CE2-85F1-030B62DA54CE}" type="pres">
      <dgm:prSet presAssocID="{B2E68BC4-B8CB-4C97-BADE-F2619F3676F5}" presName="composite" presStyleCnt="0"/>
      <dgm:spPr/>
    </dgm:pt>
    <dgm:pt modelId="{8558F2BA-631C-4669-A855-98F22AA05E77}" type="pres">
      <dgm:prSet presAssocID="{B2E68BC4-B8CB-4C97-BADE-F2619F3676F5}" presName="parTx" presStyleLbl="node1" presStyleIdx="0" presStyleCnt="4">
        <dgm:presLayoutVars>
          <dgm:chMax val="0"/>
          <dgm:chPref val="0"/>
          <dgm:bulletEnabled val="1"/>
        </dgm:presLayoutVars>
      </dgm:prSet>
      <dgm:spPr/>
    </dgm:pt>
    <dgm:pt modelId="{0ABA7B40-6F06-446B-9B5C-334427494F87}" type="pres">
      <dgm:prSet presAssocID="{B2E68BC4-B8CB-4C97-BADE-F2619F3676F5}" presName="desTx" presStyleLbl="revTx" presStyleIdx="0" presStyleCnt="4">
        <dgm:presLayoutVars>
          <dgm:bulletEnabled val="1"/>
        </dgm:presLayoutVars>
      </dgm:prSet>
      <dgm:spPr/>
    </dgm:pt>
    <dgm:pt modelId="{F9DEA3CB-7202-4468-B200-58A7D7016007}" type="pres">
      <dgm:prSet presAssocID="{5D794B36-4A79-4E34-8ACB-77646BC297FF}" presName="space" presStyleCnt="0"/>
      <dgm:spPr/>
    </dgm:pt>
    <dgm:pt modelId="{B621980C-7C2C-4326-995F-F77E2F066924}" type="pres">
      <dgm:prSet presAssocID="{F6FAFFDC-56ED-477A-A5EA-D7880EEADD65}" presName="composite" presStyleCnt="0"/>
      <dgm:spPr/>
    </dgm:pt>
    <dgm:pt modelId="{F4A7C94F-45AB-4B2D-80EA-BF5CE3A02E66}" type="pres">
      <dgm:prSet presAssocID="{F6FAFFDC-56ED-477A-A5EA-D7880EEADD65}" presName="parTx" presStyleLbl="node1" presStyleIdx="1" presStyleCnt="4">
        <dgm:presLayoutVars>
          <dgm:chMax val="0"/>
          <dgm:chPref val="0"/>
          <dgm:bulletEnabled val="1"/>
        </dgm:presLayoutVars>
      </dgm:prSet>
      <dgm:spPr/>
    </dgm:pt>
    <dgm:pt modelId="{C151314C-400E-47AE-83AC-7AD4EC7C2A0E}" type="pres">
      <dgm:prSet presAssocID="{F6FAFFDC-56ED-477A-A5EA-D7880EEADD65}" presName="desTx" presStyleLbl="revTx" presStyleIdx="1" presStyleCnt="4">
        <dgm:presLayoutVars>
          <dgm:bulletEnabled val="1"/>
        </dgm:presLayoutVars>
      </dgm:prSet>
      <dgm:spPr/>
    </dgm:pt>
    <dgm:pt modelId="{C4E57D0F-9981-4407-9A80-BDBBD44F3813}" type="pres">
      <dgm:prSet presAssocID="{FD6EDD85-0D43-4391-8137-BD2E39823474}" presName="space" presStyleCnt="0"/>
      <dgm:spPr/>
    </dgm:pt>
    <dgm:pt modelId="{4B8BEF01-CF86-47A7-98FB-A1EE045B8897}" type="pres">
      <dgm:prSet presAssocID="{193A6F7A-1E71-42D3-BF0A-9BEF31819FB9}" presName="composite" presStyleCnt="0"/>
      <dgm:spPr/>
    </dgm:pt>
    <dgm:pt modelId="{5FA10C1A-829E-42FD-8B7D-32691D3F11BA}" type="pres">
      <dgm:prSet presAssocID="{193A6F7A-1E71-42D3-BF0A-9BEF31819FB9}" presName="parTx" presStyleLbl="node1" presStyleIdx="2" presStyleCnt="4">
        <dgm:presLayoutVars>
          <dgm:chMax val="0"/>
          <dgm:chPref val="0"/>
          <dgm:bulletEnabled val="1"/>
        </dgm:presLayoutVars>
      </dgm:prSet>
      <dgm:spPr/>
    </dgm:pt>
    <dgm:pt modelId="{A91F1710-2190-40DD-83BF-7C261E4803CF}" type="pres">
      <dgm:prSet presAssocID="{193A6F7A-1E71-42D3-BF0A-9BEF31819FB9}" presName="desTx" presStyleLbl="revTx" presStyleIdx="2" presStyleCnt="4">
        <dgm:presLayoutVars>
          <dgm:bulletEnabled val="1"/>
        </dgm:presLayoutVars>
      </dgm:prSet>
      <dgm:spPr/>
    </dgm:pt>
    <dgm:pt modelId="{63E2503A-3C51-4C8B-81B1-4CB48320FA1D}" type="pres">
      <dgm:prSet presAssocID="{CAAE7E80-07A7-4310-A901-874314D31208}" presName="space" presStyleCnt="0"/>
      <dgm:spPr/>
    </dgm:pt>
    <dgm:pt modelId="{1F7B02B0-DBDA-416E-96CB-793AB24E8D6C}" type="pres">
      <dgm:prSet presAssocID="{271CF9E2-4093-4FBD-832F-44A6ABC680DC}" presName="composite" presStyleCnt="0"/>
      <dgm:spPr/>
    </dgm:pt>
    <dgm:pt modelId="{9B0F8A49-7ADF-48E4-ABE6-DDA8191939D2}" type="pres">
      <dgm:prSet presAssocID="{271CF9E2-4093-4FBD-832F-44A6ABC680DC}" presName="parTx" presStyleLbl="node1" presStyleIdx="3" presStyleCnt="4">
        <dgm:presLayoutVars>
          <dgm:chMax val="0"/>
          <dgm:chPref val="0"/>
          <dgm:bulletEnabled val="1"/>
        </dgm:presLayoutVars>
      </dgm:prSet>
      <dgm:spPr/>
    </dgm:pt>
    <dgm:pt modelId="{152DFEF7-931F-4495-9524-93A8029A452F}" type="pres">
      <dgm:prSet presAssocID="{271CF9E2-4093-4FBD-832F-44A6ABC680DC}" presName="desTx" presStyleLbl="revTx" presStyleIdx="3" presStyleCnt="4">
        <dgm:presLayoutVars>
          <dgm:bulletEnabled val="1"/>
        </dgm:presLayoutVars>
      </dgm:prSet>
      <dgm:spPr/>
    </dgm:pt>
  </dgm:ptLst>
  <dgm:cxnLst>
    <dgm:cxn modelId="{2D338402-93AC-4C96-A4D9-61EF8D45F794}" type="presOf" srcId="{047EA225-37AA-4071-8501-62CC92CE5783}" destId="{A1199191-FE9E-4671-96F2-0AEE6E311544}" srcOrd="0" destOrd="0" presId="urn:microsoft.com/office/officeart/2005/8/layout/chevron1"/>
    <dgm:cxn modelId="{F922C315-36A2-43E3-93DD-7024A9C8156F}" type="presOf" srcId="{39E92E94-0D25-485A-A94F-40AD52CEF3D1}" destId="{A91F1710-2190-40DD-83BF-7C261E4803CF}" srcOrd="0" destOrd="0" presId="urn:microsoft.com/office/officeart/2005/8/layout/chevron1"/>
    <dgm:cxn modelId="{A1F3BC1F-9026-44BB-9F86-826C76CE95D7}" type="presOf" srcId="{193A6F7A-1E71-42D3-BF0A-9BEF31819FB9}" destId="{5FA10C1A-829E-42FD-8B7D-32691D3F11BA}" srcOrd="0" destOrd="0" presId="urn:microsoft.com/office/officeart/2005/8/layout/chevron1"/>
    <dgm:cxn modelId="{28E2CF23-6898-4697-BB8D-39A9DFF337D4}" srcId="{193A6F7A-1E71-42D3-BF0A-9BEF31819FB9}" destId="{986CFAA0-DE67-4749-B3AF-78F64A840486}" srcOrd="1" destOrd="0" parTransId="{F1775B83-E9B2-4CA6-8C40-619B534D9331}" sibTransId="{4EC83B95-F061-4FA7-B67C-E9F17CCFAE91}"/>
    <dgm:cxn modelId="{51DF263B-9976-4A11-A4E0-67D0079B72E7}" type="presOf" srcId="{271CF9E2-4093-4FBD-832F-44A6ABC680DC}" destId="{9B0F8A49-7ADF-48E4-ABE6-DDA8191939D2}" srcOrd="0" destOrd="0" presId="urn:microsoft.com/office/officeart/2005/8/layout/chevron1"/>
    <dgm:cxn modelId="{80ECEB61-32C8-4F15-BF37-B9B5547212B0}" type="presOf" srcId="{4DEE2E89-69FC-46A9-BA05-7C153519FC41}" destId="{152DFEF7-931F-4495-9524-93A8029A452F}" srcOrd="0" destOrd="0" presId="urn:microsoft.com/office/officeart/2005/8/layout/chevron1"/>
    <dgm:cxn modelId="{7E7F0F68-416A-4EE9-824C-59F59B63F345}" type="presOf" srcId="{92FE598C-12FE-48C4-A33C-3A52CF765CF7}" destId="{0ABA7B40-6F06-446B-9B5C-334427494F87}" srcOrd="0" destOrd="1" presId="urn:microsoft.com/office/officeart/2005/8/layout/chevron1"/>
    <dgm:cxn modelId="{9D06594B-650C-44AA-84BD-01CA8339CD09}" type="presOf" srcId="{11D0B03E-A93B-40CE-87B9-44CDF30BD6DA}" destId="{C151314C-400E-47AE-83AC-7AD4EC7C2A0E}" srcOrd="0" destOrd="0" presId="urn:microsoft.com/office/officeart/2005/8/layout/chevron1"/>
    <dgm:cxn modelId="{5658606E-547C-4971-9B49-8BB8FC92E346}" srcId="{047EA225-37AA-4071-8501-62CC92CE5783}" destId="{193A6F7A-1E71-42D3-BF0A-9BEF31819FB9}" srcOrd="2" destOrd="0" parTransId="{8A5A3279-B172-415A-9AD4-1898855BFDCE}" sibTransId="{CAAE7E80-07A7-4310-A901-874314D31208}"/>
    <dgm:cxn modelId="{E4E3B250-CC41-4507-8F56-875E9F743575}" type="presOf" srcId="{F6FAFFDC-56ED-477A-A5EA-D7880EEADD65}" destId="{F4A7C94F-45AB-4B2D-80EA-BF5CE3A02E66}" srcOrd="0" destOrd="0" presId="urn:microsoft.com/office/officeart/2005/8/layout/chevron1"/>
    <dgm:cxn modelId="{78C88F55-1ECD-477A-8B7A-71EA50EFFD8F}" srcId="{271CF9E2-4093-4FBD-832F-44A6ABC680DC}" destId="{8C02E596-0E41-4108-A3E5-D6636C6629B0}" srcOrd="1" destOrd="0" parTransId="{5368D207-6603-4A4F-AE4D-CCD8AE3612C5}" sibTransId="{7FD11B22-B3E8-4B90-A250-AE654811816C}"/>
    <dgm:cxn modelId="{03709E56-6443-47BB-BC1E-790366C73B1A}" type="presOf" srcId="{986CFAA0-DE67-4749-B3AF-78F64A840486}" destId="{A91F1710-2190-40DD-83BF-7C261E4803CF}" srcOrd="0" destOrd="1" presId="urn:microsoft.com/office/officeart/2005/8/layout/chevron1"/>
    <dgm:cxn modelId="{53CDAD77-9EA9-48B3-99D6-74CB8C807914}" srcId="{F6FAFFDC-56ED-477A-A5EA-D7880EEADD65}" destId="{11D0B03E-A93B-40CE-87B9-44CDF30BD6DA}" srcOrd="0" destOrd="0" parTransId="{CF77B11F-8CF4-458F-B718-5BA28EDBB30E}" sibTransId="{EA8B9529-A34D-4572-BDBF-372403F72AF2}"/>
    <dgm:cxn modelId="{AC087358-CC05-45FA-8599-DAD217276672}" srcId="{B2E68BC4-B8CB-4C97-BADE-F2619F3676F5}" destId="{F84E3F70-C041-4EB9-8FBA-C4149692EFF6}" srcOrd="0" destOrd="0" parTransId="{7585C4CA-5AB4-44E9-841F-D2273682C091}" sibTransId="{8378F3D0-C519-4C20-B857-03F2755B91B9}"/>
    <dgm:cxn modelId="{54F06379-33FB-42AD-A7D2-C23E372D16D1}" srcId="{271CF9E2-4093-4FBD-832F-44A6ABC680DC}" destId="{4DEE2E89-69FC-46A9-BA05-7C153519FC41}" srcOrd="0" destOrd="0" parTransId="{4A28A4A1-4E85-471E-B18B-1EB6CCA3E2C3}" sibTransId="{9E362C19-7105-45A1-A5C3-F3E0CD2785CC}"/>
    <dgm:cxn modelId="{82947359-6531-41D3-BB8D-553B7CD6F39E}" type="presOf" srcId="{B2E68BC4-B8CB-4C97-BADE-F2619F3676F5}" destId="{8558F2BA-631C-4669-A855-98F22AA05E77}" srcOrd="0" destOrd="0" presId="urn:microsoft.com/office/officeart/2005/8/layout/chevron1"/>
    <dgm:cxn modelId="{2D601FBB-3B4A-4004-A182-FD46F49A3DE0}" srcId="{B2E68BC4-B8CB-4C97-BADE-F2619F3676F5}" destId="{92FE598C-12FE-48C4-A33C-3A52CF765CF7}" srcOrd="1" destOrd="0" parTransId="{36E3732A-76B6-40DB-A788-E230C6D694F1}" sibTransId="{7755D3A0-F285-4F96-9919-61C88F39DF00}"/>
    <dgm:cxn modelId="{381920C0-A164-4475-B2B8-12B65F72F30E}" srcId="{047EA225-37AA-4071-8501-62CC92CE5783}" destId="{271CF9E2-4093-4FBD-832F-44A6ABC680DC}" srcOrd="3" destOrd="0" parTransId="{8179990D-FF17-4647-B363-462A43AB8BDF}" sibTransId="{8A5C9936-C4F6-4520-8AC3-70B8813C2B13}"/>
    <dgm:cxn modelId="{745A43C6-C528-4B04-A00B-80EC7172B3F2}" srcId="{047EA225-37AA-4071-8501-62CC92CE5783}" destId="{B2E68BC4-B8CB-4C97-BADE-F2619F3676F5}" srcOrd="0" destOrd="0" parTransId="{EFC955E1-8774-4111-95E5-6E75FE09EF7E}" sibTransId="{5D794B36-4A79-4E34-8ACB-77646BC297FF}"/>
    <dgm:cxn modelId="{3892BBC7-343B-45B8-8973-BBE8C0B06EFF}" type="presOf" srcId="{F84E3F70-C041-4EB9-8FBA-C4149692EFF6}" destId="{0ABA7B40-6F06-446B-9B5C-334427494F87}" srcOrd="0" destOrd="0" presId="urn:microsoft.com/office/officeart/2005/8/layout/chevron1"/>
    <dgm:cxn modelId="{5C2732C9-4827-4D68-890F-836F627CB4D9}" type="presOf" srcId="{8C02E596-0E41-4108-A3E5-D6636C6629B0}" destId="{152DFEF7-931F-4495-9524-93A8029A452F}" srcOrd="0" destOrd="1" presId="urn:microsoft.com/office/officeart/2005/8/layout/chevron1"/>
    <dgm:cxn modelId="{E573E6EC-5B9A-4F67-814D-4FB854C4FD4A}" srcId="{047EA225-37AA-4071-8501-62CC92CE5783}" destId="{F6FAFFDC-56ED-477A-A5EA-D7880EEADD65}" srcOrd="1" destOrd="0" parTransId="{C2A71E1E-B57B-46E0-896A-64C7F71EA5F5}" sibTransId="{FD6EDD85-0D43-4391-8137-BD2E39823474}"/>
    <dgm:cxn modelId="{365442FF-AF00-4001-8EE1-EC504AEEDD3A}" srcId="{193A6F7A-1E71-42D3-BF0A-9BEF31819FB9}" destId="{39E92E94-0D25-485A-A94F-40AD52CEF3D1}" srcOrd="0" destOrd="0" parTransId="{24954A33-5675-45A7-8A17-EE638E68378E}" sibTransId="{13B55342-89FB-4F46-9D51-C1C2F466FEFB}"/>
    <dgm:cxn modelId="{75628D30-FE85-4EA4-9B0B-295AE517DC3E}" type="presParOf" srcId="{A1199191-FE9E-4671-96F2-0AEE6E311544}" destId="{70739413-518D-4CE2-85F1-030B62DA54CE}" srcOrd="0" destOrd="0" presId="urn:microsoft.com/office/officeart/2005/8/layout/chevron1"/>
    <dgm:cxn modelId="{C0D10AAA-F746-4872-952D-72A819DFEF93}" type="presParOf" srcId="{70739413-518D-4CE2-85F1-030B62DA54CE}" destId="{8558F2BA-631C-4669-A855-98F22AA05E77}" srcOrd="0" destOrd="0" presId="urn:microsoft.com/office/officeart/2005/8/layout/chevron1"/>
    <dgm:cxn modelId="{9721168E-10EE-4828-A616-DC2E6269B6F3}" type="presParOf" srcId="{70739413-518D-4CE2-85F1-030B62DA54CE}" destId="{0ABA7B40-6F06-446B-9B5C-334427494F87}" srcOrd="1" destOrd="0" presId="urn:microsoft.com/office/officeart/2005/8/layout/chevron1"/>
    <dgm:cxn modelId="{F9E0C663-2375-4293-A019-2ADFC1E812AA}" type="presParOf" srcId="{A1199191-FE9E-4671-96F2-0AEE6E311544}" destId="{F9DEA3CB-7202-4468-B200-58A7D7016007}" srcOrd="1" destOrd="0" presId="urn:microsoft.com/office/officeart/2005/8/layout/chevron1"/>
    <dgm:cxn modelId="{5B818B86-CA88-446E-9380-D5153FA6BC5B}" type="presParOf" srcId="{A1199191-FE9E-4671-96F2-0AEE6E311544}" destId="{B621980C-7C2C-4326-995F-F77E2F066924}" srcOrd="2" destOrd="0" presId="urn:microsoft.com/office/officeart/2005/8/layout/chevron1"/>
    <dgm:cxn modelId="{83B75711-26E3-4B8F-9DD0-E983930CCB93}" type="presParOf" srcId="{B621980C-7C2C-4326-995F-F77E2F066924}" destId="{F4A7C94F-45AB-4B2D-80EA-BF5CE3A02E66}" srcOrd="0" destOrd="0" presId="urn:microsoft.com/office/officeart/2005/8/layout/chevron1"/>
    <dgm:cxn modelId="{A5B0B3FD-95F6-48E6-8BC8-ABE39EB5351C}" type="presParOf" srcId="{B621980C-7C2C-4326-995F-F77E2F066924}" destId="{C151314C-400E-47AE-83AC-7AD4EC7C2A0E}" srcOrd="1" destOrd="0" presId="urn:microsoft.com/office/officeart/2005/8/layout/chevron1"/>
    <dgm:cxn modelId="{20BD609E-DC01-49EC-820B-D50234A37981}" type="presParOf" srcId="{A1199191-FE9E-4671-96F2-0AEE6E311544}" destId="{C4E57D0F-9981-4407-9A80-BDBBD44F3813}" srcOrd="3" destOrd="0" presId="urn:microsoft.com/office/officeart/2005/8/layout/chevron1"/>
    <dgm:cxn modelId="{06F0CA53-585E-48B2-A70B-C797A79AC63C}" type="presParOf" srcId="{A1199191-FE9E-4671-96F2-0AEE6E311544}" destId="{4B8BEF01-CF86-47A7-98FB-A1EE045B8897}" srcOrd="4" destOrd="0" presId="urn:microsoft.com/office/officeart/2005/8/layout/chevron1"/>
    <dgm:cxn modelId="{1D620E76-6360-4F75-9CF6-534BA4B9BB5B}" type="presParOf" srcId="{4B8BEF01-CF86-47A7-98FB-A1EE045B8897}" destId="{5FA10C1A-829E-42FD-8B7D-32691D3F11BA}" srcOrd="0" destOrd="0" presId="urn:microsoft.com/office/officeart/2005/8/layout/chevron1"/>
    <dgm:cxn modelId="{CA694FAF-F662-497F-A93D-00DC6E52D318}" type="presParOf" srcId="{4B8BEF01-CF86-47A7-98FB-A1EE045B8897}" destId="{A91F1710-2190-40DD-83BF-7C261E4803CF}" srcOrd="1" destOrd="0" presId="urn:microsoft.com/office/officeart/2005/8/layout/chevron1"/>
    <dgm:cxn modelId="{39387EE0-8AAF-4E8C-AEAF-14C2AFF01D44}" type="presParOf" srcId="{A1199191-FE9E-4671-96F2-0AEE6E311544}" destId="{63E2503A-3C51-4C8B-81B1-4CB48320FA1D}" srcOrd="5" destOrd="0" presId="urn:microsoft.com/office/officeart/2005/8/layout/chevron1"/>
    <dgm:cxn modelId="{296DCADC-9CB0-46CB-A65C-D0EB57250ED9}" type="presParOf" srcId="{A1199191-FE9E-4671-96F2-0AEE6E311544}" destId="{1F7B02B0-DBDA-416E-96CB-793AB24E8D6C}" srcOrd="6" destOrd="0" presId="urn:microsoft.com/office/officeart/2005/8/layout/chevron1"/>
    <dgm:cxn modelId="{4777EFC4-290F-4095-8B6B-661443495094}" type="presParOf" srcId="{1F7B02B0-DBDA-416E-96CB-793AB24E8D6C}" destId="{9B0F8A49-7ADF-48E4-ABE6-DDA8191939D2}" srcOrd="0" destOrd="0" presId="urn:microsoft.com/office/officeart/2005/8/layout/chevron1"/>
    <dgm:cxn modelId="{F6F3CE9D-83B2-4ABF-A4B3-4E4B6BD5C856}" type="presParOf" srcId="{1F7B02B0-DBDA-416E-96CB-793AB24E8D6C}" destId="{152DFEF7-931F-4495-9524-93A8029A452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127D-17A1-4BEF-90C9-C436D7E7C60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91022-E8A7-4577-92D2-5CEC07996EA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17BFB-43DC-4566-9C93-1FB4D273496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Establishing the effectiveness of an intervention does not guarantee its uptake in routine clinical practice</a:t>
          </a:r>
        </a:p>
      </dsp:txBody>
      <dsp:txXfrm>
        <a:off x="1435590" y="531"/>
        <a:ext cx="9080009" cy="1242935"/>
      </dsp:txXfrm>
    </dsp:sp>
    <dsp:sp modelId="{ECADC590-60AB-47E5-9447-EB985FF12A7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09870-E5D0-4E5D-A3AE-005F94B8E947}">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FB23A-D037-422D-A1DA-078AF9BAA3A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Classic studies indicate that it takes 17-20 years to get clinical innovations into practice</a:t>
          </a:r>
        </a:p>
      </dsp:txBody>
      <dsp:txXfrm>
        <a:off x="1435590" y="1554201"/>
        <a:ext cx="9080009" cy="1242935"/>
      </dsp:txXfrm>
    </dsp:sp>
    <dsp:sp modelId="{42133EB5-AC45-491F-8572-884C64DBB35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291B5-7E82-403E-B9D8-A8B0E51C642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6281E-1E90-4A02-8A46-907A0AED51C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Moreover, fewer than 50% of clinical innovations ever make it into clinical practice</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24CEA-71AD-4C77-ABEC-28D460651514}">
      <dsp:nvSpPr>
        <dsp:cNvPr id="0" name=""/>
        <dsp:cNvSpPr/>
      </dsp:nvSpPr>
      <dsp:spPr>
        <a:xfrm>
          <a:off x="0" y="689055"/>
          <a:ext cx="10515600" cy="1272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8C57C-207E-4A5C-8F3F-AB27F7FD5FA5}">
      <dsp:nvSpPr>
        <dsp:cNvPr id="0" name=""/>
        <dsp:cNvSpPr/>
      </dsp:nvSpPr>
      <dsp:spPr>
        <a:xfrm>
          <a:off x="384811" y="975278"/>
          <a:ext cx="699656" cy="6996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4AB03-6C4A-4347-9D9F-2A6EE027B0FE}">
      <dsp:nvSpPr>
        <dsp:cNvPr id="0" name=""/>
        <dsp:cNvSpPr/>
      </dsp:nvSpPr>
      <dsp:spPr>
        <a:xfrm>
          <a:off x="1469278" y="689055"/>
          <a:ext cx="9046321" cy="127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1" tIns="134631" rIns="134631" bIns="134631" numCol="1" spcCol="1270" anchor="ctr" anchorCtr="0">
          <a:noAutofit/>
        </a:bodyPr>
        <a:lstStyle/>
        <a:p>
          <a:pPr marL="0" lvl="0" indent="0" algn="l" defTabSz="1022350">
            <a:lnSpc>
              <a:spcPct val="90000"/>
            </a:lnSpc>
            <a:spcBef>
              <a:spcPct val="0"/>
            </a:spcBef>
            <a:spcAft>
              <a:spcPct val="35000"/>
            </a:spcAft>
            <a:buNone/>
          </a:pPr>
          <a:r>
            <a:rPr lang="en-US" sz="2300" kern="1200" dirty="0"/>
            <a:t>Identify uptake barriers and facilitators across multiple levels of context (individuals in treatment, providers, organization, and other stakeholder groups)</a:t>
          </a:r>
        </a:p>
      </dsp:txBody>
      <dsp:txXfrm>
        <a:off x="1469278" y="689055"/>
        <a:ext cx="9046321" cy="1272102"/>
      </dsp:txXfrm>
    </dsp:sp>
    <dsp:sp modelId="{74C95E85-F06C-4E6D-88CC-E560737F891C}">
      <dsp:nvSpPr>
        <dsp:cNvPr id="0" name=""/>
        <dsp:cNvSpPr/>
      </dsp:nvSpPr>
      <dsp:spPr>
        <a:xfrm>
          <a:off x="0" y="2279184"/>
          <a:ext cx="10515600" cy="1272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1CBF1-931A-4829-8984-1ED69DE7FDCF}">
      <dsp:nvSpPr>
        <dsp:cNvPr id="0" name=""/>
        <dsp:cNvSpPr/>
      </dsp:nvSpPr>
      <dsp:spPr>
        <a:xfrm>
          <a:off x="384811" y="2565407"/>
          <a:ext cx="699656" cy="69965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2595C-EC5B-4004-904B-F2CA74BB93A5}">
      <dsp:nvSpPr>
        <dsp:cNvPr id="0" name=""/>
        <dsp:cNvSpPr/>
      </dsp:nvSpPr>
      <dsp:spPr>
        <a:xfrm>
          <a:off x="1469278" y="2279184"/>
          <a:ext cx="9046321" cy="127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31" tIns="134631" rIns="134631" bIns="134631" numCol="1" spcCol="1270" anchor="ctr" anchorCtr="0">
          <a:noAutofit/>
        </a:bodyPr>
        <a:lstStyle/>
        <a:p>
          <a:pPr marL="0" lvl="0" indent="0" algn="l" defTabSz="1022350">
            <a:lnSpc>
              <a:spcPct val="90000"/>
            </a:lnSpc>
            <a:spcBef>
              <a:spcPct val="0"/>
            </a:spcBef>
            <a:spcAft>
              <a:spcPct val="35000"/>
            </a:spcAft>
            <a:buNone/>
          </a:pPr>
          <a:r>
            <a:rPr lang="en-US" sz="2300" kern="1200" dirty="0"/>
            <a:t>Apply implementation strategies that overcome these barriers and enhance the facilitators to increase the uptake of evidence-based clinical innovations</a:t>
          </a:r>
        </a:p>
      </dsp:txBody>
      <dsp:txXfrm>
        <a:off x="1469278" y="2279184"/>
        <a:ext cx="9046321" cy="1272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9C00-EDB6-9A4C-9773-1FCA0F376739}">
      <dsp:nvSpPr>
        <dsp:cNvPr id="0" name=""/>
        <dsp:cNvSpPr/>
      </dsp:nvSpPr>
      <dsp:spPr>
        <a:xfrm>
          <a:off x="0" y="191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76FC0-E7FE-2946-AB7D-4668F2250F9F}">
      <dsp:nvSpPr>
        <dsp:cNvPr id="0" name=""/>
        <dsp:cNvSpPr/>
      </dsp:nvSpPr>
      <dsp:spPr>
        <a:xfrm>
          <a:off x="0" y="1919"/>
          <a:ext cx="10515600" cy="13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Expert Recommendations for Implementing Change (ERIC) project</a:t>
          </a:r>
        </a:p>
      </dsp:txBody>
      <dsp:txXfrm>
        <a:off x="0" y="1919"/>
        <a:ext cx="10515600" cy="1308937"/>
      </dsp:txXfrm>
    </dsp:sp>
    <dsp:sp modelId="{CB64C886-58D4-134E-8422-E89151DCB1CC}">
      <dsp:nvSpPr>
        <dsp:cNvPr id="0" name=""/>
        <dsp:cNvSpPr/>
      </dsp:nvSpPr>
      <dsp:spPr>
        <a:xfrm>
          <a:off x="0" y="13108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A48C6-5E84-2B4B-A9D9-C56FF19B4AFD}">
      <dsp:nvSpPr>
        <dsp:cNvPr id="0" name=""/>
        <dsp:cNvSpPr/>
      </dsp:nvSpPr>
      <dsp:spPr>
        <a:xfrm>
          <a:off x="0" y="1310856"/>
          <a:ext cx="10515600" cy="13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Used rigorous consensus development process to address the need for a common nomenclature of implementation strategies</a:t>
          </a:r>
        </a:p>
      </dsp:txBody>
      <dsp:txXfrm>
        <a:off x="0" y="1310856"/>
        <a:ext cx="10515600" cy="1308937"/>
      </dsp:txXfrm>
    </dsp:sp>
    <dsp:sp modelId="{7567E9FF-462F-8C4E-8C43-24616A5F7569}">
      <dsp:nvSpPr>
        <dsp:cNvPr id="0" name=""/>
        <dsp:cNvSpPr/>
      </dsp:nvSpPr>
      <dsp:spPr>
        <a:xfrm>
          <a:off x="0" y="26197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FFFFA-C580-D34C-8C7F-D2CC2F2EE81F}">
      <dsp:nvSpPr>
        <dsp:cNvPr id="0" name=""/>
        <dsp:cNvSpPr/>
      </dsp:nvSpPr>
      <dsp:spPr>
        <a:xfrm>
          <a:off x="0" y="2619793"/>
          <a:ext cx="10515600" cy="13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Identified 73 discrete implementation strategies with provided definitions</a:t>
          </a:r>
        </a:p>
      </dsp:txBody>
      <dsp:txXfrm>
        <a:off x="0" y="2619793"/>
        <a:ext cx="10515600" cy="1308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F2BA-631C-4669-A855-98F22AA05E77}">
      <dsp:nvSpPr>
        <dsp:cNvPr id="0" name=""/>
        <dsp:cNvSpPr/>
      </dsp:nvSpPr>
      <dsp:spPr>
        <a:xfrm>
          <a:off x="5656" y="409290"/>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Best Practices</a:t>
          </a:r>
        </a:p>
      </dsp:txBody>
      <dsp:txXfrm>
        <a:off x="563270" y="409290"/>
        <a:ext cx="1672843" cy="1115228"/>
      </dsp:txXfrm>
    </dsp:sp>
    <dsp:sp modelId="{0ABA7B40-6F06-446B-9B5C-334427494F87}">
      <dsp:nvSpPr>
        <dsp:cNvPr id="0" name=""/>
        <dsp:cNvSpPr/>
      </dsp:nvSpPr>
      <dsp:spPr>
        <a:xfrm>
          <a:off x="5656" y="1663922"/>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656" y="1663922"/>
        <a:ext cx="2230457" cy="2278125"/>
      </dsp:txXfrm>
    </dsp:sp>
    <dsp:sp modelId="{F4A7C94F-45AB-4B2D-80EA-BF5CE3A02E66}">
      <dsp:nvSpPr>
        <dsp:cNvPr id="0" name=""/>
        <dsp:cNvSpPr/>
      </dsp:nvSpPr>
      <dsp:spPr>
        <a:xfrm>
          <a:off x="2577728" y="409290"/>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Lean</a:t>
          </a:r>
        </a:p>
      </dsp:txBody>
      <dsp:txXfrm>
        <a:off x="3135342" y="409290"/>
        <a:ext cx="1672843" cy="1115228"/>
      </dsp:txXfrm>
    </dsp:sp>
    <dsp:sp modelId="{C151314C-400E-47AE-83AC-7AD4EC7C2A0E}">
      <dsp:nvSpPr>
        <dsp:cNvPr id="0" name=""/>
        <dsp:cNvSpPr/>
      </dsp:nvSpPr>
      <dsp:spPr>
        <a:xfrm>
          <a:off x="2577728" y="1663922"/>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Used to identify process improvement, implement best practices</a:t>
          </a:r>
        </a:p>
      </dsp:txBody>
      <dsp:txXfrm>
        <a:off x="2577728" y="1663922"/>
        <a:ext cx="2230457" cy="2278125"/>
      </dsp:txXfrm>
    </dsp:sp>
    <dsp:sp modelId="{5FA10C1A-829E-42FD-8B7D-32691D3F11BA}">
      <dsp:nvSpPr>
        <dsp:cNvPr id="0" name=""/>
        <dsp:cNvSpPr/>
      </dsp:nvSpPr>
      <dsp:spPr>
        <a:xfrm>
          <a:off x="5149800" y="409290"/>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Clinician Change</a:t>
          </a:r>
        </a:p>
      </dsp:txBody>
      <dsp:txXfrm>
        <a:off x="5707414" y="409290"/>
        <a:ext cx="1672843" cy="1115228"/>
      </dsp:txXfrm>
    </dsp:sp>
    <dsp:sp modelId="{A91F1710-2190-40DD-83BF-7C261E4803CF}">
      <dsp:nvSpPr>
        <dsp:cNvPr id="0" name=""/>
        <dsp:cNvSpPr/>
      </dsp:nvSpPr>
      <dsp:spPr>
        <a:xfrm>
          <a:off x="5149800" y="1663922"/>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149800" y="1663922"/>
        <a:ext cx="2230457" cy="2278125"/>
      </dsp:txXfrm>
    </dsp:sp>
    <dsp:sp modelId="{9B0F8A49-7ADF-48E4-ABE6-DDA8191939D2}">
      <dsp:nvSpPr>
        <dsp:cNvPr id="0" name=""/>
        <dsp:cNvSpPr/>
      </dsp:nvSpPr>
      <dsp:spPr>
        <a:xfrm>
          <a:off x="7721871" y="409290"/>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Patient Outcomes</a:t>
          </a:r>
        </a:p>
      </dsp:txBody>
      <dsp:txXfrm>
        <a:off x="8279485" y="409290"/>
        <a:ext cx="1672843" cy="1115228"/>
      </dsp:txXfrm>
    </dsp:sp>
    <dsp:sp modelId="{152DFEF7-931F-4495-9524-93A8029A452F}">
      <dsp:nvSpPr>
        <dsp:cNvPr id="0" name=""/>
        <dsp:cNvSpPr/>
      </dsp:nvSpPr>
      <dsp:spPr>
        <a:xfrm>
          <a:off x="7721871" y="1663922"/>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Detection of risk</a:t>
          </a:r>
        </a:p>
        <a:p>
          <a:pPr marL="228600" lvl="1" indent="-228600" algn="l" defTabSz="1200150">
            <a:lnSpc>
              <a:spcPct val="90000"/>
            </a:lnSpc>
            <a:spcBef>
              <a:spcPct val="0"/>
            </a:spcBef>
            <a:spcAft>
              <a:spcPct val="15000"/>
            </a:spcAft>
            <a:buChar char="•"/>
          </a:pPr>
          <a:r>
            <a:rPr lang="en-US" sz="2700" kern="1200" dirty="0"/>
            <a:t>Suicidal behavior after visit</a:t>
          </a:r>
        </a:p>
      </dsp:txBody>
      <dsp:txXfrm>
        <a:off x="7721871" y="1663922"/>
        <a:ext cx="2230457" cy="2278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F2BA-631C-4669-A855-98F22AA05E77}">
      <dsp:nvSpPr>
        <dsp:cNvPr id="0" name=""/>
        <dsp:cNvSpPr/>
      </dsp:nvSpPr>
      <dsp:spPr>
        <a:xfrm>
          <a:off x="5656"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Best Practices</a:t>
          </a:r>
        </a:p>
      </dsp:txBody>
      <dsp:txXfrm>
        <a:off x="563270" y="164216"/>
        <a:ext cx="1672843" cy="1115228"/>
      </dsp:txXfrm>
    </dsp:sp>
    <dsp:sp modelId="{0ABA7B40-6F06-446B-9B5C-334427494F87}">
      <dsp:nvSpPr>
        <dsp:cNvPr id="0" name=""/>
        <dsp:cNvSpPr/>
      </dsp:nvSpPr>
      <dsp:spPr>
        <a:xfrm>
          <a:off x="5656"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656" y="1418849"/>
        <a:ext cx="2230457" cy="2278125"/>
      </dsp:txXfrm>
    </dsp:sp>
    <dsp:sp modelId="{F4A7C94F-45AB-4B2D-80EA-BF5CE3A02E66}">
      <dsp:nvSpPr>
        <dsp:cNvPr id="0" name=""/>
        <dsp:cNvSpPr/>
      </dsp:nvSpPr>
      <dsp:spPr>
        <a:xfrm>
          <a:off x="2577728"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Lean</a:t>
          </a:r>
        </a:p>
      </dsp:txBody>
      <dsp:txXfrm>
        <a:off x="3135342" y="164216"/>
        <a:ext cx="1672843" cy="1115228"/>
      </dsp:txXfrm>
    </dsp:sp>
    <dsp:sp modelId="{C151314C-400E-47AE-83AC-7AD4EC7C2A0E}">
      <dsp:nvSpPr>
        <dsp:cNvPr id="0" name=""/>
        <dsp:cNvSpPr/>
      </dsp:nvSpPr>
      <dsp:spPr>
        <a:xfrm>
          <a:off x="2577728"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Used to identify process improvement, implement best practices</a:t>
          </a:r>
        </a:p>
      </dsp:txBody>
      <dsp:txXfrm>
        <a:off x="2577728" y="1418849"/>
        <a:ext cx="2230457" cy="2278125"/>
      </dsp:txXfrm>
    </dsp:sp>
    <dsp:sp modelId="{5FA10C1A-829E-42FD-8B7D-32691D3F11BA}">
      <dsp:nvSpPr>
        <dsp:cNvPr id="0" name=""/>
        <dsp:cNvSpPr/>
      </dsp:nvSpPr>
      <dsp:spPr>
        <a:xfrm>
          <a:off x="5149800"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Clinician Change</a:t>
          </a:r>
        </a:p>
      </dsp:txBody>
      <dsp:txXfrm>
        <a:off x="5707414" y="164216"/>
        <a:ext cx="1672843" cy="1115228"/>
      </dsp:txXfrm>
    </dsp:sp>
    <dsp:sp modelId="{A91F1710-2190-40DD-83BF-7C261E4803CF}">
      <dsp:nvSpPr>
        <dsp:cNvPr id="0" name=""/>
        <dsp:cNvSpPr/>
      </dsp:nvSpPr>
      <dsp:spPr>
        <a:xfrm>
          <a:off x="5149800"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149800" y="1418849"/>
        <a:ext cx="2230457" cy="2278125"/>
      </dsp:txXfrm>
    </dsp:sp>
    <dsp:sp modelId="{9B0F8A49-7ADF-48E4-ABE6-DDA8191939D2}">
      <dsp:nvSpPr>
        <dsp:cNvPr id="0" name=""/>
        <dsp:cNvSpPr/>
      </dsp:nvSpPr>
      <dsp:spPr>
        <a:xfrm>
          <a:off x="7721871"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Patient Outcomes</a:t>
          </a:r>
        </a:p>
      </dsp:txBody>
      <dsp:txXfrm>
        <a:off x="8279485" y="164216"/>
        <a:ext cx="1672843" cy="1115228"/>
      </dsp:txXfrm>
    </dsp:sp>
    <dsp:sp modelId="{152DFEF7-931F-4495-9524-93A8029A452F}">
      <dsp:nvSpPr>
        <dsp:cNvPr id="0" name=""/>
        <dsp:cNvSpPr/>
      </dsp:nvSpPr>
      <dsp:spPr>
        <a:xfrm>
          <a:off x="7721871"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Detection of risk</a:t>
          </a:r>
        </a:p>
        <a:p>
          <a:pPr marL="228600" lvl="1" indent="-228600" algn="l" defTabSz="1200150">
            <a:lnSpc>
              <a:spcPct val="90000"/>
            </a:lnSpc>
            <a:spcBef>
              <a:spcPct val="0"/>
            </a:spcBef>
            <a:spcAft>
              <a:spcPct val="15000"/>
            </a:spcAft>
            <a:buChar char="•"/>
          </a:pPr>
          <a:r>
            <a:rPr lang="en-US" sz="2700" kern="1200" dirty="0"/>
            <a:t>Suicidal behavior after visit</a:t>
          </a:r>
        </a:p>
      </dsp:txBody>
      <dsp:txXfrm>
        <a:off x="7721871" y="1418849"/>
        <a:ext cx="2230457" cy="2278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8F2BA-631C-4669-A855-98F22AA05E77}">
      <dsp:nvSpPr>
        <dsp:cNvPr id="0" name=""/>
        <dsp:cNvSpPr/>
      </dsp:nvSpPr>
      <dsp:spPr>
        <a:xfrm>
          <a:off x="5656"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Best Practices</a:t>
          </a:r>
        </a:p>
      </dsp:txBody>
      <dsp:txXfrm>
        <a:off x="563270" y="164216"/>
        <a:ext cx="1672843" cy="1115228"/>
      </dsp:txXfrm>
    </dsp:sp>
    <dsp:sp modelId="{0ABA7B40-6F06-446B-9B5C-334427494F87}">
      <dsp:nvSpPr>
        <dsp:cNvPr id="0" name=""/>
        <dsp:cNvSpPr/>
      </dsp:nvSpPr>
      <dsp:spPr>
        <a:xfrm>
          <a:off x="5656"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656" y="1418849"/>
        <a:ext cx="2230457" cy="2278125"/>
      </dsp:txXfrm>
    </dsp:sp>
    <dsp:sp modelId="{F4A7C94F-45AB-4B2D-80EA-BF5CE3A02E66}">
      <dsp:nvSpPr>
        <dsp:cNvPr id="0" name=""/>
        <dsp:cNvSpPr/>
      </dsp:nvSpPr>
      <dsp:spPr>
        <a:xfrm>
          <a:off x="2577728"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Lean</a:t>
          </a:r>
        </a:p>
      </dsp:txBody>
      <dsp:txXfrm>
        <a:off x="3135342" y="164216"/>
        <a:ext cx="1672843" cy="1115228"/>
      </dsp:txXfrm>
    </dsp:sp>
    <dsp:sp modelId="{C151314C-400E-47AE-83AC-7AD4EC7C2A0E}">
      <dsp:nvSpPr>
        <dsp:cNvPr id="0" name=""/>
        <dsp:cNvSpPr/>
      </dsp:nvSpPr>
      <dsp:spPr>
        <a:xfrm>
          <a:off x="2577728"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Used to identify process improvement, implement best practices</a:t>
          </a:r>
        </a:p>
      </dsp:txBody>
      <dsp:txXfrm>
        <a:off x="2577728" y="1418849"/>
        <a:ext cx="2230457" cy="2278125"/>
      </dsp:txXfrm>
    </dsp:sp>
    <dsp:sp modelId="{5FA10C1A-829E-42FD-8B7D-32691D3F11BA}">
      <dsp:nvSpPr>
        <dsp:cNvPr id="0" name=""/>
        <dsp:cNvSpPr/>
      </dsp:nvSpPr>
      <dsp:spPr>
        <a:xfrm>
          <a:off x="5149800"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Clinician Change</a:t>
          </a:r>
        </a:p>
      </dsp:txBody>
      <dsp:txXfrm>
        <a:off x="5707414" y="164216"/>
        <a:ext cx="1672843" cy="1115228"/>
      </dsp:txXfrm>
    </dsp:sp>
    <dsp:sp modelId="{A91F1710-2190-40DD-83BF-7C261E4803CF}">
      <dsp:nvSpPr>
        <dsp:cNvPr id="0" name=""/>
        <dsp:cNvSpPr/>
      </dsp:nvSpPr>
      <dsp:spPr>
        <a:xfrm>
          <a:off x="5149800"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Screening</a:t>
          </a:r>
        </a:p>
        <a:p>
          <a:pPr marL="228600" lvl="1" indent="-228600" algn="l" defTabSz="1200150">
            <a:lnSpc>
              <a:spcPct val="90000"/>
            </a:lnSpc>
            <a:spcBef>
              <a:spcPct val="0"/>
            </a:spcBef>
            <a:spcAft>
              <a:spcPct val="15000"/>
            </a:spcAft>
            <a:buChar char="•"/>
          </a:pPr>
          <a:r>
            <a:rPr lang="en-US" sz="2700" kern="1200" dirty="0"/>
            <a:t>Safety planning</a:t>
          </a:r>
        </a:p>
      </dsp:txBody>
      <dsp:txXfrm>
        <a:off x="5149800" y="1418849"/>
        <a:ext cx="2230457" cy="2278125"/>
      </dsp:txXfrm>
    </dsp:sp>
    <dsp:sp modelId="{9B0F8A49-7ADF-48E4-ABE6-DDA8191939D2}">
      <dsp:nvSpPr>
        <dsp:cNvPr id="0" name=""/>
        <dsp:cNvSpPr/>
      </dsp:nvSpPr>
      <dsp:spPr>
        <a:xfrm>
          <a:off x="7721871" y="164216"/>
          <a:ext cx="2788071" cy="11152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Patient Outcomes</a:t>
          </a:r>
        </a:p>
      </dsp:txBody>
      <dsp:txXfrm>
        <a:off x="8279485" y="164216"/>
        <a:ext cx="1672843" cy="1115228"/>
      </dsp:txXfrm>
    </dsp:sp>
    <dsp:sp modelId="{152DFEF7-931F-4495-9524-93A8029A452F}">
      <dsp:nvSpPr>
        <dsp:cNvPr id="0" name=""/>
        <dsp:cNvSpPr/>
      </dsp:nvSpPr>
      <dsp:spPr>
        <a:xfrm>
          <a:off x="7721871" y="1418849"/>
          <a:ext cx="2230457" cy="227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Detection of risk</a:t>
          </a:r>
        </a:p>
        <a:p>
          <a:pPr marL="228600" lvl="1" indent="-228600" algn="l" defTabSz="1200150">
            <a:lnSpc>
              <a:spcPct val="90000"/>
            </a:lnSpc>
            <a:spcBef>
              <a:spcPct val="0"/>
            </a:spcBef>
            <a:spcAft>
              <a:spcPct val="15000"/>
            </a:spcAft>
            <a:buChar char="•"/>
          </a:pPr>
          <a:r>
            <a:rPr lang="en-US" sz="2700" kern="1200" dirty="0"/>
            <a:t>Suicidal behavior after visit</a:t>
          </a:r>
        </a:p>
      </dsp:txBody>
      <dsp:txXfrm>
        <a:off x="7721871" y="1418849"/>
        <a:ext cx="2230457" cy="22781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ED53C-89C7-D048-A8B3-41CE69E2DAB1}"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73F7-48C1-6846-9B3F-8D3BA533F650}" type="slidenum">
              <a:rPr lang="en-US" smtClean="0"/>
              <a:t>‹#›</a:t>
            </a:fld>
            <a:endParaRPr lang="en-US"/>
          </a:p>
        </p:txBody>
      </p:sp>
    </p:spTree>
    <p:extLst>
      <p:ext uri="{BB962C8B-B14F-4D97-AF65-F5344CB8AC3E}">
        <p14:creationId xmlns:p14="http://schemas.microsoft.com/office/powerpoint/2010/main" val="3808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a:t>
            </a:fld>
            <a:endParaRPr lang="en-US"/>
          </a:p>
        </p:txBody>
      </p:sp>
    </p:spTree>
    <p:extLst>
      <p:ext uri="{BB962C8B-B14F-4D97-AF65-F5344CB8AC3E}">
        <p14:creationId xmlns:p14="http://schemas.microsoft.com/office/powerpoint/2010/main" val="150194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19</a:t>
            </a:fld>
            <a:endParaRPr lang="en-US"/>
          </a:p>
        </p:txBody>
      </p:sp>
    </p:spTree>
    <p:extLst>
      <p:ext uri="{BB962C8B-B14F-4D97-AF65-F5344CB8AC3E}">
        <p14:creationId xmlns:p14="http://schemas.microsoft.com/office/powerpoint/2010/main" val="392908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20</a:t>
            </a:fld>
            <a:endParaRPr lang="en-US"/>
          </a:p>
        </p:txBody>
      </p:sp>
    </p:spTree>
    <p:extLst>
      <p:ext uri="{BB962C8B-B14F-4D97-AF65-F5344CB8AC3E}">
        <p14:creationId xmlns:p14="http://schemas.microsoft.com/office/powerpoint/2010/main" val="95061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21</a:t>
            </a:fld>
            <a:endParaRPr lang="en-US"/>
          </a:p>
        </p:txBody>
      </p:sp>
    </p:spTree>
    <p:extLst>
      <p:ext uri="{BB962C8B-B14F-4D97-AF65-F5344CB8AC3E}">
        <p14:creationId xmlns:p14="http://schemas.microsoft.com/office/powerpoint/2010/main" val="197640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w="9525"/>
        </p:spPr>
        <p:txBody>
          <a:bodyPr/>
          <a:lstStyle/>
          <a:p>
            <a:endParaRPr lang="en-US" dirty="0"/>
          </a:p>
        </p:txBody>
      </p:sp>
      <p:sp>
        <p:nvSpPr>
          <p:cNvPr id="48131" name="Slide Number Placeholder 3"/>
          <p:cNvSpPr>
            <a:spLocks noGrp="1"/>
          </p:cNvSpPr>
          <p:nvPr>
            <p:ph type="sldNum" sz="quarter" idx="5"/>
          </p:nvPr>
        </p:nvSpPr>
        <p:spPr>
          <a:noFill/>
        </p:spPr>
        <p:txBody>
          <a:bodyPr/>
          <a:lstStyle/>
          <a:p>
            <a:fld id="{FCA1073B-7687-4C1C-A406-87EBFA63736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243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5F174-228B-4CE0-86A4-FDAE2788BFE8}" type="slidenum">
              <a:rPr lang="en-US" smtClean="0"/>
              <a:t>27</a:t>
            </a:fld>
            <a:endParaRPr lang="en-US"/>
          </a:p>
        </p:txBody>
      </p:sp>
    </p:spTree>
    <p:extLst>
      <p:ext uri="{BB962C8B-B14F-4D97-AF65-F5344CB8AC3E}">
        <p14:creationId xmlns:p14="http://schemas.microsoft.com/office/powerpoint/2010/main" val="61005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one study, nearly 25% of patients either attempted or died by suicide within 12 months after screening positive for suicidal ideation in an ED</a:t>
            </a:r>
          </a:p>
          <a:p>
            <a:endParaRPr lang="en-US" dirty="0"/>
          </a:p>
        </p:txBody>
      </p:sp>
      <p:sp>
        <p:nvSpPr>
          <p:cNvPr id="4" name="Slide Number Placeholder 3"/>
          <p:cNvSpPr>
            <a:spLocks noGrp="1"/>
          </p:cNvSpPr>
          <p:nvPr>
            <p:ph type="sldNum" sz="quarter" idx="5"/>
          </p:nvPr>
        </p:nvSpPr>
        <p:spPr/>
        <p:txBody>
          <a:bodyPr/>
          <a:lstStyle/>
          <a:p>
            <a:fld id="{8295F174-228B-4CE0-86A4-FDAE2788BFE8}" type="slidenum">
              <a:rPr lang="en-US" smtClean="0"/>
              <a:t>28</a:t>
            </a:fld>
            <a:endParaRPr lang="en-US"/>
          </a:p>
        </p:txBody>
      </p:sp>
    </p:spTree>
    <p:extLst>
      <p:ext uri="{BB962C8B-B14F-4D97-AF65-F5344CB8AC3E}">
        <p14:creationId xmlns:p14="http://schemas.microsoft.com/office/powerpoint/2010/main" val="44035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Significant reductions in suicide deaths</a:t>
            </a:r>
            <a:r>
              <a:rPr lang="en-US" sz="1200" baseline="30000" dirty="0"/>
              <a:t>1,2</a:t>
            </a:r>
            <a:r>
              <a:rPr lang="en-US" sz="1200" dirty="0"/>
              <a:t>, suicide attempts, and suicide ideation at one and two-year follow-up</a:t>
            </a:r>
            <a:r>
              <a:rPr lang="en-US" sz="1200" baseline="30000" dirty="0"/>
              <a:t>3,4,5</a:t>
            </a:r>
          </a:p>
          <a:p>
            <a:r>
              <a:rPr lang="en-US" sz="1200" dirty="0"/>
              <a:t>Feasible and acceptable with military and veteran populations</a:t>
            </a:r>
            <a:r>
              <a:rPr lang="en-US" sz="1200" baseline="30000" dirty="0"/>
              <a:t>6,7</a:t>
            </a:r>
            <a:endParaRPr lang="en-US" sz="1200" dirty="0"/>
          </a:p>
          <a:p>
            <a:r>
              <a:rPr lang="en-US" sz="1200" dirty="0"/>
              <a:t>Helpful with active duty military populations</a:t>
            </a:r>
            <a:r>
              <a:rPr lang="en-US" sz="1200" baseline="30000" dirty="0"/>
              <a:t>8</a:t>
            </a:r>
          </a:p>
          <a:p>
            <a:r>
              <a:rPr lang="en-US" sz="1200" dirty="0"/>
              <a:t>Cost effective in a simulation study</a:t>
            </a:r>
            <a:r>
              <a:rPr lang="en-US" sz="1200" baseline="30000" dirty="0"/>
              <a:t>9</a:t>
            </a:r>
            <a:endParaRPr lang="en-US" sz="1200" dirty="0"/>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29</a:t>
            </a:fld>
            <a:endParaRPr lang="en-US"/>
          </a:p>
        </p:txBody>
      </p:sp>
    </p:spTree>
    <p:extLst>
      <p:ext uri="{BB962C8B-B14F-4D97-AF65-F5344CB8AC3E}">
        <p14:creationId xmlns:p14="http://schemas.microsoft.com/office/powerpoint/2010/main" val="116320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28 sites in 9 VISNs</a:t>
            </a:r>
          </a:p>
          <a:p>
            <a:endParaRPr lang="en-US" dirty="0"/>
          </a:p>
        </p:txBody>
      </p:sp>
      <p:sp>
        <p:nvSpPr>
          <p:cNvPr id="4" name="Slide Number Placeholder 3"/>
          <p:cNvSpPr>
            <a:spLocks noGrp="1"/>
          </p:cNvSpPr>
          <p:nvPr>
            <p:ph type="sldNum" sz="quarter" idx="5"/>
          </p:nvPr>
        </p:nvSpPr>
        <p:spPr/>
        <p:txBody>
          <a:bodyPr/>
          <a:lstStyle/>
          <a:p>
            <a:fld id="{8295F174-228B-4CE0-86A4-FDAE2788BFE8}" type="slidenum">
              <a:rPr lang="en-US" smtClean="0"/>
              <a:t>34</a:t>
            </a:fld>
            <a:endParaRPr lang="en-US"/>
          </a:p>
        </p:txBody>
      </p:sp>
    </p:spTree>
    <p:extLst>
      <p:ext uri="{BB962C8B-B14F-4D97-AF65-F5344CB8AC3E}">
        <p14:creationId xmlns:p14="http://schemas.microsoft.com/office/powerpoint/2010/main" val="234707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7FC6-1E69-41F9-ADCB-9D6191446F08}" type="slidenum">
              <a:rPr lang="en-US" smtClean="0"/>
              <a:t>41</a:t>
            </a:fld>
            <a:endParaRPr lang="en-US"/>
          </a:p>
        </p:txBody>
      </p:sp>
    </p:spTree>
    <p:extLst>
      <p:ext uri="{BB962C8B-B14F-4D97-AF65-F5344CB8AC3E}">
        <p14:creationId xmlns:p14="http://schemas.microsoft.com/office/powerpoint/2010/main" val="359095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7FC6-1E69-41F9-ADCB-9D6191446F08}" type="slidenum">
              <a:rPr lang="en-US" smtClean="0"/>
              <a:t>42</a:t>
            </a:fld>
            <a:endParaRPr lang="en-US"/>
          </a:p>
        </p:txBody>
      </p:sp>
    </p:spTree>
    <p:extLst>
      <p:ext uri="{BB962C8B-B14F-4D97-AF65-F5344CB8AC3E}">
        <p14:creationId xmlns:p14="http://schemas.microsoft.com/office/powerpoint/2010/main" val="34030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Implementation science differs from intervention research in that it focuses on the strategies used to implement evidence-based practices, rather than on intervention effectiveness.</a:t>
            </a:r>
          </a:p>
          <a:p>
            <a:endParaRPr lang="en-US" dirty="0"/>
          </a:p>
        </p:txBody>
      </p:sp>
      <p:sp>
        <p:nvSpPr>
          <p:cNvPr id="4" name="Slide Number Placeholder 3"/>
          <p:cNvSpPr>
            <a:spLocks noGrp="1"/>
          </p:cNvSpPr>
          <p:nvPr>
            <p:ph type="sldNum" sz="quarter" idx="5"/>
          </p:nvPr>
        </p:nvSpPr>
        <p:spPr/>
        <p:txBody>
          <a:bodyPr/>
          <a:lstStyle/>
          <a:p>
            <a:fld id="{DE7F7B01-487C-4780-BAD1-5FB29EB4A683}" type="slidenum">
              <a:rPr lang="en-US" smtClean="0"/>
              <a:t>5</a:t>
            </a:fld>
            <a:endParaRPr lang="en-US"/>
          </a:p>
        </p:txBody>
      </p:sp>
    </p:spTree>
    <p:extLst>
      <p:ext uri="{BB962C8B-B14F-4D97-AF65-F5344CB8AC3E}">
        <p14:creationId xmlns:p14="http://schemas.microsoft.com/office/powerpoint/2010/main" val="4075274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579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F7B01-487C-4780-BAD1-5FB29EB4A6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72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9</a:t>
            </a:fld>
            <a:endParaRPr lang="en-US"/>
          </a:p>
        </p:txBody>
      </p:sp>
    </p:spTree>
    <p:extLst>
      <p:ext uri="{BB962C8B-B14F-4D97-AF65-F5344CB8AC3E}">
        <p14:creationId xmlns:p14="http://schemas.microsoft.com/office/powerpoint/2010/main" val="397073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12</a:t>
            </a:fld>
            <a:endParaRPr lang="en-US"/>
          </a:p>
        </p:txBody>
      </p:sp>
    </p:spTree>
    <p:extLst>
      <p:ext uri="{BB962C8B-B14F-4D97-AF65-F5344CB8AC3E}">
        <p14:creationId xmlns:p14="http://schemas.microsoft.com/office/powerpoint/2010/main" val="103824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13</a:t>
            </a:fld>
            <a:endParaRPr lang="en-US"/>
          </a:p>
        </p:txBody>
      </p:sp>
    </p:spTree>
    <p:extLst>
      <p:ext uri="{BB962C8B-B14F-4D97-AF65-F5344CB8AC3E}">
        <p14:creationId xmlns:p14="http://schemas.microsoft.com/office/powerpoint/2010/main" val="201100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implementation science foci</a:t>
            </a:r>
          </a:p>
          <a:p>
            <a:r>
              <a:rPr lang="en-US" dirty="0"/>
              <a:t>Aim: To evaluate an implementation strategy</a:t>
            </a:r>
          </a:p>
          <a:p>
            <a:r>
              <a:rPr lang="en-US" dirty="0"/>
              <a:t>Intervention: Directed at clinician behavior, and/or organizational practice change</a:t>
            </a:r>
          </a:p>
          <a:p>
            <a:r>
              <a:rPr lang="en-US" dirty="0"/>
              <a:t>Outcomes: Acceptability, adoption, appropriateness, feasibility, fidelity, implementation cost, penetration/reach, and sustainability</a:t>
            </a:r>
          </a:p>
          <a:p>
            <a:r>
              <a:rPr lang="en-US" dirty="0"/>
              <a:t>Unit of analysis and randomization: The clinician, team, facility, or organization</a:t>
            </a:r>
          </a:p>
          <a:p>
            <a:endParaRPr lang="en-US" dirty="0"/>
          </a:p>
        </p:txBody>
      </p:sp>
      <p:sp>
        <p:nvSpPr>
          <p:cNvPr id="4" name="Slide Number Placeholder 3"/>
          <p:cNvSpPr>
            <a:spLocks noGrp="1"/>
          </p:cNvSpPr>
          <p:nvPr>
            <p:ph type="sldNum" sz="quarter" idx="10"/>
          </p:nvPr>
        </p:nvSpPr>
        <p:spPr/>
        <p:txBody>
          <a:bodyPr/>
          <a:lstStyle/>
          <a:p>
            <a:fld id="{18B28B61-036C-6A4F-B729-2048EC7BBFCE}" type="slidenum">
              <a:rPr lang="en-US" smtClean="0"/>
              <a:t>14</a:t>
            </a:fld>
            <a:endParaRPr lang="en-US"/>
          </a:p>
        </p:txBody>
      </p:sp>
    </p:spTree>
    <p:extLst>
      <p:ext uri="{BB962C8B-B14F-4D97-AF65-F5344CB8AC3E}">
        <p14:creationId xmlns:p14="http://schemas.microsoft.com/office/powerpoint/2010/main" val="9484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F7B01-487C-4780-BAD1-5FB29EB4A683}" type="slidenum">
              <a:rPr lang="en-US" smtClean="0"/>
              <a:t>15</a:t>
            </a:fld>
            <a:endParaRPr lang="en-US"/>
          </a:p>
        </p:txBody>
      </p:sp>
    </p:spTree>
    <p:extLst>
      <p:ext uri="{BB962C8B-B14F-4D97-AF65-F5344CB8AC3E}">
        <p14:creationId xmlns:p14="http://schemas.microsoft.com/office/powerpoint/2010/main" val="1864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develop an implementation blueprint – creating an implementation road map</a:t>
            </a:r>
          </a:p>
          <a:p>
            <a:endParaRPr lang="en-US" sz="1200" dirty="0"/>
          </a:p>
          <a:p>
            <a:r>
              <a:rPr lang="en-US" sz="1200" dirty="0"/>
              <a:t>Engaging stakeholders</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16</a:t>
            </a:fld>
            <a:endParaRPr lang="en-US"/>
          </a:p>
        </p:txBody>
      </p:sp>
    </p:spTree>
    <p:extLst>
      <p:ext uri="{BB962C8B-B14F-4D97-AF65-F5344CB8AC3E}">
        <p14:creationId xmlns:p14="http://schemas.microsoft.com/office/powerpoint/2010/main" val="199694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446" y="618818"/>
            <a:ext cx="6109680" cy="1983624"/>
          </a:xfrm>
          <a:prstGeom prst="rect">
            <a:avLst/>
          </a:prstGeom>
        </p:spPr>
        <p:txBody>
          <a:bodyPr anchor="b">
            <a:normAutofit/>
          </a:bodyPr>
          <a:lstStyle>
            <a:lvl1pPr algn="l">
              <a:defRPr sz="4000">
                <a:solidFill>
                  <a:schemeClr val="bg1"/>
                </a:solidFill>
              </a:defRPr>
            </a:lvl1pPr>
          </a:lstStyle>
          <a:p>
            <a:r>
              <a:rPr lang="en-US" dirty="0"/>
              <a:t>Introduction to Implementation Science </a:t>
            </a:r>
          </a:p>
        </p:txBody>
      </p:sp>
      <p:sp>
        <p:nvSpPr>
          <p:cNvPr id="3" name="Subtitle 2"/>
          <p:cNvSpPr>
            <a:spLocks noGrp="1"/>
          </p:cNvSpPr>
          <p:nvPr>
            <p:ph type="subTitle" idx="1" hasCustomPrompt="1"/>
          </p:nvPr>
        </p:nvSpPr>
        <p:spPr>
          <a:xfrm>
            <a:off x="618446" y="338229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Gregory K. Brown, PhD</a:t>
            </a:r>
          </a:p>
          <a:p>
            <a:r>
              <a:rPr lang="en-US" dirty="0"/>
              <a:t>Sara </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773721" y="2909837"/>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4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i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685800"/>
            <a:ext cx="10972800" cy="5282717"/>
          </a:xfrm>
          <a:prstGeom prst="rect">
            <a:avLst/>
          </a:prstGeom>
        </p:spPr>
        <p:txBody>
          <a:bodyPr anchor="ctr" anchorCtr="0"/>
          <a:lstStyle>
            <a:lvl1pPr algn="ctr">
              <a:lnSpc>
                <a:spcPts val="6667"/>
              </a:lnSpc>
              <a:defRPr sz="56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59D6DFD0-3A90-304A-9FFE-FFEE353300E6}"/>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8" name="Picture 7">
            <a:extLst>
              <a:ext uri="{FF2B5EF4-FFF2-40B4-BE49-F238E27FC236}">
                <a16:creationId xmlns:a16="http://schemas.microsoft.com/office/drawing/2014/main" id="{2AADE8F8-D937-3142-9548-D10BF133F82E}"/>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9" name="Straight Connector 8">
            <a:extLst>
              <a:ext uri="{FF2B5EF4-FFF2-40B4-BE49-F238E27FC236}">
                <a16:creationId xmlns:a16="http://schemas.microsoft.com/office/drawing/2014/main" id="{5D1C1A0D-8267-134D-83C2-F60A1DAA7991}"/>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7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685800"/>
            <a:ext cx="10972800" cy="5279136"/>
          </a:xfrm>
          <a:prstGeom prst="rect">
            <a:avLst/>
          </a:prstGeom>
        </p:spPr>
        <p:txBody>
          <a:bodyPr anchor="ctr" anchorCtr="0"/>
          <a:lstStyle>
            <a:lvl1pPr algn="ctr">
              <a:lnSpc>
                <a:spcPts val="6667"/>
              </a:lnSpc>
              <a:defRPr sz="56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CCB87BA6-BBD5-8D42-89D9-880CD0D71FB2}"/>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9" name="Picture 8">
            <a:extLst>
              <a:ext uri="{FF2B5EF4-FFF2-40B4-BE49-F238E27FC236}">
                <a16:creationId xmlns:a16="http://schemas.microsoft.com/office/drawing/2014/main" id="{2628861A-36E8-C845-AEEF-8B6E2DE21569}"/>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23C2BE31-3121-B247-8ABE-253288F6B260}"/>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30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oppy">
    <p:bg>
      <p:bgPr>
        <a:solidFill>
          <a:srgbClr val="EB1426"/>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685800"/>
            <a:ext cx="10972800" cy="5282717"/>
          </a:xfrm>
          <a:prstGeom prst="rect">
            <a:avLst/>
          </a:prstGeom>
        </p:spPr>
        <p:txBody>
          <a:bodyPr anchor="ctr" anchorCtr="0"/>
          <a:lstStyle>
            <a:lvl1pPr algn="ctr">
              <a:lnSpc>
                <a:spcPts val="6667"/>
              </a:lnSpc>
              <a:defRPr sz="5600" b="0" i="0" cap="none" baseline="0">
                <a:solidFill>
                  <a:schemeClr val="bg1"/>
                </a:solidFill>
              </a:defRPr>
            </a:lvl1pPr>
          </a:lstStyle>
          <a:p>
            <a:r>
              <a:rPr lang="en-US" dirty="0"/>
              <a:t>Click to add title</a:t>
            </a:r>
          </a:p>
        </p:txBody>
      </p:sp>
      <p:pic>
        <p:nvPicPr>
          <p:cNvPr id="6" name="Picture 5">
            <a:extLst>
              <a:ext uri="{FF2B5EF4-FFF2-40B4-BE49-F238E27FC236}">
                <a16:creationId xmlns:a16="http://schemas.microsoft.com/office/drawing/2014/main" id="{A5C90E77-25B3-334A-AB04-F3F68B349449}"/>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7" name="Picture 6">
            <a:extLst>
              <a:ext uri="{FF2B5EF4-FFF2-40B4-BE49-F238E27FC236}">
                <a16:creationId xmlns:a16="http://schemas.microsoft.com/office/drawing/2014/main" id="{58CB970F-A47A-F94D-AB4E-4A8DD7AF9016}"/>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9" name="Straight Connector 8">
            <a:extLst>
              <a:ext uri="{FF2B5EF4-FFF2-40B4-BE49-F238E27FC236}">
                <a16:creationId xmlns:a16="http://schemas.microsoft.com/office/drawing/2014/main" id="{1DE76F2C-70EC-5F46-A380-86229D2B069E}"/>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89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Dk Blue">
    <p:bg>
      <p:bgPr>
        <a:solidFill>
          <a:srgbClr val="FFCE08"/>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685800"/>
            <a:ext cx="10972800" cy="5282717"/>
          </a:xfrm>
          <a:prstGeom prst="rect">
            <a:avLst/>
          </a:prstGeom>
        </p:spPr>
        <p:txBody>
          <a:bodyPr anchor="ctr" anchorCtr="0"/>
          <a:lstStyle>
            <a:lvl1pPr algn="ctr">
              <a:lnSpc>
                <a:spcPts val="6667"/>
              </a:lnSpc>
              <a:defRPr sz="5600" b="0" i="0" cap="none" baseline="0">
                <a:solidFill>
                  <a:srgbClr val="262626"/>
                </a:solidFill>
              </a:defRPr>
            </a:lvl1pPr>
          </a:lstStyle>
          <a:p>
            <a:r>
              <a:rPr lang="en-US" dirty="0"/>
              <a:t>Click to add title</a:t>
            </a:r>
          </a:p>
        </p:txBody>
      </p:sp>
      <p:pic>
        <p:nvPicPr>
          <p:cNvPr id="6" name="Picture 5">
            <a:extLst>
              <a:ext uri="{FF2B5EF4-FFF2-40B4-BE49-F238E27FC236}">
                <a16:creationId xmlns:a16="http://schemas.microsoft.com/office/drawing/2014/main" id="{4AC95E51-9681-A547-BFCD-04E649A6F3EE}"/>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3" name="Picture 2" descr="A picture containing food&#10;&#10;Description automatically generated">
            <a:extLst>
              <a:ext uri="{FF2B5EF4-FFF2-40B4-BE49-F238E27FC236}">
                <a16:creationId xmlns:a16="http://schemas.microsoft.com/office/drawing/2014/main" id="{D3325D37-35C0-C04B-9811-9EB3D172482F}"/>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9" name="Straight Connector 8">
            <a:extLst>
              <a:ext uri="{FF2B5EF4-FFF2-40B4-BE49-F238E27FC236}">
                <a16:creationId xmlns:a16="http://schemas.microsoft.com/office/drawing/2014/main" id="{C4D079E0-C653-A249-97FB-7AEC66E83FD4}"/>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3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0" y="1066276"/>
            <a:ext cx="10972800" cy="682752"/>
          </a:xfrm>
          <a:prstGeom prst="rect">
            <a:avLst/>
          </a:prstGeom>
        </p:spPr>
        <p:txBody>
          <a:bodyPr/>
          <a:lstStyle>
            <a:lvl1pPr>
              <a:lnSpc>
                <a:spcPts val="5333"/>
              </a:lnSpc>
              <a:defRPr sz="4800">
                <a:solidFill>
                  <a:schemeClr val="tx2"/>
                </a:solidFill>
              </a:defRPr>
            </a:lvl1pPr>
          </a:lstStyle>
          <a:p>
            <a:r>
              <a:rPr lang="en-US" dirty="0"/>
              <a:t>Click to Edit Master Title</a:t>
            </a:r>
          </a:p>
        </p:txBody>
      </p:sp>
      <p:sp>
        <p:nvSpPr>
          <p:cNvPr id="3" name="Content Placeholder 2"/>
          <p:cNvSpPr>
            <a:spLocks noGrp="1"/>
          </p:cNvSpPr>
          <p:nvPr>
            <p:ph idx="1"/>
          </p:nvPr>
        </p:nvSpPr>
        <p:spPr>
          <a:xfrm>
            <a:off x="609600" y="2125635"/>
            <a:ext cx="10972800" cy="3842883"/>
          </a:xfrm>
        </p:spPr>
        <p:txBody>
          <a:bodyPr/>
          <a:lstStyle>
            <a:lvl1pPr>
              <a:lnSpc>
                <a:spcPct val="100000"/>
              </a:lnSpc>
              <a:spcAft>
                <a:spcPts val="1333"/>
              </a:spcAft>
              <a:defRPr sz="3733"/>
            </a:lvl1pPr>
            <a:lvl2pPr>
              <a:lnSpc>
                <a:spcPct val="100000"/>
              </a:lnSpc>
              <a:buClr>
                <a:schemeClr val="accent2"/>
              </a:buClr>
              <a:defRPr sz="3200">
                <a:solidFill>
                  <a:schemeClr val="tx1"/>
                </a:solidFill>
                <a:latin typeface="+mn-lt"/>
              </a:defRPr>
            </a:lvl2pPr>
            <a:lvl3pPr>
              <a:lnSpc>
                <a:spcPct val="100000"/>
              </a:lnSpc>
              <a:spcAft>
                <a:spcPts val="800"/>
              </a:spcAft>
              <a:buClr>
                <a:schemeClr val="accent2"/>
              </a:buClr>
              <a:defRPr sz="3200">
                <a:solidFill>
                  <a:schemeClr val="tx1"/>
                </a:solidFill>
              </a:defRPr>
            </a:lvl3pPr>
            <a:lvl4pPr>
              <a:lnSpc>
                <a:spcPct val="100000"/>
              </a:lnSpc>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3CDA2766-537B-1240-8766-21E00F901CAB}"/>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B4C69AB-BAE9-F94C-A17C-818559D05C27}"/>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1" name="Straight Connector 10">
            <a:extLst>
              <a:ext uri="{FF2B5EF4-FFF2-40B4-BE49-F238E27FC236}">
                <a16:creationId xmlns:a16="http://schemas.microsoft.com/office/drawing/2014/main" id="{74F2B43C-652A-C643-B6B5-BCD0230071E5}"/>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47765"/>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423575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No Section Title Ba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1066276"/>
            <a:ext cx="10972800" cy="685800"/>
          </a:xfrm>
          <a:prstGeom prst="rect">
            <a:avLst/>
          </a:prstGeom>
        </p:spPr>
        <p:txBody>
          <a:bodyPr/>
          <a:lstStyle>
            <a:lvl1pPr>
              <a:lnSpc>
                <a:spcPts val="5333"/>
              </a:lnSpc>
              <a:defRPr sz="4800">
                <a:solidFill>
                  <a:schemeClr val="tx2"/>
                </a:solidFill>
              </a:defRPr>
            </a:lvl1pPr>
          </a:lstStyle>
          <a:p>
            <a:r>
              <a:rPr lang="en-US" dirty="0"/>
              <a:t>Click to Edit Master Title</a:t>
            </a:r>
          </a:p>
        </p:txBody>
      </p:sp>
      <p:sp>
        <p:nvSpPr>
          <p:cNvPr id="3" name="Content Placeholder 2"/>
          <p:cNvSpPr>
            <a:spLocks noGrp="1"/>
          </p:cNvSpPr>
          <p:nvPr>
            <p:ph idx="1" hasCustomPrompt="1"/>
          </p:nvPr>
        </p:nvSpPr>
        <p:spPr>
          <a:xfrm>
            <a:off x="609600" y="2125635"/>
            <a:ext cx="10972800" cy="3842883"/>
          </a:xfrm>
        </p:spPr>
        <p:txBody>
          <a:bodyPr/>
          <a:lstStyle>
            <a:lvl1pPr>
              <a:lnSpc>
                <a:spcPct val="100000"/>
              </a:lnSpc>
              <a:spcAft>
                <a:spcPts val="1333"/>
              </a:spcAft>
              <a:defRPr sz="3733"/>
            </a:lvl1pPr>
            <a:lvl2pPr>
              <a:lnSpc>
                <a:spcPct val="100000"/>
              </a:lnSpc>
              <a:buClr>
                <a:schemeClr val="accent2"/>
              </a:buClr>
              <a:defRPr sz="3200">
                <a:solidFill>
                  <a:schemeClr val="tx1"/>
                </a:solidFill>
                <a:latin typeface="+mn-lt"/>
              </a:defRPr>
            </a:lvl2pPr>
            <a:lvl3pPr>
              <a:lnSpc>
                <a:spcPct val="100000"/>
              </a:lnSpc>
              <a:spcAft>
                <a:spcPts val="800"/>
              </a:spcAft>
              <a:buClr>
                <a:schemeClr val="accent2"/>
              </a:buClr>
              <a:defRPr sz="3200">
                <a:solidFill>
                  <a:schemeClr val="tx1"/>
                </a:solidFill>
              </a:defRPr>
            </a:lvl3pPr>
            <a:lvl4pPr>
              <a:lnSpc>
                <a:spcPct val="100000"/>
              </a:lnSpc>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a:extLst>
              <a:ext uri="{FF2B5EF4-FFF2-40B4-BE49-F238E27FC236}">
                <a16:creationId xmlns:a16="http://schemas.microsoft.com/office/drawing/2014/main" id="{AB737432-24B3-2948-B149-0CA906D66A8C}"/>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447594F0-2E81-6545-8EF3-8C41AA5E73F2}"/>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0" name="Straight Connector 9">
            <a:extLst>
              <a:ext uri="{FF2B5EF4-FFF2-40B4-BE49-F238E27FC236}">
                <a16:creationId xmlns:a16="http://schemas.microsoft.com/office/drawing/2014/main" id="{9DEDF144-850B-294E-8F94-669F0F852C6D}"/>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47765"/>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412570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0" y="649224"/>
            <a:ext cx="10972800" cy="5319293"/>
          </a:xfrm>
          <a:prstGeom prst="rect">
            <a:avLst/>
          </a:prstGeom>
        </p:spPr>
        <p:txBody>
          <a:bodyPr anchor="ctr" anchorCtr="0"/>
          <a:lstStyle>
            <a:lvl1pPr>
              <a:lnSpc>
                <a:spcPct val="90000"/>
              </a:lnSpc>
              <a:defRPr sz="5600">
                <a:solidFill>
                  <a:schemeClr val="tx2"/>
                </a:solidFill>
              </a:defRPr>
            </a:lvl1pPr>
          </a:lstStyle>
          <a:p>
            <a:r>
              <a:rPr lang="en-US" dirty="0"/>
              <a:t>Click to edit Master </a:t>
            </a:r>
            <a:br>
              <a:rPr lang="en-US" dirty="0"/>
            </a:br>
            <a:r>
              <a:rPr lang="en-US" dirty="0"/>
              <a:t>title style</a:t>
            </a:r>
          </a:p>
        </p:txBody>
      </p:sp>
      <p:pic>
        <p:nvPicPr>
          <p:cNvPr id="8" name="Picture 7">
            <a:extLst>
              <a:ext uri="{FF2B5EF4-FFF2-40B4-BE49-F238E27FC236}">
                <a16:creationId xmlns:a16="http://schemas.microsoft.com/office/drawing/2014/main" id="{236DB134-6D94-6D48-8AF5-15672ACA45F8}"/>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7D1C51E-8A90-5640-BCE1-E5F4F4CF9E0C}"/>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1" name="Straight Connector 10">
            <a:extLst>
              <a:ext uri="{FF2B5EF4-FFF2-40B4-BE49-F238E27FC236}">
                <a16:creationId xmlns:a16="http://schemas.microsoft.com/office/drawing/2014/main" id="{C68B25E5-5A88-1744-AC94-7AF50B9B3608}"/>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47765"/>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7069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Statement">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5587115" y="1072633"/>
            <a:ext cx="5991047" cy="4548147"/>
          </a:xfrm>
          <a:prstGeom prst="rect">
            <a:avLst/>
          </a:prstGeom>
        </p:spPr>
        <p:txBody>
          <a:bodyPr anchor="ctr" anchorCtr="0"/>
          <a:lstStyle>
            <a:lvl1pPr>
              <a:lnSpc>
                <a:spcPct val="100000"/>
              </a:lnSpc>
              <a:defRPr sz="4267" baseline="0"/>
            </a:lvl1pPr>
          </a:lstStyle>
          <a:p>
            <a:r>
              <a:rPr lang="en-US" dirty="0"/>
              <a:t>Click to edit Master title style lorem ipsum dolor sit </a:t>
            </a:r>
            <a:r>
              <a:rPr lang="en-US" dirty="0" err="1"/>
              <a:t>amet</a:t>
            </a:r>
            <a:r>
              <a:rPr lang="en-US" dirty="0"/>
              <a:t> text with photo style lorem.</a:t>
            </a:r>
          </a:p>
        </p:txBody>
      </p:sp>
      <p:sp>
        <p:nvSpPr>
          <p:cNvPr id="2" name="Rectangle 1"/>
          <p:cNvSpPr/>
          <p:nvPr userDrawn="1"/>
        </p:nvSpPr>
        <p:spPr>
          <a:xfrm>
            <a:off x="8" y="1072633"/>
            <a:ext cx="4929809" cy="4548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itle 1"/>
          <p:cNvSpPr txBox="1">
            <a:spLocks/>
          </p:cNvSpPr>
          <p:nvPr userDrawn="1"/>
        </p:nvSpPr>
        <p:spPr>
          <a:xfrm>
            <a:off x="1475415" y="2757577"/>
            <a:ext cx="1588495" cy="1178251"/>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600" dirty="0"/>
              <a:t>INSERT PHOTO</a:t>
            </a:r>
          </a:p>
        </p:txBody>
      </p:sp>
      <p:pic>
        <p:nvPicPr>
          <p:cNvPr id="9" name="Picture 8">
            <a:extLst>
              <a:ext uri="{FF2B5EF4-FFF2-40B4-BE49-F238E27FC236}">
                <a16:creationId xmlns:a16="http://schemas.microsoft.com/office/drawing/2014/main" id="{C5151078-25D2-1F41-919E-5527305BECF7}"/>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99B1D5F8-0418-A84D-972D-E87F30C7D170}"/>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3" name="Straight Connector 12">
            <a:extLst>
              <a:ext uri="{FF2B5EF4-FFF2-40B4-BE49-F238E27FC236}">
                <a16:creationId xmlns:a16="http://schemas.microsoft.com/office/drawing/2014/main" id="{708601AC-760C-A044-ABA8-014BB68EE918}"/>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215153" y="6003953"/>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3454705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and Paragraph">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1"/>
          <p:cNvSpPr>
            <a:spLocks noGrp="1"/>
          </p:cNvSpPr>
          <p:nvPr>
            <p:ph type="title" hasCustomPrompt="1"/>
          </p:nvPr>
        </p:nvSpPr>
        <p:spPr>
          <a:xfrm>
            <a:off x="5587115" y="1072633"/>
            <a:ext cx="5991047" cy="4548147"/>
          </a:xfrm>
          <a:prstGeom prst="rect">
            <a:avLst/>
          </a:prstGeom>
        </p:spPr>
        <p:txBody>
          <a:bodyPr anchor="ctr" anchorCtr="0"/>
          <a:lstStyle>
            <a:lvl1pPr>
              <a:lnSpc>
                <a:spcPct val="100000"/>
              </a:lnSpc>
              <a:defRPr sz="2400"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2" name="Rectangle 1"/>
          <p:cNvSpPr/>
          <p:nvPr userDrawn="1"/>
        </p:nvSpPr>
        <p:spPr>
          <a:xfrm>
            <a:off x="8" y="1072633"/>
            <a:ext cx="4929809" cy="4548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itle 1"/>
          <p:cNvSpPr txBox="1">
            <a:spLocks/>
          </p:cNvSpPr>
          <p:nvPr userDrawn="1"/>
        </p:nvSpPr>
        <p:spPr>
          <a:xfrm>
            <a:off x="1475415" y="2757577"/>
            <a:ext cx="1588495" cy="1178251"/>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600" dirty="0"/>
              <a:t>INSERT PHOTO</a:t>
            </a:r>
          </a:p>
        </p:txBody>
      </p:sp>
      <p:pic>
        <p:nvPicPr>
          <p:cNvPr id="9" name="Picture 8">
            <a:extLst>
              <a:ext uri="{FF2B5EF4-FFF2-40B4-BE49-F238E27FC236}">
                <a16:creationId xmlns:a16="http://schemas.microsoft.com/office/drawing/2014/main" id="{C5151078-25D2-1F41-919E-5527305BECF7}"/>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99B1D5F8-0418-A84D-972D-E87F30C7D170}"/>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3" name="Straight Connector 12">
            <a:extLst>
              <a:ext uri="{FF2B5EF4-FFF2-40B4-BE49-F238E27FC236}">
                <a16:creationId xmlns:a16="http://schemas.microsoft.com/office/drawing/2014/main" id="{708601AC-760C-A044-ABA8-014BB68EE918}"/>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262964" y="5980048"/>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267243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creenshot">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Rectangle 1"/>
          <p:cNvSpPr/>
          <p:nvPr userDrawn="1"/>
        </p:nvSpPr>
        <p:spPr>
          <a:xfrm>
            <a:off x="2626831" y="1260029"/>
            <a:ext cx="6938339" cy="45481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itle 1"/>
          <p:cNvSpPr txBox="1">
            <a:spLocks/>
          </p:cNvSpPr>
          <p:nvPr userDrawn="1"/>
        </p:nvSpPr>
        <p:spPr>
          <a:xfrm>
            <a:off x="4263928" y="2944977"/>
            <a:ext cx="3664144" cy="1178251"/>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3200" kern="1200" baseline="0">
                <a:solidFill>
                  <a:schemeClr val="tx1"/>
                </a:solidFill>
                <a:latin typeface="+mj-lt"/>
                <a:ea typeface="+mj-ea"/>
                <a:cs typeface="+mj-cs"/>
              </a:defRPr>
            </a:lvl1pPr>
          </a:lstStyle>
          <a:p>
            <a:pPr algn="ctr"/>
            <a:r>
              <a:rPr lang="en-US" sz="1600" dirty="0"/>
              <a:t>INSERT VIDEO SCREENSHOT</a:t>
            </a:r>
          </a:p>
        </p:txBody>
      </p:sp>
      <p:pic>
        <p:nvPicPr>
          <p:cNvPr id="9" name="Picture 8">
            <a:extLst>
              <a:ext uri="{FF2B5EF4-FFF2-40B4-BE49-F238E27FC236}">
                <a16:creationId xmlns:a16="http://schemas.microsoft.com/office/drawing/2014/main" id="{CEFF2B92-141B-794B-8F41-57B8A552424C}"/>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BDDB557-1FC0-0C45-9E3C-747E8AB01EEA}"/>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2" name="Straight Connector 11">
            <a:extLst>
              <a:ext uri="{FF2B5EF4-FFF2-40B4-BE49-F238E27FC236}">
                <a16:creationId xmlns:a16="http://schemas.microsoft.com/office/drawing/2014/main" id="{370C0B4E-1BC2-924F-A660-2E40A67364CC}"/>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262964" y="5980048"/>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155637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9D8E1C-F5CC-4528-9FFB-AE1E94B8703E}"/>
              </a:ext>
            </a:extLst>
          </p:cNvPr>
          <p:cNvSpPr/>
          <p:nvPr userDrawn="1"/>
        </p:nvSpPr>
        <p:spPr>
          <a:xfrm>
            <a:off x="0" y="5999608"/>
            <a:ext cx="2528047" cy="594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lvl1pPr>
              <a:lnSpc>
                <a:spcPct val="130000"/>
              </a:lnSpc>
              <a:spcBef>
                <a:spcPts val="0"/>
              </a:spcBef>
              <a:defRPr/>
            </a:lvl1pPr>
            <a:lvl2pPr>
              <a:lnSpc>
                <a:spcPct val="130000"/>
              </a:lnSpc>
              <a:spcBef>
                <a:spcPts val="0"/>
              </a:spcBef>
              <a:defRPr/>
            </a:lvl2pPr>
            <a:lvl3pPr>
              <a:lnSpc>
                <a:spcPct val="130000"/>
              </a:lnSpc>
              <a:spcBef>
                <a:spcPts val="0"/>
              </a:spcBef>
              <a:defRPr/>
            </a:lvl3pPr>
            <a:lvl4pPr>
              <a:lnSpc>
                <a:spcPct val="130000"/>
              </a:lnSpc>
              <a:spcBef>
                <a:spcPts val="0"/>
              </a:spcBef>
              <a:defRPr/>
            </a:lvl4pPr>
            <a:lvl5pPr>
              <a:lnSpc>
                <a:spcPct val="13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custDataLst>
      <p:tags r:id="rId1"/>
    </p:custDataLst>
    <p:extLst>
      <p:ext uri="{BB962C8B-B14F-4D97-AF65-F5344CB8AC3E}">
        <p14:creationId xmlns:p14="http://schemas.microsoft.com/office/powerpoint/2010/main" val="9920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s">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723" y="4504"/>
            <a:ext cx="12192000" cy="6853496"/>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Content Placeholder 2"/>
          <p:cNvSpPr>
            <a:spLocks noGrp="1"/>
          </p:cNvSpPr>
          <p:nvPr>
            <p:ph idx="1" hasCustomPrompt="1"/>
          </p:nvPr>
        </p:nvSpPr>
        <p:spPr>
          <a:xfrm>
            <a:off x="609600" y="2147109"/>
            <a:ext cx="10972800" cy="944484"/>
          </a:xfrm>
        </p:spPr>
        <p:txBody>
          <a:bodyPr/>
          <a:lstStyle>
            <a:lvl1pPr marL="0" marR="0" indent="0" algn="l" defTabSz="609585" rtl="0" eaLnBrk="1" fontAlgn="auto" latinLnBrk="0" hangingPunct="1">
              <a:lnSpc>
                <a:spcPct val="100000"/>
              </a:lnSpc>
              <a:spcBef>
                <a:spcPts val="0"/>
              </a:spcBef>
              <a:spcAft>
                <a:spcPts val="2400"/>
              </a:spcAft>
              <a:buClrTx/>
              <a:buSzTx/>
              <a:buFont typeface="Arial"/>
              <a:buNone/>
              <a:tabLst/>
              <a:defRPr sz="2133"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4" name="Title 1"/>
          <p:cNvSpPr>
            <a:spLocks noGrp="1"/>
          </p:cNvSpPr>
          <p:nvPr>
            <p:ph type="title" hasCustomPrompt="1"/>
          </p:nvPr>
        </p:nvSpPr>
        <p:spPr>
          <a:xfrm>
            <a:off x="609600" y="3265456"/>
            <a:ext cx="10972800" cy="2580809"/>
          </a:xfrm>
          <a:prstGeom prst="rect">
            <a:avLst/>
          </a:prstGeom>
        </p:spPr>
        <p:txBody>
          <a:bodyPr anchor="t" anchorCtr="0"/>
          <a:lstStyle>
            <a:lvl1pPr>
              <a:lnSpc>
                <a:spcPct val="100000"/>
              </a:lnSpc>
              <a:defRPr sz="2667"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a:t>
            </a:r>
          </a:p>
        </p:txBody>
      </p:sp>
      <p:sp>
        <p:nvSpPr>
          <p:cNvPr id="10" name="Text Placeholder 2">
            <a:extLst>
              <a:ext uri="{FF2B5EF4-FFF2-40B4-BE49-F238E27FC236}">
                <a16:creationId xmlns:a16="http://schemas.microsoft.com/office/drawing/2014/main" id="{130A9A07-AFD3-4946-88AB-936E9CF5EE03}"/>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pic>
        <p:nvPicPr>
          <p:cNvPr id="9" name="Picture 8">
            <a:extLst>
              <a:ext uri="{FF2B5EF4-FFF2-40B4-BE49-F238E27FC236}">
                <a16:creationId xmlns:a16="http://schemas.microsoft.com/office/drawing/2014/main" id="{5571B7F4-3E9E-6141-8ED4-1E4301DD01C0}"/>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238CA78-1704-1840-AB5F-E8ED1C775E1F}"/>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2" name="Straight Connector 11">
            <a:extLst>
              <a:ext uri="{FF2B5EF4-FFF2-40B4-BE49-F238E27FC236}">
                <a16:creationId xmlns:a16="http://schemas.microsoft.com/office/drawing/2014/main" id="{CFF3C9AD-0AF5-DB46-AD88-804E4B291E7F}"/>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47765"/>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887627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s w/Footnote">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723" y="4504"/>
            <a:ext cx="12192000" cy="6853496"/>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609600" y="2147109"/>
            <a:ext cx="10972800" cy="944484"/>
          </a:xfrm>
        </p:spPr>
        <p:txBody>
          <a:bodyPr/>
          <a:lstStyle>
            <a:lvl1pPr marL="0" marR="0" indent="0" algn="l" defTabSz="609585" rtl="0" eaLnBrk="1" fontAlgn="auto" latinLnBrk="0" hangingPunct="1">
              <a:lnSpc>
                <a:spcPct val="100000"/>
              </a:lnSpc>
              <a:spcBef>
                <a:spcPts val="0"/>
              </a:spcBef>
              <a:spcAft>
                <a:spcPts val="2400"/>
              </a:spcAft>
              <a:buClrTx/>
              <a:buSzTx/>
              <a:buFont typeface="Arial"/>
              <a:buNone/>
              <a:tabLst/>
              <a:defRPr sz="2133"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609600" y="3265456"/>
            <a:ext cx="10972800" cy="2660441"/>
          </a:xfrm>
          <a:prstGeom prst="rect">
            <a:avLst/>
          </a:prstGeom>
        </p:spPr>
        <p:txBody>
          <a:bodyPr anchor="t" anchorCtr="0"/>
          <a:lstStyle>
            <a:lvl1pPr>
              <a:lnSpc>
                <a:spcPct val="100000"/>
              </a:lnSpc>
              <a:defRPr sz="2667"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sp>
        <p:nvSpPr>
          <p:cNvPr id="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436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aragraphs">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723" y="4504"/>
            <a:ext cx="12192000" cy="6853496"/>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609600" y="2147109"/>
            <a:ext cx="10972800" cy="520465"/>
          </a:xfrm>
        </p:spPr>
        <p:txBody>
          <a:bodyPr/>
          <a:lstStyle>
            <a:lvl1pPr marL="0" marR="0" indent="0" algn="l" defTabSz="609585" rtl="0" eaLnBrk="1" fontAlgn="auto" latinLnBrk="0" hangingPunct="1">
              <a:lnSpc>
                <a:spcPct val="100000"/>
              </a:lnSpc>
              <a:spcBef>
                <a:spcPts val="0"/>
              </a:spcBef>
              <a:spcAft>
                <a:spcPts val="2400"/>
              </a:spcAft>
              <a:buClrTx/>
              <a:buSzTx/>
              <a:buFont typeface="Arial"/>
              <a:buNone/>
              <a:tabLst/>
              <a:defRPr sz="16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609600" y="2777577"/>
            <a:ext cx="10972800" cy="2937240"/>
          </a:xfrm>
          <a:prstGeom prst="rect">
            <a:avLst/>
          </a:prstGeom>
        </p:spPr>
        <p:txBody>
          <a:bodyPr anchor="t" anchorCtr="0"/>
          <a:lstStyle>
            <a:lvl1pPr>
              <a:lnSpc>
                <a:spcPct val="100000"/>
              </a:lnSpc>
              <a:defRPr sz="1867"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3822144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aragraphs w/Footnote">
    <p:bg>
      <p:bgPr>
        <a:solidFill>
          <a:schemeClr val="bg1">
            <a:alpha val="7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723" y="4504"/>
            <a:ext cx="12192000" cy="6853496"/>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Content Placeholder 2">
            <a:extLst>
              <a:ext uri="{FF2B5EF4-FFF2-40B4-BE49-F238E27FC236}">
                <a16:creationId xmlns:a16="http://schemas.microsoft.com/office/drawing/2014/main" id="{FD2C303F-2059-BB41-9E99-19A9C438B3EE}"/>
              </a:ext>
            </a:extLst>
          </p:cNvPr>
          <p:cNvSpPr>
            <a:spLocks noGrp="1"/>
          </p:cNvSpPr>
          <p:nvPr>
            <p:ph idx="1" hasCustomPrompt="1"/>
          </p:nvPr>
        </p:nvSpPr>
        <p:spPr>
          <a:xfrm>
            <a:off x="609600" y="2147109"/>
            <a:ext cx="10972800" cy="520465"/>
          </a:xfrm>
        </p:spPr>
        <p:txBody>
          <a:bodyPr/>
          <a:lstStyle>
            <a:lvl1pPr marL="0" marR="0" indent="0" algn="l" defTabSz="609585" rtl="0" eaLnBrk="1" fontAlgn="auto" latinLnBrk="0" hangingPunct="1">
              <a:lnSpc>
                <a:spcPct val="100000"/>
              </a:lnSpc>
              <a:spcBef>
                <a:spcPts val="0"/>
              </a:spcBef>
              <a:spcAft>
                <a:spcPts val="2400"/>
              </a:spcAft>
              <a:buClrTx/>
              <a:buSzTx/>
              <a:buFont typeface="Arial"/>
              <a:buNone/>
              <a:tabLst/>
              <a:defRPr sz="1600"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2" name="Title 1">
            <a:extLst>
              <a:ext uri="{FF2B5EF4-FFF2-40B4-BE49-F238E27FC236}">
                <a16:creationId xmlns:a16="http://schemas.microsoft.com/office/drawing/2014/main" id="{9CADC9AC-96B2-0F4F-98E1-444EE67A42D7}"/>
              </a:ext>
            </a:extLst>
          </p:cNvPr>
          <p:cNvSpPr>
            <a:spLocks noGrp="1"/>
          </p:cNvSpPr>
          <p:nvPr>
            <p:ph type="title" hasCustomPrompt="1"/>
          </p:nvPr>
        </p:nvSpPr>
        <p:spPr>
          <a:xfrm>
            <a:off x="609600" y="2777578"/>
            <a:ext cx="10972800" cy="2928543"/>
          </a:xfrm>
          <a:prstGeom prst="rect">
            <a:avLst/>
          </a:prstGeom>
        </p:spPr>
        <p:txBody>
          <a:bodyPr anchor="t" anchorCtr="0"/>
          <a:lstStyle>
            <a:lvl1pPr>
              <a:lnSpc>
                <a:spcPct val="100000"/>
              </a:lnSpc>
              <a:defRPr sz="1867" baseline="0"/>
            </a:lvl1pPr>
          </a:lstStyle>
          <a:p>
            <a:r>
              <a:rPr lang="en-US" dirty="0"/>
              <a:t>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 Click to edit Master title style lorem ipsum dolor sit </a:t>
            </a:r>
            <a:r>
              <a:rPr lang="en-US" dirty="0" err="1"/>
              <a:t>amet</a:t>
            </a:r>
            <a:r>
              <a:rPr lang="en-US" dirty="0"/>
              <a:t> text with photo style lorem.</a:t>
            </a:r>
          </a:p>
        </p:txBody>
      </p:sp>
      <p:sp>
        <p:nvSpPr>
          <p:cNvPr id="13" name="Text Placeholder 2">
            <a:extLst>
              <a:ext uri="{FF2B5EF4-FFF2-40B4-BE49-F238E27FC236}">
                <a16:creationId xmlns:a16="http://schemas.microsoft.com/office/drawing/2014/main" id="{1A37DD53-F059-5E4A-8F7A-A48315C1164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sp>
        <p:nvSpPr>
          <p:cNvPr id="4"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pic>
        <p:nvPicPr>
          <p:cNvPr id="9" name="Picture 8">
            <a:extLst>
              <a:ext uri="{FF2B5EF4-FFF2-40B4-BE49-F238E27FC236}">
                <a16:creationId xmlns:a16="http://schemas.microsoft.com/office/drawing/2014/main" id="{022F66A9-276F-264C-903E-3EDDDAC9C516}"/>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2C8A1FE9-4F96-924F-8C2B-A13C34AEC1FC}"/>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4" name="Straight Connector 13">
            <a:extLst>
              <a:ext uri="{FF2B5EF4-FFF2-40B4-BE49-F238E27FC236}">
                <a16:creationId xmlns:a16="http://schemas.microsoft.com/office/drawing/2014/main" id="{8C2F44C2-FB2C-EE48-8E8F-D5F5D3DFC4FB}"/>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104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2 column">
    <p:spTree>
      <p:nvGrpSpPr>
        <p:cNvPr id="1" name=""/>
        <p:cNvGrpSpPr/>
        <p:nvPr/>
      </p:nvGrpSpPr>
      <p:grpSpPr>
        <a:xfrm>
          <a:off x="0" y="0"/>
          <a:ext cx="0" cy="0"/>
          <a:chOff x="0" y="0"/>
          <a:chExt cx="0" cy="0"/>
        </a:xfrm>
      </p:grpSpPr>
      <p:sp>
        <p:nvSpPr>
          <p:cNvPr id="3" name="Rectangle 2"/>
          <p:cNvSpPr/>
          <p:nvPr userDrawn="1"/>
        </p:nvSpPr>
        <p:spPr>
          <a:xfrm>
            <a:off x="0" y="-3"/>
            <a:ext cx="12192000" cy="6858003"/>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Content Placeholder 2"/>
          <p:cNvSpPr>
            <a:spLocks noGrp="1"/>
          </p:cNvSpPr>
          <p:nvPr>
            <p:ph idx="1" hasCustomPrompt="1"/>
          </p:nvPr>
        </p:nvSpPr>
        <p:spPr>
          <a:xfrm>
            <a:off x="609600" y="2147108"/>
            <a:ext cx="10972800" cy="3567709"/>
          </a:xfrm>
        </p:spPr>
        <p:txBody>
          <a:bodyPr numCol="2"/>
          <a:lstStyle>
            <a:lvl2pPr marL="0" marR="0" indent="-365751" algn="l" defTabSz="609585" rtl="0" eaLnBrk="1" fontAlgn="auto" latinLnBrk="0" hangingPunct="1">
              <a:lnSpc>
                <a:spcPct val="100000"/>
              </a:lnSpc>
              <a:spcBef>
                <a:spcPts val="0"/>
              </a:spcBef>
              <a:spcAft>
                <a:spcPts val="1200"/>
              </a:spcAft>
              <a:buClr>
                <a:schemeClr val="accent2"/>
              </a:buClr>
              <a:buSzPct val="110000"/>
              <a:buFont typeface="Arial"/>
              <a:buChar char="•"/>
              <a:tabLst/>
              <a:defRPr sz="3200" b="0" baseline="0">
                <a:solidFill>
                  <a:schemeClr val="tx1"/>
                </a:solidFill>
              </a:defRPr>
            </a:lvl2pPr>
            <a:lvl3pPr>
              <a:defRPr>
                <a:solidFill>
                  <a:schemeClr val="tx1"/>
                </a:solidFill>
              </a:defRPr>
            </a:lvl3pPr>
          </a:lstStyle>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p:txBody>
      </p:sp>
      <p:sp>
        <p:nvSpPr>
          <p:cNvPr id="7" name="Text Placeholder 2">
            <a:extLst>
              <a:ext uri="{FF2B5EF4-FFF2-40B4-BE49-F238E27FC236}">
                <a16:creationId xmlns:a16="http://schemas.microsoft.com/office/drawing/2014/main" id="{EF92EFA5-F069-104B-B3A1-CFB27E89D85C}"/>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pic>
        <p:nvPicPr>
          <p:cNvPr id="10" name="Picture 9">
            <a:extLst>
              <a:ext uri="{FF2B5EF4-FFF2-40B4-BE49-F238E27FC236}">
                <a16:creationId xmlns:a16="http://schemas.microsoft.com/office/drawing/2014/main" id="{8502992B-682F-0C42-94C3-FDDBEB5E288D}"/>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F172F53-F553-4441-A6D8-C92BD584C2DD}"/>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2" name="Straight Connector 11">
            <a:extLst>
              <a:ext uri="{FF2B5EF4-FFF2-40B4-BE49-F238E27FC236}">
                <a16:creationId xmlns:a16="http://schemas.microsoft.com/office/drawing/2014/main" id="{A2579EAD-B480-384E-900E-D39E0A76FAF4}"/>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874076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list 3 column">
    <p:spTree>
      <p:nvGrpSpPr>
        <p:cNvPr id="1" name=""/>
        <p:cNvGrpSpPr/>
        <p:nvPr/>
      </p:nvGrpSpPr>
      <p:grpSpPr>
        <a:xfrm>
          <a:off x="0" y="0"/>
          <a:ext cx="0" cy="0"/>
          <a:chOff x="0" y="0"/>
          <a:chExt cx="0" cy="0"/>
        </a:xfrm>
      </p:grpSpPr>
      <p:sp>
        <p:nvSpPr>
          <p:cNvPr id="3" name="Rectangle 2"/>
          <p:cNvSpPr/>
          <p:nvPr userDrawn="1"/>
        </p:nvSpPr>
        <p:spPr>
          <a:xfrm>
            <a:off x="0" y="-3"/>
            <a:ext cx="12192000" cy="6858003"/>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F92EFA5-F069-104B-B3A1-CFB27E89D85C}"/>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pic>
        <p:nvPicPr>
          <p:cNvPr id="10" name="Picture 9">
            <a:extLst>
              <a:ext uri="{FF2B5EF4-FFF2-40B4-BE49-F238E27FC236}">
                <a16:creationId xmlns:a16="http://schemas.microsoft.com/office/drawing/2014/main" id="{8502992B-682F-0C42-94C3-FDDBEB5E288D}"/>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CF172F53-F553-4441-A6D8-C92BD584C2DD}"/>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2" name="Straight Connector 11">
            <a:extLst>
              <a:ext uri="{FF2B5EF4-FFF2-40B4-BE49-F238E27FC236}">
                <a16:creationId xmlns:a16="http://schemas.microsoft.com/office/drawing/2014/main" id="{A2579EAD-B480-384E-900E-D39E0A76FAF4}"/>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FC222DCA-9027-8344-A192-667FF2B37792}"/>
              </a:ext>
            </a:extLst>
          </p:cNvPr>
          <p:cNvSpPr>
            <a:spLocks noGrp="1"/>
          </p:cNvSpPr>
          <p:nvPr>
            <p:ph idx="12" hasCustomPrompt="1"/>
          </p:nvPr>
        </p:nvSpPr>
        <p:spPr>
          <a:xfrm>
            <a:off x="609600" y="2147109"/>
            <a:ext cx="10972800" cy="944484"/>
          </a:xfrm>
        </p:spPr>
        <p:txBody>
          <a:bodyPr/>
          <a:lstStyle>
            <a:lvl1pPr marL="0" marR="0" indent="0" algn="l" defTabSz="609585" rtl="0" eaLnBrk="1" fontAlgn="auto" latinLnBrk="0" hangingPunct="1">
              <a:lnSpc>
                <a:spcPct val="100000"/>
              </a:lnSpc>
              <a:spcBef>
                <a:spcPts val="0"/>
              </a:spcBef>
              <a:spcAft>
                <a:spcPts val="2400"/>
              </a:spcAft>
              <a:buClrTx/>
              <a:buSzTx/>
              <a:buFont typeface="Arial"/>
              <a:buNone/>
              <a:tabLst/>
              <a:defRPr sz="2133" b="1" baseline="0">
                <a:solidFill>
                  <a:schemeClr val="tx2"/>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lvl4pPr>
          </a:lstStyle>
          <a:p>
            <a:pPr lvl="0"/>
            <a:r>
              <a:rPr lang="en-US" dirty="0"/>
              <a:t>Intro copy style lorem ipsum dolor sit </a:t>
            </a:r>
            <a:r>
              <a:rPr lang="en-US" dirty="0" err="1"/>
              <a:t>amet</a:t>
            </a:r>
            <a:r>
              <a:rPr lang="en-US" dirty="0"/>
              <a:t> </a:t>
            </a:r>
            <a:r>
              <a:rPr lang="en-US" dirty="0" err="1"/>
              <a:t>ipsing</a:t>
            </a:r>
            <a:r>
              <a:rPr lang="en-US" dirty="0"/>
              <a:t> con </a:t>
            </a:r>
            <a:r>
              <a:rPr lang="en-US" dirty="0" err="1"/>
              <a:t>secteur</a:t>
            </a:r>
            <a:r>
              <a:rPr lang="en-US" dirty="0"/>
              <a:t> intro copy lorem ipsum dolor sit </a:t>
            </a:r>
            <a:r>
              <a:rPr lang="en-US" dirty="0" err="1"/>
              <a:t>amet</a:t>
            </a:r>
            <a:r>
              <a:rPr lang="en-US" dirty="0"/>
              <a:t> </a:t>
            </a:r>
            <a:r>
              <a:rPr lang="en-US" dirty="0" err="1"/>
              <a:t>ipsing</a:t>
            </a:r>
            <a:r>
              <a:rPr lang="en-US" dirty="0"/>
              <a:t> cons </a:t>
            </a:r>
            <a:r>
              <a:rPr lang="en-US" dirty="0" err="1"/>
              <a:t>ecteur</a:t>
            </a:r>
            <a:r>
              <a:rPr lang="en-US" dirty="0"/>
              <a:t> lorem ipsum dolor sit </a:t>
            </a:r>
            <a:r>
              <a:rPr lang="en-US" dirty="0" err="1"/>
              <a:t>amet</a:t>
            </a:r>
            <a:r>
              <a:rPr lang="en-US" dirty="0"/>
              <a:t> </a:t>
            </a:r>
            <a:r>
              <a:rPr lang="en-US" dirty="0" err="1"/>
              <a:t>ipsing</a:t>
            </a:r>
            <a:r>
              <a:rPr lang="en-US" dirty="0"/>
              <a:t> con </a:t>
            </a:r>
            <a:r>
              <a:rPr lang="en-US" dirty="0" err="1"/>
              <a:t>secteur</a:t>
            </a:r>
            <a:r>
              <a:rPr lang="en-US" dirty="0"/>
              <a:t> lorem ipsum.</a:t>
            </a:r>
          </a:p>
        </p:txBody>
      </p:sp>
      <p:sp>
        <p:nvSpPr>
          <p:cNvPr id="14" name="Text Placeholder 5">
            <a:extLst>
              <a:ext uri="{FF2B5EF4-FFF2-40B4-BE49-F238E27FC236}">
                <a16:creationId xmlns:a16="http://schemas.microsoft.com/office/drawing/2014/main" id="{8AB2F022-F428-E04A-85BF-877BA8F4CAD7}"/>
              </a:ext>
            </a:extLst>
          </p:cNvPr>
          <p:cNvSpPr>
            <a:spLocks noGrp="1"/>
          </p:cNvSpPr>
          <p:nvPr>
            <p:ph type="body" sz="quarter" idx="13" hasCustomPrompt="1"/>
          </p:nvPr>
        </p:nvSpPr>
        <p:spPr>
          <a:xfrm>
            <a:off x="609601" y="3268133"/>
            <a:ext cx="10968567" cy="2700867"/>
          </a:xfrm>
        </p:spPr>
        <p:txBody>
          <a:bodyPr numCol="3"/>
          <a:lstStyle>
            <a:lvl1pPr>
              <a:defRPr sz="1867" b="0"/>
            </a:lvl1pPr>
            <a:lvl2pPr marL="0" marR="0" indent="-365751" algn="l" defTabSz="609585" rtl="0" eaLnBrk="1" fontAlgn="auto" latinLnBrk="0" hangingPunct="0">
              <a:lnSpc>
                <a:spcPct val="100000"/>
              </a:lnSpc>
              <a:spcBef>
                <a:spcPts val="0"/>
              </a:spcBef>
              <a:spcAft>
                <a:spcPts val="800"/>
              </a:spcAft>
              <a:buClr>
                <a:schemeClr val="accent2"/>
              </a:buClr>
              <a:buSzPct val="110000"/>
              <a:buFont typeface="Arial" panose="020B0604020202020204" pitchFamily="34" charset="0"/>
              <a:buChar char="•"/>
              <a:tabLst/>
              <a:defRPr sz="1867" b="0">
                <a:latin typeface="+mn-lt"/>
                <a:cs typeface="Arial" panose="020B0604020202020204" pitchFamily="34" charset="0"/>
              </a:defRPr>
            </a:lvl2pPr>
          </a:lstStyle>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a:p>
            <a:pPr lvl="1"/>
            <a:r>
              <a:rPr lang="en-US" dirty="0"/>
              <a:t>Bulleted list</a:t>
            </a:r>
          </a:p>
        </p:txBody>
      </p:sp>
      <p:sp>
        <p:nvSpPr>
          <p:cNvPr id="9"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19981"/>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157176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 Placeholder 2">
            <a:extLst>
              <a:ext uri="{FF2B5EF4-FFF2-40B4-BE49-F238E27FC236}">
                <a16:creationId xmlns:a16="http://schemas.microsoft.com/office/drawing/2014/main" id="{1BCAE7D2-A467-7246-8DF8-999F40503901}"/>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pic>
        <p:nvPicPr>
          <p:cNvPr id="7" name="Picture 6">
            <a:extLst>
              <a:ext uri="{FF2B5EF4-FFF2-40B4-BE49-F238E27FC236}">
                <a16:creationId xmlns:a16="http://schemas.microsoft.com/office/drawing/2014/main" id="{BE74F854-B056-F244-BBFD-687E4140184B}"/>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B38F0BF4-6353-3342-AC76-9F8E0649E32C}"/>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0" name="Straight Connector 9">
            <a:extLst>
              <a:ext uri="{FF2B5EF4-FFF2-40B4-BE49-F238E27FC236}">
                <a16:creationId xmlns:a16="http://schemas.microsoft.com/office/drawing/2014/main" id="{AF6D0917-8DAB-6D4D-AD92-89F4348985BA}"/>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Picture Placeholder 12">
            <a:extLst>
              <a:ext uri="{FF2B5EF4-FFF2-40B4-BE49-F238E27FC236}">
                <a16:creationId xmlns:a16="http://schemas.microsoft.com/office/drawing/2014/main" id="{16A959DE-C389-AB4F-8E62-A7FC05112FCF}"/>
              </a:ext>
            </a:extLst>
          </p:cNvPr>
          <p:cNvSpPr>
            <a:spLocks noGrp="1"/>
          </p:cNvSpPr>
          <p:nvPr>
            <p:ph type="pic" sz="quarter" idx="12"/>
          </p:nvPr>
        </p:nvSpPr>
        <p:spPr>
          <a:xfrm>
            <a:off x="609600" y="2147107"/>
            <a:ext cx="10968449" cy="3821409"/>
          </a:xfrm>
        </p:spPr>
        <p:txBody>
          <a:bodyPr/>
          <a:lstStyle/>
          <a:p>
            <a:endParaRPr lang="en-US"/>
          </a:p>
        </p:txBody>
      </p:sp>
      <p:sp>
        <p:nvSpPr>
          <p:cNvPr id="11" name="Text Placeholder 3">
            <a:extLst>
              <a:ext uri="{FF2B5EF4-FFF2-40B4-BE49-F238E27FC236}">
                <a16:creationId xmlns:a16="http://schemas.microsoft.com/office/drawing/2014/main" id="{31E252AA-0BE8-0945-9372-E90CAFE841A7}"/>
              </a:ext>
            </a:extLst>
          </p:cNvPr>
          <p:cNvSpPr>
            <a:spLocks noGrp="1"/>
          </p:cNvSpPr>
          <p:nvPr>
            <p:ph type="body" sz="quarter" idx="11" hasCustomPrompt="1"/>
          </p:nvPr>
        </p:nvSpPr>
        <p:spPr>
          <a:xfrm>
            <a:off x="609600" y="6081301"/>
            <a:ext cx="6096000" cy="607944"/>
          </a:xfrm>
        </p:spPr>
        <p:txBody>
          <a:bodyPr anchor="t"/>
          <a:lstStyle>
            <a:lvl1pPr>
              <a:lnSpc>
                <a:spcPct val="100000"/>
              </a:lnSpc>
              <a:spcAft>
                <a:spcPts val="0"/>
              </a:spcAft>
              <a:defRPr sz="1333"/>
            </a:lvl1pPr>
          </a:lstStyle>
          <a:p>
            <a:pPr lvl="0"/>
            <a:r>
              <a:rPr lang="en-US" dirty="0"/>
              <a:t>Footnotes</a:t>
            </a:r>
          </a:p>
        </p:txBody>
      </p:sp>
    </p:spTree>
    <p:extLst>
      <p:ext uri="{BB962C8B-B14F-4D97-AF65-F5344CB8AC3E}">
        <p14:creationId xmlns:p14="http://schemas.microsoft.com/office/powerpoint/2010/main" val="4095660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Rectangle 2"/>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hart Placeholder 4">
            <a:extLst>
              <a:ext uri="{FF2B5EF4-FFF2-40B4-BE49-F238E27FC236}">
                <a16:creationId xmlns:a16="http://schemas.microsoft.com/office/drawing/2014/main" id="{BAB025D2-5B35-7142-8CFE-82BF22C63D9D}"/>
              </a:ext>
            </a:extLst>
          </p:cNvPr>
          <p:cNvSpPr>
            <a:spLocks noGrp="1"/>
          </p:cNvSpPr>
          <p:nvPr>
            <p:ph type="chart" sz="quarter" idx="13"/>
          </p:nvPr>
        </p:nvSpPr>
        <p:spPr>
          <a:xfrm>
            <a:off x="609599" y="2127966"/>
            <a:ext cx="10968391" cy="3821409"/>
          </a:xfrm>
        </p:spPr>
        <p:txBody>
          <a:bodyPr/>
          <a:lstStyle/>
          <a:p>
            <a:endParaRPr lang="en-US" dirty="0"/>
          </a:p>
        </p:txBody>
      </p:sp>
    </p:spTree>
    <p:extLst>
      <p:ext uri="{BB962C8B-B14F-4D97-AF65-F5344CB8AC3E}">
        <p14:creationId xmlns:p14="http://schemas.microsoft.com/office/powerpoint/2010/main" val="2809966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Rectangle 2"/>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able Placeholder 4">
            <a:extLst>
              <a:ext uri="{FF2B5EF4-FFF2-40B4-BE49-F238E27FC236}">
                <a16:creationId xmlns:a16="http://schemas.microsoft.com/office/drawing/2014/main" id="{3C747AA7-AD44-3444-B7F0-E2B3EAE914A5}"/>
              </a:ext>
            </a:extLst>
          </p:cNvPr>
          <p:cNvSpPr>
            <a:spLocks noGrp="1"/>
          </p:cNvSpPr>
          <p:nvPr>
            <p:ph type="tbl" sz="quarter" idx="14"/>
          </p:nvPr>
        </p:nvSpPr>
        <p:spPr>
          <a:xfrm>
            <a:off x="609598" y="2145991"/>
            <a:ext cx="10968380" cy="3803384"/>
          </a:xfrm>
        </p:spPr>
        <p:txBody>
          <a:bodyPr/>
          <a:lstStyle/>
          <a:p>
            <a:endParaRPr lang="en-US"/>
          </a:p>
        </p:txBody>
      </p:sp>
    </p:spTree>
    <p:extLst>
      <p:ext uri="{BB962C8B-B14F-4D97-AF65-F5344CB8AC3E}">
        <p14:creationId xmlns:p14="http://schemas.microsoft.com/office/powerpoint/2010/main" val="1277126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3" name="Rectangle 2"/>
          <p:cNvSpPr/>
          <p:nvPr userDrawn="1"/>
        </p:nvSpPr>
        <p:spPr>
          <a:xfrm>
            <a:off x="0" y="-1"/>
            <a:ext cx="12192000" cy="6858001"/>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2">
            <a:extLst>
              <a:ext uri="{FF2B5EF4-FFF2-40B4-BE49-F238E27FC236}">
                <a16:creationId xmlns:a16="http://schemas.microsoft.com/office/drawing/2014/main" id="{02383DA7-7B94-BB46-B361-CCEB775A7A68}"/>
              </a:ext>
            </a:extLst>
          </p:cNvPr>
          <p:cNvSpPr>
            <a:spLocks noGrp="1"/>
          </p:cNvSpPr>
          <p:nvPr>
            <p:ph type="body" sz="quarter" idx="10" hasCustomPrompt="1"/>
          </p:nvPr>
        </p:nvSpPr>
        <p:spPr>
          <a:xfrm>
            <a:off x="609600" y="1143183"/>
            <a:ext cx="10972800" cy="757767"/>
          </a:xfrm>
        </p:spPr>
        <p:txBody>
          <a:bodyPr/>
          <a:lstStyle>
            <a:lvl1pPr>
              <a:defRPr sz="4800">
                <a:solidFill>
                  <a:schemeClr val="tx2"/>
                </a:solidFill>
              </a:defRPr>
            </a:lvl1pPr>
          </a:lstStyle>
          <a:p>
            <a:r>
              <a:rPr lang="en-US" dirty="0"/>
              <a:t>Click to Edit Master Title</a:t>
            </a:r>
          </a:p>
        </p:txBody>
      </p:sp>
      <p:sp>
        <p:nvSpPr>
          <p:cNvPr id="8" name="Text Placeholder 3">
            <a:extLst>
              <a:ext uri="{FF2B5EF4-FFF2-40B4-BE49-F238E27FC236}">
                <a16:creationId xmlns:a16="http://schemas.microsoft.com/office/drawing/2014/main" id="{38B94170-7F80-5842-A82B-C315ADC46162}"/>
              </a:ext>
            </a:extLst>
          </p:cNvPr>
          <p:cNvSpPr>
            <a:spLocks noGrp="1"/>
          </p:cNvSpPr>
          <p:nvPr>
            <p:ph type="body" sz="quarter" idx="11" hasCustomPrompt="1"/>
          </p:nvPr>
        </p:nvSpPr>
        <p:spPr>
          <a:xfrm>
            <a:off x="609600" y="5987659"/>
            <a:ext cx="6096000" cy="607944"/>
          </a:xfrm>
        </p:spPr>
        <p:txBody>
          <a:bodyPr anchor="t"/>
          <a:lstStyle>
            <a:lvl1pPr>
              <a:lnSpc>
                <a:spcPct val="100000"/>
              </a:lnSpc>
              <a:spcAft>
                <a:spcPts val="0"/>
              </a:spcAft>
              <a:defRPr sz="1333"/>
            </a:lvl1pPr>
          </a:lstStyle>
          <a:p>
            <a:pPr lvl="0"/>
            <a:r>
              <a:rPr lang="en-US" dirty="0"/>
              <a:t>Footnotes</a:t>
            </a:r>
          </a:p>
        </p:txBody>
      </p:sp>
      <p:pic>
        <p:nvPicPr>
          <p:cNvPr id="9" name="Picture 8">
            <a:extLst>
              <a:ext uri="{FF2B5EF4-FFF2-40B4-BE49-F238E27FC236}">
                <a16:creationId xmlns:a16="http://schemas.microsoft.com/office/drawing/2014/main" id="{DEE427E5-41CC-AB4D-B8DF-2B58EC9A7FCA}"/>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94981254-CF15-E147-A4E4-63237CB08DE2}"/>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1" name="Straight Connector 10">
            <a:extLst>
              <a:ext uri="{FF2B5EF4-FFF2-40B4-BE49-F238E27FC236}">
                <a16:creationId xmlns:a16="http://schemas.microsoft.com/office/drawing/2014/main" id="{421AF0F0-1E77-CF43-94EC-6B9008B74FFC}"/>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Media Placeholder 4">
            <a:extLst>
              <a:ext uri="{FF2B5EF4-FFF2-40B4-BE49-F238E27FC236}">
                <a16:creationId xmlns:a16="http://schemas.microsoft.com/office/drawing/2014/main" id="{71CB39F0-1F2A-D146-B51A-1AE2D57668C4}"/>
              </a:ext>
            </a:extLst>
          </p:cNvPr>
          <p:cNvSpPr>
            <a:spLocks noGrp="1"/>
          </p:cNvSpPr>
          <p:nvPr>
            <p:ph type="media" sz="quarter" idx="15"/>
          </p:nvPr>
        </p:nvSpPr>
        <p:spPr>
          <a:xfrm>
            <a:off x="609597" y="2145990"/>
            <a:ext cx="10968377" cy="3822527"/>
          </a:xfrm>
        </p:spPr>
        <p:txBody>
          <a:bodyPr/>
          <a:lstStyle/>
          <a:p>
            <a:endParaRPr lang="en-US"/>
          </a:p>
        </p:txBody>
      </p:sp>
    </p:spTree>
    <p:extLst>
      <p:ext uri="{BB962C8B-B14F-4D97-AF65-F5344CB8AC3E}">
        <p14:creationId xmlns:p14="http://schemas.microsoft.com/office/powerpoint/2010/main" val="172774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871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cussion Dk Blue">
    <p:bg>
      <p:bgPr>
        <a:solidFill>
          <a:schemeClr val="accent5"/>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821698"/>
            <a:ext cx="10973221" cy="954107"/>
          </a:xfrm>
          <a:prstGeom prst="rect">
            <a:avLst/>
          </a:prstGeom>
          <a:noFill/>
        </p:spPr>
        <p:txBody>
          <a:bodyPr wrap="square" rtlCol="0">
            <a:spAutoFit/>
          </a:bodyPr>
          <a:lstStyle/>
          <a:p>
            <a:pPr algn="ctr"/>
            <a:r>
              <a:rPr lang="en-US" sz="5600" cap="none" dirty="0">
                <a:solidFill>
                  <a:schemeClr val="bg1"/>
                </a:solidFill>
              </a:rPr>
              <a:t>Discussion</a:t>
            </a:r>
          </a:p>
        </p:txBody>
      </p:sp>
      <p:pic>
        <p:nvPicPr>
          <p:cNvPr id="5" name="Picture 4">
            <a:extLst>
              <a:ext uri="{FF2B5EF4-FFF2-40B4-BE49-F238E27FC236}">
                <a16:creationId xmlns:a16="http://schemas.microsoft.com/office/drawing/2014/main" id="{A75E4039-CC18-DF41-8025-C33DCA4098A7}"/>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8B3CFD32-CA9D-8646-9491-0CEF216C6482}"/>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58A99872-C11A-E849-BE72-251563E16899}"/>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469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ussion Pink">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821698"/>
            <a:ext cx="10973221" cy="954107"/>
          </a:xfrm>
          <a:prstGeom prst="rect">
            <a:avLst/>
          </a:prstGeom>
          <a:noFill/>
        </p:spPr>
        <p:txBody>
          <a:bodyPr wrap="square" rtlCol="0">
            <a:spAutoFit/>
          </a:bodyPr>
          <a:lstStyle/>
          <a:p>
            <a:pPr algn="ctr"/>
            <a:r>
              <a:rPr lang="en-US" sz="5600" cap="none" dirty="0">
                <a:solidFill>
                  <a:schemeClr val="bg1"/>
                </a:solidFill>
              </a:rPr>
              <a:t>Discussion</a:t>
            </a:r>
          </a:p>
        </p:txBody>
      </p:sp>
      <p:pic>
        <p:nvPicPr>
          <p:cNvPr id="5" name="Picture 4">
            <a:extLst>
              <a:ext uri="{FF2B5EF4-FFF2-40B4-BE49-F238E27FC236}">
                <a16:creationId xmlns:a16="http://schemas.microsoft.com/office/drawing/2014/main" id="{BF06C823-C764-DA4A-A9B6-F10D0F146A13}"/>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66A1CC52-0F1A-4F4D-A41C-D34312D853A0}"/>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E17A7242-C92F-204D-842D-20DF691C1AC1}"/>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69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ussion Green">
    <p:bg>
      <p:bgPr>
        <a:solidFill>
          <a:schemeClr val="accent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39BAE2-EDDC-E745-963F-1F57DE52DB3F}"/>
              </a:ext>
            </a:extLst>
          </p:cNvPr>
          <p:cNvSpPr txBox="1"/>
          <p:nvPr userDrawn="1"/>
        </p:nvSpPr>
        <p:spPr>
          <a:xfrm>
            <a:off x="609600" y="2821698"/>
            <a:ext cx="10973221" cy="954107"/>
          </a:xfrm>
          <a:prstGeom prst="rect">
            <a:avLst/>
          </a:prstGeom>
          <a:noFill/>
        </p:spPr>
        <p:txBody>
          <a:bodyPr wrap="square" rtlCol="0">
            <a:spAutoFit/>
          </a:bodyPr>
          <a:lstStyle/>
          <a:p>
            <a:pPr algn="ctr"/>
            <a:r>
              <a:rPr lang="en-US" sz="5600" cap="none" dirty="0">
                <a:solidFill>
                  <a:schemeClr val="bg1"/>
                </a:solidFill>
              </a:rPr>
              <a:t>Discussion</a:t>
            </a:r>
          </a:p>
        </p:txBody>
      </p:sp>
      <p:pic>
        <p:nvPicPr>
          <p:cNvPr id="5" name="Picture 4">
            <a:extLst>
              <a:ext uri="{FF2B5EF4-FFF2-40B4-BE49-F238E27FC236}">
                <a16:creationId xmlns:a16="http://schemas.microsoft.com/office/drawing/2014/main" id="{110F34BC-D683-0F4C-ACD4-6AEDDCFDB45D}"/>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88061C81-C6B4-DA43-A9BE-01F148BE427E}"/>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7" name="Straight Connector 6">
            <a:extLst>
              <a:ext uri="{FF2B5EF4-FFF2-40B4-BE49-F238E27FC236}">
                <a16:creationId xmlns:a16="http://schemas.microsoft.com/office/drawing/2014/main" id="{F64D0C4E-1BA4-E145-AC04-9A908FB54F25}"/>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729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ussion Poppy">
    <p:bg>
      <p:bgPr>
        <a:solidFill>
          <a:srgbClr val="EB1426"/>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0621C02-6B00-C847-91BC-D58CC69AD651}"/>
              </a:ext>
            </a:extLst>
          </p:cNvPr>
          <p:cNvSpPr txBox="1"/>
          <p:nvPr userDrawn="1"/>
        </p:nvSpPr>
        <p:spPr>
          <a:xfrm>
            <a:off x="609600" y="2821698"/>
            <a:ext cx="10973221" cy="954107"/>
          </a:xfrm>
          <a:prstGeom prst="rect">
            <a:avLst/>
          </a:prstGeom>
          <a:noFill/>
        </p:spPr>
        <p:txBody>
          <a:bodyPr wrap="square" rtlCol="0">
            <a:spAutoFit/>
          </a:bodyPr>
          <a:lstStyle/>
          <a:p>
            <a:pPr algn="ctr"/>
            <a:r>
              <a:rPr lang="en-US" sz="5600" cap="none" dirty="0">
                <a:solidFill>
                  <a:schemeClr val="bg1"/>
                </a:solidFill>
              </a:rPr>
              <a:t>Discussion</a:t>
            </a:r>
          </a:p>
        </p:txBody>
      </p:sp>
      <p:pic>
        <p:nvPicPr>
          <p:cNvPr id="5" name="Picture 4">
            <a:extLst>
              <a:ext uri="{FF2B5EF4-FFF2-40B4-BE49-F238E27FC236}">
                <a16:creationId xmlns:a16="http://schemas.microsoft.com/office/drawing/2014/main" id="{96EA92F3-B461-3243-95E7-A473E1406C0B}"/>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C069BCA7-5945-8449-9455-60EE2C000301}"/>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7" name="Straight Connector 6">
            <a:extLst>
              <a:ext uri="{FF2B5EF4-FFF2-40B4-BE49-F238E27FC236}">
                <a16:creationId xmlns:a16="http://schemas.microsoft.com/office/drawing/2014/main" id="{998A2B54-6332-4A44-BEE6-1705332EE90F}"/>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965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scussion Poppy">
    <p:bg>
      <p:bgPr>
        <a:solidFill>
          <a:srgbClr val="FFCE08"/>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0621C02-6B00-C847-91BC-D58CC69AD651}"/>
              </a:ext>
            </a:extLst>
          </p:cNvPr>
          <p:cNvSpPr txBox="1"/>
          <p:nvPr userDrawn="1"/>
        </p:nvSpPr>
        <p:spPr>
          <a:xfrm>
            <a:off x="609600" y="2821698"/>
            <a:ext cx="10973221" cy="954107"/>
          </a:xfrm>
          <a:prstGeom prst="rect">
            <a:avLst/>
          </a:prstGeom>
          <a:noFill/>
        </p:spPr>
        <p:txBody>
          <a:bodyPr wrap="square" rtlCol="0">
            <a:spAutoFit/>
          </a:bodyPr>
          <a:lstStyle/>
          <a:p>
            <a:pPr algn="ctr"/>
            <a:r>
              <a:rPr lang="en-US" sz="5600" cap="none" dirty="0">
                <a:solidFill>
                  <a:srgbClr val="262626"/>
                </a:solidFill>
              </a:rPr>
              <a:t>Discussion</a:t>
            </a:r>
          </a:p>
        </p:txBody>
      </p:sp>
      <p:pic>
        <p:nvPicPr>
          <p:cNvPr id="7" name="Picture 6">
            <a:extLst>
              <a:ext uri="{FF2B5EF4-FFF2-40B4-BE49-F238E27FC236}">
                <a16:creationId xmlns:a16="http://schemas.microsoft.com/office/drawing/2014/main" id="{3E3A6A69-1444-364E-A378-F482B35DECDC}"/>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65EAA18A-84AD-BE4B-B3D2-2C22EB5CB058}"/>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9" name="Straight Connector 8">
            <a:extLst>
              <a:ext uri="{FF2B5EF4-FFF2-40B4-BE49-F238E27FC236}">
                <a16:creationId xmlns:a16="http://schemas.microsoft.com/office/drawing/2014/main" id="{2F6FA789-14A8-DA44-B6B0-69CE856E2036}"/>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490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3428BD"/>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583516"/>
            <a:ext cx="10973221" cy="1446550"/>
          </a:xfrm>
          <a:prstGeom prst="rect">
            <a:avLst/>
          </a:prstGeom>
          <a:noFill/>
        </p:spPr>
        <p:txBody>
          <a:bodyPr wrap="square" rtlCol="0">
            <a:spAutoFit/>
          </a:bodyPr>
          <a:lstStyle/>
          <a:p>
            <a:pPr algn="ctr"/>
            <a:r>
              <a:rPr lang="en-US" sz="8800" dirty="0">
                <a:solidFill>
                  <a:schemeClr val="bg1"/>
                </a:solidFill>
              </a:rPr>
              <a:t>Thank</a:t>
            </a:r>
            <a:r>
              <a:rPr lang="en-US" sz="8800" baseline="0" dirty="0">
                <a:solidFill>
                  <a:schemeClr val="bg1"/>
                </a:solidFill>
              </a:rPr>
              <a:t> You!</a:t>
            </a:r>
            <a:endParaRPr lang="en-US" sz="8800" dirty="0">
              <a:solidFill>
                <a:schemeClr val="bg1"/>
              </a:solidFill>
            </a:endParaRPr>
          </a:p>
        </p:txBody>
      </p:sp>
      <p:pic>
        <p:nvPicPr>
          <p:cNvPr id="5" name="Picture 4">
            <a:extLst>
              <a:ext uri="{FF2B5EF4-FFF2-40B4-BE49-F238E27FC236}">
                <a16:creationId xmlns:a16="http://schemas.microsoft.com/office/drawing/2014/main" id="{DCA2E26A-8473-A64A-9E3F-737A483C5E33}"/>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8C9EEEF1-812B-304D-86F4-67C46C3A857F}"/>
              </a:ext>
            </a:extLst>
          </p:cNvPr>
          <p:cNvPicPr>
            <a:picLocks noChangeAspect="1"/>
          </p:cNvPicPr>
          <p:nvPr userDrawn="1"/>
        </p:nvPicPr>
        <p:blipFill>
          <a:blip r:embed="rId3"/>
          <a:srcRect/>
          <a:stretch/>
        </p:blipFill>
        <p:spPr>
          <a:xfrm>
            <a:off x="7467646" y="6048023"/>
            <a:ext cx="1962615" cy="609087"/>
          </a:xfrm>
          <a:prstGeom prst="rect">
            <a:avLst/>
          </a:prstGeom>
        </p:spPr>
      </p:pic>
      <p:cxnSp>
        <p:nvCxnSpPr>
          <p:cNvPr id="10" name="Straight Connector 9">
            <a:extLst>
              <a:ext uri="{FF2B5EF4-FFF2-40B4-BE49-F238E27FC236}">
                <a16:creationId xmlns:a16="http://schemas.microsoft.com/office/drawing/2014/main" id="{5A3C7CB7-81AB-5F4C-90CB-28EED0AC2258}"/>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274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E12A91"/>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583516"/>
            <a:ext cx="10973221" cy="1446550"/>
          </a:xfrm>
          <a:prstGeom prst="rect">
            <a:avLst/>
          </a:prstGeom>
          <a:noFill/>
        </p:spPr>
        <p:txBody>
          <a:bodyPr wrap="square" rtlCol="0">
            <a:spAutoFit/>
          </a:bodyPr>
          <a:lstStyle/>
          <a:p>
            <a:pPr algn="ctr"/>
            <a:r>
              <a:rPr lang="en-US" sz="8800" dirty="0">
                <a:solidFill>
                  <a:schemeClr val="bg1"/>
                </a:solidFill>
              </a:rPr>
              <a:t>Thank</a:t>
            </a:r>
            <a:r>
              <a:rPr lang="en-US" sz="8800" baseline="0" dirty="0">
                <a:solidFill>
                  <a:schemeClr val="bg1"/>
                </a:solidFill>
              </a:rPr>
              <a:t> You!</a:t>
            </a:r>
            <a:endParaRPr lang="en-US" sz="8800" dirty="0">
              <a:solidFill>
                <a:schemeClr val="bg1"/>
              </a:solidFill>
            </a:endParaRPr>
          </a:p>
        </p:txBody>
      </p:sp>
      <p:pic>
        <p:nvPicPr>
          <p:cNvPr id="5" name="Picture 4">
            <a:extLst>
              <a:ext uri="{FF2B5EF4-FFF2-40B4-BE49-F238E27FC236}">
                <a16:creationId xmlns:a16="http://schemas.microsoft.com/office/drawing/2014/main" id="{FDFD46DC-0AD3-8840-9339-0E0D9E103819}"/>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F12A4339-E560-5F49-8C42-EA8A2319F57A}"/>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BA5FF1F9-F0F1-954C-B1FF-26358E12DEC4}"/>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74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1FD891"/>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583516"/>
            <a:ext cx="10973221" cy="1446550"/>
          </a:xfrm>
          <a:prstGeom prst="rect">
            <a:avLst/>
          </a:prstGeom>
          <a:noFill/>
        </p:spPr>
        <p:txBody>
          <a:bodyPr wrap="square" rtlCol="0">
            <a:spAutoFit/>
          </a:bodyPr>
          <a:lstStyle/>
          <a:p>
            <a:pPr algn="ctr"/>
            <a:r>
              <a:rPr lang="en-US" sz="8800" dirty="0">
                <a:solidFill>
                  <a:schemeClr val="bg1"/>
                </a:solidFill>
              </a:rPr>
              <a:t>Thank</a:t>
            </a:r>
            <a:r>
              <a:rPr lang="en-US" sz="8800" baseline="0" dirty="0">
                <a:solidFill>
                  <a:schemeClr val="bg1"/>
                </a:solidFill>
              </a:rPr>
              <a:t> You!</a:t>
            </a:r>
            <a:endParaRPr lang="en-US" sz="8800" dirty="0">
              <a:solidFill>
                <a:schemeClr val="bg1"/>
              </a:solidFill>
            </a:endParaRPr>
          </a:p>
        </p:txBody>
      </p:sp>
      <p:pic>
        <p:nvPicPr>
          <p:cNvPr id="5" name="Picture 4">
            <a:extLst>
              <a:ext uri="{FF2B5EF4-FFF2-40B4-BE49-F238E27FC236}">
                <a16:creationId xmlns:a16="http://schemas.microsoft.com/office/drawing/2014/main" id="{74A3B743-8135-F74C-B851-AA9036B52796}"/>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D8EDD749-7CFE-BA42-9FB6-6861C8D5FE3E}"/>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0D37BEB7-0FB8-1144-B806-B0EFB2A55F63}"/>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391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EB1426"/>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583516"/>
            <a:ext cx="10973221" cy="1446550"/>
          </a:xfrm>
          <a:prstGeom prst="rect">
            <a:avLst/>
          </a:prstGeom>
          <a:noFill/>
        </p:spPr>
        <p:txBody>
          <a:bodyPr wrap="square" rtlCol="0">
            <a:spAutoFit/>
          </a:bodyPr>
          <a:lstStyle/>
          <a:p>
            <a:pPr algn="ctr"/>
            <a:r>
              <a:rPr lang="en-US" sz="8800" dirty="0">
                <a:solidFill>
                  <a:schemeClr val="bg1"/>
                </a:solidFill>
              </a:rPr>
              <a:t>Thank</a:t>
            </a:r>
            <a:r>
              <a:rPr lang="en-US" sz="8800" baseline="0" dirty="0">
                <a:solidFill>
                  <a:schemeClr val="bg1"/>
                </a:solidFill>
              </a:rPr>
              <a:t> You!</a:t>
            </a:r>
            <a:endParaRPr lang="en-US" sz="8800" dirty="0">
              <a:solidFill>
                <a:schemeClr val="bg1"/>
              </a:solidFill>
            </a:endParaRPr>
          </a:p>
        </p:txBody>
      </p:sp>
      <p:pic>
        <p:nvPicPr>
          <p:cNvPr id="5" name="Picture 4">
            <a:extLst>
              <a:ext uri="{FF2B5EF4-FFF2-40B4-BE49-F238E27FC236}">
                <a16:creationId xmlns:a16="http://schemas.microsoft.com/office/drawing/2014/main" id="{D0163C2E-402B-EC47-843B-996B123FFDD4}"/>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6" name="Picture 5">
            <a:extLst>
              <a:ext uri="{FF2B5EF4-FFF2-40B4-BE49-F238E27FC236}">
                <a16:creationId xmlns:a16="http://schemas.microsoft.com/office/drawing/2014/main" id="{B588C37A-2A3B-184B-A442-0C920A0AA193}"/>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07750EC1-3729-804B-9C06-6AB1E8233CF5}"/>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19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FFCE08"/>
        </a:solidFill>
        <a:effectLst/>
      </p:bgPr>
    </p:bg>
    <p:spTree>
      <p:nvGrpSpPr>
        <p:cNvPr id="1" name=""/>
        <p:cNvGrpSpPr/>
        <p:nvPr/>
      </p:nvGrpSpPr>
      <p:grpSpPr>
        <a:xfrm>
          <a:off x="0" y="0"/>
          <a:ext cx="0" cy="0"/>
          <a:chOff x="0" y="0"/>
          <a:chExt cx="0" cy="0"/>
        </a:xfrm>
      </p:grpSpPr>
      <p:sp>
        <p:nvSpPr>
          <p:cNvPr id="7" name="TextBox 6"/>
          <p:cNvSpPr txBox="1"/>
          <p:nvPr userDrawn="1"/>
        </p:nvSpPr>
        <p:spPr>
          <a:xfrm>
            <a:off x="609600" y="2583516"/>
            <a:ext cx="10973221" cy="1446550"/>
          </a:xfrm>
          <a:prstGeom prst="rect">
            <a:avLst/>
          </a:prstGeom>
          <a:noFill/>
        </p:spPr>
        <p:txBody>
          <a:bodyPr wrap="square" rtlCol="0">
            <a:spAutoFit/>
          </a:bodyPr>
          <a:lstStyle/>
          <a:p>
            <a:pPr algn="ctr"/>
            <a:r>
              <a:rPr lang="en-US" sz="8800" dirty="0">
                <a:solidFill>
                  <a:srgbClr val="262626"/>
                </a:solidFill>
              </a:rPr>
              <a:t>Thank</a:t>
            </a:r>
            <a:r>
              <a:rPr lang="en-US" sz="8800" baseline="0" dirty="0">
                <a:solidFill>
                  <a:srgbClr val="262626"/>
                </a:solidFill>
              </a:rPr>
              <a:t> You!</a:t>
            </a:r>
            <a:endParaRPr lang="en-US" sz="8800" dirty="0">
              <a:solidFill>
                <a:srgbClr val="262626"/>
              </a:solidFill>
            </a:endParaRPr>
          </a:p>
        </p:txBody>
      </p:sp>
      <p:pic>
        <p:nvPicPr>
          <p:cNvPr id="8" name="Picture 7">
            <a:extLst>
              <a:ext uri="{FF2B5EF4-FFF2-40B4-BE49-F238E27FC236}">
                <a16:creationId xmlns:a16="http://schemas.microsoft.com/office/drawing/2014/main" id="{EA5A3797-8661-BC46-99E5-ADAD0B7BB25F}"/>
              </a:ext>
            </a:extLst>
          </p:cNvPr>
          <p:cNvPicPr>
            <a:picLocks noChangeAspect="1"/>
          </p:cNvPicPr>
          <p:nvPr userDrawn="1"/>
        </p:nvPicPr>
        <p:blipFill>
          <a:blip r:embed="rId2"/>
          <a:srcRect/>
          <a:stretch/>
        </p:blipFill>
        <p:spPr>
          <a:xfrm>
            <a:off x="10080584" y="6048632"/>
            <a:ext cx="1498563" cy="607867"/>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1F5F3408-BB72-7E40-BCC8-131E6673506F}"/>
              </a:ext>
            </a:extLst>
          </p:cNvPr>
          <p:cNvPicPr>
            <a:picLocks noChangeAspect="1"/>
          </p:cNvPicPr>
          <p:nvPr userDrawn="1"/>
        </p:nvPicPr>
        <p:blipFill>
          <a:blip r:embed="rId3"/>
          <a:stretch>
            <a:fillRect/>
          </a:stretch>
        </p:blipFill>
        <p:spPr>
          <a:xfrm>
            <a:off x="7467646" y="6047765"/>
            <a:ext cx="1962615" cy="609600"/>
          </a:xfrm>
          <a:prstGeom prst="rect">
            <a:avLst/>
          </a:prstGeom>
        </p:spPr>
      </p:pic>
      <p:cxnSp>
        <p:nvCxnSpPr>
          <p:cNvPr id="10" name="Straight Connector 9">
            <a:extLst>
              <a:ext uri="{FF2B5EF4-FFF2-40B4-BE49-F238E27FC236}">
                <a16:creationId xmlns:a16="http://schemas.microsoft.com/office/drawing/2014/main" id="{D5EBB38D-619D-9F4D-AFF7-F57D19CF9092}"/>
              </a:ext>
            </a:extLst>
          </p:cNvPr>
          <p:cNvCxnSpPr>
            <a:cxnSpLocks/>
          </p:cNvCxnSpPr>
          <p:nvPr userDrawn="1"/>
        </p:nvCxnSpPr>
        <p:spPr>
          <a:xfrm>
            <a:off x="9739556" y="5968517"/>
            <a:ext cx="0" cy="76809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95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
        <p:nvSpPr>
          <p:cNvPr id="8" name="Rectangle 7">
            <a:extLst>
              <a:ext uri="{FF2B5EF4-FFF2-40B4-BE49-F238E27FC236}">
                <a16:creationId xmlns:a16="http://schemas.microsoft.com/office/drawing/2014/main" id="{2461981D-8CC5-4536-BF92-38CBD969DB02}"/>
              </a:ext>
            </a:extLst>
          </p:cNvPr>
          <p:cNvSpPr/>
          <p:nvPr userDrawn="1"/>
        </p:nvSpPr>
        <p:spPr>
          <a:xfrm>
            <a:off x="0" y="5999608"/>
            <a:ext cx="2528047" cy="594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462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67BFDE0-5733-3746-B582-F8E1A7FBCEF7}"/>
              </a:ext>
            </a:extLst>
          </p:cNvPr>
          <p:cNvSpPr txBox="1"/>
          <p:nvPr userDrawn="1"/>
        </p:nvSpPr>
        <p:spPr>
          <a:xfrm>
            <a:off x="1072902" y="3751656"/>
            <a:ext cx="9910505" cy="748988"/>
          </a:xfrm>
          <a:prstGeom prst="rect">
            <a:avLst/>
          </a:prstGeom>
          <a:noFill/>
        </p:spPr>
        <p:txBody>
          <a:bodyPr wrap="square" rtlCol="0">
            <a:spAutoFit/>
          </a:bodyPr>
          <a:lstStyle/>
          <a:p>
            <a:pPr algn="ctr"/>
            <a:r>
              <a:rPr lang="en-US" sz="4267" dirty="0">
                <a:solidFill>
                  <a:schemeClr val="bg1"/>
                </a:solidFill>
              </a:rPr>
              <a:t>@</a:t>
            </a:r>
            <a:r>
              <a:rPr lang="en-US" sz="4267" dirty="0" err="1">
                <a:solidFill>
                  <a:schemeClr val="bg1"/>
                </a:solidFill>
              </a:rPr>
              <a:t>afspnational</a:t>
            </a:r>
            <a:endParaRPr lang="en-US" sz="4267" dirty="0">
              <a:solidFill>
                <a:schemeClr val="bg1"/>
              </a:solidFill>
            </a:endParaRPr>
          </a:p>
        </p:txBody>
      </p:sp>
      <p:pic>
        <p:nvPicPr>
          <p:cNvPr id="9" name="Picture 8">
            <a:extLst>
              <a:ext uri="{FF2B5EF4-FFF2-40B4-BE49-F238E27FC236}">
                <a16:creationId xmlns:a16="http://schemas.microsoft.com/office/drawing/2014/main" id="{BF03005F-32EB-0A40-AD86-C14B5769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252" y="2466624"/>
            <a:ext cx="4888353" cy="918464"/>
          </a:xfrm>
          <a:prstGeom prst="rect">
            <a:avLst/>
          </a:prstGeom>
        </p:spPr>
      </p:pic>
      <p:pic>
        <p:nvPicPr>
          <p:cNvPr id="6" name="Picture 5">
            <a:extLst>
              <a:ext uri="{FF2B5EF4-FFF2-40B4-BE49-F238E27FC236}">
                <a16:creationId xmlns:a16="http://schemas.microsoft.com/office/drawing/2014/main" id="{EB7A4423-DDE2-9F4A-81D2-E6CE16A05CE3}"/>
              </a:ext>
            </a:extLst>
          </p:cNvPr>
          <p:cNvPicPr>
            <a:picLocks noChangeAspect="1"/>
          </p:cNvPicPr>
          <p:nvPr userDrawn="1"/>
        </p:nvPicPr>
        <p:blipFill>
          <a:blip r:embed="rId3"/>
          <a:srcRect/>
          <a:stretch/>
        </p:blipFill>
        <p:spPr>
          <a:xfrm>
            <a:off x="10080585" y="6048632"/>
            <a:ext cx="1498560" cy="607867"/>
          </a:xfrm>
          <a:prstGeom prst="rect">
            <a:avLst/>
          </a:prstGeom>
        </p:spPr>
      </p:pic>
      <p:pic>
        <p:nvPicPr>
          <p:cNvPr id="7" name="Picture 6">
            <a:extLst>
              <a:ext uri="{FF2B5EF4-FFF2-40B4-BE49-F238E27FC236}">
                <a16:creationId xmlns:a16="http://schemas.microsoft.com/office/drawing/2014/main" id="{B2C8FBE3-1267-484B-99F7-B2E763A90C9B}"/>
              </a:ext>
            </a:extLst>
          </p:cNvPr>
          <p:cNvPicPr>
            <a:picLocks noChangeAspect="1"/>
          </p:cNvPicPr>
          <p:nvPr userDrawn="1"/>
        </p:nvPicPr>
        <p:blipFill>
          <a:blip r:embed="rId4"/>
          <a:srcRect/>
          <a:stretch/>
        </p:blipFill>
        <p:spPr>
          <a:xfrm>
            <a:off x="7467646" y="6048022"/>
            <a:ext cx="1962615" cy="609087"/>
          </a:xfrm>
          <a:prstGeom prst="rect">
            <a:avLst/>
          </a:prstGeom>
        </p:spPr>
      </p:pic>
      <p:cxnSp>
        <p:nvCxnSpPr>
          <p:cNvPr id="10" name="Straight Connector 9">
            <a:extLst>
              <a:ext uri="{FF2B5EF4-FFF2-40B4-BE49-F238E27FC236}">
                <a16:creationId xmlns:a16="http://schemas.microsoft.com/office/drawing/2014/main" id="{94DADD50-DE2D-6143-BAB1-202CA58B04B7}"/>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62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
        <p:nvSpPr>
          <p:cNvPr id="8" name="Rectangle 7">
            <a:extLst>
              <a:ext uri="{FF2B5EF4-FFF2-40B4-BE49-F238E27FC236}">
                <a16:creationId xmlns:a16="http://schemas.microsoft.com/office/drawing/2014/main" id="{7B1137D0-081B-4F73-B120-248F4798EC1B}"/>
              </a:ext>
            </a:extLst>
          </p:cNvPr>
          <p:cNvSpPr/>
          <p:nvPr userDrawn="1"/>
        </p:nvSpPr>
        <p:spPr>
          <a:xfrm>
            <a:off x="0" y="5999608"/>
            <a:ext cx="2528047" cy="594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4D1165F-0ACE-4F3D-B15A-5BA7D26AD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3063" y="6022845"/>
            <a:ext cx="1582834" cy="621792"/>
          </a:xfrm>
          <a:prstGeom prst="rect">
            <a:avLst/>
          </a:prstGeom>
          <a:noFill/>
        </p:spPr>
      </p:pic>
    </p:spTree>
    <p:extLst>
      <p:ext uri="{BB962C8B-B14F-4D97-AF65-F5344CB8AC3E}">
        <p14:creationId xmlns:p14="http://schemas.microsoft.com/office/powerpoint/2010/main" val="296838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
        <p:nvSpPr>
          <p:cNvPr id="4" name="Rectangle 3">
            <a:extLst>
              <a:ext uri="{FF2B5EF4-FFF2-40B4-BE49-F238E27FC236}">
                <a16:creationId xmlns:a16="http://schemas.microsoft.com/office/drawing/2014/main" id="{F96581ED-45C1-4BDB-BAC1-046CB49F9951}"/>
              </a:ext>
            </a:extLst>
          </p:cNvPr>
          <p:cNvSpPr/>
          <p:nvPr userDrawn="1"/>
        </p:nvSpPr>
        <p:spPr>
          <a:xfrm>
            <a:off x="0" y="5999608"/>
            <a:ext cx="2528047" cy="594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46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
        <p:nvSpPr>
          <p:cNvPr id="3" name="Rectangle 2">
            <a:extLst>
              <a:ext uri="{FF2B5EF4-FFF2-40B4-BE49-F238E27FC236}">
                <a16:creationId xmlns:a16="http://schemas.microsoft.com/office/drawing/2014/main" id="{E4B82192-4E24-48C7-8414-6363BF134D41}"/>
              </a:ext>
            </a:extLst>
          </p:cNvPr>
          <p:cNvSpPr/>
          <p:nvPr userDrawn="1"/>
        </p:nvSpPr>
        <p:spPr>
          <a:xfrm>
            <a:off x="0" y="5999608"/>
            <a:ext cx="2528047" cy="594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38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39" y="590107"/>
            <a:ext cx="10972800" cy="3200400"/>
          </a:xfrm>
          <a:prstGeom prst="rect">
            <a:avLst/>
          </a:prstGeom>
        </p:spPr>
        <p:txBody>
          <a:bodyPr anchor="b" anchorCtr="0"/>
          <a:lstStyle>
            <a:lvl1pPr algn="ctr">
              <a:lnSpc>
                <a:spcPts val="9066"/>
              </a:lnSpc>
              <a:defRPr sz="8800" cap="none" baseline="0">
                <a:solidFill>
                  <a:schemeClr val="bg1"/>
                </a:solidFill>
                <a:latin typeface="+mn-lt"/>
              </a:defRPr>
            </a:lvl1pPr>
          </a:lstStyle>
          <a:p>
            <a:r>
              <a:rPr lang="en-US" dirty="0"/>
              <a:t>Master Title </a:t>
            </a:r>
            <a:br>
              <a:rPr lang="en-US" dirty="0"/>
            </a:br>
            <a:r>
              <a:rPr lang="en-US" dirty="0"/>
              <a:t>Style</a:t>
            </a:r>
          </a:p>
        </p:txBody>
      </p:sp>
      <p:sp>
        <p:nvSpPr>
          <p:cNvPr id="3" name="Subtitle 2"/>
          <p:cNvSpPr>
            <a:spLocks noGrp="1"/>
          </p:cNvSpPr>
          <p:nvPr>
            <p:ph type="subTitle" idx="1"/>
          </p:nvPr>
        </p:nvSpPr>
        <p:spPr>
          <a:xfrm>
            <a:off x="612639" y="4027596"/>
            <a:ext cx="10972800" cy="1354061"/>
          </a:xfrm>
        </p:spPr>
        <p:txBody>
          <a:bodyPr/>
          <a:lstStyle>
            <a:lvl1pPr marL="0" indent="0" algn="ctr">
              <a:lnSpc>
                <a:spcPts val="4800"/>
              </a:lnSpc>
              <a:spcAft>
                <a:spcPts val="0"/>
              </a:spcAft>
              <a:buNone/>
              <a:defRPr sz="4267" b="1"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6C38720B-8204-EE4C-8265-1DB2BE8B554E}"/>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8" name="Picture 7">
            <a:extLst>
              <a:ext uri="{FF2B5EF4-FFF2-40B4-BE49-F238E27FC236}">
                <a16:creationId xmlns:a16="http://schemas.microsoft.com/office/drawing/2014/main" id="{E32537DC-4011-EE4C-8512-2CA257565B81}"/>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9" name="Straight Connector 8">
            <a:extLst>
              <a:ext uri="{FF2B5EF4-FFF2-40B4-BE49-F238E27FC236}">
                <a16:creationId xmlns:a16="http://schemas.microsoft.com/office/drawing/2014/main" id="{10A2C104-434F-A049-A95E-FE9FB0461B09}"/>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86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Dk Blue">
    <p:bg>
      <p:bgPr>
        <a:solidFill>
          <a:schemeClr val="accent5"/>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685800"/>
            <a:ext cx="10972800" cy="5282717"/>
          </a:xfrm>
          <a:prstGeom prst="rect">
            <a:avLst/>
          </a:prstGeom>
        </p:spPr>
        <p:txBody>
          <a:bodyPr anchor="ctr" anchorCtr="0"/>
          <a:lstStyle>
            <a:lvl1pPr algn="ctr">
              <a:lnSpc>
                <a:spcPts val="6667"/>
              </a:lnSpc>
              <a:defRPr sz="5600" b="0" i="0" cap="none" baseline="0">
                <a:solidFill>
                  <a:schemeClr val="bg1"/>
                </a:solidFill>
              </a:defRPr>
            </a:lvl1pPr>
          </a:lstStyle>
          <a:p>
            <a:r>
              <a:rPr lang="en-US" dirty="0"/>
              <a:t>Click to add title</a:t>
            </a:r>
          </a:p>
        </p:txBody>
      </p:sp>
      <p:pic>
        <p:nvPicPr>
          <p:cNvPr id="5" name="Picture 4">
            <a:extLst>
              <a:ext uri="{FF2B5EF4-FFF2-40B4-BE49-F238E27FC236}">
                <a16:creationId xmlns:a16="http://schemas.microsoft.com/office/drawing/2014/main" id="{647628BA-E4B9-0443-AEC8-BAE611D4C685}"/>
              </a:ext>
            </a:extLst>
          </p:cNvPr>
          <p:cNvPicPr>
            <a:picLocks noChangeAspect="1"/>
          </p:cNvPicPr>
          <p:nvPr userDrawn="1"/>
        </p:nvPicPr>
        <p:blipFill>
          <a:blip r:embed="rId2"/>
          <a:srcRect/>
          <a:stretch/>
        </p:blipFill>
        <p:spPr>
          <a:xfrm>
            <a:off x="10080585" y="6048632"/>
            <a:ext cx="1498560" cy="607867"/>
          </a:xfrm>
          <a:prstGeom prst="rect">
            <a:avLst/>
          </a:prstGeom>
        </p:spPr>
      </p:pic>
      <p:pic>
        <p:nvPicPr>
          <p:cNvPr id="8" name="Picture 7">
            <a:extLst>
              <a:ext uri="{FF2B5EF4-FFF2-40B4-BE49-F238E27FC236}">
                <a16:creationId xmlns:a16="http://schemas.microsoft.com/office/drawing/2014/main" id="{C2452D4B-A0CC-3743-BC77-659FF97AEDAF}"/>
              </a:ext>
            </a:extLst>
          </p:cNvPr>
          <p:cNvPicPr>
            <a:picLocks noChangeAspect="1"/>
          </p:cNvPicPr>
          <p:nvPr userDrawn="1"/>
        </p:nvPicPr>
        <p:blipFill>
          <a:blip r:embed="rId3"/>
          <a:srcRect/>
          <a:stretch/>
        </p:blipFill>
        <p:spPr>
          <a:xfrm>
            <a:off x="7467646" y="6048022"/>
            <a:ext cx="1962615" cy="609087"/>
          </a:xfrm>
          <a:prstGeom prst="rect">
            <a:avLst/>
          </a:prstGeom>
        </p:spPr>
      </p:pic>
      <p:cxnSp>
        <p:nvCxnSpPr>
          <p:cNvPr id="9" name="Straight Connector 8">
            <a:extLst>
              <a:ext uri="{FF2B5EF4-FFF2-40B4-BE49-F238E27FC236}">
                <a16:creationId xmlns:a16="http://schemas.microsoft.com/office/drawing/2014/main" id="{66B3F54D-D5DE-9447-AD78-237B9F6673D0}"/>
              </a:ext>
            </a:extLst>
          </p:cNvPr>
          <p:cNvCxnSpPr>
            <a:cxnSpLocks/>
          </p:cNvCxnSpPr>
          <p:nvPr userDrawn="1"/>
        </p:nvCxnSpPr>
        <p:spPr>
          <a:xfrm>
            <a:off x="9739556" y="5968517"/>
            <a:ext cx="0" cy="76809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6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2487" y="1695450"/>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custDataLst>
      <p:tags r:id="rId9"/>
    </p:custDataLst>
    <p:extLst>
      <p:ext uri="{BB962C8B-B14F-4D97-AF65-F5344CB8AC3E}">
        <p14:creationId xmlns:p14="http://schemas.microsoft.com/office/powerpoint/2010/main" val="170929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3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2896" y="1925937"/>
            <a:ext cx="9144000" cy="41422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06463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Lst>
  <p:hf sldNum="0" hdr="0" dt="0"/>
  <p:txStyles>
    <p:titleStyle>
      <a:lvl1pPr algn="l" defTabSz="609585" rtl="0" eaLnBrk="1" latinLnBrk="0" hangingPunct="1">
        <a:lnSpc>
          <a:spcPts val="6533"/>
        </a:lnSpc>
        <a:spcBef>
          <a:spcPct val="0"/>
        </a:spcBef>
        <a:buNone/>
        <a:defRPr sz="5867" kern="1200">
          <a:solidFill>
            <a:schemeClr val="tx1"/>
          </a:solidFill>
          <a:latin typeface="+mj-lt"/>
          <a:ea typeface="+mj-ea"/>
          <a:cs typeface="+mj-cs"/>
        </a:defRPr>
      </a:lvl1pPr>
    </p:titleStyle>
    <p:bodyStyle>
      <a:lvl1pPr marL="0" indent="0" algn="l" defTabSz="609585" rtl="0" eaLnBrk="1" latinLnBrk="0" hangingPunct="1">
        <a:lnSpc>
          <a:spcPts val="5200"/>
        </a:lnSpc>
        <a:spcBef>
          <a:spcPts val="0"/>
        </a:spcBef>
        <a:spcAft>
          <a:spcPts val="2400"/>
        </a:spcAft>
        <a:buFont typeface="Arial"/>
        <a:buNone/>
        <a:defRPr sz="3733" kern="1200">
          <a:solidFill>
            <a:schemeClr val="tx1"/>
          </a:solidFill>
          <a:latin typeface="+mn-lt"/>
          <a:ea typeface="+mn-ea"/>
          <a:cs typeface="+mn-cs"/>
        </a:defRPr>
      </a:lvl1pPr>
      <a:lvl2pPr marL="988459" indent="-300559" algn="l" defTabSz="609585" rtl="0" eaLnBrk="1" latinLnBrk="0" hangingPunct="1">
        <a:lnSpc>
          <a:spcPts val="5200"/>
        </a:lnSpc>
        <a:spcBef>
          <a:spcPts val="0"/>
        </a:spcBef>
        <a:spcAft>
          <a:spcPts val="1200"/>
        </a:spcAft>
        <a:buClr>
          <a:schemeClr val="accent2"/>
        </a:buClr>
        <a:buSzPct val="110000"/>
        <a:buFont typeface="Arial"/>
        <a:buChar char="•"/>
        <a:defRPr sz="3200" b="1" i="0" kern="1200">
          <a:solidFill>
            <a:schemeClr val="tx1"/>
          </a:solidFill>
          <a:latin typeface="+mn-lt"/>
          <a:ea typeface="+mn-ea"/>
          <a:cs typeface="+mn-cs"/>
        </a:defRPr>
      </a:lvl2pPr>
      <a:lvl3pPr marL="1291134" indent="-302676" algn="l" defTabSz="609585" rtl="0" eaLnBrk="1" latinLnBrk="0" hangingPunct="1">
        <a:lnSpc>
          <a:spcPts val="5200"/>
        </a:lnSpc>
        <a:spcBef>
          <a:spcPts val="0"/>
        </a:spcBef>
        <a:spcAft>
          <a:spcPts val="1200"/>
        </a:spcAft>
        <a:buClr>
          <a:schemeClr val="accent2"/>
        </a:buClr>
        <a:buFont typeface="Lucida Grande"/>
        <a:buChar char="-"/>
        <a:defRPr sz="2400" kern="1200" baseline="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016517811930602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science/article/pii/S07493797120038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annualreviews.org/doi/pdf/10.1146/annurev-publhealth-031816-044215" TargetMode="External"/><Relationship Id="rId4" Type="http://schemas.openxmlformats.org/officeDocument/2006/relationships/hyperlink" Target="https://link.springer.com/article/10.1186/s13012-015-0209-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content/pdf/10.1007/s10488-008-0197-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implementationscience.biomedcentral.com/articles/10.1186/s13012-015-0209-1"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implementationscience.biomedcentral.com/articles/10.1186/s13012-015-0209-1" TargetMode="External"/><Relationship Id="rId2" Type="http://schemas.openxmlformats.org/officeDocument/2006/relationships/hyperlink" Target="https://www.sciencedirect.com/science/article/pii/S016517811930741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iencedirect.com/science/article/pii/S074937971200389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ciencedirect.com/science/article/pii/S0165178119321687" TargetMode="External"/><Relationship Id="rId4" Type="http://schemas.openxmlformats.org/officeDocument/2006/relationships/hyperlink" Target="https://www.ncbi.nlm.nih.gov/pmc/articles/PMC373114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373114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sciencedirect.com/science/article/pii/S016517811932168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ilotfeasibilitystudies.biomedcentral.com/articles/10.1186/s40814-019-0503-9"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ilotfeasibilitystudies.biomedcentral.com/articles/10.1186/s40814-019-0503-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pilotfeasibilitystudies.biomedcentral.com/articles/10.1186/s40814-019-0503-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www.re-aim.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7.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8.xml.rels><?xml version="1.0" encoding="UTF-8" standalone="yes"?>
<Relationships xmlns="http://schemas.openxmlformats.org/package/2006/relationships"><Relationship Id="rId3" Type="http://schemas.openxmlformats.org/officeDocument/2006/relationships/hyperlink" Target="https://pilotfeasibilitystudies.biomedcentral.com/articles/10.1186/s40814-019-0503-9"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xml.rels><?xml version="1.0" encoding="UTF-8" standalone="yes"?>
<Relationships xmlns="http://schemas.openxmlformats.org/package/2006/relationships"><Relationship Id="rId2" Type="http://schemas.openxmlformats.org/officeDocument/2006/relationships/hyperlink" Target="https://implementationscience.biomedcentral.com/articles/10.1186/1748-5908-1-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hyperlink" Target="https://implementationsciencecomms.biomedcentral.com/articles/10.1186/s43058-020-00001-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link.springer.com/article/10.1007/s10488-010-0319-7"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sciencedirect.com/journal/psychiatry-research/special-issue/1083N7JBHZ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hsrd.research.va.gov/cyberseminars/catalog-archive.cfm?SeriesSortParam=y&amp;SeriesIDz=39" TargetMode="External"/><Relationship Id="rId2" Type="http://schemas.openxmlformats.org/officeDocument/2006/relationships/hyperlink" Target="https://www.hsrd.research.va.gov/cyberseminars/catalog-archive.cfm?SeriesSortParam=y&amp;SeriesIDz=25" TargetMode="External"/><Relationship Id="rId1" Type="http://schemas.openxmlformats.org/officeDocument/2006/relationships/slideLayout" Target="../slideLayouts/slideLayout2.xml"/><Relationship Id="rId5" Type="http://schemas.openxmlformats.org/officeDocument/2006/relationships/hyperlink" Target="https://www.hsrd.research.va.gov/cyberseminars/catalog-archive.cfm?SeriesSortParam=y&amp;SeriesIDz=57" TargetMode="External"/><Relationship Id="rId4" Type="http://schemas.openxmlformats.org/officeDocument/2006/relationships/hyperlink" Target="https://www.hsrd.research.va.gov/cyberseminars/catalog-archive.cfm?SeriesSortParam=y&amp;SeriesIDz=4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impsciuw.org/implementation-science/learn/implementation-science-overview/" TargetMode="External"/><Relationship Id="rId2" Type="http://schemas.openxmlformats.org/officeDocument/2006/relationships/hyperlink" Target="https://www.fic.nih.gov/About/center-global-health-studies/neuroscience-implementation-toolkit/Pages/resources.aspx" TargetMode="External"/><Relationship Id="rId1" Type="http://schemas.openxmlformats.org/officeDocument/2006/relationships/slideLayout" Target="../slideLayouts/slideLayout2.xml"/><Relationship Id="rId5" Type="http://schemas.openxmlformats.org/officeDocument/2006/relationships/hyperlink" Target="https://www.youtube.com/playlist?list=PLzyPCWX3M2syQogSLEyLRvwbUl3mwXcLc" TargetMode="External"/><Relationship Id="rId4" Type="http://schemas.openxmlformats.org/officeDocument/2006/relationships/hyperlink" Target="https://publichealth.wustl.edu/resources-dissemination-implement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s://societyforimplementationresearchcollaboration.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39" y="590107"/>
            <a:ext cx="10972800" cy="2720252"/>
          </a:xfrm>
        </p:spPr>
        <p:txBody>
          <a:bodyPr/>
          <a:lstStyle/>
          <a:p>
            <a:r>
              <a:rPr lang="en-US" sz="4800" dirty="0"/>
              <a:t>Introduction to Implementation Science with Examples in Suicide Research</a:t>
            </a:r>
          </a:p>
        </p:txBody>
      </p:sp>
      <p:sp>
        <p:nvSpPr>
          <p:cNvPr id="7" name="TextBox 6">
            <a:extLst>
              <a:ext uri="{FF2B5EF4-FFF2-40B4-BE49-F238E27FC236}">
                <a16:creationId xmlns:a16="http://schemas.microsoft.com/office/drawing/2014/main" id="{6727A6D4-66CA-48F9-BC20-7560C54E77CE}"/>
              </a:ext>
            </a:extLst>
          </p:cNvPr>
          <p:cNvSpPr txBox="1"/>
          <p:nvPr/>
        </p:nvSpPr>
        <p:spPr>
          <a:xfrm>
            <a:off x="1276178" y="3929392"/>
            <a:ext cx="3040642" cy="1138773"/>
          </a:xfrm>
          <a:prstGeom prst="rect">
            <a:avLst/>
          </a:prstGeom>
          <a:noFill/>
        </p:spPr>
        <p:txBody>
          <a:bodyPr wrap="square" rtlCol="0">
            <a:spAutoFit/>
          </a:bodyPr>
          <a:lstStyle/>
          <a:p>
            <a:pPr lvl="0" algn="ctr" defTabSz="609585">
              <a:lnSpc>
                <a:spcPct val="120000"/>
              </a:lnSpc>
            </a:pPr>
            <a:r>
              <a:rPr lang="en-US" sz="2000" b="1" dirty="0">
                <a:solidFill>
                  <a:srgbClr val="FFFFFF"/>
                </a:solidFill>
              </a:rPr>
              <a:t>Gregory K. Brown, PhD</a:t>
            </a:r>
          </a:p>
          <a:p>
            <a:pPr lvl="0" algn="ctr" defTabSz="609585">
              <a:lnSpc>
                <a:spcPct val="120000"/>
              </a:lnSpc>
            </a:pPr>
            <a:r>
              <a:rPr lang="en-US" sz="1000" b="1" dirty="0">
                <a:solidFill>
                  <a:srgbClr val="FFFFFF"/>
                </a:solidFill>
              </a:rPr>
              <a:t>Department of Psychology, Perelman School of Medicine of the University of Pennsylvania</a:t>
            </a:r>
          </a:p>
          <a:p>
            <a:endParaRPr lang="en-US" sz="2000" dirty="0"/>
          </a:p>
        </p:txBody>
      </p:sp>
      <p:sp>
        <p:nvSpPr>
          <p:cNvPr id="8" name="TextBox 7">
            <a:extLst>
              <a:ext uri="{FF2B5EF4-FFF2-40B4-BE49-F238E27FC236}">
                <a16:creationId xmlns:a16="http://schemas.microsoft.com/office/drawing/2014/main" id="{DDCF1C1E-4D7E-445C-92CF-E5F6D38440C4}"/>
              </a:ext>
            </a:extLst>
          </p:cNvPr>
          <p:cNvSpPr txBox="1"/>
          <p:nvPr/>
        </p:nvSpPr>
        <p:spPr>
          <a:xfrm>
            <a:off x="4651183" y="3941346"/>
            <a:ext cx="2658140" cy="1368003"/>
          </a:xfrm>
          <a:prstGeom prst="rect">
            <a:avLst/>
          </a:prstGeom>
          <a:noFill/>
        </p:spPr>
        <p:txBody>
          <a:bodyPr wrap="square" rtlCol="0">
            <a:spAutoFit/>
          </a:bodyPr>
          <a:lstStyle/>
          <a:p>
            <a:pPr lvl="0" algn="ctr" defTabSz="609585">
              <a:lnSpc>
                <a:spcPct val="120000"/>
              </a:lnSpc>
            </a:pPr>
            <a:r>
              <a:rPr lang="en-US" sz="2000" b="1" dirty="0">
                <a:solidFill>
                  <a:srgbClr val="FFFFFF"/>
                </a:solidFill>
              </a:rPr>
              <a:t>Sara J. Landes, PhD</a:t>
            </a:r>
          </a:p>
          <a:p>
            <a:pPr lvl="0" algn="ctr" defTabSz="609585">
              <a:lnSpc>
                <a:spcPct val="120000"/>
              </a:lnSpc>
            </a:pPr>
            <a:r>
              <a:rPr lang="en-US" sz="1000" b="1" dirty="0">
                <a:solidFill>
                  <a:srgbClr val="FFFFFF"/>
                </a:solidFill>
              </a:rPr>
              <a:t>Behavioral Health QUERI, Central Arkansas Veterans Healthcare System</a:t>
            </a:r>
          </a:p>
          <a:p>
            <a:pPr lvl="0" algn="ctr" defTabSz="609585">
              <a:lnSpc>
                <a:spcPct val="120000"/>
              </a:lnSpc>
            </a:pPr>
            <a:endParaRPr lang="en-US" sz="1000" b="1" dirty="0">
              <a:solidFill>
                <a:srgbClr val="FFFFFF"/>
              </a:solidFill>
            </a:endParaRPr>
          </a:p>
          <a:p>
            <a:pPr lvl="0" algn="ctr" defTabSz="609585">
              <a:lnSpc>
                <a:spcPct val="120000"/>
              </a:lnSpc>
            </a:pPr>
            <a:r>
              <a:rPr lang="en-US" sz="1000" b="1" dirty="0">
                <a:solidFill>
                  <a:srgbClr val="FFFFFF"/>
                </a:solidFill>
              </a:rPr>
              <a:t>Department of Psychiatry, University of Arkansas for Medical Sciences</a:t>
            </a:r>
          </a:p>
        </p:txBody>
      </p:sp>
      <p:sp>
        <p:nvSpPr>
          <p:cNvPr id="9" name="TextBox 8">
            <a:extLst>
              <a:ext uri="{FF2B5EF4-FFF2-40B4-BE49-F238E27FC236}">
                <a16:creationId xmlns:a16="http://schemas.microsoft.com/office/drawing/2014/main" id="{140B1F26-1222-4457-A368-48DCB28BB455}"/>
              </a:ext>
            </a:extLst>
          </p:cNvPr>
          <p:cNvSpPr txBox="1"/>
          <p:nvPr/>
        </p:nvSpPr>
        <p:spPr>
          <a:xfrm>
            <a:off x="7643686" y="3946920"/>
            <a:ext cx="3468009" cy="998671"/>
          </a:xfrm>
          <a:prstGeom prst="rect">
            <a:avLst/>
          </a:prstGeom>
          <a:noFill/>
        </p:spPr>
        <p:txBody>
          <a:bodyPr wrap="square" rtlCol="0">
            <a:spAutoFit/>
          </a:bodyPr>
          <a:lstStyle/>
          <a:p>
            <a:pPr lvl="0" algn="ctr" defTabSz="609585">
              <a:lnSpc>
                <a:spcPct val="120000"/>
              </a:lnSpc>
            </a:pPr>
            <a:r>
              <a:rPr lang="en-US" sz="2000" b="1" dirty="0">
                <a:solidFill>
                  <a:srgbClr val="FFFFFF"/>
                </a:solidFill>
              </a:rPr>
              <a:t>Edwin D. Boudreaux, PhD</a:t>
            </a:r>
          </a:p>
          <a:p>
            <a:pPr lvl="0" algn="ctr" defTabSz="609585">
              <a:lnSpc>
                <a:spcPct val="120000"/>
              </a:lnSpc>
            </a:pPr>
            <a:r>
              <a:rPr lang="en-US" sz="1000" b="1" dirty="0">
                <a:solidFill>
                  <a:srgbClr val="FFFFFF"/>
                </a:solidFill>
              </a:rPr>
              <a:t>Departments of Emergency Medicine, Psychiatry, and Population and Quantitative Health Sciences, University of Massachusetts Medical School</a:t>
            </a:r>
          </a:p>
        </p:txBody>
      </p:sp>
    </p:spTree>
    <p:extLst>
      <p:ext uri="{BB962C8B-B14F-4D97-AF65-F5344CB8AC3E}">
        <p14:creationId xmlns:p14="http://schemas.microsoft.com/office/powerpoint/2010/main" val="212139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A5194-8728-1044-BFC6-E6D30448DE0D}"/>
              </a:ext>
            </a:extLst>
          </p:cNvPr>
          <p:cNvSpPr>
            <a:spLocks noGrp="1"/>
          </p:cNvSpPr>
          <p:nvPr>
            <p:ph type="title"/>
          </p:nvPr>
        </p:nvSpPr>
        <p:spPr/>
        <p:txBody>
          <a:bodyPr/>
          <a:lstStyle/>
          <a:p>
            <a:r>
              <a:rPr lang="en-US" dirty="0">
                <a:solidFill>
                  <a:srgbClr val="003F72"/>
                </a:solidFill>
                <a:latin typeface="+mn-lt"/>
              </a:rPr>
              <a:t>Why worry about implementation?</a:t>
            </a:r>
          </a:p>
        </p:txBody>
      </p:sp>
      <p:graphicFrame>
        <p:nvGraphicFramePr>
          <p:cNvPr id="9" name="Content Placeholder 5">
            <a:extLst>
              <a:ext uri="{FF2B5EF4-FFF2-40B4-BE49-F238E27FC236}">
                <a16:creationId xmlns:a16="http://schemas.microsoft.com/office/drawing/2014/main" id="{14E4CAAB-0713-4EB3-97F8-4B63FB1B9F9C}"/>
              </a:ext>
            </a:extLst>
          </p:cNvPr>
          <p:cNvGraphicFramePr>
            <a:graphicFrameLocks noGrp="1"/>
          </p:cNvGraphicFramePr>
          <p:nvPr>
            <p:ph idx="1"/>
            <p:extLst>
              <p:ext uri="{D42A27DB-BD31-4B8C-83A1-F6EECF244321}">
                <p14:modId xmlns:p14="http://schemas.microsoft.com/office/powerpoint/2010/main" val="423840957"/>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362401-268F-6647-BA68-DF0183F47972}"/>
              </a:ext>
            </a:extLst>
          </p:cNvPr>
          <p:cNvSpPr>
            <a:spLocks noGrp="1"/>
          </p:cNvSpPr>
          <p:nvPr>
            <p:ph type="sldNum" sz="quarter" idx="12"/>
          </p:nvPr>
        </p:nvSpPr>
        <p:spPr>
          <a:xfrm>
            <a:off x="3786674" y="6381421"/>
            <a:ext cx="2743200" cy="365125"/>
          </a:xfrm>
        </p:spPr>
        <p:txBody>
          <a:bodyPr/>
          <a:lstStyle/>
          <a:p>
            <a:fld id="{C7AECA88-E252-4432-83CB-467D03A90C6E}" type="slidenum">
              <a:rPr lang="en-US" smtClean="0"/>
              <a:t>10</a:t>
            </a:fld>
            <a:endParaRPr lang="en-US" dirty="0"/>
          </a:p>
        </p:txBody>
      </p:sp>
      <p:sp>
        <p:nvSpPr>
          <p:cNvPr id="7" name="TextBox 6">
            <a:extLst>
              <a:ext uri="{FF2B5EF4-FFF2-40B4-BE49-F238E27FC236}">
                <a16:creationId xmlns:a16="http://schemas.microsoft.com/office/drawing/2014/main" id="{18BABF6C-80D0-1D4E-A13B-591846E0CC7A}"/>
              </a:ext>
            </a:extLst>
          </p:cNvPr>
          <p:cNvSpPr txBox="1"/>
          <p:nvPr/>
        </p:nvSpPr>
        <p:spPr>
          <a:xfrm>
            <a:off x="9739327" y="6416126"/>
            <a:ext cx="2346348" cy="369332"/>
          </a:xfrm>
          <a:prstGeom prst="rect">
            <a:avLst/>
          </a:prstGeom>
          <a:noFill/>
        </p:spPr>
        <p:txBody>
          <a:bodyPr wrap="none" rtlCol="0">
            <a:spAutoFit/>
          </a:bodyPr>
          <a:lstStyle/>
          <a:p>
            <a:r>
              <a:rPr lang="en-US" dirty="0">
                <a:solidFill>
                  <a:schemeClr val="accent1"/>
                </a:solidFill>
                <a:hlinkClick r:id="rId8"/>
              </a:rPr>
              <a:t>Bauer &amp; Kirchner, 2020</a:t>
            </a:r>
            <a:endParaRPr lang="en-US" dirty="0">
              <a:solidFill>
                <a:schemeClr val="accent1"/>
              </a:solidFill>
            </a:endParaRPr>
          </a:p>
        </p:txBody>
      </p:sp>
    </p:spTree>
    <p:extLst>
      <p:ext uri="{BB962C8B-B14F-4D97-AF65-F5344CB8AC3E}">
        <p14:creationId xmlns:p14="http://schemas.microsoft.com/office/powerpoint/2010/main" val="33763335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A5194-8728-1044-BFC6-E6D30448DE0D}"/>
              </a:ext>
            </a:extLst>
          </p:cNvPr>
          <p:cNvSpPr>
            <a:spLocks noGrp="1"/>
          </p:cNvSpPr>
          <p:nvPr>
            <p:ph type="title"/>
          </p:nvPr>
        </p:nvSpPr>
        <p:spPr/>
        <p:txBody>
          <a:bodyPr/>
          <a:lstStyle/>
          <a:p>
            <a:r>
              <a:rPr lang="en-US" dirty="0">
                <a:solidFill>
                  <a:srgbClr val="003F72"/>
                </a:solidFill>
              </a:rPr>
              <a:t>Key Foci of Implementation Science</a:t>
            </a:r>
            <a:endParaRPr lang="en-US" dirty="0">
              <a:solidFill>
                <a:srgbClr val="003F72"/>
              </a:solidFill>
              <a:latin typeface="+mn-lt"/>
            </a:endParaRPr>
          </a:p>
        </p:txBody>
      </p:sp>
      <p:sp>
        <p:nvSpPr>
          <p:cNvPr id="4" name="Slide Number Placeholder 3">
            <a:extLst>
              <a:ext uri="{FF2B5EF4-FFF2-40B4-BE49-F238E27FC236}">
                <a16:creationId xmlns:a16="http://schemas.microsoft.com/office/drawing/2014/main" id="{FF362401-268F-6647-BA68-DF0183F47972}"/>
              </a:ext>
            </a:extLst>
          </p:cNvPr>
          <p:cNvSpPr>
            <a:spLocks noGrp="1"/>
          </p:cNvSpPr>
          <p:nvPr>
            <p:ph type="sldNum" sz="quarter" idx="12"/>
          </p:nvPr>
        </p:nvSpPr>
        <p:spPr>
          <a:xfrm>
            <a:off x="3786674" y="6381421"/>
            <a:ext cx="2743200" cy="365125"/>
          </a:xfrm>
        </p:spPr>
        <p:txBody>
          <a:bodyPr/>
          <a:lstStyle/>
          <a:p>
            <a:fld id="{C7AECA88-E252-4432-83CB-467D03A90C6E}" type="slidenum">
              <a:rPr lang="en-US" smtClean="0"/>
              <a:t>11</a:t>
            </a:fld>
            <a:endParaRPr lang="en-US" dirty="0"/>
          </a:p>
        </p:txBody>
      </p:sp>
      <p:graphicFrame>
        <p:nvGraphicFramePr>
          <p:cNvPr id="6" name="Content Placeholder 2">
            <a:extLst>
              <a:ext uri="{FF2B5EF4-FFF2-40B4-BE49-F238E27FC236}">
                <a16:creationId xmlns:a16="http://schemas.microsoft.com/office/drawing/2014/main" id="{F9989D4C-3BEA-4DA0-B7FD-C4E8A9078D66}"/>
              </a:ext>
            </a:extLst>
          </p:cNvPr>
          <p:cNvGraphicFramePr>
            <a:graphicFrameLocks/>
          </p:cNvGraphicFramePr>
          <p:nvPr>
            <p:extLst>
              <p:ext uri="{D42A27DB-BD31-4B8C-83A1-F6EECF244321}">
                <p14:modId xmlns:p14="http://schemas.microsoft.com/office/powerpoint/2010/main" val="710881466"/>
              </p:ext>
            </p:extLst>
          </p:nvPr>
        </p:nvGraphicFramePr>
        <p:xfrm>
          <a:off x="838200" y="1530220"/>
          <a:ext cx="10515600" cy="424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23187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FA2A-F749-4AEC-B855-BE5F9737F09B}"/>
              </a:ext>
            </a:extLst>
          </p:cNvPr>
          <p:cNvSpPr>
            <a:spLocks noGrp="1"/>
          </p:cNvSpPr>
          <p:nvPr>
            <p:ph type="title"/>
          </p:nvPr>
        </p:nvSpPr>
        <p:spPr/>
        <p:txBody>
          <a:bodyPr>
            <a:normAutofit/>
          </a:bodyPr>
          <a:lstStyle/>
          <a:p>
            <a:r>
              <a:rPr lang="en-US" sz="3500" b="1" dirty="0">
                <a:solidFill>
                  <a:srgbClr val="003F72"/>
                </a:solidFill>
                <a:latin typeface="+mn-lt"/>
              </a:rPr>
              <a:t>Steps for Implementation &amp; Evaluation</a:t>
            </a:r>
          </a:p>
        </p:txBody>
      </p:sp>
      <p:sp>
        <p:nvSpPr>
          <p:cNvPr id="3" name="Content Placeholder 2">
            <a:extLst>
              <a:ext uri="{FF2B5EF4-FFF2-40B4-BE49-F238E27FC236}">
                <a16:creationId xmlns:a16="http://schemas.microsoft.com/office/drawing/2014/main" id="{1B11AC6C-2072-40A0-902D-56DC924F54E2}"/>
              </a:ext>
            </a:extLst>
          </p:cNvPr>
          <p:cNvSpPr>
            <a:spLocks noGrp="1"/>
          </p:cNvSpPr>
          <p:nvPr>
            <p:ph idx="1"/>
          </p:nvPr>
        </p:nvSpPr>
        <p:spPr/>
        <p:txBody>
          <a:bodyPr>
            <a:noAutofit/>
          </a:bodyPr>
          <a:lstStyle/>
          <a:p>
            <a:pPr>
              <a:lnSpc>
                <a:spcPct val="100000"/>
              </a:lnSpc>
              <a:spcAft>
                <a:spcPts val="600"/>
              </a:spcAft>
            </a:pPr>
            <a:r>
              <a:rPr lang="en-US" sz="2400" dirty="0"/>
              <a:t>Identify an evidence-based intervention or practice</a:t>
            </a:r>
          </a:p>
          <a:p>
            <a:pPr>
              <a:lnSpc>
                <a:spcPct val="100000"/>
              </a:lnSpc>
              <a:spcAft>
                <a:spcPts val="600"/>
              </a:spcAft>
            </a:pPr>
            <a:r>
              <a:rPr lang="en-US" sz="2400" dirty="0"/>
              <a:t>Partner with an operations partner/leadership/system</a:t>
            </a:r>
          </a:p>
          <a:p>
            <a:pPr>
              <a:lnSpc>
                <a:spcPct val="100000"/>
              </a:lnSpc>
              <a:spcAft>
                <a:spcPts val="600"/>
              </a:spcAft>
            </a:pPr>
            <a:r>
              <a:rPr lang="en-US" sz="2400" dirty="0"/>
              <a:t>Use an implementation framework to guide implementation &amp; evaluation</a:t>
            </a:r>
          </a:p>
          <a:p>
            <a:pPr lvl="1">
              <a:lnSpc>
                <a:spcPct val="100000"/>
              </a:lnSpc>
              <a:spcAft>
                <a:spcPts val="600"/>
              </a:spcAft>
            </a:pPr>
            <a:r>
              <a:rPr lang="en-US" sz="2000" dirty="0"/>
              <a:t>There are 60+ theories/models/frameworks to pick from (</a:t>
            </a:r>
            <a:r>
              <a:rPr lang="en-US" sz="2000" dirty="0">
                <a:hlinkClick r:id="rId3"/>
              </a:rPr>
              <a:t>Tabak et al., 2012</a:t>
            </a:r>
            <a:r>
              <a:rPr lang="en-US" sz="2000" dirty="0"/>
              <a:t>)</a:t>
            </a:r>
          </a:p>
          <a:p>
            <a:pPr>
              <a:lnSpc>
                <a:spcPct val="100000"/>
              </a:lnSpc>
              <a:spcAft>
                <a:spcPts val="600"/>
              </a:spcAft>
            </a:pPr>
            <a:r>
              <a:rPr lang="en-US" sz="2400" dirty="0"/>
              <a:t>Select an implementation strategy</a:t>
            </a:r>
          </a:p>
          <a:p>
            <a:pPr lvl="1">
              <a:lnSpc>
                <a:spcPct val="100000"/>
              </a:lnSpc>
              <a:spcAft>
                <a:spcPts val="600"/>
              </a:spcAft>
            </a:pPr>
            <a:r>
              <a:rPr lang="en-US" sz="2000" dirty="0"/>
              <a:t>There are 73 identified strategies to pick from (</a:t>
            </a:r>
            <a:r>
              <a:rPr lang="en-US" sz="2000" dirty="0">
                <a:hlinkClick r:id="rId4"/>
              </a:rPr>
              <a:t>Powell et al., 2015</a:t>
            </a:r>
            <a:r>
              <a:rPr lang="en-US" sz="2000" dirty="0"/>
              <a:t>)</a:t>
            </a:r>
            <a:endParaRPr lang="en-US" sz="2400" dirty="0"/>
          </a:p>
          <a:p>
            <a:pPr>
              <a:lnSpc>
                <a:spcPct val="100000"/>
              </a:lnSpc>
              <a:spcAft>
                <a:spcPts val="600"/>
              </a:spcAft>
            </a:pPr>
            <a:r>
              <a:rPr lang="en-US" sz="2400" dirty="0"/>
              <a:t>Develop the hypotheses and identify implementation outcomes</a:t>
            </a:r>
          </a:p>
          <a:p>
            <a:pPr>
              <a:lnSpc>
                <a:spcPct val="100000"/>
              </a:lnSpc>
              <a:spcAft>
                <a:spcPts val="600"/>
              </a:spcAft>
            </a:pPr>
            <a:r>
              <a:rPr lang="en-US" sz="2400" dirty="0"/>
              <a:t>Select a study design</a:t>
            </a:r>
          </a:p>
          <a:p>
            <a:pPr lvl="1">
              <a:lnSpc>
                <a:spcPct val="100000"/>
              </a:lnSpc>
              <a:spcAft>
                <a:spcPts val="600"/>
              </a:spcAft>
            </a:pPr>
            <a:r>
              <a:rPr lang="en-US" sz="2000" dirty="0"/>
              <a:t>Hybrid effectiveness-implementation designs are more of an approach</a:t>
            </a:r>
          </a:p>
          <a:p>
            <a:pPr lvl="1">
              <a:lnSpc>
                <a:spcPct val="100000"/>
              </a:lnSpc>
              <a:spcAft>
                <a:spcPts val="600"/>
              </a:spcAft>
            </a:pPr>
            <a:r>
              <a:rPr lang="en-US" sz="2000" dirty="0"/>
              <a:t>Three broad categories of designs that provide within-site, between-site, and within- and between-site comparisons of implementation strategies (</a:t>
            </a:r>
            <a:r>
              <a:rPr lang="en-US" sz="2000" dirty="0">
                <a:hlinkClick r:id="rId5"/>
              </a:rPr>
              <a:t>Brown et al., 2017</a:t>
            </a:r>
            <a:r>
              <a:rPr lang="en-US" sz="2000" dirty="0"/>
              <a:t>)</a:t>
            </a:r>
          </a:p>
        </p:txBody>
      </p:sp>
      <p:sp>
        <p:nvSpPr>
          <p:cNvPr id="4" name="Slide Number Placeholder 3">
            <a:extLst>
              <a:ext uri="{FF2B5EF4-FFF2-40B4-BE49-F238E27FC236}">
                <a16:creationId xmlns:a16="http://schemas.microsoft.com/office/drawing/2014/main" id="{DC705CE5-A8D6-40E8-82A6-3A0AE057F07E}"/>
              </a:ext>
            </a:extLst>
          </p:cNvPr>
          <p:cNvSpPr>
            <a:spLocks noGrp="1"/>
          </p:cNvSpPr>
          <p:nvPr>
            <p:ph type="sldNum" sz="quarter" idx="12"/>
          </p:nvPr>
        </p:nvSpPr>
        <p:spPr/>
        <p:txBody>
          <a:bodyPr/>
          <a:lstStyle/>
          <a:p>
            <a:fld id="{BEAD36C4-2F44-40A0-8C56-2EADEE53BFAA}" type="slidenum">
              <a:rPr lang="en-US" smtClean="0"/>
              <a:t>12</a:t>
            </a:fld>
            <a:endParaRPr lang="en-US" dirty="0"/>
          </a:p>
        </p:txBody>
      </p:sp>
    </p:spTree>
    <p:extLst>
      <p:ext uri="{BB962C8B-B14F-4D97-AF65-F5344CB8AC3E}">
        <p14:creationId xmlns:p14="http://schemas.microsoft.com/office/powerpoint/2010/main" val="2764317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5B1F1-3E17-204D-BB85-7F4D385AB423}"/>
              </a:ext>
            </a:extLst>
          </p:cNvPr>
          <p:cNvSpPr>
            <a:spLocks noGrp="1"/>
          </p:cNvSpPr>
          <p:nvPr>
            <p:ph type="sldNum" sz="quarter" idx="12"/>
          </p:nvPr>
        </p:nvSpPr>
        <p:spPr/>
        <p:txBody>
          <a:bodyPr/>
          <a:lstStyle/>
          <a:p>
            <a:fld id="{C7AECA88-E252-4432-83CB-467D03A90C6E}" type="slidenum">
              <a:rPr lang="en-US" smtClean="0"/>
              <a:t>13</a:t>
            </a:fld>
            <a:endParaRPr lang="en-US"/>
          </a:p>
        </p:txBody>
      </p:sp>
      <p:pic>
        <p:nvPicPr>
          <p:cNvPr id="3" name="Picture 2">
            <a:extLst>
              <a:ext uri="{FF2B5EF4-FFF2-40B4-BE49-F238E27FC236}">
                <a16:creationId xmlns:a16="http://schemas.microsoft.com/office/drawing/2014/main" id="{ECDC9148-7C8B-1045-9476-E470E4767680}"/>
              </a:ext>
            </a:extLst>
          </p:cNvPr>
          <p:cNvPicPr>
            <a:picLocks noChangeAspect="1"/>
          </p:cNvPicPr>
          <p:nvPr/>
        </p:nvPicPr>
        <p:blipFill>
          <a:blip r:embed="rId3"/>
          <a:stretch>
            <a:fillRect/>
          </a:stretch>
        </p:blipFill>
        <p:spPr>
          <a:xfrm>
            <a:off x="548463" y="-68427"/>
            <a:ext cx="9234742" cy="6858000"/>
          </a:xfrm>
          <a:prstGeom prst="rect">
            <a:avLst/>
          </a:prstGeom>
        </p:spPr>
      </p:pic>
      <p:sp>
        <p:nvSpPr>
          <p:cNvPr id="4" name="TextBox 3">
            <a:extLst>
              <a:ext uri="{FF2B5EF4-FFF2-40B4-BE49-F238E27FC236}">
                <a16:creationId xmlns:a16="http://schemas.microsoft.com/office/drawing/2014/main" id="{BA05D828-0A2E-6F49-8FC5-F8EC67E6DBB8}"/>
              </a:ext>
            </a:extLst>
          </p:cNvPr>
          <p:cNvSpPr txBox="1"/>
          <p:nvPr/>
        </p:nvSpPr>
        <p:spPr>
          <a:xfrm>
            <a:off x="9982200" y="1324303"/>
            <a:ext cx="1686909" cy="4524315"/>
          </a:xfrm>
          <a:prstGeom prst="rect">
            <a:avLst/>
          </a:prstGeom>
          <a:noFill/>
        </p:spPr>
        <p:txBody>
          <a:bodyPr wrap="square" rtlCol="0">
            <a:spAutoFit/>
          </a:bodyPr>
          <a:lstStyle/>
          <a:p>
            <a:r>
              <a:rPr lang="en-US" dirty="0"/>
              <a:t>Puddy, R. W. &amp; Wilkins, N. (2011). </a:t>
            </a:r>
            <a:r>
              <a:rPr lang="en-US" i="1" dirty="0"/>
              <a:t>Understanding Evidence Part 1: Best Available Research Evidence. A Guide to the Continuum of Evidence of Effectiveness. </a:t>
            </a:r>
            <a:r>
              <a:rPr lang="en-US" dirty="0"/>
              <a:t>Atlanta, GA: Centers for Disease Control and Prevention. </a:t>
            </a:r>
            <a:endParaRPr lang="en-US" dirty="0">
              <a:effectLst/>
            </a:endParaRPr>
          </a:p>
        </p:txBody>
      </p:sp>
    </p:spTree>
    <p:extLst>
      <p:ext uri="{BB962C8B-B14F-4D97-AF65-F5344CB8AC3E}">
        <p14:creationId xmlns:p14="http://schemas.microsoft.com/office/powerpoint/2010/main" val="308148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a:extLst>
              <a:ext uri="{FF2B5EF4-FFF2-40B4-BE49-F238E27FC236}">
                <a16:creationId xmlns:a16="http://schemas.microsoft.com/office/drawing/2014/main" id="{77EFBBB3-1493-4AF1-A9BD-6AB5718C768F}"/>
              </a:ext>
            </a:extLst>
          </p:cNvPr>
          <p:cNvSpPr>
            <a:spLocks noChangeArrowheads="1"/>
          </p:cNvSpPr>
          <p:nvPr/>
        </p:nvSpPr>
        <p:spPr bwMode="auto">
          <a:xfrm>
            <a:off x="5367830" y="711742"/>
            <a:ext cx="4709441" cy="3968200"/>
          </a:xfrm>
          <a:prstGeom prst="rect">
            <a:avLst/>
          </a:prstGeom>
          <a:solidFill>
            <a:schemeClr val="accent1">
              <a:alpha val="25098"/>
            </a:schemeClr>
          </a:solidFill>
          <a:ln w="3175" cap="rnd">
            <a:solidFill>
              <a:srgbClr val="000000"/>
            </a:solidFill>
            <a:miter lim="800000"/>
            <a:headEnd/>
            <a:tailEnd/>
          </a:ln>
        </p:spPr>
        <p:txBody>
          <a:bodyPr/>
          <a:lstStyle/>
          <a:p>
            <a:endParaRPr lang="en-US"/>
          </a:p>
        </p:txBody>
      </p:sp>
      <p:sp>
        <p:nvSpPr>
          <p:cNvPr id="25" name="Rectangle 24">
            <a:extLst>
              <a:ext uri="{FF2B5EF4-FFF2-40B4-BE49-F238E27FC236}">
                <a16:creationId xmlns:a16="http://schemas.microsoft.com/office/drawing/2014/main" id="{E7CC5B93-9D22-4D8A-9A61-A7521D665833}"/>
              </a:ext>
            </a:extLst>
          </p:cNvPr>
          <p:cNvSpPr>
            <a:spLocks noChangeArrowheads="1"/>
          </p:cNvSpPr>
          <p:nvPr/>
        </p:nvSpPr>
        <p:spPr bwMode="auto">
          <a:xfrm>
            <a:off x="1492379" y="724432"/>
            <a:ext cx="3713083" cy="3955510"/>
          </a:xfrm>
          <a:prstGeom prst="rect">
            <a:avLst/>
          </a:prstGeom>
          <a:solidFill>
            <a:schemeClr val="accent1">
              <a:alpha val="25098"/>
            </a:schemeClr>
          </a:solidFill>
          <a:ln w="3175" cap="rnd">
            <a:solidFill>
              <a:srgbClr val="000000"/>
            </a:solidFill>
            <a:miter lim="800000"/>
            <a:headEnd/>
            <a:tailEnd/>
          </a:ln>
        </p:spPr>
        <p:txBody>
          <a:bodyPr/>
          <a:lstStyle/>
          <a:p>
            <a:endParaRPr lang="en-US"/>
          </a:p>
        </p:txBody>
      </p:sp>
      <p:sp>
        <p:nvSpPr>
          <p:cNvPr id="6" name="Rectangle 4"/>
          <p:cNvSpPr>
            <a:spLocks noChangeArrowheads="1"/>
          </p:cNvSpPr>
          <p:nvPr/>
        </p:nvSpPr>
        <p:spPr bwMode="auto">
          <a:xfrm>
            <a:off x="5599242" y="1091825"/>
            <a:ext cx="1410802" cy="2510716"/>
          </a:xfrm>
          <a:prstGeom prst="rect">
            <a:avLst/>
          </a:prstGeom>
          <a:solidFill>
            <a:schemeClr val="bg1"/>
          </a:solidFill>
          <a:ln w="15875" cap="rnd">
            <a:solidFill>
              <a:srgbClr val="000000"/>
            </a:solidFill>
            <a:miter lim="800000"/>
            <a:headEnd/>
            <a:tailEnd/>
          </a:ln>
        </p:spPr>
        <p:txBody>
          <a:bodyPr lIns="0" tIns="0" rIns="0" bIns="0"/>
          <a:lstStyle/>
          <a:p>
            <a:pPr algn="ctr"/>
            <a:endParaRPr lang="en-US" sz="1300" b="1" u="sng" dirty="0"/>
          </a:p>
          <a:p>
            <a:pPr algn="ctr"/>
            <a:r>
              <a:rPr lang="en-US" sz="1300" b="1" u="sng" dirty="0"/>
              <a:t>Implementation Outcomes</a:t>
            </a:r>
          </a:p>
          <a:p>
            <a:pPr algn="ctr"/>
            <a:r>
              <a:rPr lang="en-US" sz="1300" dirty="0"/>
              <a:t>Feasibility</a:t>
            </a:r>
          </a:p>
          <a:p>
            <a:pPr algn="ctr"/>
            <a:r>
              <a:rPr lang="en-US" sz="1300" dirty="0"/>
              <a:t>Fidelity</a:t>
            </a:r>
          </a:p>
          <a:p>
            <a:pPr algn="ctr"/>
            <a:r>
              <a:rPr lang="en-US" sz="1300" dirty="0"/>
              <a:t>Penetration</a:t>
            </a:r>
          </a:p>
          <a:p>
            <a:pPr algn="ctr"/>
            <a:r>
              <a:rPr lang="en-US" sz="1300" dirty="0"/>
              <a:t>Acceptability</a:t>
            </a:r>
          </a:p>
          <a:p>
            <a:pPr algn="ctr"/>
            <a:r>
              <a:rPr lang="en-US" sz="1300" dirty="0"/>
              <a:t>Sustainability</a:t>
            </a:r>
          </a:p>
          <a:p>
            <a:pPr algn="ctr"/>
            <a:r>
              <a:rPr lang="en-US" sz="1300" dirty="0"/>
              <a:t>Uptake</a:t>
            </a:r>
          </a:p>
          <a:p>
            <a:pPr algn="ctr"/>
            <a:r>
              <a:rPr lang="en-US" sz="1300" dirty="0"/>
              <a:t>Costs</a:t>
            </a:r>
          </a:p>
        </p:txBody>
      </p:sp>
      <p:sp>
        <p:nvSpPr>
          <p:cNvPr id="10" name="Freeform 9"/>
          <p:cNvSpPr>
            <a:spLocks/>
          </p:cNvSpPr>
          <p:nvPr/>
        </p:nvSpPr>
        <p:spPr bwMode="auto">
          <a:xfrm>
            <a:off x="4976939" y="2102154"/>
            <a:ext cx="580221" cy="373435"/>
          </a:xfrm>
          <a:custGeom>
            <a:avLst/>
            <a:gdLst>
              <a:gd name="T0" fmla="*/ 2147483647 w 315"/>
              <a:gd name="T1" fmla="*/ 0 h 198"/>
              <a:gd name="T2" fmla="*/ 2147483647 w 315"/>
              <a:gd name="T3" fmla="*/ 2147483647 h 198"/>
              <a:gd name="T4" fmla="*/ 0 w 315"/>
              <a:gd name="T5" fmla="*/ 2147483647 h 198"/>
              <a:gd name="T6" fmla="*/ 0 w 315"/>
              <a:gd name="T7" fmla="*/ 2147483647 h 198"/>
              <a:gd name="T8" fmla="*/ 2147483647 w 315"/>
              <a:gd name="T9" fmla="*/ 2147483647 h 198"/>
              <a:gd name="T10" fmla="*/ 2147483647 w 315"/>
              <a:gd name="T11" fmla="*/ 2147483647 h 198"/>
              <a:gd name="T12" fmla="*/ 2147483647 w 315"/>
              <a:gd name="T13" fmla="*/ 2147483647 h 198"/>
              <a:gd name="T14" fmla="*/ 2147483647 w 315"/>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98"/>
              <a:gd name="T26" fmla="*/ 315 w 315"/>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98">
                <a:moveTo>
                  <a:pt x="236" y="0"/>
                </a:moveTo>
                <a:lnTo>
                  <a:pt x="236" y="50"/>
                </a:lnTo>
                <a:lnTo>
                  <a:pt x="0" y="50"/>
                </a:lnTo>
                <a:lnTo>
                  <a:pt x="0" y="148"/>
                </a:lnTo>
                <a:lnTo>
                  <a:pt x="236" y="148"/>
                </a:lnTo>
                <a:lnTo>
                  <a:pt x="236" y="198"/>
                </a:lnTo>
                <a:lnTo>
                  <a:pt x="315" y="99"/>
                </a:lnTo>
                <a:lnTo>
                  <a:pt x="236" y="0"/>
                </a:lnTo>
                <a:close/>
              </a:path>
            </a:pathLst>
          </a:custGeom>
          <a:solidFill>
            <a:schemeClr val="tx1"/>
          </a:solidFill>
          <a:ln w="9525">
            <a:noFill/>
            <a:round/>
            <a:headEnd/>
            <a:tailEnd/>
          </a:ln>
        </p:spPr>
        <p:txBody>
          <a:bodyPr/>
          <a:lstStyle/>
          <a:p>
            <a:endParaRPr lang="en-US"/>
          </a:p>
        </p:txBody>
      </p:sp>
      <p:sp>
        <p:nvSpPr>
          <p:cNvPr id="12" name="Freeform 11"/>
          <p:cNvSpPr>
            <a:spLocks/>
          </p:cNvSpPr>
          <p:nvPr/>
        </p:nvSpPr>
        <p:spPr bwMode="auto">
          <a:xfrm>
            <a:off x="4976939" y="2535882"/>
            <a:ext cx="580221" cy="375247"/>
          </a:xfrm>
          <a:custGeom>
            <a:avLst/>
            <a:gdLst>
              <a:gd name="T0" fmla="*/ 2147483647 w 315"/>
              <a:gd name="T1" fmla="*/ 2147483647 h 198"/>
              <a:gd name="T2" fmla="*/ 2147483647 w 315"/>
              <a:gd name="T3" fmla="*/ 2147483647 h 198"/>
              <a:gd name="T4" fmla="*/ 2147483647 w 315"/>
              <a:gd name="T5" fmla="*/ 2147483647 h 198"/>
              <a:gd name="T6" fmla="*/ 2147483647 w 315"/>
              <a:gd name="T7" fmla="*/ 2147483647 h 198"/>
              <a:gd name="T8" fmla="*/ 2147483647 w 315"/>
              <a:gd name="T9" fmla="*/ 2147483647 h 198"/>
              <a:gd name="T10" fmla="*/ 2147483647 w 315"/>
              <a:gd name="T11" fmla="*/ 0 h 198"/>
              <a:gd name="T12" fmla="*/ 0 w 315"/>
              <a:gd name="T13" fmla="*/ 2147483647 h 198"/>
              <a:gd name="T14" fmla="*/ 2147483647 w 315"/>
              <a:gd name="T15" fmla="*/ 2147483647 h 198"/>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198"/>
              <a:gd name="T26" fmla="*/ 315 w 315"/>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198">
                <a:moveTo>
                  <a:pt x="79" y="198"/>
                </a:moveTo>
                <a:lnTo>
                  <a:pt x="79" y="149"/>
                </a:lnTo>
                <a:lnTo>
                  <a:pt x="315" y="149"/>
                </a:lnTo>
                <a:lnTo>
                  <a:pt x="315" y="50"/>
                </a:lnTo>
                <a:lnTo>
                  <a:pt x="79" y="50"/>
                </a:lnTo>
                <a:lnTo>
                  <a:pt x="79" y="0"/>
                </a:lnTo>
                <a:lnTo>
                  <a:pt x="0" y="99"/>
                </a:lnTo>
                <a:lnTo>
                  <a:pt x="79" y="198"/>
                </a:lnTo>
                <a:close/>
              </a:path>
            </a:pathLst>
          </a:custGeom>
          <a:solidFill>
            <a:schemeClr val="tx1"/>
          </a:solidFill>
          <a:ln w="9525">
            <a:noFill/>
            <a:round/>
            <a:headEnd/>
            <a:tailEnd/>
          </a:ln>
        </p:spPr>
        <p:txBody>
          <a:bodyPr/>
          <a:lstStyle/>
          <a:p>
            <a:endParaRPr lang="en-US"/>
          </a:p>
        </p:txBody>
      </p:sp>
      <p:sp>
        <p:nvSpPr>
          <p:cNvPr id="13" name="Rectangle 12"/>
          <p:cNvSpPr>
            <a:spLocks noChangeArrowheads="1"/>
          </p:cNvSpPr>
          <p:nvPr/>
        </p:nvSpPr>
        <p:spPr bwMode="auto">
          <a:xfrm>
            <a:off x="1554290" y="1602093"/>
            <a:ext cx="1360054" cy="1633325"/>
          </a:xfrm>
          <a:prstGeom prst="rect">
            <a:avLst/>
          </a:prstGeom>
          <a:solidFill>
            <a:schemeClr val="bg1"/>
          </a:solidFill>
          <a:ln w="15875" cap="rnd">
            <a:solidFill>
              <a:srgbClr val="000000"/>
            </a:solidFill>
            <a:miter lim="800000"/>
            <a:headEnd/>
            <a:tailEnd/>
          </a:ln>
        </p:spPr>
        <p:txBody>
          <a:bodyPr/>
          <a:lstStyle/>
          <a:p>
            <a:endParaRPr lang="en-US"/>
          </a:p>
        </p:txBody>
      </p:sp>
      <p:sp>
        <p:nvSpPr>
          <p:cNvPr id="14" name="Rectangle 13"/>
          <p:cNvSpPr>
            <a:spLocks noChangeArrowheads="1"/>
          </p:cNvSpPr>
          <p:nvPr/>
        </p:nvSpPr>
        <p:spPr bwMode="auto">
          <a:xfrm>
            <a:off x="1884492" y="1768781"/>
            <a:ext cx="585546" cy="246221"/>
          </a:xfrm>
          <a:prstGeom prst="rect">
            <a:avLst/>
          </a:prstGeom>
          <a:noFill/>
          <a:ln w="9525">
            <a:noFill/>
            <a:miter lim="800000"/>
            <a:headEnd/>
            <a:tailEnd/>
          </a:ln>
        </p:spPr>
        <p:txBody>
          <a:bodyPr wrap="square" lIns="0" tIns="0" rIns="0" bIns="0">
            <a:spAutoFit/>
          </a:bodyPr>
          <a:lstStyle/>
          <a:p>
            <a:r>
              <a:rPr lang="en-US" sz="1600" dirty="0">
                <a:solidFill>
                  <a:srgbClr val="000000"/>
                </a:solidFill>
              </a:rPr>
              <a:t>What?</a:t>
            </a:r>
            <a:endParaRPr lang="en-US" dirty="0"/>
          </a:p>
        </p:txBody>
      </p:sp>
      <p:sp>
        <p:nvSpPr>
          <p:cNvPr id="15" name="Rectangle 14"/>
          <p:cNvSpPr>
            <a:spLocks noChangeArrowheads="1"/>
          </p:cNvSpPr>
          <p:nvPr/>
        </p:nvSpPr>
        <p:spPr bwMode="auto">
          <a:xfrm>
            <a:off x="1884490" y="2001803"/>
            <a:ext cx="656344" cy="45719"/>
          </a:xfrm>
          <a:prstGeom prst="rect">
            <a:avLst/>
          </a:prstGeom>
          <a:solidFill>
            <a:schemeClr val="accent1">
              <a:alpha val="25098"/>
            </a:schemeClr>
          </a:solidFill>
          <a:ln w="9525">
            <a:solidFill>
              <a:schemeClr val="tx1"/>
            </a:solidFill>
            <a:miter lim="800000"/>
            <a:headEnd/>
            <a:tailEnd/>
          </a:ln>
        </p:spPr>
        <p:txBody>
          <a:bodyPr/>
          <a:lstStyle/>
          <a:p>
            <a:endParaRPr lang="en-US"/>
          </a:p>
        </p:txBody>
      </p:sp>
      <p:sp>
        <p:nvSpPr>
          <p:cNvPr id="17" name="Rectangle 16"/>
          <p:cNvSpPr>
            <a:spLocks noChangeArrowheads="1"/>
          </p:cNvSpPr>
          <p:nvPr/>
        </p:nvSpPr>
        <p:spPr bwMode="auto">
          <a:xfrm>
            <a:off x="2027374" y="2410638"/>
            <a:ext cx="410634" cy="230832"/>
          </a:xfrm>
          <a:prstGeom prst="rect">
            <a:avLst/>
          </a:prstGeom>
          <a:noFill/>
          <a:ln w="9525">
            <a:noFill/>
            <a:miter lim="800000"/>
            <a:headEnd/>
            <a:tailEnd/>
          </a:ln>
        </p:spPr>
        <p:txBody>
          <a:bodyPr wrap="square" lIns="0" tIns="0" rIns="0" bIns="0">
            <a:spAutoFit/>
          </a:bodyPr>
          <a:lstStyle/>
          <a:p>
            <a:r>
              <a:rPr lang="en-US" sz="1500" dirty="0">
                <a:solidFill>
                  <a:srgbClr val="000000"/>
                </a:solidFill>
              </a:rPr>
              <a:t>EBPs</a:t>
            </a:r>
            <a:endParaRPr lang="en-US" dirty="0"/>
          </a:p>
        </p:txBody>
      </p:sp>
      <p:sp>
        <p:nvSpPr>
          <p:cNvPr id="18" name="Rectangle 17"/>
          <p:cNvSpPr>
            <a:spLocks noChangeArrowheads="1"/>
          </p:cNvSpPr>
          <p:nvPr/>
        </p:nvSpPr>
        <p:spPr bwMode="auto">
          <a:xfrm>
            <a:off x="3265614" y="1598691"/>
            <a:ext cx="1495383" cy="1633325"/>
          </a:xfrm>
          <a:prstGeom prst="rect">
            <a:avLst/>
          </a:prstGeom>
          <a:solidFill>
            <a:schemeClr val="bg1"/>
          </a:solidFill>
          <a:ln w="15875" cap="rnd">
            <a:solidFill>
              <a:srgbClr val="000000"/>
            </a:solidFill>
            <a:miter lim="800000"/>
            <a:headEnd/>
            <a:tailEnd/>
          </a:ln>
        </p:spPr>
        <p:txBody>
          <a:bodyPr/>
          <a:lstStyle/>
          <a:p>
            <a:endParaRPr lang="en-US"/>
          </a:p>
        </p:txBody>
      </p:sp>
      <p:sp>
        <p:nvSpPr>
          <p:cNvPr id="19" name="Rectangle 18"/>
          <p:cNvSpPr>
            <a:spLocks noChangeArrowheads="1"/>
          </p:cNvSpPr>
          <p:nvPr/>
        </p:nvSpPr>
        <p:spPr bwMode="auto">
          <a:xfrm>
            <a:off x="3699002" y="1765379"/>
            <a:ext cx="509842" cy="246221"/>
          </a:xfrm>
          <a:prstGeom prst="rect">
            <a:avLst/>
          </a:prstGeom>
          <a:noFill/>
          <a:ln w="9525">
            <a:noFill/>
            <a:miter lim="800000"/>
            <a:headEnd/>
            <a:tailEnd/>
          </a:ln>
        </p:spPr>
        <p:txBody>
          <a:bodyPr wrap="square" lIns="0" tIns="0" rIns="0" bIns="0">
            <a:spAutoFit/>
          </a:bodyPr>
          <a:lstStyle/>
          <a:p>
            <a:r>
              <a:rPr lang="en-US" sz="1600" dirty="0">
                <a:solidFill>
                  <a:srgbClr val="000000"/>
                </a:solidFill>
              </a:rPr>
              <a:t>How?</a:t>
            </a:r>
            <a:endParaRPr lang="en-US" dirty="0"/>
          </a:p>
        </p:txBody>
      </p:sp>
      <p:sp>
        <p:nvSpPr>
          <p:cNvPr id="20" name="Rectangle 19"/>
          <p:cNvSpPr>
            <a:spLocks noChangeArrowheads="1"/>
          </p:cNvSpPr>
          <p:nvPr/>
        </p:nvSpPr>
        <p:spPr bwMode="auto">
          <a:xfrm>
            <a:off x="3699001" y="1998402"/>
            <a:ext cx="575147" cy="45719"/>
          </a:xfrm>
          <a:prstGeom prst="rect">
            <a:avLst/>
          </a:prstGeom>
          <a:solidFill>
            <a:schemeClr val="accent1">
              <a:alpha val="25098"/>
            </a:schemeClr>
          </a:solidFill>
          <a:ln w="9525">
            <a:solidFill>
              <a:schemeClr val="tx1"/>
            </a:solidFill>
            <a:miter lim="800000"/>
            <a:headEnd/>
            <a:tailEnd/>
          </a:ln>
        </p:spPr>
        <p:txBody>
          <a:bodyPr/>
          <a:lstStyle/>
          <a:p>
            <a:endParaRPr lang="en-US"/>
          </a:p>
        </p:txBody>
      </p:sp>
      <p:sp>
        <p:nvSpPr>
          <p:cNvPr id="21" name="Rectangle 20"/>
          <p:cNvSpPr>
            <a:spLocks noChangeArrowheads="1"/>
          </p:cNvSpPr>
          <p:nvPr/>
        </p:nvSpPr>
        <p:spPr bwMode="auto">
          <a:xfrm>
            <a:off x="3376510" y="2353944"/>
            <a:ext cx="1263986" cy="230832"/>
          </a:xfrm>
          <a:prstGeom prst="rect">
            <a:avLst/>
          </a:prstGeom>
          <a:noFill/>
          <a:ln w="9525">
            <a:noFill/>
            <a:miter lim="800000"/>
            <a:headEnd/>
            <a:tailEnd/>
          </a:ln>
        </p:spPr>
        <p:txBody>
          <a:bodyPr wrap="square" lIns="0" tIns="0" rIns="0" bIns="0">
            <a:spAutoFit/>
          </a:bodyPr>
          <a:lstStyle/>
          <a:p>
            <a:r>
              <a:rPr lang="en-US" sz="1500" dirty="0">
                <a:solidFill>
                  <a:srgbClr val="000000"/>
                </a:solidFill>
              </a:rPr>
              <a:t>Implementation</a:t>
            </a:r>
            <a:endParaRPr lang="en-US" dirty="0"/>
          </a:p>
        </p:txBody>
      </p:sp>
      <p:sp>
        <p:nvSpPr>
          <p:cNvPr id="22" name="Rectangle 21"/>
          <p:cNvSpPr>
            <a:spLocks noChangeArrowheads="1"/>
          </p:cNvSpPr>
          <p:nvPr/>
        </p:nvSpPr>
        <p:spPr bwMode="auto">
          <a:xfrm>
            <a:off x="3626708" y="2576746"/>
            <a:ext cx="784695" cy="230832"/>
          </a:xfrm>
          <a:prstGeom prst="rect">
            <a:avLst/>
          </a:prstGeom>
          <a:noFill/>
          <a:ln w="9525">
            <a:noFill/>
            <a:miter lim="800000"/>
            <a:headEnd/>
            <a:tailEnd/>
          </a:ln>
        </p:spPr>
        <p:txBody>
          <a:bodyPr wrap="square" lIns="0" tIns="0" rIns="0" bIns="0">
            <a:spAutoFit/>
          </a:bodyPr>
          <a:lstStyle/>
          <a:p>
            <a:r>
              <a:rPr lang="en-US" sz="1500" dirty="0">
                <a:solidFill>
                  <a:srgbClr val="000000"/>
                </a:solidFill>
              </a:rPr>
              <a:t>Strategies</a:t>
            </a:r>
            <a:endParaRPr lang="en-US" dirty="0"/>
          </a:p>
        </p:txBody>
      </p:sp>
      <p:sp>
        <p:nvSpPr>
          <p:cNvPr id="23" name="Freeform 22"/>
          <p:cNvSpPr>
            <a:spLocks/>
          </p:cNvSpPr>
          <p:nvPr/>
        </p:nvSpPr>
        <p:spPr bwMode="auto">
          <a:xfrm>
            <a:off x="4743579" y="1517047"/>
            <a:ext cx="208068" cy="1867175"/>
          </a:xfrm>
          <a:custGeom>
            <a:avLst/>
            <a:gdLst>
              <a:gd name="T0" fmla="*/ 0 w 609"/>
              <a:gd name="T1" fmla="*/ 0 h 5025"/>
              <a:gd name="T2" fmla="*/ 2147483647 w 609"/>
              <a:gd name="T3" fmla="*/ 2147483647 h 5025"/>
              <a:gd name="T4" fmla="*/ 2147483647 w 609"/>
              <a:gd name="T5" fmla="*/ 2147483647 h 5025"/>
              <a:gd name="T6" fmla="*/ 2147483647 w 609"/>
              <a:gd name="T7" fmla="*/ 2147483647 h 5025"/>
              <a:gd name="T8" fmla="*/ 2147483647 w 609"/>
              <a:gd name="T9" fmla="*/ 2147483647 h 5025"/>
              <a:gd name="T10" fmla="*/ 2147483647 w 609"/>
              <a:gd name="T11" fmla="*/ 2147483647 h 5025"/>
              <a:gd name="T12" fmla="*/ 0 w 609"/>
              <a:gd name="T13" fmla="*/ 2147483647 h 5025"/>
              <a:gd name="T14" fmla="*/ 0 60000 65536"/>
              <a:gd name="T15" fmla="*/ 0 60000 65536"/>
              <a:gd name="T16" fmla="*/ 0 60000 65536"/>
              <a:gd name="T17" fmla="*/ 0 60000 65536"/>
              <a:gd name="T18" fmla="*/ 0 60000 65536"/>
              <a:gd name="T19" fmla="*/ 0 60000 65536"/>
              <a:gd name="T20" fmla="*/ 0 60000 65536"/>
              <a:gd name="T21" fmla="*/ 0 w 609"/>
              <a:gd name="T22" fmla="*/ 0 h 5025"/>
              <a:gd name="T23" fmla="*/ 609 w 609"/>
              <a:gd name="T24" fmla="*/ 5025 h 5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5025">
                <a:moveTo>
                  <a:pt x="0" y="0"/>
                </a:moveTo>
                <a:cubicBezTo>
                  <a:pt x="169" y="0"/>
                  <a:pt x="305" y="170"/>
                  <a:pt x="305" y="376"/>
                </a:cubicBezTo>
                <a:lnTo>
                  <a:pt x="305" y="2138"/>
                </a:lnTo>
                <a:cubicBezTo>
                  <a:pt x="305" y="2346"/>
                  <a:pt x="441" y="2513"/>
                  <a:pt x="609" y="2513"/>
                </a:cubicBezTo>
                <a:cubicBezTo>
                  <a:pt x="441" y="2513"/>
                  <a:pt x="305" y="2682"/>
                  <a:pt x="305" y="2889"/>
                </a:cubicBezTo>
                <a:lnTo>
                  <a:pt x="305" y="4651"/>
                </a:lnTo>
                <a:cubicBezTo>
                  <a:pt x="305" y="4858"/>
                  <a:pt x="169" y="5025"/>
                  <a:pt x="0" y="5025"/>
                </a:cubicBezTo>
              </a:path>
            </a:pathLst>
          </a:custGeom>
          <a:solidFill>
            <a:schemeClr val="accent1">
              <a:alpha val="0"/>
            </a:schemeClr>
          </a:solidFill>
          <a:ln w="15875" cap="rnd">
            <a:solidFill>
              <a:srgbClr val="000000"/>
            </a:solidFill>
            <a:round/>
            <a:headEnd/>
            <a:tailEnd/>
          </a:ln>
        </p:spPr>
        <p:txBody>
          <a:bodyPr/>
          <a:lstStyle/>
          <a:p>
            <a:endParaRPr lang="en-US"/>
          </a:p>
        </p:txBody>
      </p:sp>
      <p:sp>
        <p:nvSpPr>
          <p:cNvPr id="24" name="Freeform 23"/>
          <p:cNvSpPr>
            <a:spLocks/>
          </p:cNvSpPr>
          <p:nvPr/>
        </p:nvSpPr>
        <p:spPr bwMode="auto">
          <a:xfrm>
            <a:off x="2954464" y="1517047"/>
            <a:ext cx="208067" cy="1867175"/>
          </a:xfrm>
          <a:custGeom>
            <a:avLst/>
            <a:gdLst>
              <a:gd name="T0" fmla="*/ 0 w 608"/>
              <a:gd name="T1" fmla="*/ 0 h 5025"/>
              <a:gd name="T2" fmla="*/ 2147483647 w 608"/>
              <a:gd name="T3" fmla="*/ 2147483647 h 5025"/>
              <a:gd name="T4" fmla="*/ 2147483647 w 608"/>
              <a:gd name="T5" fmla="*/ 2147483647 h 5025"/>
              <a:gd name="T6" fmla="*/ 2147483647 w 608"/>
              <a:gd name="T7" fmla="*/ 2147483647 h 5025"/>
              <a:gd name="T8" fmla="*/ 2147483647 w 608"/>
              <a:gd name="T9" fmla="*/ 2147483647 h 5025"/>
              <a:gd name="T10" fmla="*/ 2147483647 w 608"/>
              <a:gd name="T11" fmla="*/ 2147483647 h 5025"/>
              <a:gd name="T12" fmla="*/ 0 w 608"/>
              <a:gd name="T13" fmla="*/ 2147483647 h 5025"/>
              <a:gd name="T14" fmla="*/ 0 60000 65536"/>
              <a:gd name="T15" fmla="*/ 0 60000 65536"/>
              <a:gd name="T16" fmla="*/ 0 60000 65536"/>
              <a:gd name="T17" fmla="*/ 0 60000 65536"/>
              <a:gd name="T18" fmla="*/ 0 60000 65536"/>
              <a:gd name="T19" fmla="*/ 0 60000 65536"/>
              <a:gd name="T20" fmla="*/ 0 60000 65536"/>
              <a:gd name="T21" fmla="*/ 0 w 608"/>
              <a:gd name="T22" fmla="*/ 0 h 5025"/>
              <a:gd name="T23" fmla="*/ 608 w 608"/>
              <a:gd name="T24" fmla="*/ 5025 h 5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8" h="5025">
                <a:moveTo>
                  <a:pt x="0" y="0"/>
                </a:moveTo>
                <a:cubicBezTo>
                  <a:pt x="169" y="0"/>
                  <a:pt x="305" y="170"/>
                  <a:pt x="305" y="376"/>
                </a:cubicBezTo>
                <a:lnTo>
                  <a:pt x="305" y="2138"/>
                </a:lnTo>
                <a:cubicBezTo>
                  <a:pt x="305" y="2346"/>
                  <a:pt x="441" y="2513"/>
                  <a:pt x="608" y="2513"/>
                </a:cubicBezTo>
                <a:cubicBezTo>
                  <a:pt x="441" y="2513"/>
                  <a:pt x="305" y="2682"/>
                  <a:pt x="305" y="2889"/>
                </a:cubicBezTo>
                <a:lnTo>
                  <a:pt x="305" y="4651"/>
                </a:lnTo>
                <a:cubicBezTo>
                  <a:pt x="305" y="4858"/>
                  <a:pt x="169" y="5025"/>
                  <a:pt x="0" y="5025"/>
                </a:cubicBezTo>
              </a:path>
            </a:pathLst>
          </a:custGeom>
          <a:solidFill>
            <a:schemeClr val="accent1">
              <a:alpha val="0"/>
            </a:schemeClr>
          </a:solidFill>
          <a:ln w="15875" cap="rnd">
            <a:solidFill>
              <a:srgbClr val="000000"/>
            </a:solidFill>
            <a:round/>
            <a:headEnd/>
            <a:tailEnd/>
          </a:ln>
        </p:spPr>
        <p:txBody>
          <a:bodyPr/>
          <a:lstStyle/>
          <a:p>
            <a:endParaRPr lang="en-US"/>
          </a:p>
        </p:txBody>
      </p:sp>
      <p:sp>
        <p:nvSpPr>
          <p:cNvPr id="26" name="Rectangle 25"/>
          <p:cNvSpPr>
            <a:spLocks noChangeArrowheads="1"/>
          </p:cNvSpPr>
          <p:nvPr/>
        </p:nvSpPr>
        <p:spPr bwMode="auto">
          <a:xfrm>
            <a:off x="7159181" y="1098586"/>
            <a:ext cx="1326222" cy="2510716"/>
          </a:xfrm>
          <a:prstGeom prst="rect">
            <a:avLst/>
          </a:prstGeom>
          <a:solidFill>
            <a:schemeClr val="bg1"/>
          </a:solidFill>
          <a:ln w="15875" cap="rnd">
            <a:solidFill>
              <a:srgbClr val="000000"/>
            </a:solidFill>
            <a:miter lim="800000"/>
            <a:headEnd/>
            <a:tailEnd/>
          </a:ln>
        </p:spPr>
        <p:txBody>
          <a:bodyPr lIns="0" tIns="0" rIns="0" bIns="0"/>
          <a:lstStyle/>
          <a:p>
            <a:pPr algn="ctr"/>
            <a:endParaRPr lang="en-US" sz="1300" b="1" u="sng" dirty="0"/>
          </a:p>
          <a:p>
            <a:pPr algn="ctr"/>
            <a:r>
              <a:rPr lang="en-US" sz="1300" b="1" u="sng" dirty="0"/>
              <a:t>Service</a:t>
            </a:r>
          </a:p>
          <a:p>
            <a:pPr algn="ctr"/>
            <a:r>
              <a:rPr lang="en-US" sz="1300" b="1" u="sng" dirty="0"/>
              <a:t>Outcomes</a:t>
            </a:r>
            <a:endParaRPr lang="en-US" sz="1300" dirty="0"/>
          </a:p>
          <a:p>
            <a:pPr algn="ctr"/>
            <a:r>
              <a:rPr lang="en-US" sz="1300" dirty="0"/>
              <a:t>Efficiency</a:t>
            </a:r>
          </a:p>
          <a:p>
            <a:pPr algn="ctr"/>
            <a:r>
              <a:rPr lang="en-US" sz="1300" dirty="0"/>
              <a:t>Safety</a:t>
            </a:r>
          </a:p>
          <a:p>
            <a:pPr algn="ctr"/>
            <a:r>
              <a:rPr lang="en-US" sz="1300" dirty="0"/>
              <a:t>Effectiveness</a:t>
            </a:r>
          </a:p>
          <a:p>
            <a:pPr algn="ctr"/>
            <a:r>
              <a:rPr lang="en-US" sz="1300" dirty="0"/>
              <a:t>Equity</a:t>
            </a:r>
          </a:p>
          <a:p>
            <a:pPr algn="ctr"/>
            <a:r>
              <a:rPr lang="en-US" sz="1300" dirty="0"/>
              <a:t>Patient-</a:t>
            </a:r>
          </a:p>
          <a:p>
            <a:pPr algn="ctr"/>
            <a:r>
              <a:rPr lang="en-US" sz="1300" dirty="0"/>
              <a:t>centeredness</a:t>
            </a:r>
          </a:p>
          <a:p>
            <a:pPr algn="ctr"/>
            <a:r>
              <a:rPr lang="en-US" sz="1300" dirty="0"/>
              <a:t>Timeliness</a:t>
            </a:r>
          </a:p>
        </p:txBody>
      </p:sp>
      <p:sp>
        <p:nvSpPr>
          <p:cNvPr id="27" name="Rectangle 26"/>
          <p:cNvSpPr>
            <a:spLocks noChangeArrowheads="1"/>
          </p:cNvSpPr>
          <p:nvPr/>
        </p:nvSpPr>
        <p:spPr bwMode="auto">
          <a:xfrm>
            <a:off x="8634540" y="1091825"/>
            <a:ext cx="1326222" cy="2510716"/>
          </a:xfrm>
          <a:prstGeom prst="rect">
            <a:avLst/>
          </a:prstGeom>
          <a:solidFill>
            <a:schemeClr val="bg1"/>
          </a:solidFill>
          <a:ln w="15875" cap="rnd">
            <a:solidFill>
              <a:srgbClr val="000000"/>
            </a:solidFill>
            <a:miter lim="800000"/>
            <a:headEnd/>
            <a:tailEnd/>
          </a:ln>
        </p:spPr>
        <p:txBody>
          <a:bodyPr lIns="0" tIns="0" rIns="0" bIns="0"/>
          <a:lstStyle/>
          <a:p>
            <a:pPr algn="ctr"/>
            <a:endParaRPr lang="en-US" sz="1300" b="1" u="sng" dirty="0"/>
          </a:p>
          <a:p>
            <a:pPr algn="ctr"/>
            <a:r>
              <a:rPr lang="en-US" sz="1300" b="1" u="sng" dirty="0"/>
              <a:t>Patient</a:t>
            </a:r>
          </a:p>
          <a:p>
            <a:pPr algn="ctr"/>
            <a:r>
              <a:rPr lang="en-US" sz="1300" b="1" u="sng" dirty="0"/>
              <a:t>Outcomes</a:t>
            </a:r>
          </a:p>
          <a:p>
            <a:pPr algn="ctr"/>
            <a:r>
              <a:rPr lang="en-US" sz="1300" dirty="0"/>
              <a:t>Clinical/health status</a:t>
            </a:r>
          </a:p>
          <a:p>
            <a:pPr algn="ctr"/>
            <a:r>
              <a:rPr lang="en-US" sz="1300" dirty="0"/>
              <a:t>Symptoms</a:t>
            </a:r>
          </a:p>
          <a:p>
            <a:pPr algn="ctr"/>
            <a:r>
              <a:rPr lang="en-US" sz="1300" dirty="0"/>
              <a:t>Function</a:t>
            </a:r>
          </a:p>
          <a:p>
            <a:pPr algn="ctr"/>
            <a:r>
              <a:rPr lang="en-US" sz="1300" dirty="0"/>
              <a:t>Satisfaction</a:t>
            </a:r>
          </a:p>
          <a:p>
            <a:pPr algn="ctr"/>
            <a:endParaRPr lang="en-US" sz="1200" dirty="0"/>
          </a:p>
        </p:txBody>
      </p:sp>
      <p:sp>
        <p:nvSpPr>
          <p:cNvPr id="28" name="Freeform 27"/>
          <p:cNvSpPr>
            <a:spLocks/>
          </p:cNvSpPr>
          <p:nvPr/>
        </p:nvSpPr>
        <p:spPr bwMode="auto">
          <a:xfrm>
            <a:off x="6923217" y="1432004"/>
            <a:ext cx="206376" cy="1865362"/>
          </a:xfrm>
          <a:custGeom>
            <a:avLst/>
            <a:gdLst>
              <a:gd name="T0" fmla="*/ 0 w 609"/>
              <a:gd name="T1" fmla="*/ 0 h 5025"/>
              <a:gd name="T2" fmla="*/ 2147483647 w 609"/>
              <a:gd name="T3" fmla="*/ 2147483647 h 5025"/>
              <a:gd name="T4" fmla="*/ 2147483647 w 609"/>
              <a:gd name="T5" fmla="*/ 2147483647 h 5025"/>
              <a:gd name="T6" fmla="*/ 2147483647 w 609"/>
              <a:gd name="T7" fmla="*/ 2147483647 h 5025"/>
              <a:gd name="T8" fmla="*/ 2147483647 w 609"/>
              <a:gd name="T9" fmla="*/ 2147483647 h 5025"/>
              <a:gd name="T10" fmla="*/ 2147483647 w 609"/>
              <a:gd name="T11" fmla="*/ 2147483647 h 5025"/>
              <a:gd name="T12" fmla="*/ 0 w 609"/>
              <a:gd name="T13" fmla="*/ 2147483647 h 5025"/>
              <a:gd name="T14" fmla="*/ 0 60000 65536"/>
              <a:gd name="T15" fmla="*/ 0 60000 65536"/>
              <a:gd name="T16" fmla="*/ 0 60000 65536"/>
              <a:gd name="T17" fmla="*/ 0 60000 65536"/>
              <a:gd name="T18" fmla="*/ 0 60000 65536"/>
              <a:gd name="T19" fmla="*/ 0 60000 65536"/>
              <a:gd name="T20" fmla="*/ 0 60000 65536"/>
              <a:gd name="T21" fmla="*/ 0 w 609"/>
              <a:gd name="T22" fmla="*/ 0 h 5025"/>
              <a:gd name="T23" fmla="*/ 609 w 609"/>
              <a:gd name="T24" fmla="*/ 5025 h 5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5025">
                <a:moveTo>
                  <a:pt x="0" y="0"/>
                </a:moveTo>
                <a:cubicBezTo>
                  <a:pt x="169" y="0"/>
                  <a:pt x="305" y="170"/>
                  <a:pt x="305" y="376"/>
                </a:cubicBezTo>
                <a:lnTo>
                  <a:pt x="305" y="2138"/>
                </a:lnTo>
                <a:cubicBezTo>
                  <a:pt x="305" y="2346"/>
                  <a:pt x="441" y="2513"/>
                  <a:pt x="609" y="2513"/>
                </a:cubicBezTo>
                <a:cubicBezTo>
                  <a:pt x="441" y="2513"/>
                  <a:pt x="305" y="2682"/>
                  <a:pt x="305" y="2889"/>
                </a:cubicBezTo>
                <a:lnTo>
                  <a:pt x="305" y="4651"/>
                </a:lnTo>
                <a:cubicBezTo>
                  <a:pt x="305" y="4858"/>
                  <a:pt x="169" y="5025"/>
                  <a:pt x="0" y="5025"/>
                </a:cubicBezTo>
              </a:path>
            </a:pathLst>
          </a:custGeom>
          <a:solidFill>
            <a:schemeClr val="accent1">
              <a:alpha val="0"/>
            </a:schemeClr>
          </a:solidFill>
          <a:ln w="15875" cap="rnd">
            <a:solidFill>
              <a:srgbClr val="000000"/>
            </a:solidFill>
            <a:round/>
            <a:headEnd/>
            <a:tailEnd/>
          </a:ln>
        </p:spPr>
        <p:txBody>
          <a:bodyPr/>
          <a:lstStyle/>
          <a:p>
            <a:endParaRPr lang="en-US"/>
          </a:p>
        </p:txBody>
      </p:sp>
      <p:sp>
        <p:nvSpPr>
          <p:cNvPr id="29" name="Freeform 28"/>
          <p:cNvSpPr>
            <a:spLocks/>
          </p:cNvSpPr>
          <p:nvPr/>
        </p:nvSpPr>
        <p:spPr bwMode="auto">
          <a:xfrm>
            <a:off x="8401179" y="1432004"/>
            <a:ext cx="206376" cy="1865362"/>
          </a:xfrm>
          <a:custGeom>
            <a:avLst/>
            <a:gdLst>
              <a:gd name="T0" fmla="*/ 0 w 609"/>
              <a:gd name="T1" fmla="*/ 0 h 5025"/>
              <a:gd name="T2" fmla="*/ 2147483647 w 609"/>
              <a:gd name="T3" fmla="*/ 2147483647 h 5025"/>
              <a:gd name="T4" fmla="*/ 2147483647 w 609"/>
              <a:gd name="T5" fmla="*/ 2147483647 h 5025"/>
              <a:gd name="T6" fmla="*/ 2147483647 w 609"/>
              <a:gd name="T7" fmla="*/ 2147483647 h 5025"/>
              <a:gd name="T8" fmla="*/ 2147483647 w 609"/>
              <a:gd name="T9" fmla="*/ 2147483647 h 5025"/>
              <a:gd name="T10" fmla="*/ 2147483647 w 609"/>
              <a:gd name="T11" fmla="*/ 2147483647 h 5025"/>
              <a:gd name="T12" fmla="*/ 0 w 609"/>
              <a:gd name="T13" fmla="*/ 2147483647 h 5025"/>
              <a:gd name="T14" fmla="*/ 0 60000 65536"/>
              <a:gd name="T15" fmla="*/ 0 60000 65536"/>
              <a:gd name="T16" fmla="*/ 0 60000 65536"/>
              <a:gd name="T17" fmla="*/ 0 60000 65536"/>
              <a:gd name="T18" fmla="*/ 0 60000 65536"/>
              <a:gd name="T19" fmla="*/ 0 60000 65536"/>
              <a:gd name="T20" fmla="*/ 0 60000 65536"/>
              <a:gd name="T21" fmla="*/ 0 w 609"/>
              <a:gd name="T22" fmla="*/ 0 h 5025"/>
              <a:gd name="T23" fmla="*/ 609 w 609"/>
              <a:gd name="T24" fmla="*/ 5025 h 5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9" h="5025">
                <a:moveTo>
                  <a:pt x="0" y="0"/>
                </a:moveTo>
                <a:cubicBezTo>
                  <a:pt x="169" y="0"/>
                  <a:pt x="305" y="170"/>
                  <a:pt x="305" y="376"/>
                </a:cubicBezTo>
                <a:lnTo>
                  <a:pt x="305" y="2138"/>
                </a:lnTo>
                <a:cubicBezTo>
                  <a:pt x="305" y="2346"/>
                  <a:pt x="441" y="2513"/>
                  <a:pt x="609" y="2513"/>
                </a:cubicBezTo>
                <a:cubicBezTo>
                  <a:pt x="441" y="2513"/>
                  <a:pt x="305" y="2682"/>
                  <a:pt x="305" y="2889"/>
                </a:cubicBezTo>
                <a:lnTo>
                  <a:pt x="305" y="4651"/>
                </a:lnTo>
                <a:cubicBezTo>
                  <a:pt x="305" y="4858"/>
                  <a:pt x="169" y="5025"/>
                  <a:pt x="0" y="5025"/>
                </a:cubicBezTo>
              </a:path>
            </a:pathLst>
          </a:custGeom>
          <a:solidFill>
            <a:schemeClr val="accent1">
              <a:alpha val="0"/>
            </a:schemeClr>
          </a:solidFill>
          <a:ln w="15875" cap="rnd">
            <a:solidFill>
              <a:srgbClr val="000000"/>
            </a:solidFill>
            <a:round/>
            <a:headEnd/>
            <a:tailEnd/>
          </a:ln>
        </p:spPr>
        <p:txBody>
          <a:bodyPr/>
          <a:lstStyle/>
          <a:p>
            <a:endParaRPr lang="en-US"/>
          </a:p>
        </p:txBody>
      </p:sp>
      <p:sp>
        <p:nvSpPr>
          <p:cNvPr id="30" name="TextBox 29"/>
          <p:cNvSpPr txBox="1">
            <a:spLocks noChangeArrowheads="1"/>
          </p:cNvSpPr>
          <p:nvPr/>
        </p:nvSpPr>
        <p:spPr bwMode="auto">
          <a:xfrm>
            <a:off x="8352673" y="6463748"/>
            <a:ext cx="4048543" cy="369332"/>
          </a:xfrm>
          <a:prstGeom prst="rect">
            <a:avLst/>
          </a:prstGeom>
          <a:noFill/>
          <a:ln w="9525">
            <a:noFill/>
            <a:miter lim="800000"/>
            <a:headEnd/>
            <a:tailEnd/>
          </a:ln>
        </p:spPr>
        <p:txBody>
          <a:bodyPr wrap="square">
            <a:spAutoFit/>
          </a:bodyPr>
          <a:lstStyle/>
          <a:p>
            <a:r>
              <a:rPr lang="en-US" dirty="0">
                <a:hlinkClick r:id="rId3"/>
              </a:rPr>
              <a:t>Proctor et al., 2009</a:t>
            </a:r>
            <a:r>
              <a:rPr lang="en-US" dirty="0"/>
              <a:t> &amp; Dr. Ana Baumann</a:t>
            </a:r>
          </a:p>
        </p:txBody>
      </p:sp>
      <p:sp>
        <p:nvSpPr>
          <p:cNvPr id="32" name="Rectangle 2">
            <a:extLst>
              <a:ext uri="{FF2B5EF4-FFF2-40B4-BE49-F238E27FC236}">
                <a16:creationId xmlns:a16="http://schemas.microsoft.com/office/drawing/2014/main" id="{CD51CD5B-0B4F-4E99-9279-E9DCD78F3E2F}"/>
              </a:ext>
            </a:extLst>
          </p:cNvPr>
          <p:cNvSpPr>
            <a:spLocks noChangeArrowheads="1"/>
          </p:cNvSpPr>
          <p:nvPr/>
        </p:nvSpPr>
        <p:spPr bwMode="auto">
          <a:xfrm>
            <a:off x="1155032" y="481885"/>
            <a:ext cx="9438309" cy="5113884"/>
          </a:xfrm>
          <a:prstGeom prst="rect">
            <a:avLst/>
          </a:prstGeom>
          <a:noFill/>
          <a:ln w="15875" cap="rnd">
            <a:solidFill>
              <a:srgbClr val="000000"/>
            </a:solidFill>
            <a:miter lim="800000"/>
            <a:headEnd/>
            <a:tailEnd/>
          </a:ln>
        </p:spPr>
        <p:txBody>
          <a:bodyPr/>
          <a:lstStyle/>
          <a:p>
            <a:endParaRPr lang="en-US"/>
          </a:p>
        </p:txBody>
      </p:sp>
      <p:sp>
        <p:nvSpPr>
          <p:cNvPr id="33" name="Rectangle 32">
            <a:extLst>
              <a:ext uri="{FF2B5EF4-FFF2-40B4-BE49-F238E27FC236}">
                <a16:creationId xmlns:a16="http://schemas.microsoft.com/office/drawing/2014/main" id="{12E966A9-3941-4BC8-B000-70C576F72E00}"/>
              </a:ext>
            </a:extLst>
          </p:cNvPr>
          <p:cNvSpPr>
            <a:spLocks noChangeArrowheads="1"/>
          </p:cNvSpPr>
          <p:nvPr/>
        </p:nvSpPr>
        <p:spPr bwMode="auto">
          <a:xfrm>
            <a:off x="3473577" y="4730034"/>
            <a:ext cx="4486148" cy="445947"/>
          </a:xfrm>
          <a:prstGeom prst="rect">
            <a:avLst/>
          </a:prstGeom>
          <a:solidFill>
            <a:schemeClr val="accent1">
              <a:alpha val="25098"/>
            </a:schemeClr>
          </a:solidFill>
          <a:ln w="15875" cap="rnd">
            <a:solidFill>
              <a:srgbClr val="000000"/>
            </a:solidFill>
            <a:miter lim="800000"/>
            <a:headEnd/>
            <a:tailEnd/>
          </a:ln>
        </p:spPr>
        <p:txBody>
          <a:bodyPr/>
          <a:lstStyle/>
          <a:p>
            <a:pPr algn="ctr"/>
            <a:r>
              <a:rPr lang="en-US" dirty="0"/>
              <a:t>Implementation Research Methods</a:t>
            </a:r>
          </a:p>
        </p:txBody>
      </p:sp>
      <p:sp>
        <p:nvSpPr>
          <p:cNvPr id="34" name="TextBox 33">
            <a:extLst>
              <a:ext uri="{FF2B5EF4-FFF2-40B4-BE49-F238E27FC236}">
                <a16:creationId xmlns:a16="http://schemas.microsoft.com/office/drawing/2014/main" id="{1C68EA3A-29BD-422D-8744-D2A0ED79BC22}"/>
              </a:ext>
            </a:extLst>
          </p:cNvPr>
          <p:cNvSpPr txBox="1"/>
          <p:nvPr/>
        </p:nvSpPr>
        <p:spPr>
          <a:xfrm>
            <a:off x="4811311" y="171726"/>
            <a:ext cx="1254047" cy="432792"/>
          </a:xfrm>
          <a:prstGeom prst="flowChartTerminator">
            <a:avLst/>
          </a:prstGeom>
          <a:solidFill>
            <a:schemeClr val="tx1"/>
          </a:solidFill>
        </p:spPr>
        <p:txBody>
          <a:bodyPr wrap="square" rtlCol="0">
            <a:spAutoFit/>
          </a:bodyPr>
          <a:lstStyle/>
          <a:p>
            <a:pPr algn="ctr"/>
            <a:r>
              <a:rPr lang="en-US" sz="1400" b="1" dirty="0">
                <a:solidFill>
                  <a:schemeClr val="bg1"/>
                </a:solidFill>
              </a:rPr>
              <a:t>CONTEXT</a:t>
            </a:r>
          </a:p>
        </p:txBody>
      </p:sp>
      <p:sp>
        <p:nvSpPr>
          <p:cNvPr id="35" name="TextBox 34">
            <a:extLst>
              <a:ext uri="{FF2B5EF4-FFF2-40B4-BE49-F238E27FC236}">
                <a16:creationId xmlns:a16="http://schemas.microsoft.com/office/drawing/2014/main" id="{F9D0C234-D46F-4272-A942-2ADFE0D6DDA0}"/>
              </a:ext>
            </a:extLst>
          </p:cNvPr>
          <p:cNvSpPr txBox="1"/>
          <p:nvPr/>
        </p:nvSpPr>
        <p:spPr>
          <a:xfrm>
            <a:off x="4770712" y="5276938"/>
            <a:ext cx="1335244" cy="432792"/>
          </a:xfrm>
          <a:prstGeom prst="flowChartTerminator">
            <a:avLst/>
          </a:prstGeom>
          <a:solidFill>
            <a:schemeClr val="tx1"/>
          </a:solidFill>
        </p:spPr>
        <p:txBody>
          <a:bodyPr wrap="square" rtlCol="0">
            <a:spAutoFit/>
          </a:bodyPr>
          <a:lstStyle/>
          <a:p>
            <a:pPr algn="ctr"/>
            <a:r>
              <a:rPr lang="en-US" sz="1400" b="1" dirty="0">
                <a:solidFill>
                  <a:schemeClr val="bg1"/>
                </a:solidFill>
              </a:rPr>
              <a:t>CONTEXT</a:t>
            </a:r>
          </a:p>
        </p:txBody>
      </p:sp>
      <p:sp>
        <p:nvSpPr>
          <p:cNvPr id="36" name="TextBox 35">
            <a:extLst>
              <a:ext uri="{FF2B5EF4-FFF2-40B4-BE49-F238E27FC236}">
                <a16:creationId xmlns:a16="http://schemas.microsoft.com/office/drawing/2014/main" id="{9B9D05D4-CD96-4840-848F-25E666E89723}"/>
              </a:ext>
            </a:extLst>
          </p:cNvPr>
          <p:cNvSpPr txBox="1"/>
          <p:nvPr/>
        </p:nvSpPr>
        <p:spPr>
          <a:xfrm rot="16200000">
            <a:off x="574350" y="2475765"/>
            <a:ext cx="1176741" cy="432792"/>
          </a:xfrm>
          <a:prstGeom prst="flowChartTerminator">
            <a:avLst/>
          </a:prstGeom>
          <a:solidFill>
            <a:schemeClr val="tx1"/>
          </a:solidFill>
        </p:spPr>
        <p:txBody>
          <a:bodyPr wrap="square" rtlCol="0">
            <a:spAutoFit/>
          </a:bodyPr>
          <a:lstStyle/>
          <a:p>
            <a:pPr algn="ctr"/>
            <a:r>
              <a:rPr lang="en-US" sz="1400" b="1" dirty="0">
                <a:solidFill>
                  <a:schemeClr val="bg1"/>
                </a:solidFill>
              </a:rPr>
              <a:t>CONTEXT</a:t>
            </a:r>
          </a:p>
        </p:txBody>
      </p:sp>
      <p:sp>
        <p:nvSpPr>
          <p:cNvPr id="37" name="TextBox 36">
            <a:extLst>
              <a:ext uri="{FF2B5EF4-FFF2-40B4-BE49-F238E27FC236}">
                <a16:creationId xmlns:a16="http://schemas.microsoft.com/office/drawing/2014/main" id="{E271C468-777F-4505-B2EC-19D0E9E5BD59}"/>
              </a:ext>
            </a:extLst>
          </p:cNvPr>
          <p:cNvSpPr txBox="1"/>
          <p:nvPr/>
        </p:nvSpPr>
        <p:spPr>
          <a:xfrm rot="5400000">
            <a:off x="9972179" y="2485791"/>
            <a:ext cx="1242324" cy="432792"/>
          </a:xfrm>
          <a:prstGeom prst="flowChartTerminator">
            <a:avLst/>
          </a:prstGeom>
          <a:solidFill>
            <a:schemeClr val="tx1"/>
          </a:solidFill>
        </p:spPr>
        <p:txBody>
          <a:bodyPr wrap="square" rtlCol="0">
            <a:spAutoFit/>
          </a:bodyPr>
          <a:lstStyle/>
          <a:p>
            <a:pPr algn="ctr"/>
            <a:r>
              <a:rPr lang="en-US" sz="1400" b="1" dirty="0">
                <a:solidFill>
                  <a:schemeClr val="bg1"/>
                </a:solidFill>
              </a:rPr>
              <a:t>CONTEXT</a:t>
            </a:r>
          </a:p>
        </p:txBody>
      </p:sp>
      <p:sp>
        <p:nvSpPr>
          <p:cNvPr id="2" name="Slide Number Placeholder 1">
            <a:extLst>
              <a:ext uri="{FF2B5EF4-FFF2-40B4-BE49-F238E27FC236}">
                <a16:creationId xmlns:a16="http://schemas.microsoft.com/office/drawing/2014/main" id="{CE6A8AFA-BC58-0140-8B7F-B4B7A6DC3128}"/>
              </a:ext>
            </a:extLst>
          </p:cNvPr>
          <p:cNvSpPr>
            <a:spLocks noGrp="1"/>
          </p:cNvSpPr>
          <p:nvPr>
            <p:ph type="sldNum" sz="quarter" idx="12"/>
          </p:nvPr>
        </p:nvSpPr>
        <p:spPr/>
        <p:txBody>
          <a:bodyPr/>
          <a:lstStyle/>
          <a:p>
            <a:fld id="{C7AECA88-E252-4432-83CB-467D03A90C6E}" type="slidenum">
              <a:rPr lang="en-US" smtClean="0"/>
              <a:t>14</a:t>
            </a:fld>
            <a:endParaRPr lang="en-US"/>
          </a:p>
        </p:txBody>
      </p:sp>
    </p:spTree>
    <p:extLst>
      <p:ext uri="{BB962C8B-B14F-4D97-AF65-F5344CB8AC3E}">
        <p14:creationId xmlns:p14="http://schemas.microsoft.com/office/powerpoint/2010/main" val="213864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5" grpId="0" animBg="1"/>
      <p:bldP spid="6" grpId="0" animBg="1"/>
      <p:bldP spid="10" grpId="0" animBg="1"/>
      <p:bldP spid="12" grpId="0" animBg="1"/>
      <p:bldP spid="13" grpId="0" animBg="1"/>
      <p:bldP spid="14" grpId="0"/>
      <p:bldP spid="15" grpId="0" animBg="1"/>
      <p:bldP spid="17" grpId="0"/>
      <p:bldP spid="18" grpId="0" animBg="1"/>
      <p:bldP spid="19" grpId="0"/>
      <p:bldP spid="20" grpId="0" animBg="1"/>
      <p:bldP spid="21" grpId="0"/>
      <p:bldP spid="22" grpId="0"/>
      <p:bldP spid="23" grpId="0" animBg="1"/>
      <p:bldP spid="24" grpId="0" animBg="1"/>
      <p:bldP spid="26" grpId="0" animBg="1"/>
      <p:bldP spid="27" grpId="0" animBg="1"/>
      <p:bldP spid="28" grpId="0" animBg="1"/>
      <p:bldP spid="29"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C3F7-2790-462E-A52C-7A0474388BC7}"/>
              </a:ext>
            </a:extLst>
          </p:cNvPr>
          <p:cNvSpPr>
            <a:spLocks noGrp="1"/>
          </p:cNvSpPr>
          <p:nvPr>
            <p:ph type="title"/>
          </p:nvPr>
        </p:nvSpPr>
        <p:spPr>
          <a:xfrm>
            <a:off x="7467600" y="1482468"/>
            <a:ext cx="4087306" cy="3391425"/>
          </a:xfrm>
        </p:spPr>
        <p:txBody>
          <a:bodyPr vert="horz" lIns="91440" tIns="45720" rIns="91440" bIns="45720" rtlCol="0" anchor="b">
            <a:normAutofit fontScale="90000"/>
          </a:bodyPr>
          <a:lstStyle/>
          <a:p>
            <a:r>
              <a:rPr lang="en-US" sz="3800" dirty="0">
                <a:solidFill>
                  <a:schemeClr val="tx1"/>
                </a:solidFill>
              </a:rPr>
              <a:t>Implementation science uses a variety of implementation strategies to address different aspects of a system to help it do THE THING.</a:t>
            </a:r>
          </a:p>
        </p:txBody>
      </p:sp>
      <p:sp>
        <p:nvSpPr>
          <p:cNvPr id="3" name="Slide Number Placeholder 2">
            <a:extLst>
              <a:ext uri="{FF2B5EF4-FFF2-40B4-BE49-F238E27FC236}">
                <a16:creationId xmlns:a16="http://schemas.microsoft.com/office/drawing/2014/main" id="{0DA824E8-E796-1F44-8D5D-17A20133224F}"/>
              </a:ext>
            </a:extLst>
          </p:cNvPr>
          <p:cNvSpPr>
            <a:spLocks noGrp="1"/>
          </p:cNvSpPr>
          <p:nvPr>
            <p:ph type="sldNum" sz="quarter" idx="12"/>
          </p:nvPr>
        </p:nvSpPr>
        <p:spPr/>
        <p:txBody>
          <a:bodyPr/>
          <a:lstStyle/>
          <a:p>
            <a:fld id="{C7AECA88-E252-4432-83CB-467D03A90C6E}" type="slidenum">
              <a:rPr lang="en-US" smtClean="0"/>
              <a:t>15</a:t>
            </a:fld>
            <a:endParaRPr lang="en-US"/>
          </a:p>
        </p:txBody>
      </p:sp>
      <p:pic>
        <p:nvPicPr>
          <p:cNvPr id="8194" name="Picture 2">
            <a:extLst>
              <a:ext uri="{FF2B5EF4-FFF2-40B4-BE49-F238E27FC236}">
                <a16:creationId xmlns:a16="http://schemas.microsoft.com/office/drawing/2014/main" id="{ACAE20A4-6260-41A4-9CB3-3DBE6CFDF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79"/>
          <a:stretch/>
        </p:blipFill>
        <p:spPr bwMode="auto">
          <a:xfrm>
            <a:off x="2" y="10"/>
            <a:ext cx="6634064" cy="6473128"/>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3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AD60-53C0-4E1C-85F3-170FF1639A5B}"/>
              </a:ext>
            </a:extLst>
          </p:cNvPr>
          <p:cNvSpPr>
            <a:spLocks noGrp="1"/>
          </p:cNvSpPr>
          <p:nvPr>
            <p:ph type="title"/>
          </p:nvPr>
        </p:nvSpPr>
        <p:spPr>
          <a:xfrm>
            <a:off x="379141" y="648294"/>
            <a:ext cx="11340791" cy="1051256"/>
          </a:xfrm>
        </p:spPr>
        <p:txBody>
          <a:bodyPr>
            <a:normAutofit fontScale="90000"/>
          </a:bodyPr>
          <a:lstStyle/>
          <a:p>
            <a:r>
              <a:rPr lang="en-US" dirty="0"/>
              <a:t>Implementation Strategies (“How to get others to do THE THING”)</a:t>
            </a:r>
          </a:p>
        </p:txBody>
      </p:sp>
      <p:graphicFrame>
        <p:nvGraphicFramePr>
          <p:cNvPr id="6" name="Content Placeholder 2">
            <a:extLst>
              <a:ext uri="{FF2B5EF4-FFF2-40B4-BE49-F238E27FC236}">
                <a16:creationId xmlns:a16="http://schemas.microsoft.com/office/drawing/2014/main" id="{C9B1EC79-D0A0-4C14-8465-0055E62D7238}"/>
              </a:ext>
            </a:extLst>
          </p:cNvPr>
          <p:cNvGraphicFramePr>
            <a:graphicFrameLocks noGrp="1"/>
          </p:cNvGraphicFramePr>
          <p:nvPr>
            <p:ph idx="1"/>
            <p:extLst>
              <p:ext uri="{D42A27DB-BD31-4B8C-83A1-F6EECF244321}">
                <p14:modId xmlns:p14="http://schemas.microsoft.com/office/powerpoint/2010/main" val="3819192333"/>
              </p:ext>
            </p:extLst>
          </p:nvPr>
        </p:nvGraphicFramePr>
        <p:xfrm>
          <a:off x="838200" y="1839913"/>
          <a:ext cx="10515600" cy="393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49416FE-461B-4D99-8D46-0BBC30FB01A9}"/>
              </a:ext>
            </a:extLst>
          </p:cNvPr>
          <p:cNvSpPr>
            <a:spLocks noGrp="1"/>
          </p:cNvSpPr>
          <p:nvPr>
            <p:ph type="sldNum" sz="quarter" idx="12"/>
          </p:nvPr>
        </p:nvSpPr>
        <p:spPr/>
        <p:txBody>
          <a:bodyPr/>
          <a:lstStyle/>
          <a:p>
            <a:fld id="{ACD12D91-5F71-FE4F-A594-B9667DC21877}" type="slidenum">
              <a:rPr lang="en-US" smtClean="0"/>
              <a:t>16</a:t>
            </a:fld>
            <a:endParaRPr lang="en-US"/>
          </a:p>
        </p:txBody>
      </p:sp>
      <p:sp>
        <p:nvSpPr>
          <p:cNvPr id="4" name="TextBox 3">
            <a:extLst>
              <a:ext uri="{FF2B5EF4-FFF2-40B4-BE49-F238E27FC236}">
                <a16:creationId xmlns:a16="http://schemas.microsoft.com/office/drawing/2014/main" id="{467D8C3D-3F22-4FD9-B892-8F4E6F8F033C}"/>
              </a:ext>
            </a:extLst>
          </p:cNvPr>
          <p:cNvSpPr txBox="1"/>
          <p:nvPr/>
        </p:nvSpPr>
        <p:spPr>
          <a:xfrm>
            <a:off x="10102459" y="6356351"/>
            <a:ext cx="1900713" cy="369332"/>
          </a:xfrm>
          <a:prstGeom prst="rect">
            <a:avLst/>
          </a:prstGeom>
          <a:noFill/>
        </p:spPr>
        <p:txBody>
          <a:bodyPr wrap="none" rtlCol="0">
            <a:spAutoFit/>
          </a:bodyPr>
          <a:lstStyle/>
          <a:p>
            <a:r>
              <a:rPr lang="en-US" dirty="0">
                <a:hlinkClick r:id="rId8"/>
              </a:rPr>
              <a:t>Powell et al., 2015</a:t>
            </a:r>
            <a:endParaRPr lang="en-US" dirty="0"/>
          </a:p>
        </p:txBody>
      </p:sp>
    </p:spTree>
    <p:extLst>
      <p:ext uri="{BB962C8B-B14F-4D97-AF65-F5344CB8AC3E}">
        <p14:creationId xmlns:p14="http://schemas.microsoft.com/office/powerpoint/2010/main" val="20615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D2CF-65BD-FF46-B4EE-E91E7B9AA856}"/>
              </a:ext>
            </a:extLst>
          </p:cNvPr>
          <p:cNvSpPr>
            <a:spLocks noGrp="1"/>
          </p:cNvSpPr>
          <p:nvPr>
            <p:ph type="title"/>
          </p:nvPr>
        </p:nvSpPr>
        <p:spPr/>
        <p:txBody>
          <a:bodyPr>
            <a:normAutofit/>
          </a:bodyPr>
          <a:lstStyle/>
          <a:p>
            <a:r>
              <a:rPr lang="en-US" sz="3500" b="1" dirty="0">
                <a:solidFill>
                  <a:srgbClr val="00467F"/>
                </a:solidFill>
                <a:latin typeface="+mn-lt"/>
              </a:rPr>
              <a:t>Implementation </a:t>
            </a:r>
            <a:r>
              <a:rPr lang="en-US" dirty="0"/>
              <a:t>S</a:t>
            </a:r>
            <a:r>
              <a:rPr lang="en-US" sz="3500" b="1" dirty="0">
                <a:solidFill>
                  <a:srgbClr val="00467F"/>
                </a:solidFill>
                <a:latin typeface="+mn-lt"/>
              </a:rPr>
              <a:t>trategies with Examples</a:t>
            </a:r>
          </a:p>
        </p:txBody>
      </p:sp>
      <p:sp>
        <p:nvSpPr>
          <p:cNvPr id="3" name="Content Placeholder 2">
            <a:extLst>
              <a:ext uri="{FF2B5EF4-FFF2-40B4-BE49-F238E27FC236}">
                <a16:creationId xmlns:a16="http://schemas.microsoft.com/office/drawing/2014/main" id="{D21AA400-97B7-7C49-9A55-EA00FC1F340F}"/>
              </a:ext>
            </a:extLst>
          </p:cNvPr>
          <p:cNvSpPr>
            <a:spLocks noGrp="1"/>
          </p:cNvSpPr>
          <p:nvPr>
            <p:ph idx="1"/>
          </p:nvPr>
        </p:nvSpPr>
        <p:spPr>
          <a:xfrm>
            <a:off x="838200" y="1839383"/>
            <a:ext cx="10515600" cy="4145534"/>
          </a:xfrm>
        </p:spPr>
        <p:txBody>
          <a:bodyPr numCol="2">
            <a:normAutofit fontScale="85000" lnSpcReduction="20000"/>
          </a:bodyPr>
          <a:lstStyle/>
          <a:p>
            <a:r>
              <a:rPr lang="en-US" sz="2400" b="1" dirty="0"/>
              <a:t>Use evaluative and interactive strategies</a:t>
            </a:r>
          </a:p>
          <a:p>
            <a:pPr lvl="1"/>
            <a:r>
              <a:rPr lang="en-US" sz="1900" dirty="0"/>
              <a:t>Assess for readiness; identify barriers and facilitators</a:t>
            </a:r>
          </a:p>
          <a:p>
            <a:pPr lvl="1"/>
            <a:r>
              <a:rPr lang="en-US" sz="1900" dirty="0"/>
              <a:t>Audit and provide feedback</a:t>
            </a:r>
          </a:p>
          <a:p>
            <a:r>
              <a:rPr lang="en-US" sz="2400" b="1" dirty="0"/>
              <a:t>Provide interactive assistance</a:t>
            </a:r>
          </a:p>
          <a:p>
            <a:pPr lvl="1"/>
            <a:r>
              <a:rPr lang="en-US" sz="1900" dirty="0"/>
              <a:t>Clinical supervision</a:t>
            </a:r>
          </a:p>
          <a:p>
            <a:pPr lvl="1"/>
            <a:r>
              <a:rPr lang="en-US" sz="1900" dirty="0"/>
              <a:t>Facilitation</a:t>
            </a:r>
          </a:p>
          <a:p>
            <a:r>
              <a:rPr lang="en-US" sz="2400" b="1" dirty="0"/>
              <a:t>Adapt and tailor to context</a:t>
            </a:r>
          </a:p>
          <a:p>
            <a:pPr lvl="1"/>
            <a:r>
              <a:rPr lang="en-US" sz="1900" dirty="0"/>
              <a:t>Promote adaptability</a:t>
            </a:r>
          </a:p>
          <a:p>
            <a:pPr lvl="1"/>
            <a:r>
              <a:rPr lang="en-US" sz="1900" dirty="0"/>
              <a:t>Tailor strategies</a:t>
            </a:r>
          </a:p>
          <a:p>
            <a:r>
              <a:rPr lang="en-US" sz="2400" b="1" dirty="0"/>
              <a:t>Change infrastructure</a:t>
            </a:r>
          </a:p>
          <a:p>
            <a:pPr lvl="1"/>
            <a:r>
              <a:rPr lang="en-US" sz="1900" dirty="0"/>
              <a:t>Change record systems</a:t>
            </a:r>
          </a:p>
          <a:p>
            <a:pPr lvl="1"/>
            <a:r>
              <a:rPr lang="en-US" sz="1900" dirty="0"/>
              <a:t>Mandate change</a:t>
            </a:r>
          </a:p>
          <a:p>
            <a:endParaRPr lang="en-US" sz="2400" dirty="0"/>
          </a:p>
          <a:p>
            <a:r>
              <a:rPr lang="en-US" sz="2400" b="1" dirty="0"/>
              <a:t>Develop stakeholder interrelationships</a:t>
            </a:r>
          </a:p>
          <a:p>
            <a:pPr lvl="1"/>
            <a:r>
              <a:rPr lang="en-US" sz="1900" dirty="0"/>
              <a:t>Identify and prepare champions</a:t>
            </a:r>
          </a:p>
          <a:p>
            <a:pPr lvl="1"/>
            <a:r>
              <a:rPr lang="en-US" sz="1900" dirty="0"/>
              <a:t>Identify early adopters</a:t>
            </a:r>
          </a:p>
          <a:p>
            <a:pPr lvl="1"/>
            <a:r>
              <a:rPr lang="en-US" sz="1900" dirty="0"/>
              <a:t>Recruit, designate and train leaders</a:t>
            </a:r>
          </a:p>
          <a:p>
            <a:r>
              <a:rPr lang="en-US" sz="2400" b="1" dirty="0"/>
              <a:t>Train and educate stakeholders</a:t>
            </a:r>
          </a:p>
          <a:p>
            <a:pPr lvl="1"/>
            <a:r>
              <a:rPr lang="en-US" sz="1900" dirty="0"/>
              <a:t>Educational meetings</a:t>
            </a:r>
          </a:p>
          <a:p>
            <a:pPr lvl="1"/>
            <a:r>
              <a:rPr lang="en-US" sz="1900" dirty="0"/>
              <a:t>Learning collaboratives</a:t>
            </a:r>
          </a:p>
          <a:p>
            <a:r>
              <a:rPr lang="en-US" sz="2400" b="1" dirty="0"/>
              <a:t>Support clinicians</a:t>
            </a:r>
          </a:p>
          <a:p>
            <a:pPr lvl="1"/>
            <a:r>
              <a:rPr lang="en-US" sz="1900" dirty="0"/>
              <a:t>Create new clinical teams (task shifting)</a:t>
            </a:r>
          </a:p>
          <a:p>
            <a:pPr lvl="1"/>
            <a:r>
              <a:rPr lang="en-US" sz="1900" dirty="0"/>
              <a:t>Revise professional roles</a:t>
            </a:r>
          </a:p>
          <a:p>
            <a:r>
              <a:rPr lang="en-US" sz="2400" b="1" dirty="0"/>
              <a:t>Use financial strategies</a:t>
            </a:r>
          </a:p>
          <a:p>
            <a:pPr lvl="1"/>
            <a:r>
              <a:rPr lang="en-US" sz="1900" dirty="0"/>
              <a:t>Fund clinical innovation and EBPs</a:t>
            </a:r>
          </a:p>
          <a:p>
            <a:pPr lvl="1"/>
            <a:r>
              <a:rPr lang="en-US" sz="1900" dirty="0"/>
              <a:t>Develop disincentives</a:t>
            </a:r>
          </a:p>
          <a:p>
            <a:pPr lvl="1"/>
            <a:endParaRPr lang="en-US" sz="1800" dirty="0"/>
          </a:p>
        </p:txBody>
      </p:sp>
      <p:sp>
        <p:nvSpPr>
          <p:cNvPr id="5" name="Slide Number Placeholder 4">
            <a:extLst>
              <a:ext uri="{FF2B5EF4-FFF2-40B4-BE49-F238E27FC236}">
                <a16:creationId xmlns:a16="http://schemas.microsoft.com/office/drawing/2014/main" id="{FB91B284-EDD5-1D40-B995-2528FD4C5777}"/>
              </a:ext>
            </a:extLst>
          </p:cNvPr>
          <p:cNvSpPr>
            <a:spLocks noGrp="1"/>
          </p:cNvSpPr>
          <p:nvPr>
            <p:ph type="sldNum" sz="quarter" idx="12"/>
          </p:nvPr>
        </p:nvSpPr>
        <p:spPr/>
        <p:txBody>
          <a:bodyPr/>
          <a:lstStyle/>
          <a:p>
            <a:fld id="{C7AECA88-E252-4432-83CB-467D03A90C6E}" type="slidenum">
              <a:rPr lang="en-US" smtClean="0"/>
              <a:t>17</a:t>
            </a:fld>
            <a:endParaRPr lang="en-US" dirty="0"/>
          </a:p>
        </p:txBody>
      </p:sp>
      <p:sp>
        <p:nvSpPr>
          <p:cNvPr id="6" name="TextBox 5">
            <a:extLst>
              <a:ext uri="{FF2B5EF4-FFF2-40B4-BE49-F238E27FC236}">
                <a16:creationId xmlns:a16="http://schemas.microsoft.com/office/drawing/2014/main" id="{59F48029-6D0B-104F-8DB9-E03BFDB0BB2F}"/>
              </a:ext>
            </a:extLst>
          </p:cNvPr>
          <p:cNvSpPr txBox="1"/>
          <p:nvPr/>
        </p:nvSpPr>
        <p:spPr>
          <a:xfrm>
            <a:off x="7467600" y="6124750"/>
            <a:ext cx="4486677" cy="646331"/>
          </a:xfrm>
          <a:prstGeom prst="rect">
            <a:avLst/>
          </a:prstGeom>
          <a:noFill/>
        </p:spPr>
        <p:txBody>
          <a:bodyPr wrap="none" rtlCol="0">
            <a:spAutoFit/>
          </a:bodyPr>
          <a:lstStyle/>
          <a:p>
            <a:r>
              <a:rPr lang="en-US" dirty="0">
                <a:solidFill>
                  <a:schemeClr val="accent1"/>
                </a:solidFill>
                <a:hlinkClick r:id="rId2"/>
              </a:rPr>
              <a:t>Kirchner, Smith, Powell, Waltz &amp; Proctor, 2020</a:t>
            </a:r>
            <a:endParaRPr lang="en-US" dirty="0">
              <a:solidFill>
                <a:schemeClr val="accent1"/>
              </a:solidFill>
            </a:endParaRPr>
          </a:p>
          <a:p>
            <a:r>
              <a:rPr lang="en-US" dirty="0">
                <a:hlinkClick r:id="rId3"/>
              </a:rPr>
              <a:t>Powell et al., 2015</a:t>
            </a:r>
            <a:endParaRPr lang="en-US" dirty="0"/>
          </a:p>
        </p:txBody>
      </p:sp>
    </p:spTree>
    <p:extLst>
      <p:ext uri="{BB962C8B-B14F-4D97-AF65-F5344CB8AC3E}">
        <p14:creationId xmlns:p14="http://schemas.microsoft.com/office/powerpoint/2010/main" val="214593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D891-98A2-4547-B603-C1204DB85E70}"/>
              </a:ext>
            </a:extLst>
          </p:cNvPr>
          <p:cNvSpPr>
            <a:spLocks noGrp="1"/>
          </p:cNvSpPr>
          <p:nvPr>
            <p:ph type="title"/>
          </p:nvPr>
        </p:nvSpPr>
        <p:spPr/>
        <p:txBody>
          <a:bodyPr/>
          <a:lstStyle/>
          <a:p>
            <a:r>
              <a:rPr lang="en-US" dirty="0"/>
              <a:t>Selecting an Implementation Strategy</a:t>
            </a:r>
          </a:p>
        </p:txBody>
      </p:sp>
      <p:sp>
        <p:nvSpPr>
          <p:cNvPr id="3" name="Content Placeholder 2">
            <a:extLst>
              <a:ext uri="{FF2B5EF4-FFF2-40B4-BE49-F238E27FC236}">
                <a16:creationId xmlns:a16="http://schemas.microsoft.com/office/drawing/2014/main" id="{F6E3A176-1891-49FE-BB86-075F4B1A828B}"/>
              </a:ext>
            </a:extLst>
          </p:cNvPr>
          <p:cNvSpPr>
            <a:spLocks noGrp="1"/>
          </p:cNvSpPr>
          <p:nvPr>
            <p:ph idx="1"/>
          </p:nvPr>
        </p:nvSpPr>
        <p:spPr/>
        <p:txBody>
          <a:bodyPr>
            <a:normAutofit fontScale="92500" lnSpcReduction="20000"/>
          </a:bodyPr>
          <a:lstStyle/>
          <a:p>
            <a:pPr marL="0" indent="0">
              <a:lnSpc>
                <a:spcPct val="120000"/>
              </a:lnSpc>
              <a:spcAft>
                <a:spcPts val="600"/>
              </a:spcAft>
              <a:buNone/>
            </a:pPr>
            <a:r>
              <a:rPr lang="en-US" sz="2400" dirty="0"/>
              <a:t>Guided by the implementation science framework or theory. For example:</a:t>
            </a:r>
          </a:p>
          <a:p>
            <a:pPr>
              <a:lnSpc>
                <a:spcPct val="120000"/>
              </a:lnSpc>
              <a:spcAft>
                <a:spcPts val="600"/>
              </a:spcAft>
            </a:pPr>
            <a:r>
              <a:rPr lang="en-US" sz="2400" b="1" dirty="0"/>
              <a:t>Promoting Action on Research Implementation in Health Services (</a:t>
            </a:r>
            <a:r>
              <a:rPr lang="en-US" sz="2400" b="1" dirty="0" err="1"/>
              <a:t>i</a:t>
            </a:r>
            <a:r>
              <a:rPr lang="en-US" sz="2400" b="1" dirty="0"/>
              <a:t>-PARIHS)</a:t>
            </a:r>
          </a:p>
          <a:p>
            <a:pPr lvl="1">
              <a:lnSpc>
                <a:spcPct val="120000"/>
              </a:lnSpc>
              <a:spcAft>
                <a:spcPts val="600"/>
              </a:spcAft>
            </a:pPr>
            <a:r>
              <a:rPr lang="en-US" sz="2000" dirty="0"/>
              <a:t>uses facilitation to guide and support clinical staff through change processes or contextual challenges to implementation (</a:t>
            </a:r>
            <a:r>
              <a:rPr lang="en-US" sz="2000" dirty="0">
                <a:solidFill>
                  <a:schemeClr val="accent1"/>
                </a:solidFill>
              </a:rPr>
              <a:t>Harvey and Kitson, 2016</a:t>
            </a:r>
            <a:r>
              <a:rPr lang="en-US" sz="2000" dirty="0"/>
              <a:t>)</a:t>
            </a:r>
          </a:p>
          <a:p>
            <a:pPr>
              <a:lnSpc>
                <a:spcPct val="120000"/>
              </a:lnSpc>
              <a:spcAft>
                <a:spcPts val="600"/>
              </a:spcAft>
            </a:pPr>
            <a:r>
              <a:rPr lang="en-US" sz="2400" b="1" dirty="0"/>
              <a:t>Replicating Effective Programs (REP) </a:t>
            </a:r>
          </a:p>
          <a:p>
            <a:pPr lvl="1">
              <a:lnSpc>
                <a:spcPct val="120000"/>
              </a:lnSpc>
              <a:spcAft>
                <a:spcPts val="600"/>
              </a:spcAft>
            </a:pPr>
            <a:r>
              <a:rPr lang="en-US" sz="2000" dirty="0"/>
              <a:t>a stepwise approach (strategy) to be taken within stages in the process of implementing a clinical innovation into practice (</a:t>
            </a:r>
            <a:r>
              <a:rPr lang="en-US" sz="2000" dirty="0">
                <a:solidFill>
                  <a:schemeClr val="accent1"/>
                </a:solidFill>
              </a:rPr>
              <a:t>Kilbourne et al., 2007; Institute for Healthcare Improvement, 2017</a:t>
            </a:r>
            <a:r>
              <a:rPr lang="en-US" sz="2000" dirty="0"/>
              <a:t>)</a:t>
            </a:r>
          </a:p>
          <a:p>
            <a:pPr>
              <a:lnSpc>
                <a:spcPct val="120000"/>
              </a:lnSpc>
              <a:spcAft>
                <a:spcPts val="600"/>
              </a:spcAft>
            </a:pPr>
            <a:r>
              <a:rPr lang="en-US" sz="2400" b="1" dirty="0"/>
              <a:t>Consolidated Framework for Implementation Research (CFIR)</a:t>
            </a:r>
          </a:p>
          <a:p>
            <a:pPr lvl="1">
              <a:lnSpc>
                <a:spcPct val="120000"/>
              </a:lnSpc>
              <a:spcAft>
                <a:spcPts val="600"/>
              </a:spcAft>
            </a:pPr>
            <a:r>
              <a:rPr lang="en-US" sz="2000" dirty="0"/>
              <a:t>includes a process domain that addresses broad processes of implementation effort (</a:t>
            </a:r>
            <a:r>
              <a:rPr lang="en-US" sz="2000" dirty="0">
                <a:solidFill>
                  <a:schemeClr val="accent1"/>
                </a:solidFill>
              </a:rPr>
              <a:t>Damschroder et al., 2009; Kirk et al., 2016</a:t>
            </a:r>
            <a:r>
              <a:rPr lang="en-US" sz="2000" dirty="0"/>
              <a:t>)</a:t>
            </a:r>
          </a:p>
          <a:p>
            <a:pPr marL="0" indent="0">
              <a:buNone/>
            </a:pPr>
            <a:endParaRPr lang="en-US" sz="2400" dirty="0"/>
          </a:p>
        </p:txBody>
      </p:sp>
      <p:sp>
        <p:nvSpPr>
          <p:cNvPr id="4" name="Slide Number Placeholder 3">
            <a:extLst>
              <a:ext uri="{FF2B5EF4-FFF2-40B4-BE49-F238E27FC236}">
                <a16:creationId xmlns:a16="http://schemas.microsoft.com/office/drawing/2014/main" id="{74B00CBE-F43E-4710-AA4D-A46D2168588B}"/>
              </a:ext>
            </a:extLst>
          </p:cNvPr>
          <p:cNvSpPr>
            <a:spLocks noGrp="1"/>
          </p:cNvSpPr>
          <p:nvPr>
            <p:ph type="sldNum" sz="quarter" idx="12"/>
          </p:nvPr>
        </p:nvSpPr>
        <p:spPr/>
        <p:txBody>
          <a:bodyPr/>
          <a:lstStyle/>
          <a:p>
            <a:fld id="{ACD12D91-5F71-FE4F-A594-B9667DC21877}" type="slidenum">
              <a:rPr lang="en-US" smtClean="0"/>
              <a:t>18</a:t>
            </a:fld>
            <a:endParaRPr lang="en-US"/>
          </a:p>
        </p:txBody>
      </p:sp>
      <p:sp>
        <p:nvSpPr>
          <p:cNvPr id="5" name="TextBox 4">
            <a:extLst>
              <a:ext uri="{FF2B5EF4-FFF2-40B4-BE49-F238E27FC236}">
                <a16:creationId xmlns:a16="http://schemas.microsoft.com/office/drawing/2014/main" id="{56DE3BF7-535B-C14A-88B0-FA8213D4B1D6}"/>
              </a:ext>
            </a:extLst>
          </p:cNvPr>
          <p:cNvSpPr txBox="1"/>
          <p:nvPr/>
        </p:nvSpPr>
        <p:spPr>
          <a:xfrm>
            <a:off x="9820507" y="6169581"/>
            <a:ext cx="1822935" cy="369332"/>
          </a:xfrm>
          <a:prstGeom prst="rect">
            <a:avLst/>
          </a:prstGeom>
          <a:noFill/>
        </p:spPr>
        <p:txBody>
          <a:bodyPr wrap="none" rtlCol="0">
            <a:spAutoFit/>
          </a:bodyPr>
          <a:lstStyle/>
          <a:p>
            <a:r>
              <a:rPr lang="en-US" dirty="0">
                <a:hlinkClick r:id="rId2"/>
              </a:rPr>
              <a:t>Tabak et al., 2012</a:t>
            </a:r>
            <a:endParaRPr lang="en-US" dirty="0"/>
          </a:p>
        </p:txBody>
      </p:sp>
    </p:spTree>
    <p:extLst>
      <p:ext uri="{BB962C8B-B14F-4D97-AF65-F5344CB8AC3E}">
        <p14:creationId xmlns:p14="http://schemas.microsoft.com/office/powerpoint/2010/main" val="348374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A77E-4E26-48D5-87A0-366D7162AD5E}"/>
              </a:ext>
            </a:extLst>
          </p:cNvPr>
          <p:cNvSpPr>
            <a:spLocks noGrp="1"/>
          </p:cNvSpPr>
          <p:nvPr>
            <p:ph type="title"/>
          </p:nvPr>
        </p:nvSpPr>
        <p:spPr>
          <a:xfrm>
            <a:off x="538655" y="5148262"/>
            <a:ext cx="11114689" cy="1423876"/>
          </a:xfrm>
        </p:spPr>
        <p:txBody>
          <a:bodyPr>
            <a:normAutofit/>
          </a:bodyPr>
          <a:lstStyle/>
          <a:p>
            <a:pPr algn="ctr"/>
            <a:r>
              <a:rPr lang="en-US" sz="4400" dirty="0">
                <a:solidFill>
                  <a:schemeClr val="tx1"/>
                </a:solidFill>
              </a:rPr>
              <a:t>But I’m an intervention researcher and don’t feel like completely changing career paths.</a:t>
            </a:r>
          </a:p>
        </p:txBody>
      </p:sp>
      <p:sp>
        <p:nvSpPr>
          <p:cNvPr id="3" name="Slide Number Placeholder 2">
            <a:extLst>
              <a:ext uri="{FF2B5EF4-FFF2-40B4-BE49-F238E27FC236}">
                <a16:creationId xmlns:a16="http://schemas.microsoft.com/office/drawing/2014/main" id="{DBE29D58-47F1-CF40-8836-377BAE037934}"/>
              </a:ext>
            </a:extLst>
          </p:cNvPr>
          <p:cNvSpPr>
            <a:spLocks noGrp="1"/>
          </p:cNvSpPr>
          <p:nvPr>
            <p:ph type="sldNum" sz="quarter" idx="12"/>
          </p:nvPr>
        </p:nvSpPr>
        <p:spPr/>
        <p:txBody>
          <a:bodyPr/>
          <a:lstStyle/>
          <a:p>
            <a:fld id="{C7AECA88-E252-4432-83CB-467D03A90C6E}" type="slidenum">
              <a:rPr lang="en-US" smtClean="0"/>
              <a:t>19</a:t>
            </a:fld>
            <a:endParaRPr lang="en-US"/>
          </a:p>
        </p:txBody>
      </p:sp>
      <p:pic>
        <p:nvPicPr>
          <p:cNvPr id="4" name="Picture 3" descr="Strichfiguren / StrichmÃ¤nnchen: Baustelle, Stop. (Nr. 205)">
            <a:extLst>
              <a:ext uri="{FF2B5EF4-FFF2-40B4-BE49-F238E27FC236}">
                <a16:creationId xmlns:a16="http://schemas.microsoft.com/office/drawing/2014/main" id="{4372C61F-E990-4833-B6BA-98DEF1C86F5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20884" y="712061"/>
            <a:ext cx="9937531" cy="4436201"/>
          </a:xfrm>
          <a:prstGeom prst="rect">
            <a:avLst/>
          </a:prstGeom>
          <a:noFill/>
        </p:spPr>
      </p:pic>
    </p:spTree>
    <p:extLst>
      <p:ext uri="{BB962C8B-B14F-4D97-AF65-F5344CB8AC3E}">
        <p14:creationId xmlns:p14="http://schemas.microsoft.com/office/powerpoint/2010/main" val="77899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C5D6-25DD-4617-8751-8D406C1B0933}"/>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8BDCFE86-3B16-40C0-84E3-113004F8B1CE}"/>
              </a:ext>
            </a:extLst>
          </p:cNvPr>
          <p:cNvSpPr>
            <a:spLocks noGrp="1"/>
          </p:cNvSpPr>
          <p:nvPr>
            <p:ph idx="1"/>
          </p:nvPr>
        </p:nvSpPr>
        <p:spPr/>
        <p:txBody>
          <a:bodyPr>
            <a:normAutofit/>
          </a:bodyPr>
          <a:lstStyle/>
          <a:p>
            <a:pPr>
              <a:lnSpc>
                <a:spcPct val="100000"/>
              </a:lnSpc>
            </a:pPr>
            <a:r>
              <a:rPr lang="en-US" dirty="0"/>
              <a:t>Drs. Brown, Landes, and Boudreaux have no relevant financial conflicts of interest to disclose. </a:t>
            </a:r>
          </a:p>
        </p:txBody>
      </p:sp>
      <p:sp>
        <p:nvSpPr>
          <p:cNvPr id="4" name="Slide Number Placeholder 3">
            <a:extLst>
              <a:ext uri="{FF2B5EF4-FFF2-40B4-BE49-F238E27FC236}">
                <a16:creationId xmlns:a16="http://schemas.microsoft.com/office/drawing/2014/main" id="{619B0222-97AF-4858-BD4A-03BA8EE32DAC}"/>
              </a:ext>
            </a:extLst>
          </p:cNvPr>
          <p:cNvSpPr>
            <a:spLocks noGrp="1"/>
          </p:cNvSpPr>
          <p:nvPr>
            <p:ph type="sldNum" sz="quarter" idx="12"/>
          </p:nvPr>
        </p:nvSpPr>
        <p:spPr/>
        <p:txBody>
          <a:bodyPr/>
          <a:lstStyle/>
          <a:p>
            <a:fld id="{ACD12D91-5F71-FE4F-A594-B9667DC21877}" type="slidenum">
              <a:rPr lang="en-US" smtClean="0"/>
              <a:t>2</a:t>
            </a:fld>
            <a:endParaRPr lang="en-US"/>
          </a:p>
        </p:txBody>
      </p:sp>
    </p:spTree>
    <p:extLst>
      <p:ext uri="{BB962C8B-B14F-4D97-AF65-F5344CB8AC3E}">
        <p14:creationId xmlns:p14="http://schemas.microsoft.com/office/powerpoint/2010/main" val="418473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626C-1720-4638-A42E-1543FAABD94E}"/>
              </a:ext>
            </a:extLst>
          </p:cNvPr>
          <p:cNvSpPr>
            <a:spLocks noGrp="1"/>
          </p:cNvSpPr>
          <p:nvPr>
            <p:ph type="title"/>
          </p:nvPr>
        </p:nvSpPr>
        <p:spPr>
          <a:xfrm>
            <a:off x="838200" y="386161"/>
            <a:ext cx="10515600" cy="1548518"/>
          </a:xfrm>
        </p:spPr>
        <p:txBody>
          <a:bodyPr>
            <a:normAutofit fontScale="90000"/>
          </a:bodyPr>
          <a:lstStyle/>
          <a:p>
            <a:pPr algn="ctr"/>
            <a:r>
              <a:rPr lang="en-US" sz="4400" dirty="0">
                <a:solidFill>
                  <a:schemeClr val="tx1"/>
                </a:solidFill>
              </a:rPr>
              <a:t>Let’s find the middle ground and talk about hybrid effectiveness-implementation designs.</a:t>
            </a:r>
          </a:p>
        </p:txBody>
      </p:sp>
      <p:sp>
        <p:nvSpPr>
          <p:cNvPr id="3" name="Slide Number Placeholder 2">
            <a:extLst>
              <a:ext uri="{FF2B5EF4-FFF2-40B4-BE49-F238E27FC236}">
                <a16:creationId xmlns:a16="http://schemas.microsoft.com/office/drawing/2014/main" id="{72C9F998-EBC7-8844-96B0-C83F94E8A8AA}"/>
              </a:ext>
            </a:extLst>
          </p:cNvPr>
          <p:cNvSpPr>
            <a:spLocks noGrp="1"/>
          </p:cNvSpPr>
          <p:nvPr>
            <p:ph type="sldNum" sz="quarter" idx="12"/>
          </p:nvPr>
        </p:nvSpPr>
        <p:spPr/>
        <p:txBody>
          <a:bodyPr/>
          <a:lstStyle/>
          <a:p>
            <a:fld id="{C7AECA88-E252-4432-83CB-467D03A90C6E}" type="slidenum">
              <a:rPr lang="en-US" smtClean="0"/>
              <a:t>20</a:t>
            </a:fld>
            <a:endParaRPr lang="en-US"/>
          </a:p>
        </p:txBody>
      </p:sp>
      <p:pic>
        <p:nvPicPr>
          <p:cNvPr id="4" name="Picture 3" descr="Strichfiguren / StrichmÃ¤nnchen: Austausch. (Nr. 249)">
            <a:extLst>
              <a:ext uri="{FF2B5EF4-FFF2-40B4-BE49-F238E27FC236}">
                <a16:creationId xmlns:a16="http://schemas.microsoft.com/office/drawing/2014/main" id="{B036287B-89C6-4CCD-AA09-C9C02945E09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87970" y="1934679"/>
            <a:ext cx="7293544" cy="4215864"/>
          </a:xfrm>
          <a:prstGeom prst="rect">
            <a:avLst/>
          </a:prstGeom>
          <a:noFill/>
        </p:spPr>
      </p:pic>
    </p:spTree>
    <p:extLst>
      <p:ext uri="{BB962C8B-B14F-4D97-AF65-F5344CB8AC3E}">
        <p14:creationId xmlns:p14="http://schemas.microsoft.com/office/powerpoint/2010/main" val="383160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0A6BC-A52B-4578-ADAF-EB797C9BA2E7}"/>
              </a:ext>
            </a:extLst>
          </p:cNvPr>
          <p:cNvPicPr>
            <a:picLocks noChangeAspect="1"/>
          </p:cNvPicPr>
          <p:nvPr/>
        </p:nvPicPr>
        <p:blipFill>
          <a:blip r:embed="rId3"/>
          <a:stretch>
            <a:fillRect/>
          </a:stretch>
        </p:blipFill>
        <p:spPr>
          <a:xfrm>
            <a:off x="152400" y="1440615"/>
            <a:ext cx="11887200" cy="3219450"/>
          </a:xfrm>
          <a:prstGeom prst="rect">
            <a:avLst/>
          </a:prstGeom>
        </p:spPr>
      </p:pic>
      <p:sp>
        <p:nvSpPr>
          <p:cNvPr id="5" name="Freeform 12">
            <a:extLst>
              <a:ext uri="{FF2B5EF4-FFF2-40B4-BE49-F238E27FC236}">
                <a16:creationId xmlns:a16="http://schemas.microsoft.com/office/drawing/2014/main" id="{D21BCF07-C185-442C-B2AC-7A9E08B01824}"/>
              </a:ext>
            </a:extLst>
          </p:cNvPr>
          <p:cNvSpPr/>
          <p:nvPr/>
        </p:nvSpPr>
        <p:spPr>
          <a:xfrm>
            <a:off x="5237202" y="2261495"/>
            <a:ext cx="1143000" cy="1524000"/>
          </a:xfrm>
          <a:custGeom>
            <a:avLst/>
            <a:gdLst>
              <a:gd name="connsiteX0" fmla="*/ 3436620 w 4335780"/>
              <a:gd name="connsiteY0" fmla="*/ 508000 h 3454400"/>
              <a:gd name="connsiteX1" fmla="*/ 464820 w 4335780"/>
              <a:gd name="connsiteY1" fmla="*/ 431800 h 3454400"/>
              <a:gd name="connsiteX2" fmla="*/ 647700 w 4335780"/>
              <a:gd name="connsiteY2" fmla="*/ 3098800 h 3454400"/>
              <a:gd name="connsiteX3" fmla="*/ 3878580 w 4335780"/>
              <a:gd name="connsiteY3" fmla="*/ 2565400 h 3454400"/>
              <a:gd name="connsiteX4" fmla="*/ 3436620 w 4335780"/>
              <a:gd name="connsiteY4" fmla="*/ 508000 h 345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80" h="3454400">
                <a:moveTo>
                  <a:pt x="3436620" y="508000"/>
                </a:moveTo>
                <a:cubicBezTo>
                  <a:pt x="2867660" y="152400"/>
                  <a:pt x="929640" y="0"/>
                  <a:pt x="464820" y="431800"/>
                </a:cubicBezTo>
                <a:cubicBezTo>
                  <a:pt x="0" y="863600"/>
                  <a:pt x="78740" y="2743200"/>
                  <a:pt x="647700" y="3098800"/>
                </a:cubicBezTo>
                <a:cubicBezTo>
                  <a:pt x="1216660" y="3454400"/>
                  <a:pt x="3421380" y="2999740"/>
                  <a:pt x="3878580" y="2565400"/>
                </a:cubicBezTo>
                <a:cubicBezTo>
                  <a:pt x="4335780" y="2131060"/>
                  <a:pt x="4005580" y="863600"/>
                  <a:pt x="3436620" y="508000"/>
                </a:cubicBezTo>
                <a:close/>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1F497D"/>
              </a:solidFill>
            </a:endParaRPr>
          </a:p>
        </p:txBody>
      </p:sp>
      <p:cxnSp>
        <p:nvCxnSpPr>
          <p:cNvPr id="6" name="Straight Arrow Connector 5">
            <a:extLst>
              <a:ext uri="{FF2B5EF4-FFF2-40B4-BE49-F238E27FC236}">
                <a16:creationId xmlns:a16="http://schemas.microsoft.com/office/drawing/2014/main" id="{AA9D6D3C-6106-435C-A901-FC028CB5E852}"/>
              </a:ext>
            </a:extLst>
          </p:cNvPr>
          <p:cNvCxnSpPr/>
          <p:nvPr/>
        </p:nvCxnSpPr>
        <p:spPr>
          <a:xfrm flipV="1">
            <a:off x="2170294" y="3605126"/>
            <a:ext cx="3124200" cy="1219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31">
            <a:extLst>
              <a:ext uri="{FF2B5EF4-FFF2-40B4-BE49-F238E27FC236}">
                <a16:creationId xmlns:a16="http://schemas.microsoft.com/office/drawing/2014/main" id="{526E44BE-E7D1-4D07-AB6D-5B858A7DEDF5}"/>
              </a:ext>
            </a:extLst>
          </p:cNvPr>
          <p:cNvSpPr txBox="1">
            <a:spLocks noChangeArrowheads="1"/>
          </p:cNvSpPr>
          <p:nvPr/>
        </p:nvSpPr>
        <p:spPr bwMode="auto">
          <a:xfrm>
            <a:off x="1513193" y="4660065"/>
            <a:ext cx="8077200" cy="523875"/>
          </a:xfrm>
          <a:prstGeom prst="rect">
            <a:avLst/>
          </a:prstGeom>
          <a:noFill/>
          <a:ln w="9525">
            <a:noFill/>
            <a:miter lim="800000"/>
            <a:headEnd/>
            <a:tailEnd/>
          </a:ln>
        </p:spPr>
        <p:txBody>
          <a:bodyPr>
            <a:spAutoFit/>
          </a:bodyPr>
          <a:lstStyle/>
          <a:p>
            <a:pPr algn="ctr" eaLnBrk="0" hangingPunct="0"/>
            <a:r>
              <a:rPr lang="en-US" sz="2800" b="1" dirty="0">
                <a:solidFill>
                  <a:srgbClr val="C00000"/>
                </a:solidFill>
                <a:cs typeface="Arial" charset="0"/>
              </a:rPr>
              <a:t>Spatially speaking, hybrids fit here</a:t>
            </a:r>
          </a:p>
        </p:txBody>
      </p:sp>
      <p:sp>
        <p:nvSpPr>
          <p:cNvPr id="8" name="TextBox 7">
            <a:extLst>
              <a:ext uri="{FF2B5EF4-FFF2-40B4-BE49-F238E27FC236}">
                <a16:creationId xmlns:a16="http://schemas.microsoft.com/office/drawing/2014/main" id="{D773BF2E-5C8C-4358-AA14-EB114940A204}"/>
              </a:ext>
            </a:extLst>
          </p:cNvPr>
          <p:cNvSpPr txBox="1"/>
          <p:nvPr/>
        </p:nvSpPr>
        <p:spPr>
          <a:xfrm>
            <a:off x="10228446" y="6221915"/>
            <a:ext cx="1963554" cy="646331"/>
          </a:xfrm>
          <a:prstGeom prst="rect">
            <a:avLst/>
          </a:prstGeom>
          <a:noFill/>
        </p:spPr>
        <p:txBody>
          <a:bodyPr wrap="square" rtlCol="0">
            <a:spAutoFit/>
          </a:bodyPr>
          <a:lstStyle/>
          <a:p>
            <a:r>
              <a:rPr lang="en-US" dirty="0">
                <a:hlinkClick r:id="rId4"/>
              </a:rPr>
              <a:t>Curran et al., 2012</a:t>
            </a:r>
            <a:endParaRPr lang="en-US" dirty="0"/>
          </a:p>
          <a:p>
            <a:r>
              <a:rPr lang="en-US" dirty="0">
                <a:hlinkClick r:id="rId5"/>
              </a:rPr>
              <a:t>Landes et al., 2019</a:t>
            </a:r>
            <a:endParaRPr lang="en-US" dirty="0"/>
          </a:p>
        </p:txBody>
      </p:sp>
      <p:sp>
        <p:nvSpPr>
          <p:cNvPr id="2" name="Slide Number Placeholder 1">
            <a:extLst>
              <a:ext uri="{FF2B5EF4-FFF2-40B4-BE49-F238E27FC236}">
                <a16:creationId xmlns:a16="http://schemas.microsoft.com/office/drawing/2014/main" id="{5AC95035-133E-E245-9669-3507CCF2ECA1}"/>
              </a:ext>
            </a:extLst>
          </p:cNvPr>
          <p:cNvSpPr>
            <a:spLocks noGrp="1"/>
          </p:cNvSpPr>
          <p:nvPr>
            <p:ph type="sldNum" sz="quarter" idx="12"/>
          </p:nvPr>
        </p:nvSpPr>
        <p:spPr/>
        <p:txBody>
          <a:bodyPr/>
          <a:lstStyle/>
          <a:p>
            <a:fld id="{C7AECA88-E252-4432-83CB-467D03A90C6E}" type="slidenum">
              <a:rPr lang="en-US" smtClean="0"/>
              <a:t>21</a:t>
            </a:fld>
            <a:endParaRPr lang="en-US"/>
          </a:p>
        </p:txBody>
      </p:sp>
    </p:spTree>
    <p:extLst>
      <p:ext uri="{BB962C8B-B14F-4D97-AF65-F5344CB8AC3E}">
        <p14:creationId xmlns:p14="http://schemas.microsoft.com/office/powerpoint/2010/main" val="11793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
          <p:cNvSpPr>
            <a:spLocks noChangeArrowheads="1"/>
          </p:cNvSpPr>
          <p:nvPr/>
        </p:nvSpPr>
        <p:spPr bwMode="auto">
          <a:xfrm>
            <a:off x="2590800" y="1573728"/>
            <a:ext cx="1676400" cy="914400"/>
          </a:xfrm>
          <a:prstGeom prst="rect">
            <a:avLst/>
          </a:prstGeom>
          <a:solidFill>
            <a:schemeClr val="accent5"/>
          </a:solidFill>
          <a:ln w="9525" algn="ctr">
            <a:solidFill>
              <a:srgbClr val="000000"/>
            </a:solidFill>
            <a:miter lim="800000"/>
            <a:headEnd/>
            <a:tailEnd/>
          </a:ln>
        </p:spPr>
        <p:txBody>
          <a:bodyPr/>
          <a:lstStyle/>
          <a:p>
            <a:pPr algn="ctr" eaLnBrk="0" hangingPunct="0">
              <a:lnSpc>
                <a:spcPct val="90000"/>
              </a:lnSpc>
            </a:pPr>
            <a:r>
              <a:rPr lang="en-US" b="1" dirty="0">
                <a:solidFill>
                  <a:srgbClr val="081D58"/>
                </a:solidFill>
                <a:latin typeface="Arial" charset="0"/>
              </a:rPr>
              <a:t>Clinical</a:t>
            </a:r>
          </a:p>
          <a:p>
            <a:pPr algn="ctr" eaLnBrk="0" hangingPunct="0">
              <a:lnSpc>
                <a:spcPct val="90000"/>
              </a:lnSpc>
            </a:pPr>
            <a:r>
              <a:rPr lang="en-US" b="1" dirty="0">
                <a:solidFill>
                  <a:srgbClr val="081D58"/>
                </a:solidFill>
                <a:latin typeface="Arial" charset="0"/>
              </a:rPr>
              <a:t>Effectiveness </a:t>
            </a:r>
          </a:p>
          <a:p>
            <a:pPr algn="ctr" eaLnBrk="0" hangingPunct="0">
              <a:lnSpc>
                <a:spcPct val="90000"/>
              </a:lnSpc>
            </a:pPr>
            <a:r>
              <a:rPr lang="en-US" b="1" dirty="0">
                <a:solidFill>
                  <a:srgbClr val="081D58"/>
                </a:solidFill>
                <a:latin typeface="Arial" charset="0"/>
              </a:rPr>
              <a:t>Research</a:t>
            </a:r>
          </a:p>
        </p:txBody>
      </p:sp>
      <p:sp>
        <p:nvSpPr>
          <p:cNvPr id="47106" name="Rectangle 4"/>
          <p:cNvSpPr>
            <a:spLocks noChangeArrowheads="1"/>
          </p:cNvSpPr>
          <p:nvPr/>
        </p:nvSpPr>
        <p:spPr bwMode="auto">
          <a:xfrm>
            <a:off x="7620000" y="1573728"/>
            <a:ext cx="1981200" cy="838200"/>
          </a:xfrm>
          <a:prstGeom prst="rect">
            <a:avLst/>
          </a:prstGeom>
          <a:solidFill>
            <a:schemeClr val="accent5"/>
          </a:solidFill>
          <a:ln w="9525" algn="ctr">
            <a:solidFill>
              <a:srgbClr val="000000"/>
            </a:solidFill>
            <a:miter lim="800000"/>
            <a:headEnd/>
            <a:tailEnd/>
          </a:ln>
        </p:spPr>
        <p:txBody>
          <a:bodyPr/>
          <a:lstStyle/>
          <a:p>
            <a:pPr algn="ctr" eaLnBrk="0" hangingPunct="0">
              <a:lnSpc>
                <a:spcPct val="90000"/>
              </a:lnSpc>
            </a:pPr>
            <a:endParaRPr lang="en-US" sz="1200" b="1" dirty="0">
              <a:solidFill>
                <a:srgbClr val="081D58"/>
              </a:solidFill>
              <a:latin typeface="Arial" charset="0"/>
            </a:endParaRPr>
          </a:p>
          <a:p>
            <a:pPr algn="ctr" eaLnBrk="0" hangingPunct="0">
              <a:lnSpc>
                <a:spcPct val="90000"/>
              </a:lnSpc>
            </a:pPr>
            <a:r>
              <a:rPr lang="en-US" b="1" dirty="0">
                <a:solidFill>
                  <a:srgbClr val="081D58"/>
                </a:solidFill>
                <a:latin typeface="Arial" charset="0"/>
              </a:rPr>
              <a:t>Implementation </a:t>
            </a:r>
          </a:p>
          <a:p>
            <a:pPr algn="ctr" eaLnBrk="0" hangingPunct="0">
              <a:lnSpc>
                <a:spcPct val="90000"/>
              </a:lnSpc>
            </a:pPr>
            <a:r>
              <a:rPr lang="en-US" b="1" dirty="0">
                <a:solidFill>
                  <a:srgbClr val="081D58"/>
                </a:solidFill>
                <a:latin typeface="Arial" charset="0"/>
              </a:rPr>
              <a:t>Research</a:t>
            </a:r>
          </a:p>
        </p:txBody>
      </p:sp>
      <p:cxnSp>
        <p:nvCxnSpPr>
          <p:cNvPr id="13" name="Straight Arrow Connector 12"/>
          <p:cNvCxnSpPr/>
          <p:nvPr/>
        </p:nvCxnSpPr>
        <p:spPr>
          <a:xfrm>
            <a:off x="4419600" y="1954728"/>
            <a:ext cx="3017838"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Rectangle 17"/>
          <p:cNvSpPr>
            <a:spLocks noChangeArrowheads="1"/>
          </p:cNvSpPr>
          <p:nvPr/>
        </p:nvSpPr>
        <p:spPr bwMode="auto">
          <a:xfrm>
            <a:off x="2514600" y="3783528"/>
            <a:ext cx="1447800" cy="838200"/>
          </a:xfrm>
          <a:prstGeom prst="rect">
            <a:avLst/>
          </a:prstGeom>
          <a:solidFill>
            <a:schemeClr val="accent3"/>
          </a:solidFill>
          <a:ln w="9525" algn="ctr">
            <a:solidFill>
              <a:srgbClr val="000000"/>
            </a:solidFill>
            <a:miter lim="800000"/>
            <a:headEnd/>
            <a:tailEnd/>
          </a:ln>
          <a:effectLst>
            <a:outerShdw dist="28398" dir="1593903" algn="ctr" rotWithShape="0">
              <a:srgbClr val="808080"/>
            </a:outerShdw>
          </a:effectLst>
        </p:spPr>
        <p:txBody>
          <a:bodyPr/>
          <a:lstStyle/>
          <a:p>
            <a:pPr algn="ctr" eaLnBrk="0" hangingPunct="0">
              <a:lnSpc>
                <a:spcPct val="120000"/>
              </a:lnSpc>
              <a:defRPr/>
            </a:pPr>
            <a:r>
              <a:rPr lang="en-US" b="1" dirty="0">
                <a:solidFill>
                  <a:srgbClr val="081D58"/>
                </a:solidFill>
                <a:latin typeface="Arial" charset="0"/>
              </a:rPr>
              <a:t>Hybrid Type 1</a:t>
            </a:r>
            <a:endParaRPr lang="en-US" dirty="0">
              <a:solidFill>
                <a:srgbClr val="081D58"/>
              </a:solidFill>
              <a:latin typeface="Arial" charset="0"/>
            </a:endParaRPr>
          </a:p>
        </p:txBody>
      </p:sp>
      <p:sp>
        <p:nvSpPr>
          <p:cNvPr id="17" name="AutoShape 21"/>
          <p:cNvSpPr>
            <a:spLocks noChangeArrowheads="1"/>
          </p:cNvSpPr>
          <p:nvPr/>
        </p:nvSpPr>
        <p:spPr bwMode="auto">
          <a:xfrm>
            <a:off x="3962400" y="1954728"/>
            <a:ext cx="3962400" cy="1828800"/>
          </a:xfrm>
          <a:prstGeom prst="triangle">
            <a:avLst>
              <a:gd name="adj" fmla="val 50000"/>
            </a:avLst>
          </a:prstGeom>
          <a:solidFill>
            <a:schemeClr val="tx2">
              <a:lumMod val="40000"/>
              <a:lumOff val="60000"/>
              <a:alpha val="46000"/>
            </a:schemeClr>
          </a:solidFill>
          <a:ln w="12700">
            <a:solidFill>
              <a:srgbClr val="020715"/>
            </a:solidFill>
            <a:miter lim="800000"/>
            <a:headEnd/>
            <a:tailEnd/>
          </a:ln>
          <a:effectLst/>
        </p:spPr>
        <p:txBody>
          <a:bodyPr wrap="none" anchor="ctr"/>
          <a:lstStyle/>
          <a:p>
            <a:pPr eaLnBrk="0" hangingPunct="0">
              <a:defRPr/>
            </a:pPr>
            <a:endParaRPr lang="en-US">
              <a:solidFill>
                <a:prstClr val="black"/>
              </a:solidFill>
            </a:endParaRPr>
          </a:p>
        </p:txBody>
      </p:sp>
      <p:sp>
        <p:nvSpPr>
          <p:cNvPr id="20" name="Rectangle 17"/>
          <p:cNvSpPr>
            <a:spLocks noChangeArrowheads="1"/>
          </p:cNvSpPr>
          <p:nvPr/>
        </p:nvSpPr>
        <p:spPr bwMode="auto">
          <a:xfrm>
            <a:off x="5105400" y="3783528"/>
            <a:ext cx="1447800" cy="838200"/>
          </a:xfrm>
          <a:prstGeom prst="rect">
            <a:avLst/>
          </a:prstGeom>
          <a:solidFill>
            <a:schemeClr val="accent3"/>
          </a:solidFill>
          <a:ln w="9525" algn="ctr">
            <a:solidFill>
              <a:srgbClr val="000000"/>
            </a:solidFill>
            <a:miter lim="800000"/>
            <a:headEnd/>
            <a:tailEnd/>
          </a:ln>
          <a:effectLst>
            <a:outerShdw dist="28398" dir="1593903" algn="ctr" rotWithShape="0">
              <a:srgbClr val="808080"/>
            </a:outerShdw>
          </a:effectLst>
        </p:spPr>
        <p:txBody>
          <a:bodyPr/>
          <a:lstStyle/>
          <a:p>
            <a:pPr algn="ctr" eaLnBrk="0" hangingPunct="0">
              <a:lnSpc>
                <a:spcPct val="120000"/>
              </a:lnSpc>
              <a:defRPr/>
            </a:pPr>
            <a:r>
              <a:rPr lang="en-US" b="1" dirty="0">
                <a:solidFill>
                  <a:srgbClr val="081D58"/>
                </a:solidFill>
                <a:latin typeface="Arial" charset="0"/>
              </a:rPr>
              <a:t>Hybrid Type 2</a:t>
            </a:r>
            <a:endParaRPr lang="en-US" dirty="0">
              <a:solidFill>
                <a:srgbClr val="081D58"/>
              </a:solidFill>
              <a:latin typeface="Arial" charset="0"/>
            </a:endParaRPr>
          </a:p>
        </p:txBody>
      </p:sp>
      <p:sp>
        <p:nvSpPr>
          <p:cNvPr id="21" name="Rectangle 17"/>
          <p:cNvSpPr>
            <a:spLocks noChangeArrowheads="1"/>
          </p:cNvSpPr>
          <p:nvPr/>
        </p:nvSpPr>
        <p:spPr bwMode="auto">
          <a:xfrm>
            <a:off x="7772400" y="3783528"/>
            <a:ext cx="1447800" cy="838200"/>
          </a:xfrm>
          <a:prstGeom prst="rect">
            <a:avLst/>
          </a:prstGeom>
          <a:solidFill>
            <a:schemeClr val="accent3"/>
          </a:solidFill>
          <a:ln w="9525" algn="ctr">
            <a:solidFill>
              <a:srgbClr val="000000"/>
            </a:solidFill>
            <a:miter lim="800000"/>
            <a:headEnd/>
            <a:tailEnd/>
          </a:ln>
          <a:effectLst>
            <a:outerShdw dist="28398" dir="1593903" algn="ctr" rotWithShape="0">
              <a:srgbClr val="808080"/>
            </a:outerShdw>
          </a:effectLst>
        </p:spPr>
        <p:txBody>
          <a:bodyPr/>
          <a:lstStyle/>
          <a:p>
            <a:pPr algn="ctr" eaLnBrk="0" hangingPunct="0">
              <a:lnSpc>
                <a:spcPct val="120000"/>
              </a:lnSpc>
              <a:defRPr/>
            </a:pPr>
            <a:r>
              <a:rPr lang="en-US" b="1" dirty="0">
                <a:solidFill>
                  <a:srgbClr val="081D58"/>
                </a:solidFill>
                <a:latin typeface="Arial" charset="0"/>
              </a:rPr>
              <a:t>Hybrid Type 3</a:t>
            </a:r>
            <a:endParaRPr lang="en-US" dirty="0">
              <a:solidFill>
                <a:srgbClr val="081D58"/>
              </a:solidFill>
              <a:latin typeface="Arial" charset="0"/>
            </a:endParaRPr>
          </a:p>
        </p:txBody>
      </p:sp>
      <p:sp>
        <p:nvSpPr>
          <p:cNvPr id="47112" name="Rectangle 22"/>
          <p:cNvSpPr>
            <a:spLocks noChangeArrowheads="1"/>
          </p:cNvSpPr>
          <p:nvPr/>
        </p:nvSpPr>
        <p:spPr bwMode="auto">
          <a:xfrm>
            <a:off x="2133600" y="4697928"/>
            <a:ext cx="2209800" cy="1631216"/>
          </a:xfrm>
          <a:prstGeom prst="rect">
            <a:avLst/>
          </a:prstGeom>
          <a:noFill/>
          <a:ln w="9525">
            <a:noFill/>
            <a:miter lim="800000"/>
            <a:headEnd/>
            <a:tailEnd/>
          </a:ln>
        </p:spPr>
        <p:txBody>
          <a:bodyPr wrap="square">
            <a:spAutoFit/>
          </a:bodyPr>
          <a:lstStyle/>
          <a:p>
            <a:pPr algn="ctr" eaLnBrk="0" hangingPunct="0"/>
            <a:r>
              <a:rPr lang="en-US" sz="2000" b="1" dirty="0">
                <a:solidFill>
                  <a:prstClr val="black"/>
                </a:solidFill>
                <a:cs typeface="Arial" charset="0"/>
              </a:rPr>
              <a:t>Hybrid Type 1</a:t>
            </a:r>
            <a:r>
              <a:rPr lang="en-US" sz="2000" dirty="0">
                <a:solidFill>
                  <a:prstClr val="black"/>
                </a:solidFill>
                <a:cs typeface="Arial" charset="0"/>
              </a:rPr>
              <a:t>: </a:t>
            </a:r>
          </a:p>
          <a:p>
            <a:pPr algn="ctr" eaLnBrk="0" hangingPunct="0"/>
            <a:r>
              <a:rPr lang="en-US" sz="2000" dirty="0">
                <a:solidFill>
                  <a:prstClr val="black"/>
                </a:solidFill>
                <a:cs typeface="Arial" charset="0"/>
              </a:rPr>
              <a:t>test the </a:t>
            </a:r>
            <a:r>
              <a:rPr lang="en-US" sz="2000" dirty="0">
                <a:solidFill>
                  <a:srgbClr val="C00000"/>
                </a:solidFill>
                <a:cs typeface="Arial" charset="0"/>
              </a:rPr>
              <a:t>thing</a:t>
            </a:r>
            <a:r>
              <a:rPr lang="en-US" sz="2000" dirty="0">
                <a:solidFill>
                  <a:prstClr val="black"/>
                </a:solidFill>
                <a:cs typeface="Arial" charset="0"/>
              </a:rPr>
              <a:t>, observe/gather information on </a:t>
            </a:r>
            <a:r>
              <a:rPr lang="en-US" sz="2000" dirty="0">
                <a:solidFill>
                  <a:srgbClr val="C00000"/>
                </a:solidFill>
                <a:cs typeface="Arial" charset="0"/>
              </a:rPr>
              <a:t>doing the thing</a:t>
            </a:r>
          </a:p>
        </p:txBody>
      </p:sp>
      <p:sp>
        <p:nvSpPr>
          <p:cNvPr id="47113" name="Rectangle 23"/>
          <p:cNvSpPr>
            <a:spLocks noChangeArrowheads="1"/>
          </p:cNvSpPr>
          <p:nvPr/>
        </p:nvSpPr>
        <p:spPr bwMode="auto">
          <a:xfrm>
            <a:off x="4724400" y="4697928"/>
            <a:ext cx="2209800" cy="1323439"/>
          </a:xfrm>
          <a:prstGeom prst="rect">
            <a:avLst/>
          </a:prstGeom>
          <a:noFill/>
          <a:ln w="9525">
            <a:noFill/>
            <a:miter lim="800000"/>
            <a:headEnd/>
            <a:tailEnd/>
          </a:ln>
        </p:spPr>
        <p:txBody>
          <a:bodyPr wrap="square">
            <a:spAutoFit/>
          </a:bodyPr>
          <a:lstStyle/>
          <a:p>
            <a:pPr algn="ctr" eaLnBrk="0" hangingPunct="0"/>
            <a:r>
              <a:rPr lang="en-US" sz="2000" b="1" dirty="0">
                <a:solidFill>
                  <a:prstClr val="black"/>
                </a:solidFill>
                <a:cs typeface="Arial" charset="0"/>
              </a:rPr>
              <a:t>Hybrid Type 2</a:t>
            </a:r>
            <a:r>
              <a:rPr lang="en-US" sz="2000" dirty="0">
                <a:solidFill>
                  <a:prstClr val="black"/>
                </a:solidFill>
                <a:cs typeface="Arial" charset="0"/>
              </a:rPr>
              <a:t>: </a:t>
            </a:r>
          </a:p>
          <a:p>
            <a:pPr algn="ctr" eaLnBrk="0" hangingPunct="0"/>
            <a:r>
              <a:rPr lang="en-US" sz="2000" dirty="0">
                <a:solidFill>
                  <a:prstClr val="black"/>
                </a:solidFill>
                <a:cs typeface="Arial" charset="0"/>
              </a:rPr>
              <a:t>test </a:t>
            </a:r>
            <a:r>
              <a:rPr lang="en-US" sz="2000" dirty="0">
                <a:solidFill>
                  <a:srgbClr val="C00000"/>
                </a:solidFill>
                <a:cs typeface="Arial" charset="0"/>
              </a:rPr>
              <a:t>thing</a:t>
            </a:r>
            <a:r>
              <a:rPr lang="en-US" sz="2000" dirty="0">
                <a:solidFill>
                  <a:prstClr val="black"/>
                </a:solidFill>
                <a:cs typeface="Arial" charset="0"/>
              </a:rPr>
              <a:t>, test/study </a:t>
            </a:r>
            <a:r>
              <a:rPr lang="en-US" sz="2000" dirty="0">
                <a:solidFill>
                  <a:srgbClr val="C00000"/>
                </a:solidFill>
                <a:cs typeface="Arial" charset="0"/>
              </a:rPr>
              <a:t>do the thing</a:t>
            </a:r>
          </a:p>
        </p:txBody>
      </p:sp>
      <p:sp>
        <p:nvSpPr>
          <p:cNvPr id="47114" name="Rectangle 24"/>
          <p:cNvSpPr>
            <a:spLocks noChangeArrowheads="1"/>
          </p:cNvSpPr>
          <p:nvPr/>
        </p:nvSpPr>
        <p:spPr bwMode="auto">
          <a:xfrm>
            <a:off x="7200900" y="4697928"/>
            <a:ext cx="2819400" cy="1323439"/>
          </a:xfrm>
          <a:prstGeom prst="rect">
            <a:avLst/>
          </a:prstGeom>
          <a:noFill/>
          <a:ln w="9525">
            <a:noFill/>
            <a:miter lim="800000"/>
            <a:headEnd/>
            <a:tailEnd/>
          </a:ln>
        </p:spPr>
        <p:txBody>
          <a:bodyPr wrap="square">
            <a:spAutoFit/>
          </a:bodyPr>
          <a:lstStyle/>
          <a:p>
            <a:pPr algn="ctr" eaLnBrk="0" hangingPunct="0"/>
            <a:r>
              <a:rPr lang="en-US" sz="2000" b="1" dirty="0">
                <a:solidFill>
                  <a:prstClr val="black"/>
                </a:solidFill>
                <a:cs typeface="Arial" charset="0"/>
              </a:rPr>
              <a:t>Hybrid Type 3</a:t>
            </a:r>
            <a:r>
              <a:rPr lang="en-US" sz="2000" dirty="0">
                <a:solidFill>
                  <a:prstClr val="black"/>
                </a:solidFill>
                <a:cs typeface="Arial" charset="0"/>
              </a:rPr>
              <a:t>: </a:t>
            </a:r>
          </a:p>
          <a:p>
            <a:pPr algn="ctr" eaLnBrk="0" hangingPunct="0"/>
            <a:r>
              <a:rPr lang="en-US" sz="2000" dirty="0">
                <a:solidFill>
                  <a:prstClr val="black"/>
                </a:solidFill>
                <a:cs typeface="Arial" charset="0"/>
              </a:rPr>
              <a:t>test </a:t>
            </a:r>
            <a:r>
              <a:rPr lang="en-US" sz="2000" dirty="0">
                <a:solidFill>
                  <a:srgbClr val="C00000"/>
                </a:solidFill>
                <a:cs typeface="Arial" charset="0"/>
              </a:rPr>
              <a:t>do the thing</a:t>
            </a:r>
            <a:r>
              <a:rPr lang="en-US" sz="2000" dirty="0">
                <a:solidFill>
                  <a:prstClr val="black"/>
                </a:solidFill>
                <a:cs typeface="Arial" charset="0"/>
              </a:rPr>
              <a:t>, observe/gather information on the </a:t>
            </a:r>
            <a:r>
              <a:rPr lang="en-US" sz="2000" dirty="0">
                <a:solidFill>
                  <a:srgbClr val="C00000"/>
                </a:solidFill>
                <a:cs typeface="Arial" charset="0"/>
              </a:rPr>
              <a:t>thing</a:t>
            </a:r>
          </a:p>
        </p:txBody>
      </p:sp>
      <p:sp>
        <p:nvSpPr>
          <p:cNvPr id="47115" name="TextBox 28"/>
          <p:cNvSpPr txBox="1">
            <a:spLocks noChangeArrowheads="1"/>
          </p:cNvSpPr>
          <p:nvPr/>
        </p:nvSpPr>
        <p:spPr bwMode="auto">
          <a:xfrm>
            <a:off x="2438400" y="389417"/>
            <a:ext cx="7010400" cy="762000"/>
          </a:xfrm>
          <a:prstGeom prst="rect">
            <a:avLst/>
          </a:prstGeom>
          <a:noFill/>
          <a:ln w="9525">
            <a:noFill/>
            <a:miter lim="800000"/>
            <a:headEnd/>
            <a:tailEnd/>
          </a:ln>
        </p:spPr>
        <p:txBody>
          <a:bodyPr anchor="b"/>
          <a:lstStyle/>
          <a:p>
            <a:pPr algn="ctr" eaLnBrk="0" hangingPunct="0"/>
            <a:r>
              <a:rPr lang="en-US" sz="4200" b="1" dirty="0">
                <a:solidFill>
                  <a:srgbClr val="1F497D"/>
                </a:solidFill>
                <a:cs typeface="Arial" charset="0"/>
              </a:rPr>
              <a:t>Types of Hybrids</a:t>
            </a:r>
          </a:p>
        </p:txBody>
      </p:sp>
      <p:sp>
        <p:nvSpPr>
          <p:cNvPr id="2" name="Slide Number Placeholder 1">
            <a:extLst>
              <a:ext uri="{FF2B5EF4-FFF2-40B4-BE49-F238E27FC236}">
                <a16:creationId xmlns:a16="http://schemas.microsoft.com/office/drawing/2014/main" id="{142CF975-8D32-B341-AF01-590310C4DB40}"/>
              </a:ext>
            </a:extLst>
          </p:cNvPr>
          <p:cNvSpPr>
            <a:spLocks noGrp="1"/>
          </p:cNvSpPr>
          <p:nvPr>
            <p:ph type="sldNum" sz="quarter" idx="12"/>
          </p:nvPr>
        </p:nvSpPr>
        <p:spPr/>
        <p:txBody>
          <a:bodyPr/>
          <a:lstStyle/>
          <a:p>
            <a:fld id="{C7AECA88-E252-4432-83CB-467D03A90C6E}" type="slidenum">
              <a:rPr lang="en-US" smtClean="0"/>
              <a:t>22</a:t>
            </a:fld>
            <a:endParaRPr lang="en-US"/>
          </a:p>
        </p:txBody>
      </p:sp>
      <p:sp>
        <p:nvSpPr>
          <p:cNvPr id="15" name="TextBox 14">
            <a:extLst>
              <a:ext uri="{FF2B5EF4-FFF2-40B4-BE49-F238E27FC236}">
                <a16:creationId xmlns:a16="http://schemas.microsoft.com/office/drawing/2014/main" id="{5A2BEBCA-4EBC-4E0C-8857-F48009B2F548}"/>
              </a:ext>
            </a:extLst>
          </p:cNvPr>
          <p:cNvSpPr txBox="1"/>
          <p:nvPr/>
        </p:nvSpPr>
        <p:spPr>
          <a:xfrm>
            <a:off x="10228446" y="6215747"/>
            <a:ext cx="1963554" cy="646331"/>
          </a:xfrm>
          <a:prstGeom prst="rect">
            <a:avLst/>
          </a:prstGeom>
          <a:noFill/>
        </p:spPr>
        <p:txBody>
          <a:bodyPr wrap="square" rtlCol="0">
            <a:spAutoFit/>
          </a:bodyPr>
          <a:lstStyle/>
          <a:p>
            <a:r>
              <a:rPr lang="en-US" dirty="0">
                <a:hlinkClick r:id="rId3"/>
              </a:rPr>
              <a:t>Curran et al., 2012</a:t>
            </a:r>
            <a:endParaRPr lang="en-US" dirty="0"/>
          </a:p>
          <a:p>
            <a:r>
              <a:rPr lang="en-US" dirty="0">
                <a:hlinkClick r:id="rId4"/>
              </a:rPr>
              <a:t>Landes et al., 2019</a:t>
            </a:r>
            <a:endParaRPr lang="en-US" dirty="0"/>
          </a:p>
        </p:txBody>
      </p:sp>
    </p:spTree>
    <p:extLst>
      <p:ext uri="{BB962C8B-B14F-4D97-AF65-F5344CB8AC3E}">
        <p14:creationId xmlns:p14="http://schemas.microsoft.com/office/powerpoint/2010/main" val="8615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D5BD-AFD5-064A-A68E-52584D848DD0}"/>
              </a:ext>
            </a:extLst>
          </p:cNvPr>
          <p:cNvSpPr>
            <a:spLocks noGrp="1"/>
          </p:cNvSpPr>
          <p:nvPr>
            <p:ph type="title"/>
          </p:nvPr>
        </p:nvSpPr>
        <p:spPr>
          <a:xfrm>
            <a:off x="1107896" y="305667"/>
            <a:ext cx="9781362" cy="1051256"/>
          </a:xfrm>
        </p:spPr>
        <p:txBody>
          <a:bodyPr/>
          <a:lstStyle/>
          <a:p>
            <a:r>
              <a:rPr lang="en-US" dirty="0"/>
              <a:t>Effectiveness vs Implementation Clinical Trials</a:t>
            </a:r>
          </a:p>
        </p:txBody>
      </p:sp>
      <p:graphicFrame>
        <p:nvGraphicFramePr>
          <p:cNvPr id="5" name="Table 5">
            <a:extLst>
              <a:ext uri="{FF2B5EF4-FFF2-40B4-BE49-F238E27FC236}">
                <a16:creationId xmlns:a16="http://schemas.microsoft.com/office/drawing/2014/main" id="{75F3F7B2-EED0-7D42-8AC6-B915D6F7E6E5}"/>
              </a:ext>
            </a:extLst>
          </p:cNvPr>
          <p:cNvGraphicFramePr>
            <a:graphicFrameLocks noGrp="1"/>
          </p:cNvGraphicFramePr>
          <p:nvPr>
            <p:ph idx="1"/>
            <p:extLst>
              <p:ext uri="{D42A27DB-BD31-4B8C-83A1-F6EECF244321}">
                <p14:modId xmlns:p14="http://schemas.microsoft.com/office/powerpoint/2010/main" val="1230211378"/>
              </p:ext>
            </p:extLst>
          </p:nvPr>
        </p:nvGraphicFramePr>
        <p:xfrm>
          <a:off x="1107896" y="1468435"/>
          <a:ext cx="9495033" cy="4912838"/>
        </p:xfrm>
        <a:graphic>
          <a:graphicData uri="http://schemas.openxmlformats.org/drawingml/2006/table">
            <a:tbl>
              <a:tblPr firstRow="1" bandRow="1">
                <a:tableStyleId>{5C22544A-7EE6-4342-B048-85BDC9FD1C3A}</a:tableStyleId>
              </a:tblPr>
              <a:tblGrid>
                <a:gridCol w="2503063">
                  <a:extLst>
                    <a:ext uri="{9D8B030D-6E8A-4147-A177-3AD203B41FA5}">
                      <a16:colId xmlns:a16="http://schemas.microsoft.com/office/drawing/2014/main" val="462601990"/>
                    </a:ext>
                  </a:extLst>
                </a:gridCol>
                <a:gridCol w="3430741">
                  <a:extLst>
                    <a:ext uri="{9D8B030D-6E8A-4147-A177-3AD203B41FA5}">
                      <a16:colId xmlns:a16="http://schemas.microsoft.com/office/drawing/2014/main" val="3879094864"/>
                    </a:ext>
                  </a:extLst>
                </a:gridCol>
                <a:gridCol w="3561229">
                  <a:extLst>
                    <a:ext uri="{9D8B030D-6E8A-4147-A177-3AD203B41FA5}">
                      <a16:colId xmlns:a16="http://schemas.microsoft.com/office/drawing/2014/main" val="1051011969"/>
                    </a:ext>
                  </a:extLst>
                </a:gridCol>
              </a:tblGrid>
              <a:tr h="629886">
                <a:tc>
                  <a:txBody>
                    <a:bodyPr/>
                    <a:lstStyle/>
                    <a:p>
                      <a:endParaRPr lang="en-US" sz="1600" dirty="0"/>
                    </a:p>
                    <a:p>
                      <a:endParaRPr lang="en-US" sz="1600" dirty="0"/>
                    </a:p>
                  </a:txBody>
                  <a:tcPr marL="89720" marR="89720" anchor="ctr"/>
                </a:tc>
                <a:tc>
                  <a:txBody>
                    <a:bodyPr/>
                    <a:lstStyle/>
                    <a:p>
                      <a:r>
                        <a:rPr lang="en-US" sz="2000" dirty="0"/>
                        <a:t>Effectiveness</a:t>
                      </a:r>
                    </a:p>
                  </a:txBody>
                  <a:tcPr marL="89720" marR="89720" anchor="ctr"/>
                </a:tc>
                <a:tc>
                  <a:txBody>
                    <a:bodyPr/>
                    <a:lstStyle/>
                    <a:p>
                      <a:r>
                        <a:rPr lang="en-US" sz="2000" dirty="0"/>
                        <a:t>Implementation</a:t>
                      </a:r>
                    </a:p>
                  </a:txBody>
                  <a:tcPr marL="89720" marR="89720" anchor="ctr"/>
                </a:tc>
                <a:extLst>
                  <a:ext uri="{0D108BD9-81ED-4DB2-BD59-A6C34878D82A}">
                    <a16:rowId xmlns:a16="http://schemas.microsoft.com/office/drawing/2014/main" val="1990533217"/>
                  </a:ext>
                </a:extLst>
              </a:tr>
              <a:tr h="629886">
                <a:tc>
                  <a:txBody>
                    <a:bodyPr/>
                    <a:lstStyle/>
                    <a:p>
                      <a:r>
                        <a:rPr lang="en-US" sz="1800" dirty="0"/>
                        <a:t>Hypothesis</a:t>
                      </a:r>
                    </a:p>
                  </a:txBody>
                  <a:tcPr marL="89720" marR="89720" anchor="ctr"/>
                </a:tc>
                <a:tc>
                  <a:txBody>
                    <a:bodyPr/>
                    <a:lstStyle/>
                    <a:p>
                      <a:r>
                        <a:rPr lang="en-US" sz="1800" dirty="0"/>
                        <a:t>Intervention vs controls/other intervention</a:t>
                      </a:r>
                    </a:p>
                  </a:txBody>
                  <a:tcPr marL="89720" marR="89720" anchor="ctr"/>
                </a:tc>
                <a:tc>
                  <a:txBody>
                    <a:bodyPr/>
                    <a:lstStyle/>
                    <a:p>
                      <a:r>
                        <a:rPr lang="en-US" sz="1800" dirty="0"/>
                        <a:t>Implementation strategy vs control/other strategy</a:t>
                      </a:r>
                    </a:p>
                  </a:txBody>
                  <a:tcPr marL="89720" marR="89720" anchor="ctr"/>
                </a:tc>
                <a:extLst>
                  <a:ext uri="{0D108BD9-81ED-4DB2-BD59-A6C34878D82A}">
                    <a16:rowId xmlns:a16="http://schemas.microsoft.com/office/drawing/2014/main" val="3242450317"/>
                  </a:ext>
                </a:extLst>
              </a:tr>
              <a:tr h="907036">
                <a:tc>
                  <a:txBody>
                    <a:bodyPr/>
                    <a:lstStyle/>
                    <a:p>
                      <a:r>
                        <a:rPr lang="en-US" sz="1800" dirty="0"/>
                        <a:t>Populations</a:t>
                      </a:r>
                    </a:p>
                  </a:txBody>
                  <a:tcPr marL="89720" marR="89720" anchor="ctr"/>
                </a:tc>
                <a:tc>
                  <a:txBody>
                    <a:bodyPr/>
                    <a:lstStyle/>
                    <a:p>
                      <a:r>
                        <a:rPr lang="en-US" sz="1800" dirty="0"/>
                        <a:t>Patient population uses few exclusion criteria (to reflect the site population)</a:t>
                      </a:r>
                    </a:p>
                  </a:txBody>
                  <a:tcPr marL="89720" marR="89720" anchor="ctr"/>
                </a:tc>
                <a:tc>
                  <a:txBody>
                    <a:bodyPr/>
                    <a:lstStyle/>
                    <a:p>
                      <a:r>
                        <a:rPr lang="en-US" sz="1800" dirty="0"/>
                        <a:t>Unit of observation may be patients, providers, or clinical sites</a:t>
                      </a:r>
                    </a:p>
                  </a:txBody>
                  <a:tcPr marL="89720" marR="89720" anchor="ctr"/>
                </a:tc>
                <a:extLst>
                  <a:ext uri="{0D108BD9-81ED-4DB2-BD59-A6C34878D82A}">
                    <a16:rowId xmlns:a16="http://schemas.microsoft.com/office/drawing/2014/main" val="352282940"/>
                  </a:ext>
                </a:extLst>
              </a:tr>
              <a:tr h="907036">
                <a:tc>
                  <a:txBody>
                    <a:bodyPr/>
                    <a:lstStyle/>
                    <a:p>
                      <a:r>
                        <a:rPr lang="en-US" sz="1800" dirty="0"/>
                        <a:t>Clinical Intervention</a:t>
                      </a:r>
                    </a:p>
                  </a:txBody>
                  <a:tcPr marL="89720" marR="89720" anchor="ctr"/>
                </a:tc>
                <a:tc>
                  <a:txBody>
                    <a:bodyPr/>
                    <a:lstStyle/>
                    <a:p>
                      <a:r>
                        <a:rPr lang="en-US" sz="1800" dirty="0"/>
                        <a:t>Uses clinicians typically paid for and trained by the research study</a:t>
                      </a:r>
                    </a:p>
                  </a:txBody>
                  <a:tcPr marL="89720" marR="89720" anchor="ctr"/>
                </a:tc>
                <a:tc>
                  <a:txBody>
                    <a:bodyPr/>
                    <a:lstStyle/>
                    <a:p>
                      <a:r>
                        <a:rPr lang="en-US" sz="1800" dirty="0"/>
                        <a:t>Uses clinicians paid by the sites</a:t>
                      </a:r>
                    </a:p>
                  </a:txBody>
                  <a:tcPr marL="89720" marR="89720" anchor="ctr"/>
                </a:tc>
                <a:extLst>
                  <a:ext uri="{0D108BD9-81ED-4DB2-BD59-A6C34878D82A}">
                    <a16:rowId xmlns:a16="http://schemas.microsoft.com/office/drawing/2014/main" val="2124020091"/>
                  </a:ext>
                </a:extLst>
              </a:tr>
              <a:tr h="907036">
                <a:tc>
                  <a:txBody>
                    <a:bodyPr/>
                    <a:lstStyle/>
                    <a:p>
                      <a:r>
                        <a:rPr lang="en-US" sz="1800" dirty="0"/>
                        <a:t>Intervention Fidelity</a:t>
                      </a:r>
                    </a:p>
                  </a:txBody>
                  <a:tcPr marL="89720" marR="89720" anchor="ctr"/>
                </a:tc>
                <a:tc>
                  <a:txBody>
                    <a:bodyPr/>
                    <a:lstStyle/>
                    <a:p>
                      <a:r>
                        <a:rPr lang="en-US" sz="1800" dirty="0"/>
                        <a:t>Trained to criterion, uses quality improvement  strategies</a:t>
                      </a:r>
                    </a:p>
                  </a:txBody>
                  <a:tcPr marL="89720" marR="89720" anchor="ctr"/>
                </a:tc>
                <a:tc>
                  <a:txBody>
                    <a:bodyPr/>
                    <a:lstStyle/>
                    <a:p>
                      <a:r>
                        <a:rPr lang="en-US" sz="1800" dirty="0"/>
                        <a:t>Monitor and intervene to improve fidelity</a:t>
                      </a:r>
                    </a:p>
                  </a:txBody>
                  <a:tcPr marL="89720" marR="89720" anchor="ctr"/>
                </a:tc>
                <a:extLst>
                  <a:ext uri="{0D108BD9-81ED-4DB2-BD59-A6C34878D82A}">
                    <a16:rowId xmlns:a16="http://schemas.microsoft.com/office/drawing/2014/main" val="2532884774"/>
                  </a:ext>
                </a:extLst>
              </a:tr>
              <a:tr h="907036">
                <a:tc>
                  <a:txBody>
                    <a:bodyPr/>
                    <a:lstStyle/>
                    <a:p>
                      <a:r>
                        <a:rPr lang="en-US" sz="1800" dirty="0"/>
                        <a:t>Outcome Measures</a:t>
                      </a:r>
                    </a:p>
                  </a:txBody>
                  <a:tcPr marL="89720" marR="89720" anchor="ctr"/>
                </a:tc>
                <a:tc>
                  <a:txBody>
                    <a:bodyPr/>
                    <a:lstStyle/>
                    <a:p>
                      <a:r>
                        <a:rPr lang="en-US" sz="1800" dirty="0"/>
                        <a:t>Assessment battery is focused and efficient</a:t>
                      </a:r>
                    </a:p>
                  </a:txBody>
                  <a:tcPr marL="89720" marR="89720" anchor="ctr"/>
                </a:tc>
                <a:tc>
                  <a:txBody>
                    <a:bodyPr/>
                    <a:lstStyle/>
                    <a:p>
                      <a:r>
                        <a:rPr lang="en-US" sz="1800" dirty="0"/>
                        <a:t>Similar to effectiveness studies but may be briefer or use existing databases</a:t>
                      </a:r>
                    </a:p>
                  </a:txBody>
                  <a:tcPr marL="89720" marR="89720" anchor="ctr"/>
                </a:tc>
                <a:extLst>
                  <a:ext uri="{0D108BD9-81ED-4DB2-BD59-A6C34878D82A}">
                    <a16:rowId xmlns:a16="http://schemas.microsoft.com/office/drawing/2014/main" val="2335085417"/>
                  </a:ext>
                </a:extLst>
              </a:tr>
            </a:tbl>
          </a:graphicData>
        </a:graphic>
      </p:graphicFrame>
      <p:sp>
        <p:nvSpPr>
          <p:cNvPr id="4" name="Slide Number Placeholder 3">
            <a:extLst>
              <a:ext uri="{FF2B5EF4-FFF2-40B4-BE49-F238E27FC236}">
                <a16:creationId xmlns:a16="http://schemas.microsoft.com/office/drawing/2014/main" id="{B2F45D83-33C1-4C4B-AE6F-838CDC8F958B}"/>
              </a:ext>
            </a:extLst>
          </p:cNvPr>
          <p:cNvSpPr>
            <a:spLocks noGrp="1"/>
          </p:cNvSpPr>
          <p:nvPr>
            <p:ph type="sldNum" sz="quarter" idx="12"/>
          </p:nvPr>
        </p:nvSpPr>
        <p:spPr/>
        <p:txBody>
          <a:bodyPr/>
          <a:lstStyle/>
          <a:p>
            <a:fld id="{C7AECA88-E252-4432-83CB-467D03A90C6E}" type="slidenum">
              <a:rPr lang="en-US" smtClean="0"/>
              <a:t>23</a:t>
            </a:fld>
            <a:endParaRPr lang="en-US"/>
          </a:p>
        </p:txBody>
      </p:sp>
    </p:spTree>
    <p:extLst>
      <p:ext uri="{BB962C8B-B14F-4D97-AF65-F5344CB8AC3E}">
        <p14:creationId xmlns:p14="http://schemas.microsoft.com/office/powerpoint/2010/main" val="378378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32A37-9A54-7248-83C0-A68E93093FA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Why use implementation science in suicide prevention trials?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897177B-1767-A040-8D88-4C23F987D230}"/>
              </a:ext>
            </a:extLst>
          </p:cNvPr>
          <p:cNvSpPr>
            <a:spLocks noGrp="1"/>
          </p:cNvSpPr>
          <p:nvPr>
            <p:ph idx="1"/>
          </p:nvPr>
        </p:nvSpPr>
        <p:spPr>
          <a:xfrm>
            <a:off x="4447308" y="894114"/>
            <a:ext cx="6906491" cy="5585619"/>
          </a:xfrm>
        </p:spPr>
        <p:txBody>
          <a:bodyPr anchor="ctr">
            <a:normAutofit/>
          </a:bodyPr>
          <a:lstStyle/>
          <a:p>
            <a:pPr marL="0" indent="0">
              <a:lnSpc>
                <a:spcPct val="125000"/>
              </a:lnSpc>
              <a:spcAft>
                <a:spcPts val="600"/>
              </a:spcAft>
              <a:buNone/>
            </a:pPr>
            <a:r>
              <a:rPr lang="en-US" dirty="0"/>
              <a:t>Further use of implementation science methodologies will accelerate the public’s access to evidence-based interventions that have demonstrable public health impact, including the prevention of suicide.</a:t>
            </a:r>
          </a:p>
          <a:p>
            <a:pPr>
              <a:spcAft>
                <a:spcPts val="600"/>
              </a:spcAft>
            </a:pPr>
            <a:endParaRPr lang="en-US" dirty="0"/>
          </a:p>
        </p:txBody>
      </p:sp>
      <p:sp>
        <p:nvSpPr>
          <p:cNvPr id="4" name="Slide Number Placeholder 3">
            <a:extLst>
              <a:ext uri="{FF2B5EF4-FFF2-40B4-BE49-F238E27FC236}">
                <a16:creationId xmlns:a16="http://schemas.microsoft.com/office/drawing/2014/main" id="{2733FB2B-D428-224C-88F4-2CC929C0DE9B}"/>
              </a:ext>
            </a:extLst>
          </p:cNvPr>
          <p:cNvSpPr>
            <a:spLocks noGrp="1"/>
          </p:cNvSpPr>
          <p:nvPr>
            <p:ph type="sldNum" sz="quarter" idx="12"/>
          </p:nvPr>
        </p:nvSpPr>
        <p:spPr>
          <a:xfrm>
            <a:off x="5967940" y="6367884"/>
            <a:ext cx="1812235" cy="365125"/>
          </a:xfrm>
        </p:spPr>
        <p:txBody>
          <a:bodyPr>
            <a:normAutofit/>
          </a:bodyPr>
          <a:lstStyle/>
          <a:p>
            <a:pPr>
              <a:spcAft>
                <a:spcPts val="600"/>
              </a:spcAft>
            </a:pPr>
            <a:fld id="{ACD12D91-5F71-FE4F-A594-B9667DC21877}" type="slidenum">
              <a:rPr lang="en-US" smtClean="0"/>
              <a:pPr>
                <a:spcAft>
                  <a:spcPts val="600"/>
                </a:spcAft>
              </a:pPr>
              <a:t>24</a:t>
            </a:fld>
            <a:endParaRPr lang="en-US" dirty="0"/>
          </a:p>
        </p:txBody>
      </p:sp>
    </p:spTree>
    <p:extLst>
      <p:ext uri="{BB962C8B-B14F-4D97-AF65-F5344CB8AC3E}">
        <p14:creationId xmlns:p14="http://schemas.microsoft.com/office/powerpoint/2010/main" val="411337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D37A-5110-4D58-80D5-B47D430393E3}"/>
              </a:ext>
            </a:extLst>
          </p:cNvPr>
          <p:cNvSpPr>
            <a:spLocks noGrp="1"/>
          </p:cNvSpPr>
          <p:nvPr>
            <p:ph type="ctrTitle"/>
          </p:nvPr>
        </p:nvSpPr>
        <p:spPr/>
        <p:txBody>
          <a:bodyPr/>
          <a:lstStyle/>
          <a:p>
            <a:r>
              <a:rPr lang="en-US" dirty="0"/>
              <a:t>Example Project</a:t>
            </a:r>
          </a:p>
        </p:txBody>
      </p:sp>
      <p:sp>
        <p:nvSpPr>
          <p:cNvPr id="5" name="Subtitle 4">
            <a:extLst>
              <a:ext uri="{FF2B5EF4-FFF2-40B4-BE49-F238E27FC236}">
                <a16:creationId xmlns:a16="http://schemas.microsoft.com/office/drawing/2014/main" id="{4DEB10B4-4718-4EA8-AFB1-ED2B5FEC6159}"/>
              </a:ext>
            </a:extLst>
          </p:cNvPr>
          <p:cNvSpPr txBox="1">
            <a:spLocks noGrp="1"/>
          </p:cNvSpPr>
          <p:nvPr>
            <p:ph type="subTitle" idx="1"/>
          </p:nvPr>
        </p:nvSpPr>
        <p:spPr>
          <a:xfrm>
            <a:off x="9836874" y="5882013"/>
            <a:ext cx="2130968" cy="774571"/>
          </a:xfrm>
          <a:prstGeom prst="rect">
            <a:avLst/>
          </a:prstGeom>
          <a:noFill/>
        </p:spPr>
        <p:txBody>
          <a:bodyPr wrap="square" rtlCol="0">
            <a:spAutoFit/>
          </a:bodyPr>
          <a:lstStyle/>
          <a:p>
            <a:endParaRPr lang="en-US" i="0" dirty="0">
              <a:hlinkClick r:id="rId2">
                <a:extLst>
                  <a:ext uri="{A12FA001-AC4F-418D-AE19-62706E023703}">
                    <ahyp:hlinkClr xmlns:ahyp="http://schemas.microsoft.com/office/drawing/2018/hyperlinkcolor" val="tx"/>
                  </a:ext>
                </a:extLst>
              </a:hlinkClick>
            </a:endParaRPr>
          </a:p>
          <a:p>
            <a:r>
              <a:rPr lang="en-US" i="0" dirty="0">
                <a:hlinkClick r:id="rId2">
                  <a:extLst>
                    <a:ext uri="{A12FA001-AC4F-418D-AE19-62706E023703}">
                      <ahyp:hlinkClr xmlns:ahyp="http://schemas.microsoft.com/office/drawing/2018/hyperlinkcolor" val="tx"/>
                    </a:ext>
                  </a:extLst>
                </a:hlinkClick>
              </a:rPr>
              <a:t>Landes et al., 2019</a:t>
            </a:r>
            <a:endParaRPr lang="en-US" i="0" dirty="0"/>
          </a:p>
        </p:txBody>
      </p:sp>
      <p:sp>
        <p:nvSpPr>
          <p:cNvPr id="3" name="Slide Number Placeholder 2">
            <a:extLst>
              <a:ext uri="{FF2B5EF4-FFF2-40B4-BE49-F238E27FC236}">
                <a16:creationId xmlns:a16="http://schemas.microsoft.com/office/drawing/2014/main" id="{620B85AE-3347-462C-9872-B8506832F728}"/>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25</a:t>
            </a:fld>
            <a:endParaRPr lang="en-US" dirty="0"/>
          </a:p>
        </p:txBody>
      </p:sp>
      <p:sp>
        <p:nvSpPr>
          <p:cNvPr id="6" name="Title 1">
            <a:extLst>
              <a:ext uri="{FF2B5EF4-FFF2-40B4-BE49-F238E27FC236}">
                <a16:creationId xmlns:a16="http://schemas.microsoft.com/office/drawing/2014/main" id="{FF250D47-38F4-4EE2-B69F-796F0FA02F57}"/>
              </a:ext>
            </a:extLst>
          </p:cNvPr>
          <p:cNvSpPr txBox="1">
            <a:spLocks/>
          </p:cNvSpPr>
          <p:nvPr/>
        </p:nvSpPr>
        <p:spPr>
          <a:xfrm>
            <a:off x="618446" y="3033248"/>
            <a:ext cx="7387870" cy="2444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194D3"/>
              </a:buClr>
              <a:buFont typeface="Arial" panose="020B0604020202020204" pitchFamily="34" charset="0"/>
              <a:buNone/>
              <a:defRPr sz="2000"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0194D3"/>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Clr>
                <a:srgbClr val="0194D3"/>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Clr>
                <a:srgbClr val="0194D3"/>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Clr>
                <a:srgbClr val="0194D3"/>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i="0" dirty="0"/>
              <a:t>Adapting and Implementing Caring Contacts in a Department of Veterans Affairs Emergency Department</a:t>
            </a:r>
          </a:p>
          <a:p>
            <a:r>
              <a:rPr lang="en-US" sz="2400" i="0" dirty="0">
                <a:cs typeface="Arial" pitchFamily="34" charset="0"/>
              </a:rPr>
              <a:t>Sara J. Landes, PhD</a:t>
            </a:r>
          </a:p>
          <a:p>
            <a:endParaRPr lang="fr-FR" i="0" dirty="0">
              <a:cs typeface="Arial" pitchFamily="34" charset="0"/>
            </a:endParaRPr>
          </a:p>
          <a:p>
            <a:r>
              <a:rPr lang="fr-FR" i="0" dirty="0">
                <a:cs typeface="Arial" pitchFamily="34" charset="0"/>
              </a:rPr>
              <a:t>Email: sara.landes@va.gov</a:t>
            </a:r>
            <a:br>
              <a:rPr lang="fr-FR" i="0" dirty="0">
                <a:cs typeface="Arial" pitchFamily="34" charset="0"/>
              </a:rPr>
            </a:br>
            <a:r>
              <a:rPr lang="fr-FR" i="0" dirty="0">
                <a:cs typeface="Arial" pitchFamily="34" charset="0"/>
              </a:rPr>
              <a:t>Twitter: @SJLandes</a:t>
            </a:r>
            <a:endParaRPr lang="en-US" i="0" dirty="0">
              <a:cs typeface="Arial" pitchFamily="34" charset="0"/>
            </a:endParaRPr>
          </a:p>
          <a:p>
            <a:endParaRPr lang="en-US" dirty="0">
              <a:cs typeface="Arial" pitchFamily="34" charset="0"/>
            </a:endParaRPr>
          </a:p>
          <a:p>
            <a:endParaRPr lang="en-US" dirty="0"/>
          </a:p>
        </p:txBody>
      </p:sp>
    </p:spTree>
    <p:extLst>
      <p:ext uri="{BB962C8B-B14F-4D97-AF65-F5344CB8AC3E}">
        <p14:creationId xmlns:p14="http://schemas.microsoft.com/office/powerpoint/2010/main" val="414464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C5D6-25DD-4617-8751-8D406C1B0933}"/>
              </a:ext>
            </a:extLst>
          </p:cNvPr>
          <p:cNvSpPr>
            <a:spLocks noGrp="1"/>
          </p:cNvSpPr>
          <p:nvPr>
            <p:ph type="title"/>
          </p:nvPr>
        </p:nvSpPr>
        <p:spPr/>
        <p:txBody>
          <a:bodyPr/>
          <a:lstStyle/>
          <a:p>
            <a:r>
              <a:rPr lang="en-US" dirty="0"/>
              <a:t>Acknowledgement &amp; Disclaimer</a:t>
            </a:r>
          </a:p>
        </p:txBody>
      </p:sp>
      <p:sp>
        <p:nvSpPr>
          <p:cNvPr id="3" name="Content Placeholder 2">
            <a:extLst>
              <a:ext uri="{FF2B5EF4-FFF2-40B4-BE49-F238E27FC236}">
                <a16:creationId xmlns:a16="http://schemas.microsoft.com/office/drawing/2014/main" id="{8BDCFE86-3B16-40C0-84E3-113004F8B1CE}"/>
              </a:ext>
            </a:extLst>
          </p:cNvPr>
          <p:cNvSpPr>
            <a:spLocks noGrp="1"/>
          </p:cNvSpPr>
          <p:nvPr>
            <p:ph idx="1"/>
          </p:nvPr>
        </p:nvSpPr>
        <p:spPr/>
        <p:txBody>
          <a:bodyPr>
            <a:normAutofit fontScale="77500" lnSpcReduction="20000"/>
          </a:bodyPr>
          <a:lstStyle/>
          <a:p>
            <a:pPr>
              <a:lnSpc>
                <a:spcPct val="110000"/>
              </a:lnSpc>
              <a:spcAft>
                <a:spcPts val="600"/>
              </a:spcAft>
            </a:pPr>
            <a:r>
              <a:rPr lang="en-US" dirty="0"/>
              <a:t>This work is supported by Department of Veterans Affairs Quality Enhancement Research Initiative (QUERI) grants (PII 18-195, Landes; QUE 20-026, Landes). Dr. Landes is also supported by the Translational Research Institute (TRI), UL1 TR003107, through the National Center for Advancing Translational Sciences of the National Institutes of Health (NIH).</a:t>
            </a:r>
          </a:p>
          <a:p>
            <a:pPr marL="0" indent="0">
              <a:lnSpc>
                <a:spcPct val="110000"/>
              </a:lnSpc>
              <a:spcAft>
                <a:spcPts val="600"/>
              </a:spcAft>
              <a:buNone/>
            </a:pPr>
            <a:endParaRPr lang="en-US" b="1" dirty="0"/>
          </a:p>
          <a:p>
            <a:pPr>
              <a:lnSpc>
                <a:spcPct val="110000"/>
              </a:lnSpc>
              <a:spcAft>
                <a:spcPts val="600"/>
              </a:spcAft>
            </a:pPr>
            <a:r>
              <a:rPr lang="en-US" dirty="0"/>
              <a:t>Disclaimer: The views expressed in this presentation are those of the author and do not necessarily reflect the position or policy of the Department of Veterans Affairs or the United States Government.</a:t>
            </a:r>
          </a:p>
        </p:txBody>
      </p:sp>
      <p:sp>
        <p:nvSpPr>
          <p:cNvPr id="4" name="Slide Number Placeholder 3">
            <a:extLst>
              <a:ext uri="{FF2B5EF4-FFF2-40B4-BE49-F238E27FC236}">
                <a16:creationId xmlns:a16="http://schemas.microsoft.com/office/drawing/2014/main" id="{619B0222-97AF-4858-BD4A-03BA8EE32DAC}"/>
              </a:ext>
            </a:extLst>
          </p:cNvPr>
          <p:cNvSpPr>
            <a:spLocks noGrp="1"/>
          </p:cNvSpPr>
          <p:nvPr>
            <p:ph type="sldNum" sz="quarter" idx="12"/>
          </p:nvPr>
        </p:nvSpPr>
        <p:spPr/>
        <p:txBody>
          <a:bodyPr/>
          <a:lstStyle/>
          <a:p>
            <a:fld id="{ACD12D91-5F71-FE4F-A594-B9667DC21877}" type="slidenum">
              <a:rPr lang="en-US" smtClean="0"/>
              <a:t>26</a:t>
            </a:fld>
            <a:endParaRPr lang="en-US"/>
          </a:p>
        </p:txBody>
      </p:sp>
    </p:spTree>
    <p:extLst>
      <p:ext uri="{BB962C8B-B14F-4D97-AF65-F5344CB8AC3E}">
        <p14:creationId xmlns:p14="http://schemas.microsoft.com/office/powerpoint/2010/main" val="34631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in, white&#10;&#10;Description automatically generated">
            <a:extLst>
              <a:ext uri="{FF2B5EF4-FFF2-40B4-BE49-F238E27FC236}">
                <a16:creationId xmlns:a16="http://schemas.microsoft.com/office/drawing/2014/main" id="{788B5399-5C85-4D32-8738-437201F5952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 y="0"/>
            <a:ext cx="12548287" cy="6867832"/>
          </a:xfrm>
          <a:prstGeom prst="rect">
            <a:avLst/>
          </a:prstGeom>
        </p:spPr>
      </p:pic>
      <p:sp>
        <p:nvSpPr>
          <p:cNvPr id="2" name="Title 1">
            <a:extLst>
              <a:ext uri="{FF2B5EF4-FFF2-40B4-BE49-F238E27FC236}">
                <a16:creationId xmlns:a16="http://schemas.microsoft.com/office/drawing/2014/main" id="{795D1611-2DA2-46F7-9933-881E7185E512}"/>
              </a:ext>
            </a:extLst>
          </p:cNvPr>
          <p:cNvSpPr>
            <a:spLocks noGrp="1"/>
          </p:cNvSpPr>
          <p:nvPr>
            <p:ph type="title"/>
          </p:nvPr>
        </p:nvSpPr>
        <p:spPr/>
        <p:txBody>
          <a:bodyPr/>
          <a:lstStyle/>
          <a:p>
            <a:r>
              <a:rPr lang="en-US" dirty="0"/>
              <a:t>Research Team</a:t>
            </a:r>
          </a:p>
        </p:txBody>
      </p:sp>
      <p:sp>
        <p:nvSpPr>
          <p:cNvPr id="4" name="Content Placeholder 3">
            <a:extLst>
              <a:ext uri="{FF2B5EF4-FFF2-40B4-BE49-F238E27FC236}">
                <a16:creationId xmlns:a16="http://schemas.microsoft.com/office/drawing/2014/main" id="{48434976-8B4E-4B1C-A851-68887DF948C4}"/>
              </a:ext>
            </a:extLst>
          </p:cNvPr>
          <p:cNvSpPr>
            <a:spLocks noGrp="1"/>
          </p:cNvSpPr>
          <p:nvPr>
            <p:ph sz="half" idx="1"/>
          </p:nvPr>
        </p:nvSpPr>
        <p:spPr>
          <a:xfrm>
            <a:off x="838200" y="1837818"/>
            <a:ext cx="6514322" cy="4768255"/>
          </a:xfrm>
        </p:spPr>
        <p:txBody>
          <a:bodyPr>
            <a:noAutofit/>
          </a:bodyPr>
          <a:lstStyle/>
          <a:p>
            <a:pPr>
              <a:lnSpc>
                <a:spcPct val="80000"/>
              </a:lnSpc>
            </a:pPr>
            <a:r>
              <a:rPr lang="en-US" sz="2000" dirty="0"/>
              <a:t>JoAnn Kirchner</a:t>
            </a:r>
          </a:p>
          <a:p>
            <a:pPr>
              <a:lnSpc>
                <a:spcPct val="80000"/>
              </a:lnSpc>
            </a:pPr>
            <a:r>
              <a:rPr lang="en-US" sz="2000" dirty="0"/>
              <a:t>Susan Jegley</a:t>
            </a:r>
          </a:p>
          <a:p>
            <a:pPr>
              <a:lnSpc>
                <a:spcPct val="80000"/>
              </a:lnSpc>
            </a:pPr>
            <a:r>
              <a:rPr lang="en-US" sz="2000" dirty="0"/>
              <a:t>Jeff Pitcock</a:t>
            </a:r>
          </a:p>
          <a:p>
            <a:pPr>
              <a:lnSpc>
                <a:spcPct val="80000"/>
              </a:lnSpc>
            </a:pPr>
            <a:r>
              <a:rPr lang="en-US" sz="2000" dirty="0"/>
              <a:t>Nyssa Curtis</a:t>
            </a:r>
          </a:p>
          <a:p>
            <a:pPr>
              <a:lnSpc>
                <a:spcPct val="80000"/>
              </a:lnSpc>
            </a:pPr>
            <a:r>
              <a:rPr lang="en-US" sz="2000" dirty="0"/>
              <a:t>Traci Abraham</a:t>
            </a:r>
          </a:p>
          <a:p>
            <a:pPr>
              <a:lnSpc>
                <a:spcPct val="80000"/>
              </a:lnSpc>
            </a:pPr>
            <a:r>
              <a:rPr lang="en-US" sz="2000" dirty="0"/>
              <a:t>Mary Bollinger</a:t>
            </a:r>
          </a:p>
          <a:p>
            <a:pPr>
              <a:lnSpc>
                <a:spcPct val="80000"/>
              </a:lnSpc>
            </a:pPr>
            <a:r>
              <a:rPr lang="en-US" sz="2000" dirty="0"/>
              <a:t>Jeff Smith</a:t>
            </a:r>
          </a:p>
          <a:p>
            <a:pPr>
              <a:lnSpc>
                <a:spcPct val="80000"/>
              </a:lnSpc>
            </a:pPr>
            <a:r>
              <a:rPr lang="en-US" sz="2000" dirty="0"/>
              <a:t>Jack Woods</a:t>
            </a:r>
          </a:p>
          <a:p>
            <a:pPr>
              <a:lnSpc>
                <a:spcPct val="80000"/>
              </a:lnSpc>
            </a:pPr>
            <a:r>
              <a:rPr lang="en-US" sz="2000" dirty="0"/>
              <a:t>Robert Lew</a:t>
            </a:r>
          </a:p>
          <a:p>
            <a:pPr>
              <a:lnSpc>
                <a:spcPct val="80000"/>
              </a:lnSpc>
            </a:pPr>
            <a:r>
              <a:rPr lang="en-US" sz="2000" dirty="0"/>
              <a:t>Kelly Stolzmann</a:t>
            </a:r>
          </a:p>
          <a:p>
            <a:pPr>
              <a:lnSpc>
                <a:spcPct val="80000"/>
              </a:lnSpc>
            </a:pPr>
            <a:r>
              <a:rPr lang="en-US" sz="2000" dirty="0"/>
              <a:t>Brandy Smith</a:t>
            </a:r>
          </a:p>
          <a:p>
            <a:pPr>
              <a:lnSpc>
                <a:spcPct val="80000"/>
              </a:lnSpc>
            </a:pPr>
            <a:r>
              <a:rPr lang="en-US" sz="2000" dirty="0"/>
              <a:t>Jennifer van Tiem</a:t>
            </a:r>
          </a:p>
          <a:p>
            <a:pPr>
              <a:lnSpc>
                <a:spcPct val="80000"/>
              </a:lnSpc>
            </a:pPr>
            <a:r>
              <a:rPr lang="en-US" sz="2000" dirty="0"/>
              <a:t>Barbara Johnson</a:t>
            </a:r>
          </a:p>
          <a:p>
            <a:pPr lvl="1">
              <a:lnSpc>
                <a:spcPct val="80000"/>
              </a:lnSpc>
            </a:pPr>
            <a:endParaRPr lang="en-US" sz="2000" dirty="0"/>
          </a:p>
        </p:txBody>
      </p:sp>
      <p:sp>
        <p:nvSpPr>
          <p:cNvPr id="5" name="Content Placeholder 4">
            <a:extLst>
              <a:ext uri="{FF2B5EF4-FFF2-40B4-BE49-F238E27FC236}">
                <a16:creationId xmlns:a16="http://schemas.microsoft.com/office/drawing/2014/main" id="{93EE1BCB-A668-4508-BEC0-CD66FB5D63EA}"/>
              </a:ext>
            </a:extLst>
          </p:cNvPr>
          <p:cNvSpPr>
            <a:spLocks noGrp="1"/>
          </p:cNvSpPr>
          <p:nvPr>
            <p:ph sz="half" idx="2"/>
          </p:nvPr>
        </p:nvSpPr>
        <p:spPr>
          <a:xfrm>
            <a:off x="3683342" y="1837819"/>
            <a:ext cx="5181600" cy="4059624"/>
          </a:xfrm>
        </p:spPr>
        <p:txBody>
          <a:bodyPr>
            <a:noAutofit/>
          </a:bodyPr>
          <a:lstStyle/>
          <a:p>
            <a:pPr>
              <a:lnSpc>
                <a:spcPct val="80000"/>
              </a:lnSpc>
            </a:pPr>
            <a:r>
              <a:rPr lang="en-US" sz="2000" dirty="0"/>
              <a:t>Bo Kim</a:t>
            </a:r>
          </a:p>
          <a:p>
            <a:pPr>
              <a:lnSpc>
                <a:spcPct val="80000"/>
              </a:lnSpc>
            </a:pPr>
            <a:r>
              <a:rPr lang="en-US" sz="2000" dirty="0"/>
              <a:t>Kathy Dollar</a:t>
            </a:r>
          </a:p>
          <a:p>
            <a:pPr>
              <a:lnSpc>
                <a:spcPct val="80000"/>
              </a:lnSpc>
            </a:pPr>
            <a:r>
              <a:rPr lang="en-US" sz="2000" dirty="0"/>
              <a:t>Bridget Matarazzo</a:t>
            </a:r>
          </a:p>
          <a:p>
            <a:pPr>
              <a:lnSpc>
                <a:spcPct val="80000"/>
              </a:lnSpc>
            </a:pPr>
            <a:r>
              <a:rPr lang="en-US" sz="2000" dirty="0"/>
              <a:t>Kate Comtois</a:t>
            </a:r>
          </a:p>
          <a:p>
            <a:pPr>
              <a:lnSpc>
                <a:spcPct val="80000"/>
              </a:lnSpc>
            </a:pPr>
            <a:r>
              <a:rPr lang="en-US" sz="2000" dirty="0"/>
              <a:t>Mark Reger</a:t>
            </a:r>
          </a:p>
          <a:p>
            <a:pPr>
              <a:lnSpc>
                <a:spcPct val="80000"/>
              </a:lnSpc>
            </a:pPr>
            <a:r>
              <a:rPr lang="en-US" sz="2000" dirty="0"/>
              <a:t>Jacob Painter</a:t>
            </a:r>
          </a:p>
          <a:p>
            <a:pPr>
              <a:lnSpc>
                <a:spcPct val="80000"/>
              </a:lnSpc>
            </a:pPr>
            <a:r>
              <a:rPr lang="en-US" sz="2000" dirty="0"/>
              <a:t>Krissi Morris</a:t>
            </a:r>
          </a:p>
          <a:p>
            <a:pPr>
              <a:lnSpc>
                <a:spcPct val="80000"/>
              </a:lnSpc>
            </a:pPr>
            <a:r>
              <a:rPr lang="en-US" sz="2000" dirty="0"/>
              <a:t>Kathy Marchant-Miros</a:t>
            </a:r>
          </a:p>
          <a:p>
            <a:pPr>
              <a:lnSpc>
                <a:spcPct val="80000"/>
              </a:lnSpc>
            </a:pPr>
            <a:r>
              <a:rPr lang="en-US" sz="2000" dirty="0"/>
              <a:t>Kristen Wing</a:t>
            </a:r>
          </a:p>
          <a:p>
            <a:pPr>
              <a:lnSpc>
                <a:spcPct val="80000"/>
              </a:lnSpc>
            </a:pPr>
            <a:r>
              <a:rPr lang="en-US" sz="2000" dirty="0"/>
              <a:t>Princess Ackland</a:t>
            </a:r>
          </a:p>
          <a:p>
            <a:pPr>
              <a:lnSpc>
                <a:spcPct val="80000"/>
              </a:lnSpc>
            </a:pPr>
            <a:r>
              <a:rPr lang="en-US" sz="2000" dirty="0"/>
              <a:t>Ché Reed</a:t>
            </a:r>
          </a:p>
          <a:p>
            <a:pPr>
              <a:lnSpc>
                <a:spcPct val="80000"/>
              </a:lnSpc>
            </a:pPr>
            <a:r>
              <a:rPr lang="en-US" sz="2000" dirty="0"/>
              <a:t>Dustin Rhodes</a:t>
            </a:r>
          </a:p>
        </p:txBody>
      </p:sp>
    </p:spTree>
    <p:extLst>
      <p:ext uri="{BB962C8B-B14F-4D97-AF65-F5344CB8AC3E}">
        <p14:creationId xmlns:p14="http://schemas.microsoft.com/office/powerpoint/2010/main" val="286421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FEAC-CAAC-4DAB-B0A6-2917390EBFBE}"/>
              </a:ext>
            </a:extLst>
          </p:cNvPr>
          <p:cNvSpPr>
            <a:spLocks noGrp="1"/>
          </p:cNvSpPr>
          <p:nvPr>
            <p:ph type="title"/>
          </p:nvPr>
        </p:nvSpPr>
        <p:spPr/>
        <p:txBody>
          <a:bodyPr/>
          <a:lstStyle/>
          <a:p>
            <a:r>
              <a:rPr lang="en-US" dirty="0"/>
              <a:t>Improving Suicide Prevention</a:t>
            </a:r>
          </a:p>
        </p:txBody>
      </p:sp>
      <p:sp>
        <p:nvSpPr>
          <p:cNvPr id="3" name="Content Placeholder 2">
            <a:extLst>
              <a:ext uri="{FF2B5EF4-FFF2-40B4-BE49-F238E27FC236}">
                <a16:creationId xmlns:a16="http://schemas.microsoft.com/office/drawing/2014/main" id="{5EBBB013-4BC7-460A-BEAD-12FE5709A003}"/>
              </a:ext>
            </a:extLst>
          </p:cNvPr>
          <p:cNvSpPr>
            <a:spLocks noGrp="1"/>
          </p:cNvSpPr>
          <p:nvPr>
            <p:ph idx="1"/>
          </p:nvPr>
        </p:nvSpPr>
        <p:spPr/>
        <p:txBody>
          <a:bodyPr>
            <a:normAutofit/>
          </a:bodyPr>
          <a:lstStyle/>
          <a:p>
            <a:pPr>
              <a:lnSpc>
                <a:spcPct val="100000"/>
              </a:lnSpc>
              <a:spcAft>
                <a:spcPts val="600"/>
              </a:spcAft>
            </a:pPr>
            <a:r>
              <a:rPr lang="en-US" dirty="0"/>
              <a:t>Transitions in care (e.g., discharge from the hospital) are critical time periods for suicide prevention</a:t>
            </a:r>
          </a:p>
          <a:p>
            <a:pPr>
              <a:lnSpc>
                <a:spcPct val="100000"/>
              </a:lnSpc>
              <a:spcAft>
                <a:spcPts val="600"/>
              </a:spcAft>
            </a:pPr>
            <a:r>
              <a:rPr lang="en-US" dirty="0"/>
              <a:t>The majority of deaths by suicide occur within 30 days after discharge from the hospital or emergency department (ED), with most occurring within one week</a:t>
            </a:r>
          </a:p>
          <a:p>
            <a:pPr>
              <a:lnSpc>
                <a:spcPct val="100000"/>
              </a:lnSpc>
              <a:spcAft>
                <a:spcPts val="600"/>
              </a:spcAft>
            </a:pPr>
            <a:r>
              <a:rPr lang="en-US" dirty="0"/>
              <a:t>We wanted to improve care during the critical transition following ED discharge with Caring Contacts</a:t>
            </a:r>
          </a:p>
        </p:txBody>
      </p:sp>
      <p:sp>
        <p:nvSpPr>
          <p:cNvPr id="4" name="Slide Number Placeholder 3">
            <a:extLst>
              <a:ext uri="{FF2B5EF4-FFF2-40B4-BE49-F238E27FC236}">
                <a16:creationId xmlns:a16="http://schemas.microsoft.com/office/drawing/2014/main" id="{3BF853C7-C34C-4179-B812-52886AF46D06}"/>
              </a:ext>
            </a:extLst>
          </p:cNvPr>
          <p:cNvSpPr>
            <a:spLocks noGrp="1"/>
          </p:cNvSpPr>
          <p:nvPr>
            <p:ph type="sldNum" sz="quarter" idx="12"/>
          </p:nvPr>
        </p:nvSpPr>
        <p:spPr/>
        <p:txBody>
          <a:bodyPr/>
          <a:lstStyle/>
          <a:p>
            <a:fld id="{BEAD36C4-2F44-40A0-8C56-2EADEE53BFAA}" type="slidenum">
              <a:rPr lang="en-US" smtClean="0"/>
              <a:t>28</a:t>
            </a:fld>
            <a:endParaRPr lang="en-US"/>
          </a:p>
        </p:txBody>
      </p:sp>
    </p:spTree>
    <p:extLst>
      <p:ext uri="{BB962C8B-B14F-4D97-AF65-F5344CB8AC3E}">
        <p14:creationId xmlns:p14="http://schemas.microsoft.com/office/powerpoint/2010/main" val="206591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D0911-3ED6-4142-943B-B4AE30214D3E}"/>
              </a:ext>
            </a:extLst>
          </p:cNvPr>
          <p:cNvSpPr>
            <a:spLocks noGrp="1"/>
          </p:cNvSpPr>
          <p:nvPr>
            <p:ph type="title"/>
          </p:nvPr>
        </p:nvSpPr>
        <p:spPr/>
        <p:txBody>
          <a:bodyPr/>
          <a:lstStyle/>
          <a:p>
            <a:r>
              <a:rPr lang="en-US" dirty="0"/>
              <a:t>The Thing: Caring Contacts</a:t>
            </a:r>
          </a:p>
        </p:txBody>
      </p:sp>
      <p:sp>
        <p:nvSpPr>
          <p:cNvPr id="6" name="Content Placeholder 5">
            <a:extLst>
              <a:ext uri="{FF2B5EF4-FFF2-40B4-BE49-F238E27FC236}">
                <a16:creationId xmlns:a16="http://schemas.microsoft.com/office/drawing/2014/main" id="{A13A47CF-8CF0-48F3-BD33-D3FB517EACEE}"/>
              </a:ext>
            </a:extLst>
          </p:cNvPr>
          <p:cNvSpPr>
            <a:spLocks noGrp="1"/>
          </p:cNvSpPr>
          <p:nvPr>
            <p:ph sz="half" idx="1"/>
          </p:nvPr>
        </p:nvSpPr>
        <p:spPr>
          <a:xfrm>
            <a:off x="838199" y="1837819"/>
            <a:ext cx="6409267" cy="3929181"/>
          </a:xfrm>
        </p:spPr>
        <p:txBody>
          <a:bodyPr>
            <a:normAutofit lnSpcReduction="10000"/>
          </a:bodyPr>
          <a:lstStyle/>
          <a:p>
            <a:pPr>
              <a:lnSpc>
                <a:spcPct val="100000"/>
              </a:lnSpc>
              <a:spcBef>
                <a:spcPts val="600"/>
              </a:spcBef>
              <a:spcAft>
                <a:spcPts val="600"/>
              </a:spcAft>
            </a:pPr>
            <a:r>
              <a:rPr lang="en-US" dirty="0"/>
              <a:t>Sending patients who are suicidal brief, non-demanding expressions of care and concern at specified intervals over a year</a:t>
            </a:r>
          </a:p>
          <a:p>
            <a:pPr>
              <a:lnSpc>
                <a:spcPct val="100000"/>
              </a:lnSpc>
              <a:spcBef>
                <a:spcPts val="600"/>
              </a:spcBef>
              <a:spcAft>
                <a:spcPts val="600"/>
              </a:spcAft>
            </a:pPr>
            <a:r>
              <a:rPr lang="en-US" dirty="0"/>
              <a:t>The theory is that the contacts serve to make people feel connected to others (and therefore reduce suicide)</a:t>
            </a:r>
          </a:p>
        </p:txBody>
      </p:sp>
      <p:sp>
        <p:nvSpPr>
          <p:cNvPr id="4" name="Slide Number Placeholder 3">
            <a:extLst>
              <a:ext uri="{FF2B5EF4-FFF2-40B4-BE49-F238E27FC236}">
                <a16:creationId xmlns:a16="http://schemas.microsoft.com/office/drawing/2014/main" id="{5152C317-D994-421C-87BC-4BB58BC718A0}"/>
              </a:ext>
            </a:extLst>
          </p:cNvPr>
          <p:cNvSpPr>
            <a:spLocks noGrp="1"/>
          </p:cNvSpPr>
          <p:nvPr>
            <p:ph type="sldNum" sz="quarter" idx="12"/>
          </p:nvPr>
        </p:nvSpPr>
        <p:spPr/>
        <p:txBody>
          <a:bodyPr/>
          <a:lstStyle/>
          <a:p>
            <a:fld id="{ACD12D91-5F71-FE4F-A594-B9667DC21877}" type="slidenum">
              <a:rPr lang="en-US" smtClean="0"/>
              <a:t>29</a:t>
            </a:fld>
            <a:endParaRPr lang="en-US"/>
          </a:p>
        </p:txBody>
      </p:sp>
      <p:pic>
        <p:nvPicPr>
          <p:cNvPr id="8" name="Picture 2" descr="Envelopes with United States postage">
            <a:extLst>
              <a:ext uri="{FF2B5EF4-FFF2-40B4-BE49-F238E27FC236}">
                <a16:creationId xmlns:a16="http://schemas.microsoft.com/office/drawing/2014/main" id="{71E0E7DF-9EA5-4F1A-A613-14B82966247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832" t="5566" r="22719" b="5566"/>
          <a:stretch/>
        </p:blipFill>
        <p:spPr bwMode="auto">
          <a:xfrm>
            <a:off x="7625620" y="1837819"/>
            <a:ext cx="3313311" cy="4061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0843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5B0B-F8A9-C64B-98D8-3C175C0F093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BDA6F8B-BC9E-0B4D-AC2E-1EA585E95AC7}"/>
              </a:ext>
            </a:extLst>
          </p:cNvPr>
          <p:cNvSpPr>
            <a:spLocks noGrp="1"/>
          </p:cNvSpPr>
          <p:nvPr>
            <p:ph idx="1"/>
          </p:nvPr>
        </p:nvSpPr>
        <p:spPr/>
        <p:txBody>
          <a:bodyPr/>
          <a:lstStyle/>
          <a:p>
            <a:pPr>
              <a:lnSpc>
                <a:spcPct val="90000"/>
              </a:lnSpc>
              <a:spcAft>
                <a:spcPts val="600"/>
              </a:spcAft>
            </a:pPr>
            <a:r>
              <a:rPr lang="en-US" dirty="0"/>
              <a:t>Describe implementation science</a:t>
            </a:r>
          </a:p>
          <a:p>
            <a:pPr>
              <a:lnSpc>
                <a:spcPct val="90000"/>
              </a:lnSpc>
              <a:spcAft>
                <a:spcPts val="600"/>
              </a:spcAft>
            </a:pPr>
            <a:r>
              <a:rPr lang="en-US" dirty="0"/>
              <a:t>Define implementation science terms and provide resources</a:t>
            </a:r>
          </a:p>
          <a:p>
            <a:pPr>
              <a:lnSpc>
                <a:spcPct val="90000"/>
              </a:lnSpc>
              <a:spcAft>
                <a:spcPts val="600"/>
              </a:spcAft>
            </a:pPr>
            <a:r>
              <a:rPr lang="en-US" dirty="0"/>
              <a:t>Provide two examples of projects that evaluate the implementation of evidence-based interventions to reduce suicide risk:</a:t>
            </a:r>
          </a:p>
          <a:p>
            <a:pPr lvl="1">
              <a:lnSpc>
                <a:spcPct val="90000"/>
              </a:lnSpc>
              <a:spcAft>
                <a:spcPts val="600"/>
              </a:spcAft>
            </a:pPr>
            <a:r>
              <a:rPr lang="en-US" dirty="0"/>
              <a:t>Implementation of Caring Contacts </a:t>
            </a:r>
          </a:p>
          <a:p>
            <a:pPr lvl="1">
              <a:lnSpc>
                <a:spcPct val="90000"/>
              </a:lnSpc>
              <a:spcAft>
                <a:spcPts val="600"/>
              </a:spcAft>
            </a:pPr>
            <a:r>
              <a:rPr lang="en-US" dirty="0"/>
              <a:t>Implementation of the Safety Planning Intervention</a:t>
            </a:r>
          </a:p>
        </p:txBody>
      </p:sp>
      <p:sp>
        <p:nvSpPr>
          <p:cNvPr id="4" name="Slide Number Placeholder 3">
            <a:extLst>
              <a:ext uri="{FF2B5EF4-FFF2-40B4-BE49-F238E27FC236}">
                <a16:creationId xmlns:a16="http://schemas.microsoft.com/office/drawing/2014/main" id="{1B11D0BA-122E-4D1E-94B5-01E4E4513E04}"/>
              </a:ext>
            </a:extLst>
          </p:cNvPr>
          <p:cNvSpPr>
            <a:spLocks noGrp="1"/>
          </p:cNvSpPr>
          <p:nvPr>
            <p:ph type="sldNum" sz="quarter" idx="12"/>
          </p:nvPr>
        </p:nvSpPr>
        <p:spPr/>
        <p:txBody>
          <a:bodyPr/>
          <a:lstStyle/>
          <a:p>
            <a:fld id="{ACD12D91-5F71-FE4F-A594-B9667DC21877}" type="slidenum">
              <a:rPr lang="en-US" smtClean="0"/>
              <a:t>3</a:t>
            </a:fld>
            <a:endParaRPr lang="en-US"/>
          </a:p>
        </p:txBody>
      </p:sp>
    </p:spTree>
    <p:extLst>
      <p:ext uri="{BB962C8B-B14F-4D97-AF65-F5344CB8AC3E}">
        <p14:creationId xmlns:p14="http://schemas.microsoft.com/office/powerpoint/2010/main" val="3061307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F1A5-63C0-4883-AE2B-A47AC22AB85E}"/>
              </a:ext>
            </a:extLst>
          </p:cNvPr>
          <p:cNvSpPr>
            <a:spLocks noGrp="1"/>
          </p:cNvSpPr>
          <p:nvPr>
            <p:ph type="title"/>
          </p:nvPr>
        </p:nvSpPr>
        <p:spPr/>
        <p:txBody>
          <a:bodyPr/>
          <a:lstStyle/>
          <a:p>
            <a:r>
              <a:rPr lang="en-US" dirty="0"/>
              <a:t>Pilot Project to Adapt &amp; Create Implementation Toolkit</a:t>
            </a:r>
          </a:p>
        </p:txBody>
      </p:sp>
      <p:sp>
        <p:nvSpPr>
          <p:cNvPr id="4" name="Slide Number Placeholder 3">
            <a:extLst>
              <a:ext uri="{FF2B5EF4-FFF2-40B4-BE49-F238E27FC236}">
                <a16:creationId xmlns:a16="http://schemas.microsoft.com/office/drawing/2014/main" id="{7413DF72-A945-4B2C-B677-83D8DFF7B6DF}"/>
              </a:ext>
            </a:extLst>
          </p:cNvPr>
          <p:cNvSpPr>
            <a:spLocks noGrp="1"/>
          </p:cNvSpPr>
          <p:nvPr>
            <p:ph type="sldNum" sz="quarter" idx="12"/>
          </p:nvPr>
        </p:nvSpPr>
        <p:spPr/>
        <p:txBody>
          <a:bodyPr/>
          <a:lstStyle/>
          <a:p>
            <a:fld id="{ACD12D91-5F71-FE4F-A594-B9667DC21877}" type="slidenum">
              <a:rPr lang="en-US" smtClean="0"/>
              <a:t>30</a:t>
            </a:fld>
            <a:endParaRPr lang="en-US"/>
          </a:p>
        </p:txBody>
      </p:sp>
      <p:pic>
        <p:nvPicPr>
          <p:cNvPr id="13" name="Picture 12">
            <a:extLst>
              <a:ext uri="{FF2B5EF4-FFF2-40B4-BE49-F238E27FC236}">
                <a16:creationId xmlns:a16="http://schemas.microsoft.com/office/drawing/2014/main" id="{CA7B51F3-3756-4A87-B1DB-7D22F8CF166F}"/>
              </a:ext>
            </a:extLst>
          </p:cNvPr>
          <p:cNvPicPr>
            <a:picLocks noChangeAspect="1"/>
          </p:cNvPicPr>
          <p:nvPr/>
        </p:nvPicPr>
        <p:blipFill rotWithShape="1">
          <a:blip r:embed="rId2"/>
          <a:srcRect/>
          <a:stretch/>
        </p:blipFill>
        <p:spPr>
          <a:xfrm>
            <a:off x="1435893" y="1699550"/>
            <a:ext cx="9320213" cy="4207962"/>
          </a:xfrm>
          <a:prstGeom prst="rect">
            <a:avLst/>
          </a:prstGeom>
        </p:spPr>
      </p:pic>
      <p:sp>
        <p:nvSpPr>
          <p:cNvPr id="6" name="TextBox 5">
            <a:extLst>
              <a:ext uri="{FF2B5EF4-FFF2-40B4-BE49-F238E27FC236}">
                <a16:creationId xmlns:a16="http://schemas.microsoft.com/office/drawing/2014/main" id="{D1A83969-12F5-4A5E-9665-7DDC551F49A5}"/>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78497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9497-7EB8-415C-B49D-6632E9033652}"/>
              </a:ext>
            </a:extLst>
          </p:cNvPr>
          <p:cNvSpPr>
            <a:spLocks noGrp="1"/>
          </p:cNvSpPr>
          <p:nvPr>
            <p:ph type="title"/>
          </p:nvPr>
        </p:nvSpPr>
        <p:spPr/>
        <p:txBody>
          <a:bodyPr/>
          <a:lstStyle/>
          <a:p>
            <a:r>
              <a:rPr lang="en-US" dirty="0"/>
              <a:t>Caring Contact</a:t>
            </a:r>
          </a:p>
        </p:txBody>
      </p:sp>
      <p:sp>
        <p:nvSpPr>
          <p:cNvPr id="4" name="Slide Number Placeholder 3">
            <a:extLst>
              <a:ext uri="{FF2B5EF4-FFF2-40B4-BE49-F238E27FC236}">
                <a16:creationId xmlns:a16="http://schemas.microsoft.com/office/drawing/2014/main" id="{1A40385B-1646-48F6-A511-C77C1A3B21CA}"/>
              </a:ext>
            </a:extLst>
          </p:cNvPr>
          <p:cNvSpPr>
            <a:spLocks noGrp="1"/>
          </p:cNvSpPr>
          <p:nvPr>
            <p:ph type="sldNum" sz="quarter" idx="12"/>
          </p:nvPr>
        </p:nvSpPr>
        <p:spPr/>
        <p:txBody>
          <a:bodyPr/>
          <a:lstStyle/>
          <a:p>
            <a:fld id="{ACD12D91-5F71-FE4F-A594-B9667DC21877}" type="slidenum">
              <a:rPr lang="en-US" smtClean="0"/>
              <a:t>31</a:t>
            </a:fld>
            <a:endParaRPr lang="en-US"/>
          </a:p>
        </p:txBody>
      </p:sp>
      <p:pic>
        <p:nvPicPr>
          <p:cNvPr id="10" name="Picture 9" descr="Graphical user interface, text, application, email&#10;&#10;Description automatically generated">
            <a:extLst>
              <a:ext uri="{FF2B5EF4-FFF2-40B4-BE49-F238E27FC236}">
                <a16:creationId xmlns:a16="http://schemas.microsoft.com/office/drawing/2014/main" id="{61913A8A-853F-440E-BABB-4A21018A0658}"/>
              </a:ext>
            </a:extLst>
          </p:cNvPr>
          <p:cNvPicPr/>
          <p:nvPr/>
        </p:nvPicPr>
        <p:blipFill>
          <a:blip r:embed="rId2">
            <a:extLst>
              <a:ext uri="{28A0092B-C50C-407E-A947-70E740481C1C}">
                <a14:useLocalDpi xmlns:a14="http://schemas.microsoft.com/office/drawing/2010/main" val="0"/>
              </a:ext>
            </a:extLst>
          </a:blip>
          <a:stretch>
            <a:fillRect/>
          </a:stretch>
        </p:blipFill>
        <p:spPr>
          <a:xfrm>
            <a:off x="3316804" y="1885949"/>
            <a:ext cx="5558391" cy="3844999"/>
          </a:xfrm>
          <a:prstGeom prst="rect">
            <a:avLst/>
          </a:prstGeom>
          <a:ln w="31750">
            <a:solidFill>
              <a:schemeClr val="tx2"/>
            </a:solidFill>
          </a:ln>
        </p:spPr>
      </p:pic>
      <p:sp>
        <p:nvSpPr>
          <p:cNvPr id="11" name="TextBox 10">
            <a:extLst>
              <a:ext uri="{FF2B5EF4-FFF2-40B4-BE49-F238E27FC236}">
                <a16:creationId xmlns:a16="http://schemas.microsoft.com/office/drawing/2014/main" id="{DB25193E-D536-48BC-A04F-247DF707B023}"/>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352740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060D-7308-4DD1-A3F6-A5FE2DF151E3}"/>
              </a:ext>
            </a:extLst>
          </p:cNvPr>
          <p:cNvSpPr>
            <a:spLocks noGrp="1"/>
          </p:cNvSpPr>
          <p:nvPr>
            <p:ph type="title"/>
          </p:nvPr>
        </p:nvSpPr>
        <p:spPr/>
        <p:txBody>
          <a:bodyPr/>
          <a:lstStyle/>
          <a:p>
            <a:r>
              <a:rPr lang="en-US" dirty="0"/>
              <a:t>Caring Contact Protocol (simplified)</a:t>
            </a:r>
          </a:p>
        </p:txBody>
      </p:sp>
      <p:sp>
        <p:nvSpPr>
          <p:cNvPr id="3" name="Content Placeholder 2">
            <a:extLst>
              <a:ext uri="{FF2B5EF4-FFF2-40B4-BE49-F238E27FC236}">
                <a16:creationId xmlns:a16="http://schemas.microsoft.com/office/drawing/2014/main" id="{3375DBBF-50B4-4C8A-9436-E531610B6538}"/>
              </a:ext>
            </a:extLst>
          </p:cNvPr>
          <p:cNvSpPr>
            <a:spLocks noGrp="1"/>
          </p:cNvSpPr>
          <p:nvPr>
            <p:ph idx="1"/>
          </p:nvPr>
        </p:nvSpPr>
        <p:spPr/>
        <p:txBody>
          <a:bodyPr>
            <a:normAutofit fontScale="92500" lnSpcReduction="20000"/>
          </a:bodyPr>
          <a:lstStyle/>
          <a:p>
            <a:pPr>
              <a:lnSpc>
                <a:spcPct val="100000"/>
              </a:lnSpc>
              <a:spcAft>
                <a:spcPts val="600"/>
              </a:spcAft>
            </a:pPr>
            <a:r>
              <a:rPr lang="en-US" sz="2800" dirty="0"/>
              <a:t>A positive suicide screen triggers Caring Contacts</a:t>
            </a:r>
          </a:p>
          <a:p>
            <a:pPr lvl="1">
              <a:lnSpc>
                <a:spcPct val="100000"/>
              </a:lnSpc>
              <a:spcAft>
                <a:spcPts val="600"/>
              </a:spcAft>
            </a:pPr>
            <a:r>
              <a:rPr lang="en-US" sz="2400" dirty="0"/>
              <a:t>VA has already implemented screening for suicide</a:t>
            </a:r>
          </a:p>
          <a:p>
            <a:pPr lvl="1">
              <a:lnSpc>
                <a:spcPct val="100000"/>
              </a:lnSpc>
              <a:spcAft>
                <a:spcPts val="600"/>
              </a:spcAft>
            </a:pPr>
            <a:r>
              <a:rPr lang="en-US" sz="2400" dirty="0"/>
              <a:t>A dashboard provides information on screening results</a:t>
            </a:r>
          </a:p>
          <a:p>
            <a:pPr>
              <a:lnSpc>
                <a:spcPct val="100000"/>
              </a:lnSpc>
              <a:spcAft>
                <a:spcPts val="600"/>
              </a:spcAft>
            </a:pPr>
            <a:r>
              <a:rPr lang="en-US" sz="2800" dirty="0"/>
              <a:t>Veterans receive a different card for each time:</a:t>
            </a:r>
          </a:p>
          <a:p>
            <a:pPr lvl="1">
              <a:lnSpc>
                <a:spcPct val="100000"/>
              </a:lnSpc>
              <a:spcAft>
                <a:spcPts val="600"/>
              </a:spcAft>
            </a:pPr>
            <a:r>
              <a:rPr lang="en-US" sz="2400" dirty="0"/>
              <a:t>First week after discharge</a:t>
            </a:r>
          </a:p>
          <a:p>
            <a:pPr lvl="1">
              <a:lnSpc>
                <a:spcPct val="100000"/>
              </a:lnSpc>
              <a:spcAft>
                <a:spcPts val="600"/>
              </a:spcAft>
            </a:pPr>
            <a:r>
              <a:rPr lang="en-US" sz="2400" dirty="0"/>
              <a:t>Months 1, 2, 3, 4, 6, 8, 10, 12</a:t>
            </a:r>
          </a:p>
          <a:p>
            <a:pPr lvl="1">
              <a:lnSpc>
                <a:spcPct val="100000"/>
              </a:lnSpc>
              <a:spcAft>
                <a:spcPts val="600"/>
              </a:spcAft>
            </a:pPr>
            <a:r>
              <a:rPr lang="en-US" sz="2400" dirty="0"/>
              <a:t>Veterans Day</a:t>
            </a:r>
          </a:p>
          <a:p>
            <a:pPr lvl="1">
              <a:lnSpc>
                <a:spcPct val="100000"/>
              </a:lnSpc>
              <a:spcAft>
                <a:spcPts val="600"/>
              </a:spcAft>
            </a:pPr>
            <a:r>
              <a:rPr lang="en-US" sz="2400" dirty="0"/>
              <a:t>Birthday</a:t>
            </a:r>
          </a:p>
          <a:p>
            <a:pPr>
              <a:lnSpc>
                <a:spcPct val="100000"/>
              </a:lnSpc>
              <a:spcAft>
                <a:spcPts val="600"/>
              </a:spcAft>
            </a:pPr>
            <a:r>
              <a:rPr lang="en-US" sz="2800" dirty="0"/>
              <a:t>Once a week, staff pull list of positive screens to send Caring Contacts &amp; document in EHR</a:t>
            </a:r>
          </a:p>
        </p:txBody>
      </p:sp>
      <p:sp>
        <p:nvSpPr>
          <p:cNvPr id="5" name="Slide Number Placeholder 4">
            <a:extLst>
              <a:ext uri="{FF2B5EF4-FFF2-40B4-BE49-F238E27FC236}">
                <a16:creationId xmlns:a16="http://schemas.microsoft.com/office/drawing/2014/main" id="{6CEE6A1A-BBE9-49C7-926F-1E7967FC0BB8}"/>
              </a:ext>
            </a:extLst>
          </p:cNvPr>
          <p:cNvSpPr>
            <a:spLocks noGrp="1"/>
          </p:cNvSpPr>
          <p:nvPr>
            <p:ph type="sldNum" sz="quarter" idx="12"/>
          </p:nvPr>
        </p:nvSpPr>
        <p:spPr/>
        <p:txBody>
          <a:bodyPr/>
          <a:lstStyle/>
          <a:p>
            <a:fld id="{ACD12D91-5F71-FE4F-A594-B9667DC21877}" type="slidenum">
              <a:rPr lang="en-US" smtClean="0"/>
              <a:t>32</a:t>
            </a:fld>
            <a:endParaRPr lang="en-US"/>
          </a:p>
        </p:txBody>
      </p:sp>
      <p:sp>
        <p:nvSpPr>
          <p:cNvPr id="6" name="TextBox 5">
            <a:extLst>
              <a:ext uri="{FF2B5EF4-FFF2-40B4-BE49-F238E27FC236}">
                <a16:creationId xmlns:a16="http://schemas.microsoft.com/office/drawing/2014/main" id="{2EE3A559-7673-46BB-A556-6A5E73ECD476}"/>
              </a:ext>
            </a:extLst>
          </p:cNvPr>
          <p:cNvSpPr txBox="1"/>
          <p:nvPr/>
        </p:nvSpPr>
        <p:spPr>
          <a:xfrm>
            <a:off x="10099853" y="6358555"/>
            <a:ext cx="2071396" cy="369332"/>
          </a:xfrm>
          <a:prstGeom prst="rect">
            <a:avLst/>
          </a:prstGeom>
          <a:noFill/>
        </p:spPr>
        <p:txBody>
          <a:bodyPr wrap="square" rtlCol="0">
            <a:spAutoFit/>
          </a:bodyPr>
          <a:lstStyle/>
          <a:p>
            <a:r>
              <a:rPr lang="en-US" dirty="0">
                <a:hlinkClick r:id="rId2"/>
              </a:rPr>
              <a:t>Landes et al., 2019</a:t>
            </a:r>
            <a:endParaRPr lang="en-US" dirty="0"/>
          </a:p>
        </p:txBody>
      </p:sp>
    </p:spTree>
    <p:extLst>
      <p:ext uri="{BB962C8B-B14F-4D97-AF65-F5344CB8AC3E}">
        <p14:creationId xmlns:p14="http://schemas.microsoft.com/office/powerpoint/2010/main" val="750504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7064-FD4B-4600-AA0B-598BF3A90FF2}"/>
              </a:ext>
            </a:extLst>
          </p:cNvPr>
          <p:cNvSpPr>
            <a:spLocks noGrp="1"/>
          </p:cNvSpPr>
          <p:nvPr>
            <p:ph type="title"/>
          </p:nvPr>
        </p:nvSpPr>
        <p:spPr/>
        <p:txBody>
          <a:bodyPr/>
          <a:lstStyle/>
          <a:p>
            <a:r>
              <a:rPr lang="en-US" dirty="0"/>
              <a:t>Implementation Tools &amp; Strategies</a:t>
            </a:r>
          </a:p>
        </p:txBody>
      </p:sp>
      <p:sp>
        <p:nvSpPr>
          <p:cNvPr id="3" name="Content Placeholder 2">
            <a:extLst>
              <a:ext uri="{FF2B5EF4-FFF2-40B4-BE49-F238E27FC236}">
                <a16:creationId xmlns:a16="http://schemas.microsoft.com/office/drawing/2014/main" id="{E1CFE3FF-D5C9-4892-8E9B-0A8256FAF11D}"/>
              </a:ext>
            </a:extLst>
          </p:cNvPr>
          <p:cNvSpPr>
            <a:spLocks noGrp="1"/>
          </p:cNvSpPr>
          <p:nvPr>
            <p:ph idx="1"/>
          </p:nvPr>
        </p:nvSpPr>
        <p:spPr/>
        <p:txBody>
          <a:bodyPr>
            <a:normAutofit/>
          </a:bodyPr>
          <a:lstStyle/>
          <a:p>
            <a:pPr>
              <a:lnSpc>
                <a:spcPct val="100000"/>
              </a:lnSpc>
              <a:spcAft>
                <a:spcPts val="600"/>
              </a:spcAft>
            </a:pPr>
            <a:r>
              <a:rPr lang="en-US" dirty="0"/>
              <a:t>Implementation toolkit</a:t>
            </a:r>
          </a:p>
          <a:p>
            <a:pPr lvl="1">
              <a:lnSpc>
                <a:spcPct val="100000"/>
              </a:lnSpc>
              <a:spcAft>
                <a:spcPts val="600"/>
              </a:spcAft>
            </a:pPr>
            <a:r>
              <a:rPr lang="en-US" dirty="0"/>
              <a:t>Implementation planning guide</a:t>
            </a:r>
          </a:p>
          <a:p>
            <a:pPr lvl="1">
              <a:lnSpc>
                <a:spcPct val="100000"/>
              </a:lnSpc>
              <a:spcAft>
                <a:spcPts val="600"/>
              </a:spcAft>
            </a:pPr>
            <a:r>
              <a:rPr lang="en-US" dirty="0"/>
              <a:t>Standard operating procedures</a:t>
            </a:r>
          </a:p>
          <a:p>
            <a:pPr lvl="1">
              <a:lnSpc>
                <a:spcPct val="100000"/>
              </a:lnSpc>
              <a:spcAft>
                <a:spcPts val="600"/>
              </a:spcAft>
            </a:pPr>
            <a:r>
              <a:rPr lang="en-US" dirty="0"/>
              <a:t>Card templates</a:t>
            </a:r>
          </a:p>
          <a:p>
            <a:pPr lvl="1">
              <a:lnSpc>
                <a:spcPct val="100000"/>
              </a:lnSpc>
              <a:spcAft>
                <a:spcPts val="600"/>
              </a:spcAft>
            </a:pPr>
            <a:r>
              <a:rPr lang="en-US" dirty="0"/>
              <a:t>Educational materials</a:t>
            </a:r>
          </a:p>
          <a:p>
            <a:pPr lvl="1">
              <a:lnSpc>
                <a:spcPct val="100000"/>
              </a:lnSpc>
              <a:spcAft>
                <a:spcPts val="600"/>
              </a:spcAft>
            </a:pPr>
            <a:r>
              <a:rPr lang="en-US" dirty="0"/>
              <a:t>Research summaries</a:t>
            </a:r>
          </a:p>
          <a:p>
            <a:pPr>
              <a:lnSpc>
                <a:spcPct val="100000"/>
              </a:lnSpc>
              <a:spcAft>
                <a:spcPts val="600"/>
              </a:spcAft>
            </a:pPr>
            <a:r>
              <a:rPr lang="en-US" dirty="0"/>
              <a:t>Facilitation to support facilities in implementation</a:t>
            </a:r>
          </a:p>
        </p:txBody>
      </p:sp>
      <p:sp>
        <p:nvSpPr>
          <p:cNvPr id="4" name="Slide Number Placeholder 3">
            <a:extLst>
              <a:ext uri="{FF2B5EF4-FFF2-40B4-BE49-F238E27FC236}">
                <a16:creationId xmlns:a16="http://schemas.microsoft.com/office/drawing/2014/main" id="{C4238FEF-315C-4799-8087-43CBBC48997E}"/>
              </a:ext>
            </a:extLst>
          </p:cNvPr>
          <p:cNvSpPr>
            <a:spLocks noGrp="1"/>
          </p:cNvSpPr>
          <p:nvPr>
            <p:ph type="sldNum" sz="quarter" idx="12"/>
          </p:nvPr>
        </p:nvSpPr>
        <p:spPr/>
        <p:txBody>
          <a:bodyPr/>
          <a:lstStyle/>
          <a:p>
            <a:fld id="{ACD12D91-5F71-FE4F-A594-B9667DC21877}" type="slidenum">
              <a:rPr lang="en-US" smtClean="0"/>
              <a:t>33</a:t>
            </a:fld>
            <a:endParaRPr lang="en-US"/>
          </a:p>
        </p:txBody>
      </p:sp>
      <p:pic>
        <p:nvPicPr>
          <p:cNvPr id="5" name="Picture 4">
            <a:extLst>
              <a:ext uri="{FF2B5EF4-FFF2-40B4-BE49-F238E27FC236}">
                <a16:creationId xmlns:a16="http://schemas.microsoft.com/office/drawing/2014/main" id="{5C6296FB-C964-412B-9597-040F77B536FA}"/>
              </a:ext>
            </a:extLst>
          </p:cNvPr>
          <p:cNvPicPr>
            <a:picLocks noChangeAspect="1"/>
          </p:cNvPicPr>
          <p:nvPr/>
        </p:nvPicPr>
        <p:blipFill rotWithShape="1">
          <a:blip r:embed="rId2">
            <a:extLst>
              <a:ext uri="{28A0092B-C50C-407E-A947-70E740481C1C}">
                <a14:useLocalDpi xmlns:a14="http://schemas.microsoft.com/office/drawing/2010/main" val="0"/>
              </a:ext>
            </a:extLst>
          </a:blip>
          <a:srcRect l="16114" r="16220" b="1199"/>
          <a:stretch/>
        </p:blipFill>
        <p:spPr>
          <a:xfrm>
            <a:off x="7467600" y="783711"/>
            <a:ext cx="4205925" cy="3612444"/>
          </a:xfrm>
          <a:prstGeom prst="rect">
            <a:avLst/>
          </a:prstGeom>
        </p:spPr>
      </p:pic>
      <p:sp>
        <p:nvSpPr>
          <p:cNvPr id="6" name="TextBox 5">
            <a:extLst>
              <a:ext uri="{FF2B5EF4-FFF2-40B4-BE49-F238E27FC236}">
                <a16:creationId xmlns:a16="http://schemas.microsoft.com/office/drawing/2014/main" id="{52CC9F78-26B5-42A2-B9F5-82689232E516}"/>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3613471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0918-F311-452F-A879-9CCB935454F9}"/>
              </a:ext>
            </a:extLst>
          </p:cNvPr>
          <p:cNvSpPr>
            <a:spLocks noGrp="1"/>
          </p:cNvSpPr>
          <p:nvPr>
            <p:ph type="title"/>
          </p:nvPr>
        </p:nvSpPr>
        <p:spPr/>
        <p:txBody>
          <a:bodyPr/>
          <a:lstStyle/>
          <a:p>
            <a:r>
              <a:rPr lang="en-US" dirty="0"/>
              <a:t>Implement &amp; Evaluate</a:t>
            </a:r>
          </a:p>
        </p:txBody>
      </p:sp>
      <p:sp>
        <p:nvSpPr>
          <p:cNvPr id="3" name="Content Placeholder 2">
            <a:extLst>
              <a:ext uri="{FF2B5EF4-FFF2-40B4-BE49-F238E27FC236}">
                <a16:creationId xmlns:a16="http://schemas.microsoft.com/office/drawing/2014/main" id="{22EE5C63-2B92-49D4-BC74-EBB0CA14872A}"/>
              </a:ext>
            </a:extLst>
          </p:cNvPr>
          <p:cNvSpPr>
            <a:spLocks noGrp="1"/>
          </p:cNvSpPr>
          <p:nvPr>
            <p:ph sz="half" idx="1"/>
          </p:nvPr>
        </p:nvSpPr>
        <p:spPr>
          <a:xfrm>
            <a:off x="838200" y="1837819"/>
            <a:ext cx="5386754" cy="3929181"/>
          </a:xfrm>
        </p:spPr>
        <p:txBody>
          <a:bodyPr>
            <a:normAutofit fontScale="92500"/>
          </a:bodyPr>
          <a:lstStyle/>
          <a:p>
            <a:pPr>
              <a:lnSpc>
                <a:spcPct val="110000"/>
              </a:lnSpc>
              <a:spcBef>
                <a:spcPts val="0"/>
              </a:spcBef>
              <a:spcAft>
                <a:spcPts val="600"/>
              </a:spcAft>
            </a:pPr>
            <a:r>
              <a:rPr lang="en-US" dirty="0"/>
              <a:t>VA QUERI Partnered Implementation Initiative grant</a:t>
            </a:r>
          </a:p>
          <a:p>
            <a:pPr>
              <a:lnSpc>
                <a:spcPct val="110000"/>
              </a:lnSpc>
              <a:spcBef>
                <a:spcPts val="0"/>
              </a:spcBef>
              <a:spcAft>
                <a:spcPts val="600"/>
              </a:spcAft>
            </a:pPr>
            <a:r>
              <a:rPr lang="en-US" dirty="0"/>
              <a:t>Grant supports implementation strategy (facilitation) and evaluation</a:t>
            </a:r>
          </a:p>
          <a:p>
            <a:pPr>
              <a:lnSpc>
                <a:spcPct val="110000"/>
              </a:lnSpc>
              <a:spcBef>
                <a:spcPts val="0"/>
              </a:spcBef>
              <a:spcAft>
                <a:spcPts val="600"/>
              </a:spcAft>
            </a:pPr>
            <a:r>
              <a:rPr lang="en-US" dirty="0"/>
              <a:t>Facility provides staff and materials</a:t>
            </a:r>
          </a:p>
        </p:txBody>
      </p:sp>
      <p:sp>
        <p:nvSpPr>
          <p:cNvPr id="4" name="Slide Number Placeholder 3">
            <a:extLst>
              <a:ext uri="{FF2B5EF4-FFF2-40B4-BE49-F238E27FC236}">
                <a16:creationId xmlns:a16="http://schemas.microsoft.com/office/drawing/2014/main" id="{1D33AEC6-5FED-492B-A109-E0DA9C5DB269}"/>
              </a:ext>
            </a:extLst>
          </p:cNvPr>
          <p:cNvSpPr>
            <a:spLocks noGrp="1"/>
          </p:cNvSpPr>
          <p:nvPr>
            <p:ph type="sldNum" sz="quarter" idx="12"/>
          </p:nvPr>
        </p:nvSpPr>
        <p:spPr/>
        <p:txBody>
          <a:bodyPr/>
          <a:lstStyle/>
          <a:p>
            <a:fld id="{BEAD36C4-2F44-40A0-8C56-2EADEE53BFAA}" type="slidenum">
              <a:rPr lang="en-US" smtClean="0"/>
              <a:t>34</a:t>
            </a:fld>
            <a:endParaRPr lang="en-US"/>
          </a:p>
        </p:txBody>
      </p:sp>
      <p:pic>
        <p:nvPicPr>
          <p:cNvPr id="16" name="Picture 15" descr="A close up of a map&#10;&#10;Description automatically generated">
            <a:extLst>
              <a:ext uri="{FF2B5EF4-FFF2-40B4-BE49-F238E27FC236}">
                <a16:creationId xmlns:a16="http://schemas.microsoft.com/office/drawing/2014/main" id="{8FEC8C11-5D96-46ED-B63F-F44512732B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19800" y="2062040"/>
            <a:ext cx="5892800" cy="3480737"/>
          </a:xfrm>
          <a:prstGeom prst="rect">
            <a:avLst/>
          </a:prstGeom>
        </p:spPr>
      </p:pic>
      <p:sp>
        <p:nvSpPr>
          <p:cNvPr id="6" name="TextBox 5">
            <a:extLst>
              <a:ext uri="{FF2B5EF4-FFF2-40B4-BE49-F238E27FC236}">
                <a16:creationId xmlns:a16="http://schemas.microsoft.com/office/drawing/2014/main" id="{F83A8402-9339-4701-9741-87432ACCA748}"/>
              </a:ext>
            </a:extLst>
          </p:cNvPr>
          <p:cNvSpPr txBox="1"/>
          <p:nvPr/>
        </p:nvSpPr>
        <p:spPr>
          <a:xfrm>
            <a:off x="10099853" y="6358555"/>
            <a:ext cx="2071396" cy="369332"/>
          </a:xfrm>
          <a:prstGeom prst="rect">
            <a:avLst/>
          </a:prstGeom>
          <a:noFill/>
        </p:spPr>
        <p:txBody>
          <a:bodyPr wrap="square" rtlCol="0">
            <a:spAutoFit/>
          </a:bodyPr>
          <a:lstStyle/>
          <a:p>
            <a:r>
              <a:rPr lang="en-US" dirty="0">
                <a:hlinkClick r:id="rId4"/>
              </a:rPr>
              <a:t>Landes et al., 2019</a:t>
            </a:r>
            <a:endParaRPr lang="en-US" dirty="0"/>
          </a:p>
        </p:txBody>
      </p:sp>
    </p:spTree>
    <p:extLst>
      <p:ext uri="{BB962C8B-B14F-4D97-AF65-F5344CB8AC3E}">
        <p14:creationId xmlns:p14="http://schemas.microsoft.com/office/powerpoint/2010/main" val="2993732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AD60-53C0-4E1C-85F3-170FF1639A5B}"/>
              </a:ext>
            </a:extLst>
          </p:cNvPr>
          <p:cNvSpPr>
            <a:spLocks noGrp="1"/>
          </p:cNvSpPr>
          <p:nvPr>
            <p:ph type="title"/>
          </p:nvPr>
        </p:nvSpPr>
        <p:spPr/>
        <p:txBody>
          <a:bodyPr/>
          <a:lstStyle/>
          <a:p>
            <a:r>
              <a:rPr lang="en-US" dirty="0"/>
              <a:t>RE-AIM Evaluation Framework</a:t>
            </a:r>
          </a:p>
        </p:txBody>
      </p:sp>
      <p:sp>
        <p:nvSpPr>
          <p:cNvPr id="3" name="Content Placeholder 2">
            <a:extLst>
              <a:ext uri="{FF2B5EF4-FFF2-40B4-BE49-F238E27FC236}">
                <a16:creationId xmlns:a16="http://schemas.microsoft.com/office/drawing/2014/main" id="{6876E8F2-C17E-4E95-B8AB-9F25D516C52D}"/>
              </a:ext>
            </a:extLst>
          </p:cNvPr>
          <p:cNvSpPr>
            <a:spLocks noGrp="1"/>
          </p:cNvSpPr>
          <p:nvPr>
            <p:ph idx="1"/>
          </p:nvPr>
        </p:nvSpPr>
        <p:spPr/>
        <p:txBody>
          <a:bodyPr>
            <a:normAutofit fontScale="85000" lnSpcReduction="20000"/>
          </a:bodyPr>
          <a:lstStyle/>
          <a:p>
            <a:pPr>
              <a:lnSpc>
                <a:spcPct val="110000"/>
              </a:lnSpc>
              <a:spcAft>
                <a:spcPts val="600"/>
              </a:spcAft>
            </a:pPr>
            <a:r>
              <a:rPr lang="en-US" dirty="0"/>
              <a:t>Using the RE-AIM evaluation framework</a:t>
            </a:r>
          </a:p>
          <a:p>
            <a:pPr lvl="1">
              <a:lnSpc>
                <a:spcPct val="110000"/>
              </a:lnSpc>
              <a:spcAft>
                <a:spcPts val="600"/>
              </a:spcAft>
            </a:pPr>
            <a:r>
              <a:rPr lang="en-US" dirty="0"/>
              <a:t>Reach</a:t>
            </a:r>
          </a:p>
          <a:p>
            <a:pPr lvl="1">
              <a:lnSpc>
                <a:spcPct val="110000"/>
              </a:lnSpc>
              <a:spcAft>
                <a:spcPts val="600"/>
              </a:spcAft>
            </a:pPr>
            <a:r>
              <a:rPr lang="en-US" dirty="0"/>
              <a:t>Effectiveness</a:t>
            </a:r>
          </a:p>
          <a:p>
            <a:pPr lvl="1">
              <a:lnSpc>
                <a:spcPct val="110000"/>
              </a:lnSpc>
              <a:spcAft>
                <a:spcPts val="600"/>
              </a:spcAft>
            </a:pPr>
            <a:r>
              <a:rPr lang="en-US" dirty="0"/>
              <a:t>Adoption</a:t>
            </a:r>
          </a:p>
          <a:p>
            <a:pPr lvl="1">
              <a:lnSpc>
                <a:spcPct val="110000"/>
              </a:lnSpc>
              <a:spcAft>
                <a:spcPts val="600"/>
              </a:spcAft>
            </a:pPr>
            <a:r>
              <a:rPr lang="en-US" dirty="0"/>
              <a:t>Implementation</a:t>
            </a:r>
          </a:p>
          <a:p>
            <a:pPr lvl="1">
              <a:lnSpc>
                <a:spcPct val="110000"/>
              </a:lnSpc>
              <a:spcAft>
                <a:spcPts val="600"/>
              </a:spcAft>
            </a:pPr>
            <a:r>
              <a:rPr lang="en-US" dirty="0"/>
              <a:t>Maintenance</a:t>
            </a:r>
          </a:p>
          <a:p>
            <a:pPr>
              <a:lnSpc>
                <a:spcPct val="110000"/>
              </a:lnSpc>
              <a:spcAft>
                <a:spcPts val="600"/>
              </a:spcAft>
            </a:pPr>
            <a:r>
              <a:rPr lang="en-US" dirty="0"/>
              <a:t>This framework includes outcomes for:</a:t>
            </a:r>
          </a:p>
          <a:p>
            <a:pPr lvl="1">
              <a:lnSpc>
                <a:spcPct val="110000"/>
              </a:lnSpc>
              <a:spcAft>
                <a:spcPts val="600"/>
              </a:spcAft>
            </a:pPr>
            <a:r>
              <a:rPr lang="en-US" dirty="0"/>
              <a:t>Effectiveness (does THE THING work?)</a:t>
            </a:r>
          </a:p>
          <a:p>
            <a:pPr lvl="1">
              <a:lnSpc>
                <a:spcPct val="110000"/>
              </a:lnSpc>
              <a:spcAft>
                <a:spcPts val="600"/>
              </a:spcAft>
            </a:pPr>
            <a:r>
              <a:rPr lang="en-US" dirty="0"/>
              <a:t>Implementation (did we implement THE THING?)</a:t>
            </a:r>
          </a:p>
        </p:txBody>
      </p:sp>
      <p:sp>
        <p:nvSpPr>
          <p:cNvPr id="6" name="Slide Number Placeholder 5">
            <a:extLst>
              <a:ext uri="{FF2B5EF4-FFF2-40B4-BE49-F238E27FC236}">
                <a16:creationId xmlns:a16="http://schemas.microsoft.com/office/drawing/2014/main" id="{7EE1405E-C54C-4D9C-8C0C-22693CC4199D}"/>
              </a:ext>
            </a:extLst>
          </p:cNvPr>
          <p:cNvSpPr>
            <a:spLocks noGrp="1"/>
          </p:cNvSpPr>
          <p:nvPr>
            <p:ph type="sldNum" sz="quarter" idx="12"/>
          </p:nvPr>
        </p:nvSpPr>
        <p:spPr/>
        <p:txBody>
          <a:bodyPr/>
          <a:lstStyle/>
          <a:p>
            <a:fld id="{ACD12D91-5F71-FE4F-A594-B9667DC21877}" type="slidenum">
              <a:rPr lang="en-US" smtClean="0"/>
              <a:t>35</a:t>
            </a:fld>
            <a:endParaRPr lang="en-US"/>
          </a:p>
        </p:txBody>
      </p:sp>
      <p:pic>
        <p:nvPicPr>
          <p:cNvPr id="4" name="Picture 3"/>
          <p:cNvPicPr>
            <a:picLocks noChangeAspect="1"/>
          </p:cNvPicPr>
          <p:nvPr/>
        </p:nvPicPr>
        <p:blipFill>
          <a:blip r:embed="rId3"/>
          <a:stretch>
            <a:fillRect/>
          </a:stretch>
        </p:blipFill>
        <p:spPr>
          <a:xfrm>
            <a:off x="8797652" y="1699550"/>
            <a:ext cx="2556148" cy="2590691"/>
          </a:xfrm>
          <a:prstGeom prst="rect">
            <a:avLst/>
          </a:prstGeom>
        </p:spPr>
      </p:pic>
      <p:sp>
        <p:nvSpPr>
          <p:cNvPr id="5" name="Rectangle 4">
            <a:extLst>
              <a:ext uri="{FF2B5EF4-FFF2-40B4-BE49-F238E27FC236}">
                <a16:creationId xmlns:a16="http://schemas.microsoft.com/office/drawing/2014/main" id="{DCA88CEF-27EE-45D5-ADB1-774569F792E7}"/>
              </a:ext>
            </a:extLst>
          </p:cNvPr>
          <p:cNvSpPr/>
          <p:nvPr/>
        </p:nvSpPr>
        <p:spPr>
          <a:xfrm>
            <a:off x="8318040" y="6308080"/>
            <a:ext cx="3873960" cy="461665"/>
          </a:xfrm>
          <a:prstGeom prst="rect">
            <a:avLst/>
          </a:prstGeom>
        </p:spPr>
        <p:txBody>
          <a:bodyPr wrap="square">
            <a:spAutoFit/>
          </a:bodyPr>
          <a:lstStyle/>
          <a:p>
            <a:pPr lvl="1" algn="ctr">
              <a:lnSpc>
                <a:spcPct val="100000"/>
              </a:lnSpc>
            </a:pPr>
            <a:r>
              <a:rPr lang="en-US" sz="2400" dirty="0">
                <a:hlinkClick r:id="rId4"/>
              </a:rPr>
              <a:t>http://www.re-aim.org/</a:t>
            </a:r>
            <a:endParaRPr lang="en-US" sz="2400" dirty="0"/>
          </a:p>
        </p:txBody>
      </p:sp>
    </p:spTree>
    <p:extLst>
      <p:ext uri="{BB962C8B-B14F-4D97-AF65-F5344CB8AC3E}">
        <p14:creationId xmlns:p14="http://schemas.microsoft.com/office/powerpoint/2010/main" val="119031830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AD60-53C0-4E1C-85F3-170FF1639A5B}"/>
              </a:ext>
            </a:extLst>
          </p:cNvPr>
          <p:cNvSpPr>
            <a:spLocks noGrp="1"/>
          </p:cNvSpPr>
          <p:nvPr>
            <p:ph type="title"/>
          </p:nvPr>
        </p:nvSpPr>
        <p:spPr/>
        <p:txBody>
          <a:bodyPr/>
          <a:lstStyle/>
          <a:p>
            <a:r>
              <a:rPr lang="en-US" dirty="0"/>
              <a:t>Evaluation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4184179"/>
              </p:ext>
            </p:extLst>
          </p:nvPr>
        </p:nvGraphicFramePr>
        <p:xfrm>
          <a:off x="838199" y="1935164"/>
          <a:ext cx="10167258" cy="3044127"/>
        </p:xfrm>
        <a:graphic>
          <a:graphicData uri="http://schemas.openxmlformats.org/drawingml/2006/table">
            <a:tbl>
              <a:tblPr firstRow="1" bandRow="1">
                <a:tableStyleId>{5C22544A-7EE6-4342-B048-85BDC9FD1C3A}</a:tableStyleId>
              </a:tblPr>
              <a:tblGrid>
                <a:gridCol w="3476952">
                  <a:extLst>
                    <a:ext uri="{9D8B030D-6E8A-4147-A177-3AD203B41FA5}">
                      <a16:colId xmlns:a16="http://schemas.microsoft.com/office/drawing/2014/main" val="20000"/>
                    </a:ext>
                  </a:extLst>
                </a:gridCol>
                <a:gridCol w="6690306">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2400" b="1" dirty="0">
                          <a:effectLst/>
                          <a:latin typeface="+mn-lt"/>
                          <a:ea typeface="Times New Roman"/>
                          <a:cs typeface="Times New Roman"/>
                        </a:rPr>
                        <a:t>Process/Outcome Metric</a:t>
                      </a:r>
                      <a:endParaRPr lang="en-US" sz="32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b="1">
                          <a:effectLst/>
                          <a:latin typeface="+mn-lt"/>
                          <a:ea typeface="Times New Roman"/>
                          <a:cs typeface="Times New Roman"/>
                        </a:rPr>
                        <a:t>Definition</a:t>
                      </a:r>
                      <a:endParaRPr lang="en-US" sz="320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400">
                          <a:effectLst/>
                          <a:latin typeface="+mn-lt"/>
                          <a:ea typeface="Times New Roman"/>
                          <a:cs typeface="Times New Roman"/>
                        </a:rPr>
                        <a:t>Reach</a:t>
                      </a:r>
                      <a:endParaRPr lang="en-US" sz="320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Number and % of veterans receiving CC per facility</a:t>
                      </a:r>
                      <a:endParaRPr lang="en-US" sz="32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Adoption</a:t>
                      </a:r>
                      <a:endParaRPr lang="en-US" sz="32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Sending CC</a:t>
                      </a:r>
                      <a:endParaRPr lang="en-US" sz="32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Implementation Fidelity</a:t>
                      </a:r>
                      <a:endParaRPr lang="en-US" sz="32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Content of CC</a:t>
                      </a:r>
                      <a:endParaRPr lang="en-US" sz="32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Date sent and alignment with schedule</a:t>
                      </a:r>
                      <a:endParaRPr lang="en-US" sz="32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Responses to veteran replies consistent with protocol</a:t>
                      </a:r>
                      <a:endParaRPr lang="en-US" sz="32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Maintenance</a:t>
                      </a:r>
                      <a:endParaRPr lang="en-US" sz="32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Still sending CC one year after facilitation</a:t>
                      </a:r>
                      <a:endParaRPr lang="en-US" sz="32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C6C71C43-7E7F-4646-B771-B848F40A91BC}"/>
              </a:ext>
            </a:extLst>
          </p:cNvPr>
          <p:cNvSpPr>
            <a:spLocks noGrp="1"/>
          </p:cNvSpPr>
          <p:nvPr>
            <p:ph type="sldNum" sz="quarter" idx="12"/>
          </p:nvPr>
        </p:nvSpPr>
        <p:spPr/>
        <p:txBody>
          <a:bodyPr/>
          <a:lstStyle/>
          <a:p>
            <a:fld id="{ACD12D91-5F71-FE4F-A594-B9667DC21877}" type="slidenum">
              <a:rPr lang="en-US" smtClean="0"/>
              <a:t>36</a:t>
            </a:fld>
            <a:endParaRPr lang="en-US"/>
          </a:p>
        </p:txBody>
      </p:sp>
      <p:sp>
        <p:nvSpPr>
          <p:cNvPr id="5" name="TextBox 4">
            <a:extLst>
              <a:ext uri="{FF2B5EF4-FFF2-40B4-BE49-F238E27FC236}">
                <a16:creationId xmlns:a16="http://schemas.microsoft.com/office/drawing/2014/main" id="{58A21E9E-D6FD-46A9-BC34-B93FF5C4C1A5}"/>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88755309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AD60-53C0-4E1C-85F3-170FF1639A5B}"/>
              </a:ext>
            </a:extLst>
          </p:cNvPr>
          <p:cNvSpPr>
            <a:spLocks noGrp="1"/>
          </p:cNvSpPr>
          <p:nvPr>
            <p:ph type="title"/>
          </p:nvPr>
        </p:nvSpPr>
        <p:spPr/>
        <p:txBody>
          <a:bodyPr/>
          <a:lstStyle/>
          <a:p>
            <a:r>
              <a:rPr lang="en-US" dirty="0"/>
              <a:t>Evaluation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6873494"/>
              </p:ext>
            </p:extLst>
          </p:nvPr>
        </p:nvGraphicFramePr>
        <p:xfrm>
          <a:off x="838199" y="1935164"/>
          <a:ext cx="10134601" cy="3470148"/>
        </p:xfrm>
        <a:graphic>
          <a:graphicData uri="http://schemas.openxmlformats.org/drawingml/2006/table">
            <a:tbl>
              <a:tblPr firstRow="1" bandRow="1">
                <a:tableStyleId>{5C22544A-7EE6-4342-B048-85BDC9FD1C3A}</a:tableStyleId>
              </a:tblPr>
              <a:tblGrid>
                <a:gridCol w="3465783">
                  <a:extLst>
                    <a:ext uri="{9D8B030D-6E8A-4147-A177-3AD203B41FA5}">
                      <a16:colId xmlns:a16="http://schemas.microsoft.com/office/drawing/2014/main" val="20000"/>
                    </a:ext>
                  </a:extLst>
                </a:gridCol>
                <a:gridCol w="6668818">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2400" b="1" dirty="0">
                          <a:effectLst/>
                          <a:latin typeface="+mn-lt"/>
                          <a:ea typeface="Times New Roman"/>
                          <a:cs typeface="Times New Roman"/>
                        </a:rPr>
                        <a:t>Process/Outcome Metric</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b="1" dirty="0">
                          <a:effectLst/>
                          <a:latin typeface="+mn-lt"/>
                          <a:ea typeface="Times New Roman"/>
                          <a:cs typeface="Times New Roman"/>
                        </a:rPr>
                        <a:t>Definition</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Effectiveness: </a:t>
                      </a:r>
                    </a:p>
                    <a:p>
                      <a:pPr marL="0" marR="0">
                        <a:lnSpc>
                          <a:spcPct val="107000"/>
                        </a:lnSpc>
                        <a:spcBef>
                          <a:spcPts val="0"/>
                        </a:spcBef>
                        <a:spcAft>
                          <a:spcPts val="0"/>
                        </a:spcAft>
                      </a:pPr>
                      <a:r>
                        <a:rPr lang="en-US" sz="2400" dirty="0">
                          <a:effectLst/>
                          <a:latin typeface="+mn-lt"/>
                          <a:ea typeface="Times New Roman"/>
                          <a:cs typeface="Times New Roman"/>
                        </a:rPr>
                        <a:t>Suicide-Related Behavior</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Self-directed violence rate</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Injury rate</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Fatality rate</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Effectiveness: </a:t>
                      </a:r>
                    </a:p>
                    <a:p>
                      <a:pPr marL="0" marR="0">
                        <a:lnSpc>
                          <a:spcPct val="107000"/>
                        </a:lnSpc>
                        <a:spcBef>
                          <a:spcPts val="0"/>
                        </a:spcBef>
                        <a:spcAft>
                          <a:spcPts val="0"/>
                        </a:spcAft>
                      </a:pPr>
                      <a:r>
                        <a:rPr lang="en-US" sz="2400" dirty="0">
                          <a:effectLst/>
                          <a:latin typeface="+mn-lt"/>
                          <a:ea typeface="Times New Roman"/>
                          <a:cs typeface="Times New Roman"/>
                        </a:rPr>
                        <a:t>Service Utilization</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Outpatient mental health encounters</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Outpatient health/other encounters</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Emergency services for mental health</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Inpatient services for mental health</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Emergency services for health/other</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CDC7B027-428B-47B8-9D4C-962B62EF2759}"/>
              </a:ext>
            </a:extLst>
          </p:cNvPr>
          <p:cNvSpPr>
            <a:spLocks noGrp="1"/>
          </p:cNvSpPr>
          <p:nvPr>
            <p:ph type="sldNum" sz="quarter" idx="12"/>
          </p:nvPr>
        </p:nvSpPr>
        <p:spPr/>
        <p:txBody>
          <a:bodyPr/>
          <a:lstStyle/>
          <a:p>
            <a:fld id="{ACD12D91-5F71-FE4F-A594-B9667DC21877}" type="slidenum">
              <a:rPr lang="en-US" smtClean="0"/>
              <a:t>37</a:t>
            </a:fld>
            <a:endParaRPr lang="en-US"/>
          </a:p>
        </p:txBody>
      </p:sp>
      <p:sp>
        <p:nvSpPr>
          <p:cNvPr id="5" name="TextBox 4">
            <a:extLst>
              <a:ext uri="{FF2B5EF4-FFF2-40B4-BE49-F238E27FC236}">
                <a16:creationId xmlns:a16="http://schemas.microsoft.com/office/drawing/2014/main" id="{DD6CDC0B-5301-400B-A802-16EF9AF5EF9D}"/>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242255455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AD60-53C0-4E1C-85F3-170FF1639A5B}"/>
              </a:ext>
            </a:extLst>
          </p:cNvPr>
          <p:cNvSpPr>
            <a:spLocks noGrp="1"/>
          </p:cNvSpPr>
          <p:nvPr>
            <p:ph type="title"/>
          </p:nvPr>
        </p:nvSpPr>
        <p:spPr/>
        <p:txBody>
          <a:bodyPr/>
          <a:lstStyle/>
          <a:p>
            <a:r>
              <a:rPr lang="en-US" dirty="0"/>
              <a:t>Evaluation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3645720"/>
              </p:ext>
            </p:extLst>
          </p:nvPr>
        </p:nvGraphicFramePr>
        <p:xfrm>
          <a:off x="838199" y="1935164"/>
          <a:ext cx="10123715" cy="3061463"/>
        </p:xfrm>
        <a:graphic>
          <a:graphicData uri="http://schemas.openxmlformats.org/drawingml/2006/table">
            <a:tbl>
              <a:tblPr firstRow="1" bandRow="1">
                <a:tableStyleId>{5C22544A-7EE6-4342-B048-85BDC9FD1C3A}</a:tableStyleId>
              </a:tblPr>
              <a:tblGrid>
                <a:gridCol w="3462061">
                  <a:extLst>
                    <a:ext uri="{9D8B030D-6E8A-4147-A177-3AD203B41FA5}">
                      <a16:colId xmlns:a16="http://schemas.microsoft.com/office/drawing/2014/main" val="20000"/>
                    </a:ext>
                  </a:extLst>
                </a:gridCol>
                <a:gridCol w="6661654">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2400" b="1" dirty="0">
                          <a:effectLst/>
                          <a:latin typeface="+mn-lt"/>
                          <a:ea typeface="Times New Roman"/>
                          <a:cs typeface="Times New Roman"/>
                        </a:rPr>
                        <a:t>Process/Outcome Metric</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b="1" dirty="0">
                          <a:effectLst/>
                          <a:latin typeface="+mn-lt"/>
                          <a:ea typeface="Times New Roman"/>
                          <a:cs typeface="Times New Roman"/>
                        </a:rPr>
                        <a:t>Definition</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Cost</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Cost of implementing CC </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Cost of providing CC</a:t>
                      </a:r>
                      <a:endParaRPr lang="en-US" sz="2400" dirty="0">
                        <a:effectLst/>
                        <a:latin typeface="+mn-lt"/>
                        <a:ea typeface="Calibri"/>
                        <a:cs typeface="Times New Roman"/>
                      </a:endParaRPr>
                    </a:p>
                    <a:p>
                      <a:pPr marL="0" marR="0">
                        <a:lnSpc>
                          <a:spcPct val="107000"/>
                        </a:lnSpc>
                        <a:spcBef>
                          <a:spcPts val="0"/>
                        </a:spcBef>
                        <a:spcAft>
                          <a:spcPts val="0"/>
                        </a:spcAft>
                      </a:pPr>
                      <a:r>
                        <a:rPr lang="en-US" sz="2400" dirty="0">
                          <a:effectLst/>
                          <a:latin typeface="+mn-lt"/>
                          <a:ea typeface="Times New Roman"/>
                          <a:cs typeface="Times New Roman"/>
                        </a:rPr>
                        <a:t>Downstream healthcare utilization costs</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2400" dirty="0">
                          <a:effectLst/>
                          <a:latin typeface="+mn-lt"/>
                          <a:ea typeface="Times New Roman"/>
                          <a:cs typeface="Times New Roman"/>
                        </a:rPr>
                        <a:t>Staff Perspective</a:t>
                      </a:r>
                      <a:endParaRPr lang="en-US" sz="2400" dirty="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Qualitative interviews focused on staff perspective of CC</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2400">
                          <a:effectLst/>
                          <a:latin typeface="+mn-lt"/>
                          <a:ea typeface="Times New Roman"/>
                          <a:cs typeface="Times New Roman"/>
                        </a:rPr>
                        <a:t>Veteran Perspective</a:t>
                      </a:r>
                      <a:endParaRPr lang="en-US" sz="240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2400" dirty="0">
                          <a:effectLst/>
                          <a:latin typeface="+mn-lt"/>
                          <a:ea typeface="Times New Roman"/>
                          <a:cs typeface="Times New Roman"/>
                        </a:rPr>
                        <a:t>Qualitative interviews focused on Veteran perspective of CC</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DDA7B9B6-B6EB-4DE3-ABEC-3A64DADB5F06}"/>
              </a:ext>
            </a:extLst>
          </p:cNvPr>
          <p:cNvSpPr>
            <a:spLocks noGrp="1"/>
          </p:cNvSpPr>
          <p:nvPr>
            <p:ph type="sldNum" sz="quarter" idx="12"/>
          </p:nvPr>
        </p:nvSpPr>
        <p:spPr/>
        <p:txBody>
          <a:bodyPr/>
          <a:lstStyle/>
          <a:p>
            <a:fld id="{ACD12D91-5F71-FE4F-A594-B9667DC21877}" type="slidenum">
              <a:rPr lang="en-US" smtClean="0"/>
              <a:t>38</a:t>
            </a:fld>
            <a:endParaRPr lang="en-US"/>
          </a:p>
        </p:txBody>
      </p:sp>
      <p:sp>
        <p:nvSpPr>
          <p:cNvPr id="5" name="TextBox 4">
            <a:extLst>
              <a:ext uri="{FF2B5EF4-FFF2-40B4-BE49-F238E27FC236}">
                <a16:creationId xmlns:a16="http://schemas.microsoft.com/office/drawing/2014/main" id="{C8FB5537-8EAC-434F-8935-004214646D9C}"/>
              </a:ext>
            </a:extLst>
          </p:cNvPr>
          <p:cNvSpPr txBox="1"/>
          <p:nvPr/>
        </p:nvSpPr>
        <p:spPr>
          <a:xfrm>
            <a:off x="10099853" y="6358555"/>
            <a:ext cx="2071396" cy="369332"/>
          </a:xfrm>
          <a:prstGeom prst="rect">
            <a:avLst/>
          </a:prstGeom>
          <a:noFill/>
        </p:spPr>
        <p:txBody>
          <a:bodyPr wrap="square" rtlCol="0">
            <a:spAutoFit/>
          </a:bodyPr>
          <a:lstStyle/>
          <a:p>
            <a:r>
              <a:rPr lang="en-US" dirty="0">
                <a:hlinkClick r:id="rId3"/>
              </a:rPr>
              <a:t>Landes et al., 2019</a:t>
            </a:r>
            <a:endParaRPr lang="en-US" dirty="0"/>
          </a:p>
        </p:txBody>
      </p:sp>
    </p:spTree>
    <p:extLst>
      <p:ext uri="{BB962C8B-B14F-4D97-AF65-F5344CB8AC3E}">
        <p14:creationId xmlns:p14="http://schemas.microsoft.com/office/powerpoint/2010/main" val="429371670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D21A-75EE-490F-A730-94DCD81969B2}"/>
              </a:ext>
            </a:extLst>
          </p:cNvPr>
          <p:cNvSpPr>
            <a:spLocks noGrp="1"/>
          </p:cNvSpPr>
          <p:nvPr>
            <p:ph type="title"/>
          </p:nvPr>
        </p:nvSpPr>
        <p:spPr/>
        <p:txBody>
          <a:bodyPr/>
          <a:lstStyle/>
          <a:p>
            <a:r>
              <a:rPr lang="en-US" dirty="0"/>
              <a:t>Outcomes for Pilot Site at 1 Year</a:t>
            </a:r>
          </a:p>
        </p:txBody>
      </p:sp>
      <p:sp>
        <p:nvSpPr>
          <p:cNvPr id="3" name="Content Placeholder 2">
            <a:extLst>
              <a:ext uri="{FF2B5EF4-FFF2-40B4-BE49-F238E27FC236}">
                <a16:creationId xmlns:a16="http://schemas.microsoft.com/office/drawing/2014/main" id="{CEB4FE5E-E819-4DFF-A832-5463C511813B}"/>
              </a:ext>
            </a:extLst>
          </p:cNvPr>
          <p:cNvSpPr>
            <a:spLocks noGrp="1"/>
          </p:cNvSpPr>
          <p:nvPr>
            <p:ph idx="1"/>
          </p:nvPr>
        </p:nvSpPr>
        <p:spPr/>
        <p:txBody>
          <a:bodyPr>
            <a:normAutofit fontScale="92500" lnSpcReduction="20000"/>
          </a:bodyPr>
          <a:lstStyle/>
          <a:p>
            <a:pPr>
              <a:lnSpc>
                <a:spcPct val="110000"/>
              </a:lnSpc>
              <a:spcAft>
                <a:spcPts val="600"/>
              </a:spcAft>
            </a:pPr>
            <a:r>
              <a:rPr lang="en-US" dirty="0"/>
              <a:t>Reach</a:t>
            </a:r>
          </a:p>
          <a:p>
            <a:pPr lvl="1">
              <a:lnSpc>
                <a:spcPct val="110000"/>
              </a:lnSpc>
              <a:spcAft>
                <a:spcPts val="600"/>
              </a:spcAft>
            </a:pPr>
            <a:r>
              <a:rPr lang="en-US" dirty="0"/>
              <a:t>532 unique positive screens</a:t>
            </a:r>
          </a:p>
          <a:p>
            <a:pPr lvl="1">
              <a:lnSpc>
                <a:spcPct val="110000"/>
              </a:lnSpc>
              <a:spcAft>
                <a:spcPts val="600"/>
              </a:spcAft>
            </a:pPr>
            <a:r>
              <a:rPr lang="en-US" dirty="0"/>
              <a:t>475 mailed CC (89%)</a:t>
            </a:r>
          </a:p>
          <a:p>
            <a:pPr>
              <a:lnSpc>
                <a:spcPct val="110000"/>
              </a:lnSpc>
              <a:spcAft>
                <a:spcPts val="600"/>
              </a:spcAft>
            </a:pPr>
            <a:r>
              <a:rPr lang="en-US" dirty="0"/>
              <a:t>Adoption</a:t>
            </a:r>
          </a:p>
          <a:p>
            <a:pPr lvl="1">
              <a:lnSpc>
                <a:spcPct val="110000"/>
              </a:lnSpc>
              <a:spcAft>
                <a:spcPts val="600"/>
              </a:spcAft>
            </a:pPr>
            <a:r>
              <a:rPr lang="en-US" dirty="0"/>
              <a:t>Implementing at 6 months</a:t>
            </a:r>
          </a:p>
          <a:p>
            <a:pPr>
              <a:lnSpc>
                <a:spcPct val="110000"/>
              </a:lnSpc>
              <a:spcAft>
                <a:spcPts val="600"/>
              </a:spcAft>
            </a:pPr>
            <a:r>
              <a:rPr lang="en-US" dirty="0"/>
              <a:t>Implementation fidelity (sampled 90-day timeframe)</a:t>
            </a:r>
          </a:p>
          <a:p>
            <a:pPr lvl="1">
              <a:lnSpc>
                <a:spcPct val="110000"/>
              </a:lnSpc>
              <a:spcAft>
                <a:spcPts val="600"/>
              </a:spcAft>
            </a:pPr>
            <a:r>
              <a:rPr lang="en-US" dirty="0"/>
              <a:t>100% sent with appropriate template</a:t>
            </a:r>
          </a:p>
          <a:p>
            <a:pPr lvl="1">
              <a:lnSpc>
                <a:spcPct val="110000"/>
              </a:lnSpc>
              <a:spcAft>
                <a:spcPts val="600"/>
              </a:spcAft>
            </a:pPr>
            <a:r>
              <a:rPr lang="en-US" dirty="0"/>
              <a:t>65% sent within 7 days of scheduled date</a:t>
            </a:r>
          </a:p>
        </p:txBody>
      </p:sp>
      <p:sp>
        <p:nvSpPr>
          <p:cNvPr id="4" name="Slide Number Placeholder 3">
            <a:extLst>
              <a:ext uri="{FF2B5EF4-FFF2-40B4-BE49-F238E27FC236}">
                <a16:creationId xmlns:a16="http://schemas.microsoft.com/office/drawing/2014/main" id="{7E6B7C25-5DFC-4701-BE73-B0C14C9549EF}"/>
              </a:ext>
            </a:extLst>
          </p:cNvPr>
          <p:cNvSpPr>
            <a:spLocks noGrp="1"/>
          </p:cNvSpPr>
          <p:nvPr>
            <p:ph type="sldNum" sz="quarter" idx="12"/>
          </p:nvPr>
        </p:nvSpPr>
        <p:spPr/>
        <p:txBody>
          <a:bodyPr/>
          <a:lstStyle/>
          <a:p>
            <a:fld id="{ACD12D91-5F71-FE4F-A594-B9667DC21877}" type="slidenum">
              <a:rPr lang="en-US" smtClean="0"/>
              <a:t>39</a:t>
            </a:fld>
            <a:endParaRPr lang="en-US"/>
          </a:p>
        </p:txBody>
      </p:sp>
      <p:sp>
        <p:nvSpPr>
          <p:cNvPr id="5" name="TextBox 4">
            <a:extLst>
              <a:ext uri="{FF2B5EF4-FFF2-40B4-BE49-F238E27FC236}">
                <a16:creationId xmlns:a16="http://schemas.microsoft.com/office/drawing/2014/main" id="{51D61485-A93F-4395-BEF6-261DC4848C93}"/>
              </a:ext>
            </a:extLst>
          </p:cNvPr>
          <p:cNvSpPr txBox="1"/>
          <p:nvPr/>
        </p:nvSpPr>
        <p:spPr>
          <a:xfrm>
            <a:off x="9319727" y="6352144"/>
            <a:ext cx="2872273" cy="369332"/>
          </a:xfrm>
          <a:prstGeom prst="rect">
            <a:avLst/>
          </a:prstGeom>
          <a:noFill/>
        </p:spPr>
        <p:txBody>
          <a:bodyPr wrap="square" rtlCol="0">
            <a:spAutoFit/>
          </a:bodyPr>
          <a:lstStyle/>
          <a:p>
            <a:r>
              <a:rPr lang="en-US" dirty="0"/>
              <a:t>Landes et al., under review</a:t>
            </a:r>
          </a:p>
        </p:txBody>
      </p:sp>
    </p:spTree>
    <p:extLst>
      <p:ext uri="{BB962C8B-B14F-4D97-AF65-F5344CB8AC3E}">
        <p14:creationId xmlns:p14="http://schemas.microsoft.com/office/powerpoint/2010/main" val="25326177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332A37-9A54-7248-83C0-A68E93093FA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What is implementation science?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97177B-1767-A040-8D88-4C23F987D230}"/>
              </a:ext>
            </a:extLst>
          </p:cNvPr>
          <p:cNvSpPr>
            <a:spLocks noGrp="1"/>
          </p:cNvSpPr>
          <p:nvPr>
            <p:ph idx="1"/>
          </p:nvPr>
        </p:nvSpPr>
        <p:spPr>
          <a:xfrm>
            <a:off x="4447308" y="894114"/>
            <a:ext cx="6906491" cy="5585619"/>
          </a:xfrm>
        </p:spPr>
        <p:txBody>
          <a:bodyPr anchor="ctr">
            <a:normAutofit/>
          </a:bodyPr>
          <a:lstStyle/>
          <a:p>
            <a:pPr marL="0" indent="0">
              <a:lnSpc>
                <a:spcPct val="125000"/>
              </a:lnSpc>
              <a:spcAft>
                <a:spcPts val="600"/>
              </a:spcAft>
              <a:buNone/>
            </a:pPr>
            <a:r>
              <a:rPr lang="en-US" dirty="0"/>
              <a:t>“The scientific study of methods to promote the systematic uptake of research findings and other evidence-based practices into routine care…” </a:t>
            </a:r>
          </a:p>
          <a:p>
            <a:pPr>
              <a:spcAft>
                <a:spcPts val="600"/>
              </a:spcAft>
            </a:pPr>
            <a:endParaRPr lang="en-US" dirty="0"/>
          </a:p>
        </p:txBody>
      </p:sp>
      <p:sp>
        <p:nvSpPr>
          <p:cNvPr id="4" name="Slide Number Placeholder 3">
            <a:extLst>
              <a:ext uri="{FF2B5EF4-FFF2-40B4-BE49-F238E27FC236}">
                <a16:creationId xmlns:a16="http://schemas.microsoft.com/office/drawing/2014/main" id="{2733FB2B-D428-224C-88F4-2CC929C0DE9B}"/>
              </a:ext>
            </a:extLst>
          </p:cNvPr>
          <p:cNvSpPr>
            <a:spLocks noGrp="1"/>
          </p:cNvSpPr>
          <p:nvPr>
            <p:ph type="sldNum" sz="quarter" idx="12"/>
          </p:nvPr>
        </p:nvSpPr>
        <p:spPr>
          <a:xfrm>
            <a:off x="5967940" y="6367884"/>
            <a:ext cx="1812235"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4</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C685C3B-11FF-4F4A-8241-C935BD1ECFB1}"/>
              </a:ext>
            </a:extLst>
          </p:cNvPr>
          <p:cNvSpPr txBox="1"/>
          <p:nvPr/>
        </p:nvSpPr>
        <p:spPr>
          <a:xfrm>
            <a:off x="7348627" y="124991"/>
            <a:ext cx="4749570" cy="369332"/>
          </a:xfrm>
          <a:prstGeom prst="rect">
            <a:avLst/>
          </a:prstGeom>
          <a:noFill/>
        </p:spPr>
        <p:txBody>
          <a:bodyPr wrap="none" rtlCol="0">
            <a:spAutoFit/>
          </a:bodyPr>
          <a:lstStyle/>
          <a:p>
            <a:r>
              <a:rPr lang="en-US" dirty="0">
                <a:hlinkClick r:id="rId2"/>
              </a:rPr>
              <a:t>Eccles &amp; Mittman, </a:t>
            </a:r>
            <a:r>
              <a:rPr lang="en-US" i="1" dirty="0">
                <a:hlinkClick r:id="rId2"/>
              </a:rPr>
              <a:t>Implementation Science</a:t>
            </a:r>
            <a:r>
              <a:rPr lang="en-US" dirty="0">
                <a:hlinkClick r:id="rId2"/>
              </a:rPr>
              <a:t>, 2006</a:t>
            </a:r>
            <a:endParaRPr lang="en-US" dirty="0"/>
          </a:p>
        </p:txBody>
      </p:sp>
    </p:spTree>
    <p:extLst>
      <p:ext uri="{BB962C8B-B14F-4D97-AF65-F5344CB8AC3E}">
        <p14:creationId xmlns:p14="http://schemas.microsoft.com/office/powerpoint/2010/main" val="3032107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D21A-75EE-490F-A730-94DCD81969B2}"/>
              </a:ext>
            </a:extLst>
          </p:cNvPr>
          <p:cNvSpPr>
            <a:spLocks noGrp="1"/>
          </p:cNvSpPr>
          <p:nvPr>
            <p:ph type="title"/>
          </p:nvPr>
        </p:nvSpPr>
        <p:spPr/>
        <p:txBody>
          <a:bodyPr/>
          <a:lstStyle/>
          <a:p>
            <a:r>
              <a:rPr lang="en-US" dirty="0"/>
              <a:t>Outcomes for Pilot Site at 1 Year</a:t>
            </a:r>
          </a:p>
        </p:txBody>
      </p:sp>
      <p:sp>
        <p:nvSpPr>
          <p:cNvPr id="3" name="Content Placeholder 2">
            <a:extLst>
              <a:ext uri="{FF2B5EF4-FFF2-40B4-BE49-F238E27FC236}">
                <a16:creationId xmlns:a16="http://schemas.microsoft.com/office/drawing/2014/main" id="{CEB4FE5E-E819-4DFF-A832-5463C511813B}"/>
              </a:ext>
            </a:extLst>
          </p:cNvPr>
          <p:cNvSpPr>
            <a:spLocks noGrp="1"/>
          </p:cNvSpPr>
          <p:nvPr>
            <p:ph idx="1"/>
          </p:nvPr>
        </p:nvSpPr>
        <p:spPr/>
        <p:txBody>
          <a:bodyPr>
            <a:normAutofit/>
          </a:bodyPr>
          <a:lstStyle/>
          <a:p>
            <a:pPr>
              <a:lnSpc>
                <a:spcPct val="100000"/>
              </a:lnSpc>
              <a:spcAft>
                <a:spcPts val="600"/>
              </a:spcAft>
            </a:pPr>
            <a:r>
              <a:rPr lang="en-US" dirty="0"/>
              <a:t>Effectiveness</a:t>
            </a:r>
          </a:p>
          <a:p>
            <a:pPr lvl="1">
              <a:lnSpc>
                <a:spcPct val="100000"/>
              </a:lnSpc>
              <a:spcAft>
                <a:spcPts val="600"/>
              </a:spcAft>
            </a:pPr>
            <a:r>
              <a:rPr lang="en-US" dirty="0"/>
              <a:t>Waiting for Veterans to receive full intervention</a:t>
            </a:r>
          </a:p>
          <a:p>
            <a:pPr>
              <a:lnSpc>
                <a:spcPct val="100000"/>
              </a:lnSpc>
              <a:spcAft>
                <a:spcPts val="600"/>
              </a:spcAft>
            </a:pPr>
            <a:r>
              <a:rPr lang="en-US" dirty="0"/>
              <a:t>Cost</a:t>
            </a:r>
          </a:p>
          <a:p>
            <a:pPr lvl="1">
              <a:lnSpc>
                <a:spcPct val="100000"/>
              </a:lnSpc>
              <a:spcAft>
                <a:spcPts val="600"/>
              </a:spcAft>
            </a:pPr>
            <a:r>
              <a:rPr lang="en-US" dirty="0"/>
              <a:t>10% time of ED Nurse Manager for 6 months for planning</a:t>
            </a:r>
          </a:p>
          <a:p>
            <a:pPr lvl="1">
              <a:lnSpc>
                <a:spcPct val="100000"/>
              </a:lnSpc>
              <a:spcAft>
                <a:spcPts val="600"/>
              </a:spcAft>
            </a:pPr>
            <a:r>
              <a:rPr lang="en-US" dirty="0"/>
              <a:t>50% time of a program support assistant</a:t>
            </a:r>
          </a:p>
          <a:p>
            <a:pPr lvl="1">
              <a:lnSpc>
                <a:spcPct val="100000"/>
              </a:lnSpc>
              <a:spcAft>
                <a:spcPts val="600"/>
              </a:spcAft>
            </a:pPr>
            <a:r>
              <a:rPr lang="en-US" dirty="0"/>
              <a:t>Material costs for CC for 1 Veteran: $2.45</a:t>
            </a:r>
          </a:p>
        </p:txBody>
      </p:sp>
      <p:sp>
        <p:nvSpPr>
          <p:cNvPr id="4" name="Slide Number Placeholder 3">
            <a:extLst>
              <a:ext uri="{FF2B5EF4-FFF2-40B4-BE49-F238E27FC236}">
                <a16:creationId xmlns:a16="http://schemas.microsoft.com/office/drawing/2014/main" id="{7E6B7C25-5DFC-4701-BE73-B0C14C9549EF}"/>
              </a:ext>
            </a:extLst>
          </p:cNvPr>
          <p:cNvSpPr>
            <a:spLocks noGrp="1"/>
          </p:cNvSpPr>
          <p:nvPr>
            <p:ph type="sldNum" sz="quarter" idx="12"/>
          </p:nvPr>
        </p:nvSpPr>
        <p:spPr/>
        <p:txBody>
          <a:bodyPr/>
          <a:lstStyle/>
          <a:p>
            <a:fld id="{ACD12D91-5F71-FE4F-A594-B9667DC21877}" type="slidenum">
              <a:rPr lang="en-US" smtClean="0"/>
              <a:t>40</a:t>
            </a:fld>
            <a:endParaRPr lang="en-US"/>
          </a:p>
        </p:txBody>
      </p:sp>
      <p:sp>
        <p:nvSpPr>
          <p:cNvPr id="5" name="TextBox 4">
            <a:extLst>
              <a:ext uri="{FF2B5EF4-FFF2-40B4-BE49-F238E27FC236}">
                <a16:creationId xmlns:a16="http://schemas.microsoft.com/office/drawing/2014/main" id="{CE115A19-D072-4152-A524-EC601F0B1811}"/>
              </a:ext>
            </a:extLst>
          </p:cNvPr>
          <p:cNvSpPr txBox="1"/>
          <p:nvPr/>
        </p:nvSpPr>
        <p:spPr>
          <a:xfrm>
            <a:off x="9319727" y="6352144"/>
            <a:ext cx="2872273" cy="369332"/>
          </a:xfrm>
          <a:prstGeom prst="rect">
            <a:avLst/>
          </a:prstGeom>
          <a:noFill/>
        </p:spPr>
        <p:txBody>
          <a:bodyPr wrap="square" rtlCol="0">
            <a:spAutoFit/>
          </a:bodyPr>
          <a:lstStyle/>
          <a:p>
            <a:r>
              <a:rPr lang="en-US" dirty="0"/>
              <a:t>Landes et al., under review</a:t>
            </a:r>
          </a:p>
        </p:txBody>
      </p:sp>
    </p:spTree>
    <p:extLst>
      <p:ext uri="{BB962C8B-B14F-4D97-AF65-F5344CB8AC3E}">
        <p14:creationId xmlns:p14="http://schemas.microsoft.com/office/powerpoint/2010/main" val="22850104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EE19-4423-42C1-A00C-79641CCA3AD8}"/>
              </a:ext>
            </a:extLst>
          </p:cNvPr>
          <p:cNvSpPr txBox="1"/>
          <p:nvPr/>
        </p:nvSpPr>
        <p:spPr>
          <a:xfrm>
            <a:off x="778469" y="4430071"/>
            <a:ext cx="3456053" cy="1015663"/>
          </a:xfrm>
          <a:prstGeom prst="rect">
            <a:avLst/>
          </a:prstGeom>
          <a:noFill/>
        </p:spPr>
        <p:txBody>
          <a:bodyPr wrap="square" rtlCol="0">
            <a:spAutoFit/>
          </a:bodyPr>
          <a:lstStyle/>
          <a:p>
            <a:pPr algn="ctr"/>
            <a:r>
              <a:rPr lang="en-US" sz="2000" dirty="0"/>
              <a:t>Qualitative Interviews </a:t>
            </a:r>
          </a:p>
          <a:p>
            <a:pPr algn="ctr"/>
            <a:r>
              <a:rPr lang="en-US" sz="2000" dirty="0"/>
              <a:t>Veterans Receiving CC</a:t>
            </a:r>
          </a:p>
          <a:p>
            <a:pPr algn="ctr"/>
            <a:r>
              <a:rPr lang="en-US" sz="2000" dirty="0"/>
              <a:t>N=10</a:t>
            </a:r>
          </a:p>
        </p:txBody>
      </p:sp>
      <p:pic>
        <p:nvPicPr>
          <p:cNvPr id="3074" name="Picture 2" descr="Image result for conversation bubble">
            <a:extLst>
              <a:ext uri="{FF2B5EF4-FFF2-40B4-BE49-F238E27FC236}">
                <a16:creationId xmlns:a16="http://schemas.microsoft.com/office/drawing/2014/main" id="{75A8FE1D-6C03-42AB-A9C0-900D1978F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521" y="635378"/>
            <a:ext cx="4386857" cy="33056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312272-0241-42DC-8D58-CF112A9DAF04}"/>
              </a:ext>
            </a:extLst>
          </p:cNvPr>
          <p:cNvSpPr txBox="1"/>
          <p:nvPr/>
        </p:nvSpPr>
        <p:spPr>
          <a:xfrm>
            <a:off x="5099508" y="1355699"/>
            <a:ext cx="2967065" cy="1569660"/>
          </a:xfrm>
          <a:prstGeom prst="rect">
            <a:avLst/>
          </a:prstGeom>
          <a:noFill/>
        </p:spPr>
        <p:txBody>
          <a:bodyPr wrap="square" rtlCol="0">
            <a:spAutoFit/>
          </a:bodyPr>
          <a:lstStyle/>
          <a:p>
            <a:pPr algn="ctr"/>
            <a:r>
              <a:rPr lang="en-US" sz="3200" dirty="0"/>
              <a:t>“I felt like my life matters to ‘</a:t>
            </a:r>
            <a:r>
              <a:rPr lang="en-US" sz="3200" dirty="0" err="1"/>
              <a:t>em</a:t>
            </a:r>
            <a:r>
              <a:rPr lang="en-US" sz="3200" dirty="0"/>
              <a:t>, you know?” </a:t>
            </a:r>
          </a:p>
        </p:txBody>
      </p:sp>
      <p:pic>
        <p:nvPicPr>
          <p:cNvPr id="6" name="Picture 2" descr="Image result for conversation bubble">
            <a:extLst>
              <a:ext uri="{FF2B5EF4-FFF2-40B4-BE49-F238E27FC236}">
                <a16:creationId xmlns:a16="http://schemas.microsoft.com/office/drawing/2014/main" id="{FC00F609-6469-4C77-B04D-96D8139E4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580" y="2140529"/>
            <a:ext cx="4252144" cy="320412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EEB48D-EBCC-470F-945F-F5960932875F}"/>
              </a:ext>
            </a:extLst>
          </p:cNvPr>
          <p:cNvSpPr txBox="1"/>
          <p:nvPr/>
        </p:nvSpPr>
        <p:spPr>
          <a:xfrm>
            <a:off x="8552726" y="2580646"/>
            <a:ext cx="2790496" cy="2031325"/>
          </a:xfrm>
          <a:prstGeom prst="rect">
            <a:avLst/>
          </a:prstGeom>
          <a:noFill/>
        </p:spPr>
        <p:txBody>
          <a:bodyPr wrap="square" rtlCol="0">
            <a:spAutoFit/>
          </a:bodyPr>
          <a:lstStyle/>
          <a:p>
            <a:pPr algn="ctr"/>
            <a:r>
              <a:rPr lang="en-US" dirty="0"/>
              <a:t>“I appreciate them sending the cards out though to check on me because, you know, I have several suicidal attempts. That made me feel good, that hey, I’m being thought about.” </a:t>
            </a:r>
            <a:endParaRPr lang="en-US" sz="2000" dirty="0"/>
          </a:p>
        </p:txBody>
      </p:sp>
      <p:pic>
        <p:nvPicPr>
          <p:cNvPr id="8" name="Picture 2" descr="Image result for conversation bubble">
            <a:extLst>
              <a:ext uri="{FF2B5EF4-FFF2-40B4-BE49-F238E27FC236}">
                <a16:creationId xmlns:a16="http://schemas.microsoft.com/office/drawing/2014/main" id="{36911E1F-6A69-4570-902C-C430F20A0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005" y="3506577"/>
            <a:ext cx="3912443" cy="294815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3FF92EF-94DC-4D23-BE39-412C89FFAC76}"/>
              </a:ext>
            </a:extLst>
          </p:cNvPr>
          <p:cNvSpPr txBox="1"/>
          <p:nvPr/>
        </p:nvSpPr>
        <p:spPr>
          <a:xfrm>
            <a:off x="4725116" y="3925842"/>
            <a:ext cx="2790496" cy="1938992"/>
          </a:xfrm>
          <a:prstGeom prst="rect">
            <a:avLst/>
          </a:prstGeom>
          <a:noFill/>
        </p:spPr>
        <p:txBody>
          <a:bodyPr wrap="square" rtlCol="0">
            <a:spAutoFit/>
          </a:bodyPr>
          <a:lstStyle/>
          <a:p>
            <a:pPr algn="ctr"/>
            <a:r>
              <a:rPr lang="en-US" sz="2000" dirty="0"/>
              <a:t>“It made me feel like I wasn’t a number. Like it was more personable and seems like they really took the time out to care…” </a:t>
            </a:r>
            <a:endParaRPr lang="en-US" sz="3200" dirty="0"/>
          </a:p>
        </p:txBody>
      </p:sp>
      <p:pic>
        <p:nvPicPr>
          <p:cNvPr id="12" name="Picture 8" descr="Image result for interview">
            <a:extLst>
              <a:ext uri="{FF2B5EF4-FFF2-40B4-BE49-F238E27FC236}">
                <a16:creationId xmlns:a16="http://schemas.microsoft.com/office/drawing/2014/main" id="{A9EC41C0-A392-473B-A344-7B7340EE1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673" y="2726552"/>
            <a:ext cx="2223644" cy="17035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1855890-47DF-4085-8067-EEA1E4D6712B}"/>
              </a:ext>
            </a:extLst>
          </p:cNvPr>
          <p:cNvSpPr>
            <a:spLocks noGrp="1"/>
          </p:cNvSpPr>
          <p:nvPr>
            <p:ph type="sldNum" sz="quarter" idx="12"/>
          </p:nvPr>
        </p:nvSpPr>
        <p:spPr/>
        <p:txBody>
          <a:bodyPr/>
          <a:lstStyle/>
          <a:p>
            <a:fld id="{ACD12D91-5F71-FE4F-A594-B9667DC21877}" type="slidenum">
              <a:rPr lang="en-US" smtClean="0"/>
              <a:t>41</a:t>
            </a:fld>
            <a:endParaRPr lang="en-US"/>
          </a:p>
        </p:txBody>
      </p:sp>
      <p:sp>
        <p:nvSpPr>
          <p:cNvPr id="11" name="TextBox 10">
            <a:extLst>
              <a:ext uri="{FF2B5EF4-FFF2-40B4-BE49-F238E27FC236}">
                <a16:creationId xmlns:a16="http://schemas.microsoft.com/office/drawing/2014/main" id="{025C5552-4517-4253-B837-DDF832A4B8C7}"/>
              </a:ext>
            </a:extLst>
          </p:cNvPr>
          <p:cNvSpPr txBox="1"/>
          <p:nvPr/>
        </p:nvSpPr>
        <p:spPr>
          <a:xfrm>
            <a:off x="9319727" y="6352144"/>
            <a:ext cx="2872273" cy="369332"/>
          </a:xfrm>
          <a:prstGeom prst="rect">
            <a:avLst/>
          </a:prstGeom>
          <a:noFill/>
        </p:spPr>
        <p:txBody>
          <a:bodyPr wrap="square" rtlCol="0">
            <a:spAutoFit/>
          </a:bodyPr>
          <a:lstStyle/>
          <a:p>
            <a:r>
              <a:rPr lang="en-US" dirty="0"/>
              <a:t>Landes et al., under review</a:t>
            </a:r>
          </a:p>
        </p:txBody>
      </p:sp>
    </p:spTree>
    <p:extLst>
      <p:ext uri="{BB962C8B-B14F-4D97-AF65-F5344CB8AC3E}">
        <p14:creationId xmlns:p14="http://schemas.microsoft.com/office/powerpoint/2010/main" val="235410669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1EE19-4423-42C1-A00C-79641CCA3AD8}"/>
              </a:ext>
            </a:extLst>
          </p:cNvPr>
          <p:cNvSpPr txBox="1"/>
          <p:nvPr/>
        </p:nvSpPr>
        <p:spPr>
          <a:xfrm>
            <a:off x="778469" y="4430071"/>
            <a:ext cx="3456053" cy="1015663"/>
          </a:xfrm>
          <a:prstGeom prst="rect">
            <a:avLst/>
          </a:prstGeom>
          <a:noFill/>
        </p:spPr>
        <p:txBody>
          <a:bodyPr wrap="square" rtlCol="0">
            <a:spAutoFit/>
          </a:bodyPr>
          <a:lstStyle/>
          <a:p>
            <a:pPr algn="ctr"/>
            <a:r>
              <a:rPr lang="en-US" sz="2000" dirty="0"/>
              <a:t>Qualitative Interviews </a:t>
            </a:r>
          </a:p>
          <a:p>
            <a:pPr algn="ctr"/>
            <a:r>
              <a:rPr lang="en-US" sz="2000" dirty="0"/>
              <a:t>Veterans Receiving CC</a:t>
            </a:r>
          </a:p>
          <a:p>
            <a:pPr algn="ctr"/>
            <a:r>
              <a:rPr lang="en-US" sz="2000" dirty="0"/>
              <a:t>N=10</a:t>
            </a:r>
          </a:p>
        </p:txBody>
      </p:sp>
      <p:pic>
        <p:nvPicPr>
          <p:cNvPr id="3074" name="Picture 2" descr="Image result for conversation bubble">
            <a:extLst>
              <a:ext uri="{FF2B5EF4-FFF2-40B4-BE49-F238E27FC236}">
                <a16:creationId xmlns:a16="http://schemas.microsoft.com/office/drawing/2014/main" id="{75A8FE1D-6C03-42AB-A9C0-900D1978F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521" y="635378"/>
            <a:ext cx="4386857" cy="330563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Image result for conversation bubble">
            <a:extLst>
              <a:ext uri="{FF2B5EF4-FFF2-40B4-BE49-F238E27FC236}">
                <a16:creationId xmlns:a16="http://schemas.microsoft.com/office/drawing/2014/main" id="{FC00F609-6469-4C77-B04D-96D8139E4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580" y="2140529"/>
            <a:ext cx="4252144" cy="320412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Image result for conversation bubble">
            <a:extLst>
              <a:ext uri="{FF2B5EF4-FFF2-40B4-BE49-F238E27FC236}">
                <a16:creationId xmlns:a16="http://schemas.microsoft.com/office/drawing/2014/main" id="{36911E1F-6A69-4570-902C-C430F20A0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005" y="3506577"/>
            <a:ext cx="3912443" cy="294815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Image result for interview">
            <a:extLst>
              <a:ext uri="{FF2B5EF4-FFF2-40B4-BE49-F238E27FC236}">
                <a16:creationId xmlns:a16="http://schemas.microsoft.com/office/drawing/2014/main" id="{A9EC41C0-A392-473B-A344-7B7340EE1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673" y="2726552"/>
            <a:ext cx="2223644" cy="170351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1855890-47DF-4085-8067-EEA1E4D6712B}"/>
              </a:ext>
            </a:extLst>
          </p:cNvPr>
          <p:cNvSpPr>
            <a:spLocks noGrp="1"/>
          </p:cNvSpPr>
          <p:nvPr>
            <p:ph type="sldNum" sz="quarter" idx="12"/>
          </p:nvPr>
        </p:nvSpPr>
        <p:spPr/>
        <p:txBody>
          <a:bodyPr/>
          <a:lstStyle/>
          <a:p>
            <a:fld id="{ACD12D91-5F71-FE4F-A594-B9667DC21877}" type="slidenum">
              <a:rPr lang="en-US" smtClean="0"/>
              <a:t>42</a:t>
            </a:fld>
            <a:endParaRPr lang="en-US"/>
          </a:p>
        </p:txBody>
      </p:sp>
      <p:sp>
        <p:nvSpPr>
          <p:cNvPr id="11" name="TextBox 10">
            <a:extLst>
              <a:ext uri="{FF2B5EF4-FFF2-40B4-BE49-F238E27FC236}">
                <a16:creationId xmlns:a16="http://schemas.microsoft.com/office/drawing/2014/main" id="{2EC8B01B-2B17-49DA-8BA7-966B970BA84B}"/>
              </a:ext>
            </a:extLst>
          </p:cNvPr>
          <p:cNvSpPr txBox="1"/>
          <p:nvPr/>
        </p:nvSpPr>
        <p:spPr>
          <a:xfrm>
            <a:off x="5134319" y="1278174"/>
            <a:ext cx="2967065" cy="1754326"/>
          </a:xfrm>
          <a:prstGeom prst="rect">
            <a:avLst/>
          </a:prstGeom>
          <a:noFill/>
        </p:spPr>
        <p:txBody>
          <a:bodyPr wrap="square" rtlCol="0">
            <a:spAutoFit/>
          </a:bodyPr>
          <a:lstStyle/>
          <a:p>
            <a:pPr algn="ctr"/>
            <a:r>
              <a:rPr lang="en-US" dirty="0"/>
              <a:t>“But if you’re not in any program if you just live out here in the real world… Around the holidays, I get kind of left out because I live alone, you know.” </a:t>
            </a:r>
            <a:endParaRPr lang="en-US" sz="3200" dirty="0"/>
          </a:p>
        </p:txBody>
      </p:sp>
      <p:sp>
        <p:nvSpPr>
          <p:cNvPr id="13" name="TextBox 12">
            <a:extLst>
              <a:ext uri="{FF2B5EF4-FFF2-40B4-BE49-F238E27FC236}">
                <a16:creationId xmlns:a16="http://schemas.microsoft.com/office/drawing/2014/main" id="{C62CD1D3-42BC-42DA-8298-F8FF71814941}"/>
              </a:ext>
            </a:extLst>
          </p:cNvPr>
          <p:cNvSpPr txBox="1"/>
          <p:nvPr/>
        </p:nvSpPr>
        <p:spPr>
          <a:xfrm>
            <a:off x="8602195" y="2726552"/>
            <a:ext cx="2790496" cy="1815882"/>
          </a:xfrm>
          <a:prstGeom prst="rect">
            <a:avLst/>
          </a:prstGeom>
          <a:noFill/>
        </p:spPr>
        <p:txBody>
          <a:bodyPr wrap="square" rtlCol="0">
            <a:spAutoFit/>
          </a:bodyPr>
          <a:lstStyle/>
          <a:p>
            <a:pPr algn="ctr"/>
            <a:r>
              <a:rPr lang="en-US" sz="2800" dirty="0"/>
              <a:t>“It made me feel really important. Like I belonged at the VA.” </a:t>
            </a:r>
            <a:endParaRPr lang="en-US" sz="3200" dirty="0">
              <a:solidFill>
                <a:schemeClr val="accent1"/>
              </a:solidFill>
            </a:endParaRPr>
          </a:p>
        </p:txBody>
      </p:sp>
      <p:sp>
        <p:nvSpPr>
          <p:cNvPr id="14" name="TextBox 13">
            <a:extLst>
              <a:ext uri="{FF2B5EF4-FFF2-40B4-BE49-F238E27FC236}">
                <a16:creationId xmlns:a16="http://schemas.microsoft.com/office/drawing/2014/main" id="{D55776E5-337F-4F25-A6D6-449EC118AEFA}"/>
              </a:ext>
            </a:extLst>
          </p:cNvPr>
          <p:cNvSpPr txBox="1"/>
          <p:nvPr/>
        </p:nvSpPr>
        <p:spPr>
          <a:xfrm>
            <a:off x="4762330" y="4023891"/>
            <a:ext cx="2790496" cy="1569660"/>
          </a:xfrm>
          <a:prstGeom prst="rect">
            <a:avLst/>
          </a:prstGeom>
          <a:noFill/>
        </p:spPr>
        <p:txBody>
          <a:bodyPr wrap="square" rtlCol="0">
            <a:spAutoFit/>
          </a:bodyPr>
          <a:lstStyle/>
          <a:p>
            <a:pPr algn="ctr"/>
            <a:r>
              <a:rPr lang="en-US" sz="1600" dirty="0"/>
              <a:t>“It was nice to get something […] I’m an older person and a lot of people in my family have passed on and I’ve lost some close friends and stuff so…your support circle starts to shrink.”</a:t>
            </a:r>
            <a:endParaRPr lang="en-US" sz="2800" dirty="0"/>
          </a:p>
        </p:txBody>
      </p:sp>
      <p:sp>
        <p:nvSpPr>
          <p:cNvPr id="15" name="TextBox 14">
            <a:extLst>
              <a:ext uri="{FF2B5EF4-FFF2-40B4-BE49-F238E27FC236}">
                <a16:creationId xmlns:a16="http://schemas.microsoft.com/office/drawing/2014/main" id="{82AEDB5E-814F-4DDA-A247-427D01D3C304}"/>
              </a:ext>
            </a:extLst>
          </p:cNvPr>
          <p:cNvSpPr txBox="1"/>
          <p:nvPr/>
        </p:nvSpPr>
        <p:spPr>
          <a:xfrm>
            <a:off x="9319727" y="6352144"/>
            <a:ext cx="2872273" cy="369332"/>
          </a:xfrm>
          <a:prstGeom prst="rect">
            <a:avLst/>
          </a:prstGeom>
          <a:noFill/>
        </p:spPr>
        <p:txBody>
          <a:bodyPr wrap="square" rtlCol="0">
            <a:spAutoFit/>
          </a:bodyPr>
          <a:lstStyle/>
          <a:p>
            <a:r>
              <a:rPr lang="en-US" dirty="0"/>
              <a:t>Landes et al., under review</a:t>
            </a:r>
          </a:p>
        </p:txBody>
      </p:sp>
    </p:spTree>
    <p:extLst>
      <p:ext uri="{BB962C8B-B14F-4D97-AF65-F5344CB8AC3E}">
        <p14:creationId xmlns:p14="http://schemas.microsoft.com/office/powerpoint/2010/main" val="137714820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D37A-5110-4D58-80D5-B47D430393E3}"/>
              </a:ext>
            </a:extLst>
          </p:cNvPr>
          <p:cNvSpPr>
            <a:spLocks noGrp="1"/>
          </p:cNvSpPr>
          <p:nvPr>
            <p:ph type="ctrTitle"/>
          </p:nvPr>
        </p:nvSpPr>
        <p:spPr/>
        <p:txBody>
          <a:bodyPr/>
          <a:lstStyle/>
          <a:p>
            <a:r>
              <a:rPr lang="en-US" dirty="0"/>
              <a:t>Example Project</a:t>
            </a:r>
          </a:p>
        </p:txBody>
      </p:sp>
      <p:sp>
        <p:nvSpPr>
          <p:cNvPr id="3" name="Slide Number Placeholder 2">
            <a:extLst>
              <a:ext uri="{FF2B5EF4-FFF2-40B4-BE49-F238E27FC236}">
                <a16:creationId xmlns:a16="http://schemas.microsoft.com/office/drawing/2014/main" id="{620B85AE-3347-462C-9872-B8506832F728}"/>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43</a:t>
            </a:fld>
            <a:endParaRPr lang="en-US"/>
          </a:p>
        </p:txBody>
      </p:sp>
      <p:sp>
        <p:nvSpPr>
          <p:cNvPr id="7" name="Title 1">
            <a:extLst>
              <a:ext uri="{FF2B5EF4-FFF2-40B4-BE49-F238E27FC236}">
                <a16:creationId xmlns:a16="http://schemas.microsoft.com/office/drawing/2014/main" id="{CD38BB40-B26A-4BB8-954A-1DD3B4B41800}"/>
              </a:ext>
            </a:extLst>
          </p:cNvPr>
          <p:cNvSpPr>
            <a:spLocks noGrp="1"/>
          </p:cNvSpPr>
          <p:nvPr>
            <p:ph type="subTitle" idx="1"/>
          </p:nvPr>
        </p:nvSpPr>
        <p:spPr>
          <a:xfrm>
            <a:off x="619124" y="3023118"/>
            <a:ext cx="6518793" cy="2444621"/>
          </a:xfrm>
        </p:spPr>
        <p:txBody>
          <a:bodyPr>
            <a:normAutofit/>
          </a:bodyPr>
          <a:lstStyle/>
          <a:p>
            <a:r>
              <a:rPr lang="en-US" sz="2400" i="0" dirty="0"/>
              <a:t>ED-SAFE 2: Continuous Quality Improvement and Implementation Strategies</a:t>
            </a:r>
          </a:p>
          <a:p>
            <a:r>
              <a:rPr lang="en-US" sz="2400" i="0" dirty="0">
                <a:cs typeface="Arial" pitchFamily="34" charset="0"/>
              </a:rPr>
              <a:t>Edwin D. Boudreaux, PhD</a:t>
            </a:r>
          </a:p>
          <a:p>
            <a:endParaRPr lang="en-US" dirty="0">
              <a:cs typeface="Arial" pitchFamily="34" charset="0"/>
            </a:endParaRPr>
          </a:p>
          <a:p>
            <a:pPr>
              <a:lnSpc>
                <a:spcPct val="120000"/>
              </a:lnSpc>
            </a:pPr>
            <a:r>
              <a:rPr lang="en-US" sz="1050" dirty="0">
                <a:cs typeface="Arial" pitchFamily="34" charset="0"/>
              </a:rPr>
              <a:t>This project was supported by Award Number </a:t>
            </a:r>
            <a:r>
              <a:rPr lang="en-US" sz="1050" kern="0" dirty="0"/>
              <a:t>R01MH106726</a:t>
            </a:r>
            <a:r>
              <a:rPr lang="en-US" sz="1050" dirty="0">
                <a:cs typeface="Arial" pitchFamily="34" charset="0"/>
              </a:rPr>
              <a:t> from the National Institute of Mental Health. The content is solely the responsibility of the authors and does not necessarily represent the official views of the National Institute of Mental Health or the National Institutes of Health.</a:t>
            </a:r>
          </a:p>
          <a:p>
            <a:endParaRPr lang="en-US" dirty="0"/>
          </a:p>
        </p:txBody>
      </p:sp>
    </p:spTree>
    <p:extLst>
      <p:ext uri="{BB962C8B-B14F-4D97-AF65-F5344CB8AC3E}">
        <p14:creationId xmlns:p14="http://schemas.microsoft.com/office/powerpoint/2010/main" val="313881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1C68-429B-4CAC-95F1-7A86E45B35E5}"/>
              </a:ext>
            </a:extLst>
          </p:cNvPr>
          <p:cNvSpPr>
            <a:spLocks noGrp="1"/>
          </p:cNvSpPr>
          <p:nvPr>
            <p:ph type="title"/>
          </p:nvPr>
        </p:nvSpPr>
        <p:spPr/>
        <p:txBody>
          <a:bodyPr/>
          <a:lstStyle/>
          <a:p>
            <a:r>
              <a:rPr lang="en-US" dirty="0"/>
              <a:t>ED-SAFE 2: Overview</a:t>
            </a:r>
          </a:p>
        </p:txBody>
      </p:sp>
      <p:sp>
        <p:nvSpPr>
          <p:cNvPr id="3" name="Content Placeholder 2">
            <a:extLst>
              <a:ext uri="{FF2B5EF4-FFF2-40B4-BE49-F238E27FC236}">
                <a16:creationId xmlns:a16="http://schemas.microsoft.com/office/drawing/2014/main" id="{6570DAFD-7ED1-4B8E-9976-8BA894F203FA}"/>
              </a:ext>
            </a:extLst>
          </p:cNvPr>
          <p:cNvSpPr>
            <a:spLocks noGrp="1"/>
          </p:cNvSpPr>
          <p:nvPr>
            <p:ph idx="1"/>
          </p:nvPr>
        </p:nvSpPr>
        <p:spPr/>
        <p:txBody>
          <a:bodyPr>
            <a:normAutofit fontScale="85000" lnSpcReduction="20000"/>
          </a:bodyPr>
          <a:lstStyle/>
          <a:p>
            <a:pPr marL="465138" indent="-290513">
              <a:lnSpc>
                <a:spcPct val="120000"/>
              </a:lnSpc>
              <a:spcAft>
                <a:spcPts val="600"/>
              </a:spcAft>
              <a:buFontTx/>
              <a:buChar char="•"/>
            </a:pPr>
            <a:r>
              <a:rPr lang="en-US" dirty="0">
                <a:cs typeface="Arial" panose="020B0604020202020204" pitchFamily="34" charset="0"/>
              </a:rPr>
              <a:t>To further improve suicide risk screening and best practice implementation in 8 EDs across US</a:t>
            </a:r>
          </a:p>
          <a:p>
            <a:pPr marL="465138" indent="-290513">
              <a:lnSpc>
                <a:spcPct val="120000"/>
              </a:lnSpc>
              <a:spcAft>
                <a:spcPts val="600"/>
              </a:spcAft>
              <a:buFontTx/>
              <a:buChar char="•"/>
            </a:pPr>
            <a:r>
              <a:rPr lang="en-US" dirty="0">
                <a:cs typeface="Arial" panose="020B0604020202020204" pitchFamily="34" charset="0"/>
              </a:rPr>
              <a:t>Implement the Safety Plan Intervention for those with active suicidal ideation or an attempt in the past 6 months who are </a:t>
            </a:r>
            <a:r>
              <a:rPr lang="en-US" i="1" dirty="0">
                <a:solidFill>
                  <a:srgbClr val="FF0000"/>
                </a:solidFill>
                <a:cs typeface="Arial" panose="020B0604020202020204" pitchFamily="34" charset="0"/>
              </a:rPr>
              <a:t>discharged</a:t>
            </a:r>
            <a:r>
              <a:rPr lang="en-US" dirty="0">
                <a:cs typeface="Arial" panose="020B0604020202020204" pitchFamily="34" charset="0"/>
              </a:rPr>
              <a:t> from the ED</a:t>
            </a:r>
          </a:p>
          <a:p>
            <a:pPr marL="465138" indent="-290513">
              <a:lnSpc>
                <a:spcPct val="120000"/>
              </a:lnSpc>
              <a:spcAft>
                <a:spcPts val="600"/>
              </a:spcAft>
              <a:buFontTx/>
              <a:buChar char="•"/>
            </a:pPr>
            <a:r>
              <a:rPr lang="en-US" dirty="0">
                <a:cs typeface="Arial" panose="020B0604020202020204" pitchFamily="34" charset="0"/>
              </a:rPr>
              <a:t>Routine clinical practice by ED clinicians, not research staff</a:t>
            </a:r>
          </a:p>
          <a:p>
            <a:pPr marL="465138" indent="-290513">
              <a:lnSpc>
                <a:spcPct val="120000"/>
              </a:lnSpc>
              <a:spcAft>
                <a:spcPts val="600"/>
              </a:spcAft>
              <a:buFontTx/>
              <a:buChar char="•"/>
            </a:pPr>
            <a:r>
              <a:rPr lang="en-US" dirty="0">
                <a:cs typeface="Arial" panose="020B0604020202020204" pitchFamily="34" charset="0"/>
              </a:rPr>
              <a:t>Implemented using Lean Continuous Quality Improvement (CQI)</a:t>
            </a:r>
          </a:p>
          <a:p>
            <a:pPr marL="465138" indent="-290513">
              <a:lnSpc>
                <a:spcPct val="120000"/>
              </a:lnSpc>
              <a:spcAft>
                <a:spcPts val="600"/>
              </a:spcAft>
              <a:buFontTx/>
              <a:buChar char="•"/>
            </a:pPr>
            <a:r>
              <a:rPr lang="en-US" dirty="0">
                <a:cs typeface="Arial" panose="020B0604020202020204" pitchFamily="34" charset="0"/>
              </a:rPr>
              <a:t>Study factors associated with implementation success/failure</a:t>
            </a:r>
            <a:endParaRPr lang="en-US" dirty="0"/>
          </a:p>
        </p:txBody>
      </p:sp>
      <p:sp>
        <p:nvSpPr>
          <p:cNvPr id="4" name="Slide Number Placeholder 3">
            <a:extLst>
              <a:ext uri="{FF2B5EF4-FFF2-40B4-BE49-F238E27FC236}">
                <a16:creationId xmlns:a16="http://schemas.microsoft.com/office/drawing/2014/main" id="{E34241A5-9BDC-4D82-AE50-0E4632ADBBF5}"/>
              </a:ext>
            </a:extLst>
          </p:cNvPr>
          <p:cNvSpPr>
            <a:spLocks noGrp="1"/>
          </p:cNvSpPr>
          <p:nvPr>
            <p:ph type="sldNum" sz="quarter" idx="12"/>
          </p:nvPr>
        </p:nvSpPr>
        <p:spPr/>
        <p:txBody>
          <a:bodyPr/>
          <a:lstStyle/>
          <a:p>
            <a:fld id="{ACD12D91-5F71-FE4F-A594-B9667DC21877}" type="slidenum">
              <a:rPr lang="en-US" smtClean="0"/>
              <a:t>44</a:t>
            </a:fld>
            <a:endParaRPr lang="en-US"/>
          </a:p>
        </p:txBody>
      </p:sp>
    </p:spTree>
    <p:extLst>
      <p:ext uri="{BB962C8B-B14F-4D97-AF65-F5344CB8AC3E}">
        <p14:creationId xmlns:p14="http://schemas.microsoft.com/office/powerpoint/2010/main" val="268708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FA0C-6FED-40A2-B0B9-873A11226267}"/>
              </a:ext>
            </a:extLst>
          </p:cNvPr>
          <p:cNvSpPr>
            <a:spLocks noGrp="1"/>
          </p:cNvSpPr>
          <p:nvPr>
            <p:ph type="title"/>
          </p:nvPr>
        </p:nvSpPr>
        <p:spPr/>
        <p:txBody>
          <a:bodyPr/>
          <a:lstStyle/>
          <a:p>
            <a:r>
              <a:rPr lang="en-US" dirty="0"/>
              <a:t>Lean</a:t>
            </a:r>
          </a:p>
        </p:txBody>
      </p:sp>
      <p:sp>
        <p:nvSpPr>
          <p:cNvPr id="3" name="Content Placeholder 2">
            <a:extLst>
              <a:ext uri="{FF2B5EF4-FFF2-40B4-BE49-F238E27FC236}">
                <a16:creationId xmlns:a16="http://schemas.microsoft.com/office/drawing/2014/main" id="{0739286E-A326-4544-8A65-6DB77C11C741}"/>
              </a:ext>
            </a:extLst>
          </p:cNvPr>
          <p:cNvSpPr>
            <a:spLocks noGrp="1"/>
          </p:cNvSpPr>
          <p:nvPr>
            <p:ph idx="1"/>
          </p:nvPr>
        </p:nvSpPr>
        <p:spPr/>
        <p:txBody>
          <a:bodyPr>
            <a:normAutofit fontScale="85000" lnSpcReduction="10000"/>
          </a:bodyPr>
          <a:lstStyle/>
          <a:p>
            <a:pPr marL="465138" indent="-290513">
              <a:lnSpc>
                <a:spcPct val="120000"/>
              </a:lnSpc>
              <a:spcAft>
                <a:spcPts val="600"/>
              </a:spcAft>
              <a:buFontTx/>
              <a:buChar char="•"/>
            </a:pPr>
            <a:r>
              <a:rPr lang="en-US" sz="2800" dirty="0">
                <a:cs typeface="Arial" panose="020B0604020202020204" pitchFamily="34" charset="0"/>
              </a:rPr>
              <a:t>CQI philosophy and a set of principles and tools that originated with Toyota </a:t>
            </a:r>
          </a:p>
          <a:p>
            <a:pPr marL="465138" indent="-290513">
              <a:lnSpc>
                <a:spcPct val="120000"/>
              </a:lnSpc>
              <a:spcAft>
                <a:spcPts val="600"/>
              </a:spcAft>
              <a:buFontTx/>
              <a:buChar char="•"/>
            </a:pPr>
            <a:r>
              <a:rPr lang="en-US" sz="2800" dirty="0">
                <a:cs typeface="Arial" panose="020B0604020202020204" pitchFamily="34" charset="0"/>
              </a:rPr>
              <a:t>The philosophy revolves around three basic tenets:</a:t>
            </a:r>
          </a:p>
          <a:p>
            <a:pPr marL="631825" lvl="1" indent="0">
              <a:lnSpc>
                <a:spcPct val="120000"/>
              </a:lnSpc>
              <a:spcAft>
                <a:spcPts val="600"/>
              </a:spcAft>
              <a:buNone/>
            </a:pPr>
            <a:r>
              <a:rPr lang="en-US" sz="2400" dirty="0">
                <a:cs typeface="Arial" panose="020B0604020202020204" pitchFamily="34" charset="0"/>
              </a:rPr>
              <a:t>(1) create a culture of continuous improvement, </a:t>
            </a:r>
          </a:p>
          <a:p>
            <a:pPr marL="631825" lvl="1" indent="0">
              <a:lnSpc>
                <a:spcPct val="120000"/>
              </a:lnSpc>
              <a:spcAft>
                <a:spcPts val="600"/>
              </a:spcAft>
              <a:buNone/>
            </a:pPr>
            <a:r>
              <a:rPr lang="en-US" sz="2400" dirty="0">
                <a:cs typeface="Arial" panose="020B0604020202020204" pitchFamily="34" charset="0"/>
              </a:rPr>
              <a:t>(2) engage the frontline people doing the work (respect for people), and </a:t>
            </a:r>
          </a:p>
          <a:p>
            <a:pPr marL="631825" lvl="1" indent="0">
              <a:lnSpc>
                <a:spcPct val="120000"/>
              </a:lnSpc>
              <a:spcAft>
                <a:spcPts val="600"/>
              </a:spcAft>
              <a:buNone/>
            </a:pPr>
            <a:r>
              <a:rPr lang="en-US" sz="2400" dirty="0">
                <a:cs typeface="Arial" panose="020B0604020202020204" pitchFamily="34" charset="0"/>
              </a:rPr>
              <a:t>(3) focus on value and process from a customer perspective.</a:t>
            </a:r>
          </a:p>
          <a:p>
            <a:pPr marL="465138" indent="-290513">
              <a:lnSpc>
                <a:spcPct val="120000"/>
              </a:lnSpc>
              <a:spcAft>
                <a:spcPts val="600"/>
              </a:spcAft>
              <a:buFontTx/>
              <a:buChar char="•"/>
            </a:pPr>
            <a:r>
              <a:rPr lang="en-US" sz="2800" dirty="0">
                <a:cs typeface="Arial" panose="020B0604020202020204" pitchFamily="34" charset="0"/>
              </a:rPr>
              <a:t>Created multi-disciplinary teams</a:t>
            </a:r>
          </a:p>
          <a:p>
            <a:pPr marL="465138" indent="-290513">
              <a:lnSpc>
                <a:spcPct val="120000"/>
              </a:lnSpc>
              <a:spcAft>
                <a:spcPts val="600"/>
              </a:spcAft>
              <a:buFontTx/>
              <a:buChar char="•"/>
            </a:pPr>
            <a:r>
              <a:rPr lang="en-US" sz="2800" dirty="0">
                <a:cs typeface="Arial" panose="020B0604020202020204" pitchFamily="34" charset="0"/>
              </a:rPr>
              <a:t>Mapped current workflow related to suicide-risk screening and management</a:t>
            </a:r>
          </a:p>
        </p:txBody>
      </p:sp>
      <p:sp>
        <p:nvSpPr>
          <p:cNvPr id="4" name="Slide Number Placeholder 3">
            <a:extLst>
              <a:ext uri="{FF2B5EF4-FFF2-40B4-BE49-F238E27FC236}">
                <a16:creationId xmlns:a16="http://schemas.microsoft.com/office/drawing/2014/main" id="{50F0DAA5-1B4A-42D2-A0FF-F28D4366FB82}"/>
              </a:ext>
            </a:extLst>
          </p:cNvPr>
          <p:cNvSpPr>
            <a:spLocks noGrp="1"/>
          </p:cNvSpPr>
          <p:nvPr>
            <p:ph type="sldNum" sz="quarter" idx="12"/>
          </p:nvPr>
        </p:nvSpPr>
        <p:spPr/>
        <p:txBody>
          <a:bodyPr/>
          <a:lstStyle/>
          <a:p>
            <a:fld id="{ACD12D91-5F71-FE4F-A594-B9667DC21877}" type="slidenum">
              <a:rPr lang="en-US" smtClean="0"/>
              <a:t>45</a:t>
            </a:fld>
            <a:endParaRPr lang="en-US"/>
          </a:p>
        </p:txBody>
      </p:sp>
    </p:spTree>
    <p:extLst>
      <p:ext uri="{BB962C8B-B14F-4D97-AF65-F5344CB8AC3E}">
        <p14:creationId xmlns:p14="http://schemas.microsoft.com/office/powerpoint/2010/main" val="400041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FA0C-6FED-40A2-B0B9-873A11226267}"/>
              </a:ext>
            </a:extLst>
          </p:cNvPr>
          <p:cNvSpPr>
            <a:spLocks noGrp="1"/>
          </p:cNvSpPr>
          <p:nvPr>
            <p:ph type="title"/>
          </p:nvPr>
        </p:nvSpPr>
        <p:spPr/>
        <p:txBody>
          <a:bodyPr/>
          <a:lstStyle/>
          <a:p>
            <a:r>
              <a:rPr lang="en-US" dirty="0"/>
              <a:t>Lean</a:t>
            </a:r>
          </a:p>
        </p:txBody>
      </p:sp>
      <p:sp>
        <p:nvSpPr>
          <p:cNvPr id="3" name="Content Placeholder 2">
            <a:extLst>
              <a:ext uri="{FF2B5EF4-FFF2-40B4-BE49-F238E27FC236}">
                <a16:creationId xmlns:a16="http://schemas.microsoft.com/office/drawing/2014/main" id="{0739286E-A326-4544-8A65-6DB77C11C741}"/>
              </a:ext>
            </a:extLst>
          </p:cNvPr>
          <p:cNvSpPr>
            <a:spLocks noGrp="1"/>
          </p:cNvSpPr>
          <p:nvPr>
            <p:ph idx="1"/>
          </p:nvPr>
        </p:nvSpPr>
        <p:spPr/>
        <p:txBody>
          <a:bodyPr>
            <a:normAutofit fontScale="92500" lnSpcReduction="20000"/>
          </a:bodyPr>
          <a:lstStyle/>
          <a:p>
            <a:pPr marL="465138" indent="-290513">
              <a:buFontTx/>
              <a:buChar char="•"/>
            </a:pPr>
            <a:r>
              <a:rPr lang="en-US" sz="2400" dirty="0">
                <a:cs typeface="Arial" panose="020B0604020202020204" pitchFamily="34" charset="0"/>
              </a:rPr>
              <a:t>Built “future state” workflow with associated protocols to address problems identified with current state</a:t>
            </a:r>
          </a:p>
          <a:p>
            <a:pPr marL="465138" indent="-290513">
              <a:buFontTx/>
              <a:buChar char="•"/>
            </a:pPr>
            <a:r>
              <a:rPr lang="en-US" sz="2400" dirty="0">
                <a:cs typeface="Arial" panose="020B0604020202020204" pitchFamily="34" charset="0"/>
              </a:rPr>
              <a:t>At minimum, Safety Planning was added for discharged patients. </a:t>
            </a:r>
          </a:p>
          <a:p>
            <a:pPr marL="465138" indent="-290513">
              <a:buFontTx/>
              <a:buChar char="•"/>
            </a:pPr>
            <a:r>
              <a:rPr lang="en-US" sz="2400" dirty="0">
                <a:cs typeface="Arial" panose="020B0604020202020204" pitchFamily="34" charset="0"/>
              </a:rPr>
              <a:t>Encouraged training, performance monitoring and fidelity, and reinforcement of performance</a:t>
            </a:r>
          </a:p>
          <a:p>
            <a:pPr marL="465138" indent="-290513">
              <a:buFontTx/>
              <a:buChar char="•"/>
            </a:pPr>
            <a:r>
              <a:rPr lang="en-US" sz="2400" dirty="0">
                <a:cs typeface="Arial" panose="020B0604020202020204" pitchFamily="34" charset="0"/>
              </a:rPr>
              <a:t>Built tools to facilitate implementation of protocols, including EHR templates and alerts</a:t>
            </a:r>
          </a:p>
          <a:p>
            <a:pPr marL="465138" indent="-290513">
              <a:buFontTx/>
              <a:buChar char="•"/>
            </a:pPr>
            <a:r>
              <a:rPr lang="en-US" sz="2400" dirty="0">
                <a:cs typeface="Arial" panose="020B0604020202020204" pitchFamily="34" charset="0"/>
              </a:rPr>
              <a:t>Lean tools (sample)</a:t>
            </a:r>
          </a:p>
          <a:p>
            <a:pPr marL="922338" lvl="1" indent="-290513">
              <a:buFontTx/>
              <a:buChar char="•"/>
            </a:pPr>
            <a:r>
              <a:rPr lang="en-US" sz="2200" dirty="0">
                <a:cs typeface="Arial" panose="020B0604020202020204" pitchFamily="34" charset="0"/>
              </a:rPr>
              <a:t>A3 Problem solving</a:t>
            </a:r>
          </a:p>
          <a:p>
            <a:pPr marL="922338" lvl="1" indent="-290513">
              <a:buFontTx/>
              <a:buChar char="•"/>
            </a:pPr>
            <a:r>
              <a:rPr lang="en-US" sz="2200" dirty="0">
                <a:cs typeface="Arial" panose="020B0604020202020204" pitchFamily="34" charset="0"/>
              </a:rPr>
              <a:t>Kaizen events</a:t>
            </a:r>
          </a:p>
          <a:p>
            <a:pPr marL="922338" lvl="1" indent="-290513">
              <a:buFontTx/>
              <a:buChar char="•"/>
            </a:pPr>
            <a:r>
              <a:rPr lang="en-US" sz="2200" dirty="0">
                <a:cs typeface="Arial" panose="020B0604020202020204" pitchFamily="34" charset="0"/>
              </a:rPr>
              <a:t>Results boards</a:t>
            </a:r>
            <a:endParaRPr lang="en-US" sz="2400" dirty="0"/>
          </a:p>
        </p:txBody>
      </p:sp>
      <p:sp>
        <p:nvSpPr>
          <p:cNvPr id="4" name="Slide Number Placeholder 3">
            <a:extLst>
              <a:ext uri="{FF2B5EF4-FFF2-40B4-BE49-F238E27FC236}">
                <a16:creationId xmlns:a16="http://schemas.microsoft.com/office/drawing/2014/main" id="{29D7C5B2-D247-42BD-9FE8-BEDFD78C1462}"/>
              </a:ext>
            </a:extLst>
          </p:cNvPr>
          <p:cNvSpPr>
            <a:spLocks noGrp="1"/>
          </p:cNvSpPr>
          <p:nvPr>
            <p:ph type="sldNum" sz="quarter" idx="12"/>
          </p:nvPr>
        </p:nvSpPr>
        <p:spPr/>
        <p:txBody>
          <a:bodyPr/>
          <a:lstStyle/>
          <a:p>
            <a:fld id="{ACD12D91-5F71-FE4F-A594-B9667DC21877}" type="slidenum">
              <a:rPr lang="en-US" smtClean="0"/>
              <a:t>46</a:t>
            </a:fld>
            <a:endParaRPr lang="en-US"/>
          </a:p>
        </p:txBody>
      </p:sp>
    </p:spTree>
    <p:extLst>
      <p:ext uri="{BB962C8B-B14F-4D97-AF65-F5344CB8AC3E}">
        <p14:creationId xmlns:p14="http://schemas.microsoft.com/office/powerpoint/2010/main" val="161216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057D-DC6A-4CE4-9C07-58523291DE2B}"/>
              </a:ext>
            </a:extLst>
          </p:cNvPr>
          <p:cNvSpPr>
            <a:spLocks noGrp="1"/>
          </p:cNvSpPr>
          <p:nvPr>
            <p:ph type="title"/>
          </p:nvPr>
        </p:nvSpPr>
        <p:spPr/>
        <p:txBody>
          <a:bodyPr/>
          <a:lstStyle/>
          <a:p>
            <a:r>
              <a:rPr lang="en-US" dirty="0"/>
              <a:t>ED-SAFE 2: “Stepped-Wedge” Study Design</a:t>
            </a:r>
          </a:p>
        </p:txBody>
      </p:sp>
      <p:sp>
        <p:nvSpPr>
          <p:cNvPr id="6" name="Content Placeholder 5">
            <a:extLst>
              <a:ext uri="{FF2B5EF4-FFF2-40B4-BE49-F238E27FC236}">
                <a16:creationId xmlns:a16="http://schemas.microsoft.com/office/drawing/2014/main" id="{62003C14-2D5A-409D-A760-E45F1ACE645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857C67-F5AC-4841-8807-FD37EC2D1967}"/>
              </a:ext>
            </a:extLst>
          </p:cNvPr>
          <p:cNvSpPr>
            <a:spLocks noGrp="1"/>
          </p:cNvSpPr>
          <p:nvPr>
            <p:ph type="sldNum" sz="quarter" idx="12"/>
          </p:nvPr>
        </p:nvSpPr>
        <p:spPr/>
        <p:txBody>
          <a:bodyPr/>
          <a:lstStyle/>
          <a:p>
            <a:fld id="{ACD12D91-5F71-FE4F-A594-B9667DC21877}" type="slidenum">
              <a:rPr lang="en-US" smtClean="0"/>
              <a:t>47</a:t>
            </a:fld>
            <a:endParaRPr lang="en-US"/>
          </a:p>
        </p:txBody>
      </p:sp>
      <p:graphicFrame>
        <p:nvGraphicFramePr>
          <p:cNvPr id="5" name="Table 4">
            <a:extLst>
              <a:ext uri="{FF2B5EF4-FFF2-40B4-BE49-F238E27FC236}">
                <a16:creationId xmlns:a16="http://schemas.microsoft.com/office/drawing/2014/main" id="{23FD3852-4A8E-4ABB-9084-7102E729DCE8}"/>
              </a:ext>
            </a:extLst>
          </p:cNvPr>
          <p:cNvGraphicFramePr>
            <a:graphicFrameLocks noGrp="1"/>
          </p:cNvGraphicFramePr>
          <p:nvPr/>
        </p:nvGraphicFramePr>
        <p:xfrm>
          <a:off x="838200" y="1402915"/>
          <a:ext cx="6040417" cy="2897251"/>
        </p:xfrm>
        <a:graphic>
          <a:graphicData uri="http://schemas.openxmlformats.org/drawingml/2006/table">
            <a:tbl>
              <a:tblPr firstRow="1" firstCol="1" lastRow="1" lastCol="1" bandRow="1" bandCol="1">
                <a:tableStyleId>{5C22544A-7EE6-4342-B048-85BDC9FD1C3A}</a:tableStyleId>
              </a:tblPr>
              <a:tblGrid>
                <a:gridCol w="1634466">
                  <a:extLst>
                    <a:ext uri="{9D8B030D-6E8A-4147-A177-3AD203B41FA5}">
                      <a16:colId xmlns:a16="http://schemas.microsoft.com/office/drawing/2014/main" val="1983275541"/>
                    </a:ext>
                  </a:extLst>
                </a:gridCol>
                <a:gridCol w="1065956">
                  <a:extLst>
                    <a:ext uri="{9D8B030D-6E8A-4147-A177-3AD203B41FA5}">
                      <a16:colId xmlns:a16="http://schemas.microsoft.com/office/drawing/2014/main" val="2171470715"/>
                    </a:ext>
                  </a:extLst>
                </a:gridCol>
                <a:gridCol w="1065956">
                  <a:extLst>
                    <a:ext uri="{9D8B030D-6E8A-4147-A177-3AD203B41FA5}">
                      <a16:colId xmlns:a16="http://schemas.microsoft.com/office/drawing/2014/main" val="1429460772"/>
                    </a:ext>
                  </a:extLst>
                </a:gridCol>
                <a:gridCol w="1054112">
                  <a:extLst>
                    <a:ext uri="{9D8B030D-6E8A-4147-A177-3AD203B41FA5}">
                      <a16:colId xmlns:a16="http://schemas.microsoft.com/office/drawing/2014/main" val="400044035"/>
                    </a:ext>
                  </a:extLst>
                </a:gridCol>
                <a:gridCol w="1219927">
                  <a:extLst>
                    <a:ext uri="{9D8B030D-6E8A-4147-A177-3AD203B41FA5}">
                      <a16:colId xmlns:a16="http://schemas.microsoft.com/office/drawing/2014/main" val="904326485"/>
                    </a:ext>
                  </a:extLst>
                </a:gridCol>
              </a:tblGrid>
              <a:tr h="373054">
                <a:tc gridSpan="5">
                  <a:txBody>
                    <a:bodyPr/>
                    <a:lstStyle/>
                    <a:p>
                      <a:pPr marL="0" marR="0" algn="l">
                        <a:lnSpc>
                          <a:spcPct val="97000"/>
                        </a:lnSpc>
                        <a:spcBef>
                          <a:spcPts val="0"/>
                        </a:spcBef>
                        <a:spcAft>
                          <a:spcPts val="0"/>
                        </a:spcAft>
                        <a:tabLst>
                          <a:tab pos="0" algn="l"/>
                        </a:tabLst>
                      </a:pPr>
                      <a:r>
                        <a:rPr lang="en-US" sz="2800" dirty="0">
                          <a:effectLst/>
                        </a:rPr>
                        <a:t>Stepped Initiation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5262151"/>
                  </a:ext>
                </a:extLst>
              </a:tr>
              <a:tr h="373054">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gridSpan="4">
                  <a:txBody>
                    <a:bodyPr/>
                    <a:lstStyle/>
                    <a:p>
                      <a:pPr marL="0" marR="0" algn="ctr">
                        <a:lnSpc>
                          <a:spcPct val="97000"/>
                        </a:lnSpc>
                        <a:spcBef>
                          <a:spcPts val="0"/>
                        </a:spcBef>
                        <a:spcAft>
                          <a:spcPts val="0"/>
                        </a:spcAft>
                        <a:tabLst>
                          <a:tab pos="0" algn="l"/>
                        </a:tabLst>
                      </a:pPr>
                      <a:r>
                        <a:rPr lang="en-US" sz="2800" dirty="0">
                          <a:effectLst/>
                        </a:rPr>
                        <a:t>Time in Months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403159"/>
                  </a:ext>
                </a:extLst>
              </a:tr>
              <a:tr h="373054">
                <a:tc>
                  <a:txBody>
                    <a:bodyPr/>
                    <a:lstStyle/>
                    <a:p>
                      <a:pPr marL="0" marR="0" algn="ctr">
                        <a:lnSpc>
                          <a:spcPct val="97000"/>
                        </a:lnSpc>
                        <a:spcBef>
                          <a:spcPts val="0"/>
                        </a:spcBef>
                        <a:spcAft>
                          <a:spcPts val="0"/>
                        </a:spcAft>
                        <a:tabLst>
                          <a:tab pos="0" algn="l"/>
                        </a:tabLst>
                      </a:pPr>
                      <a:r>
                        <a:rPr lang="en-US" sz="2800">
                          <a:effectLst/>
                        </a:rPr>
                        <a:t>Cohort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0</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0+2</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0+4</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effectLst/>
                        </a:rPr>
                        <a:t>0+6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530846622"/>
                  </a:ext>
                </a:extLst>
              </a:tr>
              <a:tr h="373054">
                <a:tc>
                  <a:txBody>
                    <a:bodyPr/>
                    <a:lstStyle/>
                    <a:p>
                      <a:pPr marL="0" marR="0" algn="ctr">
                        <a:lnSpc>
                          <a:spcPct val="97000"/>
                        </a:lnSpc>
                        <a:spcBef>
                          <a:spcPts val="0"/>
                        </a:spcBef>
                        <a:spcAft>
                          <a:spcPts val="0"/>
                        </a:spcAft>
                        <a:tabLst>
                          <a:tab pos="0" algn="l"/>
                        </a:tabLst>
                      </a:pPr>
                      <a:r>
                        <a:rPr lang="en-US" sz="28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b="1" dirty="0">
                          <a:solidFill>
                            <a:schemeClr val="bg1"/>
                          </a:solidFill>
                          <a:effectLst/>
                        </a:rPr>
                        <a:t>Start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107911204"/>
                  </a:ext>
                </a:extLst>
              </a:tr>
              <a:tr h="373054">
                <a:tc>
                  <a:txBody>
                    <a:bodyPr/>
                    <a:lstStyle/>
                    <a:p>
                      <a:pPr marL="0" marR="0" algn="ctr">
                        <a:lnSpc>
                          <a:spcPct val="97000"/>
                        </a:lnSpc>
                        <a:spcBef>
                          <a:spcPts val="0"/>
                        </a:spcBef>
                        <a:spcAft>
                          <a:spcPts val="0"/>
                        </a:spcAft>
                        <a:tabLst>
                          <a:tab pos="0" algn="l"/>
                        </a:tabLst>
                      </a:pPr>
                      <a:r>
                        <a:rPr lang="en-US" sz="2800">
                          <a:effectLst/>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b="1" dirty="0">
                          <a:solidFill>
                            <a:schemeClr val="bg1"/>
                          </a:solidFill>
                          <a:effectLst/>
                        </a:rPr>
                        <a:t>Start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093567766"/>
                  </a:ext>
                </a:extLst>
              </a:tr>
              <a:tr h="373054">
                <a:tc>
                  <a:txBody>
                    <a:bodyPr/>
                    <a:lstStyle/>
                    <a:p>
                      <a:pPr marL="0" marR="0" algn="ctr">
                        <a:lnSpc>
                          <a:spcPct val="97000"/>
                        </a:lnSpc>
                        <a:spcBef>
                          <a:spcPts val="0"/>
                        </a:spcBef>
                        <a:spcAft>
                          <a:spcPts val="0"/>
                        </a:spcAft>
                        <a:tabLst>
                          <a:tab pos="0" algn="l"/>
                        </a:tabLst>
                      </a:pPr>
                      <a:r>
                        <a:rPr lang="en-US" sz="2800">
                          <a:effectLst/>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b="1" dirty="0">
                          <a:solidFill>
                            <a:schemeClr val="bg1"/>
                          </a:solidFill>
                          <a:effectLst/>
                        </a:rPr>
                        <a:t>Start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099535229"/>
                  </a:ext>
                </a:extLst>
              </a:tr>
              <a:tr h="373054">
                <a:tc>
                  <a:txBody>
                    <a:bodyPr/>
                    <a:lstStyle/>
                    <a:p>
                      <a:pPr marL="0" marR="0" algn="ctr">
                        <a:lnSpc>
                          <a:spcPct val="97000"/>
                        </a:lnSpc>
                        <a:spcBef>
                          <a:spcPts val="0"/>
                        </a:spcBef>
                        <a:spcAft>
                          <a:spcPts val="0"/>
                        </a:spcAft>
                        <a:tabLst>
                          <a:tab pos="0" algn="l"/>
                        </a:tabLst>
                      </a:pPr>
                      <a:r>
                        <a:rPr lang="en-US" sz="2800">
                          <a:effectLst/>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lnSpc>
                          <a:spcPct val="97000"/>
                        </a:lnSpc>
                        <a:spcBef>
                          <a:spcPts val="0"/>
                        </a:spcBef>
                        <a:spcAft>
                          <a:spcPts val="0"/>
                        </a:spcAft>
                        <a:tabLst>
                          <a:tab pos="0" algn="l"/>
                        </a:tabLst>
                      </a:pPr>
                      <a:r>
                        <a:rPr lang="en-US" sz="2800" dirty="0">
                          <a:effectLst/>
                        </a:rPr>
                        <a:t>Start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602776336"/>
                  </a:ext>
                </a:extLst>
              </a:tr>
            </a:tbl>
          </a:graphicData>
        </a:graphic>
      </p:graphicFrame>
      <p:graphicFrame>
        <p:nvGraphicFramePr>
          <p:cNvPr id="7" name="Object 6">
            <a:extLst>
              <a:ext uri="{FF2B5EF4-FFF2-40B4-BE49-F238E27FC236}">
                <a16:creationId xmlns:a16="http://schemas.microsoft.com/office/drawing/2014/main" id="{3FBD25EF-4637-41DB-AF25-3D25F55C6BDA}"/>
              </a:ext>
            </a:extLst>
          </p:cNvPr>
          <p:cNvGraphicFramePr>
            <a:graphicFrameLocks noChangeAspect="1"/>
          </p:cNvGraphicFramePr>
          <p:nvPr/>
        </p:nvGraphicFramePr>
        <p:xfrm>
          <a:off x="451601" y="4792304"/>
          <a:ext cx="11288797" cy="1325562"/>
        </p:xfrm>
        <a:graphic>
          <a:graphicData uri="http://schemas.openxmlformats.org/presentationml/2006/ole">
            <mc:AlternateContent xmlns:mc="http://schemas.openxmlformats.org/markup-compatibility/2006">
              <mc:Choice xmlns:v="urn:schemas-microsoft-com:vml" Requires="v">
                <p:oleObj spid="_x0000_s1055" name="Visio" r:id="rId3" imgW="5280729" imgH="624751" progId="Visio.Drawing.15">
                  <p:embed/>
                </p:oleObj>
              </mc:Choice>
              <mc:Fallback>
                <p:oleObj name="Visio" r:id="rId3" imgW="5280729" imgH="624751" progId="Visio.Drawing.15">
                  <p:embed/>
                  <p:pic>
                    <p:nvPicPr>
                      <p:cNvPr id="7" name="Object 6">
                        <a:extLst>
                          <a:ext uri="{FF2B5EF4-FFF2-40B4-BE49-F238E27FC236}">
                            <a16:creationId xmlns:a16="http://schemas.microsoft.com/office/drawing/2014/main" id="{3FBD25EF-4637-41DB-AF25-3D25F55C6BDA}"/>
                          </a:ext>
                        </a:extLst>
                      </p:cNvPr>
                      <p:cNvPicPr>
                        <a:picLocks noChangeAspect="1" noChangeArrowheads="1"/>
                      </p:cNvPicPr>
                      <p:nvPr/>
                    </p:nvPicPr>
                    <p:blipFill>
                      <a:blip r:embed="rId4"/>
                      <a:srcRect/>
                      <a:stretch>
                        <a:fillRect/>
                      </a:stretch>
                    </p:blipFill>
                    <p:spPr bwMode="auto">
                      <a:xfrm>
                        <a:off x="451601" y="4792304"/>
                        <a:ext cx="11288797" cy="1325562"/>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2C008184-F9A6-5449-B255-052262013E24}"/>
              </a:ext>
            </a:extLst>
          </p:cNvPr>
          <p:cNvSpPr txBox="1"/>
          <p:nvPr/>
        </p:nvSpPr>
        <p:spPr>
          <a:xfrm>
            <a:off x="7653982" y="2851540"/>
            <a:ext cx="3568199" cy="2308324"/>
          </a:xfrm>
          <a:prstGeom prst="rect">
            <a:avLst/>
          </a:prstGeom>
          <a:noFill/>
        </p:spPr>
        <p:txBody>
          <a:bodyPr wrap="square" rtlCol="0">
            <a:spAutoFit/>
          </a:bodyPr>
          <a:lstStyle/>
          <a:p>
            <a:r>
              <a:rPr lang="en-US" sz="2400" dirty="0"/>
              <a:t>Timeline was based on the </a:t>
            </a:r>
            <a:r>
              <a:rPr lang="en-US" sz="2400" b="1" dirty="0"/>
              <a:t>Exploration, Preparation, Implementation, and Sustainment (EPIS) framework. </a:t>
            </a:r>
          </a:p>
          <a:p>
            <a:r>
              <a:rPr lang="en-US" sz="2400" dirty="0"/>
              <a:t>Aarons et al., 2011</a:t>
            </a:r>
          </a:p>
        </p:txBody>
      </p:sp>
    </p:spTree>
    <p:extLst>
      <p:ext uri="{BB962C8B-B14F-4D97-AF65-F5344CB8AC3E}">
        <p14:creationId xmlns:p14="http://schemas.microsoft.com/office/powerpoint/2010/main" val="1935150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FEFD-3F5B-4123-823E-A7BBA0328EDF}"/>
              </a:ext>
            </a:extLst>
          </p:cNvPr>
          <p:cNvSpPr>
            <a:spLocks noGrp="1"/>
          </p:cNvSpPr>
          <p:nvPr>
            <p:ph type="title"/>
          </p:nvPr>
        </p:nvSpPr>
        <p:spPr/>
        <p:txBody>
          <a:bodyPr/>
          <a:lstStyle/>
          <a:p>
            <a:r>
              <a:rPr lang="en-US" dirty="0"/>
              <a:t>ED-SAFE 2</a:t>
            </a:r>
          </a:p>
        </p:txBody>
      </p:sp>
      <p:graphicFrame>
        <p:nvGraphicFramePr>
          <p:cNvPr id="4" name="Content Placeholder 3">
            <a:extLst>
              <a:ext uri="{FF2B5EF4-FFF2-40B4-BE49-F238E27FC236}">
                <a16:creationId xmlns:a16="http://schemas.microsoft.com/office/drawing/2014/main" id="{CA28C86A-401B-4867-8279-A56C4055459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9CF11E0-B894-4674-9038-0927E3CA0E26}"/>
              </a:ext>
            </a:extLst>
          </p:cNvPr>
          <p:cNvSpPr>
            <a:spLocks noGrp="1"/>
          </p:cNvSpPr>
          <p:nvPr>
            <p:ph type="sldNum" sz="quarter" idx="12"/>
          </p:nvPr>
        </p:nvSpPr>
        <p:spPr/>
        <p:txBody>
          <a:bodyPr/>
          <a:lstStyle/>
          <a:p>
            <a:fld id="{ACD12D91-5F71-FE4F-A594-B9667DC21877}" type="slidenum">
              <a:rPr lang="en-US" smtClean="0"/>
              <a:t>48</a:t>
            </a:fld>
            <a:endParaRPr lang="en-US"/>
          </a:p>
        </p:txBody>
      </p:sp>
    </p:spTree>
    <p:extLst>
      <p:ext uri="{BB962C8B-B14F-4D97-AF65-F5344CB8AC3E}">
        <p14:creationId xmlns:p14="http://schemas.microsoft.com/office/powerpoint/2010/main" val="3824702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FEFD-3F5B-4123-823E-A7BBA0328EDF}"/>
              </a:ext>
            </a:extLst>
          </p:cNvPr>
          <p:cNvSpPr>
            <a:spLocks noGrp="1"/>
          </p:cNvSpPr>
          <p:nvPr>
            <p:ph type="title"/>
          </p:nvPr>
        </p:nvSpPr>
        <p:spPr/>
        <p:txBody>
          <a:bodyPr/>
          <a:lstStyle/>
          <a:p>
            <a:r>
              <a:rPr lang="en-US" dirty="0"/>
              <a:t>ED-SAFE 2</a:t>
            </a:r>
          </a:p>
        </p:txBody>
      </p:sp>
      <p:sp>
        <p:nvSpPr>
          <p:cNvPr id="3" name="Right Brace 2">
            <a:extLst>
              <a:ext uri="{FF2B5EF4-FFF2-40B4-BE49-F238E27FC236}">
                <a16:creationId xmlns:a16="http://schemas.microsoft.com/office/drawing/2014/main" id="{8652E3B9-AEED-47BE-9C53-1A61987C4EEB}"/>
              </a:ext>
            </a:extLst>
          </p:cNvPr>
          <p:cNvSpPr/>
          <p:nvPr/>
        </p:nvSpPr>
        <p:spPr>
          <a:xfrm rot="5400000">
            <a:off x="4377847" y="2141344"/>
            <a:ext cx="409662" cy="170723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ysClr val="windowText" lastClr="000000"/>
                </a:solidFill>
              </a:ln>
            </a:endParaRPr>
          </a:p>
        </p:txBody>
      </p:sp>
      <p:sp>
        <p:nvSpPr>
          <p:cNvPr id="5" name="TextBox 4">
            <a:extLst>
              <a:ext uri="{FF2B5EF4-FFF2-40B4-BE49-F238E27FC236}">
                <a16:creationId xmlns:a16="http://schemas.microsoft.com/office/drawing/2014/main" id="{AA4A93E9-5763-470D-A383-7E98E0D92CD5}"/>
              </a:ext>
            </a:extLst>
          </p:cNvPr>
          <p:cNvSpPr txBox="1"/>
          <p:nvPr/>
        </p:nvSpPr>
        <p:spPr>
          <a:xfrm>
            <a:off x="3555778" y="1690688"/>
            <a:ext cx="2981194" cy="923330"/>
          </a:xfrm>
          <a:prstGeom prst="rect">
            <a:avLst/>
          </a:prstGeom>
          <a:noFill/>
        </p:spPr>
        <p:txBody>
          <a:bodyPr wrap="square" rtlCol="0">
            <a:spAutoFit/>
          </a:bodyPr>
          <a:lstStyle/>
          <a:p>
            <a:r>
              <a:rPr lang="en-US" b="1" dirty="0"/>
              <a:t>Implementation Strategies</a:t>
            </a:r>
          </a:p>
          <a:p>
            <a:r>
              <a:rPr lang="en-US" dirty="0"/>
              <a:t>Powell et al, 2015</a:t>
            </a:r>
          </a:p>
          <a:p>
            <a:r>
              <a:rPr lang="en-US" dirty="0"/>
              <a:t>ERIC Taxonomy</a:t>
            </a:r>
          </a:p>
        </p:txBody>
      </p:sp>
      <p:graphicFrame>
        <p:nvGraphicFramePr>
          <p:cNvPr id="10" name="Content Placeholder 3">
            <a:extLst>
              <a:ext uri="{FF2B5EF4-FFF2-40B4-BE49-F238E27FC236}">
                <a16:creationId xmlns:a16="http://schemas.microsoft.com/office/drawing/2014/main" id="{8ED29860-2D87-4134-9062-24E8BA1159BA}"/>
              </a:ext>
            </a:extLst>
          </p:cNvPr>
          <p:cNvGraphicFramePr>
            <a:graphicFrameLocks noGrp="1"/>
          </p:cNvGraphicFramePr>
          <p:nvPr>
            <p:ph idx="1"/>
          </p:nvPr>
        </p:nvGraphicFramePr>
        <p:xfrm>
          <a:off x="838200" y="2996809"/>
          <a:ext cx="10515600" cy="386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60E589E-FFD8-4880-BF4C-167DA76487B0}"/>
              </a:ext>
            </a:extLst>
          </p:cNvPr>
          <p:cNvSpPr>
            <a:spLocks noGrp="1"/>
          </p:cNvSpPr>
          <p:nvPr>
            <p:ph type="sldNum" sz="quarter" idx="12"/>
          </p:nvPr>
        </p:nvSpPr>
        <p:spPr/>
        <p:txBody>
          <a:bodyPr/>
          <a:lstStyle/>
          <a:p>
            <a:fld id="{ACD12D91-5F71-FE4F-A594-B9667DC21877}" type="slidenum">
              <a:rPr lang="en-US" smtClean="0"/>
              <a:t>49</a:t>
            </a:fld>
            <a:endParaRPr lang="en-US"/>
          </a:p>
        </p:txBody>
      </p:sp>
    </p:spTree>
    <p:extLst>
      <p:ext uri="{BB962C8B-B14F-4D97-AF65-F5344CB8AC3E}">
        <p14:creationId xmlns:p14="http://schemas.microsoft.com/office/powerpoint/2010/main" val="332743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DFF2-CB15-4314-9492-BD035F1AD01C}"/>
              </a:ext>
            </a:extLst>
          </p:cNvPr>
          <p:cNvSpPr>
            <a:spLocks noGrp="1"/>
          </p:cNvSpPr>
          <p:nvPr>
            <p:ph type="title"/>
          </p:nvPr>
        </p:nvSpPr>
        <p:spPr/>
        <p:txBody>
          <a:bodyPr>
            <a:normAutofit fontScale="90000"/>
          </a:bodyPr>
          <a:lstStyle/>
          <a:p>
            <a:r>
              <a:rPr lang="en-US" dirty="0"/>
              <a:t>When defining implementation science, some very </a:t>
            </a:r>
            <a:br>
              <a:rPr lang="en-US" dirty="0"/>
            </a:br>
            <a:r>
              <a:rPr lang="en-US" dirty="0"/>
              <a:t>non-scientific language can be helpful…</a:t>
            </a:r>
          </a:p>
        </p:txBody>
      </p:sp>
      <p:sp>
        <p:nvSpPr>
          <p:cNvPr id="3" name="Content Placeholder 2">
            <a:extLst>
              <a:ext uri="{FF2B5EF4-FFF2-40B4-BE49-F238E27FC236}">
                <a16:creationId xmlns:a16="http://schemas.microsoft.com/office/drawing/2014/main" id="{C3D80503-8BB8-4FBF-A1C7-D24199448B2E}"/>
              </a:ext>
            </a:extLst>
          </p:cNvPr>
          <p:cNvSpPr>
            <a:spLocks noGrp="1"/>
          </p:cNvSpPr>
          <p:nvPr>
            <p:ph idx="1"/>
          </p:nvPr>
        </p:nvSpPr>
        <p:spPr/>
        <p:txBody>
          <a:bodyPr>
            <a:noAutofit/>
          </a:bodyPr>
          <a:lstStyle/>
          <a:p>
            <a:pPr>
              <a:lnSpc>
                <a:spcPct val="100000"/>
              </a:lnSpc>
              <a:spcAft>
                <a:spcPts val="600"/>
              </a:spcAft>
            </a:pPr>
            <a:r>
              <a:rPr lang="en-US" sz="2800" dirty="0"/>
              <a:t>The intervention/practice/innovation is </a:t>
            </a:r>
            <a:r>
              <a:rPr lang="en-US" sz="2800" b="1" dirty="0"/>
              <a:t>THE THING</a:t>
            </a:r>
          </a:p>
          <a:p>
            <a:pPr>
              <a:lnSpc>
                <a:spcPct val="100000"/>
              </a:lnSpc>
              <a:spcAft>
                <a:spcPts val="600"/>
              </a:spcAft>
            </a:pPr>
            <a:r>
              <a:rPr lang="en-US" sz="2800" i="1" dirty="0"/>
              <a:t>Effectiveness</a:t>
            </a:r>
            <a:r>
              <a:rPr lang="en-US" sz="2800" dirty="0"/>
              <a:t> research looks at whether </a:t>
            </a:r>
            <a:r>
              <a:rPr lang="en-US" sz="2800" b="1" dirty="0"/>
              <a:t>THE THING </a:t>
            </a:r>
            <a:r>
              <a:rPr lang="en-US" sz="2800" dirty="0"/>
              <a:t>works</a:t>
            </a:r>
          </a:p>
          <a:p>
            <a:pPr>
              <a:lnSpc>
                <a:spcPct val="100000"/>
              </a:lnSpc>
              <a:spcAft>
                <a:spcPts val="600"/>
              </a:spcAft>
            </a:pPr>
            <a:r>
              <a:rPr lang="en-US" sz="2800" i="1" dirty="0"/>
              <a:t>Implementation</a:t>
            </a:r>
            <a:r>
              <a:rPr lang="en-US" sz="2800" dirty="0"/>
              <a:t> research looks at how best to help people/places </a:t>
            </a:r>
            <a:r>
              <a:rPr lang="en-US" sz="2800" b="1" dirty="0"/>
              <a:t>DO THE THING</a:t>
            </a:r>
          </a:p>
          <a:p>
            <a:pPr>
              <a:lnSpc>
                <a:spcPct val="100000"/>
              </a:lnSpc>
              <a:spcAft>
                <a:spcPts val="600"/>
              </a:spcAft>
            </a:pPr>
            <a:r>
              <a:rPr lang="en-US" sz="2800" dirty="0"/>
              <a:t>Implementation strategies are the </a:t>
            </a:r>
            <a:r>
              <a:rPr lang="en-US" sz="2800" u="sng" dirty="0"/>
              <a:t>stuff we do </a:t>
            </a:r>
            <a:r>
              <a:rPr lang="en-US" sz="2800" dirty="0"/>
              <a:t>to try to help people/places </a:t>
            </a:r>
            <a:r>
              <a:rPr lang="en-US" sz="2800" b="1" dirty="0"/>
              <a:t>DO THE THING</a:t>
            </a:r>
          </a:p>
          <a:p>
            <a:pPr>
              <a:lnSpc>
                <a:spcPct val="100000"/>
              </a:lnSpc>
              <a:spcAft>
                <a:spcPts val="600"/>
              </a:spcAft>
            </a:pPr>
            <a:r>
              <a:rPr lang="en-US" sz="2800" dirty="0"/>
              <a:t>Main implementation outcomes are </a:t>
            </a:r>
            <a:r>
              <a:rPr lang="en-US" sz="2800" b="1" dirty="0"/>
              <a:t>HOW MUCH </a:t>
            </a:r>
            <a:r>
              <a:rPr lang="en-US" sz="2800" dirty="0"/>
              <a:t>and </a:t>
            </a:r>
            <a:r>
              <a:rPr lang="en-US" sz="2800" b="1" dirty="0"/>
              <a:t>HOW WELL </a:t>
            </a:r>
            <a:r>
              <a:rPr lang="en-US" sz="2800" dirty="0"/>
              <a:t>they </a:t>
            </a:r>
            <a:r>
              <a:rPr lang="en-US" sz="2800" b="1" dirty="0"/>
              <a:t>DO THE THING</a:t>
            </a:r>
          </a:p>
        </p:txBody>
      </p:sp>
      <p:sp>
        <p:nvSpPr>
          <p:cNvPr id="11" name="TextBox 10">
            <a:extLst>
              <a:ext uri="{FF2B5EF4-FFF2-40B4-BE49-F238E27FC236}">
                <a16:creationId xmlns:a16="http://schemas.microsoft.com/office/drawing/2014/main" id="{D5479EA5-EEFB-4DDC-BEDC-44C48D21A12B}"/>
              </a:ext>
            </a:extLst>
          </p:cNvPr>
          <p:cNvSpPr txBox="1"/>
          <p:nvPr/>
        </p:nvSpPr>
        <p:spPr>
          <a:xfrm>
            <a:off x="10741152" y="6375792"/>
            <a:ext cx="14508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hlinkClick r:id="rId3"/>
              </a:rPr>
              <a:t>Curran, 2020</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5854060-641B-6342-9D43-83D745977E48}"/>
              </a:ext>
            </a:extLst>
          </p:cNvPr>
          <p:cNvSpPr>
            <a:spLocks noGrp="1"/>
          </p:cNvSpPr>
          <p:nvPr>
            <p:ph type="sldNum" sz="quarter" idx="12"/>
          </p:nvPr>
        </p:nvSpPr>
        <p:spPr/>
        <p:txBody>
          <a:bodyPr/>
          <a:lstStyle/>
          <a:p>
            <a:fld id="{C7AECA88-E252-4432-83CB-467D03A90C6E}" type="slidenum">
              <a:rPr lang="en-US" smtClean="0"/>
              <a:t>5</a:t>
            </a:fld>
            <a:endParaRPr lang="en-US" dirty="0"/>
          </a:p>
        </p:txBody>
      </p:sp>
    </p:spTree>
    <p:extLst>
      <p:ext uri="{BB962C8B-B14F-4D97-AF65-F5344CB8AC3E}">
        <p14:creationId xmlns:p14="http://schemas.microsoft.com/office/powerpoint/2010/main" val="15851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FEFD-3F5B-4123-823E-A7BBA0328EDF}"/>
              </a:ext>
            </a:extLst>
          </p:cNvPr>
          <p:cNvSpPr>
            <a:spLocks noGrp="1"/>
          </p:cNvSpPr>
          <p:nvPr>
            <p:ph type="title"/>
          </p:nvPr>
        </p:nvSpPr>
        <p:spPr/>
        <p:txBody>
          <a:bodyPr/>
          <a:lstStyle/>
          <a:p>
            <a:r>
              <a:rPr lang="en-US" dirty="0"/>
              <a:t>ED-SAFE 2</a:t>
            </a:r>
          </a:p>
        </p:txBody>
      </p:sp>
      <p:sp>
        <p:nvSpPr>
          <p:cNvPr id="3" name="Right Brace 2">
            <a:extLst>
              <a:ext uri="{FF2B5EF4-FFF2-40B4-BE49-F238E27FC236}">
                <a16:creationId xmlns:a16="http://schemas.microsoft.com/office/drawing/2014/main" id="{8652E3B9-AEED-47BE-9C53-1A61987C4EEB}"/>
              </a:ext>
            </a:extLst>
          </p:cNvPr>
          <p:cNvSpPr/>
          <p:nvPr/>
        </p:nvSpPr>
        <p:spPr>
          <a:xfrm rot="5400000">
            <a:off x="4377847" y="2141344"/>
            <a:ext cx="409662" cy="170723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ysClr val="windowText" lastClr="000000"/>
                </a:solidFill>
              </a:ln>
            </a:endParaRPr>
          </a:p>
        </p:txBody>
      </p:sp>
      <p:sp>
        <p:nvSpPr>
          <p:cNvPr id="5" name="TextBox 4">
            <a:extLst>
              <a:ext uri="{FF2B5EF4-FFF2-40B4-BE49-F238E27FC236}">
                <a16:creationId xmlns:a16="http://schemas.microsoft.com/office/drawing/2014/main" id="{AA4A93E9-5763-470D-A383-7E98E0D92CD5}"/>
              </a:ext>
            </a:extLst>
          </p:cNvPr>
          <p:cNvSpPr txBox="1"/>
          <p:nvPr/>
        </p:nvSpPr>
        <p:spPr>
          <a:xfrm>
            <a:off x="3555778" y="1712589"/>
            <a:ext cx="2981194" cy="923330"/>
          </a:xfrm>
          <a:prstGeom prst="rect">
            <a:avLst/>
          </a:prstGeom>
          <a:noFill/>
        </p:spPr>
        <p:txBody>
          <a:bodyPr wrap="square" rtlCol="0">
            <a:spAutoFit/>
          </a:bodyPr>
          <a:lstStyle/>
          <a:p>
            <a:r>
              <a:rPr lang="en-US" b="1" dirty="0"/>
              <a:t>Implementation Strategies</a:t>
            </a:r>
          </a:p>
          <a:p>
            <a:r>
              <a:rPr lang="en-US" dirty="0"/>
              <a:t>Powell et al, 2015</a:t>
            </a:r>
          </a:p>
          <a:p>
            <a:r>
              <a:rPr lang="en-US" dirty="0"/>
              <a:t>ERIC Taxonomy</a:t>
            </a:r>
          </a:p>
        </p:txBody>
      </p:sp>
      <p:sp>
        <p:nvSpPr>
          <p:cNvPr id="7" name="Right Brace 6">
            <a:extLst>
              <a:ext uri="{FF2B5EF4-FFF2-40B4-BE49-F238E27FC236}">
                <a16:creationId xmlns:a16="http://schemas.microsoft.com/office/drawing/2014/main" id="{05D1CC76-C544-4D93-BDFB-6521EF760F1B}"/>
              </a:ext>
            </a:extLst>
          </p:cNvPr>
          <p:cNvSpPr/>
          <p:nvPr/>
        </p:nvSpPr>
        <p:spPr>
          <a:xfrm rot="5400000">
            <a:off x="7185759" y="2243640"/>
            <a:ext cx="409662" cy="170723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ysClr val="windowText" lastClr="000000"/>
                </a:solidFill>
              </a:ln>
            </a:endParaRPr>
          </a:p>
        </p:txBody>
      </p:sp>
      <p:sp>
        <p:nvSpPr>
          <p:cNvPr id="8" name="TextBox 7">
            <a:extLst>
              <a:ext uri="{FF2B5EF4-FFF2-40B4-BE49-F238E27FC236}">
                <a16:creationId xmlns:a16="http://schemas.microsoft.com/office/drawing/2014/main" id="{F737B397-E809-4757-BC40-8A7927E87CAB}"/>
              </a:ext>
            </a:extLst>
          </p:cNvPr>
          <p:cNvSpPr txBox="1"/>
          <p:nvPr/>
        </p:nvSpPr>
        <p:spPr>
          <a:xfrm>
            <a:off x="6536972" y="1742485"/>
            <a:ext cx="2981194" cy="646331"/>
          </a:xfrm>
          <a:prstGeom prst="rect">
            <a:avLst/>
          </a:prstGeom>
          <a:noFill/>
        </p:spPr>
        <p:txBody>
          <a:bodyPr wrap="square" rtlCol="0">
            <a:spAutoFit/>
          </a:bodyPr>
          <a:lstStyle/>
          <a:p>
            <a:r>
              <a:rPr lang="en-US" b="1" dirty="0"/>
              <a:t>Implementation Outcomes</a:t>
            </a:r>
          </a:p>
          <a:p>
            <a:r>
              <a:rPr lang="en-US" dirty="0">
                <a:hlinkClick r:id="rId2"/>
              </a:rPr>
              <a:t>Proctor et al, 2011</a:t>
            </a:r>
            <a:endParaRPr lang="en-US" dirty="0"/>
          </a:p>
        </p:txBody>
      </p:sp>
      <p:graphicFrame>
        <p:nvGraphicFramePr>
          <p:cNvPr id="10" name="Content Placeholder 3">
            <a:extLst>
              <a:ext uri="{FF2B5EF4-FFF2-40B4-BE49-F238E27FC236}">
                <a16:creationId xmlns:a16="http://schemas.microsoft.com/office/drawing/2014/main" id="{8ED29860-2D87-4134-9062-24E8BA1159BA}"/>
              </a:ext>
            </a:extLst>
          </p:cNvPr>
          <p:cNvGraphicFramePr>
            <a:graphicFrameLocks noGrp="1"/>
          </p:cNvGraphicFramePr>
          <p:nvPr>
            <p:ph idx="1"/>
          </p:nvPr>
        </p:nvGraphicFramePr>
        <p:xfrm>
          <a:off x="838200" y="2996809"/>
          <a:ext cx="10515600" cy="386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26574F1-D634-449A-9BB2-596EDF177E69}"/>
              </a:ext>
            </a:extLst>
          </p:cNvPr>
          <p:cNvSpPr>
            <a:spLocks noGrp="1"/>
          </p:cNvSpPr>
          <p:nvPr>
            <p:ph type="sldNum" sz="quarter" idx="12"/>
          </p:nvPr>
        </p:nvSpPr>
        <p:spPr/>
        <p:txBody>
          <a:bodyPr/>
          <a:lstStyle/>
          <a:p>
            <a:fld id="{ACD12D91-5F71-FE4F-A594-B9667DC21877}" type="slidenum">
              <a:rPr lang="en-US" smtClean="0"/>
              <a:t>50</a:t>
            </a:fld>
            <a:endParaRPr lang="en-US"/>
          </a:p>
        </p:txBody>
      </p:sp>
    </p:spTree>
    <p:extLst>
      <p:ext uri="{BB962C8B-B14F-4D97-AF65-F5344CB8AC3E}">
        <p14:creationId xmlns:p14="http://schemas.microsoft.com/office/powerpoint/2010/main" val="886509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Lean and Implementation Strategies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nvPr>
        </p:nvGraphicFramePr>
        <p:xfrm>
          <a:off x="838200" y="1825625"/>
          <a:ext cx="10515597" cy="387604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1903956">
                  <a:extLst>
                    <a:ext uri="{9D8B030D-6E8A-4147-A177-3AD203B41FA5}">
                      <a16:colId xmlns:a16="http://schemas.microsoft.com/office/drawing/2014/main" val="1627710817"/>
                    </a:ext>
                  </a:extLst>
                </a:gridCol>
                <a:gridCol w="5867397">
                  <a:extLst>
                    <a:ext uri="{9D8B030D-6E8A-4147-A177-3AD203B41FA5}">
                      <a16:colId xmlns:a16="http://schemas.microsoft.com/office/drawing/2014/main" val="359145758"/>
                    </a:ext>
                  </a:extLst>
                </a:gridCol>
              </a:tblGrid>
              <a:tr h="370840">
                <a:tc>
                  <a:txBody>
                    <a:bodyPr/>
                    <a:lstStyle/>
                    <a:p>
                      <a:pPr algn="ctr"/>
                      <a:r>
                        <a:rPr lang="en-US" dirty="0"/>
                        <a:t>Strategy Name</a:t>
                      </a:r>
                    </a:p>
                  </a:txBody>
                  <a:tcPr/>
                </a:tc>
                <a:tc>
                  <a:txBody>
                    <a:bodyPr/>
                    <a:lstStyle/>
                    <a:p>
                      <a:pPr algn="ctr"/>
                      <a:r>
                        <a:rPr lang="en-US" dirty="0"/>
                        <a:t>Lean Tools/Tasks</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Assess for readiness and identify barriers and facilitators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sym typeface="Wingdings" panose="05000000000000000000" pitchFamily="2" charset="2"/>
                        </a:rPr>
                        <a:t></a:t>
                      </a:r>
                      <a:r>
                        <a:rPr lang="en-US" sz="2800" dirty="0"/>
                        <a:t> A3</a:t>
                      </a:r>
                    </a:p>
                    <a:p>
                      <a:r>
                        <a:rPr lang="en-US" sz="2800" dirty="0">
                          <a:sym typeface="Wingdings" panose="05000000000000000000" pitchFamily="2" charset="2"/>
                        </a:rPr>
                        <a:t></a:t>
                      </a:r>
                      <a:r>
                        <a:rPr lang="en-US" sz="2800" dirty="0"/>
                        <a:t> Kaizen Events</a:t>
                      </a:r>
                    </a:p>
                    <a:p>
                      <a:r>
                        <a:rPr lang="en-US" sz="2800" dirty="0">
                          <a:sym typeface="Wingdings" panose="05000000000000000000" pitchFamily="2" charset="2"/>
                        </a:rPr>
                        <a:t></a:t>
                      </a:r>
                      <a:r>
                        <a:rPr lang="en-US" sz="2800" dirty="0"/>
                        <a:t> Current state map</a:t>
                      </a:r>
                    </a:p>
                  </a:txBody>
                  <a:tcPr/>
                </a:tc>
                <a:tc>
                  <a:txBody>
                    <a:bodyPr/>
                    <a:lstStyle/>
                    <a:p>
                      <a:r>
                        <a:rPr lang="en-US" sz="2800" dirty="0">
                          <a:sym typeface="Wingdings" panose="05000000000000000000" pitchFamily="2" charset="2"/>
                        </a:rPr>
                        <a:t></a:t>
                      </a:r>
                      <a:r>
                        <a:rPr lang="en-US" sz="2800" dirty="0"/>
                        <a:t> Built an A3 that defined the problem/gap in performance, understand current state, readiness to change, barriers, and facilitators.</a:t>
                      </a:r>
                    </a:p>
                    <a:p>
                      <a:r>
                        <a:rPr lang="en-US" sz="2800" dirty="0">
                          <a:sym typeface="Wingdings" panose="05000000000000000000" pitchFamily="2" charset="2"/>
                        </a:rPr>
                        <a:t></a:t>
                      </a:r>
                      <a:r>
                        <a:rPr lang="en-US" sz="2800" dirty="0"/>
                        <a:t> Used Kaizen events to help flesh this out and develop a current state process map, with barriers and potential failure points identified</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F75EA598-0EA3-446A-B23D-14B277216FEB}"/>
              </a:ext>
            </a:extLst>
          </p:cNvPr>
          <p:cNvSpPr>
            <a:spLocks noGrp="1"/>
          </p:cNvSpPr>
          <p:nvPr>
            <p:ph type="sldNum" sz="quarter" idx="12"/>
          </p:nvPr>
        </p:nvSpPr>
        <p:spPr/>
        <p:txBody>
          <a:bodyPr/>
          <a:lstStyle/>
          <a:p>
            <a:fld id="{ACD12D91-5F71-FE4F-A594-B9667DC21877}" type="slidenum">
              <a:rPr lang="en-US" smtClean="0"/>
              <a:t>51</a:t>
            </a:fld>
            <a:endParaRPr lang="en-US"/>
          </a:p>
        </p:txBody>
      </p:sp>
    </p:spTree>
    <p:extLst>
      <p:ext uri="{BB962C8B-B14F-4D97-AF65-F5344CB8AC3E}">
        <p14:creationId xmlns:p14="http://schemas.microsoft.com/office/powerpoint/2010/main" val="3035722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Lean and Implementation Strategies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extLst>
              <p:ext uri="{D42A27DB-BD31-4B8C-83A1-F6EECF244321}">
                <p14:modId xmlns:p14="http://schemas.microsoft.com/office/powerpoint/2010/main" val="3924413093"/>
              </p:ext>
            </p:extLst>
          </p:nvPr>
        </p:nvGraphicFramePr>
        <p:xfrm>
          <a:off x="838200" y="1825625"/>
          <a:ext cx="10515597" cy="302260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1903956">
                  <a:extLst>
                    <a:ext uri="{9D8B030D-6E8A-4147-A177-3AD203B41FA5}">
                      <a16:colId xmlns:a16="http://schemas.microsoft.com/office/drawing/2014/main" val="1627710817"/>
                    </a:ext>
                  </a:extLst>
                </a:gridCol>
                <a:gridCol w="5867397">
                  <a:extLst>
                    <a:ext uri="{9D8B030D-6E8A-4147-A177-3AD203B41FA5}">
                      <a16:colId xmlns:a16="http://schemas.microsoft.com/office/drawing/2014/main" val="359145758"/>
                    </a:ext>
                  </a:extLst>
                </a:gridCol>
              </a:tblGrid>
              <a:tr h="370840">
                <a:tc>
                  <a:txBody>
                    <a:bodyPr/>
                    <a:lstStyle/>
                    <a:p>
                      <a:pPr algn="ctr"/>
                      <a:r>
                        <a:rPr lang="en-US" dirty="0"/>
                        <a:t>Strategy Name</a:t>
                      </a:r>
                    </a:p>
                  </a:txBody>
                  <a:tcPr/>
                </a:tc>
                <a:tc>
                  <a:txBody>
                    <a:bodyPr/>
                    <a:lstStyle/>
                    <a:p>
                      <a:pPr algn="ctr"/>
                      <a:r>
                        <a:rPr lang="en-US" dirty="0"/>
                        <a:t>Lean Tools/Tasks</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Develop a formal implementation blueprint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sym typeface="Wingdings" panose="05000000000000000000" pitchFamily="2" charset="2"/>
                        </a:rPr>
                        <a:t></a:t>
                      </a:r>
                      <a:r>
                        <a:rPr lang="en-US" sz="2800" dirty="0"/>
                        <a:t> A3</a:t>
                      </a:r>
                    </a:p>
                    <a:p>
                      <a:r>
                        <a:rPr lang="en-US" sz="2800" dirty="0">
                          <a:sym typeface="Wingdings" panose="05000000000000000000" pitchFamily="2" charset="2"/>
                        </a:rPr>
                        <a:t></a:t>
                      </a:r>
                      <a:r>
                        <a:rPr lang="en-US" sz="2800" dirty="0"/>
                        <a:t> Kaizen Events</a:t>
                      </a:r>
                    </a:p>
                    <a:p>
                      <a:r>
                        <a:rPr lang="en-US" sz="2800" dirty="0">
                          <a:sym typeface="Wingdings" panose="05000000000000000000" pitchFamily="2" charset="2"/>
                        </a:rPr>
                        <a:t></a:t>
                      </a:r>
                      <a:r>
                        <a:rPr lang="en-US" sz="2800" dirty="0"/>
                        <a:t> Future state map</a:t>
                      </a:r>
                    </a:p>
                  </a:txBody>
                  <a:tcPr/>
                </a:tc>
                <a:tc>
                  <a:txBody>
                    <a:bodyPr/>
                    <a:lstStyle/>
                    <a:p>
                      <a:pPr marL="457200" indent="-457200">
                        <a:buFont typeface="Wingdings" panose="05000000000000000000" pitchFamily="2" charset="2"/>
                        <a:buChar char=""/>
                      </a:pPr>
                      <a:r>
                        <a:rPr lang="en-US" sz="2800" dirty="0"/>
                        <a:t>Used Kaizen events, small groups to define a future state map and associated protocols, timeline, milestones, trainings, and performance measures</a:t>
                      </a:r>
                    </a:p>
                    <a:p>
                      <a:pPr marL="457200" indent="-457200">
                        <a:buFont typeface="Wingdings" panose="05000000000000000000" pitchFamily="2" charset="2"/>
                        <a:buChar char=""/>
                      </a:pPr>
                      <a:r>
                        <a:rPr lang="en-US" sz="2800" dirty="0"/>
                        <a:t>This was described on the A3</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C07BE2B2-62C8-437F-8C59-9F56B1009989}"/>
              </a:ext>
            </a:extLst>
          </p:cNvPr>
          <p:cNvSpPr>
            <a:spLocks noGrp="1"/>
          </p:cNvSpPr>
          <p:nvPr>
            <p:ph type="sldNum" sz="quarter" idx="12"/>
          </p:nvPr>
        </p:nvSpPr>
        <p:spPr/>
        <p:txBody>
          <a:bodyPr/>
          <a:lstStyle/>
          <a:p>
            <a:fld id="{ACD12D91-5F71-FE4F-A594-B9667DC21877}" type="slidenum">
              <a:rPr lang="en-US" smtClean="0"/>
              <a:t>52</a:t>
            </a:fld>
            <a:endParaRPr lang="en-US"/>
          </a:p>
        </p:txBody>
      </p:sp>
    </p:spTree>
    <p:extLst>
      <p:ext uri="{BB962C8B-B14F-4D97-AF65-F5344CB8AC3E}">
        <p14:creationId xmlns:p14="http://schemas.microsoft.com/office/powerpoint/2010/main" val="1208814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Lean and Implementation Strategies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nvPr>
        </p:nvGraphicFramePr>
        <p:xfrm>
          <a:off x="838200" y="1825625"/>
          <a:ext cx="10515597" cy="302260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1903956">
                  <a:extLst>
                    <a:ext uri="{9D8B030D-6E8A-4147-A177-3AD203B41FA5}">
                      <a16:colId xmlns:a16="http://schemas.microsoft.com/office/drawing/2014/main" val="1627710817"/>
                    </a:ext>
                  </a:extLst>
                </a:gridCol>
                <a:gridCol w="5867397">
                  <a:extLst>
                    <a:ext uri="{9D8B030D-6E8A-4147-A177-3AD203B41FA5}">
                      <a16:colId xmlns:a16="http://schemas.microsoft.com/office/drawing/2014/main" val="359145758"/>
                    </a:ext>
                  </a:extLst>
                </a:gridCol>
              </a:tblGrid>
              <a:tr h="370840">
                <a:tc>
                  <a:txBody>
                    <a:bodyPr/>
                    <a:lstStyle/>
                    <a:p>
                      <a:pPr algn="ctr"/>
                      <a:r>
                        <a:rPr lang="en-US" dirty="0"/>
                        <a:t>Strategy Name</a:t>
                      </a:r>
                    </a:p>
                  </a:txBody>
                  <a:tcPr/>
                </a:tc>
                <a:tc>
                  <a:txBody>
                    <a:bodyPr/>
                    <a:lstStyle/>
                    <a:p>
                      <a:pPr algn="ctr"/>
                      <a:r>
                        <a:rPr lang="en-US" dirty="0"/>
                        <a:t>Lean Tools/Tasks</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Develop and implement tools for quality monitoring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sym typeface="Wingdings" panose="05000000000000000000" pitchFamily="2" charset="2"/>
                        </a:rPr>
                        <a:t></a:t>
                      </a:r>
                      <a:r>
                        <a:rPr lang="en-US" sz="2800" dirty="0"/>
                        <a:t> A3</a:t>
                      </a:r>
                    </a:p>
                    <a:p>
                      <a:r>
                        <a:rPr lang="en-US" sz="2800" dirty="0">
                          <a:sym typeface="Wingdings" panose="05000000000000000000" pitchFamily="2" charset="2"/>
                        </a:rPr>
                        <a:t></a:t>
                      </a:r>
                      <a:r>
                        <a:rPr lang="en-US" sz="2800" dirty="0"/>
                        <a:t> Results Board</a:t>
                      </a:r>
                    </a:p>
                    <a:p>
                      <a:r>
                        <a:rPr lang="en-US" sz="2800" dirty="0">
                          <a:sym typeface="Wingdings" panose="05000000000000000000" pitchFamily="2" charset="2"/>
                        </a:rPr>
                        <a:t></a:t>
                      </a:r>
                      <a:r>
                        <a:rPr lang="en-US" sz="2800" dirty="0"/>
                        <a:t> Key </a:t>
                      </a:r>
                      <a:r>
                        <a:rPr lang="en-US" sz="2800" dirty="0" err="1"/>
                        <a:t>Behav</a:t>
                      </a:r>
                      <a:r>
                        <a:rPr lang="en-US" sz="2800" dirty="0"/>
                        <a:t> Indicator (KBI)</a:t>
                      </a:r>
                    </a:p>
                  </a:txBody>
                  <a:tcPr/>
                </a:tc>
                <a:tc>
                  <a:txBody>
                    <a:bodyPr/>
                    <a:lstStyle/>
                    <a:p>
                      <a:pPr marL="0" indent="0">
                        <a:buFont typeface="Wingdings" panose="05000000000000000000" pitchFamily="2" charset="2"/>
                        <a:buNone/>
                      </a:pPr>
                      <a:r>
                        <a:rPr lang="en-US" sz="2800" dirty="0">
                          <a:sym typeface="Wingdings" panose="05000000000000000000" pitchFamily="2" charset="2"/>
                        </a:rPr>
                        <a:t></a:t>
                      </a:r>
                      <a:r>
                        <a:rPr lang="en-US" sz="2800" dirty="0"/>
                        <a:t> Built reports using EHR data to track screening, safety planning</a:t>
                      </a:r>
                    </a:p>
                    <a:p>
                      <a:pPr marL="0" indent="0">
                        <a:buFont typeface="Wingdings" panose="05000000000000000000" pitchFamily="2" charset="2"/>
                        <a:buNone/>
                      </a:pPr>
                      <a:r>
                        <a:rPr lang="en-US" sz="2800" dirty="0">
                          <a:sym typeface="Wingdings" panose="05000000000000000000" pitchFamily="2" charset="2"/>
                        </a:rPr>
                        <a:t></a:t>
                      </a:r>
                      <a:r>
                        <a:rPr lang="en-US" sz="2800" dirty="0"/>
                        <a:t> Reported this in the A3 and results boards</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356BE021-DDBF-4597-8C5C-C33188F8BDC2}"/>
              </a:ext>
            </a:extLst>
          </p:cNvPr>
          <p:cNvSpPr>
            <a:spLocks noGrp="1"/>
          </p:cNvSpPr>
          <p:nvPr>
            <p:ph type="sldNum" sz="quarter" idx="12"/>
          </p:nvPr>
        </p:nvSpPr>
        <p:spPr/>
        <p:txBody>
          <a:bodyPr/>
          <a:lstStyle/>
          <a:p>
            <a:fld id="{ACD12D91-5F71-FE4F-A594-B9667DC21877}" type="slidenum">
              <a:rPr lang="en-US" smtClean="0"/>
              <a:t>53</a:t>
            </a:fld>
            <a:endParaRPr lang="en-US"/>
          </a:p>
        </p:txBody>
      </p:sp>
    </p:spTree>
    <p:extLst>
      <p:ext uri="{BB962C8B-B14F-4D97-AF65-F5344CB8AC3E}">
        <p14:creationId xmlns:p14="http://schemas.microsoft.com/office/powerpoint/2010/main" val="2289068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Implementation Outcomes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nvPr>
        </p:nvGraphicFramePr>
        <p:xfrm>
          <a:off x="838200" y="1825625"/>
          <a:ext cx="10515597" cy="216916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2192055">
                  <a:extLst>
                    <a:ext uri="{9D8B030D-6E8A-4147-A177-3AD203B41FA5}">
                      <a16:colId xmlns:a16="http://schemas.microsoft.com/office/drawing/2014/main" val="1627710817"/>
                    </a:ext>
                  </a:extLst>
                </a:gridCol>
                <a:gridCol w="5579298">
                  <a:extLst>
                    <a:ext uri="{9D8B030D-6E8A-4147-A177-3AD203B41FA5}">
                      <a16:colId xmlns:a16="http://schemas.microsoft.com/office/drawing/2014/main" val="359145758"/>
                    </a:ext>
                  </a:extLst>
                </a:gridCol>
              </a:tblGrid>
              <a:tr h="370840">
                <a:tc>
                  <a:txBody>
                    <a:bodyPr/>
                    <a:lstStyle/>
                    <a:p>
                      <a:pPr algn="ctr"/>
                      <a:r>
                        <a:rPr lang="en-US" dirty="0"/>
                        <a:t>Outcome Name</a:t>
                      </a:r>
                    </a:p>
                  </a:txBody>
                  <a:tcPr/>
                </a:tc>
                <a:tc>
                  <a:txBody>
                    <a:bodyPr/>
                    <a:lstStyle/>
                    <a:p>
                      <a:pPr algn="ctr"/>
                      <a:r>
                        <a:rPr lang="en-US" dirty="0"/>
                        <a:t>Measure</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Acceptability, Appropriateness, Feasibility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sym typeface="Wingdings" panose="05000000000000000000" pitchFamily="2" charset="2"/>
                        </a:rPr>
                        <a:t></a:t>
                      </a:r>
                      <a:r>
                        <a:rPr lang="en-US" sz="2800" dirty="0"/>
                        <a:t> Clinician surveys (KAEP)</a:t>
                      </a:r>
                    </a:p>
                  </a:txBody>
                  <a:tcPr/>
                </a:tc>
                <a:tc>
                  <a:txBody>
                    <a:bodyPr/>
                    <a:lstStyle/>
                    <a:p>
                      <a:pPr marL="0" indent="0">
                        <a:buFont typeface="Wingdings" panose="05000000000000000000" pitchFamily="2" charset="2"/>
                        <a:buNone/>
                      </a:pPr>
                      <a:r>
                        <a:rPr lang="en-US" sz="2800" dirty="0">
                          <a:sym typeface="Wingdings" panose="05000000000000000000" pitchFamily="2" charset="2"/>
                        </a:rPr>
                        <a:t></a:t>
                      </a:r>
                      <a:r>
                        <a:rPr lang="en-US" sz="2800" dirty="0"/>
                        <a:t> Assessed all ED clinicians over three periods about their suicide related knowledge, attitudes, efficacy, and practices</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2415E10C-1E62-4916-A820-29C625D0D131}"/>
              </a:ext>
            </a:extLst>
          </p:cNvPr>
          <p:cNvSpPr>
            <a:spLocks noGrp="1"/>
          </p:cNvSpPr>
          <p:nvPr>
            <p:ph type="sldNum" sz="quarter" idx="12"/>
          </p:nvPr>
        </p:nvSpPr>
        <p:spPr/>
        <p:txBody>
          <a:bodyPr/>
          <a:lstStyle/>
          <a:p>
            <a:fld id="{ACD12D91-5F71-FE4F-A594-B9667DC21877}" type="slidenum">
              <a:rPr lang="en-US" smtClean="0"/>
              <a:t>54</a:t>
            </a:fld>
            <a:endParaRPr lang="en-US"/>
          </a:p>
        </p:txBody>
      </p:sp>
    </p:spTree>
    <p:extLst>
      <p:ext uri="{BB962C8B-B14F-4D97-AF65-F5344CB8AC3E}">
        <p14:creationId xmlns:p14="http://schemas.microsoft.com/office/powerpoint/2010/main" val="118460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Implementation Outcomes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nvPr>
        </p:nvGraphicFramePr>
        <p:xfrm>
          <a:off x="838200" y="1825625"/>
          <a:ext cx="10515597" cy="259588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2192055">
                  <a:extLst>
                    <a:ext uri="{9D8B030D-6E8A-4147-A177-3AD203B41FA5}">
                      <a16:colId xmlns:a16="http://schemas.microsoft.com/office/drawing/2014/main" val="1627710817"/>
                    </a:ext>
                  </a:extLst>
                </a:gridCol>
                <a:gridCol w="5579298">
                  <a:extLst>
                    <a:ext uri="{9D8B030D-6E8A-4147-A177-3AD203B41FA5}">
                      <a16:colId xmlns:a16="http://schemas.microsoft.com/office/drawing/2014/main" val="359145758"/>
                    </a:ext>
                  </a:extLst>
                </a:gridCol>
              </a:tblGrid>
              <a:tr h="370840">
                <a:tc>
                  <a:txBody>
                    <a:bodyPr/>
                    <a:lstStyle/>
                    <a:p>
                      <a:pPr algn="ctr"/>
                      <a:r>
                        <a:rPr lang="en-US" dirty="0"/>
                        <a:t>Outcome Name</a:t>
                      </a:r>
                    </a:p>
                  </a:txBody>
                  <a:tcPr/>
                </a:tc>
                <a:tc>
                  <a:txBody>
                    <a:bodyPr/>
                    <a:lstStyle/>
                    <a:p>
                      <a:pPr algn="ctr"/>
                      <a:r>
                        <a:rPr lang="en-US" dirty="0"/>
                        <a:t>Measure</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Patient reach, penetration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dirty="0">
                          <a:sym typeface="Wingdings" panose="05000000000000000000" pitchFamily="2" charset="2"/>
                        </a:rPr>
                        <a:t></a:t>
                      </a:r>
                      <a:r>
                        <a:rPr lang="en-US" sz="2800" dirty="0"/>
                        <a:t> Chart reviews</a:t>
                      </a:r>
                    </a:p>
                  </a:txBody>
                  <a:tcPr/>
                </a:tc>
                <a:tc>
                  <a:txBody>
                    <a:bodyPr/>
                    <a:lstStyle/>
                    <a:p>
                      <a:pPr marL="457200" indent="-457200">
                        <a:buFont typeface="Wingdings" panose="05000000000000000000" pitchFamily="2" charset="2"/>
                        <a:buChar char=""/>
                      </a:pPr>
                      <a:r>
                        <a:rPr lang="en-US" sz="2800" dirty="0"/>
                        <a:t>Proportion of adult patients who got screened</a:t>
                      </a:r>
                    </a:p>
                    <a:p>
                      <a:pPr marL="457200" indent="-457200">
                        <a:buFont typeface="Wingdings" panose="05000000000000000000" pitchFamily="2" charset="2"/>
                        <a:buChar char=""/>
                      </a:pPr>
                      <a:r>
                        <a:rPr lang="en-US" sz="2800" dirty="0"/>
                        <a:t>Proportion of patients with suicide risk that were discharged who received a safety plan</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49C3C974-9502-43E5-A549-D685FF91BE38}"/>
              </a:ext>
            </a:extLst>
          </p:cNvPr>
          <p:cNvSpPr>
            <a:spLocks noGrp="1"/>
          </p:cNvSpPr>
          <p:nvPr>
            <p:ph type="sldNum" sz="quarter" idx="12"/>
          </p:nvPr>
        </p:nvSpPr>
        <p:spPr/>
        <p:txBody>
          <a:bodyPr/>
          <a:lstStyle/>
          <a:p>
            <a:fld id="{ACD12D91-5F71-FE4F-A594-B9667DC21877}" type="slidenum">
              <a:rPr lang="en-US" smtClean="0"/>
              <a:t>55</a:t>
            </a:fld>
            <a:endParaRPr lang="en-US"/>
          </a:p>
        </p:txBody>
      </p:sp>
    </p:spTree>
    <p:extLst>
      <p:ext uri="{BB962C8B-B14F-4D97-AF65-F5344CB8AC3E}">
        <p14:creationId xmlns:p14="http://schemas.microsoft.com/office/powerpoint/2010/main" val="2016352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4681-E2BC-4A48-AB0F-D65BD2B763A3}"/>
              </a:ext>
            </a:extLst>
          </p:cNvPr>
          <p:cNvSpPr>
            <a:spLocks noGrp="1"/>
          </p:cNvSpPr>
          <p:nvPr>
            <p:ph type="title"/>
          </p:nvPr>
        </p:nvSpPr>
        <p:spPr/>
        <p:txBody>
          <a:bodyPr/>
          <a:lstStyle/>
          <a:p>
            <a:r>
              <a:rPr lang="en-US" dirty="0"/>
              <a:t>Implementation Outcomes (Select)</a:t>
            </a:r>
          </a:p>
        </p:txBody>
      </p:sp>
      <p:graphicFrame>
        <p:nvGraphicFramePr>
          <p:cNvPr id="4" name="Table 4">
            <a:extLst>
              <a:ext uri="{FF2B5EF4-FFF2-40B4-BE49-F238E27FC236}">
                <a16:creationId xmlns:a16="http://schemas.microsoft.com/office/drawing/2014/main" id="{4BFC22FE-4FAD-4D6A-AAE0-DF056AC42669}"/>
              </a:ext>
            </a:extLst>
          </p:cNvPr>
          <p:cNvGraphicFramePr>
            <a:graphicFrameLocks noGrp="1"/>
          </p:cNvGraphicFramePr>
          <p:nvPr>
            <p:ph idx="1"/>
          </p:nvPr>
        </p:nvGraphicFramePr>
        <p:xfrm>
          <a:off x="838200" y="1825625"/>
          <a:ext cx="10515597" cy="3022600"/>
        </p:xfrm>
        <a:graphic>
          <a:graphicData uri="http://schemas.openxmlformats.org/drawingml/2006/table">
            <a:tbl>
              <a:tblPr firstRow="1" bandRow="1">
                <a:tableStyleId>{5C22544A-7EE6-4342-B048-85BDC9FD1C3A}</a:tableStyleId>
              </a:tblPr>
              <a:tblGrid>
                <a:gridCol w="2744244">
                  <a:extLst>
                    <a:ext uri="{9D8B030D-6E8A-4147-A177-3AD203B41FA5}">
                      <a16:colId xmlns:a16="http://schemas.microsoft.com/office/drawing/2014/main" val="4202872306"/>
                    </a:ext>
                  </a:extLst>
                </a:gridCol>
                <a:gridCol w="2192055">
                  <a:extLst>
                    <a:ext uri="{9D8B030D-6E8A-4147-A177-3AD203B41FA5}">
                      <a16:colId xmlns:a16="http://schemas.microsoft.com/office/drawing/2014/main" val="1627710817"/>
                    </a:ext>
                  </a:extLst>
                </a:gridCol>
                <a:gridCol w="5579298">
                  <a:extLst>
                    <a:ext uri="{9D8B030D-6E8A-4147-A177-3AD203B41FA5}">
                      <a16:colId xmlns:a16="http://schemas.microsoft.com/office/drawing/2014/main" val="359145758"/>
                    </a:ext>
                  </a:extLst>
                </a:gridCol>
              </a:tblGrid>
              <a:tr h="370840">
                <a:tc>
                  <a:txBody>
                    <a:bodyPr/>
                    <a:lstStyle/>
                    <a:p>
                      <a:pPr algn="ctr"/>
                      <a:r>
                        <a:rPr lang="en-US" dirty="0"/>
                        <a:t>Outcome Name</a:t>
                      </a:r>
                    </a:p>
                  </a:txBody>
                  <a:tcPr/>
                </a:tc>
                <a:tc>
                  <a:txBody>
                    <a:bodyPr/>
                    <a:lstStyle/>
                    <a:p>
                      <a:pPr algn="ctr"/>
                      <a:r>
                        <a:rPr lang="en-US" dirty="0"/>
                        <a:t>Measure</a:t>
                      </a:r>
                    </a:p>
                  </a:txBody>
                  <a:tcPr/>
                </a:tc>
                <a:tc>
                  <a:txBody>
                    <a:bodyPr/>
                    <a:lstStyle/>
                    <a:p>
                      <a:pPr algn="ctr"/>
                      <a:r>
                        <a:rPr lang="en-US" dirty="0"/>
                        <a:t>What We Did</a:t>
                      </a:r>
                    </a:p>
                  </a:txBody>
                  <a:tcPr/>
                </a:tc>
                <a:extLst>
                  <a:ext uri="{0D108BD9-81ED-4DB2-BD59-A6C34878D82A}">
                    <a16:rowId xmlns:a16="http://schemas.microsoft.com/office/drawing/2014/main" val="754164209"/>
                  </a:ext>
                </a:extLst>
              </a:tr>
              <a:tr h="370840">
                <a:tc>
                  <a:txBody>
                    <a:bodyPr/>
                    <a:lstStyle/>
                    <a:p>
                      <a:pPr marL="0" marR="0">
                        <a:spcBef>
                          <a:spcPts val="0"/>
                        </a:spcBef>
                        <a:spcAft>
                          <a:spcPts val="0"/>
                        </a:spcAft>
                      </a:pPr>
                      <a:r>
                        <a:rPr lang="en-US" sz="2800" i="1" dirty="0">
                          <a:effectLst/>
                          <a:latin typeface="Calibri" panose="020F0502020204030204" pitchFamily="34" charset="0"/>
                          <a:ea typeface="Times New Roman" panose="02020603050405020304" pitchFamily="18" charset="0"/>
                          <a:cs typeface="Times New Roman" panose="02020603050405020304" pitchFamily="18" charset="0"/>
                        </a:rPr>
                        <a:t>Intervention fidelity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buFont typeface="Wingdings" panose="05000000000000000000" pitchFamily="2" charset="2"/>
                        <a:buChar char=""/>
                      </a:pPr>
                      <a:r>
                        <a:rPr lang="en-US" sz="2800" dirty="0"/>
                        <a:t>SPISA ratings</a:t>
                      </a:r>
                    </a:p>
                    <a:p>
                      <a:pPr marL="457200" indent="-457200">
                        <a:buFont typeface="Wingdings" panose="05000000000000000000" pitchFamily="2" charset="2"/>
                        <a:buChar char=""/>
                      </a:pPr>
                      <a:r>
                        <a:rPr lang="en-US" sz="2800" dirty="0"/>
                        <a:t>Fidelity interviews</a:t>
                      </a:r>
                    </a:p>
                  </a:txBody>
                  <a:tcPr/>
                </a:tc>
                <a:tc>
                  <a:txBody>
                    <a:bodyPr/>
                    <a:lstStyle/>
                    <a:p>
                      <a:pPr marL="457200" indent="-457200">
                        <a:buFont typeface="Wingdings" panose="05000000000000000000" pitchFamily="2" charset="2"/>
                        <a:buChar char=""/>
                      </a:pPr>
                      <a:r>
                        <a:rPr lang="en-US" sz="2800" dirty="0"/>
                        <a:t>Rated safety plans using a structured tool that reflected quality of the safety plan</a:t>
                      </a:r>
                    </a:p>
                    <a:p>
                      <a:pPr marL="457200" indent="-457200">
                        <a:buFont typeface="Wingdings" panose="05000000000000000000" pitchFamily="2" charset="2"/>
                        <a:buChar char=""/>
                      </a:pPr>
                      <a:r>
                        <a:rPr lang="en-US" sz="2800" dirty="0"/>
                        <a:t>Interviewed patients about whether the screening questions were asked</a:t>
                      </a:r>
                    </a:p>
                  </a:txBody>
                  <a:tcPr/>
                </a:tc>
                <a:extLst>
                  <a:ext uri="{0D108BD9-81ED-4DB2-BD59-A6C34878D82A}">
                    <a16:rowId xmlns:a16="http://schemas.microsoft.com/office/drawing/2014/main" val="4258250990"/>
                  </a:ext>
                </a:extLst>
              </a:tr>
            </a:tbl>
          </a:graphicData>
        </a:graphic>
      </p:graphicFrame>
      <p:sp>
        <p:nvSpPr>
          <p:cNvPr id="3" name="Slide Number Placeholder 2">
            <a:extLst>
              <a:ext uri="{FF2B5EF4-FFF2-40B4-BE49-F238E27FC236}">
                <a16:creationId xmlns:a16="http://schemas.microsoft.com/office/drawing/2014/main" id="{17C411CE-24D8-4A1D-8ACE-10253815C631}"/>
              </a:ext>
            </a:extLst>
          </p:cNvPr>
          <p:cNvSpPr>
            <a:spLocks noGrp="1"/>
          </p:cNvSpPr>
          <p:nvPr>
            <p:ph type="sldNum" sz="quarter" idx="12"/>
          </p:nvPr>
        </p:nvSpPr>
        <p:spPr/>
        <p:txBody>
          <a:bodyPr/>
          <a:lstStyle/>
          <a:p>
            <a:fld id="{ACD12D91-5F71-FE4F-A594-B9667DC21877}" type="slidenum">
              <a:rPr lang="en-US" smtClean="0"/>
              <a:t>56</a:t>
            </a:fld>
            <a:endParaRPr lang="en-US"/>
          </a:p>
        </p:txBody>
      </p:sp>
    </p:spTree>
    <p:extLst>
      <p:ext uri="{BB962C8B-B14F-4D97-AF65-F5344CB8AC3E}">
        <p14:creationId xmlns:p14="http://schemas.microsoft.com/office/powerpoint/2010/main" val="574458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BAD2-F05C-495E-B7BA-FA09C4AA428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7E4688C-6EBC-4BBE-83D7-9D55BCA5B22E}"/>
              </a:ext>
            </a:extLst>
          </p:cNvPr>
          <p:cNvSpPr>
            <a:spLocks noGrp="1"/>
          </p:cNvSpPr>
          <p:nvPr>
            <p:ph idx="1"/>
          </p:nvPr>
        </p:nvSpPr>
        <p:spPr/>
        <p:txBody>
          <a:bodyPr>
            <a:normAutofit fontScale="85000" lnSpcReduction="10000"/>
          </a:bodyPr>
          <a:lstStyle/>
          <a:p>
            <a:pPr lvl="0"/>
            <a:r>
              <a:rPr lang="en-US" dirty="0"/>
              <a:t>Psychiatry Research special issue: Introduction to Implementation Science: Increasing the Public Health Impact of Research</a:t>
            </a:r>
          </a:p>
          <a:p>
            <a:pPr lvl="1"/>
            <a:r>
              <a:rPr lang="en-US" u="sng" dirty="0">
                <a:hlinkClick r:id="rId2"/>
              </a:rPr>
              <a:t>https://www.sciencedirect.com/journal/psychiatry-research/special-issue/1083N7JBHZF</a:t>
            </a:r>
            <a:endParaRPr lang="en-US" dirty="0"/>
          </a:p>
          <a:p>
            <a:pPr lvl="1"/>
            <a:r>
              <a:rPr lang="en-US" dirty="0"/>
              <a:t>This special issue, written in part by a number of VA researchers, focuses on introducing implementation science for those working in clinical trials research. The entire special issue is available via Open Access.</a:t>
            </a:r>
          </a:p>
          <a:p>
            <a:endParaRPr lang="en-US" dirty="0"/>
          </a:p>
        </p:txBody>
      </p:sp>
      <p:sp>
        <p:nvSpPr>
          <p:cNvPr id="4" name="Slide Number Placeholder 3">
            <a:extLst>
              <a:ext uri="{FF2B5EF4-FFF2-40B4-BE49-F238E27FC236}">
                <a16:creationId xmlns:a16="http://schemas.microsoft.com/office/drawing/2014/main" id="{02578BF0-3BD1-4589-9506-2CD4F896324D}"/>
              </a:ext>
            </a:extLst>
          </p:cNvPr>
          <p:cNvSpPr>
            <a:spLocks noGrp="1"/>
          </p:cNvSpPr>
          <p:nvPr>
            <p:ph type="sldNum" sz="quarter" idx="12"/>
          </p:nvPr>
        </p:nvSpPr>
        <p:spPr/>
        <p:txBody>
          <a:bodyPr/>
          <a:lstStyle/>
          <a:p>
            <a:fld id="{ACD12D91-5F71-FE4F-A594-B9667DC21877}" type="slidenum">
              <a:rPr lang="en-US" smtClean="0"/>
              <a:t>57</a:t>
            </a:fld>
            <a:endParaRPr lang="en-US"/>
          </a:p>
        </p:txBody>
      </p:sp>
    </p:spTree>
    <p:extLst>
      <p:ext uri="{BB962C8B-B14F-4D97-AF65-F5344CB8AC3E}">
        <p14:creationId xmlns:p14="http://schemas.microsoft.com/office/powerpoint/2010/main" val="3307421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2AA4-C6BE-49AC-A1C2-7016415CF1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E301F79-22C7-41DF-A694-4AC836DCD4AF}"/>
              </a:ext>
            </a:extLst>
          </p:cNvPr>
          <p:cNvSpPr>
            <a:spLocks noGrp="1"/>
          </p:cNvSpPr>
          <p:nvPr>
            <p:ph idx="1"/>
          </p:nvPr>
        </p:nvSpPr>
        <p:spPr/>
        <p:txBody>
          <a:bodyPr>
            <a:normAutofit fontScale="70000" lnSpcReduction="20000"/>
          </a:bodyPr>
          <a:lstStyle/>
          <a:p>
            <a:pPr lvl="0"/>
            <a:r>
              <a:rPr lang="en-US" dirty="0"/>
              <a:t>VA Health Services Research &amp; Development </a:t>
            </a:r>
            <a:r>
              <a:rPr lang="en-US" dirty="0" err="1"/>
              <a:t>Cyberseminars</a:t>
            </a:r>
            <a:endParaRPr lang="en-US" dirty="0"/>
          </a:p>
          <a:p>
            <a:pPr lvl="1"/>
            <a:r>
              <a:rPr lang="en-US" dirty="0"/>
              <a:t>QUERI Implementation Seminar: </a:t>
            </a:r>
            <a:r>
              <a:rPr lang="en-US" u="sng" dirty="0">
                <a:hlinkClick r:id="rId2"/>
              </a:rPr>
              <a:t>https://www.hsrd.research.va.gov/cyberseminars/catalog-archive.cfm?SeriesSortParam=y&amp;SeriesIDz=25</a:t>
            </a:r>
            <a:endParaRPr lang="en-US" dirty="0"/>
          </a:p>
          <a:p>
            <a:pPr lvl="1"/>
            <a:r>
              <a:rPr lang="en-US" dirty="0"/>
              <a:t>QUERI Practice Seminar: </a:t>
            </a:r>
            <a:r>
              <a:rPr lang="en-US" u="sng" dirty="0">
                <a:hlinkClick r:id="rId3"/>
              </a:rPr>
              <a:t>https://www.hsrd.research.va.gov/cyberseminars/catalog-archive.cfm?SeriesSortParam=y&amp;SeriesIDz=39</a:t>
            </a:r>
            <a:endParaRPr lang="en-US" dirty="0"/>
          </a:p>
          <a:p>
            <a:pPr lvl="1"/>
            <a:r>
              <a:rPr lang="en-US" dirty="0"/>
              <a:t>QUERI Implementation Research: </a:t>
            </a:r>
            <a:r>
              <a:rPr lang="en-US" u="sng" dirty="0">
                <a:hlinkClick r:id="rId4"/>
              </a:rPr>
              <a:t>https://www.hsrd.research.va.gov/cyberseminars/catalog-archive.cfm?SeriesSortParam=y&amp;SeriesIDz=41</a:t>
            </a:r>
            <a:endParaRPr lang="en-US" dirty="0"/>
          </a:p>
          <a:p>
            <a:pPr lvl="1"/>
            <a:r>
              <a:rPr lang="en-US" dirty="0"/>
              <a:t>Enhancing Implementation Science Seminar: </a:t>
            </a:r>
            <a:r>
              <a:rPr lang="en-US" u="sng" dirty="0">
                <a:hlinkClick r:id="rId5"/>
              </a:rPr>
              <a:t>https://www.hsrd.research.va.gov/cyberseminars/catalog-archive.cfm?SeriesSortParam=y&amp;SeriesIDz=57</a:t>
            </a:r>
            <a:endParaRPr lang="en-US" dirty="0"/>
          </a:p>
          <a:p>
            <a:endParaRPr lang="en-US" dirty="0"/>
          </a:p>
        </p:txBody>
      </p:sp>
      <p:sp>
        <p:nvSpPr>
          <p:cNvPr id="4" name="Slide Number Placeholder 3">
            <a:extLst>
              <a:ext uri="{FF2B5EF4-FFF2-40B4-BE49-F238E27FC236}">
                <a16:creationId xmlns:a16="http://schemas.microsoft.com/office/drawing/2014/main" id="{D929607D-7A33-443A-BAC9-FE897AB4C812}"/>
              </a:ext>
            </a:extLst>
          </p:cNvPr>
          <p:cNvSpPr>
            <a:spLocks noGrp="1"/>
          </p:cNvSpPr>
          <p:nvPr>
            <p:ph type="sldNum" sz="quarter" idx="12"/>
          </p:nvPr>
        </p:nvSpPr>
        <p:spPr/>
        <p:txBody>
          <a:bodyPr/>
          <a:lstStyle/>
          <a:p>
            <a:fld id="{ACD12D91-5F71-FE4F-A594-B9667DC21877}" type="slidenum">
              <a:rPr lang="en-US" smtClean="0"/>
              <a:t>58</a:t>
            </a:fld>
            <a:endParaRPr lang="en-US"/>
          </a:p>
        </p:txBody>
      </p:sp>
    </p:spTree>
    <p:extLst>
      <p:ext uri="{BB962C8B-B14F-4D97-AF65-F5344CB8AC3E}">
        <p14:creationId xmlns:p14="http://schemas.microsoft.com/office/powerpoint/2010/main" val="35774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1C74-F0F0-4AEC-9EC5-DBBC3D22E2E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B15296F-3ED8-40B8-A30F-948DC603BCF0}"/>
              </a:ext>
            </a:extLst>
          </p:cNvPr>
          <p:cNvSpPr>
            <a:spLocks noGrp="1"/>
          </p:cNvSpPr>
          <p:nvPr>
            <p:ph idx="1"/>
          </p:nvPr>
        </p:nvSpPr>
        <p:spPr/>
        <p:txBody>
          <a:bodyPr>
            <a:normAutofit fontScale="77500" lnSpcReduction="20000"/>
          </a:bodyPr>
          <a:lstStyle/>
          <a:p>
            <a:pPr lvl="0"/>
            <a:r>
              <a:rPr lang="en-US" dirty="0"/>
              <a:t>Resource lists</a:t>
            </a:r>
          </a:p>
          <a:p>
            <a:pPr lvl="1"/>
            <a:r>
              <a:rPr lang="en-US" u="sng" dirty="0">
                <a:hlinkClick r:id="rId2"/>
              </a:rPr>
              <a:t>https://www.fic.nih.gov/About/center-global-health-studies/neuroscience-implementation-toolkit/Pages/resources.aspx</a:t>
            </a:r>
            <a:endParaRPr lang="en-US" dirty="0"/>
          </a:p>
          <a:p>
            <a:pPr lvl="1"/>
            <a:r>
              <a:rPr lang="en-US" u="sng" dirty="0">
                <a:hlinkClick r:id="rId3"/>
              </a:rPr>
              <a:t>https://impsciuw.org/implementation-science/learn/implementation-science-overview/</a:t>
            </a:r>
            <a:endParaRPr lang="en-US" dirty="0"/>
          </a:p>
          <a:p>
            <a:pPr lvl="1"/>
            <a:r>
              <a:rPr lang="en-US" u="sng" dirty="0">
                <a:hlinkClick r:id="rId4"/>
              </a:rPr>
              <a:t>https://publichealth.wustl.edu/resources-dissemination-implementation/</a:t>
            </a:r>
            <a:endParaRPr lang="en-US" dirty="0"/>
          </a:p>
          <a:p>
            <a:pPr lvl="0"/>
            <a:r>
              <a:rPr lang="en-US" dirty="0"/>
              <a:t>Implementation science video resources</a:t>
            </a:r>
          </a:p>
          <a:p>
            <a:pPr lvl="1"/>
            <a:r>
              <a:rPr lang="en-US" dirty="0"/>
              <a:t>Rachel Shelton, Columbia University, </a:t>
            </a:r>
            <a:r>
              <a:rPr lang="en-US" u="sng" dirty="0">
                <a:hlinkClick r:id="rId5"/>
              </a:rPr>
              <a:t>https://www.youtube.com/playlist?list=PLzyPCWX3M2syQogSLEyLRvwbUl3mwXcLc</a:t>
            </a:r>
            <a:endParaRPr lang="en-US" dirty="0"/>
          </a:p>
          <a:p>
            <a:endParaRPr lang="en-US" dirty="0"/>
          </a:p>
        </p:txBody>
      </p:sp>
      <p:sp>
        <p:nvSpPr>
          <p:cNvPr id="4" name="Slide Number Placeholder 3">
            <a:extLst>
              <a:ext uri="{FF2B5EF4-FFF2-40B4-BE49-F238E27FC236}">
                <a16:creationId xmlns:a16="http://schemas.microsoft.com/office/drawing/2014/main" id="{DEA457A9-8ECD-432F-A7D3-13793851C0AD}"/>
              </a:ext>
            </a:extLst>
          </p:cNvPr>
          <p:cNvSpPr>
            <a:spLocks noGrp="1"/>
          </p:cNvSpPr>
          <p:nvPr>
            <p:ph type="sldNum" sz="quarter" idx="12"/>
          </p:nvPr>
        </p:nvSpPr>
        <p:spPr/>
        <p:txBody>
          <a:bodyPr/>
          <a:lstStyle/>
          <a:p>
            <a:fld id="{ACD12D91-5F71-FE4F-A594-B9667DC21877}" type="slidenum">
              <a:rPr lang="en-US" smtClean="0"/>
              <a:t>59</a:t>
            </a:fld>
            <a:endParaRPr lang="en-US"/>
          </a:p>
        </p:txBody>
      </p:sp>
    </p:spTree>
    <p:extLst>
      <p:ext uri="{BB962C8B-B14F-4D97-AF65-F5344CB8AC3E}">
        <p14:creationId xmlns:p14="http://schemas.microsoft.com/office/powerpoint/2010/main" val="368682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C557-F846-4548-94DF-8B85FCAA41D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dirty="0">
                <a:solidFill>
                  <a:schemeClr val="tx1"/>
                </a:solidFill>
              </a:rPr>
              <a:t>Why should you think about implementation research?</a:t>
            </a:r>
          </a:p>
        </p:txBody>
      </p:sp>
      <p:sp>
        <p:nvSpPr>
          <p:cNvPr id="3" name="Slide Number Placeholder 2">
            <a:extLst>
              <a:ext uri="{FF2B5EF4-FFF2-40B4-BE49-F238E27FC236}">
                <a16:creationId xmlns:a16="http://schemas.microsoft.com/office/drawing/2014/main" id="{F86E502D-B5DE-044D-B29A-978D6C215D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ECA88-E252-4432-83CB-467D03A90C6E}"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6" name="Picture 5" descr="Question mark">
            <a:extLst>
              <a:ext uri="{FF2B5EF4-FFF2-40B4-BE49-F238E27FC236}">
                <a16:creationId xmlns:a16="http://schemas.microsoft.com/office/drawing/2014/main" id="{DD91704B-D14B-4E57-B30E-4B62267AF200}"/>
              </a:ext>
            </a:extLst>
          </p:cNvPr>
          <p:cNvPicPr/>
          <p:nvPr/>
        </p:nvPicPr>
        <p:blipFill rotWithShape="1">
          <a:blip r:embed="rId3">
            <a:extLst>
              <a:ext uri="{28A0092B-C50C-407E-A947-70E740481C1C}">
                <a14:useLocalDpi xmlns:a14="http://schemas.microsoft.com/office/drawing/2010/main" val="0"/>
              </a:ext>
            </a:extLst>
          </a:blip>
          <a:srcRect l="7819" r="5780"/>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extLst>
      <p:ext uri="{BB962C8B-B14F-4D97-AF65-F5344CB8AC3E}">
        <p14:creationId xmlns:p14="http://schemas.microsoft.com/office/powerpoint/2010/main" val="169602971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65BB-07E1-4608-9143-24277E5B357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75863D5-9ED9-420B-8866-BFABE3A7E11F}"/>
              </a:ext>
            </a:extLst>
          </p:cNvPr>
          <p:cNvSpPr>
            <a:spLocks noGrp="1"/>
          </p:cNvSpPr>
          <p:nvPr>
            <p:ph idx="1"/>
          </p:nvPr>
        </p:nvSpPr>
        <p:spPr/>
        <p:txBody>
          <a:bodyPr>
            <a:normAutofit fontScale="77500" lnSpcReduction="20000"/>
          </a:bodyPr>
          <a:lstStyle/>
          <a:p>
            <a:pPr lvl="0"/>
            <a:r>
              <a:rPr lang="en-US" dirty="0"/>
              <a:t>Society for Implementation Research Collaboration (SIRC)</a:t>
            </a:r>
          </a:p>
          <a:p>
            <a:pPr lvl="1"/>
            <a:r>
              <a:rPr lang="en-US" u="sng" dirty="0">
                <a:hlinkClick r:id="rId2"/>
              </a:rPr>
              <a:t>https://societyforimplementationresearchcollaboration.org/</a:t>
            </a:r>
            <a:endParaRPr lang="en-US" dirty="0"/>
          </a:p>
          <a:p>
            <a:pPr lvl="1"/>
            <a:r>
              <a:rPr lang="en-US" dirty="0"/>
              <a:t>The Society for Implementation Research Collaboration (SIRC) is a society dedicated to facilitating communication and collaboration between implementation research teams, researchers, and community providers. SIRC aims to bring together researchers and stakeholders committed to the rigorous evaluation of implementation of evidence based psychosocial interventions.</a:t>
            </a:r>
          </a:p>
          <a:p>
            <a:pPr lvl="1"/>
            <a:r>
              <a:rPr lang="en-US" dirty="0"/>
              <a:t>SIRC hosts a conference every other year and membership benefits include access to webinars and other resources.</a:t>
            </a:r>
          </a:p>
          <a:p>
            <a:endParaRPr lang="en-US" dirty="0"/>
          </a:p>
        </p:txBody>
      </p:sp>
      <p:sp>
        <p:nvSpPr>
          <p:cNvPr id="4" name="Slide Number Placeholder 3">
            <a:extLst>
              <a:ext uri="{FF2B5EF4-FFF2-40B4-BE49-F238E27FC236}">
                <a16:creationId xmlns:a16="http://schemas.microsoft.com/office/drawing/2014/main" id="{393166B6-F633-4BC6-85EA-46D30630AF5A}"/>
              </a:ext>
            </a:extLst>
          </p:cNvPr>
          <p:cNvSpPr>
            <a:spLocks noGrp="1"/>
          </p:cNvSpPr>
          <p:nvPr>
            <p:ph type="sldNum" sz="quarter" idx="12"/>
          </p:nvPr>
        </p:nvSpPr>
        <p:spPr/>
        <p:txBody>
          <a:bodyPr/>
          <a:lstStyle/>
          <a:p>
            <a:fld id="{ACD12D91-5F71-FE4F-A594-B9667DC21877}" type="slidenum">
              <a:rPr lang="en-US" smtClean="0"/>
              <a:t>60</a:t>
            </a:fld>
            <a:endParaRPr lang="en-US"/>
          </a:p>
        </p:txBody>
      </p:sp>
    </p:spTree>
    <p:extLst>
      <p:ext uri="{BB962C8B-B14F-4D97-AF65-F5344CB8AC3E}">
        <p14:creationId xmlns:p14="http://schemas.microsoft.com/office/powerpoint/2010/main" val="516246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pic>
        <p:nvPicPr>
          <p:cNvPr id="5" name="Picture 4">
            <a:extLst>
              <a:ext uri="{FF2B5EF4-FFF2-40B4-BE49-F238E27FC236}">
                <a16:creationId xmlns:a16="http://schemas.microsoft.com/office/drawing/2014/main" id="{4197DB68-02B5-425B-A25A-C45B1C992F4E}"/>
              </a:ext>
            </a:extLst>
          </p:cNvPr>
          <p:cNvPicPr>
            <a:picLocks noChangeAspect="1"/>
          </p:cNvPicPr>
          <p:nvPr/>
        </p:nvPicPr>
        <p:blipFill rotWithShape="1">
          <a:blip r:embed="rId3">
            <a:extLst>
              <a:ext uri="{28A0092B-C50C-407E-A947-70E740481C1C}">
                <a14:useLocalDpi xmlns:a14="http://schemas.microsoft.com/office/drawing/2010/main" val="0"/>
              </a:ext>
            </a:extLst>
          </a:blip>
          <a:srcRect l="6803" t="16814" r="5001" b="13974"/>
          <a:stretch/>
        </p:blipFill>
        <p:spPr>
          <a:xfrm>
            <a:off x="2063684" y="2177593"/>
            <a:ext cx="8064632" cy="3789575"/>
          </a:xfrm>
          <a:prstGeom prst="rect">
            <a:avLst/>
          </a:prstGeom>
        </p:spPr>
      </p:pic>
      <p:sp>
        <p:nvSpPr>
          <p:cNvPr id="3" name="Slide Number Placeholder 2">
            <a:extLst>
              <a:ext uri="{FF2B5EF4-FFF2-40B4-BE49-F238E27FC236}">
                <a16:creationId xmlns:a16="http://schemas.microsoft.com/office/drawing/2014/main" id="{C3EC2695-99BF-4A2D-91B6-DC7DE09D55A4}"/>
              </a:ext>
            </a:extLst>
          </p:cNvPr>
          <p:cNvSpPr>
            <a:spLocks noGrp="1"/>
          </p:cNvSpPr>
          <p:nvPr>
            <p:ph type="sldNum" sz="quarter" idx="12"/>
          </p:nvPr>
        </p:nvSpPr>
        <p:spPr/>
        <p:txBody>
          <a:bodyPr/>
          <a:lstStyle/>
          <a:p>
            <a:fld id="{ACD12D91-5F71-FE4F-A594-B9667DC21877}" type="slidenum">
              <a:rPr lang="en-US" smtClean="0"/>
              <a:t>61</a:t>
            </a:fld>
            <a:endParaRPr lang="en-US"/>
          </a:p>
        </p:txBody>
      </p:sp>
    </p:spTree>
    <p:extLst>
      <p:ext uri="{BB962C8B-B14F-4D97-AF65-F5344CB8AC3E}">
        <p14:creationId xmlns:p14="http://schemas.microsoft.com/office/powerpoint/2010/main" val="2805335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2A11-FAF1-EA40-AE3B-8272BA4E6867}"/>
              </a:ext>
            </a:extLst>
          </p:cNvPr>
          <p:cNvSpPr>
            <a:spLocks noGrp="1"/>
          </p:cNvSpPr>
          <p:nvPr>
            <p:ph type="title"/>
          </p:nvPr>
        </p:nvSpPr>
        <p:spPr>
          <a:xfrm>
            <a:off x="838200" y="63055"/>
            <a:ext cx="10515600" cy="1051256"/>
          </a:xfrm>
        </p:spPr>
        <p:txBody>
          <a:bodyPr/>
          <a:lstStyle/>
          <a:p>
            <a:r>
              <a:rPr lang="en-US" dirty="0"/>
              <a:t>Contact Information</a:t>
            </a:r>
          </a:p>
        </p:txBody>
      </p:sp>
      <p:sp>
        <p:nvSpPr>
          <p:cNvPr id="4" name="Slide Number Placeholder 3">
            <a:extLst>
              <a:ext uri="{FF2B5EF4-FFF2-40B4-BE49-F238E27FC236}">
                <a16:creationId xmlns:a16="http://schemas.microsoft.com/office/drawing/2014/main" id="{A14A6452-BD87-9748-9385-C0DACF9DD5A8}"/>
              </a:ext>
            </a:extLst>
          </p:cNvPr>
          <p:cNvSpPr>
            <a:spLocks noGrp="1"/>
          </p:cNvSpPr>
          <p:nvPr>
            <p:ph type="sldNum" sz="quarter" idx="12"/>
          </p:nvPr>
        </p:nvSpPr>
        <p:spPr/>
        <p:txBody>
          <a:bodyPr/>
          <a:lstStyle/>
          <a:p>
            <a:fld id="{ACD12D91-5F71-FE4F-A594-B9667DC21877}" type="slidenum">
              <a:rPr lang="en-US" smtClean="0"/>
              <a:t>62</a:t>
            </a:fld>
            <a:endParaRPr lang="en-US"/>
          </a:p>
        </p:txBody>
      </p:sp>
      <p:sp>
        <p:nvSpPr>
          <p:cNvPr id="5" name="Title 4">
            <a:extLst>
              <a:ext uri="{FF2B5EF4-FFF2-40B4-BE49-F238E27FC236}">
                <a16:creationId xmlns:a16="http://schemas.microsoft.com/office/drawing/2014/main" id="{A3DEF2BF-9771-F94E-BFAF-7DC649202827}"/>
              </a:ext>
            </a:extLst>
          </p:cNvPr>
          <p:cNvSpPr txBox="1">
            <a:spLocks/>
          </p:cNvSpPr>
          <p:nvPr/>
        </p:nvSpPr>
        <p:spPr>
          <a:xfrm>
            <a:off x="3316223" y="865123"/>
            <a:ext cx="4896056" cy="223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algn="r">
              <a:lnSpc>
                <a:spcPct val="120000"/>
              </a:lnSpc>
              <a:spcBef>
                <a:spcPts val="0"/>
              </a:spcBef>
            </a:pPr>
            <a:r>
              <a:rPr lang="en-US" sz="2000" b="0" dirty="0">
                <a:solidFill>
                  <a:schemeClr val="tx1"/>
                </a:solidFill>
                <a:ea typeface="+mn-ea"/>
                <a:cs typeface="+mn-cs"/>
              </a:rPr>
              <a:t>Sara J. </a:t>
            </a:r>
            <a:r>
              <a:rPr lang="en-US" sz="2000" b="0" dirty="0" err="1">
                <a:solidFill>
                  <a:schemeClr val="tx1"/>
                </a:solidFill>
                <a:ea typeface="+mn-ea"/>
                <a:cs typeface="+mn-cs"/>
              </a:rPr>
              <a:t>Landes</a:t>
            </a:r>
            <a:r>
              <a:rPr lang="en-US" sz="2000" b="0" dirty="0">
                <a:solidFill>
                  <a:schemeClr val="tx1"/>
                </a:solidFill>
                <a:ea typeface="+mn-ea"/>
                <a:cs typeface="+mn-cs"/>
              </a:rPr>
              <a:t>, PhD</a:t>
            </a:r>
            <a:br>
              <a:rPr lang="en-US" sz="2000" b="0" dirty="0">
                <a:solidFill>
                  <a:schemeClr val="tx1"/>
                </a:solidFill>
                <a:ea typeface="+mn-ea"/>
                <a:cs typeface="+mn-cs"/>
              </a:rPr>
            </a:br>
            <a:r>
              <a:rPr lang="en-US" sz="2000" b="0" dirty="0">
                <a:solidFill>
                  <a:schemeClr val="tx1"/>
                </a:solidFill>
                <a:ea typeface="+mn-ea"/>
                <a:cs typeface="+mn-cs"/>
              </a:rPr>
              <a:t>Director, Behavioral Health QUERI</a:t>
            </a:r>
            <a:br>
              <a:rPr lang="en-US" sz="2000" b="0" dirty="0">
                <a:solidFill>
                  <a:schemeClr val="tx1"/>
                </a:solidFill>
                <a:ea typeface="+mn-ea"/>
                <a:cs typeface="+mn-cs"/>
              </a:rPr>
            </a:br>
            <a:r>
              <a:rPr lang="en-US" sz="2000" b="0" dirty="0">
                <a:solidFill>
                  <a:schemeClr val="tx1"/>
                </a:solidFill>
                <a:ea typeface="+mn-ea"/>
                <a:cs typeface="+mn-cs"/>
              </a:rPr>
              <a:t>Central Arkansas Veterans Healthcare System</a:t>
            </a:r>
            <a:br>
              <a:rPr lang="en-US" sz="2000" b="0" dirty="0">
                <a:solidFill>
                  <a:schemeClr val="tx1"/>
                </a:solidFill>
                <a:ea typeface="+mn-ea"/>
                <a:cs typeface="+mn-cs"/>
              </a:rPr>
            </a:br>
            <a:br>
              <a:rPr lang="en-US" sz="2000" b="0" dirty="0">
                <a:solidFill>
                  <a:schemeClr val="tx1"/>
                </a:solidFill>
                <a:ea typeface="+mn-ea"/>
                <a:cs typeface="+mn-cs"/>
              </a:rPr>
            </a:br>
            <a:r>
              <a:rPr lang="en-US" sz="2000" b="0" dirty="0">
                <a:solidFill>
                  <a:schemeClr val="tx1"/>
                </a:solidFill>
                <a:ea typeface="+mn-ea"/>
                <a:cs typeface="+mn-cs"/>
              </a:rPr>
              <a:t>Email: </a:t>
            </a:r>
            <a:r>
              <a:rPr lang="en-US" sz="2000" b="0" dirty="0" err="1">
                <a:solidFill>
                  <a:schemeClr val="tx1"/>
                </a:solidFill>
                <a:ea typeface="+mn-ea"/>
                <a:cs typeface="+mn-cs"/>
              </a:rPr>
              <a:t>sara.landes@va.gov</a:t>
            </a:r>
            <a:br>
              <a:rPr lang="en-US" sz="2000" b="0" dirty="0">
                <a:solidFill>
                  <a:schemeClr val="tx1"/>
                </a:solidFill>
                <a:ea typeface="+mn-ea"/>
                <a:cs typeface="+mn-cs"/>
              </a:rPr>
            </a:br>
            <a:r>
              <a:rPr lang="en-US" sz="2000" b="0" dirty="0">
                <a:solidFill>
                  <a:schemeClr val="tx1"/>
                </a:solidFill>
                <a:ea typeface="+mn-ea"/>
                <a:cs typeface="+mn-cs"/>
              </a:rPr>
              <a:t>Twitter: @</a:t>
            </a:r>
            <a:r>
              <a:rPr lang="en-US" sz="2000" b="0" dirty="0" err="1">
                <a:solidFill>
                  <a:schemeClr val="tx1"/>
                </a:solidFill>
                <a:ea typeface="+mn-ea"/>
                <a:cs typeface="+mn-cs"/>
              </a:rPr>
              <a:t>SJLandes</a:t>
            </a:r>
            <a:endParaRPr lang="en-US" sz="4800" dirty="0">
              <a:solidFill>
                <a:schemeClr val="tx1"/>
              </a:solidFill>
            </a:endParaRPr>
          </a:p>
        </p:txBody>
      </p:sp>
      <p:sp>
        <p:nvSpPr>
          <p:cNvPr id="6" name="Title 4">
            <a:extLst>
              <a:ext uri="{FF2B5EF4-FFF2-40B4-BE49-F238E27FC236}">
                <a16:creationId xmlns:a16="http://schemas.microsoft.com/office/drawing/2014/main" id="{11311134-5C9D-A94B-9034-EE71DF5FECE6}"/>
              </a:ext>
            </a:extLst>
          </p:cNvPr>
          <p:cNvSpPr txBox="1">
            <a:spLocks/>
          </p:cNvSpPr>
          <p:nvPr/>
        </p:nvSpPr>
        <p:spPr>
          <a:xfrm>
            <a:off x="3342243" y="3610737"/>
            <a:ext cx="5507514" cy="223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a:lnSpc>
                <a:spcPct val="120000"/>
              </a:lnSpc>
              <a:spcBef>
                <a:spcPts val="0"/>
              </a:spcBef>
            </a:pPr>
            <a:r>
              <a:rPr lang="en-US" sz="2000" b="0" dirty="0">
                <a:solidFill>
                  <a:schemeClr val="tx1"/>
                </a:solidFill>
                <a:ea typeface="+mn-ea"/>
                <a:cs typeface="+mn-cs"/>
              </a:rPr>
              <a:t>Gregory K. Brown, PhD</a:t>
            </a:r>
            <a:br>
              <a:rPr lang="en-US" sz="2000" b="0" dirty="0">
                <a:solidFill>
                  <a:schemeClr val="tx1"/>
                </a:solidFill>
                <a:ea typeface="+mn-ea"/>
                <a:cs typeface="+mn-cs"/>
              </a:rPr>
            </a:br>
            <a:r>
              <a:rPr lang="en-US" sz="2000" b="0" dirty="0">
                <a:solidFill>
                  <a:schemeClr val="tx1"/>
                </a:solidFill>
                <a:ea typeface="+mn-ea"/>
                <a:cs typeface="+mn-cs"/>
              </a:rPr>
              <a:t>Director, Penn Center for the Prevention of Suicide</a:t>
            </a:r>
            <a:br>
              <a:rPr lang="en-US" sz="2000" b="0" dirty="0">
                <a:solidFill>
                  <a:schemeClr val="tx1"/>
                </a:solidFill>
                <a:ea typeface="+mn-ea"/>
                <a:cs typeface="+mn-cs"/>
              </a:rPr>
            </a:br>
            <a:r>
              <a:rPr lang="en-US" sz="2000" b="0" dirty="0">
                <a:solidFill>
                  <a:schemeClr val="tx1"/>
                </a:solidFill>
                <a:ea typeface="+mn-ea"/>
                <a:cs typeface="+mn-cs"/>
              </a:rPr>
              <a:t>University of Pennsylvania</a:t>
            </a:r>
            <a:br>
              <a:rPr lang="en-US" sz="2000" b="0" dirty="0">
                <a:solidFill>
                  <a:schemeClr val="tx1"/>
                </a:solidFill>
                <a:ea typeface="+mn-ea"/>
                <a:cs typeface="+mn-cs"/>
              </a:rPr>
            </a:br>
            <a:br>
              <a:rPr lang="en-US" sz="2000" b="0" dirty="0">
                <a:solidFill>
                  <a:schemeClr val="tx1"/>
                </a:solidFill>
                <a:ea typeface="+mn-ea"/>
                <a:cs typeface="+mn-cs"/>
              </a:rPr>
            </a:br>
            <a:r>
              <a:rPr lang="en-US" sz="2000" b="0" dirty="0">
                <a:solidFill>
                  <a:schemeClr val="tx1"/>
                </a:solidFill>
                <a:ea typeface="+mn-ea"/>
                <a:cs typeface="+mn-cs"/>
              </a:rPr>
              <a:t>Email: </a:t>
            </a:r>
            <a:r>
              <a:rPr lang="en-US" sz="2000" b="0" dirty="0" err="1">
                <a:solidFill>
                  <a:schemeClr val="tx1"/>
                </a:solidFill>
                <a:ea typeface="+mn-ea"/>
                <a:cs typeface="+mn-cs"/>
              </a:rPr>
              <a:t>gregbrow@pennmedicine.upenn.edu</a:t>
            </a:r>
            <a:endParaRPr lang="en-US" sz="4800" dirty="0">
              <a:solidFill>
                <a:schemeClr val="tx1"/>
              </a:solidFill>
            </a:endParaRPr>
          </a:p>
        </p:txBody>
      </p:sp>
      <p:pic>
        <p:nvPicPr>
          <p:cNvPr id="7" name="Picture 6" descr="A person wearing sunglasses posing for the camera&#10;&#10;Description automatically generated">
            <a:extLst>
              <a:ext uri="{FF2B5EF4-FFF2-40B4-BE49-F238E27FC236}">
                <a16:creationId xmlns:a16="http://schemas.microsoft.com/office/drawing/2014/main" id="{5CFEBA5F-A88D-CC45-B858-B153E47AC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155" y="487954"/>
            <a:ext cx="2868645" cy="2868645"/>
          </a:xfrm>
          <a:prstGeom prst="rect">
            <a:avLst/>
          </a:prstGeom>
        </p:spPr>
      </p:pic>
      <p:pic>
        <p:nvPicPr>
          <p:cNvPr id="9" name="Picture 8" descr="A picture containing person, person, outdoor, suit&#10;&#10;Description automatically generated">
            <a:extLst>
              <a:ext uri="{FF2B5EF4-FFF2-40B4-BE49-F238E27FC236}">
                <a16:creationId xmlns:a16="http://schemas.microsoft.com/office/drawing/2014/main" id="{31631F06-A61D-C44E-8787-2C701D3C9511}"/>
              </a:ext>
            </a:extLst>
          </p:cNvPr>
          <p:cNvPicPr>
            <a:picLocks noChangeAspect="1"/>
          </p:cNvPicPr>
          <p:nvPr/>
        </p:nvPicPr>
        <p:blipFill>
          <a:blip r:embed="rId3"/>
          <a:stretch>
            <a:fillRect/>
          </a:stretch>
        </p:blipFill>
        <p:spPr>
          <a:xfrm>
            <a:off x="838200" y="3539452"/>
            <a:ext cx="2221129" cy="2868645"/>
          </a:xfrm>
          <a:prstGeom prst="rect">
            <a:avLst/>
          </a:prstGeom>
        </p:spPr>
      </p:pic>
    </p:spTree>
    <p:extLst>
      <p:ext uri="{BB962C8B-B14F-4D97-AF65-F5344CB8AC3E}">
        <p14:creationId xmlns:p14="http://schemas.microsoft.com/office/powerpoint/2010/main" val="264245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53DCC-F099-0841-BC67-CB3B1833AA0E}"/>
              </a:ext>
            </a:extLst>
          </p:cNvPr>
          <p:cNvSpPr>
            <a:spLocks noGrp="1"/>
          </p:cNvSpPr>
          <p:nvPr>
            <p:ph type="title"/>
          </p:nvPr>
        </p:nvSpPr>
        <p:spPr>
          <a:xfrm>
            <a:off x="838200" y="4432041"/>
            <a:ext cx="10515600" cy="1405630"/>
          </a:xfrm>
        </p:spPr>
        <p:txBody>
          <a:bodyPr>
            <a:normAutofit fontScale="90000"/>
          </a:bodyPr>
          <a:lstStyle/>
          <a:p>
            <a:r>
              <a:rPr lang="en-US" dirty="0">
                <a:solidFill>
                  <a:schemeClr val="tx1"/>
                </a:solidFill>
                <a:latin typeface="+mn-lt"/>
              </a:rPr>
              <a:t>If individuals are at risk for suicide in your treatment setting, would you want clinicians to use an evidenced-based intervention to reduce this risk?</a:t>
            </a:r>
          </a:p>
        </p:txBody>
      </p:sp>
      <p:sp>
        <p:nvSpPr>
          <p:cNvPr id="4" name="Slide Number Placeholder 3">
            <a:extLst>
              <a:ext uri="{FF2B5EF4-FFF2-40B4-BE49-F238E27FC236}">
                <a16:creationId xmlns:a16="http://schemas.microsoft.com/office/drawing/2014/main" id="{2BE35B56-950C-814B-9DFC-88CD1E47BB65}"/>
              </a:ext>
            </a:extLst>
          </p:cNvPr>
          <p:cNvSpPr>
            <a:spLocks noGrp="1"/>
          </p:cNvSpPr>
          <p:nvPr>
            <p:ph type="sldNum" sz="quarter" idx="12"/>
          </p:nvPr>
        </p:nvSpPr>
        <p:spPr/>
        <p:txBody>
          <a:bodyPr/>
          <a:lstStyle/>
          <a:p>
            <a:fld id="{C7AECA88-E252-4432-83CB-467D03A90C6E}" type="slidenum">
              <a:rPr lang="en-US" smtClean="0"/>
              <a:t>7</a:t>
            </a:fld>
            <a:endParaRPr lang="en-US"/>
          </a:p>
        </p:txBody>
      </p:sp>
      <p:sp>
        <p:nvSpPr>
          <p:cNvPr id="6" name="Picture 3" descr="C:\Users\gregbrow\Downloads\Silhouette_of_man_on_chair.svg (1).png">
            <a:extLst>
              <a:ext uri="{FF2B5EF4-FFF2-40B4-BE49-F238E27FC236}">
                <a16:creationId xmlns:a16="http://schemas.microsoft.com/office/drawing/2014/main" id="{2FED0BF8-7F08-7B4F-B4A1-5C093F7E6395}"/>
              </a:ext>
            </a:extLst>
          </p:cNvPr>
          <p:cNvSpPr>
            <a:spLocks noChangeAspect="1" noChangeArrowheads="1"/>
          </p:cNvSpPr>
          <p:nvPr/>
        </p:nvSpPr>
        <p:spPr bwMode="auto">
          <a:xfrm>
            <a:off x="3492176" y="2287690"/>
            <a:ext cx="15017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Picture 5" descr="Depressed Woman">
            <a:extLst>
              <a:ext uri="{FF2B5EF4-FFF2-40B4-BE49-F238E27FC236}">
                <a16:creationId xmlns:a16="http://schemas.microsoft.com/office/drawing/2014/main" id="{3FD3B11C-902D-1F43-9E34-FDACB6A96B6A}"/>
              </a:ext>
            </a:extLst>
          </p:cNvPr>
          <p:cNvSpPr>
            <a:spLocks noChangeAspect="1" noChangeArrowheads="1"/>
          </p:cNvSpPr>
          <p:nvPr/>
        </p:nvSpPr>
        <p:spPr bwMode="auto">
          <a:xfrm>
            <a:off x="4812583" y="2331021"/>
            <a:ext cx="2530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ounded Rectangular Callout 7">
            <a:extLst>
              <a:ext uri="{FF2B5EF4-FFF2-40B4-BE49-F238E27FC236}">
                <a16:creationId xmlns:a16="http://schemas.microsoft.com/office/drawing/2014/main" id="{4F8F5F4A-E5D8-F845-AE0A-780D83B5163C}"/>
              </a:ext>
            </a:extLst>
          </p:cNvPr>
          <p:cNvSpPr/>
          <p:nvPr/>
        </p:nvSpPr>
        <p:spPr>
          <a:xfrm>
            <a:off x="7918192" y="193832"/>
            <a:ext cx="3443075" cy="1865644"/>
          </a:xfrm>
          <a:prstGeom prst="wedgeRoundRectCallout">
            <a:avLst>
              <a:gd name="adj1" fmla="val 1362"/>
              <a:gd name="adj2" fmla="val 82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I’ve had the worst week of my life. I feel so ashamed that I just don’t know if I can take it anymore. I’ve even thought about just ending it all.</a:t>
            </a:r>
          </a:p>
        </p:txBody>
      </p:sp>
      <p:sp>
        <p:nvSpPr>
          <p:cNvPr id="9" name="Rounded Rectangular Callout 8">
            <a:extLst>
              <a:ext uri="{FF2B5EF4-FFF2-40B4-BE49-F238E27FC236}">
                <a16:creationId xmlns:a16="http://schemas.microsoft.com/office/drawing/2014/main" id="{A59DB05A-FCFD-A74B-93EB-CF5982A49F00}"/>
              </a:ext>
            </a:extLst>
          </p:cNvPr>
          <p:cNvSpPr/>
          <p:nvPr/>
        </p:nvSpPr>
        <p:spPr>
          <a:xfrm>
            <a:off x="908252" y="276720"/>
            <a:ext cx="2686050" cy="1543050"/>
          </a:xfrm>
          <a:prstGeom prst="wedgeRoundRectCallout">
            <a:avLst>
              <a:gd name="adj1" fmla="val -5939"/>
              <a:gd name="adj2" fmla="val 82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dirty="0"/>
              <a:t>?</a:t>
            </a:r>
          </a:p>
        </p:txBody>
      </p:sp>
      <p:pic>
        <p:nvPicPr>
          <p:cNvPr id="10" name="Picture 3" descr="C:\Users\gregbrow\Downloads\Silhouette_of_man_on_chair.svg (1).png">
            <a:extLst>
              <a:ext uri="{FF2B5EF4-FFF2-40B4-BE49-F238E27FC236}">
                <a16:creationId xmlns:a16="http://schemas.microsoft.com/office/drawing/2014/main" id="{E652C9E1-A579-9C43-8F3E-B1FB6782F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1543782"/>
            <a:ext cx="1597576" cy="265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epressed Woman">
            <a:extLst>
              <a:ext uri="{FF2B5EF4-FFF2-40B4-BE49-F238E27FC236}">
                <a16:creationId xmlns:a16="http://schemas.microsoft.com/office/drawing/2014/main" id="{435AB7BA-71BA-034B-8C3D-EC7D8B59A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140" y="1590435"/>
            <a:ext cx="2530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8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25C9-0956-2243-9F6B-6091FF37F53B}"/>
              </a:ext>
            </a:extLst>
          </p:cNvPr>
          <p:cNvSpPr>
            <a:spLocks noGrp="1"/>
          </p:cNvSpPr>
          <p:nvPr>
            <p:ph type="title"/>
          </p:nvPr>
        </p:nvSpPr>
        <p:spPr>
          <a:xfrm>
            <a:off x="838200" y="1331283"/>
            <a:ext cx="5080000" cy="3568520"/>
          </a:xfrm>
        </p:spPr>
        <p:txBody>
          <a:bodyPr/>
          <a:lstStyle/>
          <a:p>
            <a:r>
              <a:rPr lang="en-US" dirty="0">
                <a:solidFill>
                  <a:schemeClr val="tx1"/>
                </a:solidFill>
                <a:latin typeface="+mn-lt"/>
              </a:rPr>
              <a:t>How do you get leadership, clinicians, and staff to do </a:t>
            </a:r>
            <a:r>
              <a:rPr lang="en-US" b="1" dirty="0">
                <a:solidFill>
                  <a:schemeClr val="tx1"/>
                </a:solidFill>
                <a:latin typeface="+mn-lt"/>
              </a:rPr>
              <a:t>THE THING?</a:t>
            </a:r>
          </a:p>
        </p:txBody>
      </p:sp>
      <p:sp>
        <p:nvSpPr>
          <p:cNvPr id="4" name="Slide Number Placeholder 3">
            <a:extLst>
              <a:ext uri="{FF2B5EF4-FFF2-40B4-BE49-F238E27FC236}">
                <a16:creationId xmlns:a16="http://schemas.microsoft.com/office/drawing/2014/main" id="{6727BA4D-8400-6F4B-AB66-C96A004D70D3}"/>
              </a:ext>
            </a:extLst>
          </p:cNvPr>
          <p:cNvSpPr>
            <a:spLocks noGrp="1"/>
          </p:cNvSpPr>
          <p:nvPr>
            <p:ph type="sldNum" sz="quarter" idx="12"/>
          </p:nvPr>
        </p:nvSpPr>
        <p:spPr/>
        <p:txBody>
          <a:bodyPr/>
          <a:lstStyle/>
          <a:p>
            <a:fld id="{C7AECA88-E252-4432-83CB-467D03A90C6E}" type="slidenum">
              <a:rPr lang="en-US" smtClean="0"/>
              <a:t>8</a:t>
            </a:fld>
            <a:endParaRPr lang="en-US"/>
          </a:p>
        </p:txBody>
      </p:sp>
      <p:pic>
        <p:nvPicPr>
          <p:cNvPr id="6" name="Picture 5" descr="A picture containing sky, outdoor, person, mountain&#10;&#10;Description automatically generated">
            <a:extLst>
              <a:ext uri="{FF2B5EF4-FFF2-40B4-BE49-F238E27FC236}">
                <a16:creationId xmlns:a16="http://schemas.microsoft.com/office/drawing/2014/main" id="{12C57CFA-9F05-3145-9F7D-C1B976E8422C}"/>
              </a:ext>
            </a:extLst>
          </p:cNvPr>
          <p:cNvPicPr>
            <a:picLocks noChangeAspect="1"/>
          </p:cNvPicPr>
          <p:nvPr/>
        </p:nvPicPr>
        <p:blipFill>
          <a:blip r:embed="rId2"/>
          <a:stretch>
            <a:fillRect/>
          </a:stretch>
        </p:blipFill>
        <p:spPr>
          <a:xfrm>
            <a:off x="6273800" y="889000"/>
            <a:ext cx="5080000" cy="5080000"/>
          </a:xfrm>
          <a:prstGeom prst="rect">
            <a:avLst/>
          </a:prstGeom>
        </p:spPr>
      </p:pic>
    </p:spTree>
    <p:extLst>
      <p:ext uri="{BB962C8B-B14F-4D97-AF65-F5344CB8AC3E}">
        <p14:creationId xmlns:p14="http://schemas.microsoft.com/office/powerpoint/2010/main" val="102105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79F5B-2838-46CD-AB9C-F951F7188AA2}"/>
              </a:ext>
            </a:extLst>
          </p:cNvPr>
          <p:cNvPicPr>
            <a:picLocks noChangeAspect="1"/>
          </p:cNvPicPr>
          <p:nvPr/>
        </p:nvPicPr>
        <p:blipFill>
          <a:blip r:embed="rId3"/>
          <a:stretch>
            <a:fillRect/>
          </a:stretch>
        </p:blipFill>
        <p:spPr>
          <a:xfrm rot="21310107">
            <a:off x="486205" y="452221"/>
            <a:ext cx="3297519" cy="4544284"/>
          </a:xfrm>
          <a:prstGeom prst="rect">
            <a:avLst/>
          </a:prstGeom>
        </p:spPr>
      </p:pic>
      <p:pic>
        <p:nvPicPr>
          <p:cNvPr id="5" name="Picture 4">
            <a:extLst>
              <a:ext uri="{FF2B5EF4-FFF2-40B4-BE49-F238E27FC236}">
                <a16:creationId xmlns:a16="http://schemas.microsoft.com/office/drawing/2014/main" id="{502EC25E-2264-4782-A467-F33C55119DBB}"/>
              </a:ext>
            </a:extLst>
          </p:cNvPr>
          <p:cNvPicPr>
            <a:picLocks noChangeAspect="1"/>
          </p:cNvPicPr>
          <p:nvPr/>
        </p:nvPicPr>
        <p:blipFill>
          <a:blip r:embed="rId4"/>
          <a:stretch>
            <a:fillRect/>
          </a:stretch>
        </p:blipFill>
        <p:spPr>
          <a:xfrm rot="244076">
            <a:off x="3813673" y="532197"/>
            <a:ext cx="3907660" cy="5207818"/>
          </a:xfrm>
          <a:prstGeom prst="rect">
            <a:avLst/>
          </a:prstGeom>
        </p:spPr>
      </p:pic>
      <p:pic>
        <p:nvPicPr>
          <p:cNvPr id="7170" name="Picture 2">
            <a:extLst>
              <a:ext uri="{FF2B5EF4-FFF2-40B4-BE49-F238E27FC236}">
                <a16:creationId xmlns:a16="http://schemas.microsoft.com/office/drawing/2014/main" id="{8D6BF150-7AA1-4820-974E-CA1B69E26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51165">
            <a:off x="1577484" y="2404236"/>
            <a:ext cx="3020738" cy="38514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B6E165-6729-49FE-AE3E-E0C2169350E8}"/>
              </a:ext>
            </a:extLst>
          </p:cNvPr>
          <p:cNvSpPr>
            <a:spLocks noGrp="1"/>
          </p:cNvSpPr>
          <p:nvPr>
            <p:ph type="title"/>
          </p:nvPr>
        </p:nvSpPr>
        <p:spPr>
          <a:xfrm>
            <a:off x="7565764" y="1709738"/>
            <a:ext cx="4470726" cy="2852737"/>
          </a:xfrm>
        </p:spPr>
        <p:txBody>
          <a:bodyPr>
            <a:noAutofit/>
          </a:bodyPr>
          <a:lstStyle/>
          <a:p>
            <a:pPr algn="ctr"/>
            <a:r>
              <a:rPr lang="en-US" sz="3600" dirty="0">
                <a:solidFill>
                  <a:schemeClr val="tx1"/>
                </a:solidFill>
                <a:latin typeface="+mn-lt"/>
              </a:rPr>
              <a:t>Publications and guidelines are necessary but not sufficient.</a:t>
            </a:r>
          </a:p>
        </p:txBody>
      </p:sp>
      <p:sp>
        <p:nvSpPr>
          <p:cNvPr id="3" name="Slide Number Placeholder 2">
            <a:extLst>
              <a:ext uri="{FF2B5EF4-FFF2-40B4-BE49-F238E27FC236}">
                <a16:creationId xmlns:a16="http://schemas.microsoft.com/office/drawing/2014/main" id="{73C2F7DC-D194-7842-8A94-7389797EC2B9}"/>
              </a:ext>
            </a:extLst>
          </p:cNvPr>
          <p:cNvSpPr>
            <a:spLocks noGrp="1"/>
          </p:cNvSpPr>
          <p:nvPr>
            <p:ph type="sldNum" sz="quarter" idx="12"/>
          </p:nvPr>
        </p:nvSpPr>
        <p:spPr/>
        <p:txBody>
          <a:bodyPr/>
          <a:lstStyle/>
          <a:p>
            <a:fld id="{C7AECA88-E252-4432-83CB-467D03A90C6E}" type="slidenum">
              <a:rPr lang="en-US" smtClean="0"/>
              <a:t>9</a:t>
            </a:fld>
            <a:endParaRPr lang="en-US"/>
          </a:p>
        </p:txBody>
      </p:sp>
    </p:spTree>
    <p:extLst>
      <p:ext uri="{BB962C8B-B14F-4D97-AF65-F5344CB8AC3E}">
        <p14:creationId xmlns:p14="http://schemas.microsoft.com/office/powerpoint/2010/main" val="4019763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 name="ARTICULATE_DESIGN_ID_OFFICE THEME" val="VlTOCzE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0">
      <a:dk1>
        <a:srgbClr val="262626"/>
      </a:dk1>
      <a:lt1>
        <a:srgbClr val="FFFFFF"/>
      </a:lt1>
      <a:dk2>
        <a:srgbClr val="396DFF"/>
      </a:dk2>
      <a:lt2>
        <a:srgbClr val="EAEAEA"/>
      </a:lt2>
      <a:accent1>
        <a:srgbClr val="EB419F"/>
      </a:accent1>
      <a:accent2>
        <a:srgbClr val="2AD891"/>
      </a:accent2>
      <a:accent3>
        <a:srgbClr val="71716F"/>
      </a:accent3>
      <a:accent4>
        <a:srgbClr val="DF5434"/>
      </a:accent4>
      <a:accent5>
        <a:srgbClr val="3928BD"/>
      </a:accent5>
      <a:accent6>
        <a:srgbClr val="FFCE08"/>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1111</TotalTime>
  <Words>3595</Words>
  <Application>Microsoft Office PowerPoint</Application>
  <PresentationFormat>Widescreen</PresentationFormat>
  <Paragraphs>612</Paragraphs>
  <Slides>62</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Lucida Grande</vt:lpstr>
      <vt:lpstr>Times New Roman</vt:lpstr>
      <vt:lpstr>Wingdings</vt:lpstr>
      <vt:lpstr>Office Theme</vt:lpstr>
      <vt:lpstr>1_Office Theme</vt:lpstr>
      <vt:lpstr>Visio</vt:lpstr>
      <vt:lpstr>Introduction to Implementation Science with Examples in Suicide Research</vt:lpstr>
      <vt:lpstr>Disclosure</vt:lpstr>
      <vt:lpstr>Learning Objectives</vt:lpstr>
      <vt:lpstr>What is implementation science?</vt:lpstr>
      <vt:lpstr>When defining implementation science, some very  non-scientific language can be helpful…</vt:lpstr>
      <vt:lpstr>Why should you think about implementation research?</vt:lpstr>
      <vt:lpstr>If individuals are at risk for suicide in your treatment setting, would you want clinicians to use an evidenced-based intervention to reduce this risk?</vt:lpstr>
      <vt:lpstr>How do you get leadership, clinicians, and staff to do THE THING?</vt:lpstr>
      <vt:lpstr>Publications and guidelines are necessary but not sufficient.</vt:lpstr>
      <vt:lpstr>Why worry about implementation?</vt:lpstr>
      <vt:lpstr>Key Foci of Implementation Science</vt:lpstr>
      <vt:lpstr>Steps for Implementation &amp; Evaluation</vt:lpstr>
      <vt:lpstr>PowerPoint Presentation</vt:lpstr>
      <vt:lpstr>PowerPoint Presentation</vt:lpstr>
      <vt:lpstr>Implementation science uses a variety of implementation strategies to address different aspects of a system to help it do THE THING.</vt:lpstr>
      <vt:lpstr>Implementation Strategies (“How to get others to do THE THING”)</vt:lpstr>
      <vt:lpstr>Implementation Strategies with Examples</vt:lpstr>
      <vt:lpstr>Selecting an Implementation Strategy</vt:lpstr>
      <vt:lpstr>But I’m an intervention researcher and don’t feel like completely changing career paths.</vt:lpstr>
      <vt:lpstr>Let’s find the middle ground and talk about hybrid effectiveness-implementation designs.</vt:lpstr>
      <vt:lpstr>PowerPoint Presentation</vt:lpstr>
      <vt:lpstr>PowerPoint Presentation</vt:lpstr>
      <vt:lpstr>Effectiveness vs Implementation Clinical Trials</vt:lpstr>
      <vt:lpstr>Why use implementation science in suicide prevention trials?</vt:lpstr>
      <vt:lpstr>Example Project</vt:lpstr>
      <vt:lpstr>Acknowledgement &amp; Disclaimer</vt:lpstr>
      <vt:lpstr>Research Team</vt:lpstr>
      <vt:lpstr>Improving Suicide Prevention</vt:lpstr>
      <vt:lpstr>The Thing: Caring Contacts</vt:lpstr>
      <vt:lpstr>Pilot Project to Adapt &amp; Create Implementation Toolkit</vt:lpstr>
      <vt:lpstr>Caring Contact</vt:lpstr>
      <vt:lpstr>Caring Contact Protocol (simplified)</vt:lpstr>
      <vt:lpstr>Implementation Tools &amp; Strategies</vt:lpstr>
      <vt:lpstr>Implement &amp; Evaluate</vt:lpstr>
      <vt:lpstr>RE-AIM Evaluation Framework</vt:lpstr>
      <vt:lpstr>Evaluation</vt:lpstr>
      <vt:lpstr>Evaluation</vt:lpstr>
      <vt:lpstr>Evaluation</vt:lpstr>
      <vt:lpstr>Outcomes for Pilot Site at 1 Year</vt:lpstr>
      <vt:lpstr>Outcomes for Pilot Site at 1 Year</vt:lpstr>
      <vt:lpstr>PowerPoint Presentation</vt:lpstr>
      <vt:lpstr>PowerPoint Presentation</vt:lpstr>
      <vt:lpstr>Example Project</vt:lpstr>
      <vt:lpstr>ED-SAFE 2: Overview</vt:lpstr>
      <vt:lpstr>Lean</vt:lpstr>
      <vt:lpstr>Lean</vt:lpstr>
      <vt:lpstr>ED-SAFE 2: “Stepped-Wedge” Study Design</vt:lpstr>
      <vt:lpstr>ED-SAFE 2</vt:lpstr>
      <vt:lpstr>ED-SAFE 2</vt:lpstr>
      <vt:lpstr>ED-SAFE 2</vt:lpstr>
      <vt:lpstr>Lean and Implementation Strategies (Select)</vt:lpstr>
      <vt:lpstr>Lean and Implementation Strategies (Select)</vt:lpstr>
      <vt:lpstr>Lean and Implementation Strategies (Select)</vt:lpstr>
      <vt:lpstr>Implementation Outcomes (Select)</vt:lpstr>
      <vt:lpstr>Implementation Outcomes (Select)</vt:lpstr>
      <vt:lpstr>Implementation Outcomes (Select)</vt:lpstr>
      <vt:lpstr>Resources</vt:lpstr>
      <vt:lpstr>Resources</vt:lpstr>
      <vt:lpstr>Resources</vt:lpstr>
      <vt:lpstr>Resources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VA/SAMHSA Governor’s Challenge to Prevent Suicide Among Service Members, Veterans, and their Families</dc:title>
  <dc:creator>Ben Barrowman</dc:creator>
  <cp:lastModifiedBy>Carl Niedzielski</cp:lastModifiedBy>
  <cp:revision>90</cp:revision>
  <dcterms:created xsi:type="dcterms:W3CDTF">2020-01-22T16:04:11Z</dcterms:created>
  <dcterms:modified xsi:type="dcterms:W3CDTF">2021-07-29T17:38:50Z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B7565D63-D3CC-4279-971C-ABD2E59B20DB</vt:lpwstr>
  </property>
  <property fmtid="{D5CDD505-2E9C-101B-9397-08002B2CF9AE}" pid="3" name="ArticulatePath">
    <vt:lpwstr>VA SAMHSA PPT Template</vt:lpwstr>
  </property>
</Properties>
</file>