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3" r:id="rId3"/>
  </p:sldMasterIdLst>
  <p:notesMasterIdLst>
    <p:notesMasterId r:id="rId34"/>
  </p:notesMasterIdLst>
  <p:sldIdLst>
    <p:sldId id="291" r:id="rId4"/>
    <p:sldId id="371" r:id="rId5"/>
    <p:sldId id="422" r:id="rId6"/>
    <p:sldId id="449" r:id="rId7"/>
    <p:sldId id="333" r:id="rId8"/>
    <p:sldId id="444" r:id="rId9"/>
    <p:sldId id="340" r:id="rId10"/>
    <p:sldId id="300" r:id="rId11"/>
    <p:sldId id="418" r:id="rId12"/>
    <p:sldId id="451" r:id="rId13"/>
    <p:sldId id="341" r:id="rId14"/>
    <p:sldId id="456" r:id="rId15"/>
    <p:sldId id="405" r:id="rId16"/>
    <p:sldId id="423" r:id="rId17"/>
    <p:sldId id="408" r:id="rId18"/>
    <p:sldId id="424" r:id="rId19"/>
    <p:sldId id="428" r:id="rId20"/>
    <p:sldId id="429" r:id="rId21"/>
    <p:sldId id="443" r:id="rId22"/>
    <p:sldId id="453" r:id="rId23"/>
    <p:sldId id="315" r:id="rId24"/>
    <p:sldId id="448" r:id="rId25"/>
    <p:sldId id="445" r:id="rId26"/>
    <p:sldId id="446" r:id="rId27"/>
    <p:sldId id="455" r:id="rId28"/>
    <p:sldId id="447" r:id="rId29"/>
    <p:sldId id="454" r:id="rId30"/>
    <p:sldId id="417" r:id="rId31"/>
    <p:sldId id="421" r:id="rId32"/>
    <p:sldId id="430" r:id="rId33"/>
  </p:sldIdLst>
  <p:sldSz cx="9144000" cy="6858000" type="screen4x3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51" autoAdjust="0"/>
    <p:restoredTop sz="79095" autoAdjust="0"/>
  </p:normalViewPr>
  <p:slideViewPr>
    <p:cSldViewPr snapToGrid="0" showGuides="1">
      <p:cViewPr varScale="1">
        <p:scale>
          <a:sx n="98" d="100"/>
          <a:sy n="98" d="100"/>
        </p:scale>
        <p:origin x="1528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7A2633-0753-48CB-B99F-CDF34FCEE99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C1B157-3907-4028-A4D0-18BA5C74AB5B}">
      <dgm:prSet phldrT="[Text]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dirty="0"/>
            <a:t>Molecular mechanisms underlying epigenetic </a:t>
          </a:r>
          <a:r>
            <a:rPr lang="en-US" dirty="0" err="1"/>
            <a:t>GrimAge</a:t>
          </a:r>
          <a:r>
            <a:rPr lang="en-US" dirty="0"/>
            <a:t> acceleration in BD and suicide (NARSAD YI, Camila Lima, 2023)</a:t>
          </a:r>
        </a:p>
      </dgm:t>
    </dgm:pt>
    <dgm:pt modelId="{56A76B9F-6453-459E-B67A-50589E5AAFE0}" type="parTrans" cxnId="{6FB15D69-D211-4767-9652-D4C4A10BB0D4}">
      <dgm:prSet/>
      <dgm:spPr/>
      <dgm:t>
        <a:bodyPr/>
        <a:lstStyle/>
        <a:p>
          <a:endParaRPr lang="en-US"/>
        </a:p>
      </dgm:t>
    </dgm:pt>
    <dgm:pt modelId="{03839C6F-E722-4A4A-B61C-4297C19FA963}" type="sibTrans" cxnId="{6FB15D69-D211-4767-9652-D4C4A10BB0D4}">
      <dgm:prSet/>
      <dgm:spPr/>
      <dgm:t>
        <a:bodyPr/>
        <a:lstStyle/>
        <a:p>
          <a:endParaRPr lang="en-US"/>
        </a:p>
      </dgm:t>
    </dgm:pt>
    <dgm:pt modelId="{C655DF1D-29FA-467B-9C1B-284DE945DC06}">
      <dgm:prSet phldrT="[Text]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dirty="0"/>
            <a:t>Replication in larger samples (looking for collaborations) and brain analyses (Funded by NIMH K01 and AFSP)</a:t>
          </a:r>
        </a:p>
      </dgm:t>
    </dgm:pt>
    <dgm:pt modelId="{076243A5-610D-4385-994A-54B3CB25E354}" type="parTrans" cxnId="{6088ABB9-D40C-449E-8E82-58B7B90AE0B0}">
      <dgm:prSet/>
      <dgm:spPr/>
      <dgm:t>
        <a:bodyPr/>
        <a:lstStyle/>
        <a:p>
          <a:endParaRPr lang="en-US"/>
        </a:p>
      </dgm:t>
    </dgm:pt>
    <dgm:pt modelId="{40559D2B-3931-45AB-87EA-FDED99CC5620}" type="sibTrans" cxnId="{6088ABB9-D40C-449E-8E82-58B7B90AE0B0}">
      <dgm:prSet/>
      <dgm:spPr/>
      <dgm:t>
        <a:bodyPr/>
        <a:lstStyle/>
        <a:p>
          <a:endParaRPr lang="en-US"/>
        </a:p>
      </dgm:t>
    </dgm:pt>
    <dgm:pt modelId="{403AC9A7-72B3-4D0A-B1B4-E27F403D7455}">
      <dgm:prSet phldrT="[Text]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en-US" i="1" dirty="0"/>
            <a:t>In vitro </a:t>
          </a:r>
          <a:r>
            <a:rPr lang="en-US" dirty="0"/>
            <a:t>cell model of epigenetic aging and search for anti-aging drugs (Funded by the Milken Institute)</a:t>
          </a:r>
        </a:p>
      </dgm:t>
    </dgm:pt>
    <dgm:pt modelId="{C07B51E8-D3BD-40B3-A715-73D26D4D6DA3}" type="parTrans" cxnId="{7C01C271-9103-47F6-9FAC-E246CF89375C}">
      <dgm:prSet/>
      <dgm:spPr/>
      <dgm:t>
        <a:bodyPr/>
        <a:lstStyle/>
        <a:p>
          <a:endParaRPr lang="en-US"/>
        </a:p>
      </dgm:t>
    </dgm:pt>
    <dgm:pt modelId="{46F06390-563C-4A47-B06D-30137BCEDB23}" type="sibTrans" cxnId="{7C01C271-9103-47F6-9FAC-E246CF89375C}">
      <dgm:prSet/>
      <dgm:spPr/>
      <dgm:t>
        <a:bodyPr/>
        <a:lstStyle/>
        <a:p>
          <a:endParaRPr lang="en-US"/>
        </a:p>
      </dgm:t>
    </dgm:pt>
    <dgm:pt modelId="{41C89A0B-7923-A946-ADD9-277229B03EBA}">
      <dgm:prSet/>
      <dgm:spPr/>
      <dgm:t>
        <a:bodyPr/>
        <a:lstStyle/>
        <a:p>
          <a:r>
            <a:rPr lang="en-US" dirty="0"/>
            <a:t>Blood-brain barrier alterations in postmortem brains of individuals who died of suicide and in peripheral blood of suicide attempters</a:t>
          </a:r>
        </a:p>
      </dgm:t>
    </dgm:pt>
    <dgm:pt modelId="{EE828566-DE3B-1A46-85BB-760C0B644418}" type="parTrans" cxnId="{A023B235-A03D-4745-AC6E-27A4007DBBC7}">
      <dgm:prSet/>
      <dgm:spPr/>
    </dgm:pt>
    <dgm:pt modelId="{656DFCE5-292E-4D49-BC6B-A3FA54C3CA0F}" type="sibTrans" cxnId="{A023B235-A03D-4745-AC6E-27A4007DBBC7}">
      <dgm:prSet/>
      <dgm:spPr/>
    </dgm:pt>
    <dgm:pt modelId="{5E6E7519-17B6-4146-8D03-E33444D22B0E}" type="pres">
      <dgm:prSet presAssocID="{027A2633-0753-48CB-B99F-CDF34FCEE992}" presName="Name0" presStyleCnt="0">
        <dgm:presLayoutVars>
          <dgm:chMax val="7"/>
          <dgm:chPref val="7"/>
          <dgm:dir/>
        </dgm:presLayoutVars>
      </dgm:prSet>
      <dgm:spPr/>
    </dgm:pt>
    <dgm:pt modelId="{8517019A-5FD0-40F3-BAB6-418301F64983}" type="pres">
      <dgm:prSet presAssocID="{027A2633-0753-48CB-B99F-CDF34FCEE992}" presName="Name1" presStyleCnt="0"/>
      <dgm:spPr/>
    </dgm:pt>
    <dgm:pt modelId="{6ADAF455-749D-4D30-AA15-3FB292BF1D02}" type="pres">
      <dgm:prSet presAssocID="{027A2633-0753-48CB-B99F-CDF34FCEE992}" presName="cycle" presStyleCnt="0"/>
      <dgm:spPr/>
    </dgm:pt>
    <dgm:pt modelId="{9CA588CC-3A34-4D1B-9BF2-098709CE108A}" type="pres">
      <dgm:prSet presAssocID="{027A2633-0753-48CB-B99F-CDF34FCEE992}" presName="srcNode" presStyleLbl="node1" presStyleIdx="0" presStyleCnt="4"/>
      <dgm:spPr/>
    </dgm:pt>
    <dgm:pt modelId="{4A42CAF2-BB94-4D5A-8BB0-5DFFE6B6E56D}" type="pres">
      <dgm:prSet presAssocID="{027A2633-0753-48CB-B99F-CDF34FCEE992}" presName="conn" presStyleLbl="parChTrans1D2" presStyleIdx="0" presStyleCnt="1"/>
      <dgm:spPr/>
    </dgm:pt>
    <dgm:pt modelId="{B13EF145-8923-4034-9B52-4F820390ADE0}" type="pres">
      <dgm:prSet presAssocID="{027A2633-0753-48CB-B99F-CDF34FCEE992}" presName="extraNode" presStyleLbl="node1" presStyleIdx="0" presStyleCnt="4"/>
      <dgm:spPr/>
    </dgm:pt>
    <dgm:pt modelId="{B2668E36-9E93-4F3A-8D2A-7AA9BA690F57}" type="pres">
      <dgm:prSet presAssocID="{027A2633-0753-48CB-B99F-CDF34FCEE992}" presName="dstNode" presStyleLbl="node1" presStyleIdx="0" presStyleCnt="4"/>
      <dgm:spPr/>
    </dgm:pt>
    <dgm:pt modelId="{0533739E-7FE8-43D7-8D7E-83468FB9D7C5}" type="pres">
      <dgm:prSet presAssocID="{5FC1B157-3907-4028-A4D0-18BA5C74AB5B}" presName="text_1" presStyleLbl="node1" presStyleIdx="0" presStyleCnt="4">
        <dgm:presLayoutVars>
          <dgm:bulletEnabled val="1"/>
        </dgm:presLayoutVars>
      </dgm:prSet>
      <dgm:spPr/>
    </dgm:pt>
    <dgm:pt modelId="{30536918-CB27-4E5C-82A1-844A3A4364F4}" type="pres">
      <dgm:prSet presAssocID="{5FC1B157-3907-4028-A4D0-18BA5C74AB5B}" presName="accent_1" presStyleCnt="0"/>
      <dgm:spPr/>
    </dgm:pt>
    <dgm:pt modelId="{B416098F-0577-4FA1-A200-296DE9DB8C68}" type="pres">
      <dgm:prSet presAssocID="{5FC1B157-3907-4028-A4D0-18BA5C74AB5B}" presName="accentRepeatNode" presStyleLbl="solidFgAcc1" presStyleIdx="0" presStyleCnt="4"/>
      <dgm:spPr/>
    </dgm:pt>
    <dgm:pt modelId="{BB7E5CCE-91E7-43A2-B28E-00A8DA9EF20C}" type="pres">
      <dgm:prSet presAssocID="{C655DF1D-29FA-467B-9C1B-284DE945DC06}" presName="text_2" presStyleLbl="node1" presStyleIdx="1" presStyleCnt="4">
        <dgm:presLayoutVars>
          <dgm:bulletEnabled val="1"/>
        </dgm:presLayoutVars>
      </dgm:prSet>
      <dgm:spPr/>
    </dgm:pt>
    <dgm:pt modelId="{54EC7370-4590-4C1A-B5C0-18772B5B92A3}" type="pres">
      <dgm:prSet presAssocID="{C655DF1D-29FA-467B-9C1B-284DE945DC06}" presName="accent_2" presStyleCnt="0"/>
      <dgm:spPr/>
    </dgm:pt>
    <dgm:pt modelId="{8196D9EB-EE58-49D3-86B4-85FDF9EAD65E}" type="pres">
      <dgm:prSet presAssocID="{C655DF1D-29FA-467B-9C1B-284DE945DC06}" presName="accentRepeatNode" presStyleLbl="solidFgAcc1" presStyleIdx="1" presStyleCnt="4"/>
      <dgm:spPr/>
    </dgm:pt>
    <dgm:pt modelId="{C9F0B72F-990D-4D06-90D6-B060EF6B1D8A}" type="pres">
      <dgm:prSet presAssocID="{403AC9A7-72B3-4D0A-B1B4-E27F403D7455}" presName="text_3" presStyleLbl="node1" presStyleIdx="2" presStyleCnt="4">
        <dgm:presLayoutVars>
          <dgm:bulletEnabled val="1"/>
        </dgm:presLayoutVars>
      </dgm:prSet>
      <dgm:spPr/>
    </dgm:pt>
    <dgm:pt modelId="{0AC86820-7989-41A6-8C84-71A2BD5C8FE4}" type="pres">
      <dgm:prSet presAssocID="{403AC9A7-72B3-4D0A-B1B4-E27F403D7455}" presName="accent_3" presStyleCnt="0"/>
      <dgm:spPr/>
    </dgm:pt>
    <dgm:pt modelId="{5C3360F5-1133-41ED-A8BA-6C8E332C816F}" type="pres">
      <dgm:prSet presAssocID="{403AC9A7-72B3-4D0A-B1B4-E27F403D7455}" presName="accentRepeatNode" presStyleLbl="solidFgAcc1" presStyleIdx="2" presStyleCnt="4"/>
      <dgm:spPr/>
    </dgm:pt>
    <dgm:pt modelId="{B4E6CEAE-78CC-A047-8DC6-240857EC95D7}" type="pres">
      <dgm:prSet presAssocID="{41C89A0B-7923-A946-ADD9-277229B03EBA}" presName="text_4" presStyleLbl="node1" presStyleIdx="3" presStyleCnt="4">
        <dgm:presLayoutVars>
          <dgm:bulletEnabled val="1"/>
        </dgm:presLayoutVars>
      </dgm:prSet>
      <dgm:spPr/>
    </dgm:pt>
    <dgm:pt modelId="{39EAA525-B13D-FC46-B93E-7BCCFC1C0E29}" type="pres">
      <dgm:prSet presAssocID="{41C89A0B-7923-A946-ADD9-277229B03EBA}" presName="accent_4" presStyleCnt="0"/>
      <dgm:spPr/>
    </dgm:pt>
    <dgm:pt modelId="{44B2B49D-7546-F04C-A5D8-63C313B7878B}" type="pres">
      <dgm:prSet presAssocID="{41C89A0B-7923-A946-ADD9-277229B03EBA}" presName="accentRepeatNode" presStyleLbl="solidFgAcc1" presStyleIdx="3" presStyleCnt="4"/>
      <dgm:spPr/>
    </dgm:pt>
  </dgm:ptLst>
  <dgm:cxnLst>
    <dgm:cxn modelId="{A023B235-A03D-4745-AC6E-27A4007DBBC7}" srcId="{027A2633-0753-48CB-B99F-CDF34FCEE992}" destId="{41C89A0B-7923-A946-ADD9-277229B03EBA}" srcOrd="3" destOrd="0" parTransId="{EE828566-DE3B-1A46-85BB-760C0B644418}" sibTransId="{656DFCE5-292E-4D49-BC6B-A3FA54C3CA0F}"/>
    <dgm:cxn modelId="{3A22DD4F-7C9B-4839-9279-E01BAC202824}" type="presOf" srcId="{403AC9A7-72B3-4D0A-B1B4-E27F403D7455}" destId="{C9F0B72F-990D-4D06-90D6-B060EF6B1D8A}" srcOrd="0" destOrd="0" presId="urn:microsoft.com/office/officeart/2008/layout/VerticalCurvedList"/>
    <dgm:cxn modelId="{3633AA61-EF0C-4129-8F24-F803B0B47EAB}" type="presOf" srcId="{5FC1B157-3907-4028-A4D0-18BA5C74AB5B}" destId="{0533739E-7FE8-43D7-8D7E-83468FB9D7C5}" srcOrd="0" destOrd="0" presId="urn:microsoft.com/office/officeart/2008/layout/VerticalCurvedList"/>
    <dgm:cxn modelId="{6FB15D69-D211-4767-9652-D4C4A10BB0D4}" srcId="{027A2633-0753-48CB-B99F-CDF34FCEE992}" destId="{5FC1B157-3907-4028-A4D0-18BA5C74AB5B}" srcOrd="0" destOrd="0" parTransId="{56A76B9F-6453-459E-B67A-50589E5AAFE0}" sibTransId="{03839C6F-E722-4A4A-B61C-4297C19FA963}"/>
    <dgm:cxn modelId="{7C01C271-9103-47F6-9FAC-E246CF89375C}" srcId="{027A2633-0753-48CB-B99F-CDF34FCEE992}" destId="{403AC9A7-72B3-4D0A-B1B4-E27F403D7455}" srcOrd="2" destOrd="0" parTransId="{C07B51E8-D3BD-40B3-A715-73D26D4D6DA3}" sibTransId="{46F06390-563C-4A47-B06D-30137BCEDB23}"/>
    <dgm:cxn modelId="{D0FBDE76-D8F0-4794-AF9A-65F964D8B707}" type="presOf" srcId="{C655DF1D-29FA-467B-9C1B-284DE945DC06}" destId="{BB7E5CCE-91E7-43A2-B28E-00A8DA9EF20C}" srcOrd="0" destOrd="0" presId="urn:microsoft.com/office/officeart/2008/layout/VerticalCurvedList"/>
    <dgm:cxn modelId="{9C644182-CD34-40AE-9EA5-ED3CA2BBE238}" type="presOf" srcId="{03839C6F-E722-4A4A-B61C-4297C19FA963}" destId="{4A42CAF2-BB94-4D5A-8BB0-5DFFE6B6E56D}" srcOrd="0" destOrd="0" presId="urn:microsoft.com/office/officeart/2008/layout/VerticalCurvedList"/>
    <dgm:cxn modelId="{360690AF-3D16-4637-876D-0F666F24D851}" type="presOf" srcId="{027A2633-0753-48CB-B99F-CDF34FCEE992}" destId="{5E6E7519-17B6-4146-8D03-E33444D22B0E}" srcOrd="0" destOrd="0" presId="urn:microsoft.com/office/officeart/2008/layout/VerticalCurvedList"/>
    <dgm:cxn modelId="{6088ABB9-D40C-449E-8E82-58B7B90AE0B0}" srcId="{027A2633-0753-48CB-B99F-CDF34FCEE992}" destId="{C655DF1D-29FA-467B-9C1B-284DE945DC06}" srcOrd="1" destOrd="0" parTransId="{076243A5-610D-4385-994A-54B3CB25E354}" sibTransId="{40559D2B-3931-45AB-87EA-FDED99CC5620}"/>
    <dgm:cxn modelId="{A257EEE8-E4AD-FD4E-8A18-0826FCA6ED4D}" type="presOf" srcId="{41C89A0B-7923-A946-ADD9-277229B03EBA}" destId="{B4E6CEAE-78CC-A047-8DC6-240857EC95D7}" srcOrd="0" destOrd="0" presId="urn:microsoft.com/office/officeart/2008/layout/VerticalCurvedList"/>
    <dgm:cxn modelId="{23773D99-54B4-46A8-8A47-AFACD8B7FF4B}" type="presParOf" srcId="{5E6E7519-17B6-4146-8D03-E33444D22B0E}" destId="{8517019A-5FD0-40F3-BAB6-418301F64983}" srcOrd="0" destOrd="0" presId="urn:microsoft.com/office/officeart/2008/layout/VerticalCurvedList"/>
    <dgm:cxn modelId="{81606C0E-60EE-4336-8A5E-6D3DEDC40863}" type="presParOf" srcId="{8517019A-5FD0-40F3-BAB6-418301F64983}" destId="{6ADAF455-749D-4D30-AA15-3FB292BF1D02}" srcOrd="0" destOrd="0" presId="urn:microsoft.com/office/officeart/2008/layout/VerticalCurvedList"/>
    <dgm:cxn modelId="{546D5B68-9EB3-4806-86C2-4DB27B284267}" type="presParOf" srcId="{6ADAF455-749D-4D30-AA15-3FB292BF1D02}" destId="{9CA588CC-3A34-4D1B-9BF2-098709CE108A}" srcOrd="0" destOrd="0" presId="urn:microsoft.com/office/officeart/2008/layout/VerticalCurvedList"/>
    <dgm:cxn modelId="{D57C3A58-530C-48EC-ACA5-AF8615FBD800}" type="presParOf" srcId="{6ADAF455-749D-4D30-AA15-3FB292BF1D02}" destId="{4A42CAF2-BB94-4D5A-8BB0-5DFFE6B6E56D}" srcOrd="1" destOrd="0" presId="urn:microsoft.com/office/officeart/2008/layout/VerticalCurvedList"/>
    <dgm:cxn modelId="{A39BAB7B-4BC0-4ACA-9A81-8FD07355AFF3}" type="presParOf" srcId="{6ADAF455-749D-4D30-AA15-3FB292BF1D02}" destId="{B13EF145-8923-4034-9B52-4F820390ADE0}" srcOrd="2" destOrd="0" presId="urn:microsoft.com/office/officeart/2008/layout/VerticalCurvedList"/>
    <dgm:cxn modelId="{E48DC9A4-3E98-4ACA-9D24-CC2B951F902A}" type="presParOf" srcId="{6ADAF455-749D-4D30-AA15-3FB292BF1D02}" destId="{B2668E36-9E93-4F3A-8D2A-7AA9BA690F57}" srcOrd="3" destOrd="0" presId="urn:microsoft.com/office/officeart/2008/layout/VerticalCurvedList"/>
    <dgm:cxn modelId="{53AF0762-9E00-45D3-B2DF-9C960E442978}" type="presParOf" srcId="{8517019A-5FD0-40F3-BAB6-418301F64983}" destId="{0533739E-7FE8-43D7-8D7E-83468FB9D7C5}" srcOrd="1" destOrd="0" presId="urn:microsoft.com/office/officeart/2008/layout/VerticalCurvedList"/>
    <dgm:cxn modelId="{4A8155D4-D139-40DF-9296-9FD04CE38E6E}" type="presParOf" srcId="{8517019A-5FD0-40F3-BAB6-418301F64983}" destId="{30536918-CB27-4E5C-82A1-844A3A4364F4}" srcOrd="2" destOrd="0" presId="urn:microsoft.com/office/officeart/2008/layout/VerticalCurvedList"/>
    <dgm:cxn modelId="{C61D683A-B399-4067-BFEE-0EAF92325F3A}" type="presParOf" srcId="{30536918-CB27-4E5C-82A1-844A3A4364F4}" destId="{B416098F-0577-4FA1-A200-296DE9DB8C68}" srcOrd="0" destOrd="0" presId="urn:microsoft.com/office/officeart/2008/layout/VerticalCurvedList"/>
    <dgm:cxn modelId="{06B52930-3979-4FB8-B170-514415F72E0E}" type="presParOf" srcId="{8517019A-5FD0-40F3-BAB6-418301F64983}" destId="{BB7E5CCE-91E7-43A2-B28E-00A8DA9EF20C}" srcOrd="3" destOrd="0" presId="urn:microsoft.com/office/officeart/2008/layout/VerticalCurvedList"/>
    <dgm:cxn modelId="{EA9B54A0-9F69-40F7-B77A-B6A1359A1FD0}" type="presParOf" srcId="{8517019A-5FD0-40F3-BAB6-418301F64983}" destId="{54EC7370-4590-4C1A-B5C0-18772B5B92A3}" srcOrd="4" destOrd="0" presId="urn:microsoft.com/office/officeart/2008/layout/VerticalCurvedList"/>
    <dgm:cxn modelId="{4E0AF237-C181-4F0B-A2DF-B7443B7845FD}" type="presParOf" srcId="{54EC7370-4590-4C1A-B5C0-18772B5B92A3}" destId="{8196D9EB-EE58-49D3-86B4-85FDF9EAD65E}" srcOrd="0" destOrd="0" presId="urn:microsoft.com/office/officeart/2008/layout/VerticalCurvedList"/>
    <dgm:cxn modelId="{B903BE08-0E00-4246-8D1A-91A568701D53}" type="presParOf" srcId="{8517019A-5FD0-40F3-BAB6-418301F64983}" destId="{C9F0B72F-990D-4D06-90D6-B060EF6B1D8A}" srcOrd="5" destOrd="0" presId="urn:microsoft.com/office/officeart/2008/layout/VerticalCurvedList"/>
    <dgm:cxn modelId="{B241A1B1-2C2A-4138-B24A-65326BAF3E76}" type="presParOf" srcId="{8517019A-5FD0-40F3-BAB6-418301F64983}" destId="{0AC86820-7989-41A6-8C84-71A2BD5C8FE4}" srcOrd="6" destOrd="0" presId="urn:microsoft.com/office/officeart/2008/layout/VerticalCurvedList"/>
    <dgm:cxn modelId="{C44831C2-0749-49CD-AE56-6AE5723CAF3B}" type="presParOf" srcId="{0AC86820-7989-41A6-8C84-71A2BD5C8FE4}" destId="{5C3360F5-1133-41ED-A8BA-6C8E332C816F}" srcOrd="0" destOrd="0" presId="urn:microsoft.com/office/officeart/2008/layout/VerticalCurvedList"/>
    <dgm:cxn modelId="{28C14206-9000-B141-B788-421FD46BAA53}" type="presParOf" srcId="{8517019A-5FD0-40F3-BAB6-418301F64983}" destId="{B4E6CEAE-78CC-A047-8DC6-240857EC95D7}" srcOrd="7" destOrd="0" presId="urn:microsoft.com/office/officeart/2008/layout/VerticalCurvedList"/>
    <dgm:cxn modelId="{ABBDA5A2-002B-DF4F-9BD2-AC498D0D18F8}" type="presParOf" srcId="{8517019A-5FD0-40F3-BAB6-418301F64983}" destId="{39EAA525-B13D-FC46-B93E-7BCCFC1C0E29}" srcOrd="8" destOrd="0" presId="urn:microsoft.com/office/officeart/2008/layout/VerticalCurvedList"/>
    <dgm:cxn modelId="{7CCCEBE3-E3FD-1640-ACB7-39298204416C}" type="presParOf" srcId="{39EAA525-B13D-FC46-B93E-7BCCFC1C0E29}" destId="{44B2B49D-7546-F04C-A5D8-63C313B7878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42CAF2-BB94-4D5A-8BB0-5DFFE6B6E56D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33739E-7FE8-43D7-8D7E-83468FB9D7C5}">
      <dsp:nvSpPr>
        <dsp:cNvPr id="0" name=""/>
        <dsp:cNvSpPr/>
      </dsp:nvSpPr>
      <dsp:spPr>
        <a:xfrm>
          <a:off x="460128" y="312440"/>
          <a:ext cx="7068241" cy="6252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800" kern="1200" dirty="0"/>
            <a:t>Molecular mechanisms underlying epigenetic </a:t>
          </a:r>
          <a:r>
            <a:rPr lang="en-US" sz="1800" kern="1200" dirty="0" err="1"/>
            <a:t>GrimAge</a:t>
          </a:r>
          <a:r>
            <a:rPr lang="en-US" sz="1800" kern="1200" dirty="0"/>
            <a:t> acceleration in BD and suicide (NARSAD YI, Camila Lima, 2023)</a:t>
          </a:r>
        </a:p>
      </dsp:txBody>
      <dsp:txXfrm>
        <a:off x="460128" y="312440"/>
        <a:ext cx="7068241" cy="625205"/>
      </dsp:txXfrm>
    </dsp:sp>
    <dsp:sp modelId="{B416098F-0577-4FA1-A200-296DE9DB8C68}">
      <dsp:nvSpPr>
        <dsp:cNvPr id="0" name=""/>
        <dsp:cNvSpPr/>
      </dsp:nvSpPr>
      <dsp:spPr>
        <a:xfrm>
          <a:off x="69375" y="234289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7E5CCE-91E7-43A2-B28E-00A8DA9EF20C}">
      <dsp:nvSpPr>
        <dsp:cNvPr id="0" name=""/>
        <dsp:cNvSpPr/>
      </dsp:nvSpPr>
      <dsp:spPr>
        <a:xfrm>
          <a:off x="818573" y="1250411"/>
          <a:ext cx="6709797" cy="6252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800" kern="1200" dirty="0"/>
            <a:t>Replication in larger samples (looking for collaborations) and brain analyses (Funded by NIMH K01 and AFSP)</a:t>
          </a:r>
        </a:p>
      </dsp:txBody>
      <dsp:txXfrm>
        <a:off x="818573" y="1250411"/>
        <a:ext cx="6709797" cy="625205"/>
      </dsp:txXfrm>
    </dsp:sp>
    <dsp:sp modelId="{8196D9EB-EE58-49D3-86B4-85FDF9EAD65E}">
      <dsp:nvSpPr>
        <dsp:cNvPr id="0" name=""/>
        <dsp:cNvSpPr/>
      </dsp:nvSpPr>
      <dsp:spPr>
        <a:xfrm>
          <a:off x="427819" y="1172260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F0B72F-990D-4D06-90D6-B060EF6B1D8A}">
      <dsp:nvSpPr>
        <dsp:cNvPr id="0" name=""/>
        <dsp:cNvSpPr/>
      </dsp:nvSpPr>
      <dsp:spPr>
        <a:xfrm>
          <a:off x="818573" y="2188382"/>
          <a:ext cx="6709797" cy="6252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800" i="1" kern="1200" dirty="0"/>
            <a:t>In vitro </a:t>
          </a:r>
          <a:r>
            <a:rPr lang="en-US" sz="1800" kern="1200" dirty="0"/>
            <a:t>cell model of epigenetic aging and search for anti-aging drugs (Funded by the Milken Institute)</a:t>
          </a:r>
        </a:p>
      </dsp:txBody>
      <dsp:txXfrm>
        <a:off x="818573" y="2188382"/>
        <a:ext cx="6709797" cy="625205"/>
      </dsp:txXfrm>
    </dsp:sp>
    <dsp:sp modelId="{5C3360F5-1133-41ED-A8BA-6C8E332C816F}">
      <dsp:nvSpPr>
        <dsp:cNvPr id="0" name=""/>
        <dsp:cNvSpPr/>
      </dsp:nvSpPr>
      <dsp:spPr>
        <a:xfrm>
          <a:off x="427819" y="2110232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E6CEAE-78CC-A047-8DC6-240857EC95D7}">
      <dsp:nvSpPr>
        <dsp:cNvPr id="0" name=""/>
        <dsp:cNvSpPr/>
      </dsp:nvSpPr>
      <dsp:spPr>
        <a:xfrm>
          <a:off x="460128" y="3126353"/>
          <a:ext cx="7068241" cy="6252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Blood-brain barrier alterations in postmortem brains of individuals who died of suicide and in peripheral blood of suicide attempters</a:t>
          </a:r>
        </a:p>
      </dsp:txBody>
      <dsp:txXfrm>
        <a:off x="460128" y="3126353"/>
        <a:ext cx="7068241" cy="625205"/>
      </dsp:txXfrm>
    </dsp:sp>
    <dsp:sp modelId="{44B2B49D-7546-F04C-A5D8-63C313B7878B}">
      <dsp:nvSpPr>
        <dsp:cNvPr id="0" name=""/>
        <dsp:cNvSpPr/>
      </dsp:nvSpPr>
      <dsp:spPr>
        <a:xfrm>
          <a:off x="69375" y="3048203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1"/>
          </a:xfrm>
          <a:prstGeom prst="rect">
            <a:avLst/>
          </a:prstGeom>
        </p:spPr>
        <p:txBody>
          <a:bodyPr vert="horz" lIns="93494" tIns="46747" rIns="93494" bIns="4674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7071"/>
          </a:xfrm>
          <a:prstGeom prst="rect">
            <a:avLst/>
          </a:prstGeom>
        </p:spPr>
        <p:txBody>
          <a:bodyPr vert="horz" lIns="93494" tIns="46747" rIns="93494" bIns="46747" rtlCol="0"/>
          <a:lstStyle>
            <a:lvl1pPr algn="r">
              <a:defRPr sz="1200"/>
            </a:lvl1pPr>
          </a:lstStyle>
          <a:p>
            <a:fld id="{DF913B1B-DD21-4DAD-B62A-B4CC8EF79F81}" type="datetimeFigureOut">
              <a:rPr lang="en-US" smtClean="0"/>
              <a:t>3/31/23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63638"/>
            <a:ext cx="4189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4" tIns="46747" rIns="93494" bIns="4674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80004"/>
            <a:ext cx="5642610" cy="3665459"/>
          </a:xfrm>
          <a:prstGeom prst="rect">
            <a:avLst/>
          </a:prstGeom>
        </p:spPr>
        <p:txBody>
          <a:bodyPr vert="horz" lIns="93494" tIns="46747" rIns="93494" bIns="4674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56414" cy="467070"/>
          </a:xfrm>
          <a:prstGeom prst="rect">
            <a:avLst/>
          </a:prstGeom>
        </p:spPr>
        <p:txBody>
          <a:bodyPr vert="horz" lIns="93494" tIns="46747" rIns="93494" bIns="4674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30"/>
            <a:ext cx="3056414" cy="467070"/>
          </a:xfrm>
          <a:prstGeom prst="rect">
            <a:avLst/>
          </a:prstGeom>
        </p:spPr>
        <p:txBody>
          <a:bodyPr vert="horz" lIns="93494" tIns="46747" rIns="93494" bIns="46747" rtlCol="0" anchor="b"/>
          <a:lstStyle>
            <a:lvl1pPr algn="r">
              <a:defRPr sz="1200"/>
            </a:lvl1pPr>
          </a:lstStyle>
          <a:p>
            <a:fld id="{F526BFBF-7F60-40E2-AC1D-AC6CF7215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383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6BFBF-7F60-40E2-AC1D-AC6CF72159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729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defTabSz="917509">
              <a:buFontTx/>
              <a:buChar char="-"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6BFBF-7F60-40E2-AC1D-AC6CF72159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34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6BFBF-7F60-40E2-AC1D-AC6CF72159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65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6BFBF-7F60-40E2-AC1D-AC6CF72159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38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6BFBF-7F60-40E2-AC1D-AC6CF72159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61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6BFBF-7F60-40E2-AC1D-AC6CF72159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3292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6BFBF-7F60-40E2-AC1D-AC6CF72159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582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6BFBF-7F60-40E2-AC1D-AC6CF72159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986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6BFBF-7F60-40E2-AC1D-AC6CF72159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17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6BFBF-7F60-40E2-AC1D-AC6CF72159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28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6BFBF-7F60-40E2-AC1D-AC6CF72159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81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514D2-B586-4811-8C0E-1234752C58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676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6BFBF-7F60-40E2-AC1D-AC6CF72159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634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6BFBF-7F60-40E2-AC1D-AC6CF72159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7587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6BFBF-7F60-40E2-AC1D-AC6CF72159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248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6BFBF-7F60-40E2-AC1D-AC6CF72159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151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6BFBF-7F60-40E2-AC1D-AC6CF72159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954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6BFBF-7F60-40E2-AC1D-AC6CF72159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1230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6BFBF-7F60-40E2-AC1D-AC6CF72159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0401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6BFBF-7F60-40E2-AC1D-AC6CF72159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297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6BFBF-7F60-40E2-AC1D-AC6CF72159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388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514D2-B586-4811-8C0E-1234752C581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0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6BFBF-7F60-40E2-AC1D-AC6CF72159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048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6BFBF-7F60-40E2-AC1D-AC6CF72159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14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033" indent="-172033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514D2-B586-4811-8C0E-1234752C58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9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6BFBF-7F60-40E2-AC1D-AC6CF72159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79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033" indent="-172033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6BFBF-7F60-40E2-AC1D-AC6CF72159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19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defTabSz="917509">
              <a:buFontTx/>
              <a:buChar char="-"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6BFBF-7F60-40E2-AC1D-AC6CF72159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44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6BFBF-7F60-40E2-AC1D-AC6CF72159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46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0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9878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4714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B5EB5-3357-4F2D-B8FD-CC8BB6018E8C}" type="datetimeFigureOut">
              <a:rPr lang="en-US" smtClean="0"/>
              <a:t>3/31/23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5D856-6E4F-404B-9349-15672671E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8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404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5D2D-EC10-44F7-BB86-F09942076344}" type="datetimeFigureOut">
              <a:rPr lang="en-US" smtClean="0"/>
              <a:t>3/31/23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6C5BC-0A9E-4D40-BFD0-911CA3F58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58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D5CF7-9781-4690-977D-D2C8B059FA39}" type="datetimeFigureOut">
              <a:rPr lang="en-US" smtClean="0"/>
              <a:t>3/31/23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14C58-9720-4055-83A1-67F231F5141F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01600" y="-79829"/>
            <a:ext cx="9557657" cy="6942818"/>
            <a:chOff x="-101600" y="-79829"/>
            <a:chExt cx="9557657" cy="6942818"/>
          </a:xfrm>
        </p:grpSpPr>
        <p:sp>
          <p:nvSpPr>
            <p:cNvPr id="7" name="Rectangle 6"/>
            <p:cNvSpPr/>
            <p:nvPr userDrawn="1"/>
          </p:nvSpPr>
          <p:spPr>
            <a:xfrm>
              <a:off x="-101600" y="-79829"/>
              <a:ext cx="9557657" cy="5479143"/>
            </a:xfrm>
            <a:prstGeom prst="rect">
              <a:avLst/>
            </a:prstGeom>
            <a:gradFill flip="none" rotWithShape="1">
              <a:gsLst>
                <a:gs pos="0">
                  <a:srgbClr val="A9BCDB">
                    <a:tint val="66000"/>
                    <a:satMod val="160000"/>
                  </a:srgbClr>
                </a:gs>
                <a:gs pos="50000">
                  <a:srgbClr val="A9BCDB">
                    <a:tint val="44500"/>
                    <a:satMod val="160000"/>
                  </a:srgbClr>
                </a:gs>
                <a:gs pos="100000">
                  <a:srgbClr val="A9BCDB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-101600" y="5349875"/>
              <a:ext cx="9557657" cy="1513114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7415" y="5608080"/>
              <a:ext cx="5149169" cy="8591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4960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49143-1697-42F3-81F2-8FC55380E7C5}" type="datetimeFigureOut">
              <a:rPr lang="en-US" smtClean="0"/>
              <a:t>3/31/23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6047D-6531-4214-BDB2-5DF90A880F0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01601" y="-137886"/>
            <a:ext cx="9557657" cy="6547725"/>
          </a:xfrm>
          <a:prstGeom prst="rect">
            <a:avLst/>
          </a:prstGeom>
          <a:gradFill flip="none" rotWithShape="1">
            <a:gsLst>
              <a:gs pos="0">
                <a:srgbClr val="A9BCDB">
                  <a:tint val="66000"/>
                  <a:satMod val="160000"/>
                </a:srgbClr>
              </a:gs>
              <a:gs pos="50000">
                <a:srgbClr val="A9BCDB">
                  <a:tint val="44500"/>
                  <a:satMod val="160000"/>
                </a:srgbClr>
              </a:gs>
              <a:gs pos="100000">
                <a:srgbClr val="A9BCDB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-101600" y="6350000"/>
            <a:ext cx="9557657" cy="60234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728685" y="6445626"/>
            <a:ext cx="3693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McGovern Medical School</a:t>
            </a:r>
          </a:p>
        </p:txBody>
      </p:sp>
    </p:spTree>
    <p:extLst>
      <p:ext uri="{BB962C8B-B14F-4D97-AF65-F5344CB8AC3E}">
        <p14:creationId xmlns:p14="http://schemas.microsoft.com/office/powerpoint/2010/main" val="261069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7E273-BDEB-4F70-96CD-5894F36682DF}" type="datetimeFigureOut">
              <a:rPr lang="en-US" smtClean="0"/>
              <a:t>3/31/23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94600-C07E-46B5-A764-7FCA4B13CB0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01600" y="6350000"/>
            <a:ext cx="9557657" cy="60234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2728685" y="6445626"/>
            <a:ext cx="3693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McGovern Medical School</a:t>
            </a:r>
          </a:p>
        </p:txBody>
      </p:sp>
    </p:spTree>
    <p:extLst>
      <p:ext uri="{BB962C8B-B14F-4D97-AF65-F5344CB8AC3E}">
        <p14:creationId xmlns:p14="http://schemas.microsoft.com/office/powerpoint/2010/main" val="4142545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10" Type="http://schemas.openxmlformats.org/officeDocument/2006/relationships/image" Target="../media/image47.emf"/><Relationship Id="rId4" Type="http://schemas.openxmlformats.org/officeDocument/2006/relationships/image" Target="../media/image41.emf"/><Relationship Id="rId9" Type="http://schemas.openxmlformats.org/officeDocument/2006/relationships/image" Target="../media/image46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png"/><Relationship Id="rId7" Type="http://schemas.openxmlformats.org/officeDocument/2006/relationships/image" Target="../media/image51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Gabriel.R.Fries@uth.tmc.edu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Gabriel.R.Fries@uth.tmc.edu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488332"/>
            <a:ext cx="6858000" cy="1655762"/>
          </a:xfrm>
        </p:spPr>
        <p:txBody>
          <a:bodyPr>
            <a:normAutofit/>
          </a:bodyPr>
          <a:lstStyle/>
          <a:p>
            <a:r>
              <a:rPr lang="en-US" sz="2800" b="1" dirty="0"/>
              <a:t>Gabriel R. Fries, MSc, PhD</a:t>
            </a:r>
          </a:p>
          <a:p>
            <a:r>
              <a:rPr lang="en-US" sz="2000" dirty="0"/>
              <a:t>Assistant Professor</a:t>
            </a:r>
          </a:p>
          <a:p>
            <a:r>
              <a:rPr lang="en-US" sz="1400" dirty="0"/>
              <a:t>Department of Psychiatry and Behavioral Sciences, McGovern Medical School</a:t>
            </a:r>
          </a:p>
          <a:p>
            <a:r>
              <a:rPr lang="en-US" sz="1400" dirty="0"/>
              <a:t>Center for Precision Health, School of Biomedical Informatics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0207" y="209715"/>
            <a:ext cx="89337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AFSP Research Connection+ Program Spring 2023</a:t>
            </a:r>
          </a:p>
          <a:p>
            <a:pPr algn="ctr"/>
            <a:r>
              <a:rPr lang="en-US" sz="2000" dirty="0"/>
              <a:t>Genetics of Suicide: Bypassing the Blood-Brain Barrier</a:t>
            </a:r>
          </a:p>
          <a:p>
            <a:pPr algn="ctr"/>
            <a:endParaRPr lang="en-US" sz="2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5779" y="1130461"/>
            <a:ext cx="7772400" cy="209984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chemeClr val="bg1"/>
                </a:solidFill>
              </a:rPr>
              <a:t>Epigenetic aging in suicide and potential implications for the blood-brain-barrier</a:t>
            </a:r>
          </a:p>
        </p:txBody>
      </p:sp>
    </p:spTree>
    <p:extLst>
      <p:ext uri="{BB962C8B-B14F-4D97-AF65-F5344CB8AC3E}">
        <p14:creationId xmlns:p14="http://schemas.microsoft.com/office/powerpoint/2010/main" val="734265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9" r="6628"/>
          <a:stretch/>
        </p:blipFill>
        <p:spPr>
          <a:xfrm>
            <a:off x="1557196" y="1221105"/>
            <a:ext cx="6177814" cy="46989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114571"/>
            <a:ext cx="91439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Fries </a:t>
            </a:r>
            <a:r>
              <a:rPr lang="en-US" sz="900" i="1" dirty="0"/>
              <a:t>et al</a:t>
            </a:r>
            <a:r>
              <a:rPr lang="en-US" sz="900" dirty="0"/>
              <a:t>. Accelerated aging in bipolar disorder: A comprehensive review of molecular findings and their clinical implications. </a:t>
            </a:r>
            <a:r>
              <a:rPr lang="en-US" sz="900" i="1" dirty="0" err="1"/>
              <a:t>Neurosci</a:t>
            </a:r>
            <a:r>
              <a:rPr lang="en-US" sz="900" i="1" dirty="0"/>
              <a:t> </a:t>
            </a:r>
            <a:r>
              <a:rPr lang="en-US" sz="900" i="1" dirty="0" err="1"/>
              <a:t>Biobehav</a:t>
            </a:r>
            <a:r>
              <a:rPr lang="en-US" sz="900" i="1" dirty="0"/>
              <a:t> Rev. </a:t>
            </a:r>
            <a:r>
              <a:rPr lang="en-US" sz="900" dirty="0"/>
              <a:t>2020;112:107-116.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Hypothesis: Accelerated aging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1C2612C-9562-2942-AEE7-8FCD089794D2}"/>
              </a:ext>
            </a:extLst>
          </p:cNvPr>
          <p:cNvSpPr/>
          <p:nvPr/>
        </p:nvSpPr>
        <p:spPr>
          <a:xfrm>
            <a:off x="1807384" y="2922177"/>
            <a:ext cx="920896" cy="855024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6BB07D6-1555-4B4D-88B2-DD6EED9410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5"/>
          <a:stretch/>
        </p:blipFill>
        <p:spPr>
          <a:xfrm>
            <a:off x="2514193" y="1642819"/>
            <a:ext cx="4115611" cy="38554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4BB879-8FFA-F548-856D-3F6B2E6A4449}"/>
              </a:ext>
            </a:extLst>
          </p:cNvPr>
          <p:cNvSpPr txBox="1"/>
          <p:nvPr/>
        </p:nvSpPr>
        <p:spPr>
          <a:xfrm>
            <a:off x="174144" y="3088079"/>
            <a:ext cx="1056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EPIGENETIC CLOCKS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6C74E90-36C8-0840-85A8-5F3C8323E778}"/>
              </a:ext>
            </a:extLst>
          </p:cNvPr>
          <p:cNvCxnSpPr>
            <a:cxnSpLocks/>
          </p:cNvCxnSpPr>
          <p:nvPr/>
        </p:nvCxnSpPr>
        <p:spPr>
          <a:xfrm flipH="1">
            <a:off x="1223492" y="3349689"/>
            <a:ext cx="50661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21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845" y="1586704"/>
            <a:ext cx="6922580" cy="268046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-15353"/>
            <a:ext cx="9144000" cy="82296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chemeClr val="bg1"/>
                </a:solidFill>
              </a:rPr>
              <a:t>GrimAge</a:t>
            </a:r>
            <a:r>
              <a:rPr lang="en-US" b="1" dirty="0">
                <a:solidFill>
                  <a:schemeClr val="bg1"/>
                </a:solidFill>
              </a:rPr>
              <a:t> is accelerated in BD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51E1FA-0F22-4B4D-BB4D-C8B0C471474B}"/>
              </a:ext>
            </a:extLst>
          </p:cNvPr>
          <p:cNvSpPr txBox="1"/>
          <p:nvPr/>
        </p:nvSpPr>
        <p:spPr>
          <a:xfrm>
            <a:off x="541421" y="4445111"/>
            <a:ext cx="8061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/>
              <a:t>DNAm</a:t>
            </a:r>
            <a:r>
              <a:rPr lang="en-US" sz="1400" dirty="0"/>
              <a:t> levels at 1,030 </a:t>
            </a:r>
            <a:r>
              <a:rPr lang="en-US" sz="1400" dirty="0" err="1"/>
              <a:t>CpGs</a:t>
            </a:r>
            <a:r>
              <a:rPr lang="en-US" sz="1400" dirty="0"/>
              <a:t> predict </a:t>
            </a:r>
            <a:r>
              <a:rPr lang="en-US" sz="1400" b="1" dirty="0"/>
              <a:t>“time-to-death”</a:t>
            </a:r>
            <a:r>
              <a:rPr lang="en-US" sz="1400" dirty="0"/>
              <a:t> based on estimators of 7 plasma proteins (previously associated with mortality and morbidity) and a </a:t>
            </a:r>
            <a:r>
              <a:rPr lang="en-US" sz="1400" dirty="0" err="1"/>
              <a:t>DNAm</a:t>
            </a:r>
            <a:r>
              <a:rPr lang="en-US" sz="1400" dirty="0"/>
              <a:t>-based estimator of smoking pack-years.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7295F2-DCF8-CA4A-9587-718D2AA1E884}"/>
              </a:ext>
            </a:extLst>
          </p:cNvPr>
          <p:cNvSpPr txBox="1"/>
          <p:nvPr/>
        </p:nvSpPr>
        <p:spPr>
          <a:xfrm>
            <a:off x="568489" y="5047508"/>
            <a:ext cx="8034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From the original study: significant association with morbidity and mortality, survival, cognitive decline, clinical biomarkers, lifestyle factors, blood cell composition, and telomere length.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B01C46-ACE9-4DEF-8241-823729ACFBD7}"/>
              </a:ext>
            </a:extLst>
          </p:cNvPr>
          <p:cNvSpPr txBox="1"/>
          <p:nvPr/>
        </p:nvSpPr>
        <p:spPr>
          <a:xfrm>
            <a:off x="779802" y="5982370"/>
            <a:ext cx="7626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cs typeface="Arial" panose="020B0604020202020204" pitchFamily="34" charset="0"/>
              </a:rPr>
              <a:t>Lima CNC, Suchting R, Scaini G, Cuellar VA, Favero-Campbell AD, Walss-Bass C, Soares JC, Quevedo J, Fries GR. Epigenetic </a:t>
            </a:r>
            <a:r>
              <a:rPr lang="en-US" sz="900" dirty="0" err="1">
                <a:cs typeface="Arial" panose="020B0604020202020204" pitchFamily="34" charset="0"/>
              </a:rPr>
              <a:t>GrimAge</a:t>
            </a:r>
            <a:r>
              <a:rPr lang="en-US" sz="900" dirty="0">
                <a:cs typeface="Arial" panose="020B0604020202020204" pitchFamily="34" charset="0"/>
              </a:rPr>
              <a:t> acceleration and cognitive impairment in bipolar disorder. Eur </a:t>
            </a:r>
            <a:r>
              <a:rPr lang="en-US" sz="900" dirty="0" err="1">
                <a:cs typeface="Arial" panose="020B0604020202020204" pitchFamily="34" charset="0"/>
              </a:rPr>
              <a:t>Neuropsychopharmacol</a:t>
            </a:r>
            <a:r>
              <a:rPr lang="en-US" sz="900" dirty="0">
                <a:cs typeface="Arial" panose="020B0604020202020204" pitchFamily="34" charset="0"/>
              </a:rPr>
              <a:t>. 2022 Sep;62:10-21.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0FC6CC-2A03-884A-8D54-07FB4C1CDF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51" t="15673" r="30365" b="40497"/>
          <a:stretch/>
        </p:blipFill>
        <p:spPr>
          <a:xfrm>
            <a:off x="7956331" y="373993"/>
            <a:ext cx="955040" cy="11480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CB2377-6A86-3748-AF77-85B04E5B0A7D}"/>
              </a:ext>
            </a:extLst>
          </p:cNvPr>
          <p:cNvSpPr txBox="1"/>
          <p:nvPr/>
        </p:nvSpPr>
        <p:spPr>
          <a:xfrm>
            <a:off x="7868245" y="1522073"/>
            <a:ext cx="11582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Dr. Camila Lima</a:t>
            </a:r>
          </a:p>
        </p:txBody>
      </p:sp>
    </p:spTree>
    <p:extLst>
      <p:ext uri="{BB962C8B-B14F-4D97-AF65-F5344CB8AC3E}">
        <p14:creationId xmlns:p14="http://schemas.microsoft.com/office/powerpoint/2010/main" val="3660203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7CF5E-D97D-41C1-8774-05C9DC8A0CB6}"/>
              </a:ext>
            </a:extLst>
          </p:cNvPr>
          <p:cNvSpPr txBox="1">
            <a:spLocks/>
          </p:cNvSpPr>
          <p:nvPr/>
        </p:nvSpPr>
        <p:spPr>
          <a:xfrm>
            <a:off x="0" y="-15353"/>
            <a:ext cx="9144000" cy="82296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GrimAge</a:t>
            </a:r>
            <a:r>
              <a:rPr lang="en-US" sz="4000" b="1" dirty="0">
                <a:solidFill>
                  <a:schemeClr val="bg1"/>
                </a:solidFill>
              </a:rPr>
              <a:t> and cognitive dysfunction in BD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798DBF-F0AE-41C4-AE0B-027EF03738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51" t="15673" r="30365" b="40497"/>
          <a:stretch/>
        </p:blipFill>
        <p:spPr>
          <a:xfrm>
            <a:off x="7929205" y="691344"/>
            <a:ext cx="955040" cy="11480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3245E9-C6DE-4F23-9B4E-06F09F920ADB}"/>
              </a:ext>
            </a:extLst>
          </p:cNvPr>
          <p:cNvSpPr txBox="1"/>
          <p:nvPr/>
        </p:nvSpPr>
        <p:spPr>
          <a:xfrm>
            <a:off x="7841119" y="1839424"/>
            <a:ext cx="11582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Dr. Camila Lima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727369-A9C3-481C-93A2-5714760DDE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2523" r="5152" b="3675"/>
          <a:stretch/>
        </p:blipFill>
        <p:spPr>
          <a:xfrm>
            <a:off x="1635877" y="1265384"/>
            <a:ext cx="5872245" cy="447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9AA19C-526E-4019-88E3-4CFEDA5166AB}"/>
              </a:ext>
            </a:extLst>
          </p:cNvPr>
          <p:cNvSpPr txBox="1"/>
          <p:nvPr/>
        </p:nvSpPr>
        <p:spPr>
          <a:xfrm>
            <a:off x="779802" y="5982370"/>
            <a:ext cx="7626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cs typeface="Arial" panose="020B0604020202020204" pitchFamily="34" charset="0"/>
              </a:rPr>
              <a:t>Lima CNC, Suchting R, Scaini G, Cuellar VA, Favero-Campbell AD, Walss-Bass C, Soares JC, Quevedo J, Fries GR. Epigenetic </a:t>
            </a:r>
            <a:r>
              <a:rPr lang="en-US" sz="900" dirty="0" err="1">
                <a:cs typeface="Arial" panose="020B0604020202020204" pitchFamily="34" charset="0"/>
              </a:rPr>
              <a:t>GrimAge</a:t>
            </a:r>
            <a:r>
              <a:rPr lang="en-US" sz="900" dirty="0">
                <a:cs typeface="Arial" panose="020B0604020202020204" pitchFamily="34" charset="0"/>
              </a:rPr>
              <a:t> acceleration and cognitive impairment in bipolar disorder. Eur </a:t>
            </a:r>
            <a:r>
              <a:rPr lang="en-US" sz="900" dirty="0" err="1">
                <a:cs typeface="Arial" panose="020B0604020202020204" pitchFamily="34" charset="0"/>
              </a:rPr>
              <a:t>Neuropsychopharmacol</a:t>
            </a:r>
            <a:r>
              <a:rPr lang="en-US" sz="900" dirty="0">
                <a:cs typeface="Arial" panose="020B0604020202020204" pitchFamily="34" charset="0"/>
              </a:rPr>
              <a:t>. 2022 Sep;62:10-21.</a:t>
            </a:r>
          </a:p>
        </p:txBody>
      </p:sp>
    </p:spTree>
    <p:extLst>
      <p:ext uri="{BB962C8B-B14F-4D97-AF65-F5344CB8AC3E}">
        <p14:creationId xmlns:p14="http://schemas.microsoft.com/office/powerpoint/2010/main" val="2512717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08BF7-51DF-48E4-92A3-9DFC0665435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Aims of this study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F8F775-8C57-394F-8C87-3F9F05CE553E}"/>
              </a:ext>
            </a:extLst>
          </p:cNvPr>
          <p:cNvSpPr txBox="1"/>
          <p:nvPr/>
        </p:nvSpPr>
        <p:spPr>
          <a:xfrm>
            <a:off x="718457" y="1790947"/>
            <a:ext cx="7707086" cy="1323439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To investigate the acceleration of </a:t>
            </a:r>
            <a:r>
              <a:rPr lang="en-US" sz="2000" dirty="0" err="1"/>
              <a:t>GrimAge</a:t>
            </a:r>
            <a:r>
              <a:rPr lang="en-US" sz="2000" dirty="0"/>
              <a:t>, a novel epigenetic clock trained on time-to-death data and uniquely associated with mortality and lifespan, in patients with BD with and without a lifetime history of suicide attempt (SA).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5503FF-CDEC-E245-8984-3F2364C8C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99" y="3415622"/>
            <a:ext cx="5588001" cy="206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97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7693-5E9C-4E8C-A4D8-B5658BC01947}"/>
              </a:ext>
            </a:extLst>
          </p:cNvPr>
          <p:cNvSpPr txBox="1">
            <a:spLocks/>
          </p:cNvSpPr>
          <p:nvPr/>
        </p:nvSpPr>
        <p:spPr>
          <a:xfrm>
            <a:off x="0" y="-73773"/>
            <a:ext cx="9144000" cy="82296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Sample</a:t>
            </a:r>
          </a:p>
        </p:txBody>
      </p:sp>
      <p:graphicFrame>
        <p:nvGraphicFramePr>
          <p:cNvPr id="3" name="Data Table " descr="This table is a placeholder. Please add your own alt text. ">
            <a:extLst>
              <a:ext uri="{FF2B5EF4-FFF2-40B4-BE49-F238E27FC236}">
                <a16:creationId xmlns:a16="http://schemas.microsoft.com/office/drawing/2014/main" id="{539D8B9E-DA85-4EFE-8E8D-1DF9C934AC94}"/>
              </a:ext>
            </a:extLst>
          </p:cNvPr>
          <p:cNvGraphicFramePr>
            <a:graphicFrameLocks noGrp="1"/>
          </p:cNvGraphicFramePr>
          <p:nvPr/>
        </p:nvGraphicFramePr>
        <p:xfrm>
          <a:off x="803125" y="1931215"/>
          <a:ext cx="3688818" cy="3402154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227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8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78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95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6982">
                  <a:extLst>
                    <a:ext uri="{9D8B030D-6E8A-4147-A177-3AD203B41FA5}">
                      <a16:colId xmlns:a16="http://schemas.microsoft.com/office/drawing/2014/main" val="2067968449"/>
                    </a:ext>
                  </a:extLst>
                </a:gridCol>
              </a:tblGrid>
              <a:tr h="423905">
                <a:tc>
                  <a:txBody>
                    <a:bodyPr/>
                    <a:lstStyle/>
                    <a:p>
                      <a:pPr algn="ctr"/>
                      <a:endParaRPr lang="en-US" sz="1050" b="1" dirty="0">
                        <a:ln>
                          <a:noFill/>
                          <a:prstDash val="dash"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ln>
                            <a:noFill/>
                            <a:prstDash val="dash"/>
                          </a:ln>
                          <a:solidFill>
                            <a:schemeClr val="tx1"/>
                          </a:solidFill>
                        </a:rPr>
                        <a:t>BD/SA</a:t>
                      </a:r>
                    </a:p>
                    <a:p>
                      <a:pPr algn="ctr"/>
                      <a:r>
                        <a:rPr lang="en-US" sz="1050" b="1" dirty="0">
                          <a:ln>
                            <a:noFill/>
                            <a:prstDash val="dash"/>
                          </a:ln>
                          <a:solidFill>
                            <a:schemeClr val="tx1"/>
                          </a:solidFill>
                        </a:rPr>
                        <a:t>(n=77)</a:t>
                      </a:r>
                      <a:endParaRPr lang="en-US" sz="1050" b="0" dirty="0">
                        <a:ln>
                          <a:noFill/>
                          <a:prstDash val="dash"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ln>
                            <a:noFill/>
                            <a:prstDash val="dash"/>
                          </a:ln>
                          <a:solidFill>
                            <a:schemeClr val="tx1"/>
                          </a:solidFill>
                        </a:rPr>
                        <a:t>BD/non-SA</a:t>
                      </a:r>
                    </a:p>
                    <a:p>
                      <a:pPr algn="ctr"/>
                      <a:r>
                        <a:rPr lang="en-US" sz="1050" b="1" dirty="0">
                          <a:ln>
                            <a:noFill/>
                            <a:prstDash val="dash"/>
                          </a:ln>
                          <a:solidFill>
                            <a:schemeClr val="tx1"/>
                          </a:solidFill>
                        </a:rPr>
                        <a:t>(n=67)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ln>
                            <a:noFill/>
                            <a:prstDash val="dash"/>
                          </a:ln>
                          <a:solidFill>
                            <a:schemeClr val="tx1"/>
                          </a:solidFill>
                        </a:rPr>
                        <a:t>Control</a:t>
                      </a:r>
                    </a:p>
                    <a:p>
                      <a:pPr algn="ctr"/>
                      <a:r>
                        <a:rPr lang="en-US" sz="1050" b="1" dirty="0">
                          <a:ln>
                            <a:noFill/>
                            <a:prstDash val="dash"/>
                          </a:ln>
                          <a:solidFill>
                            <a:schemeClr val="tx1"/>
                          </a:solidFill>
                        </a:rPr>
                        <a:t>(n=50)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1" dirty="0">
                          <a:ln>
                            <a:noFill/>
                            <a:prstDash val="dash"/>
                          </a:ln>
                          <a:solidFill>
                            <a:schemeClr val="tx1"/>
                          </a:solidFill>
                        </a:rPr>
                        <a:t>p-</a:t>
                      </a:r>
                      <a:r>
                        <a:rPr lang="en-US" sz="1050" b="1" i="0" dirty="0">
                          <a:ln>
                            <a:noFill/>
                            <a:prstDash val="dash"/>
                          </a:ln>
                          <a:solidFill>
                            <a:schemeClr val="tx1"/>
                          </a:solidFill>
                        </a:rPr>
                        <a:t>value</a:t>
                      </a:r>
                      <a:endParaRPr lang="en-US" sz="1050" b="1" i="1" dirty="0">
                        <a:ln>
                          <a:noFill/>
                          <a:prstDash val="dash"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848">
                <a:tc>
                  <a:txBody>
                    <a:bodyPr/>
                    <a:lstStyle/>
                    <a:p>
                      <a:pPr algn="ctr"/>
                      <a:r>
                        <a:rPr lang="en-US" sz="900" b="1" cap="none" spc="0" dirty="0">
                          <a:ln>
                            <a:noFill/>
                          </a:ln>
                          <a:effectLst/>
                        </a:rPr>
                        <a:t>Age (years), mean (SD)</a:t>
                      </a:r>
                      <a:endParaRPr lang="en-US" sz="9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cap="none" spc="0" dirty="0">
                          <a:ln>
                            <a:noFill/>
                          </a:ln>
                          <a:effectLst/>
                        </a:rPr>
                        <a:t>36.62</a:t>
                      </a:r>
                    </a:p>
                    <a:p>
                      <a:pPr algn="ctr"/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(10.83)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cap="none" spc="0" dirty="0">
                          <a:ln>
                            <a:noFill/>
                          </a:ln>
                          <a:effectLst/>
                        </a:rPr>
                        <a:t>37.36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(11.96)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cap="none" spc="0" dirty="0">
                          <a:ln>
                            <a:noFill/>
                          </a:ln>
                          <a:effectLst/>
                        </a:rPr>
                        <a:t>37.36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(11.96)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0.500</a:t>
                      </a:r>
                      <a:r>
                        <a:rPr lang="en-US" sz="900" b="0" cap="none" spc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9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66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Sex (%)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Female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Male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cap="none" spc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cap="none" spc="0" dirty="0">
                          <a:ln>
                            <a:noFill/>
                          </a:ln>
                          <a:effectLst/>
                        </a:rPr>
                        <a:t>71.4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28.6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cap="none" spc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cap="none" spc="0" dirty="0">
                          <a:ln>
                            <a:noFill/>
                          </a:ln>
                          <a:effectLst/>
                        </a:rPr>
                        <a:t>71.2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cap="none" spc="0" dirty="0">
                          <a:ln>
                            <a:noFill/>
                          </a:ln>
                          <a:effectLst/>
                        </a:rPr>
                        <a:t>28.8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cap="none" spc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cap="none" spc="0" dirty="0">
                          <a:ln>
                            <a:noFill/>
                          </a:ln>
                          <a:effectLst/>
                        </a:rPr>
                        <a:t>68.6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cap="none" spc="0" dirty="0">
                          <a:ln>
                            <a:noFill/>
                          </a:ln>
                          <a:effectLst/>
                        </a:rPr>
                        <a:t>31.4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0.496</a:t>
                      </a:r>
                      <a:r>
                        <a:rPr lang="en-US" sz="900" b="0" cap="none" spc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9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093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cap="none" spc="0" dirty="0">
                          <a:ln>
                            <a:noFill/>
                          </a:ln>
                          <a:effectLst/>
                        </a:rPr>
                        <a:t>Race/Ethnicity (%)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Non-Hispanic White or Caucasian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Hispanic or Latinx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Black or African American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Asian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Others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cap="none" spc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cap="none" spc="0" dirty="0">
                          <a:ln>
                            <a:noFill/>
                          </a:ln>
                          <a:effectLst/>
                        </a:rPr>
                        <a:t>45.5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15.6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31.2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2.6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5.1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33.3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15.2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34.8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3.1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13.6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27.5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19.6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43.1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5.9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3.9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0.108</a:t>
                      </a:r>
                      <a:r>
                        <a:rPr lang="en-US" sz="900" b="0" cap="none" spc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9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084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cap="none" spc="0" dirty="0">
                          <a:ln>
                            <a:noFill/>
                          </a:ln>
                          <a:effectLst/>
                        </a:rPr>
                        <a:t>Body Mass Index (%)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Underweight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Normal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Overweight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Obese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Missing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3.1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20.9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17.6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47.3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11.1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32.5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42.5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15.6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41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21.4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0.760</a:t>
                      </a:r>
                      <a:r>
                        <a:rPr lang="en-US" sz="900" b="0" cap="none" spc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9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A" descr="A">
            <a:extLst>
              <a:ext uri="{FF2B5EF4-FFF2-40B4-BE49-F238E27FC236}">
                <a16:creationId xmlns:a16="http://schemas.microsoft.com/office/drawing/2014/main" id="{0BE09446-6F22-41AA-86A1-D8B001C301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2217" y="1295828"/>
            <a:ext cx="409433" cy="409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079633-82FB-40C7-A838-6D1DA663E483}"/>
              </a:ext>
            </a:extLst>
          </p:cNvPr>
          <p:cNvSpPr txBox="1"/>
          <p:nvPr/>
        </p:nvSpPr>
        <p:spPr>
          <a:xfrm>
            <a:off x="901650" y="1307286"/>
            <a:ext cx="3590293" cy="38651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  <a:spcBef>
                <a:spcPts val="1800"/>
              </a:spcBef>
              <a:spcAft>
                <a:spcPts val="1400"/>
              </a:spcAft>
            </a:pPr>
            <a:r>
              <a:rPr lang="en-US" sz="1600" b="1" dirty="0">
                <a:cs typeface="Georgia" charset="0"/>
              </a:rPr>
              <a:t>Discovery cohort: UTHealth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CD6683-0D37-433C-91E6-A4071AEE3256}"/>
              </a:ext>
            </a:extLst>
          </p:cNvPr>
          <p:cNvSpPr txBox="1"/>
          <p:nvPr/>
        </p:nvSpPr>
        <p:spPr>
          <a:xfrm>
            <a:off x="803125" y="5333369"/>
            <a:ext cx="2151161" cy="257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spcBef>
                <a:spcPts val="1800"/>
              </a:spcBef>
              <a:spcAft>
                <a:spcPts val="1400"/>
              </a:spcAft>
            </a:pPr>
            <a:r>
              <a:rPr lang="en-US" sz="900" baseline="30000" dirty="0">
                <a:cs typeface="Georgia" charset="0"/>
              </a:rPr>
              <a:t>1</a:t>
            </a:r>
            <a:r>
              <a:rPr lang="en-US" sz="900" dirty="0">
                <a:cs typeface="Georgia" charset="0"/>
              </a:rPr>
              <a:t>Mann-Whitney Test, </a:t>
            </a:r>
            <a:r>
              <a:rPr lang="en-US" sz="900" baseline="30000" dirty="0">
                <a:cs typeface="Georgia" charset="0"/>
              </a:rPr>
              <a:t>2</a:t>
            </a:r>
            <a:r>
              <a:rPr lang="en-US" sz="900" dirty="0">
                <a:cs typeface="Georgia" charset="0"/>
              </a:rPr>
              <a:t> Chi-squared Test</a:t>
            </a:r>
            <a:endParaRPr lang="en-US" sz="900" baseline="30000" dirty="0">
              <a:cs typeface="Georgia" charset="0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4339CFA7-62A9-44D2-8407-28F9C2F85C79}"/>
              </a:ext>
            </a:extLst>
          </p:cNvPr>
          <p:cNvGraphicFramePr>
            <a:graphicFrameLocks noGrp="1"/>
          </p:cNvGraphicFramePr>
          <p:nvPr/>
        </p:nvGraphicFramePr>
        <p:xfrm>
          <a:off x="5088189" y="1931204"/>
          <a:ext cx="3543300" cy="342927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475615">
                  <a:extLst>
                    <a:ext uri="{9D8B030D-6E8A-4147-A177-3AD203B41FA5}">
                      <a16:colId xmlns:a16="http://schemas.microsoft.com/office/drawing/2014/main" val="3713820772"/>
                    </a:ext>
                  </a:extLst>
                </a:gridCol>
                <a:gridCol w="660851">
                  <a:extLst>
                    <a:ext uri="{9D8B030D-6E8A-4147-A177-3AD203B41FA5}">
                      <a16:colId xmlns:a16="http://schemas.microsoft.com/office/drawing/2014/main" val="1544351931"/>
                    </a:ext>
                  </a:extLst>
                </a:gridCol>
                <a:gridCol w="778184">
                  <a:extLst>
                    <a:ext uri="{9D8B030D-6E8A-4147-A177-3AD203B41FA5}">
                      <a16:colId xmlns:a16="http://schemas.microsoft.com/office/drawing/2014/main" val="3560647122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1999568966"/>
                    </a:ext>
                  </a:extLst>
                </a:gridCol>
              </a:tblGrid>
              <a:tr h="380634"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ln>
                          <a:noFill/>
                          <a:prstDash val="dash"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ln>
                            <a:noFill/>
                            <a:prstDash val="dash"/>
                          </a:ln>
                          <a:solidFill>
                            <a:schemeClr val="tx1"/>
                          </a:solidFill>
                        </a:rPr>
                        <a:t>BD/SA</a:t>
                      </a:r>
                    </a:p>
                    <a:p>
                      <a:pPr algn="ctr"/>
                      <a:r>
                        <a:rPr lang="en-US" sz="1050" b="1" dirty="0">
                          <a:ln>
                            <a:noFill/>
                            <a:prstDash val="dash"/>
                          </a:ln>
                          <a:solidFill>
                            <a:schemeClr val="tx1"/>
                          </a:solidFill>
                        </a:rPr>
                        <a:t>(n=48)</a:t>
                      </a:r>
                      <a:endParaRPr lang="en-US" sz="1050" b="0" dirty="0">
                        <a:ln>
                          <a:noFill/>
                          <a:prstDash val="dash"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ln>
                            <a:noFill/>
                            <a:prstDash val="dash"/>
                          </a:ln>
                          <a:solidFill>
                            <a:schemeClr val="tx1"/>
                          </a:solidFill>
                        </a:rPr>
                        <a:t>BD/non-SA</a:t>
                      </a:r>
                    </a:p>
                    <a:p>
                      <a:pPr algn="ctr"/>
                      <a:r>
                        <a:rPr lang="en-US" sz="1050" b="1" dirty="0">
                          <a:ln>
                            <a:noFill/>
                            <a:prstDash val="dash"/>
                          </a:ln>
                          <a:solidFill>
                            <a:schemeClr val="tx1"/>
                          </a:solidFill>
                        </a:rPr>
                        <a:t>(n=47)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1" dirty="0">
                          <a:ln>
                            <a:noFill/>
                            <a:prstDash val="dash"/>
                          </a:ln>
                          <a:solidFill>
                            <a:schemeClr val="tx1"/>
                          </a:solidFill>
                        </a:rPr>
                        <a:t>p-</a:t>
                      </a:r>
                      <a:r>
                        <a:rPr lang="en-US" sz="1050" b="1" i="0" dirty="0">
                          <a:ln>
                            <a:noFill/>
                            <a:prstDash val="dash"/>
                          </a:ln>
                          <a:solidFill>
                            <a:schemeClr val="tx1"/>
                          </a:solidFill>
                        </a:rPr>
                        <a:t>value</a:t>
                      </a:r>
                      <a:endParaRPr lang="en-US" sz="1050" b="1" i="1" dirty="0">
                        <a:ln>
                          <a:noFill/>
                          <a:prstDash val="dash"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3462229"/>
                  </a:ext>
                </a:extLst>
              </a:tr>
              <a:tr h="354342">
                <a:tc>
                  <a:txBody>
                    <a:bodyPr/>
                    <a:lstStyle/>
                    <a:p>
                      <a:pPr algn="ctr"/>
                      <a:r>
                        <a:rPr lang="en-US" sz="900" b="1" cap="none" spc="0" dirty="0">
                          <a:ln>
                            <a:noFill/>
                          </a:ln>
                          <a:effectLst/>
                        </a:rPr>
                        <a:t>Age (years), mean (SD)</a:t>
                      </a:r>
                      <a:endParaRPr lang="en-US" sz="9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T w="254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44.23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(12.95)</a:t>
                      </a:r>
                    </a:p>
                  </a:txBody>
                  <a:tcPr>
                    <a:lnT w="254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39.29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(13.81)</a:t>
                      </a:r>
                    </a:p>
                  </a:txBody>
                  <a:tcPr>
                    <a:lnT w="254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0.957</a:t>
                      </a:r>
                      <a:r>
                        <a:rPr lang="en-US" sz="900" baseline="30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254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09247404"/>
                  </a:ext>
                </a:extLst>
              </a:tr>
              <a:tr h="48722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Sex (%)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Female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70.8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29.2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59.6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40.4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0.249</a:t>
                      </a:r>
                      <a:r>
                        <a:rPr lang="en-US" sz="900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5784420"/>
                  </a:ext>
                </a:extLst>
              </a:tr>
              <a:tr h="115694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cap="none" spc="0" dirty="0">
                          <a:ln>
                            <a:noFill/>
                          </a:ln>
                          <a:effectLst/>
                        </a:rPr>
                        <a:t>Race/Ethnicity (%)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Non-Hispanic White or Caucasian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Hispanic or Latinx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Black or African American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Asian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Others</a:t>
                      </a:r>
                    </a:p>
                  </a:txBody>
                  <a:tcPr anchor="ctr"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85.1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8.5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2.1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4.3</a:t>
                      </a:r>
                    </a:p>
                  </a:txBody>
                  <a:tcP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77.1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8.3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8.3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6.3</a:t>
                      </a:r>
                    </a:p>
                  </a:txBody>
                  <a:tcP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0.257</a:t>
                      </a:r>
                      <a:r>
                        <a:rPr lang="en-US" sz="900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4226040"/>
                  </a:ext>
                </a:extLst>
              </a:tr>
              <a:tr h="102301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cap="none" spc="0" dirty="0">
                          <a:ln>
                            <a:noFill/>
                          </a:ln>
                          <a:effectLst/>
                        </a:rPr>
                        <a:t>Body Mass Index (%)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Underweight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Normal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Overweight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Obese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Missing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2.1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25.5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25.5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46.8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20.8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54.2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0.686</a:t>
                      </a:r>
                      <a:r>
                        <a:rPr lang="en-US" sz="900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1477836"/>
                  </a:ext>
                </a:extLst>
              </a:tr>
            </a:tbl>
          </a:graphicData>
        </a:graphic>
      </p:graphicFrame>
      <p:pic>
        <p:nvPicPr>
          <p:cNvPr id="10" name="B" descr="B">
            <a:extLst>
              <a:ext uri="{FF2B5EF4-FFF2-40B4-BE49-F238E27FC236}">
                <a16:creationId xmlns:a16="http://schemas.microsoft.com/office/drawing/2014/main" id="{157005D1-12FD-4D88-8C8B-13EA25107E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879018" y="1263944"/>
            <a:ext cx="409433" cy="4094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62A0F2-224C-4749-93B4-88956F35F8DA}"/>
              </a:ext>
            </a:extLst>
          </p:cNvPr>
          <p:cNvSpPr txBox="1"/>
          <p:nvPr/>
        </p:nvSpPr>
        <p:spPr>
          <a:xfrm>
            <a:off x="5288451" y="1304981"/>
            <a:ext cx="3478879" cy="38651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  <a:spcBef>
                <a:spcPts val="1800"/>
              </a:spcBef>
              <a:spcAft>
                <a:spcPts val="1400"/>
              </a:spcAft>
            </a:pPr>
            <a:r>
              <a:rPr lang="en-US" sz="1600" b="1" dirty="0">
                <a:cs typeface="Georgia" charset="0"/>
              </a:rPr>
              <a:t>Replication cohort: </a:t>
            </a:r>
            <a:r>
              <a:rPr lang="en-US" sz="1600" b="1" dirty="0" err="1">
                <a:cs typeface="Georgia" charset="0"/>
              </a:rPr>
              <a:t>UIowa</a:t>
            </a:r>
            <a:endParaRPr lang="en-US" sz="1600" b="1" dirty="0">
              <a:cs typeface="Georgia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372E39-6C24-4621-B22A-DE85D45A97D3}"/>
              </a:ext>
            </a:extLst>
          </p:cNvPr>
          <p:cNvSpPr txBox="1"/>
          <p:nvPr/>
        </p:nvSpPr>
        <p:spPr>
          <a:xfrm>
            <a:off x="5088189" y="5360476"/>
            <a:ext cx="2151161" cy="257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spcBef>
                <a:spcPts val="1800"/>
              </a:spcBef>
              <a:spcAft>
                <a:spcPts val="1400"/>
              </a:spcAft>
            </a:pPr>
            <a:r>
              <a:rPr lang="en-US" sz="900" baseline="30000" dirty="0">
                <a:cs typeface="Georgia" charset="0"/>
              </a:rPr>
              <a:t>1</a:t>
            </a:r>
            <a:r>
              <a:rPr lang="en-US" sz="900" dirty="0">
                <a:cs typeface="Georgia" charset="0"/>
              </a:rPr>
              <a:t>Mann-Whitney Test, </a:t>
            </a:r>
            <a:r>
              <a:rPr lang="en-US" sz="900" baseline="30000" dirty="0">
                <a:cs typeface="Georgia" charset="0"/>
              </a:rPr>
              <a:t>2</a:t>
            </a:r>
            <a:r>
              <a:rPr lang="en-US" sz="900" dirty="0">
                <a:cs typeface="Georgia" charset="0"/>
              </a:rPr>
              <a:t> Chi-squared Test</a:t>
            </a:r>
            <a:endParaRPr lang="en-US" sz="900" baseline="30000" dirty="0">
              <a:cs typeface="Georgia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ED8C1B-4321-4797-9EED-3EFAF7C7D52E}"/>
              </a:ext>
            </a:extLst>
          </p:cNvPr>
          <p:cNvSpPr txBox="1"/>
          <p:nvPr/>
        </p:nvSpPr>
        <p:spPr>
          <a:xfrm>
            <a:off x="73891" y="5982370"/>
            <a:ext cx="9005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cs typeface="Arial" panose="020B0604020202020204" pitchFamily="34" charset="0"/>
              </a:rPr>
              <a:t>Lima CNC, </a:t>
            </a:r>
            <a:r>
              <a:rPr lang="en-US" sz="900" dirty="0" err="1">
                <a:cs typeface="Arial" panose="020B0604020202020204" pitchFamily="34" charset="0"/>
              </a:rPr>
              <a:t>Kovács</a:t>
            </a:r>
            <a:r>
              <a:rPr lang="en-US" sz="900" dirty="0">
                <a:cs typeface="Arial" panose="020B0604020202020204" pitchFamily="34" charset="0"/>
              </a:rPr>
              <a:t> E, Mirza S, Favero-Campbell AD, Diaz AP, Quevedo J, Argue BMR, Richards JG, Williams A, Wemmie JA, Magnotta VA, Fiedorowicz JG, Soares JC, Gaine ME, Fries GR. Association between the Epigenetic Lifespan Predictor </a:t>
            </a:r>
            <a:r>
              <a:rPr lang="en-US" sz="900" dirty="0" err="1">
                <a:cs typeface="Arial" panose="020B0604020202020204" pitchFamily="34" charset="0"/>
              </a:rPr>
              <a:t>GrimAge</a:t>
            </a:r>
            <a:r>
              <a:rPr lang="en-US" sz="900" dirty="0">
                <a:cs typeface="Arial" panose="020B0604020202020204" pitchFamily="34" charset="0"/>
              </a:rPr>
              <a:t> and History of Suicide Attempt in Bipolar Disorder. </a:t>
            </a:r>
            <a:r>
              <a:rPr lang="en-US" sz="900" i="1" dirty="0">
                <a:cs typeface="Arial" panose="020B0604020202020204" pitchFamily="34" charset="0"/>
              </a:rPr>
              <a:t>Neuropsychopharmacology</a:t>
            </a:r>
            <a:r>
              <a:rPr lang="en-US" sz="900" dirty="0">
                <a:cs typeface="Arial" panose="020B0604020202020204" pitchFamily="34" charset="0"/>
              </a:rPr>
              <a:t>. 2023. In press.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F41A48-27E1-4A85-8229-770417C6EF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537" y="104600"/>
            <a:ext cx="824345" cy="8243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AF7468-E4E9-4D20-BB4B-8D81482CB0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90"/>
          <a:stretch/>
        </p:blipFill>
        <p:spPr>
          <a:xfrm>
            <a:off x="8187645" y="104601"/>
            <a:ext cx="707793" cy="8367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97093F7-8E05-2A49-A925-F26EF3659384}"/>
              </a:ext>
            </a:extLst>
          </p:cNvPr>
          <p:cNvSpPr txBox="1"/>
          <p:nvPr/>
        </p:nvSpPr>
        <p:spPr>
          <a:xfrm>
            <a:off x="6960198" y="907042"/>
            <a:ext cx="11582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Dr. Marie </a:t>
            </a:r>
            <a:r>
              <a:rPr lang="en-US" sz="1100" dirty="0" err="1"/>
              <a:t>Gaine</a:t>
            </a:r>
            <a:endParaRPr lang="en-US" sz="11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F154DD-0DE1-3946-B694-92C035001117}"/>
              </a:ext>
            </a:extLst>
          </p:cNvPr>
          <p:cNvSpPr txBox="1"/>
          <p:nvPr/>
        </p:nvSpPr>
        <p:spPr>
          <a:xfrm>
            <a:off x="7974487" y="914458"/>
            <a:ext cx="11582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/>
              <a:t>Emese</a:t>
            </a:r>
            <a:r>
              <a:rPr lang="en-US" sz="1100" dirty="0"/>
              <a:t> Kovacs</a:t>
            </a:r>
          </a:p>
        </p:txBody>
      </p:sp>
    </p:spTree>
    <p:extLst>
      <p:ext uri="{BB962C8B-B14F-4D97-AF65-F5344CB8AC3E}">
        <p14:creationId xmlns:p14="http://schemas.microsoft.com/office/powerpoint/2010/main" val="3738496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779D5-4DCA-43AA-9EB4-20D9D00D51B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chemeClr val="bg1"/>
                </a:solidFill>
              </a:rPr>
              <a:t>GrimAge</a:t>
            </a:r>
            <a:r>
              <a:rPr lang="en-US" b="1" dirty="0">
                <a:solidFill>
                  <a:schemeClr val="bg1"/>
                </a:solidFill>
              </a:rPr>
              <a:t> is accelerated with SA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029688-413E-472A-BB32-C692873D5943}"/>
              </a:ext>
            </a:extLst>
          </p:cNvPr>
          <p:cNvSpPr txBox="1"/>
          <p:nvPr/>
        </p:nvSpPr>
        <p:spPr>
          <a:xfrm>
            <a:off x="4928261" y="5379522"/>
            <a:ext cx="3786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*controlled for age, sex, years of education, GWAS PCs, BMI, white blood cells, and smoking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87CF04-1819-47E6-9374-2FB2250386C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04" y="1694796"/>
            <a:ext cx="7220198" cy="35507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C339EE6-349A-4271-98AF-BDC01C6E1FD6}"/>
              </a:ext>
            </a:extLst>
          </p:cNvPr>
          <p:cNvGrpSpPr/>
          <p:nvPr/>
        </p:nvGrpSpPr>
        <p:grpSpPr>
          <a:xfrm>
            <a:off x="5585620" y="1631735"/>
            <a:ext cx="2038339" cy="338127"/>
            <a:chOff x="5585620" y="1631735"/>
            <a:chExt cx="2038339" cy="338127"/>
          </a:xfrm>
        </p:grpSpPr>
        <p:sp>
          <p:nvSpPr>
            <p:cNvPr id="8" name="Left Bracket 7">
              <a:extLst>
                <a:ext uri="{FF2B5EF4-FFF2-40B4-BE49-F238E27FC236}">
                  <a16:creationId xmlns:a16="http://schemas.microsoft.com/office/drawing/2014/main" id="{01D4E0CA-33A8-4CD1-970A-A3E2BA045EE1}"/>
                </a:ext>
              </a:extLst>
            </p:cNvPr>
            <p:cNvSpPr/>
            <p:nvPr/>
          </p:nvSpPr>
          <p:spPr>
            <a:xfrm rot="5400000">
              <a:off x="6581930" y="927833"/>
              <a:ext cx="45719" cy="2038339"/>
            </a:xfrm>
            <a:prstGeom prst="leftBracket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480461C-8DB3-4404-89B9-4B4403F3E590}"/>
                </a:ext>
              </a:extLst>
            </p:cNvPr>
            <p:cNvSpPr txBox="1"/>
            <p:nvPr/>
          </p:nvSpPr>
          <p:spPr>
            <a:xfrm>
              <a:off x="5993210" y="1631735"/>
              <a:ext cx="12231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 = 0.004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7B995E-3853-4A11-91EB-67C00C0DB802}"/>
              </a:ext>
            </a:extLst>
          </p:cNvPr>
          <p:cNvGrpSpPr/>
          <p:nvPr/>
        </p:nvGrpSpPr>
        <p:grpSpPr>
          <a:xfrm>
            <a:off x="6497055" y="1132361"/>
            <a:ext cx="1126906" cy="376728"/>
            <a:chOff x="6479444" y="1635820"/>
            <a:chExt cx="1335767" cy="376728"/>
          </a:xfrm>
        </p:grpSpPr>
        <p:sp>
          <p:nvSpPr>
            <p:cNvPr id="12" name="Left Bracket 11">
              <a:extLst>
                <a:ext uri="{FF2B5EF4-FFF2-40B4-BE49-F238E27FC236}">
                  <a16:creationId xmlns:a16="http://schemas.microsoft.com/office/drawing/2014/main" id="{4402C0B8-0CF9-4FD3-9538-019F64651A21}"/>
                </a:ext>
              </a:extLst>
            </p:cNvPr>
            <p:cNvSpPr/>
            <p:nvPr/>
          </p:nvSpPr>
          <p:spPr>
            <a:xfrm rot="5400000">
              <a:off x="7180406" y="1377744"/>
              <a:ext cx="68953" cy="1200656"/>
            </a:xfrm>
            <a:prstGeom prst="leftBracket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24DF13B-3028-490D-9BE8-7E312400368B}"/>
                </a:ext>
              </a:extLst>
            </p:cNvPr>
            <p:cNvSpPr txBox="1"/>
            <p:nvPr/>
          </p:nvSpPr>
          <p:spPr>
            <a:xfrm>
              <a:off x="6479444" y="1635820"/>
              <a:ext cx="13075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 = 0.055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D38E08B-633C-4040-B03D-37175558F2F2}"/>
              </a:ext>
            </a:extLst>
          </p:cNvPr>
          <p:cNvSpPr txBox="1"/>
          <p:nvPr/>
        </p:nvSpPr>
        <p:spPr>
          <a:xfrm>
            <a:off x="73891" y="5982370"/>
            <a:ext cx="9005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cs typeface="Arial" panose="020B0604020202020204" pitchFamily="34" charset="0"/>
              </a:rPr>
              <a:t>Lima CNC, </a:t>
            </a:r>
            <a:r>
              <a:rPr lang="en-US" sz="900" dirty="0" err="1">
                <a:cs typeface="Arial" panose="020B0604020202020204" pitchFamily="34" charset="0"/>
              </a:rPr>
              <a:t>Kovács</a:t>
            </a:r>
            <a:r>
              <a:rPr lang="en-US" sz="900" dirty="0">
                <a:cs typeface="Arial" panose="020B0604020202020204" pitchFamily="34" charset="0"/>
              </a:rPr>
              <a:t> E, Mirza S, Favero-Campbell AD, Diaz AP, Quevedo J, Argue BMR, Richards JG, Williams A, Wemmie JA, Magnotta VA, Fiedorowicz JG, Soares JC, Gaine ME, Fries GR. Association between the Epigenetic Lifespan Predictor </a:t>
            </a:r>
            <a:r>
              <a:rPr lang="en-US" sz="900" dirty="0" err="1">
                <a:cs typeface="Arial" panose="020B0604020202020204" pitchFamily="34" charset="0"/>
              </a:rPr>
              <a:t>GrimAge</a:t>
            </a:r>
            <a:r>
              <a:rPr lang="en-US" sz="900" dirty="0">
                <a:cs typeface="Arial" panose="020B0604020202020204" pitchFamily="34" charset="0"/>
              </a:rPr>
              <a:t> and History of Suicide Attempt in Bipolar Disorder. </a:t>
            </a:r>
            <a:r>
              <a:rPr lang="en-US" sz="900" i="1" dirty="0">
                <a:cs typeface="Arial" panose="020B0604020202020204" pitchFamily="34" charset="0"/>
              </a:rPr>
              <a:t>Neuropsychopharmacology</a:t>
            </a:r>
            <a:r>
              <a:rPr lang="en-US" sz="900" dirty="0">
                <a:cs typeface="Arial" panose="020B0604020202020204" pitchFamily="34" charset="0"/>
              </a:rPr>
              <a:t>. 2023. In press.</a:t>
            </a:r>
          </a:p>
        </p:txBody>
      </p:sp>
    </p:spTree>
    <p:extLst>
      <p:ext uri="{BB962C8B-B14F-4D97-AF65-F5344CB8AC3E}">
        <p14:creationId xmlns:p14="http://schemas.microsoft.com/office/powerpoint/2010/main" val="424537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30FB2A-2B79-4D16-B8CC-E53161C24D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22" y="992035"/>
            <a:ext cx="7238390" cy="478048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076A7D1-5030-7E47-89E3-2CCB6ABFCB06}"/>
              </a:ext>
            </a:extLst>
          </p:cNvPr>
          <p:cNvSpPr txBox="1">
            <a:spLocks/>
          </p:cNvSpPr>
          <p:nvPr/>
        </p:nvSpPr>
        <p:spPr>
          <a:xfrm>
            <a:off x="0" y="-6867"/>
            <a:ext cx="9144000" cy="82296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chemeClr val="bg1"/>
                </a:solidFill>
              </a:rPr>
              <a:t>GrimAge</a:t>
            </a:r>
            <a:r>
              <a:rPr lang="en-US" b="1" dirty="0">
                <a:solidFill>
                  <a:schemeClr val="bg1"/>
                </a:solidFill>
              </a:rPr>
              <a:t> is accelerated with SA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989C38-1F73-A841-8519-409BF4CB9C64}"/>
              </a:ext>
            </a:extLst>
          </p:cNvPr>
          <p:cNvSpPr txBox="1"/>
          <p:nvPr/>
        </p:nvSpPr>
        <p:spPr>
          <a:xfrm>
            <a:off x="73891" y="5982370"/>
            <a:ext cx="9005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cs typeface="Arial" panose="020B0604020202020204" pitchFamily="34" charset="0"/>
              </a:rPr>
              <a:t>Lima CNC, </a:t>
            </a:r>
            <a:r>
              <a:rPr lang="en-US" sz="900" dirty="0" err="1">
                <a:cs typeface="Arial" panose="020B0604020202020204" pitchFamily="34" charset="0"/>
              </a:rPr>
              <a:t>Kovács</a:t>
            </a:r>
            <a:r>
              <a:rPr lang="en-US" sz="900" dirty="0">
                <a:cs typeface="Arial" panose="020B0604020202020204" pitchFamily="34" charset="0"/>
              </a:rPr>
              <a:t> E, Mirza S, Favero-Campbell AD, Diaz AP, Quevedo J, Argue BMR, Richards JG, Williams A, Wemmie JA, Magnotta VA, Fiedorowicz JG, Soares JC, Gaine ME, Fries GR. Association between the Epigenetic Lifespan Predictor </a:t>
            </a:r>
            <a:r>
              <a:rPr lang="en-US" sz="900" dirty="0" err="1">
                <a:cs typeface="Arial" panose="020B0604020202020204" pitchFamily="34" charset="0"/>
              </a:rPr>
              <a:t>GrimAge</a:t>
            </a:r>
            <a:r>
              <a:rPr lang="en-US" sz="900" dirty="0">
                <a:cs typeface="Arial" panose="020B0604020202020204" pitchFamily="34" charset="0"/>
              </a:rPr>
              <a:t> and History of Suicide Attempt in Bipolar Disorder. </a:t>
            </a:r>
            <a:r>
              <a:rPr lang="en-US" sz="900" i="1" dirty="0">
                <a:cs typeface="Arial" panose="020B0604020202020204" pitchFamily="34" charset="0"/>
              </a:rPr>
              <a:t>Neuropsychopharmacology</a:t>
            </a:r>
            <a:r>
              <a:rPr lang="en-US" sz="900" dirty="0">
                <a:cs typeface="Arial" panose="020B0604020202020204" pitchFamily="34" charset="0"/>
              </a:rPr>
              <a:t>. 2023. In press.</a:t>
            </a:r>
          </a:p>
        </p:txBody>
      </p:sp>
    </p:spTree>
    <p:extLst>
      <p:ext uri="{BB962C8B-B14F-4D97-AF65-F5344CB8AC3E}">
        <p14:creationId xmlns:p14="http://schemas.microsoft.com/office/powerpoint/2010/main" val="3246546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12969E-4B30-408E-98E8-A5085240F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083" y="184727"/>
            <a:ext cx="5043833" cy="5657272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D6F54C45-489E-A847-A26A-CCA73F82EECF}"/>
              </a:ext>
            </a:extLst>
          </p:cNvPr>
          <p:cNvSpPr/>
          <p:nvPr/>
        </p:nvSpPr>
        <p:spPr>
          <a:xfrm>
            <a:off x="1765005" y="1977656"/>
            <a:ext cx="285078" cy="1701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092C030A-A3F0-8F4A-AB6D-F8379C434863}"/>
              </a:ext>
            </a:extLst>
          </p:cNvPr>
          <p:cNvSpPr/>
          <p:nvPr/>
        </p:nvSpPr>
        <p:spPr>
          <a:xfrm>
            <a:off x="1765005" y="2395870"/>
            <a:ext cx="285078" cy="1701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79706191-80F8-0448-B06B-3D094F8DD183}"/>
              </a:ext>
            </a:extLst>
          </p:cNvPr>
          <p:cNvSpPr/>
          <p:nvPr/>
        </p:nvSpPr>
        <p:spPr>
          <a:xfrm>
            <a:off x="1765005" y="2811238"/>
            <a:ext cx="285078" cy="1701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6C07AE02-D328-7143-84CB-9064392714B5}"/>
              </a:ext>
            </a:extLst>
          </p:cNvPr>
          <p:cNvSpPr/>
          <p:nvPr/>
        </p:nvSpPr>
        <p:spPr>
          <a:xfrm>
            <a:off x="1765005" y="3226606"/>
            <a:ext cx="285078" cy="1701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0AD23EBF-217D-D046-853C-05D3B72C7341}"/>
              </a:ext>
            </a:extLst>
          </p:cNvPr>
          <p:cNvSpPr/>
          <p:nvPr/>
        </p:nvSpPr>
        <p:spPr>
          <a:xfrm>
            <a:off x="1765005" y="3603631"/>
            <a:ext cx="285078" cy="1701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944D78-B928-D540-92C2-713F8B351DF2}"/>
              </a:ext>
            </a:extLst>
          </p:cNvPr>
          <p:cNvSpPr txBox="1"/>
          <p:nvPr/>
        </p:nvSpPr>
        <p:spPr>
          <a:xfrm>
            <a:off x="73891" y="5982370"/>
            <a:ext cx="9005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cs typeface="Arial" panose="020B0604020202020204" pitchFamily="34" charset="0"/>
              </a:rPr>
              <a:t>Lima CNC, </a:t>
            </a:r>
            <a:r>
              <a:rPr lang="en-US" sz="900" dirty="0" err="1">
                <a:cs typeface="Arial" panose="020B0604020202020204" pitchFamily="34" charset="0"/>
              </a:rPr>
              <a:t>Kovács</a:t>
            </a:r>
            <a:r>
              <a:rPr lang="en-US" sz="900" dirty="0">
                <a:cs typeface="Arial" panose="020B0604020202020204" pitchFamily="34" charset="0"/>
              </a:rPr>
              <a:t> E, Mirza S, Favero-Campbell AD, Diaz AP, Quevedo J, Argue BMR, Richards JG, Williams A, Wemmie JA, Magnotta VA, Fiedorowicz JG, Soares JC, Gaine ME, Fries GR. Association between the Epigenetic Lifespan Predictor </a:t>
            </a:r>
            <a:r>
              <a:rPr lang="en-US" sz="900" dirty="0" err="1">
                <a:cs typeface="Arial" panose="020B0604020202020204" pitchFamily="34" charset="0"/>
              </a:rPr>
              <a:t>GrimAge</a:t>
            </a:r>
            <a:r>
              <a:rPr lang="en-US" sz="900" dirty="0">
                <a:cs typeface="Arial" panose="020B0604020202020204" pitchFamily="34" charset="0"/>
              </a:rPr>
              <a:t> and History of Suicide Attempt in Bipolar Disorder. </a:t>
            </a:r>
            <a:r>
              <a:rPr lang="en-US" sz="900" i="1" dirty="0">
                <a:cs typeface="Arial" panose="020B0604020202020204" pitchFamily="34" charset="0"/>
              </a:rPr>
              <a:t>Neuropsychopharmacology</a:t>
            </a:r>
            <a:r>
              <a:rPr lang="en-US" sz="900" dirty="0">
                <a:cs typeface="Arial" panose="020B0604020202020204" pitchFamily="34" charset="0"/>
              </a:rPr>
              <a:t>. 2023. In press.</a:t>
            </a:r>
          </a:p>
        </p:txBody>
      </p:sp>
    </p:spTree>
    <p:extLst>
      <p:ext uri="{BB962C8B-B14F-4D97-AF65-F5344CB8AC3E}">
        <p14:creationId xmlns:p14="http://schemas.microsoft.com/office/powerpoint/2010/main" val="1024698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9C4AF0-B9CA-4FC1-801B-68C33DE96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215" y="1417248"/>
            <a:ext cx="5561569" cy="40951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E249669-AB5F-2E44-B777-6C806CB0A6DF}"/>
              </a:ext>
            </a:extLst>
          </p:cNvPr>
          <p:cNvSpPr txBox="1">
            <a:spLocks/>
          </p:cNvSpPr>
          <p:nvPr/>
        </p:nvSpPr>
        <p:spPr>
          <a:xfrm>
            <a:off x="0" y="-15353"/>
            <a:ext cx="9144000" cy="82296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chemeClr val="bg1"/>
                </a:solidFill>
              </a:rPr>
              <a:t>GrimAge</a:t>
            </a:r>
            <a:r>
              <a:rPr lang="en-US" b="1" dirty="0">
                <a:solidFill>
                  <a:schemeClr val="bg1"/>
                </a:solidFill>
              </a:rPr>
              <a:t> acceleration cannot be fully explained by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clinical severity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F25EAC-4BD2-EC42-91BB-2BA3F6E5002A}"/>
              </a:ext>
            </a:extLst>
          </p:cNvPr>
          <p:cNvSpPr txBox="1"/>
          <p:nvPr/>
        </p:nvSpPr>
        <p:spPr>
          <a:xfrm>
            <a:off x="73891" y="5982370"/>
            <a:ext cx="9005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cs typeface="Arial" panose="020B0604020202020204" pitchFamily="34" charset="0"/>
              </a:rPr>
              <a:t>Lima CNC, </a:t>
            </a:r>
            <a:r>
              <a:rPr lang="en-US" sz="900" dirty="0" err="1">
                <a:cs typeface="Arial" panose="020B0604020202020204" pitchFamily="34" charset="0"/>
              </a:rPr>
              <a:t>Kovács</a:t>
            </a:r>
            <a:r>
              <a:rPr lang="en-US" sz="900" dirty="0">
                <a:cs typeface="Arial" panose="020B0604020202020204" pitchFamily="34" charset="0"/>
              </a:rPr>
              <a:t> E, Mirza S, Favero-Campbell AD, Diaz AP, Quevedo J, Argue BMR, Richards JG, Williams A, Wemmie JA, Magnotta VA, Fiedorowicz JG, Soares JC, Gaine ME, Fries GR. Association between the Epigenetic Lifespan Predictor </a:t>
            </a:r>
            <a:r>
              <a:rPr lang="en-US" sz="900" dirty="0" err="1">
                <a:cs typeface="Arial" panose="020B0604020202020204" pitchFamily="34" charset="0"/>
              </a:rPr>
              <a:t>GrimAge</a:t>
            </a:r>
            <a:r>
              <a:rPr lang="en-US" sz="900" dirty="0">
                <a:cs typeface="Arial" panose="020B0604020202020204" pitchFamily="34" charset="0"/>
              </a:rPr>
              <a:t> and History of Suicide Attempt in Bipolar Disorder. </a:t>
            </a:r>
            <a:r>
              <a:rPr lang="en-US" sz="900" i="1" dirty="0">
                <a:cs typeface="Arial" panose="020B0604020202020204" pitchFamily="34" charset="0"/>
              </a:rPr>
              <a:t>Neuropsychopharmacology</a:t>
            </a:r>
            <a:r>
              <a:rPr lang="en-US" sz="900" dirty="0">
                <a:cs typeface="Arial" panose="020B0604020202020204" pitchFamily="34" charset="0"/>
              </a:rPr>
              <a:t>. 2023. In press.</a:t>
            </a:r>
          </a:p>
        </p:txBody>
      </p:sp>
    </p:spTree>
    <p:extLst>
      <p:ext uri="{BB962C8B-B14F-4D97-AF65-F5344CB8AC3E}">
        <p14:creationId xmlns:p14="http://schemas.microsoft.com/office/powerpoint/2010/main" val="3681986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CA091-40A7-A544-A31F-E4FE9436AF7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chemeClr val="bg1"/>
                </a:solidFill>
              </a:rPr>
              <a:t>GrimAge</a:t>
            </a:r>
            <a:r>
              <a:rPr lang="en-US" b="1" dirty="0">
                <a:solidFill>
                  <a:schemeClr val="bg1"/>
                </a:solidFill>
              </a:rPr>
              <a:t> correlation between blood and brain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7234A1-95F6-AE42-998B-1E0EA6BA5EF0}"/>
              </a:ext>
            </a:extLst>
          </p:cNvPr>
          <p:cNvSpPr txBox="1"/>
          <p:nvPr/>
        </p:nvSpPr>
        <p:spPr>
          <a:xfrm>
            <a:off x="73891" y="5982370"/>
            <a:ext cx="9005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cs typeface="Arial" panose="020B0604020202020204" pitchFamily="34" charset="0"/>
              </a:rPr>
              <a:t>Cabrera-Mendoza B, </a:t>
            </a:r>
            <a:r>
              <a:rPr lang="en-US" sz="900" dirty="0" err="1">
                <a:cs typeface="Arial" panose="020B0604020202020204" pitchFamily="34" charset="0"/>
              </a:rPr>
              <a:t>Stertz</a:t>
            </a:r>
            <a:r>
              <a:rPr lang="en-US" sz="900" dirty="0">
                <a:cs typeface="Arial" panose="020B0604020202020204" pitchFamily="34" charset="0"/>
              </a:rPr>
              <a:t> L, Najera K, Selvaraj S, Teixeira AL, Meyer TD, Fries GR, </a:t>
            </a:r>
            <a:r>
              <a:rPr lang="en-US" sz="900" dirty="0" err="1">
                <a:cs typeface="Arial" panose="020B0604020202020204" pitchFamily="34" charset="0"/>
              </a:rPr>
              <a:t>Walss</a:t>
            </a:r>
            <a:r>
              <a:rPr lang="en-US" sz="900" dirty="0">
                <a:cs typeface="Arial" panose="020B0604020202020204" pitchFamily="34" charset="0"/>
              </a:rPr>
              <a:t>-Bass C. Within subject cross-tissue analyzes of epigenetic clocks in substance use disorder postmortem brain and blood. Am J Med Genet B </a:t>
            </a:r>
            <a:r>
              <a:rPr lang="en-US" sz="900" dirty="0" err="1">
                <a:cs typeface="Arial" panose="020B0604020202020204" pitchFamily="34" charset="0"/>
              </a:rPr>
              <a:t>Neuropsychiatr</a:t>
            </a:r>
            <a:r>
              <a:rPr lang="en-US" sz="900" dirty="0">
                <a:cs typeface="Arial" panose="020B0604020202020204" pitchFamily="34" charset="0"/>
              </a:rPr>
              <a:t> Genet. 2023 Jan;192(1-2):13-27.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A0AE83-AB9B-2248-B165-41615F3DE1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07"/>
          <a:stretch/>
        </p:blipFill>
        <p:spPr>
          <a:xfrm>
            <a:off x="1596473" y="2440301"/>
            <a:ext cx="7244587" cy="1690579"/>
          </a:xfrm>
          <a:prstGeom prst="rect">
            <a:avLst/>
          </a:prstGeo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4B5E99AD-9D90-1240-8405-9E21FFBD6D43}"/>
              </a:ext>
            </a:extLst>
          </p:cNvPr>
          <p:cNvSpPr/>
          <p:nvPr/>
        </p:nvSpPr>
        <p:spPr>
          <a:xfrm rot="10800000" flipH="1">
            <a:off x="4277785" y="4352803"/>
            <a:ext cx="191386" cy="25518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46065F-EF2A-484F-A3C1-B0E23F5DA60C}"/>
              </a:ext>
            </a:extLst>
          </p:cNvPr>
          <p:cNvSpPr txBox="1"/>
          <p:nvPr/>
        </p:nvSpPr>
        <p:spPr>
          <a:xfrm>
            <a:off x="2725562" y="4871959"/>
            <a:ext cx="2381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DLPFC (BA9 area)</a:t>
            </a:r>
          </a:p>
          <a:p>
            <a:pPr algn="ctr"/>
            <a:r>
              <a:rPr lang="en-US" dirty="0"/>
              <a:t>N = 11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A11BA2C-9F78-394A-B60A-ADDDBF7545BF}"/>
              </a:ext>
            </a:extLst>
          </p:cNvPr>
          <p:cNvSpPr/>
          <p:nvPr/>
        </p:nvSpPr>
        <p:spPr>
          <a:xfrm>
            <a:off x="4102348" y="3577987"/>
            <a:ext cx="542260" cy="5528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CADECE-A360-984D-941E-CB49E4DBE1BA}"/>
              </a:ext>
            </a:extLst>
          </p:cNvPr>
          <p:cNvSpPr/>
          <p:nvPr/>
        </p:nvSpPr>
        <p:spPr>
          <a:xfrm>
            <a:off x="5196465" y="3356517"/>
            <a:ext cx="3869473" cy="774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0772EC-0530-8041-B367-8D6FCCC8B0DD}"/>
              </a:ext>
            </a:extLst>
          </p:cNvPr>
          <p:cNvSpPr/>
          <p:nvPr/>
        </p:nvSpPr>
        <p:spPr>
          <a:xfrm>
            <a:off x="5464094" y="2910468"/>
            <a:ext cx="2988527" cy="858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967B50-5767-B840-A45E-27918C6BEA37}"/>
              </a:ext>
            </a:extLst>
          </p:cNvPr>
          <p:cNvSpPr/>
          <p:nvPr/>
        </p:nvSpPr>
        <p:spPr>
          <a:xfrm>
            <a:off x="5107255" y="3706182"/>
            <a:ext cx="446049" cy="9018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78A63A-B0DF-B644-8A41-A595440A0E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81" t="30750"/>
          <a:stretch/>
        </p:blipFill>
        <p:spPr>
          <a:xfrm>
            <a:off x="5871242" y="2910468"/>
            <a:ext cx="834488" cy="25621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5384D2-FD70-D749-ABC2-9DE386847A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0" t="12000" r="37422" b="17886"/>
          <a:stretch/>
        </p:blipFill>
        <p:spPr>
          <a:xfrm>
            <a:off x="6794941" y="663373"/>
            <a:ext cx="867598" cy="10853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831217-F06C-4A40-8CE3-F7C5884545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5" r="13577" b="17103"/>
          <a:stretch/>
        </p:blipFill>
        <p:spPr>
          <a:xfrm>
            <a:off x="7872761" y="619130"/>
            <a:ext cx="847489" cy="11295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9B602E7-DD6E-664B-9D67-CF76F6DD5417}"/>
              </a:ext>
            </a:extLst>
          </p:cNvPr>
          <p:cNvSpPr txBox="1"/>
          <p:nvPr/>
        </p:nvSpPr>
        <p:spPr>
          <a:xfrm>
            <a:off x="6277130" y="1748704"/>
            <a:ext cx="17081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Dr. Brenda Cabrera-Mendoza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72F3EA-DF06-F84C-A1B6-0DDE8D7DB5CA}"/>
              </a:ext>
            </a:extLst>
          </p:cNvPr>
          <p:cNvSpPr txBox="1"/>
          <p:nvPr/>
        </p:nvSpPr>
        <p:spPr>
          <a:xfrm>
            <a:off x="7730688" y="1748254"/>
            <a:ext cx="11582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Dr. Consuelo </a:t>
            </a:r>
            <a:r>
              <a:rPr lang="en-US" sz="1100" dirty="0" err="1"/>
              <a:t>Walss</a:t>
            </a:r>
            <a:r>
              <a:rPr lang="en-US" sz="1100" dirty="0"/>
              <a:t>-Bass</a:t>
            </a:r>
          </a:p>
        </p:txBody>
      </p:sp>
    </p:spTree>
    <p:extLst>
      <p:ext uri="{BB962C8B-B14F-4D97-AF65-F5344CB8AC3E}">
        <p14:creationId xmlns:p14="http://schemas.microsoft.com/office/powerpoint/2010/main" val="209837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5469" y="1515799"/>
            <a:ext cx="78867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Research Funding: </a:t>
            </a:r>
          </a:p>
          <a:p>
            <a:endParaRPr lang="en-US" sz="25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American Foundation for Suicide Prevention (AFSP)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National Institute of Mental Health (NIMH)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Milken Institute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UTHealth Center for Clinical and Translational Sciences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UTHealth Consortium on Aging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McGovern Medical School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UTHealth Department of Psychiatry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400" dirty="0"/>
          </a:p>
          <a:p>
            <a:r>
              <a:rPr lang="en-US" sz="2400" dirty="0"/>
              <a:t>I have no conflicts of interest to declare.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BE627FA-CDFF-5844-9A88-E6B3379EE441}"/>
              </a:ext>
            </a:extLst>
          </p:cNvPr>
          <p:cNvSpPr txBox="1">
            <a:spLocks/>
          </p:cNvSpPr>
          <p:nvPr/>
        </p:nvSpPr>
        <p:spPr>
          <a:xfrm>
            <a:off x="0" y="-18093"/>
            <a:ext cx="9144000" cy="82296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Disclosures</a:t>
            </a:r>
          </a:p>
        </p:txBody>
      </p:sp>
    </p:spTree>
    <p:extLst>
      <p:ext uri="{BB962C8B-B14F-4D97-AF65-F5344CB8AC3E}">
        <p14:creationId xmlns:p14="http://schemas.microsoft.com/office/powerpoint/2010/main" val="1455255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08BF7-51DF-48E4-92A3-9DFC0665435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Implications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F8F775-8C57-394F-8C87-3F9F05CE553E}"/>
              </a:ext>
            </a:extLst>
          </p:cNvPr>
          <p:cNvSpPr txBox="1"/>
          <p:nvPr/>
        </p:nvSpPr>
        <p:spPr>
          <a:xfrm>
            <a:off x="718457" y="1995351"/>
            <a:ext cx="7707086" cy="707886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What are the biological consequences of having accelerated aging processes associated with a history of suicide attempt?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C942C2-23AD-5242-9107-611099ADD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916" y="4987636"/>
            <a:ext cx="1176422" cy="905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47CE88-5B06-1344-8413-4E7231B4C3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37" t="5023" r="9134" b="2164"/>
          <a:stretch/>
        </p:blipFill>
        <p:spPr>
          <a:xfrm>
            <a:off x="4163626" y="3098206"/>
            <a:ext cx="983003" cy="108190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73EF1E3-443A-D847-A2A0-DDB543F062F0}"/>
              </a:ext>
            </a:extLst>
          </p:cNvPr>
          <p:cNvCxnSpPr/>
          <p:nvPr/>
        </p:nvCxnSpPr>
        <p:spPr>
          <a:xfrm>
            <a:off x="4690753" y="4346369"/>
            <a:ext cx="0" cy="4987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C6E8052-1680-844D-BA34-4CC71B207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625" y="3387474"/>
            <a:ext cx="4148869" cy="217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5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864 0 " pathEditMode="relative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864 0 " pathEditMode="relative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864 0 " pathEditMode="relative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Hypothesis: The blood-brain-barrier (BBB)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8AC88A-4885-B74C-BC5F-4DE69CC78B8F}"/>
              </a:ext>
            </a:extLst>
          </p:cNvPr>
          <p:cNvSpPr txBox="1"/>
          <p:nvPr/>
        </p:nvSpPr>
        <p:spPr>
          <a:xfrm>
            <a:off x="1" y="5964219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cs typeface="Arial" panose="020B0604020202020204" pitchFamily="34" charset="0"/>
              </a:rPr>
              <a:t>Zhao NO, </a:t>
            </a:r>
            <a:r>
              <a:rPr lang="en-US" sz="900" dirty="0" err="1">
                <a:cs typeface="Arial" panose="020B0604020202020204" pitchFamily="34" charset="0"/>
              </a:rPr>
              <a:t>Topolski</a:t>
            </a:r>
            <a:r>
              <a:rPr lang="en-US" sz="900" dirty="0">
                <a:cs typeface="Arial" panose="020B0604020202020204" pitchFamily="34" charset="0"/>
              </a:rPr>
              <a:t> N, </a:t>
            </a:r>
            <a:r>
              <a:rPr lang="en-US" sz="900" dirty="0" err="1">
                <a:cs typeface="Arial" panose="020B0604020202020204" pitchFamily="34" charset="0"/>
              </a:rPr>
              <a:t>Tusconi</a:t>
            </a:r>
            <a:r>
              <a:rPr lang="en-US" sz="900" dirty="0">
                <a:cs typeface="Arial" panose="020B0604020202020204" pitchFamily="34" charset="0"/>
              </a:rPr>
              <a:t> M, </a:t>
            </a:r>
            <a:r>
              <a:rPr lang="en-US" sz="900" dirty="0" err="1">
                <a:cs typeface="Arial" panose="020B0604020202020204" pitchFamily="34" charset="0"/>
              </a:rPr>
              <a:t>Salarda</a:t>
            </a:r>
            <a:r>
              <a:rPr lang="en-US" sz="900" dirty="0">
                <a:cs typeface="Arial" panose="020B0604020202020204" pitchFamily="34" charset="0"/>
              </a:rPr>
              <a:t> EM, Busby CW, Lima CNNC, Pillai A, Quevedo J, </a:t>
            </a:r>
            <a:r>
              <a:rPr lang="en-US" sz="900" dirty="0" err="1">
                <a:cs typeface="Arial" panose="020B0604020202020204" pitchFamily="34" charset="0"/>
              </a:rPr>
              <a:t>Barichello</a:t>
            </a:r>
            <a:r>
              <a:rPr lang="en-US" sz="900" dirty="0">
                <a:cs typeface="Arial" panose="020B0604020202020204" pitchFamily="34" charset="0"/>
              </a:rPr>
              <a:t> T, Fries GR. Blood-brain barrier dysfunction in bipolar disorder: Molecular mechanisms and clinical implications. Brain </a:t>
            </a:r>
            <a:r>
              <a:rPr lang="en-US" sz="900" dirty="0" err="1">
                <a:cs typeface="Arial" panose="020B0604020202020204" pitchFamily="34" charset="0"/>
              </a:rPr>
              <a:t>Behav</a:t>
            </a:r>
            <a:r>
              <a:rPr lang="en-US" sz="900" dirty="0">
                <a:cs typeface="Arial" panose="020B0604020202020204" pitchFamily="34" charset="0"/>
              </a:rPr>
              <a:t> </a:t>
            </a:r>
            <a:r>
              <a:rPr lang="en-US" sz="900" dirty="0" err="1">
                <a:cs typeface="Arial" panose="020B0604020202020204" pitchFamily="34" charset="0"/>
              </a:rPr>
              <a:t>Immun</a:t>
            </a:r>
            <a:r>
              <a:rPr lang="en-US" sz="900" dirty="0">
                <a:cs typeface="Arial" panose="020B0604020202020204" pitchFamily="34" charset="0"/>
              </a:rPr>
              <a:t> Health. 2022 Mar 5;21:100441.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14324B-ECCE-744F-AEA0-5B07E56AD2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320" y="1554057"/>
            <a:ext cx="3479800" cy="3848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06B7B0-6EDA-844D-B334-0B217EB5C8B7}"/>
              </a:ext>
            </a:extLst>
          </p:cNvPr>
          <p:cNvSpPr txBox="1"/>
          <p:nvPr/>
        </p:nvSpPr>
        <p:spPr>
          <a:xfrm>
            <a:off x="541398" y="1746941"/>
            <a:ext cx="4349101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/>
              <a:t>Regulate the entry of most blood-derived factors into the brain;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/>
              <a:t>Selective uptake of oxygen, various ions, nutrients, and chemicals to supply the CNS;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/>
              <a:t>Tightly controlled to protect the CNS from outside infectious agents;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US" b="1" dirty="0"/>
              <a:t>Neurovascular unit (NVU)</a:t>
            </a:r>
            <a:r>
              <a:rPr lang="en-US" dirty="0"/>
              <a:t>: central unit of the BBB.</a:t>
            </a:r>
          </a:p>
        </p:txBody>
      </p:sp>
    </p:spTree>
    <p:extLst>
      <p:ext uri="{BB962C8B-B14F-4D97-AF65-F5344CB8AC3E}">
        <p14:creationId xmlns:p14="http://schemas.microsoft.com/office/powerpoint/2010/main" val="4284219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The blood-brain-barrier (BBB)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8AC88A-4885-B74C-BC5F-4DE69CC78B8F}"/>
              </a:ext>
            </a:extLst>
          </p:cNvPr>
          <p:cNvSpPr txBox="1"/>
          <p:nvPr/>
        </p:nvSpPr>
        <p:spPr>
          <a:xfrm>
            <a:off x="1" y="5964219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cs typeface="Arial" panose="020B0604020202020204" pitchFamily="34" charset="0"/>
              </a:rPr>
              <a:t>Zhao NO, </a:t>
            </a:r>
            <a:r>
              <a:rPr lang="en-US" sz="900" dirty="0" err="1">
                <a:cs typeface="Arial" panose="020B0604020202020204" pitchFamily="34" charset="0"/>
              </a:rPr>
              <a:t>Topolski</a:t>
            </a:r>
            <a:r>
              <a:rPr lang="en-US" sz="900" dirty="0">
                <a:cs typeface="Arial" panose="020B0604020202020204" pitchFamily="34" charset="0"/>
              </a:rPr>
              <a:t> N, </a:t>
            </a:r>
            <a:r>
              <a:rPr lang="en-US" sz="900" dirty="0" err="1">
                <a:cs typeface="Arial" panose="020B0604020202020204" pitchFamily="34" charset="0"/>
              </a:rPr>
              <a:t>Tusconi</a:t>
            </a:r>
            <a:r>
              <a:rPr lang="en-US" sz="900" dirty="0">
                <a:cs typeface="Arial" panose="020B0604020202020204" pitchFamily="34" charset="0"/>
              </a:rPr>
              <a:t> M, </a:t>
            </a:r>
            <a:r>
              <a:rPr lang="en-US" sz="900" dirty="0" err="1">
                <a:cs typeface="Arial" panose="020B0604020202020204" pitchFamily="34" charset="0"/>
              </a:rPr>
              <a:t>Salarda</a:t>
            </a:r>
            <a:r>
              <a:rPr lang="en-US" sz="900" dirty="0">
                <a:cs typeface="Arial" panose="020B0604020202020204" pitchFamily="34" charset="0"/>
              </a:rPr>
              <a:t> EM, Busby CW, Lima CNNC, Pillai A, Quevedo J, </a:t>
            </a:r>
            <a:r>
              <a:rPr lang="en-US" sz="900" dirty="0" err="1">
                <a:cs typeface="Arial" panose="020B0604020202020204" pitchFamily="34" charset="0"/>
              </a:rPr>
              <a:t>Barichello</a:t>
            </a:r>
            <a:r>
              <a:rPr lang="en-US" sz="900" dirty="0">
                <a:cs typeface="Arial" panose="020B0604020202020204" pitchFamily="34" charset="0"/>
              </a:rPr>
              <a:t> T, Fries GR. Blood-brain barrier dysfunction in bipolar disorder: Molecular mechanisms and clinical implications. Brain </a:t>
            </a:r>
            <a:r>
              <a:rPr lang="en-US" sz="900" dirty="0" err="1">
                <a:cs typeface="Arial" panose="020B0604020202020204" pitchFamily="34" charset="0"/>
              </a:rPr>
              <a:t>Behav</a:t>
            </a:r>
            <a:r>
              <a:rPr lang="en-US" sz="900" dirty="0">
                <a:cs typeface="Arial" panose="020B0604020202020204" pitchFamily="34" charset="0"/>
              </a:rPr>
              <a:t> </a:t>
            </a:r>
            <a:r>
              <a:rPr lang="en-US" sz="900" dirty="0" err="1">
                <a:cs typeface="Arial" panose="020B0604020202020204" pitchFamily="34" charset="0"/>
              </a:rPr>
              <a:t>Immun</a:t>
            </a:r>
            <a:r>
              <a:rPr lang="en-US" sz="900" dirty="0">
                <a:cs typeface="Arial" panose="020B0604020202020204" pitchFamily="34" charset="0"/>
              </a:rPr>
              <a:t> Health. 2022 Mar 5;21:100441.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3769C5-EAE8-A940-96BA-1F72AE2B0C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09" y="1539389"/>
            <a:ext cx="75565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42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5A66C-0BBB-3746-9080-0F8C8CE3EED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Aging and BBB dysfunction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A65D8F-C75F-2A44-BD8B-A9442E876118}"/>
              </a:ext>
            </a:extLst>
          </p:cNvPr>
          <p:cNvSpPr txBox="1"/>
          <p:nvPr/>
        </p:nvSpPr>
        <p:spPr>
          <a:xfrm>
            <a:off x="-1" y="6118332"/>
            <a:ext cx="91439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cs typeface="Arial" panose="020B0604020202020204" pitchFamily="34" charset="0"/>
              </a:rPr>
              <a:t>Hussain et al. Blood-Brain Barrier Breakdown: An Emerging Biomarker of Cognitive Impairment in Normal Aging and Dementia. Front </a:t>
            </a:r>
            <a:r>
              <a:rPr lang="en-US" sz="900" dirty="0" err="1">
                <a:cs typeface="Arial" panose="020B0604020202020204" pitchFamily="34" charset="0"/>
              </a:rPr>
              <a:t>Neurosci</a:t>
            </a:r>
            <a:r>
              <a:rPr lang="en-US" sz="900" dirty="0">
                <a:cs typeface="Arial" panose="020B0604020202020204" pitchFamily="34" charset="0"/>
              </a:rPr>
              <a:t>. 2021 Aug 19;15:688090.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896B9-1FE4-8246-916E-F4B816A79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13" y="1498508"/>
            <a:ext cx="6018090" cy="4094334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453886D8-FA3E-44B8-B561-5533702ED9BF}"/>
              </a:ext>
            </a:extLst>
          </p:cNvPr>
          <p:cNvSpPr/>
          <p:nvPr/>
        </p:nvSpPr>
        <p:spPr>
          <a:xfrm>
            <a:off x="981307" y="1978927"/>
            <a:ext cx="356839" cy="35349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DB0138-0C00-4613-85B9-27C1657CF292}"/>
              </a:ext>
            </a:extLst>
          </p:cNvPr>
          <p:cNvSpPr txBox="1"/>
          <p:nvPr/>
        </p:nvSpPr>
        <p:spPr>
          <a:xfrm rot="16200000">
            <a:off x="278780" y="3524936"/>
            <a:ext cx="947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AGING</a:t>
            </a:r>
          </a:p>
        </p:txBody>
      </p:sp>
    </p:spTree>
    <p:extLst>
      <p:ext uri="{BB962C8B-B14F-4D97-AF65-F5344CB8AC3E}">
        <p14:creationId xmlns:p14="http://schemas.microsoft.com/office/powerpoint/2010/main" val="1155023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5A66C-0BBB-3746-9080-0F8C8CE3EED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BBB dysfunction and suicide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6E05AF-E442-B648-9417-5A3CADA4B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885" y="2181533"/>
            <a:ext cx="4428162" cy="16836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8F5EE0-06CD-FE40-8A74-A012F4BCAD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14" y="1616050"/>
            <a:ext cx="3553574" cy="16735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010B87-BD67-9647-B0A7-E50FBC82A2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95" y="4082690"/>
            <a:ext cx="4560257" cy="173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13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7F6FC-E34F-41F0-BEC8-49F07086063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BBB dysfunction and neuroinflammation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5A57-C023-43DB-B5D7-05165B85E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576" y="3604136"/>
            <a:ext cx="2859304" cy="21285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D8C816-2819-480E-AAA4-5F55F7D01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6380" y="1714989"/>
            <a:ext cx="3063500" cy="14998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48617E-0140-4DEF-945E-CE6D6887B7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2586" y="1192730"/>
            <a:ext cx="1901601" cy="4271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021973-463F-4ACC-BEB3-A7360B4106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0244" y="1182255"/>
            <a:ext cx="1533832" cy="4227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1F36E1-AA24-4DBB-8EB1-C38249B574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175" y="1619901"/>
            <a:ext cx="3948534" cy="10475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F67742-E537-4076-9B50-FB84553686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175" y="1125465"/>
            <a:ext cx="3067665" cy="4424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77001A-6BA5-41E5-A60B-E72BAACA98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734" y="3214828"/>
            <a:ext cx="4384709" cy="9896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B4F2CE-E3CD-403C-9C44-5DFC789316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6175" y="4314382"/>
            <a:ext cx="4433825" cy="21166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31623D1-B37E-4D8D-9E18-2B194C66D033}"/>
              </a:ext>
            </a:extLst>
          </p:cNvPr>
          <p:cNvSpPr txBox="1"/>
          <p:nvPr/>
        </p:nvSpPr>
        <p:spPr>
          <a:xfrm>
            <a:off x="352894" y="4897284"/>
            <a:ext cx="4739692" cy="9541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- </a:t>
            </a:r>
            <a:r>
              <a:rPr lang="en-US" sz="1400" b="1" dirty="0"/>
              <a:t>AFSP</a:t>
            </a:r>
            <a:r>
              <a:rPr lang="en-US" sz="1400" dirty="0"/>
              <a:t> 2018 Linked Standard Research Grant (Dr. J. John Mann &amp; Dr. Nadine </a:t>
            </a:r>
            <a:r>
              <a:rPr lang="en-US" sz="1400" dirty="0" err="1"/>
              <a:t>Melhem</a:t>
            </a:r>
            <a:r>
              <a:rPr lang="en-US" sz="1400" dirty="0"/>
              <a:t>)</a:t>
            </a:r>
          </a:p>
          <a:p>
            <a:r>
              <a:rPr lang="en-US" sz="1400" dirty="0"/>
              <a:t>- </a:t>
            </a:r>
            <a:r>
              <a:rPr lang="en-US" sz="1400" b="1" dirty="0"/>
              <a:t>AFSP</a:t>
            </a:r>
            <a:r>
              <a:rPr lang="en-US" sz="1400" dirty="0"/>
              <a:t> 2022 Distinguished Investigator Grant (Dr. Emil </a:t>
            </a:r>
            <a:r>
              <a:rPr lang="en-US" sz="1400" dirty="0" err="1"/>
              <a:t>Coccaro</a:t>
            </a:r>
            <a:r>
              <a:rPr lang="en-US" sz="1400" dirty="0"/>
              <a:t>)</a:t>
            </a:r>
          </a:p>
          <a:p>
            <a:r>
              <a:rPr lang="en-US" sz="1400" dirty="0"/>
              <a:t>[and many more…]</a:t>
            </a:r>
          </a:p>
        </p:txBody>
      </p:sp>
    </p:spTree>
    <p:extLst>
      <p:ext uri="{BB962C8B-B14F-4D97-AF65-F5344CB8AC3E}">
        <p14:creationId xmlns:p14="http://schemas.microsoft.com/office/powerpoint/2010/main" val="392801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9C3A9-F0AF-6341-98F9-0899BAE9D6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Working model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3FCBA8-308A-7747-80E6-B995A4CF924B}"/>
              </a:ext>
            </a:extLst>
          </p:cNvPr>
          <p:cNvSpPr/>
          <p:nvPr/>
        </p:nvSpPr>
        <p:spPr>
          <a:xfrm>
            <a:off x="3247901" y="1318158"/>
            <a:ext cx="2648197" cy="486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Bipolar Disorder</a:t>
            </a:r>
          </a:p>
        </p:txBody>
      </p:sp>
      <p:sp>
        <p:nvSpPr>
          <p:cNvPr id="4" name="Explosion 2 3">
            <a:extLst>
              <a:ext uri="{FF2B5EF4-FFF2-40B4-BE49-F238E27FC236}">
                <a16:creationId xmlns:a16="http://schemas.microsoft.com/office/drawing/2014/main" id="{AD414113-D3EF-BF45-A145-9DD7D8AD87DE}"/>
              </a:ext>
            </a:extLst>
          </p:cNvPr>
          <p:cNvSpPr/>
          <p:nvPr/>
        </p:nvSpPr>
        <p:spPr>
          <a:xfrm>
            <a:off x="4968337" y="1416725"/>
            <a:ext cx="2185060" cy="1175657"/>
          </a:xfrm>
          <a:prstGeom prst="irregularSeal2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Suicide attempt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9B90F99-CD3D-1D4B-92CF-1F8902BDAACB}"/>
              </a:ext>
            </a:extLst>
          </p:cNvPr>
          <p:cNvSpPr/>
          <p:nvPr/>
        </p:nvSpPr>
        <p:spPr>
          <a:xfrm>
            <a:off x="3314701" y="2810886"/>
            <a:ext cx="2499755" cy="4393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Accelerated aging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3FF9AB-B927-6648-AAC6-BFEACCD3A536}"/>
              </a:ext>
            </a:extLst>
          </p:cNvPr>
          <p:cNvSpPr/>
          <p:nvPr/>
        </p:nvSpPr>
        <p:spPr>
          <a:xfrm>
            <a:off x="3476504" y="5237016"/>
            <a:ext cx="2176151" cy="439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Premature mortality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14A42084-383D-5742-85C4-7EB524655CAB}"/>
              </a:ext>
            </a:extLst>
          </p:cNvPr>
          <p:cNvSpPr/>
          <p:nvPr/>
        </p:nvSpPr>
        <p:spPr>
          <a:xfrm>
            <a:off x="4487387" y="2013757"/>
            <a:ext cx="154381" cy="5884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D495BE-63A0-5D49-BE6E-250D21C09A55}"/>
              </a:ext>
            </a:extLst>
          </p:cNvPr>
          <p:cNvSpPr txBox="1"/>
          <p:nvPr/>
        </p:nvSpPr>
        <p:spPr>
          <a:xfrm>
            <a:off x="568161" y="1416725"/>
            <a:ext cx="22897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Epigenetics</a:t>
            </a:r>
          </a:p>
          <a:p>
            <a:pPr algn="ctr"/>
            <a:r>
              <a:rPr lang="en-US" sz="1600" dirty="0"/>
              <a:t>Genetics</a:t>
            </a:r>
          </a:p>
          <a:p>
            <a:pPr algn="ctr"/>
            <a:r>
              <a:rPr lang="en-US" sz="1600" dirty="0"/>
              <a:t>Oxidative stress</a:t>
            </a:r>
          </a:p>
          <a:p>
            <a:pPr algn="ctr"/>
            <a:r>
              <a:rPr lang="en-US" sz="1600" dirty="0"/>
              <a:t>Inflammation</a:t>
            </a:r>
          </a:p>
          <a:p>
            <a:pPr algn="ctr"/>
            <a:r>
              <a:rPr lang="en-US" sz="1600" dirty="0"/>
              <a:t>Metabolic dysfunction (insulin resistance)</a:t>
            </a:r>
          </a:p>
          <a:p>
            <a:pPr algn="ctr"/>
            <a:r>
              <a:rPr lang="en-US" sz="1600" dirty="0"/>
              <a:t>HPA axis activation</a:t>
            </a:r>
          </a:p>
          <a:p>
            <a:pPr algn="ctr"/>
            <a:r>
              <a:rPr lang="en-US" sz="1600" dirty="0"/>
              <a:t>…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7A675BE-97E2-2B43-AE55-75D797EBB6C4}"/>
              </a:ext>
            </a:extLst>
          </p:cNvPr>
          <p:cNvCxnSpPr/>
          <p:nvPr/>
        </p:nvCxnSpPr>
        <p:spPr>
          <a:xfrm>
            <a:off x="2970315" y="2315689"/>
            <a:ext cx="13523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FD301DF-D33A-8B49-B7EF-D5C3F752A4A7}"/>
              </a:ext>
            </a:extLst>
          </p:cNvPr>
          <p:cNvCxnSpPr/>
          <p:nvPr/>
        </p:nvCxnSpPr>
        <p:spPr>
          <a:xfrm>
            <a:off x="4571999" y="3363977"/>
            <a:ext cx="0" cy="1766161"/>
          </a:xfrm>
          <a:prstGeom prst="straightConnector1">
            <a:avLst/>
          </a:prstGeom>
          <a:ln w="4762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B3E4321-BF9A-BC4C-914D-BF5686181FC5}"/>
              </a:ext>
            </a:extLst>
          </p:cNvPr>
          <p:cNvSpPr/>
          <p:nvPr/>
        </p:nvSpPr>
        <p:spPr>
          <a:xfrm>
            <a:off x="3447183" y="3796538"/>
            <a:ext cx="2249632" cy="4631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BBB breakdown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A0EA2A-0B26-7B46-83A9-59E18944DEA9}"/>
              </a:ext>
            </a:extLst>
          </p:cNvPr>
          <p:cNvSpPr txBox="1"/>
          <p:nvPr/>
        </p:nvSpPr>
        <p:spPr>
          <a:xfrm>
            <a:off x="5961412" y="4563680"/>
            <a:ext cx="2208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Neuroinflammation</a:t>
            </a:r>
          </a:p>
          <a:p>
            <a:pPr algn="ctr"/>
            <a:r>
              <a:rPr lang="en-US" dirty="0"/>
              <a:t>…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5855729-4310-8049-A0B2-D9E09B93652F}"/>
              </a:ext>
            </a:extLst>
          </p:cNvPr>
          <p:cNvCxnSpPr>
            <a:cxnSpLocks/>
          </p:cNvCxnSpPr>
          <p:nvPr/>
        </p:nvCxnSpPr>
        <p:spPr>
          <a:xfrm flipH="1">
            <a:off x="4845132" y="4770316"/>
            <a:ext cx="10331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own Arrow 17">
            <a:extLst>
              <a:ext uri="{FF2B5EF4-FFF2-40B4-BE49-F238E27FC236}">
                <a16:creationId xmlns:a16="http://schemas.microsoft.com/office/drawing/2014/main" id="{E4A213F5-4CE1-CF42-BE16-A014A32A0098}"/>
              </a:ext>
            </a:extLst>
          </p:cNvPr>
          <p:cNvSpPr/>
          <p:nvPr/>
        </p:nvSpPr>
        <p:spPr>
          <a:xfrm>
            <a:off x="4351562" y="1970117"/>
            <a:ext cx="480950" cy="6911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3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11" grpId="0" animBg="1"/>
      <p:bldP spid="14" grpId="0"/>
      <p:bldP spid="18" grpId="0" animBg="1"/>
      <p:bldP spid="1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9C3A9-F0AF-6341-98F9-0899BAE9D69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Working model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3FCBA8-308A-7747-80E6-B995A4CF924B}"/>
              </a:ext>
            </a:extLst>
          </p:cNvPr>
          <p:cNvSpPr/>
          <p:nvPr/>
        </p:nvSpPr>
        <p:spPr>
          <a:xfrm>
            <a:off x="3247901" y="1318158"/>
            <a:ext cx="2648197" cy="486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Bipolar Disorder</a:t>
            </a:r>
          </a:p>
        </p:txBody>
      </p:sp>
      <p:sp>
        <p:nvSpPr>
          <p:cNvPr id="4" name="Explosion 2 3">
            <a:extLst>
              <a:ext uri="{FF2B5EF4-FFF2-40B4-BE49-F238E27FC236}">
                <a16:creationId xmlns:a16="http://schemas.microsoft.com/office/drawing/2014/main" id="{AD414113-D3EF-BF45-A145-9DD7D8AD87DE}"/>
              </a:ext>
            </a:extLst>
          </p:cNvPr>
          <p:cNvSpPr/>
          <p:nvPr/>
        </p:nvSpPr>
        <p:spPr>
          <a:xfrm>
            <a:off x="4968337" y="1416725"/>
            <a:ext cx="2185060" cy="1175657"/>
          </a:xfrm>
          <a:prstGeom prst="irregularSeal2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Suicide attempt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9B90F99-CD3D-1D4B-92CF-1F8902BDAACB}"/>
              </a:ext>
            </a:extLst>
          </p:cNvPr>
          <p:cNvSpPr/>
          <p:nvPr/>
        </p:nvSpPr>
        <p:spPr>
          <a:xfrm>
            <a:off x="3314701" y="2810886"/>
            <a:ext cx="2499755" cy="4393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Accelerated aging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3FF9AB-B927-6648-AAC6-BFEACCD3A536}"/>
              </a:ext>
            </a:extLst>
          </p:cNvPr>
          <p:cNvSpPr/>
          <p:nvPr/>
        </p:nvSpPr>
        <p:spPr>
          <a:xfrm>
            <a:off x="3476504" y="5237016"/>
            <a:ext cx="2176151" cy="439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Premature mortality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14A42084-383D-5742-85C4-7EB524655CAB}"/>
              </a:ext>
            </a:extLst>
          </p:cNvPr>
          <p:cNvSpPr/>
          <p:nvPr/>
        </p:nvSpPr>
        <p:spPr>
          <a:xfrm>
            <a:off x="4487387" y="2013757"/>
            <a:ext cx="154381" cy="5884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D495BE-63A0-5D49-BE6E-250D21C09A55}"/>
              </a:ext>
            </a:extLst>
          </p:cNvPr>
          <p:cNvSpPr txBox="1"/>
          <p:nvPr/>
        </p:nvSpPr>
        <p:spPr>
          <a:xfrm>
            <a:off x="563956" y="1416725"/>
            <a:ext cx="22897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Epigenetics</a:t>
            </a:r>
          </a:p>
          <a:p>
            <a:pPr algn="ctr"/>
            <a:r>
              <a:rPr lang="en-US" sz="1600" dirty="0"/>
              <a:t>Genetics</a:t>
            </a:r>
          </a:p>
          <a:p>
            <a:pPr algn="ctr"/>
            <a:r>
              <a:rPr lang="en-US" sz="1600" dirty="0"/>
              <a:t>Oxidative stress</a:t>
            </a:r>
          </a:p>
          <a:p>
            <a:pPr algn="ctr"/>
            <a:r>
              <a:rPr lang="en-US" sz="1600" dirty="0"/>
              <a:t>Inflammation</a:t>
            </a:r>
          </a:p>
          <a:p>
            <a:pPr algn="ctr"/>
            <a:r>
              <a:rPr lang="en-US" sz="1600" dirty="0"/>
              <a:t>Metabolic dysfunction (insulin resistance)</a:t>
            </a:r>
          </a:p>
          <a:p>
            <a:pPr algn="ctr"/>
            <a:r>
              <a:rPr lang="en-US" sz="1600" dirty="0"/>
              <a:t>HPA axis activation</a:t>
            </a:r>
          </a:p>
          <a:p>
            <a:pPr algn="ctr"/>
            <a:r>
              <a:rPr lang="en-US" sz="1600" dirty="0"/>
              <a:t>…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7A675BE-97E2-2B43-AE55-75D797EBB6C4}"/>
              </a:ext>
            </a:extLst>
          </p:cNvPr>
          <p:cNvCxnSpPr/>
          <p:nvPr/>
        </p:nvCxnSpPr>
        <p:spPr>
          <a:xfrm>
            <a:off x="2970315" y="2315689"/>
            <a:ext cx="13523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FD301DF-D33A-8B49-B7EF-D5C3F752A4A7}"/>
              </a:ext>
            </a:extLst>
          </p:cNvPr>
          <p:cNvCxnSpPr/>
          <p:nvPr/>
        </p:nvCxnSpPr>
        <p:spPr>
          <a:xfrm>
            <a:off x="4571999" y="3363977"/>
            <a:ext cx="0" cy="1766161"/>
          </a:xfrm>
          <a:prstGeom prst="straightConnector1">
            <a:avLst/>
          </a:prstGeom>
          <a:ln w="4762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B3E4321-BF9A-BC4C-914D-BF5686181FC5}"/>
              </a:ext>
            </a:extLst>
          </p:cNvPr>
          <p:cNvSpPr/>
          <p:nvPr/>
        </p:nvSpPr>
        <p:spPr>
          <a:xfrm>
            <a:off x="3447183" y="3796538"/>
            <a:ext cx="2249632" cy="4631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BBB breakdown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A0EA2A-0B26-7B46-83A9-59E18944DEA9}"/>
              </a:ext>
            </a:extLst>
          </p:cNvPr>
          <p:cNvSpPr txBox="1"/>
          <p:nvPr/>
        </p:nvSpPr>
        <p:spPr>
          <a:xfrm>
            <a:off x="5961412" y="4563680"/>
            <a:ext cx="2208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Neuroinflammation</a:t>
            </a:r>
          </a:p>
          <a:p>
            <a:pPr algn="ctr"/>
            <a:r>
              <a:rPr lang="en-US" dirty="0"/>
              <a:t>…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5855729-4310-8049-A0B2-D9E09B93652F}"/>
              </a:ext>
            </a:extLst>
          </p:cNvPr>
          <p:cNvCxnSpPr>
            <a:cxnSpLocks/>
          </p:cNvCxnSpPr>
          <p:nvPr/>
        </p:nvCxnSpPr>
        <p:spPr>
          <a:xfrm flipH="1">
            <a:off x="4845132" y="4770316"/>
            <a:ext cx="10331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own Arrow 17">
            <a:extLst>
              <a:ext uri="{FF2B5EF4-FFF2-40B4-BE49-F238E27FC236}">
                <a16:creationId xmlns:a16="http://schemas.microsoft.com/office/drawing/2014/main" id="{E4A213F5-4CE1-CF42-BE16-A014A32A0098}"/>
              </a:ext>
            </a:extLst>
          </p:cNvPr>
          <p:cNvSpPr/>
          <p:nvPr/>
        </p:nvSpPr>
        <p:spPr>
          <a:xfrm>
            <a:off x="4351562" y="1970117"/>
            <a:ext cx="480950" cy="6911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2B594D1-CBA7-884A-8DD2-AD243FC35B5B}"/>
              </a:ext>
            </a:extLst>
          </p:cNvPr>
          <p:cNvSpPr/>
          <p:nvPr/>
        </p:nvSpPr>
        <p:spPr>
          <a:xfrm>
            <a:off x="3044410" y="2726715"/>
            <a:ext cx="3095254" cy="675314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Accelerated aging</a:t>
            </a:r>
          </a:p>
        </p:txBody>
      </p:sp>
    </p:spTree>
    <p:extLst>
      <p:ext uri="{BB962C8B-B14F-4D97-AF65-F5344CB8AC3E}">
        <p14:creationId xmlns:p14="http://schemas.microsoft.com/office/powerpoint/2010/main" val="97260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8C483-F499-49C7-B34A-EFD5A2A1FA9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Ongoing studies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C94DC25-E4FD-4E49-8398-7E7856D0BA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1152360"/>
              </p:ext>
            </p:extLst>
          </p:nvPr>
        </p:nvGraphicFramePr>
        <p:xfrm>
          <a:off x="780221" y="1426818"/>
          <a:ext cx="758355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528507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12136"/>
            <a:ext cx="38957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s://med.uth.edu/ooc/files/2015/07/UTH-McGov-MS-extra-horiz-2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6" y="207361"/>
            <a:ext cx="4197347" cy="70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6288EA71-EE57-D34A-8147-8D2CBDB7B578}"/>
              </a:ext>
            </a:extLst>
          </p:cNvPr>
          <p:cNvSpPr txBox="1"/>
          <p:nvPr/>
        </p:nvSpPr>
        <p:spPr>
          <a:xfrm>
            <a:off x="359789" y="1156984"/>
            <a:ext cx="399847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Department of Psychiatry (UTHealth)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/>
              <a:t>Jair Soares 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/>
              <a:t>Consuelo Walss-Bass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/>
              <a:t>Joao Quevedo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b="1" dirty="0"/>
              <a:t>Camila N. de Carvalho Lima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b="1" dirty="0"/>
              <a:t>Salahudeen Mirza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b="1" dirty="0"/>
              <a:t>Alexandre Rubinstein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b="1" dirty="0"/>
              <a:t>Apurva Kumar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b="1" dirty="0"/>
              <a:t>Alexandra Del </a:t>
            </a:r>
            <a:r>
              <a:rPr lang="en-US" sz="1600" b="1" dirty="0" err="1"/>
              <a:t>Favero</a:t>
            </a:r>
            <a:r>
              <a:rPr lang="en-US" sz="1600" b="1" dirty="0"/>
              <a:t>-Campbell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/>
              <a:t>Christopher Busby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/>
              <a:t>Rodrigo Machado-Vieira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 err="1"/>
              <a:t>Giselli</a:t>
            </a:r>
            <a:r>
              <a:rPr lang="en-US" sz="1600" dirty="0"/>
              <a:t> Scaini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/>
              <a:t>Laura Stertz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/>
              <a:t>Emily Mendez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/>
              <a:t>Robert Suchting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/>
              <a:t>Scott Lane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FED2260-68B2-EC4B-A65C-CDDDA7FF728C}"/>
              </a:ext>
            </a:extLst>
          </p:cNvPr>
          <p:cNvSpPr txBox="1"/>
          <p:nvPr/>
        </p:nvSpPr>
        <p:spPr>
          <a:xfrm>
            <a:off x="4457703" y="1165644"/>
            <a:ext cx="41765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Baylor College of Medicine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Jun Wang</a:t>
            </a:r>
          </a:p>
          <a:p>
            <a:endParaRPr lang="en-US" sz="1000" b="1" dirty="0"/>
          </a:p>
          <a:p>
            <a:r>
              <a:rPr lang="en-US" sz="1600" b="1" dirty="0"/>
              <a:t>Max Planck Institute of Psychiatry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600" dirty="0"/>
              <a:t>Theo Rein</a:t>
            </a:r>
          </a:p>
          <a:p>
            <a:endParaRPr lang="en-US" sz="1000" dirty="0"/>
          </a:p>
          <a:p>
            <a:r>
              <a:rPr lang="en-US" sz="1600" b="1" dirty="0"/>
              <a:t>NIMH Human Brain Collection Core (HBCC)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171450" algn="l"/>
              </a:tabLst>
            </a:pPr>
            <a:r>
              <a:rPr lang="en-US" sz="1600" dirty="0"/>
              <a:t>Stefano Marenco</a:t>
            </a:r>
          </a:p>
          <a:p>
            <a:pPr>
              <a:tabLst>
                <a:tab pos="171450" algn="l"/>
              </a:tabLst>
            </a:pPr>
            <a:endParaRPr lang="en-US" sz="1000" dirty="0"/>
          </a:p>
          <a:p>
            <a:pPr>
              <a:tabLst>
                <a:tab pos="171450" algn="l"/>
              </a:tabLst>
            </a:pPr>
            <a:r>
              <a:rPr lang="en-US" sz="1600" b="1" dirty="0"/>
              <a:t>University of Iowa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171450" algn="l"/>
              </a:tabLst>
            </a:pPr>
            <a:r>
              <a:rPr lang="en-US" sz="1600" dirty="0"/>
              <a:t>Marie Gaine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171450" algn="l"/>
              </a:tabLst>
            </a:pPr>
            <a:r>
              <a:rPr lang="en-US" sz="1600" dirty="0"/>
              <a:t>Emese </a:t>
            </a:r>
            <a:r>
              <a:rPr lang="en-US" sz="1600" dirty="0" err="1"/>
              <a:t>Kovács</a:t>
            </a:r>
            <a:endParaRPr lang="en-US" sz="1600" dirty="0"/>
          </a:p>
          <a:p>
            <a:pPr>
              <a:tabLst>
                <a:tab pos="171450" algn="l"/>
              </a:tabLst>
            </a:pPr>
            <a:endParaRPr lang="en-US" sz="1000" dirty="0"/>
          </a:p>
          <a:p>
            <a:pPr>
              <a:tabLst>
                <a:tab pos="171450" algn="l"/>
              </a:tabLst>
            </a:pPr>
            <a:r>
              <a:rPr lang="en-US" sz="1600" b="1" dirty="0"/>
              <a:t>University of Sao Paulo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171450" algn="l"/>
              </a:tabLst>
            </a:pPr>
            <a:r>
              <a:rPr lang="en-US" sz="1600" dirty="0"/>
              <a:t>Diego </a:t>
            </a:r>
            <a:r>
              <a:rPr lang="en-US" sz="1600" dirty="0" err="1"/>
              <a:t>Rovaris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  <a:tabLst>
                <a:tab pos="171450" algn="l"/>
              </a:tabLst>
            </a:pPr>
            <a:endParaRPr lang="en-US" sz="1600" dirty="0"/>
          </a:p>
          <a:p>
            <a:pPr>
              <a:tabLst>
                <a:tab pos="171450" algn="l"/>
              </a:tabLst>
            </a:pPr>
            <a:r>
              <a:rPr lang="en-US" sz="1600" b="1" dirty="0"/>
              <a:t>Yale University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171450" algn="l"/>
              </a:tabLst>
            </a:pPr>
            <a:r>
              <a:rPr lang="en-US" sz="1600" dirty="0"/>
              <a:t>Hilary Blumberg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171450" algn="l"/>
              </a:tabLst>
            </a:pPr>
            <a:r>
              <a:rPr lang="en-US" sz="1600" dirty="0"/>
              <a:t>Brenda Cabrera-Mendoza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947" y="5750166"/>
            <a:ext cx="3023528" cy="4651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18487" y="5820996"/>
            <a:ext cx="16324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Funding Sources: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8806" y="5439824"/>
            <a:ext cx="2969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dirty="0"/>
          </a:p>
          <a:p>
            <a:pPr algn="ctr"/>
            <a:r>
              <a:rPr lang="en-US" sz="1600" dirty="0">
                <a:hlinkClick r:id="rId6"/>
              </a:rPr>
              <a:t>Gabriel.R.Fries@uth.tmc.edu</a:t>
            </a:r>
            <a:endParaRPr lang="en-US" sz="1600" dirty="0"/>
          </a:p>
          <a:p>
            <a:pPr algn="ctr"/>
            <a:r>
              <a:rPr lang="en-US" sz="1600" dirty="0"/>
              <a:t>@</a:t>
            </a:r>
            <a:r>
              <a:rPr lang="en-US" sz="1600" dirty="0" err="1"/>
              <a:t>FriesGabriel</a:t>
            </a:r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A4BE8A-46C3-C849-9E17-82611D1F95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511" r="17810" b="11451"/>
          <a:stretch/>
        </p:blipFill>
        <p:spPr>
          <a:xfrm>
            <a:off x="840509" y="5991400"/>
            <a:ext cx="230909" cy="220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658" y="5160030"/>
            <a:ext cx="1461571" cy="5948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5427" y="4197772"/>
            <a:ext cx="870673" cy="87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41447-938A-4448-9794-8E2CC7B5DEB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Premature mortality after suicide attempt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C146E5-107E-CF4C-9784-DC76113D355A}"/>
              </a:ext>
            </a:extLst>
          </p:cNvPr>
          <p:cNvSpPr/>
          <p:nvPr/>
        </p:nvSpPr>
        <p:spPr>
          <a:xfrm>
            <a:off x="512956" y="6067374"/>
            <a:ext cx="793966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err="1">
                <a:cs typeface="Arial" panose="020B0604020202020204" pitchFamily="34" charset="0"/>
              </a:rPr>
              <a:t>Joniken</a:t>
            </a:r>
            <a:r>
              <a:rPr lang="en-US" sz="900" dirty="0">
                <a:cs typeface="Arial" panose="020B0604020202020204" pitchFamily="34" charset="0"/>
              </a:rPr>
              <a:t> et al., Life expectancy after the first suicide attempt. Acta </a:t>
            </a:r>
            <a:r>
              <a:rPr lang="en-US" sz="900" dirty="0" err="1">
                <a:cs typeface="Arial" panose="020B0604020202020204" pitchFamily="34" charset="0"/>
              </a:rPr>
              <a:t>Psychiatr</a:t>
            </a:r>
            <a:r>
              <a:rPr lang="en-US" sz="900" dirty="0">
                <a:cs typeface="Arial" panose="020B0604020202020204" pitchFamily="34" charset="0"/>
              </a:rPr>
              <a:t> Scand. 2018 Apr;137(4):287-295.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020395-4B47-B345-A9C0-23F2BB50C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199" y="966128"/>
            <a:ext cx="6359602" cy="495807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5229E-FB57-2641-9FBE-891123EEE058}"/>
              </a:ext>
            </a:extLst>
          </p:cNvPr>
          <p:cNvCxnSpPr/>
          <p:nvPr/>
        </p:nvCxnSpPr>
        <p:spPr>
          <a:xfrm>
            <a:off x="2152185" y="4081347"/>
            <a:ext cx="30888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447961-9CEB-3842-B568-6B6AA0F7524E}"/>
              </a:ext>
            </a:extLst>
          </p:cNvPr>
          <p:cNvCxnSpPr/>
          <p:nvPr/>
        </p:nvCxnSpPr>
        <p:spPr>
          <a:xfrm>
            <a:off x="1691268" y="4211445"/>
            <a:ext cx="2743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19764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851626-2D9C-409F-A322-06235244BB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1" b="3194"/>
          <a:stretch/>
        </p:blipFill>
        <p:spPr>
          <a:xfrm>
            <a:off x="3534271" y="600220"/>
            <a:ext cx="5143500" cy="52213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EC8DE1-465F-4869-AFDA-7DE505D87EE2}"/>
              </a:ext>
            </a:extLst>
          </p:cNvPr>
          <p:cNvSpPr txBox="1"/>
          <p:nvPr/>
        </p:nvSpPr>
        <p:spPr>
          <a:xfrm>
            <a:off x="218806" y="5301283"/>
            <a:ext cx="2969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dirty="0"/>
          </a:p>
          <a:p>
            <a:pPr algn="ctr"/>
            <a:r>
              <a:rPr lang="en-US" sz="1600" dirty="0">
                <a:hlinkClick r:id="rId3"/>
              </a:rPr>
              <a:t>Gabriel.R.Fries@uth.tmc.edu</a:t>
            </a:r>
            <a:endParaRPr lang="en-US" sz="1600" dirty="0"/>
          </a:p>
          <a:p>
            <a:pPr algn="ctr"/>
            <a:r>
              <a:rPr lang="en-US" sz="1600" dirty="0"/>
              <a:t>@</a:t>
            </a:r>
            <a:r>
              <a:rPr lang="en-US" sz="1600" dirty="0" err="1"/>
              <a:t>FriesGabriel</a:t>
            </a: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5F834D-749F-4924-8D48-6AA7A428F4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11" r="17810" b="11451"/>
          <a:stretch/>
        </p:blipFill>
        <p:spPr>
          <a:xfrm>
            <a:off x="862812" y="5845293"/>
            <a:ext cx="230909" cy="22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5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41447-938A-4448-9794-8E2CC7B5DEB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Premature mortality after suicide attempt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696974-5ED0-8E48-87CD-2803E47FD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320" y="1178600"/>
            <a:ext cx="4669360" cy="33958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C146E5-107E-CF4C-9784-DC76113D355A}"/>
              </a:ext>
            </a:extLst>
          </p:cNvPr>
          <p:cNvSpPr/>
          <p:nvPr/>
        </p:nvSpPr>
        <p:spPr>
          <a:xfrm>
            <a:off x="512956" y="6067374"/>
            <a:ext cx="793966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err="1">
                <a:cs typeface="Arial" panose="020B0604020202020204" pitchFamily="34" charset="0"/>
              </a:rPr>
              <a:t>Joniken</a:t>
            </a:r>
            <a:r>
              <a:rPr lang="en-US" sz="900" dirty="0">
                <a:cs typeface="Arial" panose="020B0604020202020204" pitchFamily="34" charset="0"/>
              </a:rPr>
              <a:t> et al., Life expectancy after the first suicide attempt. Acta </a:t>
            </a:r>
            <a:r>
              <a:rPr lang="en-US" sz="900" dirty="0" err="1">
                <a:cs typeface="Arial" panose="020B0604020202020204" pitchFamily="34" charset="0"/>
              </a:rPr>
              <a:t>Psychiatr</a:t>
            </a:r>
            <a:r>
              <a:rPr lang="en-US" sz="900" dirty="0">
                <a:cs typeface="Arial" panose="020B0604020202020204" pitchFamily="34" charset="0"/>
              </a:rPr>
              <a:t> Scand. 2018 Apr;137(4):287-295.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963618-87CE-294B-BB8E-C4F3A4811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53" y="4699925"/>
            <a:ext cx="5681893" cy="124202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297292-2731-7B4A-A489-2F732EDFC7E0}"/>
              </a:ext>
            </a:extLst>
          </p:cNvPr>
          <p:cNvCxnSpPr/>
          <p:nvPr/>
        </p:nvCxnSpPr>
        <p:spPr>
          <a:xfrm>
            <a:off x="1973763" y="5787483"/>
            <a:ext cx="5394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CB67085-20F8-1D46-B0CD-2FE7248CFD18}"/>
              </a:ext>
            </a:extLst>
          </p:cNvPr>
          <p:cNvCxnSpPr/>
          <p:nvPr/>
        </p:nvCxnSpPr>
        <p:spPr>
          <a:xfrm>
            <a:off x="1973763" y="5930796"/>
            <a:ext cx="73152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5996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44288" y="6066903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err="1">
                <a:cs typeface="Arial" panose="020B0604020202020204" pitchFamily="34" charset="0"/>
              </a:rPr>
              <a:t>Joniken</a:t>
            </a:r>
            <a:r>
              <a:rPr lang="en-US" sz="900" dirty="0">
                <a:cs typeface="Arial" panose="020B0604020202020204" pitchFamily="34" charset="0"/>
              </a:rPr>
              <a:t> et al., Life expectancy after the first suicide attempt. Acta </a:t>
            </a:r>
            <a:r>
              <a:rPr lang="en-US" sz="900" dirty="0" err="1">
                <a:cs typeface="Arial" panose="020B0604020202020204" pitchFamily="34" charset="0"/>
              </a:rPr>
              <a:t>Psychiatr</a:t>
            </a:r>
            <a:r>
              <a:rPr lang="en-US" sz="900" dirty="0">
                <a:cs typeface="Arial" panose="020B0604020202020204" pitchFamily="34" charset="0"/>
              </a:rPr>
              <a:t> Scand. 2018 Apr;137(4):287-295.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92B5CAE-17AA-A340-B494-26CC0C26C76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Premature mortality after suicide attempt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DA2846-9C3D-8045-A271-0248296A63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1" b="16711"/>
          <a:stretch/>
        </p:blipFill>
        <p:spPr>
          <a:xfrm>
            <a:off x="1964607" y="1431331"/>
            <a:ext cx="6215377" cy="2546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39FDEA-E7E1-124D-BEA1-FEA153B430B4}"/>
              </a:ext>
            </a:extLst>
          </p:cNvPr>
          <p:cNvSpPr txBox="1"/>
          <p:nvPr/>
        </p:nvSpPr>
        <p:spPr>
          <a:xfrm>
            <a:off x="429073" y="3380383"/>
            <a:ext cx="1527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Individuals after suicide attempt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4E3BF3-9272-F04E-9D31-19BA19C8672A}"/>
              </a:ext>
            </a:extLst>
          </p:cNvPr>
          <p:cNvSpPr txBox="1"/>
          <p:nvPr/>
        </p:nvSpPr>
        <p:spPr>
          <a:xfrm>
            <a:off x="452649" y="2179273"/>
            <a:ext cx="1527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</a:rPr>
              <a:t>General population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D2F9B-4891-444B-8FDA-ABC8B53F9027}"/>
              </a:ext>
            </a:extLst>
          </p:cNvPr>
          <p:cNvSpPr txBox="1"/>
          <p:nvPr/>
        </p:nvSpPr>
        <p:spPr>
          <a:xfrm>
            <a:off x="5248047" y="4786785"/>
            <a:ext cx="1446663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Premature mortality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93E74F-0CF1-324D-97F9-1EA4221B8A8F}"/>
              </a:ext>
            </a:extLst>
          </p:cNvPr>
          <p:cNvSpPr txBox="1"/>
          <p:nvPr/>
        </p:nvSpPr>
        <p:spPr>
          <a:xfrm>
            <a:off x="1308188" y="4540029"/>
            <a:ext cx="2560448" cy="36933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ACCELERATED AGING!</a:t>
            </a:r>
          </a:p>
        </p:txBody>
      </p:sp>
      <p:pic>
        <p:nvPicPr>
          <p:cNvPr id="20" name="Picture 2" descr="Elysium Health Launches At-Home Test to Measure Rate of Aging, Biological  Age">
            <a:extLst>
              <a:ext uri="{FF2B5EF4-FFF2-40B4-BE49-F238E27FC236}">
                <a16:creationId xmlns:a16="http://schemas.microsoft.com/office/drawing/2014/main" id="{F08DC7C9-C712-B841-9E2F-9F764F130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480" y="4975818"/>
            <a:ext cx="1709864" cy="6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C091382-4322-D744-933E-BBDDCC9EC419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5971379" y="3865031"/>
            <a:ext cx="0" cy="92175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ECC23DA-6109-AA42-AE35-12B4786E8320}"/>
              </a:ext>
            </a:extLst>
          </p:cNvPr>
          <p:cNvCxnSpPr/>
          <p:nvPr/>
        </p:nvCxnSpPr>
        <p:spPr>
          <a:xfrm>
            <a:off x="4198515" y="5133883"/>
            <a:ext cx="708338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69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12512-B021-ED4A-BB1E-2C382C328DC2}"/>
              </a:ext>
            </a:extLst>
          </p:cNvPr>
          <p:cNvSpPr txBox="1">
            <a:spLocks/>
          </p:cNvSpPr>
          <p:nvPr/>
        </p:nvSpPr>
        <p:spPr>
          <a:xfrm>
            <a:off x="-1" y="-11155"/>
            <a:ext cx="9144000" cy="82296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Suicide has a genetic basis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A96884-DE3B-B04D-90C1-1B922FC60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97" y="1361228"/>
            <a:ext cx="5302592" cy="2184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F99730-1764-3E4B-ACEE-7EF75DACC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946" y="1482986"/>
            <a:ext cx="3501484" cy="4089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B12026-0CAA-424D-85FC-E14F213325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8" t="2276" r="9271"/>
          <a:stretch/>
        </p:blipFill>
        <p:spPr>
          <a:xfrm>
            <a:off x="8162693" y="122661"/>
            <a:ext cx="858643" cy="10425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3194EF-9F21-0447-ACE9-5D4215425752}"/>
              </a:ext>
            </a:extLst>
          </p:cNvPr>
          <p:cNvSpPr txBox="1"/>
          <p:nvPr/>
        </p:nvSpPr>
        <p:spPr>
          <a:xfrm>
            <a:off x="7942827" y="1145723"/>
            <a:ext cx="12983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/>
              <a:t>Salahudeen</a:t>
            </a:r>
            <a:r>
              <a:rPr lang="en-US" sz="1100" dirty="0"/>
              <a:t> Mirza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449B1C-E0B0-2540-A428-3B7825BC06BC}"/>
              </a:ext>
            </a:extLst>
          </p:cNvPr>
          <p:cNvSpPr txBox="1"/>
          <p:nvPr/>
        </p:nvSpPr>
        <p:spPr>
          <a:xfrm>
            <a:off x="0" y="5980058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Mirza </a:t>
            </a:r>
            <a:r>
              <a:rPr lang="en-US" sz="900" i="1" dirty="0"/>
              <a:t>et al</a:t>
            </a:r>
            <a:r>
              <a:rPr lang="en-US" sz="900" dirty="0"/>
              <a:t>. Genetics and epigenetics of self-injurious thoughts and behaviors: Systematic review of the suicide literature and methodological considerations. </a:t>
            </a:r>
            <a:r>
              <a:rPr lang="en-US" sz="900" i="1" dirty="0"/>
              <a:t>Am J Med Genet B </a:t>
            </a:r>
            <a:r>
              <a:rPr lang="en-US" sz="900" i="1" dirty="0" err="1"/>
              <a:t>Neuropsychiatr</a:t>
            </a:r>
            <a:r>
              <a:rPr lang="en-US" sz="900" i="1" dirty="0"/>
              <a:t> Genet. </a:t>
            </a:r>
            <a:r>
              <a:rPr lang="en-US" sz="900" dirty="0"/>
              <a:t>2022 Oct;189(7-8):221-246.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649B24-8FE7-7241-929C-8075AC70E2CA}"/>
              </a:ext>
            </a:extLst>
          </p:cNvPr>
          <p:cNvSpPr txBox="1"/>
          <p:nvPr/>
        </p:nvSpPr>
        <p:spPr>
          <a:xfrm>
            <a:off x="267629" y="3791415"/>
            <a:ext cx="49957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Genetic correlations between suicide attempt and several psychiatric disorders:</a:t>
            </a:r>
          </a:p>
          <a:p>
            <a:r>
              <a:rPr lang="en-US" dirty="0"/>
              <a:t>     	Bipolar disorder (BD): </a:t>
            </a:r>
          </a:p>
          <a:p>
            <a:r>
              <a:rPr lang="en-US" sz="1400" dirty="0"/>
              <a:t>         	</a:t>
            </a:r>
            <a:r>
              <a:rPr lang="en-US" sz="1400" dirty="0" err="1"/>
              <a:t>r</a:t>
            </a:r>
            <a:r>
              <a:rPr lang="en-US" sz="1400" baseline="-25000" dirty="0" err="1"/>
              <a:t>GC</a:t>
            </a:r>
            <a:r>
              <a:rPr lang="en-US" sz="1400" dirty="0"/>
              <a:t> = 0.38, p=4.5E-09 (Kimbrel et al., 2022)</a:t>
            </a:r>
          </a:p>
          <a:p>
            <a:r>
              <a:rPr lang="en-US" sz="1400" dirty="0"/>
              <a:t>          	</a:t>
            </a:r>
            <a:r>
              <a:rPr lang="en-US" sz="1400" dirty="0" err="1"/>
              <a:t>r</a:t>
            </a:r>
            <a:r>
              <a:rPr lang="en-US" sz="1400" baseline="-25000" dirty="0" err="1"/>
              <a:t>GC</a:t>
            </a:r>
            <a:r>
              <a:rPr lang="en-US" sz="1400" dirty="0"/>
              <a:t> = 0.49, p=1.16E-30 (Mullins et al., 2021)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2562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7F281-DF1B-4413-94E1-F1FF87F2DE78}"/>
              </a:ext>
            </a:extLst>
          </p:cNvPr>
          <p:cNvSpPr txBox="1">
            <a:spLocks/>
          </p:cNvSpPr>
          <p:nvPr/>
        </p:nvSpPr>
        <p:spPr>
          <a:xfrm>
            <a:off x="-1" y="-4"/>
            <a:ext cx="9144000" cy="82296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Suicide in bipolar disorder (BD)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C3AF95-157C-7A49-9793-A3E532635947}"/>
              </a:ext>
            </a:extLst>
          </p:cNvPr>
          <p:cNvSpPr txBox="1"/>
          <p:nvPr/>
        </p:nvSpPr>
        <p:spPr>
          <a:xfrm>
            <a:off x="764847" y="1567814"/>
            <a:ext cx="81223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BD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suicide rate </a:t>
            </a:r>
            <a:r>
              <a:rPr lang="en-US" b="1" dirty="0"/>
              <a:t>10-30x higher </a:t>
            </a:r>
            <a:r>
              <a:rPr lang="en-US" dirty="0"/>
              <a:t>than the general population;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20-60% of patients with BD attempt suicide at least once in their lifetime;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Premature mortality in BD: individuals with BD die in general 8-9 years earlier than the general population.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9FADC6-2F05-9A44-8979-48D03D92041F}"/>
              </a:ext>
            </a:extLst>
          </p:cNvPr>
          <p:cNvSpPr txBox="1"/>
          <p:nvPr/>
        </p:nvSpPr>
        <p:spPr>
          <a:xfrm>
            <a:off x="451752" y="5807179"/>
            <a:ext cx="82404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cs typeface="Arial" panose="020B0604020202020204" pitchFamily="34" charset="0"/>
              </a:rPr>
              <a:t>Dome P, </a:t>
            </a:r>
            <a:r>
              <a:rPr lang="en-US" sz="900" dirty="0" err="1">
                <a:cs typeface="Arial" panose="020B0604020202020204" pitchFamily="34" charset="0"/>
              </a:rPr>
              <a:t>Rihmer</a:t>
            </a:r>
            <a:r>
              <a:rPr lang="en-US" sz="900" dirty="0">
                <a:cs typeface="Arial" panose="020B0604020202020204" pitchFamily="34" charset="0"/>
              </a:rPr>
              <a:t> Z, </a:t>
            </a:r>
            <a:r>
              <a:rPr lang="en-US" sz="900" dirty="0" err="1">
                <a:cs typeface="Arial" panose="020B0604020202020204" pitchFamily="34" charset="0"/>
              </a:rPr>
              <a:t>Gonda</a:t>
            </a:r>
            <a:r>
              <a:rPr lang="en-US" sz="900" dirty="0">
                <a:cs typeface="Arial" panose="020B0604020202020204" pitchFamily="34" charset="0"/>
              </a:rPr>
              <a:t> X.  Suicide Risk in Bipolar Disorder: A Brief Review. </a:t>
            </a:r>
            <a:r>
              <a:rPr lang="en-US" sz="900" dirty="0" err="1">
                <a:cs typeface="Arial" panose="020B0604020202020204" pitchFamily="34" charset="0"/>
              </a:rPr>
              <a:t>Medicina</a:t>
            </a:r>
            <a:r>
              <a:rPr lang="en-US" sz="900" dirty="0">
                <a:cs typeface="Arial" panose="020B0604020202020204" pitchFamily="34" charset="0"/>
              </a:rPr>
              <a:t> (Kaunas). 2019 Jul 24;55(8):403.</a:t>
            </a:r>
          </a:p>
          <a:p>
            <a:pPr algn="ctr"/>
            <a:r>
              <a:rPr lang="en-US" sz="900" dirty="0" err="1">
                <a:cs typeface="Arial" panose="020B0604020202020204" pitchFamily="34" charset="0"/>
              </a:rPr>
              <a:t>Roshanaei</a:t>
            </a:r>
            <a:r>
              <a:rPr lang="en-US" sz="900" dirty="0">
                <a:cs typeface="Arial" panose="020B0604020202020204" pitchFamily="34" charset="0"/>
              </a:rPr>
              <a:t>-Moghaddam, </a:t>
            </a:r>
            <a:r>
              <a:rPr lang="en-US" sz="900" dirty="0" err="1">
                <a:cs typeface="Arial" panose="020B0604020202020204" pitchFamily="34" charset="0"/>
              </a:rPr>
              <a:t>Katon</a:t>
            </a:r>
            <a:r>
              <a:rPr lang="en-US" sz="900" dirty="0">
                <a:cs typeface="Arial" panose="020B0604020202020204" pitchFamily="34" charset="0"/>
              </a:rPr>
              <a:t>. Premature mortality from general medical illnesses among persons with bipolar disorder: a review. </a:t>
            </a:r>
            <a:r>
              <a:rPr lang="en-US" sz="900" dirty="0" err="1">
                <a:cs typeface="Arial" panose="020B0604020202020204" pitchFamily="34" charset="0"/>
              </a:rPr>
              <a:t>Psychiatr</a:t>
            </a:r>
            <a:r>
              <a:rPr lang="en-US" sz="900" dirty="0">
                <a:cs typeface="Arial" panose="020B0604020202020204" pitchFamily="34" charset="0"/>
              </a:rPr>
              <a:t> Serv. 2009;60:147-156.</a:t>
            </a:r>
          </a:p>
          <a:p>
            <a:pPr algn="ctr"/>
            <a:r>
              <a:rPr lang="en-US" sz="900" dirty="0">
                <a:cs typeface="Arial" panose="020B0604020202020204" pitchFamily="34" charset="0"/>
              </a:rPr>
              <a:t>Crump et al. Comorbidities and Mortality in Bipolar Disorder A Swedish National Cohort Study. JAMA Psychiatry. 2013;70:931-939.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3EE816-C7E2-344F-A745-F4249FC98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81" y="3936327"/>
            <a:ext cx="3835400" cy="990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AC541C-7D98-F94F-932D-E3A89FBFCE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81" y="4933064"/>
            <a:ext cx="2981547" cy="209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411400-1A9D-9143-A99A-953C0415E6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747" y="3677953"/>
            <a:ext cx="38735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06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9" r="6628"/>
          <a:stretch/>
        </p:blipFill>
        <p:spPr>
          <a:xfrm>
            <a:off x="1557196" y="1221105"/>
            <a:ext cx="6177814" cy="46989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114571"/>
            <a:ext cx="91439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Fries </a:t>
            </a:r>
            <a:r>
              <a:rPr lang="en-US" sz="900" i="1" dirty="0"/>
              <a:t>et al</a:t>
            </a:r>
            <a:r>
              <a:rPr lang="en-US" sz="900" dirty="0"/>
              <a:t>. Accelerated aging in bipolar disorder: A comprehensive review of molecular findings and their clinical implications. </a:t>
            </a:r>
            <a:r>
              <a:rPr lang="en-US" sz="900" i="1" dirty="0" err="1"/>
              <a:t>Neurosci</a:t>
            </a:r>
            <a:r>
              <a:rPr lang="en-US" sz="900" i="1" dirty="0"/>
              <a:t> </a:t>
            </a:r>
            <a:r>
              <a:rPr lang="en-US" sz="900" i="1" dirty="0" err="1"/>
              <a:t>Biobehav</a:t>
            </a:r>
            <a:r>
              <a:rPr lang="en-US" sz="900" i="1" dirty="0"/>
              <a:t> Rev. </a:t>
            </a:r>
            <a:r>
              <a:rPr lang="en-US" sz="900" dirty="0"/>
              <a:t>2020;112:107-116.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Hypothesis: Accelerated aging</a:t>
            </a:r>
          </a:p>
        </p:txBody>
      </p:sp>
    </p:spTree>
    <p:extLst>
      <p:ext uri="{BB962C8B-B14F-4D97-AF65-F5344CB8AC3E}">
        <p14:creationId xmlns:p14="http://schemas.microsoft.com/office/powerpoint/2010/main" val="2249323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C14E62-BB13-4FCA-BB9E-182AF6031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961" y="1354804"/>
            <a:ext cx="5134077" cy="414839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984E05E-C108-4734-80A6-C35D9DBCD69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Telomere shortening with suicide attempt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D106D9-36FD-4408-AB22-B8179462D0BE}"/>
              </a:ext>
            </a:extLst>
          </p:cNvPr>
          <p:cNvSpPr txBox="1"/>
          <p:nvPr/>
        </p:nvSpPr>
        <p:spPr>
          <a:xfrm>
            <a:off x="0" y="6098035"/>
            <a:ext cx="91439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err="1">
                <a:cs typeface="Arial" panose="020B0604020202020204" pitchFamily="34" charset="0"/>
              </a:rPr>
              <a:t>Birkenæs</a:t>
            </a:r>
            <a:r>
              <a:rPr lang="en-US" sz="900" dirty="0">
                <a:cs typeface="Arial" panose="020B0604020202020204" pitchFamily="34" charset="0"/>
              </a:rPr>
              <a:t> </a:t>
            </a:r>
            <a:r>
              <a:rPr lang="en-US" sz="900" i="1" dirty="0">
                <a:cs typeface="Arial" panose="020B0604020202020204" pitchFamily="34" charset="0"/>
              </a:rPr>
              <a:t>et al. </a:t>
            </a:r>
            <a:r>
              <a:rPr lang="en-US" sz="900" dirty="0">
                <a:cs typeface="Arial" panose="020B0604020202020204" pitchFamily="34" charset="0"/>
              </a:rPr>
              <a:t>Telomeres are shorter and associated with number of suicide attempts in affective disorders. </a:t>
            </a:r>
            <a:r>
              <a:rPr lang="en-US" sz="900" i="1" dirty="0">
                <a:cs typeface="Arial" panose="020B0604020202020204" pitchFamily="34" charset="0"/>
              </a:rPr>
              <a:t>Journal of Affective Disorders, </a:t>
            </a:r>
            <a:r>
              <a:rPr lang="en-US" sz="900" dirty="0">
                <a:cs typeface="Arial" panose="020B0604020202020204" pitchFamily="34" charset="0"/>
              </a:rPr>
              <a:t>295 (2021) 1032–1039.</a:t>
            </a:r>
          </a:p>
        </p:txBody>
      </p:sp>
    </p:spTree>
    <p:extLst>
      <p:ext uri="{BB962C8B-B14F-4D97-AF65-F5344CB8AC3E}">
        <p14:creationId xmlns:p14="http://schemas.microsoft.com/office/powerpoint/2010/main" val="19461217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10712</TotalTime>
  <Words>1992</Words>
  <Application>Microsoft Macintosh PowerPoint</Application>
  <PresentationFormat>On-screen Show (4:3)</PresentationFormat>
  <Paragraphs>350</Paragraphs>
  <Slides>30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Adobe Garamond Pro</vt:lpstr>
      <vt:lpstr>Arial</vt:lpstr>
      <vt:lpstr>Calibri</vt:lpstr>
      <vt:lpstr>Calibri Light</vt:lpstr>
      <vt:lpstr>Georgia</vt:lpstr>
      <vt:lpstr>Wingdings</vt:lpstr>
      <vt:lpstr>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Prichard, Roy G</dc:creator>
  <cp:lastModifiedBy>gabrielrfries@gmail.com</cp:lastModifiedBy>
  <cp:revision>288</cp:revision>
  <cp:lastPrinted>2022-09-16T15:50:47Z</cp:lastPrinted>
  <dcterms:created xsi:type="dcterms:W3CDTF">2016-09-15T19:42:50Z</dcterms:created>
  <dcterms:modified xsi:type="dcterms:W3CDTF">2023-03-31T12:32:59Z</dcterms:modified>
</cp:coreProperties>
</file>