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02" r:id="rId5"/>
    <p:sldMasterId id="2147483716" r:id="rId6"/>
  </p:sldMasterIdLst>
  <p:notesMasterIdLst>
    <p:notesMasterId r:id="rId37"/>
  </p:notesMasterIdLst>
  <p:sldIdLst>
    <p:sldId id="699" r:id="rId7"/>
    <p:sldId id="708" r:id="rId8"/>
    <p:sldId id="702" r:id="rId9"/>
    <p:sldId id="283" r:id="rId10"/>
    <p:sldId id="526" r:id="rId11"/>
    <p:sldId id="716" r:id="rId12"/>
    <p:sldId id="682" r:id="rId13"/>
    <p:sldId id="678" r:id="rId14"/>
    <p:sldId id="719" r:id="rId15"/>
    <p:sldId id="464" r:id="rId16"/>
    <p:sldId id="395" r:id="rId17"/>
    <p:sldId id="726" r:id="rId18"/>
    <p:sldId id="714" r:id="rId19"/>
    <p:sldId id="715" r:id="rId20"/>
    <p:sldId id="442" r:id="rId21"/>
    <p:sldId id="389" r:id="rId22"/>
    <p:sldId id="721" r:id="rId23"/>
    <p:sldId id="709" r:id="rId24"/>
    <p:sldId id="722" r:id="rId25"/>
    <p:sldId id="302" r:id="rId26"/>
    <p:sldId id="723" r:id="rId27"/>
    <p:sldId id="724" r:id="rId28"/>
    <p:sldId id="725" r:id="rId29"/>
    <p:sldId id="463" r:id="rId30"/>
    <p:sldId id="712" r:id="rId31"/>
    <p:sldId id="314" r:id="rId32"/>
    <p:sldId id="289" r:id="rId33"/>
    <p:sldId id="290" r:id="rId34"/>
    <p:sldId id="286" r:id="rId35"/>
    <p:sldId id="280"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4F8307-45E7-3F7B-C95C-C6AD7CE2AE01}" name="Caitlyn" initials="C" userId="Caitlyn" providerId="None"/>
  <p188:author id="{339E0395-C7EE-849F-B5F4-A015395E46B5}" name="Heinzl, Geoffrey A CTR USARMY MEDCOM CDMRP (US)" initials="HGACUMC(" userId="S-1-5-21-3923692831-1208425469-611280938-6978879" providerId="AD"/>
  <p188:author id="{803DDEAA-2593-A7C8-F4E2-364BE85EB37D}" name="Fisher, Rebecca A CIV USARMY CDMRP (USA)" initials="FRACUC(" userId="S-1-5-21-3923692831-1208425469-611280938-6978866" providerId="AD"/>
  <p188:author id="{0637E9AD-EA25-099B-BD8A-E6FE2AA63810}" name="Soares, Jeffrey M CTR USARMY CDMRP (USA)" initials="SJMCUC(" userId="Soares, Jeffrey M CTR USARMY CDMRP (USA)" providerId="None"/>
  <p188:author id="{4DBD1DB0-8DFF-A132-5B2C-2FEED32FC96C}" name="Gula, Hayley M CIV USARMY CDMRP (USA)" initials="GHMCUC(" userId="Gula, Hayley M CIV USARMY CDMRP (USA)" providerId="None"/>
  <p188:author id="{44DB89E9-9DD5-CE09-1045-4C35BF8B446C}" name="Blake-Hedges, Caitlyn N CTR USARMY CDMRP (USA)" initials="BHCNCUC(" userId="Blake-Hedges, Caitlyn N CTR USARMY CDMRP (US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440"/>
    <a:srgbClr val="D0E7F1"/>
    <a:srgbClr val="D4DED2"/>
    <a:srgbClr val="D7DDE5"/>
    <a:srgbClr val="EAD4E4"/>
    <a:srgbClr val="5AAB46"/>
    <a:srgbClr val="7A0016"/>
    <a:srgbClr val="582831"/>
    <a:srgbClr val="092068"/>
    <a:srgbClr val="5992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D8B90-69EC-4990-92A4-9EFC932EDDA7}" v="7" dt="2023-04-03T16:36:48.513"/>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3" autoAdjust="0"/>
    <p:restoredTop sz="86736" autoAdjust="0"/>
  </p:normalViewPr>
  <p:slideViewPr>
    <p:cSldViewPr snapToGrid="0" snapToObjects="1">
      <p:cViewPr varScale="1">
        <p:scale>
          <a:sx n="78" d="100"/>
          <a:sy n="78" d="100"/>
        </p:scale>
        <p:origin x="1194" y="84"/>
      </p:cViewPr>
      <p:guideLst>
        <p:guide orient="horz" pos="2160"/>
        <p:guide pos="12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A0D08-02FD-4BD7-877C-330217D46E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3AE4817-4028-4212-A694-A919F1A22C9D}">
      <dgm:prSet phldrT="[Text]" custT="1"/>
      <dgm:spPr>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800" dirty="0">
              <a:latin typeface="Arial" panose="020B0604020202020204" pitchFamily="34" charset="0"/>
              <a:cs typeface="Arial" panose="020B0604020202020204" pitchFamily="34" charset="0"/>
            </a:rPr>
            <a:t>Focused Program</a:t>
          </a:r>
        </a:p>
      </dgm:t>
    </dgm:pt>
    <dgm:pt modelId="{58994462-D9F5-4678-B7B4-1878D5450F84}" type="parTrans" cxnId="{C30A74AB-B735-473A-BBF2-00FD7A2D2673}">
      <dgm:prSet/>
      <dgm:spPr/>
      <dgm:t>
        <a:bodyPr/>
        <a:lstStyle/>
        <a:p>
          <a:endParaRPr lang="en-US">
            <a:latin typeface="Arial" panose="020B0604020202020204" pitchFamily="34" charset="0"/>
            <a:cs typeface="Arial" panose="020B0604020202020204" pitchFamily="34" charset="0"/>
          </a:endParaRPr>
        </a:p>
      </dgm:t>
    </dgm:pt>
    <dgm:pt modelId="{1306EA3D-E98F-49B3-846E-868581285FF0}" type="sibTrans" cxnId="{C30A74AB-B735-473A-BBF2-00FD7A2D2673}">
      <dgm:prSet/>
      <dgm:spPr/>
      <dgm:t>
        <a:bodyPr/>
        <a:lstStyle/>
        <a:p>
          <a:endParaRPr lang="en-US">
            <a:latin typeface="Arial" panose="020B0604020202020204" pitchFamily="34" charset="0"/>
            <a:cs typeface="Arial" panose="020B0604020202020204" pitchFamily="34" charset="0"/>
          </a:endParaRPr>
        </a:p>
      </dgm:t>
    </dgm:pt>
    <dgm:pt modelId="{8C234E85-B121-45C9-9292-9B98E39DBC9E}">
      <dgm:prSet phldrT="[Tex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spcAft>
              <a:spcPts val="1200"/>
            </a:spcAft>
            <a:buNone/>
          </a:pPr>
          <a:r>
            <a:rPr lang="en-US" sz="1600" u="sng" dirty="0">
              <a:latin typeface="Arial" panose="020B0604020202020204" pitchFamily="34" charset="0"/>
              <a:cs typeface="Arial" panose="020B0604020202020204" pitchFamily="34" charset="0"/>
            </a:rPr>
            <a:t>Direct cost max</a:t>
          </a:r>
          <a:r>
            <a:rPr lang="en-US" sz="1600" dirty="0">
              <a:latin typeface="Arial" panose="020B0604020202020204" pitchFamily="34" charset="0"/>
              <a:cs typeface="Arial" panose="020B0604020202020204" pitchFamily="34" charset="0"/>
            </a:rPr>
            <a:t>: $7.2M</a:t>
          </a:r>
        </a:p>
      </dgm:t>
    </dgm:pt>
    <dgm:pt modelId="{66AC9C69-8220-4AF1-9C83-27B29DA93349}" type="parTrans" cxnId="{9A334431-FDB2-4129-AE0A-573AA7EF5821}">
      <dgm:prSet/>
      <dgm:spPr/>
      <dgm:t>
        <a:bodyPr/>
        <a:lstStyle/>
        <a:p>
          <a:endParaRPr lang="en-US">
            <a:latin typeface="Arial" panose="020B0604020202020204" pitchFamily="34" charset="0"/>
            <a:cs typeface="Arial" panose="020B0604020202020204" pitchFamily="34" charset="0"/>
          </a:endParaRPr>
        </a:p>
      </dgm:t>
    </dgm:pt>
    <dgm:pt modelId="{98707117-D585-4B3E-B860-FF7385FD24CB}" type="sibTrans" cxnId="{9A334431-FDB2-4129-AE0A-573AA7EF5821}">
      <dgm:prSet/>
      <dgm:spPr/>
      <dgm:t>
        <a:bodyPr/>
        <a:lstStyle/>
        <a:p>
          <a:endParaRPr lang="en-US">
            <a:latin typeface="Arial" panose="020B0604020202020204" pitchFamily="34" charset="0"/>
            <a:cs typeface="Arial" panose="020B0604020202020204" pitchFamily="34" charset="0"/>
          </a:endParaRPr>
        </a:p>
      </dgm:t>
    </dgm:pt>
    <dgm:pt modelId="{3DEF65F3-F39D-4B12-912B-2D47B1470ADD}">
      <dgm:prSet phldrT="[Tex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spcAft>
              <a:spcPct val="15000"/>
            </a:spcAft>
            <a:buNone/>
          </a:pPr>
          <a:r>
            <a:rPr lang="en-US" sz="1600" u="sng" dirty="0">
              <a:latin typeface="Arial" panose="020B0604020202020204" pitchFamily="34" charset="0"/>
              <a:cs typeface="Arial" panose="020B0604020202020204" pitchFamily="34" charset="0"/>
            </a:rPr>
            <a:t>Eligibility</a:t>
          </a:r>
          <a:r>
            <a:rPr lang="en-US" sz="1600" dirty="0">
              <a:latin typeface="Arial" panose="020B0604020202020204" pitchFamily="34" charset="0"/>
              <a:cs typeface="Arial" panose="020B0604020202020204" pitchFamily="34" charset="0"/>
            </a:rPr>
            <a:t>: PIs at or above Full Professor</a:t>
          </a:r>
        </a:p>
      </dgm:t>
    </dgm:pt>
    <dgm:pt modelId="{8FDBEE4D-A4B0-4264-BC8E-B53554683672}" type="parTrans" cxnId="{0B37CF16-3BB4-4409-B27F-918480E6E20F}">
      <dgm:prSet/>
      <dgm:spPr/>
      <dgm:t>
        <a:bodyPr/>
        <a:lstStyle/>
        <a:p>
          <a:endParaRPr lang="en-US">
            <a:latin typeface="Arial" panose="020B0604020202020204" pitchFamily="34" charset="0"/>
            <a:cs typeface="Arial" panose="020B0604020202020204" pitchFamily="34" charset="0"/>
          </a:endParaRPr>
        </a:p>
      </dgm:t>
    </dgm:pt>
    <dgm:pt modelId="{53189D93-3AFF-4D0B-B068-0167D2646912}" type="sibTrans" cxnId="{0B37CF16-3BB4-4409-B27F-918480E6E20F}">
      <dgm:prSet/>
      <dgm:spPr/>
      <dgm:t>
        <a:bodyPr/>
        <a:lstStyle/>
        <a:p>
          <a:endParaRPr lang="en-US">
            <a:latin typeface="Arial" panose="020B0604020202020204" pitchFamily="34" charset="0"/>
            <a:cs typeface="Arial" panose="020B0604020202020204" pitchFamily="34" charset="0"/>
          </a:endParaRPr>
        </a:p>
      </dgm:t>
    </dgm:pt>
    <dgm:pt modelId="{6C2C3814-277F-4F0D-8FC3-34738EEF9932}">
      <dgm:prSet phldrT="[Text]" custT="1"/>
      <dgm:spPr>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800" dirty="0">
              <a:latin typeface="Arial" panose="020B0604020202020204" pitchFamily="34" charset="0"/>
              <a:cs typeface="Arial" panose="020B0604020202020204" pitchFamily="34" charset="0"/>
            </a:rPr>
            <a:t>Clinical Trial</a:t>
          </a:r>
        </a:p>
      </dgm:t>
    </dgm:pt>
    <dgm:pt modelId="{ABE82DA9-2CF1-4708-B8DE-B6B42296A021}" type="parTrans" cxnId="{979B0A20-2184-4CBF-A058-4AE60A95675A}">
      <dgm:prSet/>
      <dgm:spPr/>
      <dgm:t>
        <a:bodyPr/>
        <a:lstStyle/>
        <a:p>
          <a:endParaRPr lang="en-US">
            <a:latin typeface="Arial" panose="020B0604020202020204" pitchFamily="34" charset="0"/>
            <a:cs typeface="Arial" panose="020B0604020202020204" pitchFamily="34" charset="0"/>
          </a:endParaRPr>
        </a:p>
      </dgm:t>
    </dgm:pt>
    <dgm:pt modelId="{56802B48-4FD9-48E6-8AC7-4DEDA6BEC9C2}" type="sibTrans" cxnId="{979B0A20-2184-4CBF-A058-4AE60A95675A}">
      <dgm:prSet/>
      <dgm:spPr/>
      <dgm:t>
        <a:bodyPr/>
        <a:lstStyle/>
        <a:p>
          <a:endParaRPr lang="en-US">
            <a:latin typeface="Arial" panose="020B0604020202020204" pitchFamily="34" charset="0"/>
            <a:cs typeface="Arial" panose="020B0604020202020204" pitchFamily="34" charset="0"/>
          </a:endParaRPr>
        </a:p>
      </dgm:t>
    </dgm:pt>
    <dgm:pt modelId="{F40DDDC5-EA36-4592-B71F-4C7737232AC1}">
      <dgm:prSet phldrT="[Text]"/>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buNone/>
          </a:pPr>
          <a:r>
            <a:rPr lang="en-US" u="sng" dirty="0">
              <a:latin typeface="Arial" panose="020B0604020202020204" pitchFamily="34" charset="0"/>
              <a:cs typeface="Arial" panose="020B0604020202020204" pitchFamily="34" charset="0"/>
            </a:rPr>
            <a:t>Direct cost max</a:t>
          </a:r>
          <a:r>
            <a:rPr lang="en-US" dirty="0">
              <a:latin typeface="Arial" panose="020B0604020202020204" pitchFamily="34" charset="0"/>
              <a:cs typeface="Arial" panose="020B0604020202020204" pitchFamily="34" charset="0"/>
            </a:rPr>
            <a:t>: $500K (PP)/no limit (full trial)</a:t>
          </a:r>
        </a:p>
      </dgm:t>
    </dgm:pt>
    <dgm:pt modelId="{86CE4CB7-CFB6-450C-AB2A-5DC9949DA218}" type="parTrans" cxnId="{DA8CEC08-94E5-4949-AAE0-5438FEE2734F}">
      <dgm:prSet/>
      <dgm:spPr/>
      <dgm:t>
        <a:bodyPr/>
        <a:lstStyle/>
        <a:p>
          <a:endParaRPr lang="en-US">
            <a:latin typeface="Arial" panose="020B0604020202020204" pitchFamily="34" charset="0"/>
            <a:cs typeface="Arial" panose="020B0604020202020204" pitchFamily="34" charset="0"/>
          </a:endParaRPr>
        </a:p>
      </dgm:t>
    </dgm:pt>
    <dgm:pt modelId="{F52AF8E8-E210-4BA7-A762-C3BC3A89A37D}" type="sibTrans" cxnId="{DA8CEC08-94E5-4949-AAE0-5438FEE2734F}">
      <dgm:prSet/>
      <dgm:spPr/>
      <dgm:t>
        <a:bodyPr/>
        <a:lstStyle/>
        <a:p>
          <a:endParaRPr lang="en-US">
            <a:latin typeface="Arial" panose="020B0604020202020204" pitchFamily="34" charset="0"/>
            <a:cs typeface="Arial" panose="020B0604020202020204" pitchFamily="34" charset="0"/>
          </a:endParaRPr>
        </a:p>
      </dgm:t>
    </dgm:pt>
    <dgm:pt modelId="{194B7134-0979-4D9F-88DC-2437491498A9}">
      <dgm:prSet phldrT="[Text]" custT="1"/>
      <dgm:spPr>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600" dirty="0">
              <a:latin typeface="Arial" panose="020B0604020202020204" pitchFamily="34" charset="0"/>
              <a:cs typeface="Arial" panose="020B0604020202020204" pitchFamily="34" charset="0"/>
            </a:rPr>
            <a:t>Lifestyle and Behavioral Health Interventions </a:t>
          </a:r>
        </a:p>
      </dgm:t>
    </dgm:pt>
    <dgm:pt modelId="{67BE5058-654D-4404-9896-A449BEB4FC3D}" type="parTrans" cxnId="{A50ACA77-DA8D-460B-BA3B-F23B3F8BC770}">
      <dgm:prSet/>
      <dgm:spPr/>
      <dgm:t>
        <a:bodyPr/>
        <a:lstStyle/>
        <a:p>
          <a:endParaRPr lang="en-US">
            <a:latin typeface="Arial" panose="020B0604020202020204" pitchFamily="34" charset="0"/>
            <a:cs typeface="Arial" panose="020B0604020202020204" pitchFamily="34" charset="0"/>
          </a:endParaRPr>
        </a:p>
      </dgm:t>
    </dgm:pt>
    <dgm:pt modelId="{D9695381-0954-49F9-BE82-CB34E6D4A5A5}" type="sibTrans" cxnId="{A50ACA77-DA8D-460B-BA3B-F23B3F8BC770}">
      <dgm:prSet/>
      <dgm:spPr/>
      <dgm:t>
        <a:bodyPr/>
        <a:lstStyle/>
        <a:p>
          <a:endParaRPr lang="en-US">
            <a:latin typeface="Arial" panose="020B0604020202020204" pitchFamily="34" charset="0"/>
            <a:cs typeface="Arial" panose="020B0604020202020204" pitchFamily="34" charset="0"/>
          </a:endParaRPr>
        </a:p>
      </dgm:t>
    </dgm:pt>
    <dgm:pt modelId="{170D2AB3-FE55-4DF1-8449-DA9D2B22FA63}">
      <dgm:prSet phldrT="[Tex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spcAft>
              <a:spcPts val="1200"/>
            </a:spcAft>
            <a:buNone/>
          </a:pPr>
          <a:r>
            <a:rPr lang="en-US" sz="1600" u="sng" dirty="0">
              <a:latin typeface="Arial" panose="020B0604020202020204" pitchFamily="34" charset="0"/>
              <a:cs typeface="Arial" panose="020B0604020202020204" pitchFamily="34" charset="0"/>
            </a:rPr>
            <a:t>Direct cost max</a:t>
          </a:r>
          <a:r>
            <a:rPr lang="en-US" sz="1600" dirty="0">
              <a:latin typeface="Arial" panose="020B0604020202020204" pitchFamily="34" charset="0"/>
              <a:cs typeface="Arial" panose="020B0604020202020204" pitchFamily="34" charset="0"/>
            </a:rPr>
            <a:t>: $3M</a:t>
          </a:r>
        </a:p>
      </dgm:t>
    </dgm:pt>
    <dgm:pt modelId="{44B90F0B-D307-4A63-9308-7A1472563BDA}" type="parTrans" cxnId="{F138B944-FCC2-4FCF-87B2-3B982F5BBBB5}">
      <dgm:prSet/>
      <dgm:spPr/>
      <dgm:t>
        <a:bodyPr/>
        <a:lstStyle/>
        <a:p>
          <a:endParaRPr lang="en-US">
            <a:latin typeface="Arial" panose="020B0604020202020204" pitchFamily="34" charset="0"/>
            <a:cs typeface="Arial" panose="020B0604020202020204" pitchFamily="34" charset="0"/>
          </a:endParaRPr>
        </a:p>
      </dgm:t>
    </dgm:pt>
    <dgm:pt modelId="{E80F2986-8A4A-47D4-A145-AE208E2FE9C9}" type="sibTrans" cxnId="{F138B944-FCC2-4FCF-87B2-3B982F5BBBB5}">
      <dgm:prSet/>
      <dgm:spPr/>
      <dgm:t>
        <a:bodyPr/>
        <a:lstStyle/>
        <a:p>
          <a:endParaRPr lang="en-US">
            <a:latin typeface="Arial" panose="020B0604020202020204" pitchFamily="34" charset="0"/>
            <a:cs typeface="Arial" panose="020B0604020202020204" pitchFamily="34" charset="0"/>
          </a:endParaRPr>
        </a:p>
      </dgm:t>
    </dgm:pt>
    <dgm:pt modelId="{A62E6EE2-9A13-4FE6-888A-E76E79B97E9D}">
      <dgm:prSet phldrT="[Tex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spcAft>
              <a:spcPct val="15000"/>
            </a:spcAft>
            <a:buNone/>
          </a:pPr>
          <a:r>
            <a:rPr lang="en-US" sz="1600" u="sng" dirty="0">
              <a:latin typeface="Arial" panose="020B0604020202020204" pitchFamily="34" charset="0"/>
              <a:cs typeface="Arial" panose="020B0604020202020204" pitchFamily="34" charset="0"/>
            </a:rPr>
            <a:t>POP</a:t>
          </a:r>
          <a:r>
            <a:rPr lang="en-US" sz="1600" dirty="0">
              <a:latin typeface="Arial" panose="020B0604020202020204" pitchFamily="34" charset="0"/>
              <a:cs typeface="Arial" panose="020B0604020202020204" pitchFamily="34" charset="0"/>
            </a:rPr>
            <a:t>: 4 years</a:t>
          </a:r>
        </a:p>
      </dgm:t>
    </dgm:pt>
    <dgm:pt modelId="{59EE81F8-7CFE-4567-B7F3-F455289FBC6F}" type="parTrans" cxnId="{5592F8A9-ECBE-4E2A-9278-AB3E55D3FB88}">
      <dgm:prSet/>
      <dgm:spPr/>
      <dgm:t>
        <a:bodyPr/>
        <a:lstStyle/>
        <a:p>
          <a:endParaRPr lang="en-US">
            <a:latin typeface="Arial" panose="020B0604020202020204" pitchFamily="34" charset="0"/>
            <a:cs typeface="Arial" panose="020B0604020202020204" pitchFamily="34" charset="0"/>
          </a:endParaRPr>
        </a:p>
      </dgm:t>
    </dgm:pt>
    <dgm:pt modelId="{D1440DFC-0348-44DE-9D29-AAE60680CB13}" type="sibTrans" cxnId="{5592F8A9-ECBE-4E2A-9278-AB3E55D3FB88}">
      <dgm:prSet/>
      <dgm:spPr/>
      <dgm:t>
        <a:bodyPr/>
        <a:lstStyle/>
        <a:p>
          <a:endParaRPr lang="en-US">
            <a:latin typeface="Arial" panose="020B0604020202020204" pitchFamily="34" charset="0"/>
            <a:cs typeface="Arial" panose="020B0604020202020204" pitchFamily="34" charset="0"/>
          </a:endParaRPr>
        </a:p>
      </dgm:t>
    </dgm:pt>
    <dgm:pt modelId="{6BC1700C-402E-481F-9DA7-8442EE22BF5E}">
      <dgm:prSe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spcAft>
              <a:spcPct val="15000"/>
            </a:spcAft>
            <a:buNone/>
          </a:pPr>
          <a:endParaRPr lang="en-US" sz="1600" dirty="0">
            <a:latin typeface="Arial" panose="020B0604020202020204" pitchFamily="34" charset="0"/>
            <a:cs typeface="Arial" panose="020B0604020202020204" pitchFamily="34" charset="0"/>
          </a:endParaRPr>
        </a:p>
      </dgm:t>
    </dgm:pt>
    <dgm:pt modelId="{5A99536B-AD29-44D6-9A63-ACE569A50871}" type="parTrans" cxnId="{BF33DD47-7EF0-4AD2-9246-635D904C4320}">
      <dgm:prSet/>
      <dgm:spPr/>
      <dgm:t>
        <a:bodyPr/>
        <a:lstStyle/>
        <a:p>
          <a:endParaRPr lang="en-US">
            <a:latin typeface="Arial" panose="020B0604020202020204" pitchFamily="34" charset="0"/>
            <a:cs typeface="Arial" panose="020B0604020202020204" pitchFamily="34" charset="0"/>
          </a:endParaRPr>
        </a:p>
      </dgm:t>
    </dgm:pt>
    <dgm:pt modelId="{D33A4307-716C-4389-97AF-FC035732887F}" type="sibTrans" cxnId="{BF33DD47-7EF0-4AD2-9246-635D904C4320}">
      <dgm:prSet/>
      <dgm:spPr/>
      <dgm:t>
        <a:bodyPr/>
        <a:lstStyle/>
        <a:p>
          <a:endParaRPr lang="en-US">
            <a:latin typeface="Arial" panose="020B0604020202020204" pitchFamily="34" charset="0"/>
            <a:cs typeface="Arial" panose="020B0604020202020204" pitchFamily="34" charset="0"/>
          </a:endParaRPr>
        </a:p>
      </dgm:t>
    </dgm:pt>
    <dgm:pt modelId="{1876C03B-7D35-43DF-B631-A53E02917175}">
      <dgm:prSe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ctr">
            <a:spcAft>
              <a:spcPct val="15000"/>
            </a:spcAft>
            <a:buNone/>
          </a:pPr>
          <a:r>
            <a:rPr lang="en-US" sz="1600" dirty="0">
              <a:latin typeface="Arial" panose="020B0604020202020204" pitchFamily="34" charset="0"/>
              <a:cs typeface="Arial" panose="020B0604020202020204" pitchFamily="34" charset="0"/>
            </a:rPr>
            <a:t>Supports synergistic, multidisciplinary research program of at least four distinct but complementary projects addressing an overarching goal</a:t>
          </a:r>
        </a:p>
      </dgm:t>
    </dgm:pt>
    <dgm:pt modelId="{0BAA674E-44ED-41C9-9D69-EBBB7BD46B94}" type="parTrans" cxnId="{B2D730E0-99CB-4619-8556-C30664004692}">
      <dgm:prSet/>
      <dgm:spPr/>
      <dgm:t>
        <a:bodyPr/>
        <a:lstStyle/>
        <a:p>
          <a:endParaRPr lang="en-US">
            <a:latin typeface="Arial" panose="020B0604020202020204" pitchFamily="34" charset="0"/>
            <a:cs typeface="Arial" panose="020B0604020202020204" pitchFamily="34" charset="0"/>
          </a:endParaRPr>
        </a:p>
      </dgm:t>
    </dgm:pt>
    <dgm:pt modelId="{9E46B8E4-DDFB-4B98-A6A6-897A44167630}" type="sibTrans" cxnId="{B2D730E0-99CB-4619-8556-C30664004692}">
      <dgm:prSet/>
      <dgm:spPr/>
      <dgm:t>
        <a:bodyPr/>
        <a:lstStyle/>
        <a:p>
          <a:endParaRPr lang="en-US">
            <a:latin typeface="Arial" panose="020B0604020202020204" pitchFamily="34" charset="0"/>
            <a:cs typeface="Arial" panose="020B0604020202020204" pitchFamily="34" charset="0"/>
          </a:endParaRPr>
        </a:p>
      </dgm:t>
    </dgm:pt>
    <dgm:pt modelId="{0C0C98EC-D867-4DC9-9F1A-144F6CA89BDC}">
      <dgm:prSet phldrT="[Tex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spcAft>
              <a:spcPct val="15000"/>
            </a:spcAft>
            <a:buNone/>
          </a:pPr>
          <a:endParaRPr lang="en-US" sz="1600" dirty="0">
            <a:latin typeface="Arial" panose="020B0604020202020204" pitchFamily="34" charset="0"/>
            <a:cs typeface="Arial" panose="020B0604020202020204" pitchFamily="34" charset="0"/>
          </a:endParaRPr>
        </a:p>
      </dgm:t>
    </dgm:pt>
    <dgm:pt modelId="{E32B0E86-A2EF-410C-9448-B7DD697F7CE0}" type="parTrans" cxnId="{B3F1FA1B-2A35-4CC3-84F7-561DBA4DE7EA}">
      <dgm:prSet/>
      <dgm:spPr/>
      <dgm:t>
        <a:bodyPr/>
        <a:lstStyle/>
        <a:p>
          <a:endParaRPr lang="en-US">
            <a:latin typeface="Arial" panose="020B0604020202020204" pitchFamily="34" charset="0"/>
            <a:cs typeface="Arial" panose="020B0604020202020204" pitchFamily="34" charset="0"/>
          </a:endParaRPr>
        </a:p>
      </dgm:t>
    </dgm:pt>
    <dgm:pt modelId="{1A1FCB80-C3F4-400F-9C91-4ECE24EBF798}" type="sibTrans" cxnId="{B3F1FA1B-2A35-4CC3-84F7-561DBA4DE7EA}">
      <dgm:prSet/>
      <dgm:spPr/>
      <dgm:t>
        <a:bodyPr/>
        <a:lstStyle/>
        <a:p>
          <a:endParaRPr lang="en-US">
            <a:latin typeface="Arial" panose="020B0604020202020204" pitchFamily="34" charset="0"/>
            <a:cs typeface="Arial" panose="020B0604020202020204" pitchFamily="34" charset="0"/>
          </a:endParaRPr>
        </a:p>
      </dgm:t>
    </dgm:pt>
    <dgm:pt modelId="{AAEA82DD-6D5C-4A41-8549-B425394AA5CD}">
      <dgm:prSet/>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buNone/>
          </a:pPr>
          <a:r>
            <a:rPr lang="en-US" u="sng" dirty="0">
              <a:latin typeface="Arial" panose="020B0604020202020204" pitchFamily="34" charset="0"/>
              <a:cs typeface="Arial" panose="020B0604020202020204" pitchFamily="34" charset="0"/>
            </a:rPr>
            <a:t>Eligibility</a:t>
          </a:r>
          <a:r>
            <a:rPr lang="en-US" dirty="0">
              <a:latin typeface="Arial" panose="020B0604020202020204" pitchFamily="34" charset="0"/>
              <a:cs typeface="Arial" panose="020B0604020202020204" pitchFamily="34" charset="0"/>
            </a:rPr>
            <a:t>: PIs at or above Assistant Professor</a:t>
          </a:r>
        </a:p>
      </dgm:t>
    </dgm:pt>
    <dgm:pt modelId="{836A036B-D44D-47DE-86B5-FFC20E87D44C}" type="parTrans" cxnId="{4AF64AE0-3489-4A41-9613-5A2034FDE6F3}">
      <dgm:prSet/>
      <dgm:spPr/>
      <dgm:t>
        <a:bodyPr/>
        <a:lstStyle/>
        <a:p>
          <a:endParaRPr lang="en-US">
            <a:latin typeface="Arial" panose="020B0604020202020204" pitchFamily="34" charset="0"/>
            <a:cs typeface="Arial" panose="020B0604020202020204" pitchFamily="34" charset="0"/>
          </a:endParaRPr>
        </a:p>
      </dgm:t>
    </dgm:pt>
    <dgm:pt modelId="{C550F9D2-212D-4BE1-972A-7A496E2A28D2}" type="sibTrans" cxnId="{4AF64AE0-3489-4A41-9613-5A2034FDE6F3}">
      <dgm:prSet/>
      <dgm:spPr/>
      <dgm:t>
        <a:bodyPr/>
        <a:lstStyle/>
        <a:p>
          <a:endParaRPr lang="en-US">
            <a:latin typeface="Arial" panose="020B0604020202020204" pitchFamily="34" charset="0"/>
            <a:cs typeface="Arial" panose="020B0604020202020204" pitchFamily="34" charset="0"/>
          </a:endParaRPr>
        </a:p>
      </dgm:t>
    </dgm:pt>
    <dgm:pt modelId="{FAF7FE25-C005-4A5B-8484-CEFF28C605A9}">
      <dgm:prSet/>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buNone/>
          </a:pPr>
          <a:endParaRPr lang="en-US" dirty="0">
            <a:latin typeface="Arial" panose="020B0604020202020204" pitchFamily="34" charset="0"/>
            <a:cs typeface="Arial" panose="020B0604020202020204" pitchFamily="34" charset="0"/>
          </a:endParaRPr>
        </a:p>
      </dgm:t>
    </dgm:pt>
    <dgm:pt modelId="{38311378-12D8-4E20-B5A9-8361F35D1DAF}" type="parTrans" cxnId="{D488CC32-351D-46F0-BBBE-2E63FEC35067}">
      <dgm:prSet/>
      <dgm:spPr/>
      <dgm:t>
        <a:bodyPr/>
        <a:lstStyle/>
        <a:p>
          <a:endParaRPr lang="en-US">
            <a:latin typeface="Arial" panose="020B0604020202020204" pitchFamily="34" charset="0"/>
            <a:cs typeface="Arial" panose="020B0604020202020204" pitchFamily="34" charset="0"/>
          </a:endParaRPr>
        </a:p>
      </dgm:t>
    </dgm:pt>
    <dgm:pt modelId="{66B1754D-4848-43D6-9CD7-C0445A5363DA}" type="sibTrans" cxnId="{D488CC32-351D-46F0-BBBE-2E63FEC35067}">
      <dgm:prSet/>
      <dgm:spPr/>
      <dgm:t>
        <a:bodyPr/>
        <a:lstStyle/>
        <a:p>
          <a:endParaRPr lang="en-US">
            <a:latin typeface="Arial" panose="020B0604020202020204" pitchFamily="34" charset="0"/>
            <a:cs typeface="Arial" panose="020B0604020202020204" pitchFamily="34" charset="0"/>
          </a:endParaRPr>
        </a:p>
      </dgm:t>
    </dgm:pt>
    <dgm:pt modelId="{E800A66B-485B-4ED2-8CC9-5AE6FA4ECA92}">
      <dgm:prSet/>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ctr">
            <a:buNone/>
          </a:pPr>
          <a:r>
            <a:rPr lang="en-US" b="1" dirty="0">
              <a:latin typeface="Arial" panose="020B0604020202020204" pitchFamily="34" charset="0"/>
              <a:cs typeface="Arial" panose="020B0604020202020204" pitchFamily="34" charset="0"/>
            </a:rPr>
            <a:t>Planning Phase</a:t>
          </a:r>
          <a:r>
            <a:rPr lang="en-US" dirty="0">
              <a:latin typeface="Arial" panose="020B0604020202020204" pitchFamily="34" charset="0"/>
              <a:cs typeface="Arial" panose="020B0604020202020204" pitchFamily="34" charset="0"/>
            </a:rPr>
            <a:t>: Supports regulatory costs for trial planning to include IND/IDE submission; must have FDA approval before trial may be funded</a:t>
          </a:r>
        </a:p>
      </dgm:t>
    </dgm:pt>
    <dgm:pt modelId="{329C51CA-B9E0-4212-B07E-8101369A842C}" type="parTrans" cxnId="{8B4AD83E-C628-4417-849D-0FAE1D1BAF3A}">
      <dgm:prSet/>
      <dgm:spPr/>
      <dgm:t>
        <a:bodyPr/>
        <a:lstStyle/>
        <a:p>
          <a:endParaRPr lang="en-US">
            <a:latin typeface="Arial" panose="020B0604020202020204" pitchFamily="34" charset="0"/>
            <a:cs typeface="Arial" panose="020B0604020202020204" pitchFamily="34" charset="0"/>
          </a:endParaRPr>
        </a:p>
      </dgm:t>
    </dgm:pt>
    <dgm:pt modelId="{09CD3AA7-DA3B-4629-80EF-95CDFA4CBD62}" type="sibTrans" cxnId="{8B4AD83E-C628-4417-849D-0FAE1D1BAF3A}">
      <dgm:prSet/>
      <dgm:spPr/>
      <dgm:t>
        <a:bodyPr/>
        <a:lstStyle/>
        <a:p>
          <a:endParaRPr lang="en-US">
            <a:latin typeface="Arial" panose="020B0604020202020204" pitchFamily="34" charset="0"/>
            <a:cs typeface="Arial" panose="020B0604020202020204" pitchFamily="34" charset="0"/>
          </a:endParaRPr>
        </a:p>
      </dgm:t>
    </dgm:pt>
    <dgm:pt modelId="{C9583B7F-3DD4-4590-A688-20C38D0333D8}">
      <dgm:prSe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spcAft>
              <a:spcPct val="15000"/>
            </a:spcAft>
            <a:buNone/>
          </a:pPr>
          <a:endParaRPr lang="en-US" sz="1600" dirty="0">
            <a:latin typeface="Arial" panose="020B0604020202020204" pitchFamily="34" charset="0"/>
            <a:cs typeface="Arial" panose="020B0604020202020204" pitchFamily="34" charset="0"/>
          </a:endParaRPr>
        </a:p>
      </dgm:t>
    </dgm:pt>
    <dgm:pt modelId="{9B4C6247-EB7C-47B9-BD9E-BB70D53E83C5}" type="parTrans" cxnId="{FD9728D8-1CAB-47F7-848D-FDD226439676}">
      <dgm:prSet/>
      <dgm:spPr/>
      <dgm:t>
        <a:bodyPr/>
        <a:lstStyle/>
        <a:p>
          <a:endParaRPr lang="en-US">
            <a:latin typeface="Arial" panose="020B0604020202020204" pitchFamily="34" charset="0"/>
            <a:cs typeface="Arial" panose="020B0604020202020204" pitchFamily="34" charset="0"/>
          </a:endParaRPr>
        </a:p>
      </dgm:t>
    </dgm:pt>
    <dgm:pt modelId="{62CCA907-6E11-4444-A8D2-8DC8DC19865C}" type="sibTrans" cxnId="{FD9728D8-1CAB-47F7-848D-FDD226439676}">
      <dgm:prSet/>
      <dgm:spPr/>
      <dgm:t>
        <a:bodyPr/>
        <a:lstStyle/>
        <a:p>
          <a:endParaRPr lang="en-US">
            <a:latin typeface="Arial" panose="020B0604020202020204" pitchFamily="34" charset="0"/>
            <a:cs typeface="Arial" panose="020B0604020202020204" pitchFamily="34" charset="0"/>
          </a:endParaRPr>
        </a:p>
      </dgm:t>
    </dgm:pt>
    <dgm:pt modelId="{9015ACAE-2A71-4935-BAE7-8693F57A8DC3}">
      <dgm:prSe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spcAft>
              <a:spcPct val="15000"/>
            </a:spcAft>
            <a:buNone/>
          </a:pPr>
          <a:r>
            <a:rPr lang="en-US" sz="1600" u="sng" dirty="0">
              <a:latin typeface="Arial" panose="020B0604020202020204" pitchFamily="34" charset="0"/>
              <a:cs typeface="Arial" panose="020B0604020202020204" pitchFamily="34" charset="0"/>
            </a:rPr>
            <a:t>Eligibility</a:t>
          </a:r>
          <a:r>
            <a:rPr lang="en-US" sz="1600" dirty="0">
              <a:latin typeface="Arial" panose="020B0604020202020204" pitchFamily="34" charset="0"/>
              <a:cs typeface="Arial" panose="020B0604020202020204" pitchFamily="34" charset="0"/>
            </a:rPr>
            <a:t>: PIs at or above Assistant Professor</a:t>
          </a:r>
        </a:p>
      </dgm:t>
    </dgm:pt>
    <dgm:pt modelId="{1CA74D63-822F-46A4-BE82-2A9F07E34239}" type="parTrans" cxnId="{5225A94F-1898-436D-94AA-C4DDE51EB3BC}">
      <dgm:prSet/>
      <dgm:spPr/>
      <dgm:t>
        <a:bodyPr/>
        <a:lstStyle/>
        <a:p>
          <a:endParaRPr lang="en-US">
            <a:latin typeface="Arial" panose="020B0604020202020204" pitchFamily="34" charset="0"/>
            <a:cs typeface="Arial" panose="020B0604020202020204" pitchFamily="34" charset="0"/>
          </a:endParaRPr>
        </a:p>
      </dgm:t>
    </dgm:pt>
    <dgm:pt modelId="{25C085CE-718D-4870-A45F-322BF998DA1D}" type="sibTrans" cxnId="{5225A94F-1898-436D-94AA-C4DDE51EB3BC}">
      <dgm:prSet/>
      <dgm:spPr/>
      <dgm:t>
        <a:bodyPr/>
        <a:lstStyle/>
        <a:p>
          <a:endParaRPr lang="en-US">
            <a:latin typeface="Arial" panose="020B0604020202020204" pitchFamily="34" charset="0"/>
            <a:cs typeface="Arial" panose="020B0604020202020204" pitchFamily="34" charset="0"/>
          </a:endParaRPr>
        </a:p>
      </dgm:t>
    </dgm:pt>
    <dgm:pt modelId="{9496250B-F25F-4E38-929F-3AFB64D02C5A}">
      <dgm:prSe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ctr">
            <a:spcAft>
              <a:spcPct val="15000"/>
            </a:spcAft>
            <a:buNone/>
          </a:pPr>
          <a:r>
            <a:rPr lang="en-US" sz="1600" dirty="0">
              <a:latin typeface="Arial" panose="020B0604020202020204" pitchFamily="34" charset="0"/>
              <a:cs typeface="Arial" panose="020B0604020202020204" pitchFamily="34" charset="0"/>
            </a:rPr>
            <a:t>Supports clinical research and/or clinical trials using a combination of scientific disciplines including behavioral health, psychology, psychometrics, biostatistics and epidemiology, surveillance, and public health</a:t>
          </a:r>
        </a:p>
      </dgm:t>
    </dgm:pt>
    <dgm:pt modelId="{A8F874DF-7A55-47F2-83D3-8C72709EF422}" type="parTrans" cxnId="{8D886B36-4AB4-4568-B5D5-E233184280F3}">
      <dgm:prSet/>
      <dgm:spPr/>
      <dgm:t>
        <a:bodyPr/>
        <a:lstStyle/>
        <a:p>
          <a:endParaRPr lang="en-US">
            <a:latin typeface="Arial" panose="020B0604020202020204" pitchFamily="34" charset="0"/>
            <a:cs typeface="Arial" panose="020B0604020202020204" pitchFamily="34" charset="0"/>
          </a:endParaRPr>
        </a:p>
      </dgm:t>
    </dgm:pt>
    <dgm:pt modelId="{180BEE1B-D4E8-4F8C-ABAE-89F40141DD79}" type="sibTrans" cxnId="{8D886B36-4AB4-4568-B5D5-E233184280F3}">
      <dgm:prSet/>
      <dgm:spPr/>
      <dgm:t>
        <a:bodyPr/>
        <a:lstStyle/>
        <a:p>
          <a:endParaRPr lang="en-US">
            <a:latin typeface="Arial" panose="020B0604020202020204" pitchFamily="34" charset="0"/>
            <a:cs typeface="Arial" panose="020B0604020202020204" pitchFamily="34" charset="0"/>
          </a:endParaRPr>
        </a:p>
      </dgm:t>
    </dgm:pt>
    <dgm:pt modelId="{24DF5543-7A64-4A1D-AC3E-6238B49C3AFF}">
      <dgm:prSet phldrT="[Tex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spcAft>
              <a:spcPct val="15000"/>
            </a:spcAft>
            <a:buNone/>
          </a:pPr>
          <a:r>
            <a:rPr lang="en-US" sz="1600" u="sng" dirty="0">
              <a:latin typeface="Arial" panose="020B0604020202020204" pitchFamily="34" charset="0"/>
              <a:cs typeface="Arial" panose="020B0604020202020204" pitchFamily="34" charset="0"/>
            </a:rPr>
            <a:t>LOI/Invite</a:t>
          </a:r>
          <a:r>
            <a:rPr lang="en-US" sz="1600" dirty="0">
              <a:latin typeface="Arial" panose="020B0604020202020204" pitchFamily="34" charset="0"/>
              <a:cs typeface="Arial" panose="020B0604020202020204" pitchFamily="34" charset="0"/>
            </a:rPr>
            <a:t>: Pre-proposal submission is required; application submission is by invitation only</a:t>
          </a:r>
        </a:p>
      </dgm:t>
    </dgm:pt>
    <dgm:pt modelId="{DC7B0AEB-4056-49C1-9CFF-DCD6C7CB9183}" type="parTrans" cxnId="{83416267-7AC5-4B84-8FE5-4D7C97CE5916}">
      <dgm:prSet/>
      <dgm:spPr/>
      <dgm:t>
        <a:bodyPr/>
        <a:lstStyle/>
        <a:p>
          <a:endParaRPr lang="en-US">
            <a:latin typeface="Arial" panose="020B0604020202020204" pitchFamily="34" charset="0"/>
            <a:cs typeface="Arial" panose="020B0604020202020204" pitchFamily="34" charset="0"/>
          </a:endParaRPr>
        </a:p>
      </dgm:t>
    </dgm:pt>
    <dgm:pt modelId="{A6840066-19E5-4669-8041-ABE3A230F25E}" type="sibTrans" cxnId="{83416267-7AC5-4B84-8FE5-4D7C97CE5916}">
      <dgm:prSet/>
      <dgm:spPr/>
      <dgm:t>
        <a:bodyPr/>
        <a:lstStyle/>
        <a:p>
          <a:endParaRPr lang="en-US">
            <a:latin typeface="Arial" panose="020B0604020202020204" pitchFamily="34" charset="0"/>
            <a:cs typeface="Arial" panose="020B0604020202020204" pitchFamily="34" charset="0"/>
          </a:endParaRPr>
        </a:p>
      </dgm:t>
    </dgm:pt>
    <dgm:pt modelId="{D07B342D-8CEB-492C-872E-05BB35081B15}">
      <dgm:prSet phldrT="[Tex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spcAft>
              <a:spcPct val="15000"/>
            </a:spcAft>
            <a:buNone/>
          </a:pPr>
          <a:endParaRPr lang="en-US" sz="1600" dirty="0">
            <a:latin typeface="Arial" panose="020B0604020202020204" pitchFamily="34" charset="0"/>
            <a:cs typeface="Arial" panose="020B0604020202020204" pitchFamily="34" charset="0"/>
          </a:endParaRPr>
        </a:p>
      </dgm:t>
    </dgm:pt>
    <dgm:pt modelId="{60468015-4784-45A4-9B52-03B9FB130E00}" type="parTrans" cxnId="{C7FAB84E-B819-44F6-BA0E-2C13A3FCFCB2}">
      <dgm:prSet/>
      <dgm:spPr/>
      <dgm:t>
        <a:bodyPr/>
        <a:lstStyle/>
        <a:p>
          <a:endParaRPr lang="en-US">
            <a:latin typeface="Arial" panose="020B0604020202020204" pitchFamily="34" charset="0"/>
            <a:cs typeface="Arial" panose="020B0604020202020204" pitchFamily="34" charset="0"/>
          </a:endParaRPr>
        </a:p>
      </dgm:t>
    </dgm:pt>
    <dgm:pt modelId="{129B991B-8BD3-4977-A003-BF104511564F}" type="sibTrans" cxnId="{C7FAB84E-B819-44F6-BA0E-2C13A3FCFCB2}">
      <dgm:prSet/>
      <dgm:spPr/>
      <dgm:t>
        <a:bodyPr/>
        <a:lstStyle/>
        <a:p>
          <a:endParaRPr lang="en-US">
            <a:latin typeface="Arial" panose="020B0604020202020204" pitchFamily="34" charset="0"/>
            <a:cs typeface="Arial" panose="020B0604020202020204" pitchFamily="34" charset="0"/>
          </a:endParaRPr>
        </a:p>
      </dgm:t>
    </dgm:pt>
    <dgm:pt modelId="{6DDBC3EA-FDA0-4367-A218-AF8DEC8A6B22}">
      <dgm:prSet/>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buNone/>
          </a:pPr>
          <a:r>
            <a:rPr lang="en-US" u="sng" dirty="0">
              <a:latin typeface="Arial" panose="020B0604020202020204" pitchFamily="34" charset="0"/>
              <a:cs typeface="Arial" panose="020B0604020202020204" pitchFamily="34" charset="0"/>
            </a:rPr>
            <a:t>LOI/Invite</a:t>
          </a:r>
          <a:r>
            <a:rPr lang="en-US" dirty="0">
              <a:latin typeface="Arial" panose="020B0604020202020204" pitchFamily="34" charset="0"/>
              <a:cs typeface="Arial" panose="020B0604020202020204" pitchFamily="34" charset="0"/>
            </a:rPr>
            <a:t>: Pre-proposal submission is required; application submission is by invitation only</a:t>
          </a:r>
        </a:p>
      </dgm:t>
    </dgm:pt>
    <dgm:pt modelId="{164E432E-3F8F-41CB-B699-4268B6993F07}" type="parTrans" cxnId="{AA2FD836-C7A7-4556-9F96-B9805F7CC847}">
      <dgm:prSet/>
      <dgm:spPr/>
      <dgm:t>
        <a:bodyPr/>
        <a:lstStyle/>
        <a:p>
          <a:endParaRPr lang="en-US">
            <a:latin typeface="Arial" panose="020B0604020202020204" pitchFamily="34" charset="0"/>
            <a:cs typeface="Arial" panose="020B0604020202020204" pitchFamily="34" charset="0"/>
          </a:endParaRPr>
        </a:p>
      </dgm:t>
    </dgm:pt>
    <dgm:pt modelId="{90A8D7E4-4947-4033-A3EB-7CD6AF9DC452}" type="sibTrans" cxnId="{AA2FD836-C7A7-4556-9F96-B9805F7CC847}">
      <dgm:prSet/>
      <dgm:spPr/>
      <dgm:t>
        <a:bodyPr/>
        <a:lstStyle/>
        <a:p>
          <a:endParaRPr lang="en-US">
            <a:latin typeface="Arial" panose="020B0604020202020204" pitchFamily="34" charset="0"/>
            <a:cs typeface="Arial" panose="020B0604020202020204" pitchFamily="34" charset="0"/>
          </a:endParaRPr>
        </a:p>
      </dgm:t>
    </dgm:pt>
    <dgm:pt modelId="{8046DB41-84E0-40EE-89E7-FE9D9C4BBF6B}">
      <dgm:prSet/>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buNone/>
          </a:pPr>
          <a:endParaRPr lang="en-US" dirty="0">
            <a:latin typeface="Arial" panose="020B0604020202020204" pitchFamily="34" charset="0"/>
            <a:cs typeface="Arial" panose="020B0604020202020204" pitchFamily="34" charset="0"/>
          </a:endParaRPr>
        </a:p>
      </dgm:t>
    </dgm:pt>
    <dgm:pt modelId="{37D03F7A-2820-4D61-AE63-5247DE4E5F19}" type="parTrans" cxnId="{41EA540E-2341-40C8-8448-4B4E729A742B}">
      <dgm:prSet/>
      <dgm:spPr/>
      <dgm:t>
        <a:bodyPr/>
        <a:lstStyle/>
        <a:p>
          <a:endParaRPr lang="en-US">
            <a:latin typeface="Arial" panose="020B0604020202020204" pitchFamily="34" charset="0"/>
            <a:cs typeface="Arial" panose="020B0604020202020204" pitchFamily="34" charset="0"/>
          </a:endParaRPr>
        </a:p>
      </dgm:t>
    </dgm:pt>
    <dgm:pt modelId="{F33511E6-0639-4FBE-A0F1-3F6C2A6684E3}" type="sibTrans" cxnId="{41EA540E-2341-40C8-8448-4B4E729A742B}">
      <dgm:prSet/>
      <dgm:spPr/>
      <dgm:t>
        <a:bodyPr/>
        <a:lstStyle/>
        <a:p>
          <a:endParaRPr lang="en-US">
            <a:latin typeface="Arial" panose="020B0604020202020204" pitchFamily="34" charset="0"/>
            <a:cs typeface="Arial" panose="020B0604020202020204" pitchFamily="34" charset="0"/>
          </a:endParaRPr>
        </a:p>
      </dgm:t>
    </dgm:pt>
    <dgm:pt modelId="{52E2E385-2453-43FA-8998-14D702849D94}">
      <dgm:prSe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spcAft>
              <a:spcPct val="15000"/>
            </a:spcAft>
            <a:buNone/>
          </a:pPr>
          <a:r>
            <a:rPr lang="en-US" sz="1600" u="sng" dirty="0">
              <a:latin typeface="Arial" panose="020B0604020202020204" pitchFamily="34" charset="0"/>
              <a:cs typeface="Arial" panose="020B0604020202020204" pitchFamily="34" charset="0"/>
            </a:rPr>
            <a:t>LOI/Invite</a:t>
          </a:r>
          <a:r>
            <a:rPr lang="en-US" sz="1600" dirty="0">
              <a:latin typeface="Arial" panose="020B0604020202020204" pitchFamily="34" charset="0"/>
              <a:cs typeface="Arial" panose="020B0604020202020204" pitchFamily="34" charset="0"/>
            </a:rPr>
            <a:t>: Letter of Intent</a:t>
          </a:r>
        </a:p>
      </dgm:t>
    </dgm:pt>
    <dgm:pt modelId="{31B44B60-5CA8-4BB6-9DA7-7BE574B580E0}" type="parTrans" cxnId="{BA8F3D41-EED5-4FCD-8928-6B3AA4EEAA58}">
      <dgm:prSet/>
      <dgm:spPr/>
      <dgm:t>
        <a:bodyPr/>
        <a:lstStyle/>
        <a:p>
          <a:endParaRPr lang="en-US">
            <a:latin typeface="Arial" panose="020B0604020202020204" pitchFamily="34" charset="0"/>
            <a:cs typeface="Arial" panose="020B0604020202020204" pitchFamily="34" charset="0"/>
          </a:endParaRPr>
        </a:p>
      </dgm:t>
    </dgm:pt>
    <dgm:pt modelId="{7DE27A08-692A-4C03-BC32-48721E1A49EE}" type="sibTrans" cxnId="{BA8F3D41-EED5-4FCD-8928-6B3AA4EEAA58}">
      <dgm:prSet/>
      <dgm:spPr/>
      <dgm:t>
        <a:bodyPr/>
        <a:lstStyle/>
        <a:p>
          <a:endParaRPr lang="en-US">
            <a:latin typeface="Arial" panose="020B0604020202020204" pitchFamily="34" charset="0"/>
            <a:cs typeface="Arial" panose="020B0604020202020204" pitchFamily="34" charset="0"/>
          </a:endParaRPr>
        </a:p>
      </dgm:t>
    </dgm:pt>
    <dgm:pt modelId="{4377125C-0436-489E-8416-268C627E81E0}">
      <dgm:prSe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spcAft>
              <a:spcPct val="15000"/>
            </a:spcAft>
            <a:buNone/>
          </a:pPr>
          <a:endParaRPr lang="en-US" sz="1600" dirty="0">
            <a:latin typeface="Arial" panose="020B0604020202020204" pitchFamily="34" charset="0"/>
            <a:cs typeface="Arial" panose="020B0604020202020204" pitchFamily="34" charset="0"/>
          </a:endParaRPr>
        </a:p>
      </dgm:t>
    </dgm:pt>
    <dgm:pt modelId="{17AB8E1A-5C53-4B21-B32C-5CCCE94DA575}" type="parTrans" cxnId="{54BBCA69-CD08-4BD4-944E-E4CD0CE7381D}">
      <dgm:prSet/>
      <dgm:spPr/>
      <dgm:t>
        <a:bodyPr/>
        <a:lstStyle/>
        <a:p>
          <a:endParaRPr lang="en-US">
            <a:latin typeface="Arial" panose="020B0604020202020204" pitchFamily="34" charset="0"/>
            <a:cs typeface="Arial" panose="020B0604020202020204" pitchFamily="34" charset="0"/>
          </a:endParaRPr>
        </a:p>
      </dgm:t>
    </dgm:pt>
    <dgm:pt modelId="{5CCDA82D-D9FD-4320-9A9A-B957E818168F}" type="sibTrans" cxnId="{54BBCA69-CD08-4BD4-944E-E4CD0CE7381D}">
      <dgm:prSet/>
      <dgm:spPr/>
      <dgm:t>
        <a:bodyPr/>
        <a:lstStyle/>
        <a:p>
          <a:endParaRPr lang="en-US">
            <a:latin typeface="Arial" panose="020B0604020202020204" pitchFamily="34" charset="0"/>
            <a:cs typeface="Arial" panose="020B0604020202020204" pitchFamily="34" charset="0"/>
          </a:endParaRPr>
        </a:p>
      </dgm:t>
    </dgm:pt>
    <dgm:pt modelId="{C0D5716E-D070-4212-8BA0-192D3B8B6C84}">
      <dgm:prSe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spcAft>
              <a:spcPct val="15000"/>
            </a:spcAft>
            <a:buNone/>
          </a:pPr>
          <a:endParaRPr lang="en-US" sz="1600" dirty="0">
            <a:latin typeface="Arial" panose="020B0604020202020204" pitchFamily="34" charset="0"/>
            <a:cs typeface="Arial" panose="020B0604020202020204" pitchFamily="34" charset="0"/>
          </a:endParaRPr>
        </a:p>
      </dgm:t>
    </dgm:pt>
    <dgm:pt modelId="{EEA97CE5-6395-4528-A1EC-D4C3B4C3BDB4}" type="parTrans" cxnId="{372F6727-C0C8-4CB2-AE20-6C6B746ED0A2}">
      <dgm:prSet/>
      <dgm:spPr/>
      <dgm:t>
        <a:bodyPr/>
        <a:lstStyle/>
        <a:p>
          <a:endParaRPr lang="en-US">
            <a:latin typeface="Arial" panose="020B0604020202020204" pitchFamily="34" charset="0"/>
            <a:cs typeface="Arial" panose="020B0604020202020204" pitchFamily="34" charset="0"/>
          </a:endParaRPr>
        </a:p>
      </dgm:t>
    </dgm:pt>
    <dgm:pt modelId="{B0117C34-411A-41A6-8510-9F5CFCD823D7}" type="sibTrans" cxnId="{372F6727-C0C8-4CB2-AE20-6C6B746ED0A2}">
      <dgm:prSet/>
      <dgm:spPr/>
      <dgm:t>
        <a:bodyPr/>
        <a:lstStyle/>
        <a:p>
          <a:endParaRPr lang="en-US">
            <a:latin typeface="Arial" panose="020B0604020202020204" pitchFamily="34" charset="0"/>
            <a:cs typeface="Arial" panose="020B0604020202020204" pitchFamily="34" charset="0"/>
          </a:endParaRPr>
        </a:p>
      </dgm:t>
    </dgm:pt>
    <dgm:pt modelId="{2AB7C579-2719-47D4-9732-FB564328FB8B}">
      <dgm:prSet/>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buNone/>
          </a:pPr>
          <a:r>
            <a:rPr lang="en-US" u="sng" dirty="0">
              <a:latin typeface="Arial" panose="020B0604020202020204" pitchFamily="34" charset="0"/>
              <a:cs typeface="Arial" panose="020B0604020202020204" pitchFamily="34" charset="0"/>
            </a:rPr>
            <a:t>POP</a:t>
          </a:r>
          <a:r>
            <a:rPr lang="en-US" dirty="0">
              <a:latin typeface="Arial" panose="020B0604020202020204" pitchFamily="34" charset="0"/>
              <a:cs typeface="Arial" panose="020B0604020202020204" pitchFamily="34" charset="0"/>
            </a:rPr>
            <a:t>: 18 months (PP)/ 4 years full trial)</a:t>
          </a:r>
        </a:p>
      </dgm:t>
    </dgm:pt>
    <dgm:pt modelId="{C29DF9C8-14E2-4666-BB77-9CFC780AEAF2}" type="parTrans" cxnId="{D2F691D6-941A-452E-B875-3923BE041F26}">
      <dgm:prSet/>
      <dgm:spPr/>
      <dgm:t>
        <a:bodyPr/>
        <a:lstStyle/>
        <a:p>
          <a:endParaRPr lang="en-US">
            <a:latin typeface="Arial" panose="020B0604020202020204" pitchFamily="34" charset="0"/>
            <a:cs typeface="Arial" panose="020B0604020202020204" pitchFamily="34" charset="0"/>
          </a:endParaRPr>
        </a:p>
      </dgm:t>
    </dgm:pt>
    <dgm:pt modelId="{7AA926A9-122A-4AD0-A6BD-27472E6BE7D6}" type="sibTrans" cxnId="{D2F691D6-941A-452E-B875-3923BE041F26}">
      <dgm:prSet/>
      <dgm:spPr/>
      <dgm:t>
        <a:bodyPr/>
        <a:lstStyle/>
        <a:p>
          <a:endParaRPr lang="en-US">
            <a:latin typeface="Arial" panose="020B0604020202020204" pitchFamily="34" charset="0"/>
            <a:cs typeface="Arial" panose="020B0604020202020204" pitchFamily="34" charset="0"/>
          </a:endParaRPr>
        </a:p>
      </dgm:t>
    </dgm:pt>
    <dgm:pt modelId="{D2F1E727-4144-4B0D-AAD9-0C8F0D7A03FD}">
      <dgm:prSet/>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ctr">
            <a:buNone/>
          </a:pPr>
          <a:r>
            <a:rPr lang="en-US" b="1" dirty="0">
              <a:latin typeface="Arial" panose="020B0604020202020204" pitchFamily="34" charset="0"/>
              <a:cs typeface="Arial" panose="020B0604020202020204" pitchFamily="34" charset="0"/>
            </a:rPr>
            <a:t>Clinical Trial</a:t>
          </a:r>
          <a:r>
            <a:rPr lang="en-US" dirty="0">
              <a:latin typeface="Arial" panose="020B0604020202020204" pitchFamily="34" charset="0"/>
              <a:cs typeface="Arial" panose="020B0604020202020204" pitchFamily="34" charset="0"/>
            </a:rPr>
            <a:t>: Supports rapid implementation of trials of novel interventions with the potential to have impact on patient care. May range from small through large-scale</a:t>
          </a:r>
        </a:p>
      </dgm:t>
    </dgm:pt>
    <dgm:pt modelId="{BAC8BE34-8B8C-4949-B769-D3163C60C797}" type="parTrans" cxnId="{D8933898-A8F0-4DE5-8141-548972DE9808}">
      <dgm:prSet/>
      <dgm:spPr/>
      <dgm:t>
        <a:bodyPr/>
        <a:lstStyle/>
        <a:p>
          <a:endParaRPr lang="en-US">
            <a:latin typeface="Arial" panose="020B0604020202020204" pitchFamily="34" charset="0"/>
            <a:cs typeface="Arial" panose="020B0604020202020204" pitchFamily="34" charset="0"/>
          </a:endParaRPr>
        </a:p>
      </dgm:t>
    </dgm:pt>
    <dgm:pt modelId="{81199A6E-CA63-44D5-B870-2024645913F4}" type="sibTrans" cxnId="{D8933898-A8F0-4DE5-8141-548972DE9808}">
      <dgm:prSet/>
      <dgm:spPr/>
      <dgm:t>
        <a:bodyPr/>
        <a:lstStyle/>
        <a:p>
          <a:endParaRPr lang="en-US">
            <a:latin typeface="Arial" panose="020B0604020202020204" pitchFamily="34" charset="0"/>
            <a:cs typeface="Arial" panose="020B0604020202020204" pitchFamily="34" charset="0"/>
          </a:endParaRPr>
        </a:p>
      </dgm:t>
    </dgm:pt>
    <dgm:pt modelId="{627D0AF5-D3B1-47E6-84BF-9937EFB88601}">
      <dgm:prSet custT="1"/>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spcAft>
              <a:spcPct val="15000"/>
            </a:spcAft>
            <a:buNone/>
          </a:pPr>
          <a:r>
            <a:rPr lang="en-US" sz="1600" u="sng" dirty="0">
              <a:latin typeface="Arial" panose="020B0604020202020204" pitchFamily="34" charset="0"/>
              <a:cs typeface="Arial" panose="020B0604020202020204" pitchFamily="34" charset="0"/>
            </a:rPr>
            <a:t>POP</a:t>
          </a:r>
          <a:r>
            <a:rPr lang="en-US" sz="1600" dirty="0">
              <a:latin typeface="Arial" panose="020B0604020202020204" pitchFamily="34" charset="0"/>
              <a:cs typeface="Arial" panose="020B0604020202020204" pitchFamily="34" charset="0"/>
            </a:rPr>
            <a:t>: 4 years</a:t>
          </a:r>
        </a:p>
      </dgm:t>
    </dgm:pt>
    <dgm:pt modelId="{6056661B-D05F-462A-8EFE-F2783CE250F6}" type="parTrans" cxnId="{46DB1618-5147-4B13-8180-806A5087289C}">
      <dgm:prSet/>
      <dgm:spPr/>
      <dgm:t>
        <a:bodyPr/>
        <a:lstStyle/>
        <a:p>
          <a:endParaRPr lang="en-US">
            <a:latin typeface="Arial" panose="020B0604020202020204" pitchFamily="34" charset="0"/>
            <a:cs typeface="Arial" panose="020B0604020202020204" pitchFamily="34" charset="0"/>
          </a:endParaRPr>
        </a:p>
      </dgm:t>
    </dgm:pt>
    <dgm:pt modelId="{16CE9925-7C95-47DE-8775-D99379C293D9}" type="sibTrans" cxnId="{46DB1618-5147-4B13-8180-806A5087289C}">
      <dgm:prSet/>
      <dgm:spPr/>
      <dgm:t>
        <a:bodyPr/>
        <a:lstStyle/>
        <a:p>
          <a:endParaRPr lang="en-US">
            <a:latin typeface="Arial" panose="020B0604020202020204" pitchFamily="34" charset="0"/>
            <a:cs typeface="Arial" panose="020B0604020202020204" pitchFamily="34" charset="0"/>
          </a:endParaRPr>
        </a:p>
      </dgm:t>
    </dgm:pt>
    <dgm:pt modelId="{1832442B-C93D-42F3-AF0C-EDE65B198D40}">
      <dgm:prSet/>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l">
            <a:buNone/>
          </a:pPr>
          <a:endParaRPr lang="en-US" dirty="0">
            <a:latin typeface="Arial" panose="020B0604020202020204" pitchFamily="34" charset="0"/>
            <a:cs typeface="Arial" panose="020B0604020202020204" pitchFamily="34" charset="0"/>
          </a:endParaRPr>
        </a:p>
      </dgm:t>
    </dgm:pt>
    <dgm:pt modelId="{BB128674-2FC3-4F58-883B-B4CA9FF2E069}" type="parTrans" cxnId="{577ABD60-EEC1-4935-9D8F-515199DA439B}">
      <dgm:prSet/>
      <dgm:spPr/>
      <dgm:t>
        <a:bodyPr/>
        <a:lstStyle/>
        <a:p>
          <a:endParaRPr lang="en-US">
            <a:latin typeface="Arial" panose="020B0604020202020204" pitchFamily="34" charset="0"/>
            <a:cs typeface="Arial" panose="020B0604020202020204" pitchFamily="34" charset="0"/>
          </a:endParaRPr>
        </a:p>
      </dgm:t>
    </dgm:pt>
    <dgm:pt modelId="{15ACF723-9E33-414C-87DB-33CD394F6E76}" type="sibTrans" cxnId="{577ABD60-EEC1-4935-9D8F-515199DA439B}">
      <dgm:prSet/>
      <dgm:spPr/>
      <dgm:t>
        <a:bodyPr/>
        <a:lstStyle/>
        <a:p>
          <a:endParaRPr lang="en-US">
            <a:latin typeface="Arial" panose="020B0604020202020204" pitchFamily="34" charset="0"/>
            <a:cs typeface="Arial" panose="020B0604020202020204" pitchFamily="34" charset="0"/>
          </a:endParaRPr>
        </a:p>
      </dgm:t>
    </dgm:pt>
    <dgm:pt modelId="{3D293B16-7448-4E57-AE28-4976E84B2C9F}">
      <dgm:prSet/>
      <dgm:spPr>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indent="0" algn="ctr">
            <a:buNone/>
          </a:pPr>
          <a:endParaRPr lang="en-US" dirty="0">
            <a:latin typeface="Arial" panose="020B0604020202020204" pitchFamily="34" charset="0"/>
            <a:cs typeface="Arial" panose="020B0604020202020204" pitchFamily="34" charset="0"/>
          </a:endParaRPr>
        </a:p>
      </dgm:t>
    </dgm:pt>
    <dgm:pt modelId="{768CBBDF-321E-454F-900D-A6459442C5C7}" type="parTrans" cxnId="{81A94F0C-C0B1-4B51-AD6C-443676CE6F15}">
      <dgm:prSet/>
      <dgm:spPr/>
      <dgm:t>
        <a:bodyPr/>
        <a:lstStyle/>
        <a:p>
          <a:endParaRPr lang="en-US">
            <a:latin typeface="Arial" panose="020B0604020202020204" pitchFamily="34" charset="0"/>
            <a:cs typeface="Arial" panose="020B0604020202020204" pitchFamily="34" charset="0"/>
          </a:endParaRPr>
        </a:p>
      </dgm:t>
    </dgm:pt>
    <dgm:pt modelId="{EDEDB278-A46D-469A-9672-808A5BB13298}" type="sibTrans" cxnId="{81A94F0C-C0B1-4B51-AD6C-443676CE6F15}">
      <dgm:prSet/>
      <dgm:spPr/>
      <dgm:t>
        <a:bodyPr/>
        <a:lstStyle/>
        <a:p>
          <a:endParaRPr lang="en-US">
            <a:latin typeface="Arial" panose="020B0604020202020204" pitchFamily="34" charset="0"/>
            <a:cs typeface="Arial" panose="020B0604020202020204" pitchFamily="34" charset="0"/>
          </a:endParaRPr>
        </a:p>
      </dgm:t>
    </dgm:pt>
    <dgm:pt modelId="{FD3E366A-1F71-4FBF-808F-AA8FE28F9324}" type="pres">
      <dgm:prSet presAssocID="{016A0D08-02FD-4BD7-877C-330217D46ED5}" presName="Name0" presStyleCnt="0">
        <dgm:presLayoutVars>
          <dgm:dir/>
          <dgm:animLvl val="lvl"/>
          <dgm:resizeHandles val="exact"/>
        </dgm:presLayoutVars>
      </dgm:prSet>
      <dgm:spPr/>
    </dgm:pt>
    <dgm:pt modelId="{9E6500A6-F96F-434A-9A55-04C09D9736A0}" type="pres">
      <dgm:prSet presAssocID="{B3AE4817-4028-4212-A694-A919F1A22C9D}" presName="composite" presStyleCnt="0"/>
      <dgm:spPr/>
    </dgm:pt>
    <dgm:pt modelId="{561841DC-6FB3-4127-8DD0-A60B87C71432}" type="pres">
      <dgm:prSet presAssocID="{B3AE4817-4028-4212-A694-A919F1A22C9D}" presName="parTx" presStyleLbl="alignNode1" presStyleIdx="0" presStyleCnt="3">
        <dgm:presLayoutVars>
          <dgm:chMax val="0"/>
          <dgm:chPref val="0"/>
          <dgm:bulletEnabled val="1"/>
        </dgm:presLayoutVars>
      </dgm:prSet>
      <dgm:spPr/>
    </dgm:pt>
    <dgm:pt modelId="{43DC602F-0FF9-4A52-9C0E-5D70A08CA9A5}" type="pres">
      <dgm:prSet presAssocID="{B3AE4817-4028-4212-A694-A919F1A22C9D}" presName="desTx" presStyleLbl="alignAccFollowNode1" presStyleIdx="0" presStyleCnt="3">
        <dgm:presLayoutVars>
          <dgm:bulletEnabled val="1"/>
        </dgm:presLayoutVars>
      </dgm:prSet>
      <dgm:spPr/>
    </dgm:pt>
    <dgm:pt modelId="{70811EBB-AD61-4CDB-A4FC-404EA1DCF616}" type="pres">
      <dgm:prSet presAssocID="{1306EA3D-E98F-49B3-846E-868581285FF0}" presName="space" presStyleCnt="0"/>
      <dgm:spPr/>
    </dgm:pt>
    <dgm:pt modelId="{F65AC2F3-86F0-44BC-B5DD-D1A2635C9FB4}" type="pres">
      <dgm:prSet presAssocID="{6C2C3814-277F-4F0D-8FC3-34738EEF9932}" presName="composite" presStyleCnt="0"/>
      <dgm:spPr/>
    </dgm:pt>
    <dgm:pt modelId="{5D7CFC6E-82A7-450B-BAD4-1E166A37FC12}" type="pres">
      <dgm:prSet presAssocID="{6C2C3814-277F-4F0D-8FC3-34738EEF9932}" presName="parTx" presStyleLbl="alignNode1" presStyleIdx="1" presStyleCnt="3">
        <dgm:presLayoutVars>
          <dgm:chMax val="0"/>
          <dgm:chPref val="0"/>
          <dgm:bulletEnabled val="1"/>
        </dgm:presLayoutVars>
      </dgm:prSet>
      <dgm:spPr/>
    </dgm:pt>
    <dgm:pt modelId="{C413C5A0-E346-4EFA-99E0-9255B1723BEA}" type="pres">
      <dgm:prSet presAssocID="{6C2C3814-277F-4F0D-8FC3-34738EEF9932}" presName="desTx" presStyleLbl="alignAccFollowNode1" presStyleIdx="1" presStyleCnt="3">
        <dgm:presLayoutVars>
          <dgm:bulletEnabled val="1"/>
        </dgm:presLayoutVars>
      </dgm:prSet>
      <dgm:spPr/>
    </dgm:pt>
    <dgm:pt modelId="{81896948-8B2D-4D1E-B066-088F70881B22}" type="pres">
      <dgm:prSet presAssocID="{56802B48-4FD9-48E6-8AC7-4DEDA6BEC9C2}" presName="space" presStyleCnt="0"/>
      <dgm:spPr/>
    </dgm:pt>
    <dgm:pt modelId="{F2B0F194-4829-4EFF-A90D-3847024897B7}" type="pres">
      <dgm:prSet presAssocID="{194B7134-0979-4D9F-88DC-2437491498A9}" presName="composite" presStyleCnt="0"/>
      <dgm:spPr/>
    </dgm:pt>
    <dgm:pt modelId="{DC1AF8F2-EA5F-492E-8E22-0E2B06A1B881}" type="pres">
      <dgm:prSet presAssocID="{194B7134-0979-4D9F-88DC-2437491498A9}" presName="parTx" presStyleLbl="alignNode1" presStyleIdx="2" presStyleCnt="3">
        <dgm:presLayoutVars>
          <dgm:chMax val="0"/>
          <dgm:chPref val="0"/>
          <dgm:bulletEnabled val="1"/>
        </dgm:presLayoutVars>
      </dgm:prSet>
      <dgm:spPr/>
    </dgm:pt>
    <dgm:pt modelId="{78F12DFD-CF01-423E-8333-B9572AD21BB4}" type="pres">
      <dgm:prSet presAssocID="{194B7134-0979-4D9F-88DC-2437491498A9}" presName="desTx" presStyleLbl="alignAccFollowNode1" presStyleIdx="2" presStyleCnt="3">
        <dgm:presLayoutVars>
          <dgm:bulletEnabled val="1"/>
        </dgm:presLayoutVars>
      </dgm:prSet>
      <dgm:spPr/>
    </dgm:pt>
  </dgm:ptLst>
  <dgm:cxnLst>
    <dgm:cxn modelId="{DA8CEC08-94E5-4949-AAE0-5438FEE2734F}" srcId="{6C2C3814-277F-4F0D-8FC3-34738EEF9932}" destId="{F40DDDC5-EA36-4592-B71F-4C7737232AC1}" srcOrd="0" destOrd="0" parTransId="{86CE4CB7-CFB6-450C-AB2A-5DC9949DA218}" sibTransId="{F52AF8E8-E210-4BA7-A762-C3BC3A89A37D}"/>
    <dgm:cxn modelId="{81A94F0C-C0B1-4B51-AD6C-443676CE6F15}" srcId="{6C2C3814-277F-4F0D-8FC3-34738EEF9932}" destId="{3D293B16-7448-4E57-AE28-4976E84B2C9F}" srcOrd="8" destOrd="0" parTransId="{768CBBDF-321E-454F-900D-A6459442C5C7}" sibTransId="{EDEDB278-A46D-469A-9672-808A5BB13298}"/>
    <dgm:cxn modelId="{41EA540E-2341-40C8-8448-4B4E729A742B}" srcId="{6C2C3814-277F-4F0D-8FC3-34738EEF9932}" destId="{8046DB41-84E0-40EE-89E7-FE9D9C4BBF6B}" srcOrd="4" destOrd="0" parTransId="{37D03F7A-2820-4D61-AE63-5247DE4E5F19}" sibTransId="{F33511E6-0639-4FBE-A0F1-3F6C2A6684E3}"/>
    <dgm:cxn modelId="{0B37CF16-3BB4-4409-B27F-918480E6E20F}" srcId="{B3AE4817-4028-4212-A694-A919F1A22C9D}" destId="{3DEF65F3-F39D-4B12-912B-2D47B1470ADD}" srcOrd="3" destOrd="0" parTransId="{8FDBEE4D-A4B0-4264-BC8E-B53554683672}" sibTransId="{53189D93-3AFF-4D0B-B068-0167D2646912}"/>
    <dgm:cxn modelId="{46DB1618-5147-4B13-8180-806A5087289C}" srcId="{194B7134-0979-4D9F-88DC-2437491498A9}" destId="{627D0AF5-D3B1-47E6-84BF-9937EFB88601}" srcOrd="1" destOrd="0" parTransId="{6056661B-D05F-462A-8EFE-F2783CE250F6}" sibTransId="{16CE9925-7C95-47DE-8775-D99379C293D9}"/>
    <dgm:cxn modelId="{B3F1FA1B-2A35-4CC3-84F7-561DBA4DE7EA}" srcId="{B3AE4817-4028-4212-A694-A919F1A22C9D}" destId="{0C0C98EC-D867-4DC9-9F1A-144F6CA89BDC}" srcOrd="2" destOrd="0" parTransId="{E32B0E86-A2EF-410C-9448-B7DD697F7CE0}" sibTransId="{1A1FCB80-C3F4-400F-9C91-4ECE24EBF798}"/>
    <dgm:cxn modelId="{2926E71E-4F4E-4F11-B65A-0CF97E96813A}" type="presOf" srcId="{D07B342D-8CEB-492C-872E-05BB35081B15}" destId="{43DC602F-0FF9-4A52-9C0E-5D70A08CA9A5}" srcOrd="0" destOrd="4" presId="urn:microsoft.com/office/officeart/2005/8/layout/hList1"/>
    <dgm:cxn modelId="{979B0A20-2184-4CBF-A058-4AE60A95675A}" srcId="{016A0D08-02FD-4BD7-877C-330217D46ED5}" destId="{6C2C3814-277F-4F0D-8FC3-34738EEF9932}" srcOrd="1" destOrd="0" parTransId="{ABE82DA9-2CF1-4708-B8DE-B6B42296A021}" sibTransId="{56802B48-4FD9-48E6-8AC7-4DEDA6BEC9C2}"/>
    <dgm:cxn modelId="{29860625-8538-4375-8E5B-B8E974E3A4FF}" type="presOf" srcId="{F40DDDC5-EA36-4592-B71F-4C7737232AC1}" destId="{C413C5A0-E346-4EFA-99E0-9255B1723BEA}" srcOrd="0" destOrd="0" presId="urn:microsoft.com/office/officeart/2005/8/layout/hList1"/>
    <dgm:cxn modelId="{372F6727-C0C8-4CB2-AE20-6C6B746ED0A2}" srcId="{194B7134-0979-4D9F-88DC-2437491498A9}" destId="{C0D5716E-D070-4212-8BA0-192D3B8B6C84}" srcOrd="6" destOrd="0" parTransId="{EEA97CE5-6395-4528-A1EC-D4C3B4C3BDB4}" sibTransId="{B0117C34-411A-41A6-8510-9F5CFCD823D7}"/>
    <dgm:cxn modelId="{9A334431-FDB2-4129-AE0A-573AA7EF5821}" srcId="{B3AE4817-4028-4212-A694-A919F1A22C9D}" destId="{8C234E85-B121-45C9-9292-9B98E39DBC9E}" srcOrd="0" destOrd="0" parTransId="{66AC9C69-8220-4AF1-9C83-27B29DA93349}" sibTransId="{98707117-D585-4B3E-B860-FF7385FD24CB}"/>
    <dgm:cxn modelId="{D488CC32-351D-46F0-BBBE-2E63FEC35067}" srcId="{6C2C3814-277F-4F0D-8FC3-34738EEF9932}" destId="{FAF7FE25-C005-4A5B-8484-CEFF28C605A9}" srcOrd="6" destOrd="0" parTransId="{38311378-12D8-4E20-B5A9-8361F35D1DAF}" sibTransId="{66B1754D-4848-43D6-9CD7-C0445A5363DA}"/>
    <dgm:cxn modelId="{75FC3333-B093-42C1-9C79-1FB46D422A95}" type="presOf" srcId="{E800A66B-485B-4ED2-8CC9-5AE6FA4ECA92}" destId="{C413C5A0-E346-4EFA-99E0-9255B1723BEA}" srcOrd="0" destOrd="7" presId="urn:microsoft.com/office/officeart/2005/8/layout/hList1"/>
    <dgm:cxn modelId="{FFA3CB35-E39F-4524-A14A-658561FE440A}" type="presOf" srcId="{8046DB41-84E0-40EE-89E7-FE9D9C4BBF6B}" destId="{C413C5A0-E346-4EFA-99E0-9255B1723BEA}" srcOrd="0" destOrd="4" presId="urn:microsoft.com/office/officeart/2005/8/layout/hList1"/>
    <dgm:cxn modelId="{C201E835-08AC-46CF-9048-68BA74AC35E2}" type="presOf" srcId="{170D2AB3-FE55-4DF1-8449-DA9D2B22FA63}" destId="{78F12DFD-CF01-423E-8333-B9572AD21BB4}" srcOrd="0" destOrd="0" presId="urn:microsoft.com/office/officeart/2005/8/layout/hList1"/>
    <dgm:cxn modelId="{C7756136-195D-46C6-BF50-91EDB5213C8D}" type="presOf" srcId="{3DEF65F3-F39D-4B12-912B-2D47B1470ADD}" destId="{43DC602F-0FF9-4A52-9C0E-5D70A08CA9A5}" srcOrd="0" destOrd="3" presId="urn:microsoft.com/office/officeart/2005/8/layout/hList1"/>
    <dgm:cxn modelId="{8D886B36-4AB4-4568-B5D5-E233184280F3}" srcId="{194B7134-0979-4D9F-88DC-2437491498A9}" destId="{9496250B-F25F-4E38-929F-3AFB64D02C5A}" srcOrd="7" destOrd="0" parTransId="{A8F874DF-7A55-47F2-83D3-8C72709EF422}" sibTransId="{180BEE1B-D4E8-4F8C-ABAE-89F40141DD79}"/>
    <dgm:cxn modelId="{AA2FD836-C7A7-4556-9F96-B9805F7CC847}" srcId="{6C2C3814-277F-4F0D-8FC3-34738EEF9932}" destId="{6DDBC3EA-FDA0-4367-A218-AF8DEC8A6B22}" srcOrd="5" destOrd="0" parTransId="{164E432E-3F8F-41CB-B699-4268B6993F07}" sibTransId="{90A8D7E4-4947-4033-A3EB-7CD6AF9DC452}"/>
    <dgm:cxn modelId="{DA1C7C3C-1415-4D93-AC72-14EEA2BC520A}" type="presOf" srcId="{1832442B-C93D-42F3-AF0C-EDE65B198D40}" destId="{C413C5A0-E346-4EFA-99E0-9255B1723BEA}" srcOrd="0" destOrd="2" presId="urn:microsoft.com/office/officeart/2005/8/layout/hList1"/>
    <dgm:cxn modelId="{21330B3E-6977-417B-8F92-D0D2DE76059C}" type="presOf" srcId="{FAF7FE25-C005-4A5B-8484-CEFF28C605A9}" destId="{C413C5A0-E346-4EFA-99E0-9255B1723BEA}" srcOrd="0" destOrd="6" presId="urn:microsoft.com/office/officeart/2005/8/layout/hList1"/>
    <dgm:cxn modelId="{8B4AD83E-C628-4417-849D-0FAE1D1BAF3A}" srcId="{6C2C3814-277F-4F0D-8FC3-34738EEF9932}" destId="{E800A66B-485B-4ED2-8CC9-5AE6FA4ECA92}" srcOrd="7" destOrd="0" parTransId="{329C51CA-B9E0-4212-B07E-8101369A842C}" sibTransId="{09CD3AA7-DA3B-4629-80EF-95CDFA4CBD62}"/>
    <dgm:cxn modelId="{B4C12060-E377-4741-B472-596854E718B4}" type="presOf" srcId="{3D293B16-7448-4E57-AE28-4976E84B2C9F}" destId="{C413C5A0-E346-4EFA-99E0-9255B1723BEA}" srcOrd="0" destOrd="8" presId="urn:microsoft.com/office/officeart/2005/8/layout/hList1"/>
    <dgm:cxn modelId="{577ABD60-EEC1-4935-9D8F-515199DA439B}" srcId="{6C2C3814-277F-4F0D-8FC3-34738EEF9932}" destId="{1832442B-C93D-42F3-AF0C-EDE65B198D40}" srcOrd="2" destOrd="0" parTransId="{BB128674-2FC3-4F58-883B-B4CA9FF2E069}" sibTransId="{15ACF723-9E33-414C-87DB-33CD394F6E76}"/>
    <dgm:cxn modelId="{BA8F3D41-EED5-4FCD-8928-6B3AA4EEAA58}" srcId="{194B7134-0979-4D9F-88DC-2437491498A9}" destId="{52E2E385-2453-43FA-8998-14D702849D94}" srcOrd="5" destOrd="0" parTransId="{31B44B60-5CA8-4BB6-9DA7-7BE574B580E0}" sibTransId="{7DE27A08-692A-4C03-BC32-48721E1A49EE}"/>
    <dgm:cxn modelId="{F2EA2163-8C34-4854-9B2A-03BD0E359371}" type="presOf" srcId="{2AB7C579-2719-47D4-9732-FB564328FB8B}" destId="{C413C5A0-E346-4EFA-99E0-9255B1723BEA}" srcOrd="0" destOrd="1" presId="urn:microsoft.com/office/officeart/2005/8/layout/hList1"/>
    <dgm:cxn modelId="{29207E64-EE31-49A2-A47E-CC64455312B4}" type="presOf" srcId="{0C0C98EC-D867-4DC9-9F1A-144F6CA89BDC}" destId="{43DC602F-0FF9-4A52-9C0E-5D70A08CA9A5}" srcOrd="0" destOrd="2" presId="urn:microsoft.com/office/officeart/2005/8/layout/hList1"/>
    <dgm:cxn modelId="{F138B944-FCC2-4FCF-87B2-3B982F5BBBB5}" srcId="{194B7134-0979-4D9F-88DC-2437491498A9}" destId="{170D2AB3-FE55-4DF1-8449-DA9D2B22FA63}" srcOrd="0" destOrd="0" parTransId="{44B90F0B-D307-4A63-9308-7A1472563BDA}" sibTransId="{E80F2986-8A4A-47D4-A145-AE208E2FE9C9}"/>
    <dgm:cxn modelId="{FD8B8D66-1D47-4193-9C5D-437511E75653}" type="presOf" srcId="{627D0AF5-D3B1-47E6-84BF-9937EFB88601}" destId="{78F12DFD-CF01-423E-8333-B9572AD21BB4}" srcOrd="0" destOrd="1" presId="urn:microsoft.com/office/officeart/2005/8/layout/hList1"/>
    <dgm:cxn modelId="{83416267-7AC5-4B84-8FE5-4D7C97CE5916}" srcId="{B3AE4817-4028-4212-A694-A919F1A22C9D}" destId="{24DF5543-7A64-4A1D-AC3E-6238B49C3AFF}" srcOrd="5" destOrd="0" parTransId="{DC7B0AEB-4056-49C1-9CFF-DCD6C7CB9183}" sibTransId="{A6840066-19E5-4669-8041-ABE3A230F25E}"/>
    <dgm:cxn modelId="{BF33DD47-7EF0-4AD2-9246-635D904C4320}" srcId="{B3AE4817-4028-4212-A694-A919F1A22C9D}" destId="{6BC1700C-402E-481F-9DA7-8442EE22BF5E}" srcOrd="6" destOrd="0" parTransId="{5A99536B-AD29-44D6-9A63-ACE569A50871}" sibTransId="{D33A4307-716C-4389-97AF-FC035732887F}"/>
    <dgm:cxn modelId="{54BBCA69-CD08-4BD4-944E-E4CD0CE7381D}" srcId="{194B7134-0979-4D9F-88DC-2437491498A9}" destId="{4377125C-0436-489E-8416-268C627E81E0}" srcOrd="4" destOrd="0" parTransId="{17AB8E1A-5C53-4B21-B32C-5CCCE94DA575}" sibTransId="{5CCDA82D-D9FD-4320-9A9A-B957E818168F}"/>
    <dgm:cxn modelId="{23300B4E-654D-47FF-9BB6-4283E2CFFF93}" type="presOf" srcId="{C9583B7F-3DD4-4590-A688-20C38D0333D8}" destId="{78F12DFD-CF01-423E-8333-B9572AD21BB4}" srcOrd="0" destOrd="2" presId="urn:microsoft.com/office/officeart/2005/8/layout/hList1"/>
    <dgm:cxn modelId="{18A0596E-FD7A-4E98-AFE6-6A30DC7C89F7}" type="presOf" srcId="{9496250B-F25F-4E38-929F-3AFB64D02C5A}" destId="{78F12DFD-CF01-423E-8333-B9572AD21BB4}" srcOrd="0" destOrd="7" presId="urn:microsoft.com/office/officeart/2005/8/layout/hList1"/>
    <dgm:cxn modelId="{C7FAB84E-B819-44F6-BA0E-2C13A3FCFCB2}" srcId="{B3AE4817-4028-4212-A694-A919F1A22C9D}" destId="{D07B342D-8CEB-492C-872E-05BB35081B15}" srcOrd="4" destOrd="0" parTransId="{60468015-4784-45A4-9B52-03B9FB130E00}" sibTransId="{129B991B-8BD3-4977-A003-BF104511564F}"/>
    <dgm:cxn modelId="{5225A94F-1898-436D-94AA-C4DDE51EB3BC}" srcId="{194B7134-0979-4D9F-88DC-2437491498A9}" destId="{9015ACAE-2A71-4935-BAE7-8693F57A8DC3}" srcOrd="3" destOrd="0" parTransId="{1CA74D63-822F-46A4-BE82-2A9F07E34239}" sibTransId="{25C085CE-718D-4870-A45F-322BF998DA1D}"/>
    <dgm:cxn modelId="{B454B351-96DA-4D93-BAD0-1BBFC73FE511}" type="presOf" srcId="{6C2C3814-277F-4F0D-8FC3-34738EEF9932}" destId="{5D7CFC6E-82A7-450B-BAD4-1E166A37FC12}" srcOrd="0" destOrd="0" presId="urn:microsoft.com/office/officeart/2005/8/layout/hList1"/>
    <dgm:cxn modelId="{E9220655-F788-4622-9A66-F63D65375935}" type="presOf" srcId="{016A0D08-02FD-4BD7-877C-330217D46ED5}" destId="{FD3E366A-1F71-4FBF-808F-AA8FE28F9324}" srcOrd="0" destOrd="0" presId="urn:microsoft.com/office/officeart/2005/8/layout/hList1"/>
    <dgm:cxn modelId="{A50ACA77-DA8D-460B-BA3B-F23B3F8BC770}" srcId="{016A0D08-02FD-4BD7-877C-330217D46ED5}" destId="{194B7134-0979-4D9F-88DC-2437491498A9}" srcOrd="2" destOrd="0" parTransId="{67BE5058-654D-4404-9896-A449BEB4FC3D}" sibTransId="{D9695381-0954-49F9-BE82-CB34E6D4A5A5}"/>
    <dgm:cxn modelId="{CD22EA57-4074-48AA-9AA3-E3A49CE28AC9}" type="presOf" srcId="{C0D5716E-D070-4212-8BA0-192D3B8B6C84}" destId="{78F12DFD-CF01-423E-8333-B9572AD21BB4}" srcOrd="0" destOrd="6" presId="urn:microsoft.com/office/officeart/2005/8/layout/hList1"/>
    <dgm:cxn modelId="{843A6A59-8783-42BC-82F4-BD995087D799}" type="presOf" srcId="{B3AE4817-4028-4212-A694-A919F1A22C9D}" destId="{561841DC-6FB3-4127-8DD0-A60B87C71432}" srcOrd="0" destOrd="0" presId="urn:microsoft.com/office/officeart/2005/8/layout/hList1"/>
    <dgm:cxn modelId="{69F62F97-9E9F-4158-9EDE-724BC562974E}" type="presOf" srcId="{6BC1700C-402E-481F-9DA7-8442EE22BF5E}" destId="{43DC602F-0FF9-4A52-9C0E-5D70A08CA9A5}" srcOrd="0" destOrd="6" presId="urn:microsoft.com/office/officeart/2005/8/layout/hList1"/>
    <dgm:cxn modelId="{D8933898-A8F0-4DE5-8141-548972DE9808}" srcId="{6C2C3814-277F-4F0D-8FC3-34738EEF9932}" destId="{D2F1E727-4144-4B0D-AAD9-0C8F0D7A03FD}" srcOrd="9" destOrd="0" parTransId="{BAC8BE34-8B8C-4949-B769-D3163C60C797}" sibTransId="{81199A6E-CA63-44D5-B870-2024645913F4}"/>
    <dgm:cxn modelId="{71FB979A-F175-4F37-AFEC-B30C5356FA8B}" type="presOf" srcId="{AAEA82DD-6D5C-4A41-8549-B425394AA5CD}" destId="{C413C5A0-E346-4EFA-99E0-9255B1723BEA}" srcOrd="0" destOrd="3" presId="urn:microsoft.com/office/officeart/2005/8/layout/hList1"/>
    <dgm:cxn modelId="{4E84D0A0-B41B-4820-B541-F6486FDF4B38}" type="presOf" srcId="{1876C03B-7D35-43DF-B631-A53E02917175}" destId="{43DC602F-0FF9-4A52-9C0E-5D70A08CA9A5}" srcOrd="0" destOrd="7" presId="urn:microsoft.com/office/officeart/2005/8/layout/hList1"/>
    <dgm:cxn modelId="{5592F8A9-ECBE-4E2A-9278-AB3E55D3FB88}" srcId="{B3AE4817-4028-4212-A694-A919F1A22C9D}" destId="{A62E6EE2-9A13-4FE6-888A-E76E79B97E9D}" srcOrd="1" destOrd="0" parTransId="{59EE81F8-7CFE-4567-B7F3-F455289FBC6F}" sibTransId="{D1440DFC-0348-44DE-9D29-AAE60680CB13}"/>
    <dgm:cxn modelId="{C30A74AB-B735-473A-BBF2-00FD7A2D2673}" srcId="{016A0D08-02FD-4BD7-877C-330217D46ED5}" destId="{B3AE4817-4028-4212-A694-A919F1A22C9D}" srcOrd="0" destOrd="0" parTransId="{58994462-D9F5-4678-B7B4-1878D5450F84}" sibTransId="{1306EA3D-E98F-49B3-846E-868581285FF0}"/>
    <dgm:cxn modelId="{F11A7ABB-8B96-4C9F-BB5F-7FDEC2F75390}" type="presOf" srcId="{194B7134-0979-4D9F-88DC-2437491498A9}" destId="{DC1AF8F2-EA5F-492E-8E22-0E2B06A1B881}" srcOrd="0" destOrd="0" presId="urn:microsoft.com/office/officeart/2005/8/layout/hList1"/>
    <dgm:cxn modelId="{3627D0C1-38D6-430E-8E03-4D7E058A7790}" type="presOf" srcId="{8C234E85-B121-45C9-9292-9B98E39DBC9E}" destId="{43DC602F-0FF9-4A52-9C0E-5D70A08CA9A5}" srcOrd="0" destOrd="0" presId="urn:microsoft.com/office/officeart/2005/8/layout/hList1"/>
    <dgm:cxn modelId="{DE2DDBCF-A2D4-498E-88FC-87D4E770F2DF}" type="presOf" srcId="{4377125C-0436-489E-8416-268C627E81E0}" destId="{78F12DFD-CF01-423E-8333-B9572AD21BB4}" srcOrd="0" destOrd="4" presId="urn:microsoft.com/office/officeart/2005/8/layout/hList1"/>
    <dgm:cxn modelId="{10DC14D0-AE32-49BE-B62B-06296A432B32}" type="presOf" srcId="{9015ACAE-2A71-4935-BAE7-8693F57A8DC3}" destId="{78F12DFD-CF01-423E-8333-B9572AD21BB4}" srcOrd="0" destOrd="3" presId="urn:microsoft.com/office/officeart/2005/8/layout/hList1"/>
    <dgm:cxn modelId="{B41DFFD0-AA4D-4DA9-A478-65EF46FC7DD8}" type="presOf" srcId="{A62E6EE2-9A13-4FE6-888A-E76E79B97E9D}" destId="{43DC602F-0FF9-4A52-9C0E-5D70A08CA9A5}" srcOrd="0" destOrd="1" presId="urn:microsoft.com/office/officeart/2005/8/layout/hList1"/>
    <dgm:cxn modelId="{622978D3-50A9-43F9-9DA7-056DB0414D61}" type="presOf" srcId="{52E2E385-2453-43FA-8998-14D702849D94}" destId="{78F12DFD-CF01-423E-8333-B9572AD21BB4}" srcOrd="0" destOrd="5" presId="urn:microsoft.com/office/officeart/2005/8/layout/hList1"/>
    <dgm:cxn modelId="{D2F691D6-941A-452E-B875-3923BE041F26}" srcId="{6C2C3814-277F-4F0D-8FC3-34738EEF9932}" destId="{2AB7C579-2719-47D4-9732-FB564328FB8B}" srcOrd="1" destOrd="0" parTransId="{C29DF9C8-14E2-4666-BB77-9CFC780AEAF2}" sibTransId="{7AA926A9-122A-4AD0-A6BD-27472E6BE7D6}"/>
    <dgm:cxn modelId="{FD9728D8-1CAB-47F7-848D-FDD226439676}" srcId="{194B7134-0979-4D9F-88DC-2437491498A9}" destId="{C9583B7F-3DD4-4590-A688-20C38D0333D8}" srcOrd="2" destOrd="0" parTransId="{9B4C6247-EB7C-47B9-BD9E-BB70D53E83C5}" sibTransId="{62CCA907-6E11-4444-A8D2-8DC8DC19865C}"/>
    <dgm:cxn modelId="{B2D730E0-99CB-4619-8556-C30664004692}" srcId="{B3AE4817-4028-4212-A694-A919F1A22C9D}" destId="{1876C03B-7D35-43DF-B631-A53E02917175}" srcOrd="7" destOrd="0" parTransId="{0BAA674E-44ED-41C9-9D69-EBBB7BD46B94}" sibTransId="{9E46B8E4-DDFB-4B98-A6A6-897A44167630}"/>
    <dgm:cxn modelId="{4AF64AE0-3489-4A41-9613-5A2034FDE6F3}" srcId="{6C2C3814-277F-4F0D-8FC3-34738EEF9932}" destId="{AAEA82DD-6D5C-4A41-8549-B425394AA5CD}" srcOrd="3" destOrd="0" parTransId="{836A036B-D44D-47DE-86B5-FFC20E87D44C}" sibTransId="{C550F9D2-212D-4BE1-972A-7A496E2A28D2}"/>
    <dgm:cxn modelId="{E40B38E5-02CA-433B-85B0-B2CB6B174C0D}" type="presOf" srcId="{24DF5543-7A64-4A1D-AC3E-6238B49C3AFF}" destId="{43DC602F-0FF9-4A52-9C0E-5D70A08CA9A5}" srcOrd="0" destOrd="5" presId="urn:microsoft.com/office/officeart/2005/8/layout/hList1"/>
    <dgm:cxn modelId="{50CBF4E6-5FAB-4284-94BB-4FB5078DDA27}" type="presOf" srcId="{6DDBC3EA-FDA0-4367-A218-AF8DEC8A6B22}" destId="{C413C5A0-E346-4EFA-99E0-9255B1723BEA}" srcOrd="0" destOrd="5" presId="urn:microsoft.com/office/officeart/2005/8/layout/hList1"/>
    <dgm:cxn modelId="{19F869E7-8D87-44C7-9C0B-AECBAB8490B6}" type="presOf" srcId="{D2F1E727-4144-4B0D-AAD9-0C8F0D7A03FD}" destId="{C413C5A0-E346-4EFA-99E0-9255B1723BEA}" srcOrd="0" destOrd="9" presId="urn:microsoft.com/office/officeart/2005/8/layout/hList1"/>
    <dgm:cxn modelId="{BC78B454-6C6D-4B1E-87AA-F58A3A29EE2A}" type="presParOf" srcId="{FD3E366A-1F71-4FBF-808F-AA8FE28F9324}" destId="{9E6500A6-F96F-434A-9A55-04C09D9736A0}" srcOrd="0" destOrd="0" presId="urn:microsoft.com/office/officeart/2005/8/layout/hList1"/>
    <dgm:cxn modelId="{D0E2A984-4C34-4173-A7FD-F50E124D3912}" type="presParOf" srcId="{9E6500A6-F96F-434A-9A55-04C09D9736A0}" destId="{561841DC-6FB3-4127-8DD0-A60B87C71432}" srcOrd="0" destOrd="0" presId="urn:microsoft.com/office/officeart/2005/8/layout/hList1"/>
    <dgm:cxn modelId="{67C89E84-A4F6-48E2-AB6D-D9CD2D758E0E}" type="presParOf" srcId="{9E6500A6-F96F-434A-9A55-04C09D9736A0}" destId="{43DC602F-0FF9-4A52-9C0E-5D70A08CA9A5}" srcOrd="1" destOrd="0" presId="urn:microsoft.com/office/officeart/2005/8/layout/hList1"/>
    <dgm:cxn modelId="{D2C52701-8205-4C18-81F3-342563D2FD38}" type="presParOf" srcId="{FD3E366A-1F71-4FBF-808F-AA8FE28F9324}" destId="{70811EBB-AD61-4CDB-A4FC-404EA1DCF616}" srcOrd="1" destOrd="0" presId="urn:microsoft.com/office/officeart/2005/8/layout/hList1"/>
    <dgm:cxn modelId="{B3293618-655E-4F45-A994-3BC03403DA8A}" type="presParOf" srcId="{FD3E366A-1F71-4FBF-808F-AA8FE28F9324}" destId="{F65AC2F3-86F0-44BC-B5DD-D1A2635C9FB4}" srcOrd="2" destOrd="0" presId="urn:microsoft.com/office/officeart/2005/8/layout/hList1"/>
    <dgm:cxn modelId="{DAEFD871-C8BC-4C03-B727-4751ADD9761C}" type="presParOf" srcId="{F65AC2F3-86F0-44BC-B5DD-D1A2635C9FB4}" destId="{5D7CFC6E-82A7-450B-BAD4-1E166A37FC12}" srcOrd="0" destOrd="0" presId="urn:microsoft.com/office/officeart/2005/8/layout/hList1"/>
    <dgm:cxn modelId="{AA333F41-E08F-49E7-B42E-2E4D77F46AD1}" type="presParOf" srcId="{F65AC2F3-86F0-44BC-B5DD-D1A2635C9FB4}" destId="{C413C5A0-E346-4EFA-99E0-9255B1723BEA}" srcOrd="1" destOrd="0" presId="urn:microsoft.com/office/officeart/2005/8/layout/hList1"/>
    <dgm:cxn modelId="{30B819CD-66D8-4656-908F-A8BCEAACA21D}" type="presParOf" srcId="{FD3E366A-1F71-4FBF-808F-AA8FE28F9324}" destId="{81896948-8B2D-4D1E-B066-088F70881B22}" srcOrd="3" destOrd="0" presId="urn:microsoft.com/office/officeart/2005/8/layout/hList1"/>
    <dgm:cxn modelId="{808DF6AD-DC81-4804-ABED-9493E6CB53D2}" type="presParOf" srcId="{FD3E366A-1F71-4FBF-808F-AA8FE28F9324}" destId="{F2B0F194-4829-4EFF-A90D-3847024897B7}" srcOrd="4" destOrd="0" presId="urn:microsoft.com/office/officeart/2005/8/layout/hList1"/>
    <dgm:cxn modelId="{5DD06E61-B3F5-4D47-9782-A444FC1E0D5B}" type="presParOf" srcId="{F2B0F194-4829-4EFF-A90D-3847024897B7}" destId="{DC1AF8F2-EA5F-492E-8E22-0E2B06A1B881}" srcOrd="0" destOrd="0" presId="urn:microsoft.com/office/officeart/2005/8/layout/hList1"/>
    <dgm:cxn modelId="{8A2BF05A-1FC4-438D-AD2E-5198DBA3AE94}" type="presParOf" srcId="{F2B0F194-4829-4EFF-A90D-3847024897B7}" destId="{78F12DFD-CF01-423E-8333-B9572AD21BB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841DC-6FB3-4127-8DD0-A60B87C71432}">
      <dsp:nvSpPr>
        <dsp:cNvPr id="0" name=""/>
        <dsp:cNvSpPr/>
      </dsp:nvSpPr>
      <dsp:spPr>
        <a:xfrm>
          <a:off x="2789" y="51619"/>
          <a:ext cx="2719727" cy="569495"/>
        </a:xfrm>
        <a:prstGeom prst="rect">
          <a:avLst/>
        </a:prstGeom>
        <a:solidFill>
          <a:schemeClr val="accent1">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Focused Program</a:t>
          </a:r>
        </a:p>
      </dsp:txBody>
      <dsp:txXfrm>
        <a:off x="2789" y="51619"/>
        <a:ext cx="2719727" cy="569495"/>
      </dsp:txXfrm>
    </dsp:sp>
    <dsp:sp modelId="{43DC602F-0FF9-4A52-9C0E-5D70A08CA9A5}">
      <dsp:nvSpPr>
        <dsp:cNvPr id="0" name=""/>
        <dsp:cNvSpPr/>
      </dsp:nvSpPr>
      <dsp:spPr>
        <a:xfrm>
          <a:off x="2789" y="621114"/>
          <a:ext cx="2719727" cy="4605595"/>
        </a:xfrm>
        <a:prstGeom prst="rect">
          <a:avLst/>
        </a:prstGeom>
        <a:solidFill>
          <a:schemeClr val="accent1">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ts val="1200"/>
            </a:spcAft>
            <a:buNone/>
          </a:pPr>
          <a:r>
            <a:rPr lang="en-US" sz="1600" u="sng" kern="1200" dirty="0">
              <a:latin typeface="Arial" panose="020B0604020202020204" pitchFamily="34" charset="0"/>
              <a:cs typeface="Arial" panose="020B0604020202020204" pitchFamily="34" charset="0"/>
            </a:rPr>
            <a:t>Direct cost max</a:t>
          </a:r>
          <a:r>
            <a:rPr lang="en-US" sz="1600" kern="1200" dirty="0">
              <a:latin typeface="Arial" panose="020B0604020202020204" pitchFamily="34" charset="0"/>
              <a:cs typeface="Arial" panose="020B0604020202020204" pitchFamily="34" charset="0"/>
            </a:rPr>
            <a:t>: $7.2M</a:t>
          </a: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POP</a:t>
          </a:r>
          <a:r>
            <a:rPr lang="en-US" sz="1600" kern="1200" dirty="0">
              <a:latin typeface="Arial" panose="020B0604020202020204" pitchFamily="34" charset="0"/>
              <a:cs typeface="Arial" panose="020B0604020202020204" pitchFamily="34" charset="0"/>
            </a:rPr>
            <a:t>: 4 years</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Eligibility</a:t>
          </a:r>
          <a:r>
            <a:rPr lang="en-US" sz="1600" kern="1200" dirty="0">
              <a:latin typeface="Arial" panose="020B0604020202020204" pitchFamily="34" charset="0"/>
              <a:cs typeface="Arial" panose="020B0604020202020204" pitchFamily="34" charset="0"/>
            </a:rPr>
            <a:t>: PIs at or above Full Professor</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LOI/Invite</a:t>
          </a:r>
          <a:r>
            <a:rPr lang="en-US" sz="1600" kern="1200" dirty="0">
              <a:latin typeface="Arial" panose="020B0604020202020204" pitchFamily="34" charset="0"/>
              <a:cs typeface="Arial" panose="020B0604020202020204" pitchFamily="34" charset="0"/>
            </a:rPr>
            <a:t>: Pre-proposal submission is required; application submission is by invitation only</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ctr" defTabSz="711200">
            <a:lnSpc>
              <a:spcPct val="90000"/>
            </a:lnSpc>
            <a:spcBef>
              <a:spcPct val="0"/>
            </a:spcBef>
            <a:spcAft>
              <a:spcPct val="15000"/>
            </a:spcAft>
            <a:buNone/>
          </a:pPr>
          <a:r>
            <a:rPr lang="en-US" sz="1600" kern="1200" dirty="0">
              <a:latin typeface="Arial" panose="020B0604020202020204" pitchFamily="34" charset="0"/>
              <a:cs typeface="Arial" panose="020B0604020202020204" pitchFamily="34" charset="0"/>
            </a:rPr>
            <a:t>Supports synergistic, multidisciplinary research program of at least four distinct but complementary projects addressing an overarching goal</a:t>
          </a:r>
        </a:p>
      </dsp:txBody>
      <dsp:txXfrm>
        <a:off x="2789" y="621114"/>
        <a:ext cx="2719727" cy="4605595"/>
      </dsp:txXfrm>
    </dsp:sp>
    <dsp:sp modelId="{5D7CFC6E-82A7-450B-BAD4-1E166A37FC12}">
      <dsp:nvSpPr>
        <dsp:cNvPr id="0" name=""/>
        <dsp:cNvSpPr/>
      </dsp:nvSpPr>
      <dsp:spPr>
        <a:xfrm>
          <a:off x="3103279" y="51619"/>
          <a:ext cx="2719727" cy="569495"/>
        </a:xfrm>
        <a:prstGeom prst="rect">
          <a:avLst/>
        </a:prstGeom>
        <a:solidFill>
          <a:schemeClr val="accent1">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Clinical Trial</a:t>
          </a:r>
        </a:p>
      </dsp:txBody>
      <dsp:txXfrm>
        <a:off x="3103279" y="51619"/>
        <a:ext cx="2719727" cy="569495"/>
      </dsp:txXfrm>
    </dsp:sp>
    <dsp:sp modelId="{C413C5A0-E346-4EFA-99E0-9255B1723BEA}">
      <dsp:nvSpPr>
        <dsp:cNvPr id="0" name=""/>
        <dsp:cNvSpPr/>
      </dsp:nvSpPr>
      <dsp:spPr>
        <a:xfrm>
          <a:off x="3103279" y="621114"/>
          <a:ext cx="2719727" cy="4605595"/>
        </a:xfrm>
        <a:prstGeom prst="rect">
          <a:avLst/>
        </a:prstGeom>
        <a:solidFill>
          <a:schemeClr val="accent1">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0" algn="l" defTabSz="577850">
            <a:lnSpc>
              <a:spcPct val="90000"/>
            </a:lnSpc>
            <a:spcBef>
              <a:spcPct val="0"/>
            </a:spcBef>
            <a:spcAft>
              <a:spcPct val="15000"/>
            </a:spcAft>
            <a:buNone/>
          </a:pPr>
          <a:r>
            <a:rPr lang="en-US" sz="1300" u="sng" kern="1200" dirty="0">
              <a:latin typeface="Arial" panose="020B0604020202020204" pitchFamily="34" charset="0"/>
              <a:cs typeface="Arial" panose="020B0604020202020204" pitchFamily="34" charset="0"/>
            </a:rPr>
            <a:t>Direct cost max</a:t>
          </a:r>
          <a:r>
            <a:rPr lang="en-US" sz="1300" kern="1200" dirty="0">
              <a:latin typeface="Arial" panose="020B0604020202020204" pitchFamily="34" charset="0"/>
              <a:cs typeface="Arial" panose="020B0604020202020204" pitchFamily="34" charset="0"/>
            </a:rPr>
            <a:t>: $500K (PP)/no limit (full trial)</a:t>
          </a:r>
        </a:p>
        <a:p>
          <a:pPr marL="0" lvl="1" indent="0" algn="l" defTabSz="577850">
            <a:lnSpc>
              <a:spcPct val="90000"/>
            </a:lnSpc>
            <a:spcBef>
              <a:spcPct val="0"/>
            </a:spcBef>
            <a:spcAft>
              <a:spcPct val="15000"/>
            </a:spcAft>
            <a:buNone/>
          </a:pPr>
          <a:r>
            <a:rPr lang="en-US" sz="1300" u="sng" kern="1200" dirty="0">
              <a:latin typeface="Arial" panose="020B0604020202020204" pitchFamily="34" charset="0"/>
              <a:cs typeface="Arial" panose="020B0604020202020204" pitchFamily="34" charset="0"/>
            </a:rPr>
            <a:t>POP</a:t>
          </a:r>
          <a:r>
            <a:rPr lang="en-US" sz="1300" kern="1200" dirty="0">
              <a:latin typeface="Arial" panose="020B0604020202020204" pitchFamily="34" charset="0"/>
              <a:cs typeface="Arial" panose="020B0604020202020204" pitchFamily="34" charset="0"/>
            </a:rPr>
            <a:t>: 18 months (PP)/ 4 years full trial)</a:t>
          </a:r>
        </a:p>
        <a:p>
          <a:pPr marL="0" lvl="1" indent="0" algn="l" defTabSz="577850">
            <a:lnSpc>
              <a:spcPct val="90000"/>
            </a:lnSpc>
            <a:spcBef>
              <a:spcPct val="0"/>
            </a:spcBef>
            <a:spcAft>
              <a:spcPct val="15000"/>
            </a:spcAft>
            <a:buNone/>
          </a:pPr>
          <a:endParaRPr lang="en-US" sz="1300" kern="1200" dirty="0">
            <a:latin typeface="Arial" panose="020B0604020202020204" pitchFamily="34" charset="0"/>
            <a:cs typeface="Arial" panose="020B0604020202020204" pitchFamily="34" charset="0"/>
          </a:endParaRPr>
        </a:p>
        <a:p>
          <a:pPr marL="0" lvl="1" indent="0" algn="l" defTabSz="577850">
            <a:lnSpc>
              <a:spcPct val="90000"/>
            </a:lnSpc>
            <a:spcBef>
              <a:spcPct val="0"/>
            </a:spcBef>
            <a:spcAft>
              <a:spcPct val="15000"/>
            </a:spcAft>
            <a:buNone/>
          </a:pPr>
          <a:r>
            <a:rPr lang="en-US" sz="1300" u="sng" kern="1200" dirty="0">
              <a:latin typeface="Arial" panose="020B0604020202020204" pitchFamily="34" charset="0"/>
              <a:cs typeface="Arial" panose="020B0604020202020204" pitchFamily="34" charset="0"/>
            </a:rPr>
            <a:t>Eligibility</a:t>
          </a:r>
          <a:r>
            <a:rPr lang="en-US" sz="1300" kern="1200" dirty="0">
              <a:latin typeface="Arial" panose="020B0604020202020204" pitchFamily="34" charset="0"/>
              <a:cs typeface="Arial" panose="020B0604020202020204" pitchFamily="34" charset="0"/>
            </a:rPr>
            <a:t>: PIs at or above Assistant Professor</a:t>
          </a:r>
        </a:p>
        <a:p>
          <a:pPr marL="0" lvl="1" indent="0" algn="l" defTabSz="577850">
            <a:lnSpc>
              <a:spcPct val="90000"/>
            </a:lnSpc>
            <a:spcBef>
              <a:spcPct val="0"/>
            </a:spcBef>
            <a:spcAft>
              <a:spcPct val="15000"/>
            </a:spcAft>
            <a:buNone/>
          </a:pPr>
          <a:endParaRPr lang="en-US" sz="1300" kern="1200" dirty="0">
            <a:latin typeface="Arial" panose="020B0604020202020204" pitchFamily="34" charset="0"/>
            <a:cs typeface="Arial" panose="020B0604020202020204" pitchFamily="34" charset="0"/>
          </a:endParaRPr>
        </a:p>
        <a:p>
          <a:pPr marL="0" lvl="1" indent="0" algn="l" defTabSz="577850">
            <a:lnSpc>
              <a:spcPct val="90000"/>
            </a:lnSpc>
            <a:spcBef>
              <a:spcPct val="0"/>
            </a:spcBef>
            <a:spcAft>
              <a:spcPct val="15000"/>
            </a:spcAft>
            <a:buNone/>
          </a:pPr>
          <a:r>
            <a:rPr lang="en-US" sz="1300" u="sng" kern="1200" dirty="0">
              <a:latin typeface="Arial" panose="020B0604020202020204" pitchFamily="34" charset="0"/>
              <a:cs typeface="Arial" panose="020B0604020202020204" pitchFamily="34" charset="0"/>
            </a:rPr>
            <a:t>LOI/Invite</a:t>
          </a:r>
          <a:r>
            <a:rPr lang="en-US" sz="1300" kern="1200" dirty="0">
              <a:latin typeface="Arial" panose="020B0604020202020204" pitchFamily="34" charset="0"/>
              <a:cs typeface="Arial" panose="020B0604020202020204" pitchFamily="34" charset="0"/>
            </a:rPr>
            <a:t>: Pre-proposal submission is required; application submission is by invitation only</a:t>
          </a:r>
        </a:p>
        <a:p>
          <a:pPr marL="0" lvl="1" indent="0" algn="l" defTabSz="577850">
            <a:lnSpc>
              <a:spcPct val="90000"/>
            </a:lnSpc>
            <a:spcBef>
              <a:spcPct val="0"/>
            </a:spcBef>
            <a:spcAft>
              <a:spcPct val="15000"/>
            </a:spcAft>
            <a:buNone/>
          </a:pPr>
          <a:endParaRPr lang="en-US" sz="1300" kern="1200" dirty="0">
            <a:latin typeface="Arial" panose="020B0604020202020204" pitchFamily="34" charset="0"/>
            <a:cs typeface="Arial" panose="020B0604020202020204" pitchFamily="34" charset="0"/>
          </a:endParaRPr>
        </a:p>
        <a:p>
          <a:pPr marL="0" lvl="1" indent="0" algn="ctr" defTabSz="577850">
            <a:lnSpc>
              <a:spcPct val="90000"/>
            </a:lnSpc>
            <a:spcBef>
              <a:spcPct val="0"/>
            </a:spcBef>
            <a:spcAft>
              <a:spcPct val="15000"/>
            </a:spcAft>
            <a:buNone/>
          </a:pPr>
          <a:r>
            <a:rPr lang="en-US" sz="1300" b="1" kern="1200" dirty="0">
              <a:latin typeface="Arial" panose="020B0604020202020204" pitchFamily="34" charset="0"/>
              <a:cs typeface="Arial" panose="020B0604020202020204" pitchFamily="34" charset="0"/>
            </a:rPr>
            <a:t>Planning Phase</a:t>
          </a:r>
          <a:r>
            <a:rPr lang="en-US" sz="1300" kern="1200" dirty="0">
              <a:latin typeface="Arial" panose="020B0604020202020204" pitchFamily="34" charset="0"/>
              <a:cs typeface="Arial" panose="020B0604020202020204" pitchFamily="34" charset="0"/>
            </a:rPr>
            <a:t>: Supports regulatory costs for trial planning to include IND/IDE submission; must have FDA approval before trial may be funded</a:t>
          </a:r>
        </a:p>
        <a:p>
          <a:pPr marL="0" lvl="1" indent="0" algn="ctr" defTabSz="577850">
            <a:lnSpc>
              <a:spcPct val="90000"/>
            </a:lnSpc>
            <a:spcBef>
              <a:spcPct val="0"/>
            </a:spcBef>
            <a:spcAft>
              <a:spcPct val="15000"/>
            </a:spcAft>
            <a:buNone/>
          </a:pPr>
          <a:endParaRPr lang="en-US" sz="1300" kern="1200" dirty="0">
            <a:latin typeface="Arial" panose="020B0604020202020204" pitchFamily="34" charset="0"/>
            <a:cs typeface="Arial" panose="020B0604020202020204" pitchFamily="34" charset="0"/>
          </a:endParaRPr>
        </a:p>
        <a:p>
          <a:pPr marL="0" lvl="1" indent="0" algn="ctr" defTabSz="577850">
            <a:lnSpc>
              <a:spcPct val="90000"/>
            </a:lnSpc>
            <a:spcBef>
              <a:spcPct val="0"/>
            </a:spcBef>
            <a:spcAft>
              <a:spcPct val="15000"/>
            </a:spcAft>
            <a:buNone/>
          </a:pPr>
          <a:r>
            <a:rPr lang="en-US" sz="1300" b="1" kern="1200" dirty="0">
              <a:latin typeface="Arial" panose="020B0604020202020204" pitchFamily="34" charset="0"/>
              <a:cs typeface="Arial" panose="020B0604020202020204" pitchFamily="34" charset="0"/>
            </a:rPr>
            <a:t>Clinical Trial</a:t>
          </a:r>
          <a:r>
            <a:rPr lang="en-US" sz="1300" kern="1200" dirty="0">
              <a:latin typeface="Arial" panose="020B0604020202020204" pitchFamily="34" charset="0"/>
              <a:cs typeface="Arial" panose="020B0604020202020204" pitchFamily="34" charset="0"/>
            </a:rPr>
            <a:t>: Supports rapid implementation of trials of novel interventions with the potential to have impact on patient care. May range from small through large-scale</a:t>
          </a:r>
        </a:p>
      </dsp:txBody>
      <dsp:txXfrm>
        <a:off x="3103279" y="621114"/>
        <a:ext cx="2719727" cy="4605595"/>
      </dsp:txXfrm>
    </dsp:sp>
    <dsp:sp modelId="{DC1AF8F2-EA5F-492E-8E22-0E2B06A1B881}">
      <dsp:nvSpPr>
        <dsp:cNvPr id="0" name=""/>
        <dsp:cNvSpPr/>
      </dsp:nvSpPr>
      <dsp:spPr>
        <a:xfrm>
          <a:off x="6203768" y="51619"/>
          <a:ext cx="2719727" cy="569495"/>
        </a:xfrm>
        <a:prstGeom prst="rect">
          <a:avLst/>
        </a:prstGeom>
        <a:solidFill>
          <a:schemeClr val="accent1">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Lifestyle and Behavioral Health Interventions </a:t>
          </a:r>
        </a:p>
      </dsp:txBody>
      <dsp:txXfrm>
        <a:off x="6203768" y="51619"/>
        <a:ext cx="2719727" cy="569495"/>
      </dsp:txXfrm>
    </dsp:sp>
    <dsp:sp modelId="{78F12DFD-CF01-423E-8333-B9572AD21BB4}">
      <dsp:nvSpPr>
        <dsp:cNvPr id="0" name=""/>
        <dsp:cNvSpPr/>
      </dsp:nvSpPr>
      <dsp:spPr>
        <a:xfrm>
          <a:off x="6203768" y="621114"/>
          <a:ext cx="2719727" cy="4605595"/>
        </a:xfrm>
        <a:prstGeom prst="rect">
          <a:avLst/>
        </a:prstGeom>
        <a:solidFill>
          <a:schemeClr val="accent1">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ts val="1200"/>
            </a:spcAft>
            <a:buNone/>
          </a:pPr>
          <a:r>
            <a:rPr lang="en-US" sz="1600" u="sng" kern="1200" dirty="0">
              <a:latin typeface="Arial" panose="020B0604020202020204" pitchFamily="34" charset="0"/>
              <a:cs typeface="Arial" panose="020B0604020202020204" pitchFamily="34" charset="0"/>
            </a:rPr>
            <a:t>Direct cost max</a:t>
          </a:r>
          <a:r>
            <a:rPr lang="en-US" sz="1600" kern="1200" dirty="0">
              <a:latin typeface="Arial" panose="020B0604020202020204" pitchFamily="34" charset="0"/>
              <a:cs typeface="Arial" panose="020B0604020202020204" pitchFamily="34" charset="0"/>
            </a:rPr>
            <a:t>: $3M</a:t>
          </a: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POP</a:t>
          </a:r>
          <a:r>
            <a:rPr lang="en-US" sz="1600" kern="1200" dirty="0">
              <a:latin typeface="Arial" panose="020B0604020202020204" pitchFamily="34" charset="0"/>
              <a:cs typeface="Arial" panose="020B0604020202020204" pitchFamily="34" charset="0"/>
            </a:rPr>
            <a:t>: 4 years</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Eligibility</a:t>
          </a:r>
          <a:r>
            <a:rPr lang="en-US" sz="1600" kern="1200" dirty="0">
              <a:latin typeface="Arial" panose="020B0604020202020204" pitchFamily="34" charset="0"/>
              <a:cs typeface="Arial" panose="020B0604020202020204" pitchFamily="34" charset="0"/>
            </a:rPr>
            <a:t>: PIs at or above Assistant Professor</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LOI/Invite</a:t>
          </a:r>
          <a:r>
            <a:rPr lang="en-US" sz="1600" kern="1200" dirty="0">
              <a:latin typeface="Arial" panose="020B0604020202020204" pitchFamily="34" charset="0"/>
              <a:cs typeface="Arial" panose="020B0604020202020204" pitchFamily="34" charset="0"/>
            </a:rPr>
            <a:t>: Letter of Intent</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ctr" defTabSz="711200">
            <a:lnSpc>
              <a:spcPct val="90000"/>
            </a:lnSpc>
            <a:spcBef>
              <a:spcPct val="0"/>
            </a:spcBef>
            <a:spcAft>
              <a:spcPct val="15000"/>
            </a:spcAft>
            <a:buNone/>
          </a:pPr>
          <a:r>
            <a:rPr lang="en-US" sz="1600" kern="1200" dirty="0">
              <a:latin typeface="Arial" panose="020B0604020202020204" pitchFamily="34" charset="0"/>
              <a:cs typeface="Arial" panose="020B0604020202020204" pitchFamily="34" charset="0"/>
            </a:rPr>
            <a:t>Supports clinical research and/or clinical trials using a combination of scientific disciplines including behavioral health, psychology, psychometrics, biostatistics and epidemiology, surveillance, and public health</a:t>
          </a:r>
        </a:p>
      </dsp:txBody>
      <dsp:txXfrm>
        <a:off x="6203768" y="621114"/>
        <a:ext cx="2719727" cy="460559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072109-02F6-4141-AEB5-C94E412FAB62}" type="datetimeFigureOut">
              <a:rPr lang="en-US" smtClean="0"/>
              <a:t>4/3/2023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0F13D3-A279-4C4A-ADD3-5387639B2CBA}" type="slidenum">
              <a:rPr lang="en-US" smtClean="0"/>
              <a:t>‹#›</a:t>
            </a:fld>
            <a:endParaRPr lang="en-US" dirty="0"/>
          </a:p>
        </p:txBody>
      </p:sp>
    </p:spTree>
    <p:extLst>
      <p:ext uri="{BB962C8B-B14F-4D97-AF65-F5344CB8AC3E}">
        <p14:creationId xmlns:p14="http://schemas.microsoft.com/office/powerpoint/2010/main" val="279961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0F13D3-A279-4C4A-ADD3-5387639B2CBA}" type="slidenum">
              <a:rPr lang="en-US" smtClean="0"/>
              <a:t>1</a:t>
            </a:fld>
            <a:endParaRPr lang="en-US" dirty="0"/>
          </a:p>
        </p:txBody>
      </p:sp>
    </p:spTree>
    <p:extLst>
      <p:ext uri="{BB962C8B-B14F-4D97-AF65-F5344CB8AC3E}">
        <p14:creationId xmlns:p14="http://schemas.microsoft.com/office/powerpoint/2010/main" val="254628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2743" rtl="0" eaLnBrk="0" fontAlgn="base" latinLnBrk="0" hangingPunct="0">
              <a:lnSpc>
                <a:spcPct val="100000"/>
              </a:lnSpc>
              <a:spcBef>
                <a:spcPct val="0"/>
              </a:spcBef>
              <a:spcAft>
                <a:spcPct val="0"/>
              </a:spcAft>
              <a:buClrTx/>
              <a:buSzTx/>
              <a:buFontTx/>
              <a:buNone/>
              <a:tabLst/>
              <a:defRPr/>
            </a:pPr>
            <a:fld id="{5F0E4439-F006-4F83-83B5-0F277507C94A}" type="slidenum">
              <a:rPr kumimoji="0" lang="en-US" sz="1100" b="0" i="0" u="none" strike="noStrike" kern="1200" cap="none" spc="0" normalizeH="0" baseline="0" noProof="0" smtClean="0">
                <a:ln>
                  <a:noFill/>
                </a:ln>
                <a:solidFill>
                  <a:srgbClr val="000000"/>
                </a:solidFill>
                <a:effectLst/>
                <a:uLnTx/>
                <a:uFillTx/>
                <a:latin typeface="Times New Roman" pitchFamily="18" charset="0"/>
                <a:ea typeface="+mn-ea"/>
                <a:cs typeface="+mn-cs"/>
                <a:sym typeface="Symbol" pitchFamily="18" charset="2"/>
              </a:rPr>
              <a:pPr marL="0" marR="0" lvl="0" indent="0" algn="r" defTabSz="912743" rtl="0" eaLnBrk="0" fontAlgn="base" latinLnBrk="0" hangingPunct="0">
                <a:lnSpc>
                  <a:spcPct val="100000"/>
                </a:lnSpc>
                <a:spcBef>
                  <a:spcPct val="0"/>
                </a:spcBef>
                <a:spcAft>
                  <a:spcPct val="0"/>
                </a:spcAft>
                <a:buClrTx/>
                <a:buSzTx/>
                <a:buFontTx/>
                <a:buNone/>
                <a:tabLst/>
                <a:defRPr/>
              </a:pPr>
              <a:t>16</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sym typeface="Symbol" pitchFamily="18" charset="2"/>
            </a:endParaRPr>
          </a:p>
        </p:txBody>
      </p:sp>
    </p:spTree>
    <p:extLst>
      <p:ext uri="{BB962C8B-B14F-4D97-AF65-F5344CB8AC3E}">
        <p14:creationId xmlns:p14="http://schemas.microsoft.com/office/powerpoint/2010/main" val="70803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Dwayne PM, Michelle PH portfolio lead</a:t>
            </a:r>
          </a:p>
        </p:txBody>
      </p:sp>
      <p:sp>
        <p:nvSpPr>
          <p:cNvPr id="4" name="Slide Number Placeholder 3"/>
          <p:cNvSpPr>
            <a:spLocks noGrp="1"/>
          </p:cNvSpPr>
          <p:nvPr>
            <p:ph type="sldNum" sz="quarter" idx="5"/>
          </p:nvPr>
        </p:nvSpPr>
        <p:spPr/>
        <p:txBody>
          <a:bodyPr/>
          <a:lstStyle/>
          <a:p>
            <a:fld id="{EA0F13D3-A279-4C4A-ADD3-5387639B2CBA}" type="slidenum">
              <a:rPr lang="en-US" smtClean="0"/>
              <a:t>17</a:t>
            </a:fld>
            <a:endParaRPr lang="en-US" dirty="0"/>
          </a:p>
        </p:txBody>
      </p:sp>
    </p:spTree>
    <p:extLst>
      <p:ext uri="{BB962C8B-B14F-4D97-AF65-F5344CB8AC3E}">
        <p14:creationId xmlns:p14="http://schemas.microsoft.com/office/powerpoint/2010/main" val="2360334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3862" marR="0" lvl="0" indent="-342900" algn="l" defTabSz="914400" rtl="0" eaLnBrk="1" fontAlgn="auto" latinLnBrk="0" hangingPunct="1">
              <a:lnSpc>
                <a:spcPct val="100000"/>
              </a:lnSpc>
              <a:spcBef>
                <a:spcPts val="0"/>
              </a:spcBef>
              <a:spcAft>
                <a:spcPts val="0"/>
              </a:spcAft>
              <a:buClr>
                <a:srgbClr val="8A0A5E"/>
              </a:buClr>
              <a:buSzTx/>
              <a:buFontTx/>
              <a:buNone/>
              <a:tabLst/>
              <a:defRPr/>
            </a:pPr>
            <a:r>
              <a:rPr lang="en-US" dirty="0"/>
              <a:t>Highlight that TBIPHRP funds research focused on PH, TBI, OR research that addresses both.</a:t>
            </a:r>
            <a:endParaRPr lang="en-US" sz="1200" dirty="0"/>
          </a:p>
          <a:p>
            <a:pPr marL="423862" indent="-342900">
              <a:buClr>
                <a:srgbClr val="8A0A5E"/>
              </a:buClr>
              <a:defRPr/>
            </a:pPr>
            <a:endParaRPr lang="en-US" sz="1200" dirty="0"/>
          </a:p>
          <a:p>
            <a:pPr marL="423862" indent="-342900">
              <a:buClr>
                <a:srgbClr val="8A0A5E"/>
              </a:buClr>
              <a:defRPr/>
            </a:pPr>
            <a:r>
              <a:rPr lang="en-US" sz="1200" dirty="0"/>
              <a:t>Current program complements ongoing Department of Defense efforts toward promoting a better standard of care for psychological health and TBI in the areas of prevention, detection, diagnosis, treatment, and rehabilitation</a:t>
            </a:r>
          </a:p>
          <a:p>
            <a:pPr marL="423862" indent="-342900">
              <a:buClr>
                <a:srgbClr val="8A0A5E"/>
              </a:buClr>
              <a:defRPr/>
            </a:pPr>
            <a:endParaRPr lang="en-US" sz="400" dirty="0"/>
          </a:p>
          <a:p>
            <a:pPr marL="423862" indent="-342900">
              <a:buClr>
                <a:srgbClr val="8A0A5E"/>
              </a:buClr>
              <a:defRPr/>
            </a:pPr>
            <a:r>
              <a:rPr lang="en-US" sz="1200" dirty="0"/>
              <a:t>From FY09-20 the appropriation was managed by USAMRDC-based research program areas aligned with the Office of the Assistant Secretary of Defense for Health Affairs and the Defense Health Agency</a:t>
            </a:r>
          </a:p>
          <a:p>
            <a:pPr marL="423862" indent="-342900">
              <a:buClr>
                <a:srgbClr val="8A0A5E"/>
              </a:buClr>
              <a:defRPr/>
            </a:pPr>
            <a:endParaRPr lang="en-US" sz="400" dirty="0"/>
          </a:p>
          <a:p>
            <a:pPr marL="423862" indent="-342900">
              <a:buClr>
                <a:srgbClr val="8A0A5E"/>
              </a:buClr>
              <a:defRPr/>
            </a:pPr>
            <a:r>
              <a:rPr lang="en-US" sz="1200" dirty="0"/>
              <a:t>In FY07 and FY21-23, CDMRP was assigned to manage the appropriation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4AECD-76FD-4A36-BF9D-EF22A8C002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19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5"/>
          </p:nvPr>
        </p:nvSpPr>
        <p:spPr/>
        <p:txBody>
          <a:bodyPr/>
          <a:lstStyle/>
          <a:p>
            <a:fld id="{EA0F13D3-A279-4C4A-ADD3-5387639B2CBA}" type="slidenum">
              <a:rPr lang="en-US" smtClean="0"/>
              <a:t>19</a:t>
            </a:fld>
            <a:endParaRPr lang="en-US" dirty="0"/>
          </a:p>
        </p:txBody>
      </p:sp>
    </p:spTree>
    <p:extLst>
      <p:ext uri="{BB962C8B-B14F-4D97-AF65-F5344CB8AC3E}">
        <p14:creationId xmlns:p14="http://schemas.microsoft.com/office/powerpoint/2010/main" val="1907193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PRMRP is slightly further along than TBIPHRP in program cycle – TBIPHRP funding opportunities not yet released, but pre-announcement posted with anticipated focus areas and funding mechanisms.</a:t>
            </a:r>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327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145AE3E-0292-4D0F-B349-7DEB9FD3493F}" type="slidenum">
              <a:rPr lang="en-US" altLang="en-US" smtClean="0"/>
              <a:pPr/>
              <a:t>20</a:t>
            </a:fld>
            <a:endParaRPr lang="en-US" altLang="en-US" dirty="0"/>
          </a:p>
        </p:txBody>
      </p:sp>
    </p:spTree>
    <p:extLst>
      <p:ext uri="{BB962C8B-B14F-4D97-AF65-F5344CB8AC3E}">
        <p14:creationId xmlns:p14="http://schemas.microsoft.com/office/powerpoint/2010/main" val="333767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Anticipated funding mechanisms span the research continuum – maturing ideas (IIRA), translational research (TRA, HSRA), clinical trials (CTA; TRA, HSRA and FPA also support CTs), and team science (FPA).</a:t>
            </a:r>
          </a:p>
        </p:txBody>
      </p:sp>
      <p:sp>
        <p:nvSpPr>
          <p:cNvPr id="4" name="Slide Number Placeholder 3"/>
          <p:cNvSpPr>
            <a:spLocks noGrp="1"/>
          </p:cNvSpPr>
          <p:nvPr>
            <p:ph type="sldNum" sz="quarter" idx="5"/>
          </p:nvPr>
        </p:nvSpPr>
        <p:spPr/>
        <p:txBody>
          <a:bodyPr/>
          <a:lstStyle/>
          <a:p>
            <a:fld id="{EA0F13D3-A279-4C4A-ADD3-5387639B2CBA}" type="slidenum">
              <a:rPr lang="en-US" smtClean="0"/>
              <a:t>21</a:t>
            </a:fld>
            <a:endParaRPr lang="en-US" dirty="0"/>
          </a:p>
        </p:txBody>
      </p:sp>
    </p:spTree>
    <p:extLst>
      <p:ext uri="{BB962C8B-B14F-4D97-AF65-F5344CB8AC3E}">
        <p14:creationId xmlns:p14="http://schemas.microsoft.com/office/powerpoint/2010/main" val="290920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4020202020204" pitchFamily="34" charset="0"/>
              </a:rPr>
              <a:t>Pre-application and application deadlines will be available when the announcements are released.</a:t>
            </a:r>
            <a:endParaRPr lang="en-US" dirty="0"/>
          </a:p>
        </p:txBody>
      </p:sp>
      <p:sp>
        <p:nvSpPr>
          <p:cNvPr id="4" name="Slide Number Placeholder 3"/>
          <p:cNvSpPr>
            <a:spLocks noGrp="1"/>
          </p:cNvSpPr>
          <p:nvPr>
            <p:ph type="sldNum" sz="quarter" idx="5"/>
          </p:nvPr>
        </p:nvSpPr>
        <p:spPr/>
        <p:txBody>
          <a:bodyPr/>
          <a:lstStyle/>
          <a:p>
            <a:fld id="{EA0F13D3-A279-4C4A-ADD3-5387639B2CBA}" type="slidenum">
              <a:rPr lang="en-US" smtClean="0"/>
              <a:t>22</a:t>
            </a:fld>
            <a:endParaRPr lang="en-US" dirty="0"/>
          </a:p>
        </p:txBody>
      </p:sp>
    </p:spTree>
    <p:extLst>
      <p:ext uri="{BB962C8B-B14F-4D97-AF65-F5344CB8AC3E}">
        <p14:creationId xmlns:p14="http://schemas.microsoft.com/office/powerpoint/2010/main" val="491694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33333"/>
                </a:solidFill>
                <a:effectLst/>
                <a:latin typeface="Open Sans" panose="020B0604020202020204" pitchFamily="34" charset="0"/>
              </a:rPr>
              <a:t>For </a:t>
            </a:r>
            <a:r>
              <a:rPr lang="en-US" b="0" i="0" dirty="0">
                <a:solidFill>
                  <a:srgbClr val="333333"/>
                </a:solidFill>
                <a:effectLst/>
                <a:latin typeface="Open Sans" panose="020B0604020202020204" pitchFamily="34" charset="0"/>
              </a:rPr>
              <a:t>CTA - Different funding levels, based on the scope of research, are available. It is the responsibility of the applicant to select the funding level that is most appropriate for the research proposed. The funding level should be selected based on the scope of the research project, rather than the amount of the budget.</a:t>
            </a:r>
          </a:p>
          <a:p>
            <a:endParaRPr lang="en-US" dirty="0"/>
          </a:p>
        </p:txBody>
      </p:sp>
      <p:sp>
        <p:nvSpPr>
          <p:cNvPr id="4" name="Slide Number Placeholder 3"/>
          <p:cNvSpPr>
            <a:spLocks noGrp="1"/>
          </p:cNvSpPr>
          <p:nvPr>
            <p:ph type="sldNum" sz="quarter" idx="5"/>
          </p:nvPr>
        </p:nvSpPr>
        <p:spPr/>
        <p:txBody>
          <a:bodyPr/>
          <a:lstStyle/>
          <a:p>
            <a:fld id="{EA0F13D3-A279-4C4A-ADD3-5387639B2CBA}" type="slidenum">
              <a:rPr lang="en-US" smtClean="0"/>
              <a:t>23</a:t>
            </a:fld>
            <a:endParaRPr lang="en-US" dirty="0"/>
          </a:p>
        </p:txBody>
      </p:sp>
    </p:spTree>
    <p:extLst>
      <p:ext uri="{BB962C8B-B14F-4D97-AF65-F5344CB8AC3E}">
        <p14:creationId xmlns:p14="http://schemas.microsoft.com/office/powerpoint/2010/main" val="2581434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r>
              <a:rPr lang="en-US" dirty="0"/>
              <a:t>Final tip </a:t>
            </a:r>
            <a:r>
              <a:rPr lang="en-US" baseline="0" dirty="0"/>
              <a:t>– simple but crucial: read the PA carefully.  </a:t>
            </a:r>
          </a:p>
          <a:p>
            <a:pPr marL="171450" indent="-171450">
              <a:buFont typeface="Arial" panose="020B0604020202020204" pitchFamily="34" charset="0"/>
              <a:buChar char="•"/>
            </a:pPr>
            <a:r>
              <a:rPr lang="en-US" baseline="0" dirty="0"/>
              <a:t>Contains information on…</a:t>
            </a:r>
          </a:p>
          <a:p>
            <a:pPr marL="171450" indent="-171450">
              <a:buFont typeface="Arial" panose="020B0604020202020204" pitchFamily="34" charset="0"/>
              <a:buChar char="•"/>
            </a:pPr>
            <a:r>
              <a:rPr lang="en-US" baseline="0" dirty="0"/>
              <a:t>Contains detailed instruction on what to include in each application file</a:t>
            </a:r>
          </a:p>
          <a:p>
            <a:pPr marL="171450" indent="-171450">
              <a:buFont typeface="Arial" panose="020B0604020202020204" pitchFamily="34" charset="0"/>
              <a:buChar char="•"/>
            </a:pPr>
            <a:r>
              <a:rPr lang="en-US" baseline="0" dirty="0"/>
              <a:t>Contains not only review criteria but also questions that reviewers will use to evaluate the proposal against each criteria</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85971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8">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0E4439-F006-4F83-83B5-0F277507C94A}"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73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609E1-F931-44F2-B1B5-F7308DA8A629}"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168801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55">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0E4439-F006-4F83-83B5-0F277507C94A}"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950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2743" rtl="0" eaLnBrk="0" fontAlgn="base" latinLnBrk="0" hangingPunct="0">
              <a:lnSpc>
                <a:spcPct val="100000"/>
              </a:lnSpc>
              <a:spcBef>
                <a:spcPct val="0"/>
              </a:spcBef>
              <a:spcAft>
                <a:spcPct val="0"/>
              </a:spcAft>
              <a:buClrTx/>
              <a:buSzTx/>
              <a:buFontTx/>
              <a:buNone/>
              <a:tabLst/>
              <a:defRPr/>
            </a:pPr>
            <a:fld id="{5F0E4439-F006-4F83-83B5-0F277507C94A}" type="slidenum">
              <a:rPr kumimoji="0" lang="en-US" sz="1100" b="0" i="0" u="none" strike="noStrike" kern="1200" cap="none" spc="0" normalizeH="0" baseline="0" noProof="0" smtClean="0">
                <a:ln>
                  <a:noFill/>
                </a:ln>
                <a:solidFill>
                  <a:srgbClr val="000000"/>
                </a:solidFill>
                <a:effectLst/>
                <a:uLnTx/>
                <a:uFillTx/>
                <a:latin typeface="Times New Roman" pitchFamily="18" charset="0"/>
                <a:ea typeface="+mn-ea"/>
                <a:cs typeface="+mn-cs"/>
                <a:sym typeface="Symbol" pitchFamily="18" charset="2"/>
              </a:rPr>
              <a:pPr marL="0" marR="0" lvl="0" indent="0" algn="r" defTabSz="912743" rtl="0" eaLnBrk="0" fontAlgn="base" latinLnBrk="0" hangingPunct="0">
                <a:lnSpc>
                  <a:spcPct val="100000"/>
                </a:lnSpc>
                <a:spcBef>
                  <a:spcPct val="0"/>
                </a:spcBef>
                <a:spcAft>
                  <a:spcPct val="0"/>
                </a:spcAft>
                <a:buClrTx/>
                <a:buSzTx/>
                <a:buFontTx/>
                <a:buNone/>
                <a:tabLst/>
                <a:defRPr/>
              </a:pPr>
              <a:t>29</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sym typeface="Symbol" pitchFamily="18" charset="2"/>
            </a:endParaRPr>
          </a:p>
        </p:txBody>
      </p:sp>
      <p:sp>
        <p:nvSpPr>
          <p:cNvPr id="5" name="Notes Placeholder 4"/>
          <p:cNvSpPr>
            <a:spLocks noGrp="1"/>
          </p:cNvSpPr>
          <p:nvPr>
            <p:ph type="body" sz="quarter" idx="11"/>
          </p:nvPr>
        </p:nvSpPr>
        <p:spPr/>
        <p:txBody>
          <a:bodyPr/>
          <a:lstStyle/>
          <a:p>
            <a:r>
              <a:rPr lang="en-US" dirty="0"/>
              <a:t>But, rather than looking at these individual sites hoping to find an applicable funding announcement,</a:t>
            </a:r>
            <a:r>
              <a:rPr lang="en-US" baseline="0" dirty="0"/>
              <a:t> you can simply subscribe to one of the CDMRP list serves. Signing up for our emails will put you on the list to be directly notified about upcoming funding opportunities making you one of the first people learn about them. </a:t>
            </a:r>
          </a:p>
          <a:p>
            <a:endParaRPr lang="en-US" baseline="0" dirty="0"/>
          </a:p>
          <a:p>
            <a:r>
              <a:rPr lang="en-US" baseline="0" dirty="0"/>
              <a:t>You can access the sign-up from either ebrap or the CDMRP website and once there you will be able to select specific programs or research areas so that you only receive updates about topics that match your areas of interest. </a:t>
            </a:r>
            <a:endParaRPr lang="en-US" dirty="0"/>
          </a:p>
        </p:txBody>
      </p:sp>
    </p:spTree>
    <p:extLst>
      <p:ext uri="{BB962C8B-B14F-4D97-AF65-F5344CB8AC3E}">
        <p14:creationId xmlns:p14="http://schemas.microsoft.com/office/powerpoint/2010/main" val="1755871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interest in the CDMRP.  For more information, please visit us at cdmrp.health.mil.</a:t>
            </a:r>
          </a:p>
          <a:p>
            <a:endParaRPr lang="en-US" dirty="0"/>
          </a:p>
        </p:txBody>
      </p:sp>
      <p:sp>
        <p:nvSpPr>
          <p:cNvPr id="4" name="Slide Number Placeholder 3"/>
          <p:cNvSpPr>
            <a:spLocks noGrp="1"/>
          </p:cNvSpPr>
          <p:nvPr>
            <p:ph type="sldNum" sz="quarter" idx="10"/>
          </p:nvPr>
        </p:nvSpPr>
        <p:spPr/>
        <p:txBody>
          <a:bodyPr/>
          <a:lstStyle/>
          <a:p>
            <a:pPr>
              <a:defRPr/>
            </a:pPr>
            <a:fld id="{D46609E1-F931-44F2-B1B5-F7308DA8A629}" type="slidenum">
              <a:rPr lang="en-US" smtClean="0"/>
              <a:pPr>
                <a:defRPr/>
              </a:pPr>
              <a:t>30</a:t>
            </a:fld>
            <a:endParaRPr lang="en-US" dirty="0"/>
          </a:p>
        </p:txBody>
      </p:sp>
    </p:spTree>
    <p:extLst>
      <p:ext uri="{BB962C8B-B14F-4D97-AF65-F5344CB8AC3E}">
        <p14:creationId xmlns:p14="http://schemas.microsoft.com/office/powerpoint/2010/main" val="203951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609E1-F931-44F2-B1B5-F7308DA8A629}"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275148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939" y="4495521"/>
            <a:ext cx="5687512" cy="4258913"/>
          </a:xfrm>
          <a:prstGeom prst="rect">
            <a:avLst/>
          </a:prstGeom>
        </p:spPr>
        <p:txBody>
          <a:bodyPr/>
          <a:lstStyle/>
          <a:p>
            <a:r>
              <a:rPr lang="en-US" dirty="0"/>
              <a:t>Here are the CDMRP appropriations for FY23 – 35 programs total </a:t>
            </a:r>
          </a:p>
        </p:txBody>
      </p:sp>
      <p:sp>
        <p:nvSpPr>
          <p:cNvPr id="4" name="Header Placeholder 3"/>
          <p:cNvSpPr>
            <a:spLocks noGrp="1"/>
          </p:cNvSpPr>
          <p:nvPr>
            <p:ph type="hdr" sz="quarter"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D46609E1-F931-44F2-B1B5-F7308DA8A629}"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366710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F0E4439-F006-4F83-83B5-0F277507C94A}" type="slidenum">
              <a:rPr lang="en-US" smtClean="0">
                <a:solidFill>
                  <a:srgbClr val="000000"/>
                </a:solidFill>
              </a:rPr>
              <a:pPr/>
              <a:t>6</a:t>
            </a:fld>
            <a:endParaRPr lang="en-US" dirty="0">
              <a:solidFill>
                <a:srgbClr val="000000"/>
              </a:solidFill>
            </a:endParaRPr>
          </a:p>
        </p:txBody>
      </p:sp>
      <p:sp>
        <p:nvSpPr>
          <p:cNvPr id="5" name="Notes Placeholder 4"/>
          <p:cNvSpPr>
            <a:spLocks noGrp="1"/>
          </p:cNvSpPr>
          <p:nvPr>
            <p:ph type="body" sz="quarter" idx="11"/>
          </p:nvPr>
        </p:nvSpPr>
        <p:spPr/>
        <p:txBody>
          <a:bodyPr/>
          <a:lstStyle/>
          <a:p>
            <a:r>
              <a:rPr lang="en-US" b="1" u="sng" dirty="0"/>
              <a:t>Note</a:t>
            </a:r>
            <a:r>
              <a:rPr lang="en-US" b="1" u="sng" baseline="0" dirty="0"/>
              <a:t> overall timeline - from submission to award - PIs </a:t>
            </a:r>
          </a:p>
          <a:p>
            <a:endParaRPr lang="en-US" dirty="0"/>
          </a:p>
          <a:p>
            <a:r>
              <a:rPr lang="en-US" dirty="0"/>
              <a:t>The CDMRP has developed and uses common program management approaches, yet each program has individually tailored goals and a unique vision to enable it to meet the specialized needs of their research and advocacy communities.  </a:t>
            </a:r>
          </a:p>
          <a:p>
            <a:r>
              <a:rPr lang="en-US" dirty="0"/>
              <a:t> </a:t>
            </a:r>
          </a:p>
          <a:p>
            <a:r>
              <a:rPr lang="en-US" dirty="0"/>
              <a:t>The CDMRP uses a flexible program cycle </a:t>
            </a:r>
            <a:r>
              <a:rPr lang="en-US" u="sng" dirty="0"/>
              <a:t>for each Congressional appropriation </a:t>
            </a:r>
            <a:r>
              <a:rPr lang="en-US" dirty="0"/>
              <a:t>to accommodate all stages of the process, from the development of investment strategies to the completion of research grants. </a:t>
            </a:r>
          </a:p>
          <a:p>
            <a:r>
              <a:rPr lang="en-US" dirty="0"/>
              <a:t> </a:t>
            </a:r>
          </a:p>
          <a:p>
            <a:r>
              <a:rPr lang="en-US" dirty="0"/>
              <a:t>The first major milestone in the cycle is the Vision Setting meeting during, which the program assesses the research landscape and develops an investment strategy that is implemented through program-specific funding opportunities.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Funding opportunities can be released after receipt of a Congressional fiscal year appropriation.  </a:t>
            </a:r>
          </a:p>
          <a:p>
            <a:endParaRPr lang="en-US" dirty="0"/>
          </a:p>
        </p:txBody>
      </p:sp>
    </p:spTree>
    <p:extLst>
      <p:ext uri="{BB962C8B-B14F-4D97-AF65-F5344CB8AC3E}">
        <p14:creationId xmlns:p14="http://schemas.microsoft.com/office/powerpoint/2010/main" val="223036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Overall, the goal of the two-tier review process is to develop funding recommendations that balance the most meritorious science across many disciplines and offer the highest promise to fulfill the programmatic goals set forth in the relevant funding opportunity.  To meet this goal, the CDMRP manages partnerships between the two levels of review, and each level has its own dedicated objectives and outcomes.</a:t>
            </a:r>
          </a:p>
          <a:p>
            <a:r>
              <a:rPr lang="en-US" dirty="0"/>
              <a:t> </a:t>
            </a:r>
          </a:p>
          <a:p>
            <a:r>
              <a:rPr lang="en-US" dirty="0"/>
              <a:t>Consumers serve as full voting members at both peer and programmatic review and play a major role in maintaining the focus of the respective program on research that is relevant and has the potential to make a significant impact on the community affected.</a:t>
            </a:r>
          </a:p>
        </p:txBody>
      </p:sp>
      <p:sp>
        <p:nvSpPr>
          <p:cNvPr id="4" name="Slide Number Placeholder 3"/>
          <p:cNvSpPr>
            <a:spLocks noGrp="1"/>
          </p:cNvSpPr>
          <p:nvPr>
            <p:ph type="sldNum" sz="quarter" idx="10"/>
          </p:nvPr>
        </p:nvSpPr>
        <p:spPr/>
        <p:txBody>
          <a:bodyPr/>
          <a:lstStyle/>
          <a:p>
            <a:fld id="{5F0E4439-F006-4F83-83B5-0F277507C94A}"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311250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704850"/>
            <a:ext cx="4700587" cy="3524250"/>
          </a:xfrm>
        </p:spPr>
      </p:sp>
      <p:sp>
        <p:nvSpPr>
          <p:cNvPr id="3" name="Notes Placeholder 2"/>
          <p:cNvSpPr>
            <a:spLocks noGrp="1"/>
          </p:cNvSpPr>
          <p:nvPr>
            <p:ph type="body" sz="quarter" idx="10"/>
          </p:nvPr>
        </p:nvSpPr>
        <p:spPr/>
        <p:txBody>
          <a:bodyPr/>
          <a:lstStyle/>
          <a:p>
            <a:r>
              <a:rPr lang="en-US" dirty="0"/>
              <a:t>As you may suspect, the</a:t>
            </a:r>
            <a:r>
              <a:rPr lang="en-US" baseline="0" dirty="0"/>
              <a:t> criteria to be used in the peer review of your full application are also provided in the PA.  You absolutely want to read these before preparing your full application submission.</a:t>
            </a:r>
          </a:p>
          <a:p>
            <a:endParaRPr lang="en-US" baseline="0" dirty="0"/>
          </a:p>
          <a:p>
            <a:r>
              <a:rPr lang="en-US" baseline="0" dirty="0"/>
              <a:t>The criteria may be listed in decreasing order of importance, or all criteria may be considered of equal importance.  Pay attention to the specific language in the PA to which you are applying.</a:t>
            </a:r>
          </a:p>
          <a:p>
            <a:endParaRPr lang="en-US" baseline="0" dirty="0"/>
          </a:p>
          <a:p>
            <a:r>
              <a:rPr lang="en-US" baseline="0" dirty="0"/>
              <a:t>The scored criteria are the most important and WILL definitely affect your overall peer review score.  Unscored criteria are aspects of the application that peer reviewers are asked to address, and they may affect the overall score, especially if any major issues are noted.</a:t>
            </a:r>
            <a:endParaRPr lang="en-US" dirty="0"/>
          </a:p>
          <a:p>
            <a:endParaRPr lang="en-US" dirty="0"/>
          </a:p>
          <a:p>
            <a:r>
              <a:rPr lang="en-US" dirty="0"/>
              <a:t>These criteria guide the peer reviewers in their evaluation, </a:t>
            </a:r>
            <a:r>
              <a:rPr lang="en-US" baseline="0" dirty="0"/>
              <a:t>so it’s in your favor to write your application to clearly address all of the points under each review criterion.  If we are asking the peer reviewers to evaluate something, then there is a corresponding component of the application package where you should be addressing it.  Make it easy for the peer reviewers to find the info they need to evaluate your application.  </a:t>
            </a:r>
          </a:p>
        </p:txBody>
      </p:sp>
    </p:spTree>
    <p:extLst>
      <p:ext uri="{BB962C8B-B14F-4D97-AF65-F5344CB8AC3E}">
        <p14:creationId xmlns:p14="http://schemas.microsoft.com/office/powerpoint/2010/main" val="2330088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704850"/>
            <a:ext cx="4700587" cy="3524250"/>
          </a:xfrm>
        </p:spPr>
      </p:sp>
      <p:sp>
        <p:nvSpPr>
          <p:cNvPr id="3" name="Notes Placeholder 2"/>
          <p:cNvSpPr>
            <a:spLocks noGrp="1"/>
          </p:cNvSpPr>
          <p:nvPr>
            <p:ph type="body" sz="quarter" idx="10"/>
          </p:nvPr>
        </p:nvSpPr>
        <p:spPr/>
        <p:txBody>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US" sz="1200" b="0" i="0" u="none" strike="noStrike" kern="1200" cap="none" spc="0" normalizeH="0" baseline="0" noProof="0" dirty="0">
                <a:ln>
                  <a:noFill/>
                </a:ln>
                <a:solidFill>
                  <a:srgbClr val="001848"/>
                </a:solidFill>
                <a:effectLst/>
                <a:uLnTx/>
                <a:uFillTx/>
                <a:latin typeface="Arial"/>
                <a:ea typeface="+mn-ea"/>
                <a:cs typeface="Times New Roman" panose="02020603050405020304" pitchFamily="18" charset="0"/>
              </a:rPr>
              <a:t>Programmatic Panel membership lists are available on the CDMRP website</a:t>
            </a:r>
          </a:p>
          <a:p>
            <a:pPr marL="258366" marR="0" lvl="0" indent="-258366" algn="l" defTabSz="685800" rtl="0" eaLnBrk="1" fontAlgn="auto" latinLnBrk="0" hangingPunct="1">
              <a:lnSpc>
                <a:spcPct val="100000"/>
              </a:lnSpc>
              <a:spcBef>
                <a:spcPts val="0"/>
              </a:spcBef>
              <a:spcAft>
                <a:spcPts val="900"/>
              </a:spcAft>
              <a:buClr>
                <a:srgbClr val="001848"/>
              </a:buClr>
              <a:buSzTx/>
              <a:buFont typeface="Wingdings 2" panose="05020102010507070707" pitchFamily="18" charset="2"/>
              <a:buChar char="¿"/>
              <a:tabLst/>
              <a:defRPr/>
            </a:pPr>
            <a:r>
              <a:rPr kumimoji="0" lang="en-US" sz="1200" b="0" i="0" u="none" strike="noStrike" kern="1200" cap="none" spc="0" normalizeH="0" baseline="0" noProof="0" dirty="0">
                <a:ln>
                  <a:noFill/>
                </a:ln>
                <a:solidFill>
                  <a:srgbClr val="001848"/>
                </a:solidFill>
                <a:effectLst/>
                <a:uLnTx/>
                <a:uFillTx/>
                <a:latin typeface="Arial"/>
                <a:ea typeface="+mn-ea"/>
                <a:cs typeface="+mn-cs"/>
              </a:rPr>
              <a:t>Consist of scientists, clinicians, consumers, and program staff from a wide variety of representative organizations</a:t>
            </a:r>
          </a:p>
          <a:p>
            <a:endParaRPr lang="en-US" baseline="0" dirty="0"/>
          </a:p>
          <a:p>
            <a:r>
              <a:rPr lang="en-US" baseline="0" dirty="0"/>
              <a:t>Like the peer review evaluation criteria, the programmatic review criteria are also outlined in the PA.</a:t>
            </a:r>
          </a:p>
          <a:p>
            <a:endParaRPr lang="en-US" baseline="0" dirty="0"/>
          </a:p>
          <a:p>
            <a:r>
              <a:rPr lang="en-US" u="sng" baseline="0" dirty="0"/>
              <a:t>Intent of the award mechanism</a:t>
            </a:r>
          </a:p>
          <a:p>
            <a:endParaRPr lang="en-US" baseline="0" dirty="0"/>
          </a:p>
          <a:p>
            <a:r>
              <a:rPr lang="en-US" u="sng" baseline="0" dirty="0"/>
              <a:t>Portfolio composition</a:t>
            </a:r>
            <a:r>
              <a:rPr lang="en-US" baseline="0" dirty="0"/>
              <a:t>—programs will not fund poor applications, but if there’s a choice between two applications of equal scientific merit and one is in a topic area that already has a lot of strong projects, and one is in a less well supported topic area, that can be a factor in the funding recommendation.</a:t>
            </a:r>
          </a:p>
          <a:p>
            <a:endParaRPr lang="en-US" baseline="0" dirty="0"/>
          </a:p>
          <a:p>
            <a:r>
              <a:rPr lang="en-US" u="sng" baseline="0" dirty="0"/>
              <a:t>Military relevance</a:t>
            </a:r>
            <a:r>
              <a:rPr lang="en-US" baseline="0" dirty="0"/>
              <a:t>—be sure that you clearly document the potential implications of your research on the military as requested in the PA. </a:t>
            </a:r>
          </a:p>
          <a:p>
            <a:endParaRPr lang="en-US" baseline="0" dirty="0"/>
          </a:p>
          <a:p>
            <a:r>
              <a:rPr lang="en-US" u="sng" baseline="0" dirty="0"/>
              <a:t>Relative impact</a:t>
            </a:r>
            <a:r>
              <a:rPr lang="en-US" baseline="0" dirty="0"/>
              <a:t>—again for two projects of equal scientific merit, if one could have more of an impact on the target populations, this can be a factor.</a:t>
            </a:r>
          </a:p>
          <a:p>
            <a:endParaRPr lang="en-US" baseline="0" dirty="0"/>
          </a:p>
          <a:p>
            <a:r>
              <a:rPr lang="en-US" dirty="0"/>
              <a:t>The majority of feedback to the applicants</a:t>
            </a:r>
            <a:r>
              <a:rPr lang="en-US" baseline="0" dirty="0"/>
              <a:t> </a:t>
            </a:r>
            <a:r>
              <a:rPr lang="en-US" dirty="0"/>
              <a:t>comes from the peer review summary statement, but in the funding status letters</a:t>
            </a:r>
            <a:r>
              <a:rPr lang="en-US" baseline="0" dirty="0"/>
              <a:t> there is </a:t>
            </a:r>
            <a:r>
              <a:rPr lang="en-US" dirty="0"/>
              <a:t>minimal programmatic review feedback provided as well based on the programmatic review</a:t>
            </a:r>
            <a:r>
              <a:rPr lang="en-US" baseline="0" dirty="0"/>
              <a:t> criteria</a:t>
            </a:r>
            <a:r>
              <a:rPr lang="en-US" dirty="0"/>
              <a:t>.  If applicants have additional</a:t>
            </a:r>
            <a:r>
              <a:rPr lang="en-US" baseline="0" dirty="0"/>
              <a:t> questions those can be directed to the CDMRP helpdesk.  Programmatic review is also confidential, however, the each program’s panel roster is published on its page on the CDMRP website.</a:t>
            </a:r>
          </a:p>
          <a:p>
            <a:endParaRPr lang="en-US" baseline="0" dirty="0"/>
          </a:p>
          <a:p>
            <a:endParaRPr lang="en-US" baseline="0" dirty="0"/>
          </a:p>
          <a:p>
            <a:endParaRPr lang="en-US" dirty="0"/>
          </a:p>
        </p:txBody>
      </p:sp>
    </p:spTree>
    <p:extLst>
      <p:ext uri="{BB962C8B-B14F-4D97-AF65-F5344CB8AC3E}">
        <p14:creationId xmlns:p14="http://schemas.microsoft.com/office/powerpoint/2010/main" val="261098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7763" marR="0" lvl="1" indent="-277813" algn="l" defTabSz="914400" rtl="0" eaLnBrk="1" fontAlgn="auto" latinLnBrk="0" hangingPunct="1">
              <a:lnSpc>
                <a:spcPts val="1900"/>
              </a:lnSpc>
              <a:spcBef>
                <a:spcPts val="1100"/>
              </a:spcBef>
              <a:spcAft>
                <a:spcPts val="600"/>
              </a:spcAft>
              <a:buClr>
                <a:srgbClr val="582831"/>
              </a:buClr>
              <a:buSzPct val="100000"/>
              <a:buFont typeface="System Font Regular"/>
              <a:buNone/>
              <a:tabLst/>
              <a:defRPr/>
            </a:pPr>
            <a:r>
              <a:rPr kumimoji="0" lang="en-US" sz="1800" b="1" i="0" u="none" strike="noStrike" kern="1200" cap="none" spc="0" normalizeH="0" baseline="0" noProof="0" dirty="0">
                <a:ln>
                  <a:noFill/>
                </a:ln>
                <a:solidFill>
                  <a:srgbClr val="8E2831"/>
                </a:solidFill>
                <a:effectLst/>
                <a:uLnTx/>
                <a:uFillTx/>
                <a:latin typeface="Arial" panose="020B0604020202020204" pitchFamily="34" charset="0"/>
                <a:ea typeface="+mn-ea"/>
                <a:cs typeface="Arial" panose="020B0604020202020204" pitchFamily="34" charset="0"/>
              </a:rPr>
              <a:t>Select examples of incidence in the military:</a:t>
            </a:r>
          </a:p>
          <a:p>
            <a:pPr marL="1147763" marR="0" lvl="1" indent="-277813" algn="l" defTabSz="914400" rtl="0" eaLnBrk="1" fontAlgn="auto" latinLnBrk="0" hangingPunct="1">
              <a:lnSpc>
                <a:spcPts val="1900"/>
              </a:lnSpc>
              <a:spcBef>
                <a:spcPts val="0"/>
              </a:spcBef>
              <a:spcAft>
                <a:spcPts val="600"/>
              </a:spcAft>
              <a:buClr>
                <a:srgbClr val="092068"/>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92068"/>
                </a:solidFill>
                <a:effectLst/>
                <a:uLnTx/>
                <a:uFillTx/>
                <a:latin typeface="Arial" charset="0"/>
                <a:ea typeface="+mn-ea"/>
                <a:cs typeface="Arial" panose="020B0604020202020204" pitchFamily="34" charset="0"/>
                <a:sym typeface="Symbol" pitchFamily="18" charset="2"/>
              </a:rPr>
              <a:t>SMs are at a 50% greater risk for ALS</a:t>
            </a:r>
          </a:p>
          <a:p>
            <a:pPr marL="1147763" marR="0" lvl="1" indent="-277813" algn="l" defTabSz="914400" rtl="0" eaLnBrk="1" fontAlgn="auto" latinLnBrk="0" hangingPunct="1">
              <a:lnSpc>
                <a:spcPts val="1900"/>
              </a:lnSpc>
              <a:spcBef>
                <a:spcPts val="0"/>
              </a:spcBef>
              <a:spcAft>
                <a:spcPts val="600"/>
              </a:spcAft>
              <a:buClr>
                <a:srgbClr val="092068"/>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92068"/>
                </a:solidFill>
                <a:effectLst/>
                <a:uLnTx/>
                <a:uFillTx/>
                <a:latin typeface="Arial" charset="0"/>
                <a:ea typeface="+mn-ea"/>
                <a:cs typeface="Arial" panose="020B0604020202020204" pitchFamily="34" charset="0"/>
                <a:sym typeface="Symbol" pitchFamily="18" charset="2"/>
              </a:rPr>
              <a:t>Substance abuse responsible for ~30% of Army’s suicide deaths</a:t>
            </a:r>
          </a:p>
          <a:p>
            <a:pPr marL="1147763" marR="0" lvl="1" indent="-277813" algn="l" defTabSz="914400" rtl="0" eaLnBrk="1" fontAlgn="auto" latinLnBrk="0" hangingPunct="1">
              <a:lnSpc>
                <a:spcPts val="1900"/>
              </a:lnSpc>
              <a:spcBef>
                <a:spcPts val="0"/>
              </a:spcBef>
              <a:spcAft>
                <a:spcPts val="600"/>
              </a:spcAft>
              <a:buClr>
                <a:srgbClr val="092068"/>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92068"/>
                </a:solidFill>
                <a:effectLst/>
                <a:uLnTx/>
                <a:uFillTx/>
                <a:latin typeface="Arial" charset="0"/>
                <a:ea typeface="+mn-ea"/>
                <a:cs typeface="Arial" panose="020B0604020202020204" pitchFamily="34" charset="0"/>
                <a:sym typeface="Symbol" pitchFamily="18" charset="2"/>
              </a:rPr>
              <a:t>Female active duty SMs have a 20-40% higher incidence of breast cancer</a:t>
            </a:r>
          </a:p>
          <a:p>
            <a:pPr marL="1147763" marR="0" lvl="1" indent="-277813" algn="l" defTabSz="914400" rtl="0" eaLnBrk="1" fontAlgn="auto" latinLnBrk="0" hangingPunct="1">
              <a:lnSpc>
                <a:spcPts val="1900"/>
              </a:lnSpc>
              <a:spcBef>
                <a:spcPts val="0"/>
              </a:spcBef>
              <a:spcAft>
                <a:spcPts val="600"/>
              </a:spcAft>
              <a:buClr>
                <a:srgbClr val="092068"/>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92068"/>
                </a:solidFill>
                <a:effectLst/>
                <a:uLnTx/>
                <a:uFillTx/>
                <a:latin typeface="Arial" charset="0"/>
                <a:ea typeface="+mn-ea"/>
                <a:cs typeface="Arial" panose="020B0604020202020204" pitchFamily="34" charset="0"/>
                <a:sym typeface="Symbol" pitchFamily="18" charset="2"/>
              </a:rPr>
              <a:t>Post-traumatic epilepsy affects ~2,187 Iraq/Afghanistan </a:t>
            </a:r>
            <a:br>
              <a:rPr kumimoji="0" lang="en-US" sz="1600" b="0" i="0" u="none" strike="noStrike" kern="1200" cap="none" spc="0" normalizeH="0" baseline="0" noProof="0" dirty="0">
                <a:ln>
                  <a:noFill/>
                </a:ln>
                <a:solidFill>
                  <a:srgbClr val="092068"/>
                </a:solidFill>
                <a:effectLst/>
                <a:uLnTx/>
                <a:uFillTx/>
                <a:latin typeface="Arial" charset="0"/>
                <a:ea typeface="+mn-ea"/>
                <a:cs typeface="Arial" panose="020B0604020202020204" pitchFamily="34" charset="0"/>
                <a:sym typeface="Symbol" pitchFamily="18" charset="2"/>
              </a:rPr>
            </a:br>
            <a:r>
              <a:rPr kumimoji="0" lang="en-US" sz="1600" b="0" i="0" u="none" strike="noStrike" kern="1200" cap="none" spc="0" normalizeH="0" baseline="0" noProof="0" dirty="0">
                <a:ln>
                  <a:noFill/>
                </a:ln>
                <a:solidFill>
                  <a:srgbClr val="092068"/>
                </a:solidFill>
                <a:effectLst/>
                <a:uLnTx/>
                <a:uFillTx/>
                <a:latin typeface="Arial" charset="0"/>
                <a:ea typeface="+mn-ea"/>
                <a:cs typeface="Arial" panose="020B0604020202020204" pitchFamily="34" charset="0"/>
                <a:sym typeface="Symbol" pitchFamily="18" charset="2"/>
              </a:rPr>
              <a:t>Veterans, with a 5 times higher mortality</a:t>
            </a:r>
          </a:p>
          <a:p>
            <a:pPr marL="1147763" marR="0" lvl="1" indent="-277813" algn="l" defTabSz="914400" rtl="0" eaLnBrk="1" fontAlgn="auto" latinLnBrk="0" hangingPunct="1">
              <a:lnSpc>
                <a:spcPts val="1900"/>
              </a:lnSpc>
              <a:spcBef>
                <a:spcPts val="0"/>
              </a:spcBef>
              <a:spcAft>
                <a:spcPts val="600"/>
              </a:spcAft>
              <a:buClr>
                <a:srgbClr val="092068"/>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92068"/>
                </a:solidFill>
                <a:effectLst/>
                <a:uLnTx/>
                <a:uFillTx/>
                <a:latin typeface="Arial" charset="0"/>
                <a:ea typeface="+mn-ea"/>
                <a:cs typeface="Arial" panose="020B0604020202020204" pitchFamily="34" charset="0"/>
                <a:sym typeface="Symbol" pitchFamily="18" charset="2"/>
              </a:rPr>
              <a:t>1.8-fold SM increased risk of Parkinson’s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Commitment to the health and wellbeing of DoD families also directly contributes to the </a:t>
            </a:r>
            <a:r>
              <a:rPr lang="en-US" sz="1200" b="1" i="1" dirty="0">
                <a:solidFill>
                  <a:srgbClr val="8E2831"/>
                </a:solidFill>
              </a:rPr>
              <a:t>readiness</a:t>
            </a:r>
            <a:r>
              <a:rPr lang="en-US" sz="1200" b="0" dirty="0"/>
              <a:t> of Service Members by allowing them to focus on their military mission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2743" rtl="0" eaLnBrk="0" fontAlgn="base" latinLnBrk="0" hangingPunct="0">
              <a:lnSpc>
                <a:spcPct val="100000"/>
              </a:lnSpc>
              <a:spcBef>
                <a:spcPct val="0"/>
              </a:spcBef>
              <a:spcAft>
                <a:spcPct val="0"/>
              </a:spcAft>
              <a:buClrTx/>
              <a:buSzTx/>
              <a:buFontTx/>
              <a:buNone/>
              <a:tabLst/>
              <a:defRPr/>
            </a:pPr>
            <a:fld id="{5F0E4439-F006-4F83-83B5-0F277507C94A}" type="slidenum">
              <a:rPr kumimoji="0" lang="en-US" sz="1100" b="0" i="0" u="none" strike="noStrike" kern="1200" cap="none" spc="0" normalizeH="0" baseline="0" noProof="0" smtClean="0">
                <a:ln>
                  <a:noFill/>
                </a:ln>
                <a:solidFill>
                  <a:srgbClr val="000000"/>
                </a:solidFill>
                <a:effectLst/>
                <a:uLnTx/>
                <a:uFillTx/>
                <a:latin typeface="Times New Roman" pitchFamily="18" charset="0"/>
                <a:ea typeface="+mn-ea"/>
                <a:cs typeface="+mn-cs"/>
                <a:sym typeface="Symbol" pitchFamily="18" charset="2"/>
              </a:rPr>
              <a:pPr marL="0" marR="0" lvl="0" indent="0" algn="r" defTabSz="912743" rtl="0" eaLnBrk="0" fontAlgn="base" latinLnBrk="0" hangingPunct="0">
                <a:lnSpc>
                  <a:spcPct val="100000"/>
                </a:lnSpc>
                <a:spcBef>
                  <a:spcPct val="0"/>
                </a:spcBef>
                <a:spcAft>
                  <a:spcPct val="0"/>
                </a:spcAft>
                <a:buClrTx/>
                <a:buSzTx/>
                <a:buFontTx/>
                <a:buNone/>
                <a:tabLst/>
                <a:defRPr/>
              </a:pPr>
              <a:t>15</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sym typeface="Symbol" pitchFamily="18" charset="2"/>
            </a:endParaRPr>
          </a:p>
        </p:txBody>
      </p:sp>
    </p:spTree>
    <p:extLst>
      <p:ext uri="{BB962C8B-B14F-4D97-AF65-F5344CB8AC3E}">
        <p14:creationId xmlns:p14="http://schemas.microsoft.com/office/powerpoint/2010/main" val="298737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86" y="73403"/>
            <a:ext cx="6860314" cy="695223"/>
          </a:xfrm>
        </p:spPr>
        <p:txBody>
          <a:bodyPr>
            <a:noAutofit/>
          </a:bodyPr>
          <a:lstStyle>
            <a:lvl1pPr>
              <a:lnSpc>
                <a:spcPct val="80000"/>
              </a:lnSpc>
              <a:defRPr sz="3000" b="1" i="0">
                <a:solidFill>
                  <a:srgbClr val="58283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990600"/>
            <a:ext cx="7886700" cy="4351338"/>
          </a:xfrm>
        </p:spPr>
        <p:txBody>
          <a:bodyPr/>
          <a:lstStyle>
            <a:lvl1pPr>
              <a:lnSpc>
                <a:spcPts val="2200"/>
              </a:lnSpc>
              <a:spcBef>
                <a:spcPts val="500"/>
              </a:spcBef>
              <a:defRPr>
                <a:latin typeface="Arial" panose="020B0604020202020204" pitchFamily="34" charset="0"/>
                <a:cs typeface="Arial" panose="020B0604020202020204" pitchFamily="34" charset="0"/>
              </a:defRPr>
            </a:lvl1pPr>
            <a:lvl2pPr>
              <a:lnSpc>
                <a:spcPts val="1900"/>
              </a:lnSpc>
              <a:defRPr>
                <a:latin typeface="Arial" panose="020B0604020202020204" pitchFamily="34" charset="0"/>
                <a:cs typeface="Arial" panose="020B0604020202020204" pitchFamily="34" charset="0"/>
              </a:defRPr>
            </a:lvl2pPr>
            <a:lvl3pPr>
              <a:lnSpc>
                <a:spcPts val="1700"/>
              </a:lnSpc>
              <a:defRPr>
                <a:solidFill>
                  <a:srgbClr val="092068"/>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solidFill>
                  <a:srgbClr val="41404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E556E529-8C45-78E5-16A0-945FCA26AD35}"/>
              </a:ext>
            </a:extLst>
          </p:cNvPr>
          <p:cNvCxnSpPr>
            <a:cxnSpLocks/>
          </p:cNvCxnSpPr>
          <p:nvPr userDrawn="1"/>
        </p:nvCxnSpPr>
        <p:spPr>
          <a:xfrm>
            <a:off x="109446" y="6556236"/>
            <a:ext cx="8929608" cy="0"/>
          </a:xfrm>
          <a:prstGeom prst="line">
            <a:avLst/>
          </a:prstGeom>
          <a:ln w="28575">
            <a:solidFill>
              <a:srgbClr val="582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479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Headin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44475" y="1303708"/>
            <a:ext cx="8686800" cy="3259251"/>
          </a:xfrm>
          <a:prstGeom prst="rect">
            <a:avLst/>
          </a:prstGeom>
          <a:ln>
            <a:noFill/>
          </a:ln>
        </p:spPr>
        <p:txBody>
          <a:bodyPr tIns="45720" anchor="ctr">
            <a:normAutofit/>
          </a:bodyPr>
          <a:lstStyle>
            <a:lvl1pPr>
              <a:lnSpc>
                <a:spcPct val="100000"/>
              </a:lnSpc>
              <a:defRPr lang="en-US" sz="3600" dirty="0">
                <a:solidFill>
                  <a:srgbClr val="1A5B9D"/>
                </a:solidFill>
              </a:defRPr>
            </a:lvl1pPr>
          </a:lstStyle>
          <a:p>
            <a:r>
              <a:rPr lang="en-US" dirty="0"/>
              <a:t>Click to edit heading</a:t>
            </a:r>
          </a:p>
        </p:txBody>
      </p:sp>
    </p:spTree>
    <p:extLst>
      <p:ext uri="{BB962C8B-B14F-4D97-AF65-F5344CB8AC3E}">
        <p14:creationId xmlns:p14="http://schemas.microsoft.com/office/powerpoint/2010/main" val="337063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lumn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3" name="Text Placeholder 2"/>
          <p:cNvSpPr>
            <a:spLocks noGrp="1"/>
          </p:cNvSpPr>
          <p:nvPr>
            <p:ph type="body" sz="quarter" idx="12" hasCustomPrompt="1"/>
          </p:nvPr>
        </p:nvSpPr>
        <p:spPr>
          <a:xfrm>
            <a:off x="244549" y="1318437"/>
            <a:ext cx="4221155" cy="5156977"/>
          </a:xfrm>
          <a:prstGeom prst="rect">
            <a:avLst/>
          </a:prstGeom>
        </p:spPr>
        <p:txBody>
          <a:bodyPr>
            <a:normAutofit/>
          </a:bodyPr>
          <a:lstStyle>
            <a:lvl1pPr marL="233363" indent="-233363">
              <a:spcBef>
                <a:spcPts val="200"/>
              </a:spcBef>
              <a:spcAft>
                <a:spcPts val="100"/>
              </a:spcAft>
              <a:buClrTx/>
              <a:buFont typeface="Wingdings 2" panose="05020102010507070707" pitchFamily="18" charset="2"/>
              <a:buChar char="¿"/>
              <a:defRPr sz="1400" b="1">
                <a:solidFill>
                  <a:srgbClr val="001848"/>
                </a:solidFill>
              </a:defRPr>
            </a:lvl1pPr>
            <a:lvl2pPr marL="457200" indent="-222250">
              <a:spcBef>
                <a:spcPts val="0"/>
              </a:spcBef>
              <a:spcAft>
                <a:spcPts val="100"/>
              </a:spcAft>
              <a:buClrTx/>
              <a:buFont typeface="Wingdings" panose="05000000000000000000" pitchFamily="2" charset="2"/>
              <a:buChar char="v"/>
              <a:defRPr sz="1200" b="0">
                <a:solidFill>
                  <a:schemeClr val="accent2">
                    <a:lumMod val="50000"/>
                  </a:schemeClr>
                </a:solidFill>
              </a:defRPr>
            </a:lvl2pPr>
            <a:lvl3pPr marL="574675" indent="-106363">
              <a:spcBef>
                <a:spcPts val="0"/>
              </a:spcBef>
              <a:spcAft>
                <a:spcPts val="100"/>
              </a:spcAft>
              <a:buClrTx/>
              <a:buFont typeface="Symbol" panose="05050102010706020507" pitchFamily="18" charset="2"/>
              <a:buChar char="·"/>
              <a:defRPr sz="1100">
                <a:solidFill>
                  <a:schemeClr val="accent4">
                    <a:lumMod val="50000"/>
                  </a:schemeClr>
                </a:solidFill>
              </a:defRPr>
            </a:lvl3pPr>
            <a:lvl4pPr marL="796925" indent="-169863">
              <a:spcBef>
                <a:spcPts val="0"/>
              </a:spcBef>
              <a:spcAft>
                <a:spcPts val="100"/>
              </a:spcAft>
              <a:buClrTx/>
              <a:buFont typeface="Arial" panose="020B0604020202020204" pitchFamily="34" charset="0"/>
              <a:buChar char="○"/>
              <a:defRPr sz="1050">
                <a:solidFill>
                  <a:schemeClr val="accent4">
                    <a:lumMod val="75000"/>
                  </a:schemeClr>
                </a:solidFill>
              </a:defRPr>
            </a:lvl4pPr>
            <a:lvl5pPr marL="966788" indent="-168275">
              <a:spcBef>
                <a:spcPts val="0"/>
              </a:spcBef>
              <a:spcAft>
                <a:spcPts val="100"/>
              </a:spcAft>
              <a:buClrTx/>
              <a:buFont typeface="Wingdings" panose="05000000000000000000" pitchFamily="2" charset="2"/>
              <a:buChar char="w"/>
              <a:defRPr sz="1050" i="1">
                <a:solidFill>
                  <a:schemeClr val="accent4">
                    <a:lumMod val="75000"/>
                  </a:schemeClr>
                </a:solidFill>
              </a:defRPr>
            </a:lvl5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quarter" idx="13" hasCustomPrompt="1"/>
          </p:nvPr>
        </p:nvSpPr>
        <p:spPr>
          <a:xfrm>
            <a:off x="4710151" y="1319213"/>
            <a:ext cx="4221198" cy="5156200"/>
          </a:xfrm>
          <a:prstGeom prst="rect">
            <a:avLst/>
          </a:prstGeom>
        </p:spPr>
        <p:txBody>
          <a:bodyPr/>
          <a:lstStyle>
            <a:lvl1pPr marL="233363" indent="-233363">
              <a:spcBef>
                <a:spcPts val="200"/>
              </a:spcBef>
              <a:spcAft>
                <a:spcPts val="100"/>
              </a:spcAft>
              <a:buClrTx/>
              <a:buFont typeface="Wingdings 2" panose="05020102010507070707" pitchFamily="18" charset="2"/>
              <a:buChar char="¿"/>
              <a:defRPr sz="1400" b="1">
                <a:solidFill>
                  <a:srgbClr val="001848"/>
                </a:solidFill>
              </a:defRPr>
            </a:lvl1pPr>
            <a:lvl2pPr marL="404813" indent="-182563">
              <a:spcBef>
                <a:spcPts val="0"/>
              </a:spcBef>
              <a:spcAft>
                <a:spcPts val="100"/>
              </a:spcAft>
              <a:buClrTx/>
              <a:buFont typeface="Wingdings" panose="05000000000000000000" pitchFamily="2" charset="2"/>
              <a:buChar char="v"/>
              <a:defRPr sz="1200" b="0">
                <a:solidFill>
                  <a:schemeClr val="accent2">
                    <a:lumMod val="50000"/>
                  </a:schemeClr>
                </a:solidFill>
              </a:defRPr>
            </a:lvl2pPr>
            <a:lvl3pPr marL="574675" indent="-117475">
              <a:spcBef>
                <a:spcPts val="0"/>
              </a:spcBef>
              <a:spcAft>
                <a:spcPts val="100"/>
              </a:spcAft>
              <a:buClrTx/>
              <a:buFont typeface="Symbol" panose="05050102010706020507" pitchFamily="18" charset="2"/>
              <a:buChar char="·"/>
              <a:defRPr sz="1100">
                <a:solidFill>
                  <a:schemeClr val="accent4">
                    <a:lumMod val="50000"/>
                  </a:schemeClr>
                </a:solidFill>
              </a:defRPr>
            </a:lvl3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05064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882"/>
            <a:ext cx="7772400" cy="2150918"/>
          </a:xfrm>
          <a:prstGeom prst="rect">
            <a:avLst/>
          </a:prstGeom>
        </p:spPr>
        <p:txBody>
          <a:bodyPr vert="horz" lIns="91440" tIns="45720" rIns="91440" bIns="45720" rtlCol="0" anchor="ctr">
            <a:noAutofit/>
          </a:bodyPr>
          <a:lstStyle>
            <a:lvl1pPr>
              <a:defRPr lang="en-US" sz="3600" dirty="0">
                <a:solidFill>
                  <a:srgbClr val="092068"/>
                </a:solidFill>
              </a:defRPr>
            </a:lvl1pPr>
          </a:lstStyle>
          <a:p>
            <a:pPr lvl="0" algn="ctr"/>
            <a:r>
              <a:rPr lang="en-US" dirty="0"/>
              <a:t>Click to edit Master title style</a:t>
            </a:r>
          </a:p>
        </p:txBody>
      </p:sp>
      <p:sp>
        <p:nvSpPr>
          <p:cNvPr id="3" name="Subtitle 2"/>
          <p:cNvSpPr>
            <a:spLocks noGrp="1"/>
          </p:cNvSpPr>
          <p:nvPr>
            <p:ph type="subTitle" idx="1"/>
          </p:nvPr>
        </p:nvSpPr>
        <p:spPr>
          <a:xfrm>
            <a:off x="1143000" y="2733675"/>
            <a:ext cx="6858000" cy="1025525"/>
          </a:xfrm>
          <a:prstGeom prst="rect">
            <a:avLst/>
          </a:prstGeom>
        </p:spPr>
        <p:txBody>
          <a:bodyPr>
            <a:normAutofit/>
          </a:bodyPr>
          <a:lstStyle>
            <a:lvl1pPr marL="0" indent="0" algn="ctr">
              <a:lnSpc>
                <a:spcPct val="100000"/>
              </a:lnSpc>
              <a:spcBef>
                <a:spcPts val="400"/>
              </a:spcBef>
              <a:buNone/>
              <a:defRPr sz="1800" b="1">
                <a:solidFill>
                  <a:srgbClr val="58283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12112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85" y="80029"/>
            <a:ext cx="6870253" cy="695223"/>
          </a:xfrm>
        </p:spPr>
        <p:txBody>
          <a:bodyPr>
            <a:noAutofit/>
          </a:bodyPr>
          <a:lstStyle>
            <a:lvl1pPr>
              <a:lnSpc>
                <a:spcPct val="80000"/>
              </a:lnSpc>
              <a:defRPr sz="3000" b="1" i="0">
                <a:solidFill>
                  <a:srgbClr val="58283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990600"/>
            <a:ext cx="7886700" cy="4351338"/>
          </a:xfrm>
        </p:spPr>
        <p:txBody>
          <a:bodyPr/>
          <a:lstStyle>
            <a:lvl1pPr>
              <a:lnSpc>
                <a:spcPts val="2200"/>
              </a:lnSpc>
              <a:spcBef>
                <a:spcPts val="500"/>
              </a:spcBef>
              <a:defRPr>
                <a:latin typeface="Arial" panose="020B0604020202020204" pitchFamily="34" charset="0"/>
                <a:cs typeface="Arial" panose="020B0604020202020204" pitchFamily="34" charset="0"/>
              </a:defRPr>
            </a:lvl1pPr>
            <a:lvl2pPr>
              <a:lnSpc>
                <a:spcPts val="1900"/>
              </a:lnSpc>
              <a:defRPr>
                <a:latin typeface="Arial" panose="020B0604020202020204" pitchFamily="34" charset="0"/>
                <a:cs typeface="Arial" panose="020B0604020202020204" pitchFamily="34" charset="0"/>
              </a:defRPr>
            </a:lvl2pPr>
            <a:lvl3pPr>
              <a:lnSpc>
                <a:spcPts val="1700"/>
              </a:lnSpc>
              <a:defRPr>
                <a:solidFill>
                  <a:srgbClr val="092068"/>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solidFill>
                  <a:srgbClr val="41404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E556E529-8C45-78E5-16A0-945FCA26AD35}"/>
              </a:ext>
            </a:extLst>
          </p:cNvPr>
          <p:cNvCxnSpPr>
            <a:cxnSpLocks/>
          </p:cNvCxnSpPr>
          <p:nvPr userDrawn="1"/>
        </p:nvCxnSpPr>
        <p:spPr>
          <a:xfrm>
            <a:off x="109446" y="6556236"/>
            <a:ext cx="8929608" cy="0"/>
          </a:xfrm>
          <a:prstGeom prst="line">
            <a:avLst/>
          </a:prstGeom>
          <a:ln w="28575">
            <a:solidFill>
              <a:srgbClr val="582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02825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1" y="60324"/>
            <a:ext cx="6861312" cy="701675"/>
          </a:xfrm>
        </p:spPr>
        <p:txBody>
          <a:bodyPr/>
          <a:lstStyle/>
          <a:p>
            <a:r>
              <a:rPr lang="en-US" dirty="0"/>
              <a:t>Click to edit Master title style</a:t>
            </a:r>
          </a:p>
        </p:txBody>
      </p:sp>
      <p:sp>
        <p:nvSpPr>
          <p:cNvPr id="3" name="Content Placeholder 2"/>
          <p:cNvSpPr>
            <a:spLocks noGrp="1"/>
          </p:cNvSpPr>
          <p:nvPr>
            <p:ph sz="half" idx="1"/>
          </p:nvPr>
        </p:nvSpPr>
        <p:spPr>
          <a:xfrm>
            <a:off x="461735" y="99060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0749" y="99060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2076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199" y="49530"/>
            <a:ext cx="6867939" cy="712470"/>
          </a:xfrm>
        </p:spPr>
        <p:txBody>
          <a:bodyPr/>
          <a:lstStyle/>
          <a:p>
            <a:r>
              <a:rPr lang="en-US" dirty="0"/>
              <a:t>Click to edit Master title style</a:t>
            </a:r>
          </a:p>
        </p:txBody>
      </p:sp>
      <p:sp>
        <p:nvSpPr>
          <p:cNvPr id="3" name="Text Placeholder 2"/>
          <p:cNvSpPr>
            <a:spLocks noGrp="1"/>
          </p:cNvSpPr>
          <p:nvPr>
            <p:ph type="body" idx="1"/>
          </p:nvPr>
        </p:nvSpPr>
        <p:spPr>
          <a:xfrm>
            <a:off x="456011" y="1005840"/>
            <a:ext cx="3868340" cy="823912"/>
          </a:xfrm>
          <a:solidFill>
            <a:srgbClr val="092068"/>
          </a:solidFill>
        </p:spPr>
        <p:txBody>
          <a:bodyPr lIns="45720" rIns="45720" anchor="ctr" anchorCtr="0">
            <a:noAutofit/>
          </a:bodyPr>
          <a:lstStyle>
            <a:lvl1pPr marL="0" indent="0" algn="ctr">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6011" y="2008150"/>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19650" y="1005840"/>
            <a:ext cx="3887391" cy="823912"/>
          </a:xfrm>
          <a:solidFill>
            <a:srgbClr val="092068"/>
          </a:solidFill>
        </p:spPr>
        <p:txBody>
          <a:bodyPr lIns="45720" rIns="45720" anchor="ctr" anchorCtr="0">
            <a:noAutofit/>
          </a:bodyPr>
          <a:lstStyle>
            <a:lvl1pPr marL="0" indent="0" algn="ctr">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19650" y="2008150"/>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0054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8614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580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Break">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44475" y="1303709"/>
            <a:ext cx="8686800" cy="2125292"/>
          </a:xfrm>
          <a:prstGeom prst="rect">
            <a:avLst/>
          </a:prstGeom>
          <a:ln>
            <a:noFill/>
          </a:ln>
        </p:spPr>
        <p:txBody>
          <a:bodyPr tIns="45720" anchor="ctr">
            <a:normAutofit/>
          </a:bodyPr>
          <a:lstStyle>
            <a:lvl1pPr algn="ctr">
              <a:lnSpc>
                <a:spcPct val="100000"/>
              </a:lnSpc>
              <a:defRPr lang="en-US" sz="3600" dirty="0">
                <a:solidFill>
                  <a:srgbClr val="092068"/>
                </a:solidFill>
              </a:defRPr>
            </a:lvl1pPr>
          </a:lstStyle>
          <a:p>
            <a:r>
              <a:rPr lang="en-US" dirty="0"/>
              <a:t>Click to edit heading</a:t>
            </a:r>
          </a:p>
        </p:txBody>
      </p:sp>
      <p:sp>
        <p:nvSpPr>
          <p:cNvPr id="2" name="Rectangle 1">
            <a:extLst>
              <a:ext uri="{FF2B5EF4-FFF2-40B4-BE49-F238E27FC236}">
                <a16:creationId xmlns:a16="http://schemas.microsoft.com/office/drawing/2014/main" id="{03312ECC-2B3C-80B0-1088-150F312B0B8B}"/>
              </a:ext>
            </a:extLst>
          </p:cNvPr>
          <p:cNvSpPr/>
          <p:nvPr userDrawn="1"/>
        </p:nvSpPr>
        <p:spPr>
          <a:xfrm>
            <a:off x="372439" y="4419399"/>
            <a:ext cx="8430872" cy="1918069"/>
          </a:xfrm>
          <a:prstGeom prst="rect">
            <a:avLst/>
          </a:prstGeom>
          <a:solidFill>
            <a:srgbClr val="092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2068"/>
              </a:solidFill>
            </a:endParaRPr>
          </a:p>
        </p:txBody>
      </p:sp>
      <p:pic>
        <p:nvPicPr>
          <p:cNvPr id="3" name="Picture 2">
            <a:extLst>
              <a:ext uri="{FF2B5EF4-FFF2-40B4-BE49-F238E27FC236}">
                <a16:creationId xmlns:a16="http://schemas.microsoft.com/office/drawing/2014/main" id="{0059C092-2DCD-10B1-161C-07B073F977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128" y="3300902"/>
            <a:ext cx="8599499" cy="2216640"/>
          </a:xfrm>
          <a:prstGeom prst="rect">
            <a:avLst/>
          </a:prstGeom>
        </p:spPr>
      </p:pic>
      <p:sp>
        <p:nvSpPr>
          <p:cNvPr id="4" name="TextBox 3">
            <a:extLst>
              <a:ext uri="{FF2B5EF4-FFF2-40B4-BE49-F238E27FC236}">
                <a16:creationId xmlns:a16="http://schemas.microsoft.com/office/drawing/2014/main" id="{244746C8-DCB2-9957-F3B1-AEC4F9EB6A92}"/>
              </a:ext>
            </a:extLst>
          </p:cNvPr>
          <p:cNvSpPr txBox="1"/>
          <p:nvPr userDrawn="1"/>
        </p:nvSpPr>
        <p:spPr>
          <a:xfrm>
            <a:off x="533177" y="4873303"/>
            <a:ext cx="685736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1" dirty="0">
                <a:solidFill>
                  <a:schemeClr val="bg1"/>
                </a:solidFill>
                <a:latin typeface="Arial" panose="020B0604020202020204" pitchFamily="34" charset="0"/>
                <a:cs typeface="Arial" panose="020B0604020202020204" pitchFamily="34" charset="0"/>
              </a:rPr>
              <a:t>Transforming Healthcare through </a:t>
            </a:r>
            <a:r>
              <a:rPr lang="en-US" sz="1600" i="1" dirty="0">
                <a:solidFill>
                  <a:schemeClr val="bg1"/>
                </a:solidFill>
                <a:latin typeface="Arial" panose="020B0604020202020204" pitchFamily="34" charset="0"/>
                <a:cs typeface="Arial" panose="020B0604020202020204" pitchFamily="34" charset="0"/>
              </a:rPr>
              <a:t>Innovative</a:t>
            </a:r>
            <a:r>
              <a:rPr lang="en-US" sz="1600" b="0" i="1" dirty="0">
                <a:solidFill>
                  <a:schemeClr val="bg1"/>
                </a:solidFill>
                <a:latin typeface="Arial" panose="020B0604020202020204" pitchFamily="34" charset="0"/>
                <a:cs typeface="Arial" panose="020B0604020202020204" pitchFamily="34" charset="0"/>
              </a:rPr>
              <a:t> and </a:t>
            </a:r>
            <a:r>
              <a:rPr lang="en-US" sz="1600" b="1" i="1" dirty="0">
                <a:solidFill>
                  <a:schemeClr val="bg1"/>
                </a:solidFill>
                <a:latin typeface="Arial" panose="020B0604020202020204" pitchFamily="34" charset="0"/>
                <a:cs typeface="Arial" panose="020B0604020202020204" pitchFamily="34" charset="0"/>
              </a:rPr>
              <a:t>Impactful</a:t>
            </a:r>
            <a:r>
              <a:rPr lang="en-US" sz="1600" b="0" i="1" dirty="0">
                <a:solidFill>
                  <a:schemeClr val="bg1"/>
                </a:solidFill>
                <a:latin typeface="Arial" panose="020B0604020202020204" pitchFamily="34" charset="0"/>
                <a:cs typeface="Arial" panose="020B0604020202020204" pitchFamily="34" charset="0"/>
              </a:rPr>
              <a:t> Research</a:t>
            </a:r>
          </a:p>
        </p:txBody>
      </p:sp>
    </p:spTree>
    <p:extLst>
      <p:ext uri="{BB962C8B-B14F-4D97-AF65-F5344CB8AC3E}">
        <p14:creationId xmlns:p14="http://schemas.microsoft.com/office/powerpoint/2010/main" val="1546217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44475" y="1303709"/>
            <a:ext cx="8686800" cy="2125292"/>
          </a:xfrm>
          <a:prstGeom prst="rect">
            <a:avLst/>
          </a:prstGeom>
          <a:ln>
            <a:noFill/>
          </a:ln>
        </p:spPr>
        <p:txBody>
          <a:bodyPr tIns="45720" anchor="ctr">
            <a:normAutofit/>
          </a:bodyPr>
          <a:lstStyle>
            <a:lvl1pPr algn="ctr">
              <a:lnSpc>
                <a:spcPct val="100000"/>
              </a:lnSpc>
              <a:defRPr lang="en-US" sz="3600" dirty="0">
                <a:solidFill>
                  <a:srgbClr val="092068"/>
                </a:solidFill>
              </a:defRPr>
            </a:lvl1pPr>
          </a:lstStyle>
          <a:p>
            <a:r>
              <a:rPr lang="en-US" dirty="0"/>
              <a:t>Click to edit heading</a:t>
            </a:r>
          </a:p>
        </p:txBody>
      </p:sp>
      <p:sp>
        <p:nvSpPr>
          <p:cNvPr id="5" name="Rectangle 4">
            <a:extLst>
              <a:ext uri="{FF2B5EF4-FFF2-40B4-BE49-F238E27FC236}">
                <a16:creationId xmlns:a16="http://schemas.microsoft.com/office/drawing/2014/main" id="{EFAEEBD9-801C-B8B7-2475-45E650255C7D}"/>
              </a:ext>
            </a:extLst>
          </p:cNvPr>
          <p:cNvSpPr/>
          <p:nvPr userDrawn="1"/>
        </p:nvSpPr>
        <p:spPr>
          <a:xfrm>
            <a:off x="102476" y="5415455"/>
            <a:ext cx="8931165" cy="1158767"/>
          </a:xfrm>
          <a:prstGeom prst="rect">
            <a:avLst/>
          </a:prstGeom>
          <a:solidFill>
            <a:srgbClr val="5828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F45D2CB-C9AA-3812-B5EC-1AD8C077DCCD}"/>
              </a:ext>
            </a:extLst>
          </p:cNvPr>
          <p:cNvSpPr/>
          <p:nvPr userDrawn="1"/>
        </p:nvSpPr>
        <p:spPr>
          <a:xfrm>
            <a:off x="1505607" y="4158155"/>
            <a:ext cx="6211614" cy="2136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8636FE0-0F8F-0787-86F0-E549C16C01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44566" y="4429145"/>
            <a:ext cx="5533696" cy="1619118"/>
          </a:xfrm>
          <a:prstGeom prst="rect">
            <a:avLst/>
          </a:prstGeom>
        </p:spPr>
      </p:pic>
      <p:sp>
        <p:nvSpPr>
          <p:cNvPr id="2" name="Rectangle 1">
            <a:extLst>
              <a:ext uri="{FF2B5EF4-FFF2-40B4-BE49-F238E27FC236}">
                <a16:creationId xmlns:a16="http://schemas.microsoft.com/office/drawing/2014/main" id="{D6646F6B-DD39-FAF6-7730-E71930BC6D3F}"/>
              </a:ext>
            </a:extLst>
          </p:cNvPr>
          <p:cNvSpPr/>
          <p:nvPr userDrawn="1"/>
        </p:nvSpPr>
        <p:spPr>
          <a:xfrm>
            <a:off x="6383721" y="76200"/>
            <a:ext cx="2667000"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624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1" y="60324"/>
            <a:ext cx="6477000" cy="701675"/>
          </a:xfrm>
        </p:spPr>
        <p:txBody>
          <a:bodyPr/>
          <a:lstStyle/>
          <a:p>
            <a:r>
              <a:rPr lang="en-US" dirty="0"/>
              <a:t>Click to edit Master title style</a:t>
            </a:r>
          </a:p>
        </p:txBody>
      </p:sp>
      <p:sp>
        <p:nvSpPr>
          <p:cNvPr id="3" name="Content Placeholder 2"/>
          <p:cNvSpPr>
            <a:spLocks noGrp="1"/>
          </p:cNvSpPr>
          <p:nvPr>
            <p:ph sz="half" idx="1"/>
          </p:nvPr>
        </p:nvSpPr>
        <p:spPr>
          <a:xfrm>
            <a:off x="461735" y="99060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0749" y="99060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3811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FFA6BC-5785-F22E-661A-D496D9C98BD7}"/>
              </a:ext>
            </a:extLst>
          </p:cNvPr>
          <p:cNvPicPr>
            <a:picLocks noChangeAspect="1"/>
          </p:cNvPicPr>
          <p:nvPr userDrawn="1"/>
        </p:nvPicPr>
        <p:blipFill>
          <a:blip r:embed="rId2"/>
          <a:stretch>
            <a:fillRect/>
          </a:stretch>
        </p:blipFill>
        <p:spPr>
          <a:xfrm>
            <a:off x="631252" y="367325"/>
            <a:ext cx="7772400" cy="5963674"/>
          </a:xfrm>
          <a:prstGeom prst="rect">
            <a:avLst/>
          </a:prstGeom>
        </p:spPr>
      </p:pic>
      <p:sp>
        <p:nvSpPr>
          <p:cNvPr id="3" name="Rectangle 2">
            <a:extLst>
              <a:ext uri="{FF2B5EF4-FFF2-40B4-BE49-F238E27FC236}">
                <a16:creationId xmlns:a16="http://schemas.microsoft.com/office/drawing/2014/main" id="{98BCCFF8-D02F-0A30-E5BC-FA35703B3BDF}"/>
              </a:ext>
            </a:extLst>
          </p:cNvPr>
          <p:cNvSpPr/>
          <p:nvPr userDrawn="1"/>
        </p:nvSpPr>
        <p:spPr>
          <a:xfrm>
            <a:off x="1814286" y="4789715"/>
            <a:ext cx="827314" cy="711200"/>
          </a:xfrm>
          <a:prstGeom prst="rect">
            <a:avLst/>
          </a:prstGeom>
          <a:solidFill>
            <a:srgbClr val="7A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254E5B-6AF5-3CAB-1D29-47095C0329B3}"/>
              </a:ext>
            </a:extLst>
          </p:cNvPr>
          <p:cNvSpPr txBox="1"/>
          <p:nvPr userDrawn="1"/>
        </p:nvSpPr>
        <p:spPr>
          <a:xfrm>
            <a:off x="2743199" y="4713460"/>
            <a:ext cx="5638801" cy="830997"/>
          </a:xfrm>
          <a:prstGeom prst="rect">
            <a:avLst/>
          </a:prstGeom>
          <a:noFill/>
        </p:spPr>
        <p:txBody>
          <a:bodyPr wrap="square" rtlCol="0">
            <a:spAutoFit/>
          </a:bodyPr>
          <a:lstStyle/>
          <a:p>
            <a:r>
              <a:rPr lang="en-US" sz="1200" dirty="0"/>
              <a:t>(lighter shade of DHA ”red” used in CDMRP briefing when more contrast is needed)</a:t>
            </a:r>
          </a:p>
          <a:p>
            <a:r>
              <a:rPr lang="en-US" sz="1200" dirty="0"/>
              <a:t>R: 122</a:t>
            </a:r>
          </a:p>
          <a:p>
            <a:r>
              <a:rPr lang="en-US" sz="1200" dirty="0"/>
              <a:t>G: 0</a:t>
            </a:r>
          </a:p>
          <a:p>
            <a:r>
              <a:rPr lang="en-US" sz="1200" dirty="0"/>
              <a:t>B: 22</a:t>
            </a:r>
          </a:p>
        </p:txBody>
      </p:sp>
    </p:spTree>
    <p:extLst>
      <p:ext uri="{BB962C8B-B14F-4D97-AF65-F5344CB8AC3E}">
        <p14:creationId xmlns:p14="http://schemas.microsoft.com/office/powerpoint/2010/main" val="165796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 y="49530"/>
            <a:ext cx="6477000" cy="712470"/>
          </a:xfrm>
        </p:spPr>
        <p:txBody>
          <a:bodyPr/>
          <a:lstStyle/>
          <a:p>
            <a:r>
              <a:rPr lang="en-US" dirty="0"/>
              <a:t>Click to edit Master title style</a:t>
            </a:r>
          </a:p>
        </p:txBody>
      </p:sp>
      <p:sp>
        <p:nvSpPr>
          <p:cNvPr id="3" name="Text Placeholder 2"/>
          <p:cNvSpPr>
            <a:spLocks noGrp="1"/>
          </p:cNvSpPr>
          <p:nvPr>
            <p:ph type="body" idx="1"/>
          </p:nvPr>
        </p:nvSpPr>
        <p:spPr>
          <a:xfrm>
            <a:off x="456011" y="1005840"/>
            <a:ext cx="3868340" cy="823912"/>
          </a:xfrm>
          <a:solidFill>
            <a:srgbClr val="092068"/>
          </a:solidFill>
        </p:spPr>
        <p:txBody>
          <a:bodyPr lIns="45720" rIns="45720" anchor="ctr" anchorCtr="0">
            <a:noAutofit/>
          </a:bodyPr>
          <a:lstStyle>
            <a:lvl1pPr marL="0" indent="0" algn="ctr">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6011" y="2008150"/>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19650" y="1005840"/>
            <a:ext cx="3887391" cy="823912"/>
          </a:xfrm>
          <a:solidFill>
            <a:srgbClr val="092068"/>
          </a:solidFill>
        </p:spPr>
        <p:txBody>
          <a:bodyPr lIns="45720" rIns="45720" anchor="ctr" anchorCtr="0">
            <a:noAutofit/>
          </a:bodyPr>
          <a:lstStyle>
            <a:lvl1pPr marL="0" indent="0" algn="ctr">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19650" y="2008150"/>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02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5039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78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Break">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44475" y="1303709"/>
            <a:ext cx="8686800" cy="2125292"/>
          </a:xfrm>
          <a:prstGeom prst="rect">
            <a:avLst/>
          </a:prstGeom>
          <a:ln>
            <a:noFill/>
          </a:ln>
        </p:spPr>
        <p:txBody>
          <a:bodyPr tIns="45720" anchor="ctr">
            <a:normAutofit/>
          </a:bodyPr>
          <a:lstStyle>
            <a:lvl1pPr algn="ctr">
              <a:lnSpc>
                <a:spcPct val="100000"/>
              </a:lnSpc>
              <a:defRPr lang="en-US" sz="3600" dirty="0">
                <a:solidFill>
                  <a:srgbClr val="092068"/>
                </a:solidFill>
              </a:defRPr>
            </a:lvl1pPr>
          </a:lstStyle>
          <a:p>
            <a:r>
              <a:rPr lang="en-US" dirty="0"/>
              <a:t>Click to edit heading</a:t>
            </a:r>
          </a:p>
        </p:txBody>
      </p:sp>
      <p:sp>
        <p:nvSpPr>
          <p:cNvPr id="2" name="Rectangle 1">
            <a:extLst>
              <a:ext uri="{FF2B5EF4-FFF2-40B4-BE49-F238E27FC236}">
                <a16:creationId xmlns:a16="http://schemas.microsoft.com/office/drawing/2014/main" id="{03312ECC-2B3C-80B0-1088-150F312B0B8B}"/>
              </a:ext>
            </a:extLst>
          </p:cNvPr>
          <p:cNvSpPr/>
          <p:nvPr userDrawn="1"/>
        </p:nvSpPr>
        <p:spPr>
          <a:xfrm>
            <a:off x="372439" y="4419399"/>
            <a:ext cx="8430872" cy="1918069"/>
          </a:xfrm>
          <a:prstGeom prst="rect">
            <a:avLst/>
          </a:prstGeom>
          <a:solidFill>
            <a:srgbClr val="092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2068"/>
              </a:solidFill>
            </a:endParaRPr>
          </a:p>
        </p:txBody>
      </p:sp>
      <p:pic>
        <p:nvPicPr>
          <p:cNvPr id="3" name="Picture 2">
            <a:extLst>
              <a:ext uri="{FF2B5EF4-FFF2-40B4-BE49-F238E27FC236}">
                <a16:creationId xmlns:a16="http://schemas.microsoft.com/office/drawing/2014/main" id="{0059C092-2DCD-10B1-161C-07B073F977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128" y="3300902"/>
            <a:ext cx="8599499" cy="2216640"/>
          </a:xfrm>
          <a:prstGeom prst="rect">
            <a:avLst/>
          </a:prstGeom>
        </p:spPr>
      </p:pic>
      <p:sp>
        <p:nvSpPr>
          <p:cNvPr id="4" name="TextBox 3">
            <a:extLst>
              <a:ext uri="{FF2B5EF4-FFF2-40B4-BE49-F238E27FC236}">
                <a16:creationId xmlns:a16="http://schemas.microsoft.com/office/drawing/2014/main" id="{244746C8-DCB2-9957-F3B1-AEC4F9EB6A92}"/>
              </a:ext>
            </a:extLst>
          </p:cNvPr>
          <p:cNvSpPr txBox="1"/>
          <p:nvPr userDrawn="1"/>
        </p:nvSpPr>
        <p:spPr>
          <a:xfrm>
            <a:off x="533177" y="4873303"/>
            <a:ext cx="685736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1" dirty="0">
                <a:solidFill>
                  <a:schemeClr val="bg1"/>
                </a:solidFill>
                <a:latin typeface="Arial" panose="020B0604020202020204" pitchFamily="34" charset="0"/>
                <a:cs typeface="Arial" panose="020B0604020202020204" pitchFamily="34" charset="0"/>
              </a:rPr>
              <a:t>Transforming Healthcare through </a:t>
            </a:r>
            <a:r>
              <a:rPr lang="en-US" sz="1600" i="1" dirty="0">
                <a:solidFill>
                  <a:schemeClr val="bg1"/>
                </a:solidFill>
                <a:latin typeface="Arial" panose="020B0604020202020204" pitchFamily="34" charset="0"/>
                <a:cs typeface="Arial" panose="020B0604020202020204" pitchFamily="34" charset="0"/>
              </a:rPr>
              <a:t>Innovative</a:t>
            </a:r>
            <a:r>
              <a:rPr lang="en-US" sz="1600" b="0" i="1" dirty="0">
                <a:solidFill>
                  <a:schemeClr val="bg1"/>
                </a:solidFill>
                <a:latin typeface="Arial" panose="020B0604020202020204" pitchFamily="34" charset="0"/>
                <a:cs typeface="Arial" panose="020B0604020202020204" pitchFamily="34" charset="0"/>
              </a:rPr>
              <a:t> and </a:t>
            </a:r>
            <a:r>
              <a:rPr lang="en-US" sz="1600" b="1" i="1" dirty="0">
                <a:solidFill>
                  <a:schemeClr val="bg1"/>
                </a:solidFill>
                <a:latin typeface="Arial" panose="020B0604020202020204" pitchFamily="34" charset="0"/>
                <a:cs typeface="Arial" panose="020B0604020202020204" pitchFamily="34" charset="0"/>
              </a:rPr>
              <a:t>Impactful</a:t>
            </a:r>
            <a:r>
              <a:rPr lang="en-US" sz="1600" b="0" i="1" dirty="0">
                <a:solidFill>
                  <a:schemeClr val="bg1"/>
                </a:solidFill>
                <a:latin typeface="Arial" panose="020B0604020202020204" pitchFamily="34" charset="0"/>
                <a:cs typeface="Arial" panose="020B0604020202020204" pitchFamily="34" charset="0"/>
              </a:rPr>
              <a:t> Research</a:t>
            </a:r>
          </a:p>
        </p:txBody>
      </p:sp>
    </p:spTree>
    <p:extLst>
      <p:ext uri="{BB962C8B-B14F-4D97-AF65-F5344CB8AC3E}">
        <p14:creationId xmlns:p14="http://schemas.microsoft.com/office/powerpoint/2010/main" val="373307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44475" y="1303709"/>
            <a:ext cx="8686800" cy="2125292"/>
          </a:xfrm>
          <a:prstGeom prst="rect">
            <a:avLst/>
          </a:prstGeom>
          <a:ln>
            <a:noFill/>
          </a:ln>
        </p:spPr>
        <p:txBody>
          <a:bodyPr tIns="45720" anchor="ctr">
            <a:normAutofit/>
          </a:bodyPr>
          <a:lstStyle>
            <a:lvl1pPr algn="ctr">
              <a:lnSpc>
                <a:spcPct val="100000"/>
              </a:lnSpc>
              <a:defRPr lang="en-US" sz="3600" dirty="0">
                <a:solidFill>
                  <a:srgbClr val="092068"/>
                </a:solidFill>
              </a:defRPr>
            </a:lvl1pPr>
          </a:lstStyle>
          <a:p>
            <a:r>
              <a:rPr lang="en-US" dirty="0"/>
              <a:t>Click to edit heading</a:t>
            </a:r>
          </a:p>
        </p:txBody>
      </p:sp>
      <p:sp>
        <p:nvSpPr>
          <p:cNvPr id="5" name="Rectangle 4">
            <a:extLst>
              <a:ext uri="{FF2B5EF4-FFF2-40B4-BE49-F238E27FC236}">
                <a16:creationId xmlns:a16="http://schemas.microsoft.com/office/drawing/2014/main" id="{EFAEEBD9-801C-B8B7-2475-45E650255C7D}"/>
              </a:ext>
            </a:extLst>
          </p:cNvPr>
          <p:cNvSpPr/>
          <p:nvPr userDrawn="1"/>
        </p:nvSpPr>
        <p:spPr>
          <a:xfrm>
            <a:off x="102476" y="5415455"/>
            <a:ext cx="8931165" cy="1158767"/>
          </a:xfrm>
          <a:prstGeom prst="rect">
            <a:avLst/>
          </a:prstGeom>
          <a:solidFill>
            <a:srgbClr val="5828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F45D2CB-C9AA-3812-B5EC-1AD8C077DCCD}"/>
              </a:ext>
            </a:extLst>
          </p:cNvPr>
          <p:cNvSpPr/>
          <p:nvPr userDrawn="1"/>
        </p:nvSpPr>
        <p:spPr>
          <a:xfrm>
            <a:off x="1505607" y="4158155"/>
            <a:ext cx="6211614" cy="2136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8636FE0-0F8F-0787-86F0-E549C16C01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44566" y="4429145"/>
            <a:ext cx="5533696" cy="1619118"/>
          </a:xfrm>
          <a:prstGeom prst="rect">
            <a:avLst/>
          </a:prstGeom>
        </p:spPr>
      </p:pic>
      <p:sp>
        <p:nvSpPr>
          <p:cNvPr id="2" name="Rectangle 1">
            <a:extLst>
              <a:ext uri="{FF2B5EF4-FFF2-40B4-BE49-F238E27FC236}">
                <a16:creationId xmlns:a16="http://schemas.microsoft.com/office/drawing/2014/main" id="{D6646F6B-DD39-FAF6-7730-E71930BC6D3F}"/>
              </a:ext>
            </a:extLst>
          </p:cNvPr>
          <p:cNvSpPr/>
          <p:nvPr userDrawn="1"/>
        </p:nvSpPr>
        <p:spPr>
          <a:xfrm>
            <a:off x="6477001" y="0"/>
            <a:ext cx="2667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505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FFA6BC-5785-F22E-661A-D496D9C98BD7}"/>
              </a:ext>
            </a:extLst>
          </p:cNvPr>
          <p:cNvPicPr>
            <a:picLocks noChangeAspect="1"/>
          </p:cNvPicPr>
          <p:nvPr userDrawn="1"/>
        </p:nvPicPr>
        <p:blipFill>
          <a:blip r:embed="rId2"/>
          <a:stretch>
            <a:fillRect/>
          </a:stretch>
        </p:blipFill>
        <p:spPr>
          <a:xfrm>
            <a:off x="631252" y="367325"/>
            <a:ext cx="7772400" cy="5963674"/>
          </a:xfrm>
          <a:prstGeom prst="rect">
            <a:avLst/>
          </a:prstGeom>
        </p:spPr>
      </p:pic>
      <p:sp>
        <p:nvSpPr>
          <p:cNvPr id="3" name="Rectangle 2">
            <a:extLst>
              <a:ext uri="{FF2B5EF4-FFF2-40B4-BE49-F238E27FC236}">
                <a16:creationId xmlns:a16="http://schemas.microsoft.com/office/drawing/2014/main" id="{98BCCFF8-D02F-0A30-E5BC-FA35703B3BDF}"/>
              </a:ext>
            </a:extLst>
          </p:cNvPr>
          <p:cNvSpPr/>
          <p:nvPr userDrawn="1"/>
        </p:nvSpPr>
        <p:spPr>
          <a:xfrm>
            <a:off x="1814286" y="4789715"/>
            <a:ext cx="827314" cy="711200"/>
          </a:xfrm>
          <a:prstGeom prst="rect">
            <a:avLst/>
          </a:prstGeom>
          <a:solidFill>
            <a:srgbClr val="7A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254E5B-6AF5-3CAB-1D29-47095C0329B3}"/>
              </a:ext>
            </a:extLst>
          </p:cNvPr>
          <p:cNvSpPr txBox="1"/>
          <p:nvPr userDrawn="1"/>
        </p:nvSpPr>
        <p:spPr>
          <a:xfrm>
            <a:off x="2743199" y="4713460"/>
            <a:ext cx="5638801" cy="830997"/>
          </a:xfrm>
          <a:prstGeom prst="rect">
            <a:avLst/>
          </a:prstGeom>
          <a:noFill/>
        </p:spPr>
        <p:txBody>
          <a:bodyPr wrap="square" rtlCol="0">
            <a:spAutoFit/>
          </a:bodyPr>
          <a:lstStyle/>
          <a:p>
            <a:r>
              <a:rPr lang="en-US" sz="1200" dirty="0"/>
              <a:t>(lighter shade of DHA ”red” used in CDMRP briefing when more contrast is needed)</a:t>
            </a:r>
          </a:p>
          <a:p>
            <a:r>
              <a:rPr lang="en-US" sz="1200" dirty="0"/>
              <a:t>R: 122</a:t>
            </a:r>
          </a:p>
          <a:p>
            <a:r>
              <a:rPr lang="en-US" sz="1200" dirty="0"/>
              <a:t>G: 0</a:t>
            </a:r>
          </a:p>
          <a:p>
            <a:r>
              <a:rPr lang="en-US" sz="1200" dirty="0"/>
              <a:t>B: 22</a:t>
            </a:r>
          </a:p>
        </p:txBody>
      </p:sp>
    </p:spTree>
    <p:extLst>
      <p:ext uri="{BB962C8B-B14F-4D97-AF65-F5344CB8AC3E}">
        <p14:creationId xmlns:p14="http://schemas.microsoft.com/office/powerpoint/2010/main" val="387156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utlin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
            <a:ext cx="9144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3" name="Text Placeholder 2"/>
          <p:cNvSpPr>
            <a:spLocks noGrp="1"/>
          </p:cNvSpPr>
          <p:nvPr>
            <p:ph type="body" sz="quarter" idx="12" hasCustomPrompt="1"/>
          </p:nvPr>
        </p:nvSpPr>
        <p:spPr>
          <a:xfrm>
            <a:off x="244549" y="1318438"/>
            <a:ext cx="8686800" cy="5156977"/>
          </a:xfrm>
          <a:prstGeom prst="rect">
            <a:avLst/>
          </a:prstGeom>
        </p:spPr>
        <p:txBody>
          <a:bodyPr>
            <a:normAutofit/>
          </a:bodyPr>
          <a:lstStyle>
            <a:lvl1pPr marL="233357" indent="-233357">
              <a:spcBef>
                <a:spcPts val="200"/>
              </a:spcBef>
              <a:spcAft>
                <a:spcPts val="100"/>
              </a:spcAft>
              <a:buClrTx/>
              <a:buFont typeface="Wingdings 2" panose="05020102010507070707" pitchFamily="18" charset="2"/>
              <a:buChar char="¿"/>
              <a:defRPr sz="1600" b="1">
                <a:solidFill>
                  <a:srgbClr val="001848"/>
                </a:solidFill>
              </a:defRPr>
            </a:lvl1pPr>
            <a:lvl2pPr marL="457189" indent="-222245">
              <a:spcBef>
                <a:spcPts val="0"/>
              </a:spcBef>
              <a:spcAft>
                <a:spcPts val="100"/>
              </a:spcAft>
              <a:buClrTx/>
              <a:buFont typeface="Wingdings" panose="05000000000000000000" pitchFamily="2" charset="2"/>
              <a:buChar char="v"/>
              <a:defRPr sz="1400" b="0">
                <a:solidFill>
                  <a:schemeClr val="accent2">
                    <a:lumMod val="50000"/>
                  </a:schemeClr>
                </a:solidFill>
              </a:defRPr>
            </a:lvl2pPr>
            <a:lvl3pPr marL="627047" indent="-158747">
              <a:spcBef>
                <a:spcPts val="0"/>
              </a:spcBef>
              <a:spcAft>
                <a:spcPts val="100"/>
              </a:spcAft>
              <a:buClrTx/>
              <a:buFont typeface="Symbol" panose="05050102010706020507" pitchFamily="18" charset="2"/>
              <a:buChar char="·"/>
              <a:defRPr sz="1200">
                <a:solidFill>
                  <a:schemeClr val="accent4">
                    <a:lumMod val="50000"/>
                  </a:schemeClr>
                </a:solidFill>
              </a:defRPr>
            </a:lvl3pPr>
            <a:lvl4pPr marL="796905" indent="-169858">
              <a:spcBef>
                <a:spcPts val="0"/>
              </a:spcBef>
              <a:spcAft>
                <a:spcPts val="100"/>
              </a:spcAft>
              <a:buClrTx/>
              <a:buFont typeface="Arial" panose="020B0604020202020204" pitchFamily="34" charset="0"/>
              <a:buChar char="○"/>
              <a:defRPr sz="1051">
                <a:solidFill>
                  <a:schemeClr val="accent4">
                    <a:lumMod val="75000"/>
                  </a:schemeClr>
                </a:solidFill>
              </a:defRPr>
            </a:lvl4pPr>
            <a:lvl5pPr marL="966764" indent="-168270">
              <a:spcBef>
                <a:spcPts val="0"/>
              </a:spcBef>
              <a:spcAft>
                <a:spcPts val="100"/>
              </a:spcAft>
              <a:buClrTx/>
              <a:buFont typeface="Wingdings" panose="05000000000000000000" pitchFamily="2" charset="2"/>
              <a:buChar char="w"/>
              <a:defRPr sz="1051" i="1">
                <a:solidFill>
                  <a:schemeClr val="accent4">
                    <a:lumMod val="7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718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jp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FB69CE-675E-B09F-C01A-8861FD4C6548}"/>
              </a:ext>
            </a:extLst>
          </p:cNvPr>
          <p:cNvPicPr>
            <a:picLocks noChangeAspect="1"/>
          </p:cNvPicPr>
          <p:nvPr userDrawn="1"/>
        </p:nvPicPr>
        <p:blipFill>
          <a:blip r:embed="rId13"/>
          <a:stretch>
            <a:fillRect/>
          </a:stretch>
        </p:blipFill>
        <p:spPr>
          <a:xfrm>
            <a:off x="6984291" y="129988"/>
            <a:ext cx="2050852" cy="511629"/>
          </a:xfrm>
          <a:prstGeom prst="rect">
            <a:avLst/>
          </a:prstGeom>
        </p:spPr>
      </p:pic>
      <p:sp>
        <p:nvSpPr>
          <p:cNvPr id="19" name="TextBox 18">
            <a:extLst>
              <a:ext uri="{FF2B5EF4-FFF2-40B4-BE49-F238E27FC236}">
                <a16:creationId xmlns:a16="http://schemas.microsoft.com/office/drawing/2014/main" id="{15E1BBB3-4A1C-7977-BCAC-410A6261D4E7}"/>
              </a:ext>
            </a:extLst>
          </p:cNvPr>
          <p:cNvSpPr txBox="1"/>
          <p:nvPr userDrawn="1"/>
        </p:nvSpPr>
        <p:spPr>
          <a:xfrm>
            <a:off x="3954843" y="6596665"/>
            <a:ext cx="1219200" cy="246221"/>
          </a:xfrm>
          <a:prstGeom prst="rect">
            <a:avLst/>
          </a:prstGeom>
          <a:noFill/>
        </p:spPr>
        <p:txBody>
          <a:bodyPr wrap="square" rtlCol="0">
            <a:spAutoFit/>
          </a:bodyPr>
          <a:lstStyle/>
          <a:p>
            <a:pPr algn="ctr"/>
            <a:r>
              <a:rPr lang="en-US" sz="1000" b="1" dirty="0">
                <a:solidFill>
                  <a:srgbClr val="5AAB46"/>
                </a:solidFill>
                <a:latin typeface="Arial" panose="020B0604020202020204" pitchFamily="34" charset="0"/>
                <a:cs typeface="Arial" panose="020B0604020202020204" pitchFamily="34" charset="0"/>
              </a:rPr>
              <a:t>UNCLASSIFIED</a:t>
            </a:r>
          </a:p>
        </p:txBody>
      </p:sp>
      <p:sp>
        <p:nvSpPr>
          <p:cNvPr id="2" name="Title Placeholder 1"/>
          <p:cNvSpPr>
            <a:spLocks noGrp="1"/>
          </p:cNvSpPr>
          <p:nvPr>
            <p:ph type="title"/>
          </p:nvPr>
        </p:nvSpPr>
        <p:spPr>
          <a:xfrm>
            <a:off x="76200" y="65550"/>
            <a:ext cx="6858000" cy="696450"/>
          </a:xfrm>
          <a:prstGeom prst="rect">
            <a:avLst/>
          </a:prstGeom>
        </p:spPr>
        <p:txBody>
          <a:bodyPr vert="horz" lIns="91440" tIns="45720" rIns="91440" bIns="45720" rtlCol="0" anchor="ctr">
            <a:noAutofit/>
          </a:bodyPr>
          <a:lstStyle/>
          <a:p>
            <a:pPr lvl="0"/>
            <a:r>
              <a:rPr lang="en-US" dirty="0"/>
              <a:t>Click to edit Master title style</a:t>
            </a:r>
          </a:p>
        </p:txBody>
      </p:sp>
      <p:sp>
        <p:nvSpPr>
          <p:cNvPr id="3" name="Text Placeholder 2"/>
          <p:cNvSpPr>
            <a:spLocks noGrp="1"/>
          </p:cNvSpPr>
          <p:nvPr>
            <p:ph type="body" idx="1"/>
          </p:nvPr>
        </p:nvSpPr>
        <p:spPr>
          <a:xfrm>
            <a:off x="467360" y="990600"/>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CAE2F312-30C4-7CF7-D5CE-ADBC349433F5}"/>
              </a:ext>
            </a:extLst>
          </p:cNvPr>
          <p:cNvCxnSpPr>
            <a:cxnSpLocks/>
          </p:cNvCxnSpPr>
          <p:nvPr userDrawn="1"/>
        </p:nvCxnSpPr>
        <p:spPr>
          <a:xfrm>
            <a:off x="109446" y="765385"/>
            <a:ext cx="8929608" cy="0"/>
          </a:xfrm>
          <a:prstGeom prst="line">
            <a:avLst/>
          </a:prstGeom>
          <a:ln w="28575">
            <a:solidFill>
              <a:srgbClr val="092068"/>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F9BC16A-0531-0848-F0BC-CD47568BB5E5}"/>
              </a:ext>
            </a:extLst>
          </p:cNvPr>
          <p:cNvSpPr txBox="1"/>
          <p:nvPr userDrawn="1"/>
        </p:nvSpPr>
        <p:spPr>
          <a:xfrm>
            <a:off x="8597186" y="6598122"/>
            <a:ext cx="463826" cy="230832"/>
          </a:xfrm>
          <a:prstGeom prst="rect">
            <a:avLst/>
          </a:prstGeom>
          <a:noFill/>
        </p:spPr>
        <p:txBody>
          <a:bodyPr wrap="square" rtlCol="0">
            <a:spAutoFit/>
          </a:bodyPr>
          <a:lstStyle/>
          <a:p>
            <a:pPr algn="r"/>
            <a:fld id="{9741B769-D6B5-C545-8E8E-4EC8A1E40794}" type="slidenum">
              <a:rPr lang="en-US" sz="900" smtClean="0">
                <a:solidFill>
                  <a:srgbClr val="582831"/>
                </a:solidFill>
                <a:latin typeface="Arial" panose="020B0604020202020204" pitchFamily="34" charset="0"/>
                <a:cs typeface="Arial" panose="020B0604020202020204" pitchFamily="34" charset="0"/>
              </a:rPr>
              <a:pPr algn="r"/>
              <a:t>‹#›</a:t>
            </a:fld>
            <a:endParaRPr lang="en-US" sz="900" dirty="0">
              <a:solidFill>
                <a:srgbClr val="58283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F52CA099-D095-8406-0855-5D3A5E5E9BBF}"/>
              </a:ext>
            </a:extLst>
          </p:cNvPr>
          <p:cNvCxnSpPr>
            <a:cxnSpLocks/>
          </p:cNvCxnSpPr>
          <p:nvPr userDrawn="1"/>
        </p:nvCxnSpPr>
        <p:spPr>
          <a:xfrm>
            <a:off x="109446" y="6556236"/>
            <a:ext cx="8929608" cy="0"/>
          </a:xfrm>
          <a:prstGeom prst="line">
            <a:avLst/>
          </a:prstGeom>
          <a:ln w="28575">
            <a:solidFill>
              <a:srgbClr val="58283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0EF8BF2-B78B-2493-0000-26934778B3DC}"/>
              </a:ext>
            </a:extLst>
          </p:cNvPr>
          <p:cNvSpPr txBox="1"/>
          <p:nvPr userDrawn="1"/>
        </p:nvSpPr>
        <p:spPr>
          <a:xfrm>
            <a:off x="14869" y="6584008"/>
            <a:ext cx="3871332" cy="246221"/>
          </a:xfrm>
          <a:prstGeom prst="rect">
            <a:avLst/>
          </a:prstGeom>
        </p:spPr>
        <p:txBody>
          <a:bodyPr vert="horz" lIns="91440" tIns="45720" rIns="91440" bIns="45720" rtlCol="0" anchor="ctr"/>
          <a:lstStyle>
            <a:defPPr>
              <a:defRPr lang="en-US"/>
            </a:defPPr>
            <a:lvl1pPr>
              <a:defRPr sz="1000">
                <a:solidFill>
                  <a:srgbClr val="414042"/>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972569890"/>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705" r:id="rId5"/>
    <p:sldLayoutId id="2147483704" r:id="rId6"/>
    <p:sldLayoutId id="2147483708" r:id="rId7"/>
    <p:sldLayoutId id="2147483706" r:id="rId8"/>
    <p:sldLayoutId id="2147483711" r:id="rId9"/>
    <p:sldLayoutId id="2147483712" r:id="rId10"/>
    <p:sldLayoutId id="2147483726" r:id="rId11"/>
  </p:sldLayoutIdLst>
  <p:hf sldNum="0" hdr="0" dt="0"/>
  <p:txStyles>
    <p:titleStyle>
      <a:lvl1pPr algn="l" defTabSz="914400" rtl="0" eaLnBrk="1" latinLnBrk="0" hangingPunct="1">
        <a:lnSpc>
          <a:spcPct val="85000"/>
        </a:lnSpc>
        <a:spcBef>
          <a:spcPct val="0"/>
        </a:spcBef>
        <a:buNone/>
        <a:defRPr lang="en-US" sz="3000" b="1" i="0" kern="1200" dirty="0">
          <a:solidFill>
            <a:srgbClr val="58283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582831"/>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1pPr>
      <a:lvl2pPr marL="577850" indent="-203200" algn="l" defTabSz="914400" rtl="0" eaLnBrk="1" latinLnBrk="0" hangingPunct="1">
        <a:lnSpc>
          <a:spcPct val="90000"/>
        </a:lnSpc>
        <a:spcBef>
          <a:spcPts val="500"/>
        </a:spcBef>
        <a:buClr>
          <a:srgbClr val="582831"/>
        </a:buClr>
        <a:buSzPct val="100000"/>
        <a:buFont typeface="System Font Regular"/>
        <a:buChar char="–"/>
        <a:tabLst/>
        <a:defRPr sz="1700" kern="1200">
          <a:solidFill>
            <a:srgbClr val="092068"/>
          </a:solidFill>
          <a:latin typeface="Arial" panose="020B0604020202020204" pitchFamily="34" charset="0"/>
          <a:ea typeface="+mn-ea"/>
          <a:cs typeface="Arial" panose="020B0604020202020204" pitchFamily="34" charset="0"/>
        </a:defRPr>
      </a:lvl2pPr>
      <a:lvl3pPr marL="1031875" indent="-238125" algn="l" defTabSz="914400" rtl="0" eaLnBrk="1" latinLnBrk="0" hangingPunct="1">
        <a:lnSpc>
          <a:spcPct val="90000"/>
        </a:lnSpc>
        <a:spcBef>
          <a:spcPts val="500"/>
        </a:spcBef>
        <a:buClr>
          <a:srgbClr val="582831"/>
        </a:buClr>
        <a:buSzPct val="85000"/>
        <a:buFont typeface="System Font Regular"/>
        <a:buChar char="➤"/>
        <a:tabLst/>
        <a:defRPr sz="1600" kern="1200">
          <a:solidFill>
            <a:srgbClr val="582831"/>
          </a:solidFill>
          <a:latin typeface="Arial" panose="020B0604020202020204" pitchFamily="34" charset="0"/>
          <a:ea typeface="+mn-ea"/>
          <a:cs typeface="Arial" panose="020B0604020202020204" pitchFamily="34" charset="0"/>
        </a:defRPr>
      </a:lvl3pPr>
      <a:lvl4pPr marL="1319213" indent="-163513" algn="l" defTabSz="914400" rtl="0" eaLnBrk="1" latinLnBrk="0" hangingPunct="1">
        <a:lnSpc>
          <a:spcPct val="90000"/>
        </a:lnSpc>
        <a:spcBef>
          <a:spcPts val="500"/>
        </a:spcBef>
        <a:buClr>
          <a:srgbClr val="582831"/>
        </a:buClr>
        <a:buFont typeface="Arial" panose="020B0604020202020204" pitchFamily="34" charset="0"/>
        <a:buChar char="•"/>
        <a:tabLst/>
        <a:defRPr sz="1400" kern="1200">
          <a:solidFill>
            <a:srgbClr val="092068"/>
          </a:solidFill>
          <a:latin typeface="Arial" panose="020B0604020202020204" pitchFamily="34" charset="0"/>
          <a:ea typeface="+mn-ea"/>
          <a:cs typeface="Arial" panose="020B0604020202020204" pitchFamily="34" charset="0"/>
        </a:defRPr>
      </a:lvl4pPr>
      <a:lvl5pPr marL="1657350" indent="-184150" algn="l" defTabSz="914400" rtl="0" eaLnBrk="1" latinLnBrk="0" hangingPunct="1">
        <a:lnSpc>
          <a:spcPct val="90000"/>
        </a:lnSpc>
        <a:spcBef>
          <a:spcPts val="500"/>
        </a:spcBef>
        <a:buClr>
          <a:srgbClr val="582831"/>
        </a:buClr>
        <a:buSzPct val="100000"/>
        <a:buFont typeface="System Font Regular"/>
        <a:buChar char="◦"/>
        <a:tabLst/>
        <a:defRPr sz="1300" kern="1200">
          <a:solidFill>
            <a:srgbClr val="58283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03FEEC-1D06-AEA2-1251-CD6A93B76D55}"/>
              </a:ext>
            </a:extLst>
          </p:cNvPr>
          <p:cNvGrpSpPr/>
          <p:nvPr userDrawn="1"/>
        </p:nvGrpSpPr>
        <p:grpSpPr>
          <a:xfrm>
            <a:off x="-36085" y="135990"/>
            <a:ext cx="9268347" cy="6430297"/>
            <a:chOff x="-36085" y="135990"/>
            <a:chExt cx="9268347" cy="6430297"/>
          </a:xfrm>
        </p:grpSpPr>
        <p:sp>
          <p:nvSpPr>
            <p:cNvPr id="16" name="Rectangle 15">
              <a:extLst>
                <a:ext uri="{FF2B5EF4-FFF2-40B4-BE49-F238E27FC236}">
                  <a16:creationId xmlns:a16="http://schemas.microsoft.com/office/drawing/2014/main" id="{7B3553E2-1F7F-6851-9C76-BBC322CC3B83}"/>
                </a:ext>
              </a:extLst>
            </p:cNvPr>
            <p:cNvSpPr/>
            <p:nvPr userDrawn="1"/>
          </p:nvSpPr>
          <p:spPr>
            <a:xfrm>
              <a:off x="3249038" y="4526604"/>
              <a:ext cx="5788804" cy="2033189"/>
            </a:xfrm>
            <a:prstGeom prst="rect">
              <a:avLst/>
            </a:prstGeom>
            <a:solidFill>
              <a:srgbClr val="092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2068"/>
                </a:solidFill>
              </a:endParaRPr>
            </a:p>
          </p:txBody>
        </p:sp>
        <p:sp>
          <p:nvSpPr>
            <p:cNvPr id="17" name="Rectangle 16">
              <a:extLst>
                <a:ext uri="{FF2B5EF4-FFF2-40B4-BE49-F238E27FC236}">
                  <a16:creationId xmlns:a16="http://schemas.microsoft.com/office/drawing/2014/main" id="{A99A410C-161A-6459-8CDD-09C5404425DB}"/>
                </a:ext>
              </a:extLst>
            </p:cNvPr>
            <p:cNvSpPr/>
            <p:nvPr userDrawn="1"/>
          </p:nvSpPr>
          <p:spPr>
            <a:xfrm>
              <a:off x="117021" y="4526603"/>
              <a:ext cx="8920823" cy="1014297"/>
            </a:xfrm>
            <a:prstGeom prst="rect">
              <a:avLst/>
            </a:prstGeom>
            <a:solidFill>
              <a:srgbClr val="092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2068"/>
                </a:solidFill>
              </a:endParaRPr>
            </a:p>
          </p:txBody>
        </p:sp>
        <p:sp>
          <p:nvSpPr>
            <p:cNvPr id="21" name="TextBox 20">
              <a:extLst>
                <a:ext uri="{FF2B5EF4-FFF2-40B4-BE49-F238E27FC236}">
                  <a16:creationId xmlns:a16="http://schemas.microsoft.com/office/drawing/2014/main" id="{FF36FF12-6A02-AB3B-0EDE-3C81BE3383E5}"/>
                </a:ext>
              </a:extLst>
            </p:cNvPr>
            <p:cNvSpPr txBox="1"/>
            <p:nvPr userDrawn="1"/>
          </p:nvSpPr>
          <p:spPr>
            <a:xfrm>
              <a:off x="525294" y="4967435"/>
              <a:ext cx="685736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1" dirty="0">
                  <a:solidFill>
                    <a:schemeClr val="bg1"/>
                  </a:solidFill>
                  <a:latin typeface="Arial" panose="020B0604020202020204" pitchFamily="34" charset="0"/>
                  <a:cs typeface="Arial" panose="020B0604020202020204" pitchFamily="34" charset="0"/>
                </a:rPr>
                <a:t>Transforming Healthcare through </a:t>
              </a:r>
              <a:r>
                <a:rPr lang="en-US" sz="1600" i="1" dirty="0">
                  <a:solidFill>
                    <a:schemeClr val="bg1"/>
                  </a:solidFill>
                  <a:latin typeface="Arial" panose="020B0604020202020204" pitchFamily="34" charset="0"/>
                  <a:cs typeface="Arial" panose="020B0604020202020204" pitchFamily="34" charset="0"/>
                </a:rPr>
                <a:t>Innovative</a:t>
              </a:r>
              <a:r>
                <a:rPr lang="en-US" sz="1600" b="0" i="1" dirty="0">
                  <a:solidFill>
                    <a:schemeClr val="bg1"/>
                  </a:solidFill>
                  <a:latin typeface="Arial" panose="020B0604020202020204" pitchFamily="34" charset="0"/>
                  <a:cs typeface="Arial" panose="020B0604020202020204" pitchFamily="34" charset="0"/>
                </a:rPr>
                <a:t> and </a:t>
              </a:r>
              <a:r>
                <a:rPr lang="en-US" sz="1600" b="1" i="1" dirty="0">
                  <a:solidFill>
                    <a:schemeClr val="bg1"/>
                  </a:solidFill>
                  <a:latin typeface="Arial" panose="020B0604020202020204" pitchFamily="34" charset="0"/>
                  <a:cs typeface="Arial" panose="020B0604020202020204" pitchFamily="34" charset="0"/>
                </a:rPr>
                <a:t>Impactful</a:t>
              </a:r>
              <a:r>
                <a:rPr lang="en-US" sz="1600" b="0" i="1" dirty="0">
                  <a:solidFill>
                    <a:schemeClr val="bg1"/>
                  </a:solidFill>
                  <a:latin typeface="Arial" panose="020B0604020202020204" pitchFamily="34" charset="0"/>
                  <a:cs typeface="Arial" panose="020B0604020202020204" pitchFamily="34" charset="0"/>
                </a:rPr>
                <a:t> Research</a:t>
              </a:r>
            </a:p>
          </p:txBody>
        </p:sp>
        <p:pic>
          <p:nvPicPr>
            <p:cNvPr id="22" name="Picture 21">
              <a:extLst>
                <a:ext uri="{FF2B5EF4-FFF2-40B4-BE49-F238E27FC236}">
                  <a16:creationId xmlns:a16="http://schemas.microsoft.com/office/drawing/2014/main" id="{A1412A6F-73A5-5502-BDB4-81D14738CA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18" y="5700525"/>
              <a:ext cx="2958933" cy="865762"/>
            </a:xfrm>
            <a:prstGeom prst="rect">
              <a:avLst/>
            </a:prstGeom>
          </p:spPr>
        </p:pic>
        <p:pic>
          <p:nvPicPr>
            <p:cNvPr id="4" name="Picture 3">
              <a:extLst>
                <a:ext uri="{FF2B5EF4-FFF2-40B4-BE49-F238E27FC236}">
                  <a16:creationId xmlns:a16="http://schemas.microsoft.com/office/drawing/2014/main" id="{6DF6562B-4F07-EA51-AA2F-886E8DE2990F}"/>
                </a:ext>
              </a:extLst>
            </p:cNvPr>
            <p:cNvPicPr>
              <a:picLocks noChangeAspect="1"/>
            </p:cNvPicPr>
            <p:nvPr userDrawn="1"/>
          </p:nvPicPr>
          <p:blipFill rotWithShape="1">
            <a:blip r:embed="rId4">
              <a:alphaModFix amt="70000"/>
            </a:blip>
            <a:srcRect t="8749" b="17389"/>
            <a:stretch/>
          </p:blipFill>
          <p:spPr>
            <a:xfrm>
              <a:off x="92218" y="135990"/>
              <a:ext cx="8938796" cy="4401619"/>
            </a:xfrm>
            <a:prstGeom prst="rect">
              <a:avLst/>
            </a:prstGeom>
          </p:spPr>
        </p:pic>
        <p:pic>
          <p:nvPicPr>
            <p:cNvPr id="5" name="Picture 4">
              <a:extLst>
                <a:ext uri="{FF2B5EF4-FFF2-40B4-BE49-F238E27FC236}">
                  <a16:creationId xmlns:a16="http://schemas.microsoft.com/office/drawing/2014/main" id="{9E2C0762-01A6-DAB3-0317-4152F85BDDC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6085" y="3191667"/>
              <a:ext cx="9268347" cy="2628651"/>
            </a:xfrm>
            <a:prstGeom prst="rect">
              <a:avLst/>
            </a:prstGeom>
          </p:spPr>
        </p:pic>
        <p:pic>
          <p:nvPicPr>
            <p:cNvPr id="3" name="Picture 2">
              <a:extLst>
                <a:ext uri="{FF2B5EF4-FFF2-40B4-BE49-F238E27FC236}">
                  <a16:creationId xmlns:a16="http://schemas.microsoft.com/office/drawing/2014/main" id="{2ABABCEB-A755-D150-2C2A-9D1ADED375B8}"/>
                </a:ext>
              </a:extLst>
            </p:cNvPr>
            <p:cNvPicPr>
              <a:picLocks noChangeAspect="1"/>
            </p:cNvPicPr>
            <p:nvPr userDrawn="1"/>
          </p:nvPicPr>
          <p:blipFill rotWithShape="1">
            <a:blip r:embed="rId6">
              <a:duotone>
                <a:schemeClr val="accent1">
                  <a:shade val="45000"/>
                  <a:satMod val="135000"/>
                </a:schemeClr>
                <a:prstClr val="white"/>
              </a:duotone>
              <a:alphaModFix amt="13000"/>
              <a:extLst>
                <a:ext uri="{BEBA8EAE-BF5A-486C-A8C5-ECC9F3942E4B}">
                  <a14:imgProps xmlns:a14="http://schemas.microsoft.com/office/drawing/2010/main">
                    <a14:imgLayer r:embed="rId7">
                      <a14:imgEffect>
                        <a14:saturation sat="275000"/>
                      </a14:imgEffect>
                      <a14:imgEffect>
                        <a14:brightnessContrast bright="47000"/>
                      </a14:imgEffect>
                    </a14:imgLayer>
                  </a14:imgProps>
                </a:ext>
              </a:extLst>
            </a:blip>
            <a:srcRect l="17970"/>
            <a:stretch/>
          </p:blipFill>
          <p:spPr>
            <a:xfrm>
              <a:off x="3249038" y="1967962"/>
              <a:ext cx="5781976" cy="438581"/>
            </a:xfrm>
            <a:prstGeom prst="rect">
              <a:avLst/>
            </a:prstGeom>
          </p:spPr>
        </p:pic>
      </p:grpSp>
      <p:sp>
        <p:nvSpPr>
          <p:cNvPr id="19" name="TextBox 18">
            <a:extLst>
              <a:ext uri="{FF2B5EF4-FFF2-40B4-BE49-F238E27FC236}">
                <a16:creationId xmlns:a16="http://schemas.microsoft.com/office/drawing/2014/main" id="{5ED28EB5-C1B9-A962-795B-969D28B792BE}"/>
              </a:ext>
            </a:extLst>
          </p:cNvPr>
          <p:cNvSpPr txBox="1"/>
          <p:nvPr userDrawn="1"/>
        </p:nvSpPr>
        <p:spPr>
          <a:xfrm>
            <a:off x="4824920" y="6114088"/>
            <a:ext cx="4212924" cy="438582"/>
          </a:xfrm>
          <a:prstGeom prst="rect">
            <a:avLst/>
          </a:prstGeom>
          <a:noFill/>
        </p:spPr>
        <p:txBody>
          <a:bodyPr wrap="square" rtlCol="0">
            <a:spAutoFit/>
          </a:bodyPr>
          <a:lstStyle/>
          <a:p>
            <a:pPr algn="just">
              <a:lnSpc>
                <a:spcPts val="860"/>
              </a:lnSpc>
            </a:pPr>
            <a:r>
              <a:rPr lang="en-US" sz="800" i="1" dirty="0">
                <a:solidFill>
                  <a:srgbClr val="97B0C3"/>
                </a:solidFill>
                <a:latin typeface="Arial Narrow" panose="020B0604020202020204" pitchFamily="34" charset="0"/>
                <a:cs typeface="Arial Narrow" panose="020B0604020202020204" pitchFamily="34" charset="0"/>
              </a:rPr>
              <a:t>The views expressed in this presentation are those of the author and may not reflect the official policy or position of the Department of the Army, Department of Defense, or the U.S. government. Future use of this presentation does not constitute, express, or imply endorsement of the user by the Department of the Army.</a:t>
            </a:r>
          </a:p>
        </p:txBody>
      </p:sp>
      <p:sp>
        <p:nvSpPr>
          <p:cNvPr id="20" name="TextBox 19">
            <a:extLst>
              <a:ext uri="{FF2B5EF4-FFF2-40B4-BE49-F238E27FC236}">
                <a16:creationId xmlns:a16="http://schemas.microsoft.com/office/drawing/2014/main" id="{6D310B4F-3C5E-29DB-6437-63FC03FEC691}"/>
              </a:ext>
            </a:extLst>
          </p:cNvPr>
          <p:cNvSpPr txBox="1"/>
          <p:nvPr userDrawn="1"/>
        </p:nvSpPr>
        <p:spPr>
          <a:xfrm>
            <a:off x="5878998" y="6566287"/>
            <a:ext cx="3184786"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b="0" dirty="0">
                <a:solidFill>
                  <a:srgbClr val="092068"/>
                </a:solidFill>
                <a:latin typeface="Arial" panose="020B0604020202020204" pitchFamily="34" charset="0"/>
                <a:cs typeface="Arial" panose="020B0604020202020204" pitchFamily="34" charset="0"/>
              </a:rPr>
              <a:t>For more information, visit </a:t>
            </a:r>
            <a:r>
              <a:rPr lang="en-US" sz="1100" b="1" dirty="0">
                <a:solidFill>
                  <a:srgbClr val="092068"/>
                </a:solidFill>
                <a:latin typeface="Arial" panose="020B0604020202020204" pitchFamily="34" charset="0"/>
                <a:cs typeface="Arial" panose="020B0604020202020204" pitchFamily="34" charset="0"/>
              </a:rPr>
              <a:t>cdmrp.health.mil</a:t>
            </a:r>
          </a:p>
        </p:txBody>
      </p:sp>
      <p:sp>
        <p:nvSpPr>
          <p:cNvPr id="2" name="TextBox 1">
            <a:extLst>
              <a:ext uri="{FF2B5EF4-FFF2-40B4-BE49-F238E27FC236}">
                <a16:creationId xmlns:a16="http://schemas.microsoft.com/office/drawing/2014/main" id="{066D52ED-628E-97C0-90E3-63888AE640AE}"/>
              </a:ext>
            </a:extLst>
          </p:cNvPr>
          <p:cNvSpPr txBox="1"/>
          <p:nvPr userDrawn="1"/>
        </p:nvSpPr>
        <p:spPr>
          <a:xfrm>
            <a:off x="3954843" y="6596665"/>
            <a:ext cx="1219200" cy="246221"/>
          </a:xfrm>
          <a:prstGeom prst="rect">
            <a:avLst/>
          </a:prstGeom>
          <a:noFill/>
        </p:spPr>
        <p:txBody>
          <a:bodyPr wrap="square" rtlCol="0">
            <a:spAutoFit/>
          </a:bodyPr>
          <a:lstStyle/>
          <a:p>
            <a:pPr algn="ctr"/>
            <a:r>
              <a:rPr lang="en-US" sz="1000" b="1" dirty="0">
                <a:solidFill>
                  <a:srgbClr val="5AAB46"/>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4006731700"/>
      </p:ext>
    </p:extLst>
  </p:cSld>
  <p:clrMap bg1="lt1" tx1="dk1" bg2="lt2" tx2="dk2" accent1="accent1" accent2="accent2" accent3="accent3" accent4="accent4" accent5="accent5" accent6="accent6" hlink="hlink" folHlink="folHlink"/>
  <p:sldLayoutIdLst>
    <p:sldLayoutId id="2147483703" r:id="rId1"/>
  </p:sldLayoutIdLst>
  <p:hf sldNum="0" hdr="0" dt="0"/>
  <p:txStyles>
    <p:titleStyle>
      <a:lvl1pPr algn="l" defTabSz="914400" rtl="0" eaLnBrk="1" latinLnBrk="0" hangingPunct="1">
        <a:lnSpc>
          <a:spcPct val="90000"/>
        </a:lnSpc>
        <a:spcBef>
          <a:spcPct val="0"/>
        </a:spcBef>
        <a:buNone/>
        <a:defRPr lang="en-US" sz="3000" b="1" i="0" kern="1200" dirty="0">
          <a:solidFill>
            <a:srgbClr val="58283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582831"/>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1pPr>
      <a:lvl2pPr marL="692150" indent="-317500" algn="l" defTabSz="914400" rtl="0" eaLnBrk="1" latinLnBrk="0" hangingPunct="1">
        <a:lnSpc>
          <a:spcPct val="90000"/>
        </a:lnSpc>
        <a:spcBef>
          <a:spcPts val="500"/>
        </a:spcBef>
        <a:buClr>
          <a:srgbClr val="582831"/>
        </a:buClr>
        <a:buSzPct val="85000"/>
        <a:buFont typeface="System Font Regular"/>
        <a:buChar char="➤"/>
        <a:tabLst/>
        <a:defRPr sz="1700" kern="1200">
          <a:solidFill>
            <a:srgbClr val="092068"/>
          </a:solidFill>
          <a:latin typeface="Arial" panose="020B0604020202020204" pitchFamily="34" charset="0"/>
          <a:ea typeface="+mn-ea"/>
          <a:cs typeface="Arial" panose="020B0604020202020204" pitchFamily="34" charset="0"/>
        </a:defRPr>
      </a:lvl2pPr>
      <a:lvl3pPr marL="1031875" indent="-238125" algn="l" defTabSz="914400" rtl="0" eaLnBrk="1" latinLnBrk="0" hangingPunct="1">
        <a:lnSpc>
          <a:spcPct val="90000"/>
        </a:lnSpc>
        <a:spcBef>
          <a:spcPts val="500"/>
        </a:spcBef>
        <a:buClr>
          <a:srgbClr val="582831"/>
        </a:buClr>
        <a:buFont typeface="System Font Regular"/>
        <a:buChar char="—"/>
        <a:tabLst/>
        <a:defRPr sz="1600" kern="1200">
          <a:solidFill>
            <a:srgbClr val="582831"/>
          </a:solidFill>
          <a:latin typeface="Arial" panose="020B0604020202020204" pitchFamily="34" charset="0"/>
          <a:ea typeface="+mn-ea"/>
          <a:cs typeface="Arial" panose="020B0604020202020204" pitchFamily="34" charset="0"/>
        </a:defRPr>
      </a:lvl3pPr>
      <a:lvl4pPr marL="1435100" indent="-223838" algn="l" defTabSz="914400" rtl="0" eaLnBrk="1" latinLnBrk="0" hangingPunct="1">
        <a:lnSpc>
          <a:spcPct val="90000"/>
        </a:lnSpc>
        <a:spcBef>
          <a:spcPts val="500"/>
        </a:spcBef>
        <a:buClr>
          <a:srgbClr val="582831"/>
        </a:buClr>
        <a:buFont typeface="Arial" panose="020B0604020202020204" pitchFamily="34" charset="0"/>
        <a:buChar char="•"/>
        <a:tabLst/>
        <a:defRPr sz="1400" kern="1200">
          <a:solidFill>
            <a:srgbClr val="092068"/>
          </a:solidFill>
          <a:latin typeface="Arial" panose="020B0604020202020204" pitchFamily="34" charset="0"/>
          <a:ea typeface="+mn-ea"/>
          <a:cs typeface="Arial" panose="020B0604020202020204" pitchFamily="34" charset="0"/>
        </a:defRPr>
      </a:lvl4pPr>
      <a:lvl5pPr marL="1774825" indent="-238125" algn="l" defTabSz="914400" rtl="0" eaLnBrk="1" latinLnBrk="0" hangingPunct="1">
        <a:lnSpc>
          <a:spcPct val="90000"/>
        </a:lnSpc>
        <a:spcBef>
          <a:spcPts val="500"/>
        </a:spcBef>
        <a:buClr>
          <a:srgbClr val="582831"/>
        </a:buClr>
        <a:buSzPct val="100000"/>
        <a:buFont typeface="System Font Regular"/>
        <a:buChar char="◦"/>
        <a:tabLst/>
        <a:defRPr sz="1300" kern="1200">
          <a:solidFill>
            <a:srgbClr val="58283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5E1BBB3-4A1C-7977-BCAC-410A6261D4E7}"/>
              </a:ext>
            </a:extLst>
          </p:cNvPr>
          <p:cNvSpPr txBox="1"/>
          <p:nvPr userDrawn="1"/>
        </p:nvSpPr>
        <p:spPr>
          <a:xfrm>
            <a:off x="3954843" y="6596665"/>
            <a:ext cx="1219200" cy="246221"/>
          </a:xfrm>
          <a:prstGeom prst="rect">
            <a:avLst/>
          </a:prstGeom>
          <a:noFill/>
        </p:spPr>
        <p:txBody>
          <a:bodyPr wrap="square" rtlCol="0">
            <a:spAutoFit/>
          </a:bodyPr>
          <a:lstStyle/>
          <a:p>
            <a:pPr algn="ctr"/>
            <a:r>
              <a:rPr lang="en-US" sz="1000" b="1" dirty="0">
                <a:solidFill>
                  <a:srgbClr val="5AAB46"/>
                </a:solidFill>
                <a:latin typeface="Arial" panose="020B0604020202020204" pitchFamily="34" charset="0"/>
                <a:cs typeface="Arial" panose="020B0604020202020204" pitchFamily="34" charset="0"/>
              </a:rPr>
              <a:t>UNCLASSIFIED</a:t>
            </a:r>
          </a:p>
        </p:txBody>
      </p:sp>
      <p:pic>
        <p:nvPicPr>
          <p:cNvPr id="16" name="Picture 15">
            <a:extLst>
              <a:ext uri="{FF2B5EF4-FFF2-40B4-BE49-F238E27FC236}">
                <a16:creationId xmlns:a16="http://schemas.microsoft.com/office/drawing/2014/main" id="{750EE13F-39F2-7ADC-9778-8887F3A7D6DC}"/>
              </a:ext>
            </a:extLst>
          </p:cNvPr>
          <p:cNvPicPr>
            <a:picLocks noChangeAspect="1"/>
          </p:cNvPicPr>
          <p:nvPr userDrawn="1"/>
        </p:nvPicPr>
        <p:blipFill>
          <a:blip r:embed="rId10"/>
          <a:stretch>
            <a:fillRect/>
          </a:stretch>
        </p:blipFill>
        <p:spPr>
          <a:xfrm>
            <a:off x="6984291" y="129988"/>
            <a:ext cx="2050852" cy="511629"/>
          </a:xfrm>
          <a:prstGeom prst="rect">
            <a:avLst/>
          </a:prstGeom>
        </p:spPr>
      </p:pic>
      <p:sp>
        <p:nvSpPr>
          <p:cNvPr id="2" name="Title Placeholder 1"/>
          <p:cNvSpPr>
            <a:spLocks noGrp="1"/>
          </p:cNvSpPr>
          <p:nvPr>
            <p:ph type="title"/>
          </p:nvPr>
        </p:nvSpPr>
        <p:spPr>
          <a:xfrm>
            <a:off x="76200" y="65550"/>
            <a:ext cx="6854798" cy="696450"/>
          </a:xfrm>
          <a:prstGeom prst="rect">
            <a:avLst/>
          </a:prstGeom>
        </p:spPr>
        <p:txBody>
          <a:bodyPr vert="horz" lIns="91440" tIns="45720" rIns="91440" bIns="45720" rtlCol="0" anchor="ctr">
            <a:noAutofit/>
          </a:bodyPr>
          <a:lstStyle/>
          <a:p>
            <a:pPr lvl="0"/>
            <a:r>
              <a:rPr lang="en-US" dirty="0"/>
              <a:t>Click to edit Master title style</a:t>
            </a:r>
          </a:p>
        </p:txBody>
      </p:sp>
      <p:sp>
        <p:nvSpPr>
          <p:cNvPr id="3" name="Text Placeholder 2"/>
          <p:cNvSpPr>
            <a:spLocks noGrp="1"/>
          </p:cNvSpPr>
          <p:nvPr>
            <p:ph type="body" idx="1"/>
          </p:nvPr>
        </p:nvSpPr>
        <p:spPr>
          <a:xfrm>
            <a:off x="467360" y="990600"/>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CAE2F312-30C4-7CF7-D5CE-ADBC349433F5}"/>
              </a:ext>
            </a:extLst>
          </p:cNvPr>
          <p:cNvCxnSpPr>
            <a:cxnSpLocks/>
          </p:cNvCxnSpPr>
          <p:nvPr userDrawn="1"/>
        </p:nvCxnSpPr>
        <p:spPr>
          <a:xfrm>
            <a:off x="109446" y="765385"/>
            <a:ext cx="8929608" cy="0"/>
          </a:xfrm>
          <a:prstGeom prst="line">
            <a:avLst/>
          </a:prstGeom>
          <a:ln w="28575">
            <a:solidFill>
              <a:srgbClr val="092068"/>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F9BC16A-0531-0848-F0BC-CD47568BB5E5}"/>
              </a:ext>
            </a:extLst>
          </p:cNvPr>
          <p:cNvSpPr txBox="1"/>
          <p:nvPr userDrawn="1"/>
        </p:nvSpPr>
        <p:spPr>
          <a:xfrm>
            <a:off x="8597186" y="6598122"/>
            <a:ext cx="463826" cy="230832"/>
          </a:xfrm>
          <a:prstGeom prst="rect">
            <a:avLst/>
          </a:prstGeom>
          <a:noFill/>
        </p:spPr>
        <p:txBody>
          <a:bodyPr wrap="square" rtlCol="0">
            <a:spAutoFit/>
          </a:bodyPr>
          <a:lstStyle/>
          <a:p>
            <a:pPr algn="r"/>
            <a:fld id="{9741B769-D6B5-C545-8E8E-4EC8A1E40794}" type="slidenum">
              <a:rPr lang="en-US" sz="900" smtClean="0">
                <a:solidFill>
                  <a:srgbClr val="582831"/>
                </a:solidFill>
                <a:latin typeface="Arial" panose="020B0604020202020204" pitchFamily="34" charset="0"/>
                <a:cs typeface="Arial" panose="020B0604020202020204" pitchFamily="34" charset="0"/>
              </a:rPr>
              <a:pPr algn="r"/>
              <a:t>‹#›</a:t>
            </a:fld>
            <a:endParaRPr lang="en-US" sz="900" dirty="0">
              <a:solidFill>
                <a:srgbClr val="58283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F52CA099-D095-8406-0855-5D3A5E5E9BBF}"/>
              </a:ext>
            </a:extLst>
          </p:cNvPr>
          <p:cNvCxnSpPr>
            <a:cxnSpLocks/>
          </p:cNvCxnSpPr>
          <p:nvPr userDrawn="1"/>
        </p:nvCxnSpPr>
        <p:spPr>
          <a:xfrm>
            <a:off x="109446" y="6556236"/>
            <a:ext cx="8929608" cy="0"/>
          </a:xfrm>
          <a:prstGeom prst="line">
            <a:avLst/>
          </a:prstGeom>
          <a:ln w="28575">
            <a:solidFill>
              <a:srgbClr val="58283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0EF8BF2-B78B-2493-0000-26934778B3DC}"/>
              </a:ext>
            </a:extLst>
          </p:cNvPr>
          <p:cNvSpPr txBox="1"/>
          <p:nvPr userDrawn="1"/>
        </p:nvSpPr>
        <p:spPr>
          <a:xfrm>
            <a:off x="14869" y="6584008"/>
            <a:ext cx="3871332" cy="246221"/>
          </a:xfrm>
          <a:prstGeom prst="rect">
            <a:avLst/>
          </a:prstGeom>
        </p:spPr>
        <p:txBody>
          <a:bodyPr vert="horz" lIns="91440" tIns="45720" rIns="91440" bIns="45720" rtlCol="0" anchor="ctr"/>
          <a:lstStyle>
            <a:defPPr>
              <a:defRPr lang="en-US"/>
            </a:defPPr>
            <a:lvl1pPr>
              <a:defRPr sz="1000">
                <a:solidFill>
                  <a:srgbClr val="414042"/>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93976647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hf sldNum="0" hdr="0" dt="0"/>
  <p:txStyles>
    <p:titleStyle>
      <a:lvl1pPr algn="l" defTabSz="914400" rtl="0" eaLnBrk="1" latinLnBrk="0" hangingPunct="1">
        <a:lnSpc>
          <a:spcPct val="85000"/>
        </a:lnSpc>
        <a:spcBef>
          <a:spcPct val="0"/>
        </a:spcBef>
        <a:buNone/>
        <a:defRPr lang="en-US" sz="3000" b="1" i="0" kern="1200" dirty="0">
          <a:solidFill>
            <a:srgbClr val="58283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582831"/>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1pPr>
      <a:lvl2pPr marL="577850" indent="-203200" algn="l" defTabSz="914400" rtl="0" eaLnBrk="1" latinLnBrk="0" hangingPunct="1">
        <a:lnSpc>
          <a:spcPct val="90000"/>
        </a:lnSpc>
        <a:spcBef>
          <a:spcPts val="500"/>
        </a:spcBef>
        <a:buClr>
          <a:srgbClr val="582831"/>
        </a:buClr>
        <a:buSzPct val="100000"/>
        <a:buFont typeface="System Font Regular"/>
        <a:buChar char="–"/>
        <a:tabLst/>
        <a:defRPr sz="1700" kern="1200">
          <a:solidFill>
            <a:srgbClr val="092068"/>
          </a:solidFill>
          <a:latin typeface="Arial" panose="020B0604020202020204" pitchFamily="34" charset="0"/>
          <a:ea typeface="+mn-ea"/>
          <a:cs typeface="Arial" panose="020B0604020202020204" pitchFamily="34" charset="0"/>
        </a:defRPr>
      </a:lvl2pPr>
      <a:lvl3pPr marL="1031875" indent="-238125" algn="l" defTabSz="914400" rtl="0" eaLnBrk="1" latinLnBrk="0" hangingPunct="1">
        <a:lnSpc>
          <a:spcPct val="90000"/>
        </a:lnSpc>
        <a:spcBef>
          <a:spcPts val="500"/>
        </a:spcBef>
        <a:buClr>
          <a:srgbClr val="582831"/>
        </a:buClr>
        <a:buSzPct val="85000"/>
        <a:buFont typeface="System Font Regular"/>
        <a:buChar char="➤"/>
        <a:tabLst/>
        <a:defRPr sz="1600" kern="1200">
          <a:solidFill>
            <a:srgbClr val="582831"/>
          </a:solidFill>
          <a:latin typeface="Arial" panose="020B0604020202020204" pitchFamily="34" charset="0"/>
          <a:ea typeface="+mn-ea"/>
          <a:cs typeface="Arial" panose="020B0604020202020204" pitchFamily="34" charset="0"/>
        </a:defRPr>
      </a:lvl3pPr>
      <a:lvl4pPr marL="1319213" indent="-163513" algn="l" defTabSz="914400" rtl="0" eaLnBrk="1" latinLnBrk="0" hangingPunct="1">
        <a:lnSpc>
          <a:spcPct val="90000"/>
        </a:lnSpc>
        <a:spcBef>
          <a:spcPts val="500"/>
        </a:spcBef>
        <a:buClr>
          <a:srgbClr val="582831"/>
        </a:buClr>
        <a:buFont typeface="Arial" panose="020B0604020202020204" pitchFamily="34" charset="0"/>
        <a:buChar char="•"/>
        <a:tabLst/>
        <a:defRPr sz="1400" kern="1200">
          <a:solidFill>
            <a:srgbClr val="092068"/>
          </a:solidFill>
          <a:latin typeface="Arial" panose="020B0604020202020204" pitchFamily="34" charset="0"/>
          <a:ea typeface="+mn-ea"/>
          <a:cs typeface="Arial" panose="020B0604020202020204" pitchFamily="34" charset="0"/>
        </a:defRPr>
      </a:lvl4pPr>
      <a:lvl5pPr marL="1657350" indent="-184150" algn="l" defTabSz="914400" rtl="0" eaLnBrk="1" latinLnBrk="0" hangingPunct="1">
        <a:lnSpc>
          <a:spcPct val="90000"/>
        </a:lnSpc>
        <a:spcBef>
          <a:spcPts val="500"/>
        </a:spcBef>
        <a:buClr>
          <a:srgbClr val="582831"/>
        </a:buClr>
        <a:buSzPct val="100000"/>
        <a:buFont typeface="System Font Regular"/>
        <a:buChar char="◦"/>
        <a:tabLst/>
        <a:defRPr sz="1300" kern="1200">
          <a:solidFill>
            <a:srgbClr val="58283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cdmrp.army.mil/tbiphr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cdmrp.health.mil/pubs/press/2023/23tbiphrpprean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hyperlink" Target="https://cdmrp.health.mil/about/2tierRevProces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47F3-D08A-7A30-36D2-C41B62BBD289}"/>
              </a:ext>
            </a:extLst>
          </p:cNvPr>
          <p:cNvSpPr>
            <a:spLocks noGrp="1"/>
          </p:cNvSpPr>
          <p:nvPr>
            <p:ph type="ctrTitle"/>
          </p:nvPr>
        </p:nvSpPr>
        <p:spPr>
          <a:xfrm>
            <a:off x="152400" y="185882"/>
            <a:ext cx="8813800" cy="1808018"/>
          </a:xfrm>
        </p:spPr>
        <p:txBody>
          <a:bodyPr/>
          <a:lstStyle/>
          <a:p>
            <a:pPr algn="ctr"/>
            <a:r>
              <a:rPr lang="en-US" sz="2400" dirty="0"/>
              <a:t>Congressionally Directed Medical Research Programs</a:t>
            </a:r>
            <a:br>
              <a:rPr lang="en-US" sz="2400" dirty="0"/>
            </a:br>
            <a:br>
              <a:rPr lang="en-US" sz="1800" dirty="0"/>
            </a:br>
            <a:r>
              <a:rPr lang="en-US" sz="2400" dirty="0"/>
              <a:t>Peer Reviewed Medical Research Program (PRMRP) and </a:t>
            </a:r>
            <a:br>
              <a:rPr lang="en-US" sz="2400" dirty="0"/>
            </a:br>
            <a:r>
              <a:rPr lang="en-US" sz="2400" dirty="0"/>
              <a:t>Traumatic Brain Injury and Psychological Health Research Program (TBIPHRP)</a:t>
            </a:r>
          </a:p>
        </p:txBody>
      </p:sp>
      <p:sp>
        <p:nvSpPr>
          <p:cNvPr id="3" name="Subtitle 2">
            <a:extLst>
              <a:ext uri="{FF2B5EF4-FFF2-40B4-BE49-F238E27FC236}">
                <a16:creationId xmlns:a16="http://schemas.microsoft.com/office/drawing/2014/main" id="{50E90CB9-DD6A-A6A8-1582-B97E97F62178}"/>
              </a:ext>
            </a:extLst>
          </p:cNvPr>
          <p:cNvSpPr>
            <a:spLocks noGrp="1"/>
          </p:cNvSpPr>
          <p:nvPr>
            <p:ph type="subTitle" idx="1"/>
          </p:nvPr>
        </p:nvSpPr>
        <p:spPr>
          <a:xfrm>
            <a:off x="1130300" y="1874686"/>
            <a:ext cx="6858000" cy="1680029"/>
          </a:xfrm>
        </p:spPr>
        <p:txBody>
          <a:bodyPr>
            <a:noAutofit/>
          </a:bodyPr>
          <a:lstStyle/>
          <a:p>
            <a:pPr>
              <a:lnSpc>
                <a:spcPct val="100000"/>
              </a:lnSpc>
            </a:pPr>
            <a:r>
              <a:rPr lang="en-US" b="0" i="1" dirty="0"/>
              <a:t>Presented by</a:t>
            </a:r>
          </a:p>
          <a:p>
            <a:r>
              <a:rPr lang="en-US" dirty="0"/>
              <a:t>Cecilia Dupecher, Ph.D., and Michelle Lane, LCSW-C</a:t>
            </a:r>
          </a:p>
          <a:p>
            <a:r>
              <a:rPr lang="en-US" dirty="0"/>
              <a:t>Program Managers</a:t>
            </a:r>
          </a:p>
          <a:p>
            <a:pPr>
              <a:lnSpc>
                <a:spcPct val="100000"/>
              </a:lnSpc>
            </a:pPr>
            <a:endParaRPr lang="en-US" sz="600" dirty="0"/>
          </a:p>
          <a:p>
            <a:r>
              <a:rPr lang="en-US" dirty="0"/>
              <a:t>Webinar for the American Foundation for </a:t>
            </a:r>
          </a:p>
          <a:p>
            <a:r>
              <a:rPr lang="en-US" dirty="0"/>
              <a:t>Suicide Prevention </a:t>
            </a:r>
          </a:p>
          <a:p>
            <a:r>
              <a:rPr lang="en-US" dirty="0"/>
              <a:t>6 April 2023</a:t>
            </a:r>
          </a:p>
        </p:txBody>
      </p:sp>
    </p:spTree>
    <p:extLst>
      <p:ext uri="{BB962C8B-B14F-4D97-AF65-F5344CB8AC3E}">
        <p14:creationId xmlns:p14="http://schemas.microsoft.com/office/powerpoint/2010/main" val="2740826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solidFill>
                  <a:schemeClr val="tx1"/>
                </a:solidFill>
              </a:rPr>
              <a:t>Peer Reviewed Medical </a:t>
            </a:r>
            <a:br>
              <a:rPr lang="en-US" sz="3200" dirty="0">
                <a:solidFill>
                  <a:schemeClr val="tx1"/>
                </a:solidFill>
              </a:rPr>
            </a:br>
            <a:r>
              <a:rPr lang="en-US" sz="3200" dirty="0">
                <a:solidFill>
                  <a:schemeClr val="tx1"/>
                </a:solidFill>
              </a:rPr>
              <a:t>Research Program (PRMRP)</a:t>
            </a:r>
            <a:br>
              <a:rPr lang="en-US" sz="3200" dirty="0">
                <a:solidFill>
                  <a:schemeClr val="tx1"/>
                </a:solidFill>
              </a:rPr>
            </a:br>
            <a:endParaRPr lang="en-US" sz="1600" dirty="0">
              <a:solidFill>
                <a:schemeClr val="tx1"/>
              </a:solidFill>
            </a:endParaRPr>
          </a:p>
        </p:txBody>
      </p:sp>
    </p:spTree>
    <p:extLst>
      <p:ext uri="{BB962C8B-B14F-4D97-AF65-F5344CB8AC3E}">
        <p14:creationId xmlns:p14="http://schemas.microsoft.com/office/powerpoint/2010/main" val="239892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7711" y="3718177"/>
            <a:ext cx="5528698" cy="3296060"/>
          </a:xfrm>
        </p:spPr>
        <p:txBody>
          <a:bodyPr>
            <a:normAutofit/>
          </a:bodyPr>
          <a:lstStyle/>
          <a:p>
            <a:pPr marL="0" indent="0">
              <a:buNone/>
            </a:pPr>
            <a:endParaRPr lang="en-US" sz="2000" dirty="0"/>
          </a:p>
          <a:p>
            <a:r>
              <a:rPr lang="en-US" sz="2000" dirty="0"/>
              <a:t>History</a:t>
            </a:r>
          </a:p>
          <a:p>
            <a:pPr marL="0" indent="0">
              <a:buNone/>
            </a:pPr>
            <a:endParaRPr lang="en-US" sz="1200" dirty="0"/>
          </a:p>
          <a:p>
            <a:pPr lvl="1">
              <a:spcAft>
                <a:spcPts val="600"/>
              </a:spcAft>
            </a:pPr>
            <a:r>
              <a:rPr lang="en-US" sz="1800" dirty="0">
                <a:solidFill>
                  <a:schemeClr val="accent1">
                    <a:lumMod val="75000"/>
                  </a:schemeClr>
                </a:solidFill>
              </a:rPr>
              <a:t>Initiated in 1999 to address diseases and conditions with relevance to military health</a:t>
            </a:r>
          </a:p>
          <a:p>
            <a:pPr lvl="1"/>
            <a:r>
              <a:rPr lang="en-US" sz="1800" dirty="0">
                <a:solidFill>
                  <a:schemeClr val="accent1">
                    <a:lumMod val="75000"/>
                  </a:schemeClr>
                </a:solidFill>
                <a:sym typeface="Symbol" pitchFamily="18" charset="2"/>
              </a:rPr>
              <a:t>Direction from congress to support research of “clear scientific merit” and “direct relevance to military health” in specified </a:t>
            </a:r>
            <a:r>
              <a:rPr lang="en-US" sz="1800" u="sng" dirty="0">
                <a:solidFill>
                  <a:schemeClr val="accent1">
                    <a:lumMod val="75000"/>
                  </a:schemeClr>
                </a:solidFill>
                <a:sym typeface="Symbol" pitchFamily="18" charset="2"/>
              </a:rPr>
              <a:t>topic areas </a:t>
            </a:r>
            <a:endParaRPr lang="en-US" sz="1800" u="sng" dirty="0">
              <a:solidFill>
                <a:schemeClr val="accent1">
                  <a:lumMod val="75000"/>
                </a:schemeClr>
              </a:solidFill>
            </a:endParaRPr>
          </a:p>
          <a:p>
            <a:pPr marL="0" indent="0">
              <a:buNone/>
            </a:pPr>
            <a:endParaRPr lang="en-US" sz="2000" dirty="0"/>
          </a:p>
          <a:p>
            <a:pPr marL="0" indent="0">
              <a:buNone/>
            </a:pPr>
            <a:endParaRPr lang="en-US" sz="1800" dirty="0"/>
          </a:p>
          <a:p>
            <a:pPr marL="0" indent="0">
              <a:buNone/>
            </a:pPr>
            <a:endParaRPr lang="en-US" b="0" dirty="0"/>
          </a:p>
          <a:p>
            <a:pPr marL="0" indent="0">
              <a:buNone/>
            </a:pPr>
            <a:endParaRPr lang="en-US" b="0" dirty="0"/>
          </a:p>
          <a:p>
            <a:pPr marL="0" indent="0">
              <a:buNone/>
            </a:pPr>
            <a:endParaRPr lang="en-US" dirty="0"/>
          </a:p>
        </p:txBody>
      </p:sp>
      <p:sp>
        <p:nvSpPr>
          <p:cNvPr id="8" name="Rounded Rectangle 7"/>
          <p:cNvSpPr/>
          <p:nvPr/>
        </p:nvSpPr>
        <p:spPr>
          <a:xfrm>
            <a:off x="59082" y="2147295"/>
            <a:ext cx="5528698" cy="1824855"/>
          </a:xfrm>
          <a:prstGeom prst="roundRect">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endParaRPr lang="en-US" sz="1800" dirty="0">
              <a:solidFill>
                <a:schemeClr val="bg1"/>
              </a:solidFill>
            </a:endParaRPr>
          </a:p>
          <a:p>
            <a:pPr marL="0" indent="0" algn="just">
              <a:buNone/>
            </a:pPr>
            <a:endParaRPr lang="en-US" sz="2000" dirty="0">
              <a:solidFill>
                <a:schemeClr val="bg1"/>
              </a:solidFill>
              <a:latin typeface="Arial" panose="020B0604020202020204" pitchFamily="34" charset="0"/>
              <a:cs typeface="Arial" panose="020B0604020202020204" pitchFamily="34" charset="0"/>
            </a:endParaRPr>
          </a:p>
          <a:p>
            <a:pPr marL="0" indent="0">
              <a:buNone/>
            </a:pPr>
            <a:r>
              <a:rPr lang="en-US" sz="2000" dirty="0">
                <a:solidFill>
                  <a:schemeClr val="bg1"/>
                </a:solidFill>
                <a:latin typeface="Arial" panose="020B0604020202020204" pitchFamily="34" charset="0"/>
                <a:cs typeface="Arial" panose="020B0604020202020204" pitchFamily="34" charset="0"/>
              </a:rPr>
              <a:t>Mission: </a:t>
            </a:r>
            <a:r>
              <a:rPr lang="en-US" sz="2000" b="0" dirty="0">
                <a:solidFill>
                  <a:schemeClr val="bg1"/>
                </a:solidFill>
                <a:latin typeface="Arial" panose="020B0604020202020204" pitchFamily="34" charset="0"/>
                <a:cs typeface="Arial" panose="020B0604020202020204" pitchFamily="34" charset="0"/>
              </a:rPr>
              <a:t>Encourage, identify, select and manage medical research projects of clear scientific merit that lead to impactful advances in health care of Service Members, Veterans, and beneficiaries</a:t>
            </a:r>
            <a:endParaRPr lang="en-US" sz="2000" dirty="0">
              <a:latin typeface="Arial" panose="020B0604020202020204" pitchFamily="34" charset="0"/>
              <a:cs typeface="Arial" panose="020B0604020202020204" pitchFamily="34" charset="0"/>
            </a:endParaRPr>
          </a:p>
          <a:p>
            <a:pPr marL="0" indent="0">
              <a:buNone/>
            </a:pPr>
            <a:endParaRPr lang="en-US" sz="1800" dirty="0"/>
          </a:p>
          <a:p>
            <a:pPr marL="0" indent="0">
              <a:buNone/>
            </a:pPr>
            <a:endParaRPr lang="en-US" sz="1800" dirty="0"/>
          </a:p>
        </p:txBody>
      </p:sp>
      <p:sp>
        <p:nvSpPr>
          <p:cNvPr id="7" name="Rounded Rectangle 6"/>
          <p:cNvSpPr/>
          <p:nvPr/>
        </p:nvSpPr>
        <p:spPr>
          <a:xfrm>
            <a:off x="59082" y="937455"/>
            <a:ext cx="5528698" cy="1047690"/>
          </a:xfrm>
          <a:prstGeom prst="roundRect">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a:p>
            <a:r>
              <a:rPr lang="en-US" sz="2000" dirty="0">
                <a:solidFill>
                  <a:schemeClr val="bg1"/>
                </a:solidFill>
                <a:latin typeface="Arial" panose="020B0604020202020204" pitchFamily="34" charset="0"/>
                <a:cs typeface="Arial" panose="020B0604020202020204" pitchFamily="34" charset="0"/>
              </a:rPr>
              <a:t>Vision: </a:t>
            </a:r>
            <a:r>
              <a:rPr lang="en-US" sz="2000" b="0" dirty="0">
                <a:solidFill>
                  <a:schemeClr val="bg1"/>
                </a:solidFill>
                <a:latin typeface="Arial" panose="020B0604020202020204" pitchFamily="34" charset="0"/>
                <a:cs typeface="Arial" panose="020B0604020202020204" pitchFamily="34" charset="0"/>
              </a:rPr>
              <a:t>Improve the health, care, and well-being of all military Service Members, Veterans, and beneficiaries</a:t>
            </a:r>
          </a:p>
          <a:p>
            <a:pPr algn="ctr"/>
            <a:endParaRPr lang="en-US" sz="2000" dirty="0"/>
          </a:p>
        </p:txBody>
      </p:sp>
      <p:sp>
        <p:nvSpPr>
          <p:cNvPr id="2" name="Title 1"/>
          <p:cNvSpPr>
            <a:spLocks noGrp="1"/>
          </p:cNvSpPr>
          <p:nvPr>
            <p:ph type="title"/>
          </p:nvPr>
        </p:nvSpPr>
        <p:spPr>
          <a:xfrm>
            <a:off x="50834" y="1"/>
            <a:ext cx="6900299" cy="730701"/>
          </a:xfrm>
        </p:spPr>
        <p:txBody>
          <a:bodyPr vert="horz" lIns="91440" tIns="45720" rIns="91440" bIns="45720" rtlCol="0" anchor="ctr">
            <a:noAutofit/>
          </a:bodyPr>
          <a:lstStyle/>
          <a:p>
            <a:pPr>
              <a:lnSpc>
                <a:spcPct val="90000"/>
              </a:lnSpc>
            </a:pPr>
            <a:r>
              <a:rPr lang="en-US" dirty="0">
                <a:solidFill>
                  <a:srgbClr val="582831"/>
                </a:solidFill>
              </a:rPr>
              <a:t>Peer Reviewed Medical Research </a:t>
            </a:r>
            <a:br>
              <a:rPr lang="en-US" dirty="0">
                <a:solidFill>
                  <a:srgbClr val="582831"/>
                </a:solidFill>
              </a:rPr>
            </a:br>
            <a:r>
              <a:rPr lang="en-US" dirty="0">
                <a:solidFill>
                  <a:srgbClr val="582831"/>
                </a:solidFill>
              </a:rPr>
              <a:t>Program (PRMRP)</a:t>
            </a:r>
          </a:p>
        </p:txBody>
      </p:sp>
      <p:sp>
        <p:nvSpPr>
          <p:cNvPr id="6" name="TextBox 5"/>
          <p:cNvSpPr txBox="1"/>
          <p:nvPr/>
        </p:nvSpPr>
        <p:spPr>
          <a:xfrm>
            <a:off x="5727680" y="5558991"/>
            <a:ext cx="3416320"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1848"/>
                </a:solidFill>
                <a:effectLst/>
                <a:uLnTx/>
                <a:uFillTx/>
                <a:latin typeface="Arial" charset="0"/>
                <a:ea typeface="+mn-ea"/>
                <a:cs typeface="+mn-cs"/>
                <a:sym typeface="Symbol" pitchFamily="18" charset="2"/>
              </a:rPr>
              <a:t>https://cdmrp.</a:t>
            </a:r>
            <a:r>
              <a:rPr lang="en-US" sz="1400" b="1" dirty="0">
                <a:solidFill>
                  <a:srgbClr val="001848"/>
                </a:solidFill>
                <a:latin typeface="Arial" charset="0"/>
                <a:sym typeface="Symbol" pitchFamily="18" charset="2"/>
              </a:rPr>
              <a:t>health</a:t>
            </a:r>
            <a:r>
              <a:rPr kumimoji="0" lang="en-US" sz="1400" b="1" i="0" u="none" strike="noStrike" kern="1200" cap="none" spc="0" normalizeH="0" baseline="0" noProof="0" dirty="0">
                <a:ln>
                  <a:noFill/>
                </a:ln>
                <a:solidFill>
                  <a:srgbClr val="001848"/>
                </a:solidFill>
                <a:effectLst/>
                <a:uLnTx/>
                <a:uFillTx/>
                <a:latin typeface="Arial" charset="0"/>
                <a:ea typeface="+mn-ea"/>
                <a:cs typeface="+mn-cs"/>
                <a:sym typeface="Symbol" pitchFamily="18" charset="2"/>
              </a:rPr>
              <a:t>.mil/prmrp/default</a:t>
            </a:r>
          </a:p>
        </p:txBody>
      </p:sp>
      <p:pic>
        <p:nvPicPr>
          <p:cNvPr id="11" name="Picture 10">
            <a:extLst>
              <a:ext uri="{FF2B5EF4-FFF2-40B4-BE49-F238E27FC236}">
                <a16:creationId xmlns:a16="http://schemas.microsoft.com/office/drawing/2014/main" id="{BF9C45A8-EF5A-1AD8-867D-D4B1E02A835C}"/>
              </a:ext>
            </a:extLst>
          </p:cNvPr>
          <p:cNvPicPr>
            <a:picLocks noChangeAspect="1"/>
          </p:cNvPicPr>
          <p:nvPr/>
        </p:nvPicPr>
        <p:blipFill>
          <a:blip r:embed="rId2"/>
          <a:stretch>
            <a:fillRect/>
          </a:stretch>
        </p:blipFill>
        <p:spPr>
          <a:xfrm>
            <a:off x="5719562" y="991232"/>
            <a:ext cx="3316952" cy="4540888"/>
          </a:xfrm>
          <a:prstGeom prst="rect">
            <a:avLst/>
          </a:prstGeom>
        </p:spPr>
      </p:pic>
      <p:sp>
        <p:nvSpPr>
          <p:cNvPr id="12" name="Rectangle 11">
            <a:extLst>
              <a:ext uri="{FF2B5EF4-FFF2-40B4-BE49-F238E27FC236}">
                <a16:creationId xmlns:a16="http://schemas.microsoft.com/office/drawing/2014/main" id="{AE7BAD5D-D1E6-B675-FE3D-700171713CBA}"/>
              </a:ext>
            </a:extLst>
          </p:cNvPr>
          <p:cNvSpPr/>
          <p:nvPr/>
        </p:nvSpPr>
        <p:spPr>
          <a:xfrm>
            <a:off x="6864532" y="3801294"/>
            <a:ext cx="280852" cy="313508"/>
          </a:xfrm>
          <a:prstGeom prst="rect">
            <a:avLst/>
          </a:prstGeom>
          <a:solidFill>
            <a:srgbClr val="7B1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66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F846F9-1F23-F5CD-E558-66406F8884E6}"/>
              </a:ext>
            </a:extLst>
          </p:cNvPr>
          <p:cNvSpPr>
            <a:spLocks noGrp="1"/>
          </p:cNvSpPr>
          <p:nvPr>
            <p:ph type="title"/>
          </p:nvPr>
        </p:nvSpPr>
        <p:spPr/>
        <p:txBody>
          <a:bodyPr/>
          <a:lstStyle/>
          <a:p>
            <a:r>
              <a:rPr lang="en-US" sz="2400" dirty="0">
                <a:solidFill>
                  <a:srgbClr val="582831"/>
                </a:solidFill>
              </a:rPr>
              <a:t>PRMRP’s FY23 Portfolio-Driven Approach</a:t>
            </a:r>
            <a:endParaRPr lang="en-US" sz="2400" dirty="0"/>
          </a:p>
        </p:txBody>
      </p:sp>
      <p:sp>
        <p:nvSpPr>
          <p:cNvPr id="3" name="Freeform: Shape 2">
            <a:extLst>
              <a:ext uri="{FF2B5EF4-FFF2-40B4-BE49-F238E27FC236}">
                <a16:creationId xmlns:a16="http://schemas.microsoft.com/office/drawing/2014/main" id="{EE264D0B-820A-D5D9-9BB6-41D52E5D3920}"/>
              </a:ext>
            </a:extLst>
          </p:cNvPr>
          <p:cNvSpPr/>
          <p:nvPr/>
        </p:nvSpPr>
        <p:spPr>
          <a:xfrm>
            <a:off x="578705" y="1841504"/>
            <a:ext cx="1826306" cy="1768472"/>
          </a:xfrm>
          <a:custGeom>
            <a:avLst/>
            <a:gdLst>
              <a:gd name="connsiteX0" fmla="*/ 0 w 1597819"/>
              <a:gd name="connsiteY0" fmla="*/ 0 h 2013368"/>
              <a:gd name="connsiteX1" fmla="*/ 1597819 w 1597819"/>
              <a:gd name="connsiteY1" fmla="*/ 0 h 2013368"/>
              <a:gd name="connsiteX2" fmla="*/ 1597819 w 1597819"/>
              <a:gd name="connsiteY2" fmla="*/ 2013368 h 2013368"/>
              <a:gd name="connsiteX3" fmla="*/ 0 w 1597819"/>
              <a:gd name="connsiteY3" fmla="*/ 2013368 h 2013368"/>
              <a:gd name="connsiteX4" fmla="*/ 0 w 1597819"/>
              <a:gd name="connsiteY4" fmla="*/ 0 h 201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819" h="2013368">
                <a:moveTo>
                  <a:pt x="0" y="0"/>
                </a:moveTo>
                <a:lnTo>
                  <a:pt x="1597819" y="0"/>
                </a:lnTo>
                <a:lnTo>
                  <a:pt x="1597819" y="2013368"/>
                </a:lnTo>
                <a:lnTo>
                  <a:pt x="0" y="2013368"/>
                </a:lnTo>
                <a:lnTo>
                  <a:pt x="0" y="0"/>
                </a:lnTo>
                <a:close/>
              </a:path>
            </a:pathLst>
          </a:custGeom>
          <a:ln>
            <a:solidFill>
              <a:srgbClr val="92297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 tIns="91440" rIns="91440" bIns="13970" numCol="1" spcCol="1270" anchor="ctr" anchorCtr="0">
            <a:noAutofit/>
          </a:bodyPr>
          <a:lstStyle/>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Celiac Disease</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Eczema</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Food Allergies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Guillain-Barre Syndrome</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Inflammatory Bowel Disease</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Neuroinflammatory Responses to Emerging Viral Diseases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Proteomics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Rheumatoid Arthritis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Scleroderma</a:t>
            </a:r>
          </a:p>
        </p:txBody>
      </p:sp>
      <p:sp>
        <p:nvSpPr>
          <p:cNvPr id="4" name="Freeform: Shape 3">
            <a:extLst>
              <a:ext uri="{FF2B5EF4-FFF2-40B4-BE49-F238E27FC236}">
                <a16:creationId xmlns:a16="http://schemas.microsoft.com/office/drawing/2014/main" id="{B363F54F-E6E4-23F2-5B68-FA4F8E8604F2}"/>
              </a:ext>
            </a:extLst>
          </p:cNvPr>
          <p:cNvSpPr/>
          <p:nvPr/>
        </p:nvSpPr>
        <p:spPr>
          <a:xfrm>
            <a:off x="578704" y="1246078"/>
            <a:ext cx="1826307" cy="595424"/>
          </a:xfrm>
          <a:custGeom>
            <a:avLst/>
            <a:gdLst>
              <a:gd name="connsiteX0" fmla="*/ 0 w 1281239"/>
              <a:gd name="connsiteY0" fmla="*/ 0 h 460372"/>
              <a:gd name="connsiteX1" fmla="*/ 1281239 w 1281239"/>
              <a:gd name="connsiteY1" fmla="*/ 0 h 460372"/>
              <a:gd name="connsiteX2" fmla="*/ 1281239 w 1281239"/>
              <a:gd name="connsiteY2" fmla="*/ 460372 h 460372"/>
              <a:gd name="connsiteX3" fmla="*/ 0 w 1281239"/>
              <a:gd name="connsiteY3" fmla="*/ 460372 h 460372"/>
              <a:gd name="connsiteX4" fmla="*/ 0 w 1281239"/>
              <a:gd name="connsiteY4" fmla="*/ 0 h 46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239" h="460372">
                <a:moveTo>
                  <a:pt x="0" y="0"/>
                </a:moveTo>
                <a:lnTo>
                  <a:pt x="1281239" y="0"/>
                </a:lnTo>
                <a:lnTo>
                  <a:pt x="1281239" y="460372"/>
                </a:lnTo>
                <a:lnTo>
                  <a:pt x="0" y="460372"/>
                </a:lnTo>
                <a:lnTo>
                  <a:pt x="0" y="0"/>
                </a:lnTo>
                <a:close/>
              </a:path>
            </a:pathLst>
          </a:custGeom>
          <a:solidFill>
            <a:srgbClr val="922975"/>
          </a:solidFill>
          <a:ln>
            <a:solidFill>
              <a:srgbClr val="92297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27432" numCol="1" spcCol="1270" anchor="b"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Autoimmune Disorders </a:t>
            </a:r>
            <a:b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Immunology</a:t>
            </a:r>
          </a:p>
        </p:txBody>
      </p:sp>
      <p:sp>
        <p:nvSpPr>
          <p:cNvPr id="11" name="Freeform: Shape 10">
            <a:extLst>
              <a:ext uri="{FF2B5EF4-FFF2-40B4-BE49-F238E27FC236}">
                <a16:creationId xmlns:a16="http://schemas.microsoft.com/office/drawing/2014/main" id="{ECF9D3A2-6B6B-0923-FE4F-71DA05866932}"/>
              </a:ext>
            </a:extLst>
          </p:cNvPr>
          <p:cNvSpPr/>
          <p:nvPr/>
        </p:nvSpPr>
        <p:spPr>
          <a:xfrm>
            <a:off x="4141063" y="3022480"/>
            <a:ext cx="2164002" cy="595424"/>
          </a:xfrm>
          <a:custGeom>
            <a:avLst/>
            <a:gdLst>
              <a:gd name="connsiteX0" fmla="*/ 0 w 1597819"/>
              <a:gd name="connsiteY0" fmla="*/ 0 h 546472"/>
              <a:gd name="connsiteX1" fmla="*/ 1597819 w 1597819"/>
              <a:gd name="connsiteY1" fmla="*/ 0 h 546472"/>
              <a:gd name="connsiteX2" fmla="*/ 1597819 w 1597819"/>
              <a:gd name="connsiteY2" fmla="*/ 546472 h 546472"/>
              <a:gd name="connsiteX3" fmla="*/ 0 w 1597819"/>
              <a:gd name="connsiteY3" fmla="*/ 546472 h 546472"/>
              <a:gd name="connsiteX4" fmla="*/ 0 w 1597819"/>
              <a:gd name="connsiteY4" fmla="*/ 0 h 54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819" h="546472">
                <a:moveTo>
                  <a:pt x="0" y="0"/>
                </a:moveTo>
                <a:lnTo>
                  <a:pt x="1597819" y="0"/>
                </a:lnTo>
                <a:lnTo>
                  <a:pt x="1597819" y="546472"/>
                </a:lnTo>
                <a:lnTo>
                  <a:pt x="0" y="546472"/>
                </a:lnTo>
                <a:lnTo>
                  <a:pt x="0" y="0"/>
                </a:lnTo>
                <a:close/>
              </a:path>
            </a:pathLst>
          </a:custGeom>
          <a:ln>
            <a:solidFill>
              <a:srgbClr val="AD323A"/>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0" rIns="13970" bIns="13970" numCol="1" spcCol="1270" anchor="ctr" anchorCtr="0">
            <a:noAutofit/>
          </a:bodyPr>
          <a:lstStyle/>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Hemorrhage Control</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Proteomics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Trauma</a:t>
            </a:r>
          </a:p>
        </p:txBody>
      </p:sp>
      <p:sp>
        <p:nvSpPr>
          <p:cNvPr id="33" name="Isosceles Triangle 32">
            <a:extLst>
              <a:ext uri="{FF2B5EF4-FFF2-40B4-BE49-F238E27FC236}">
                <a16:creationId xmlns:a16="http://schemas.microsoft.com/office/drawing/2014/main" id="{F28F9476-D8A3-DD7D-1BC4-DD64A65EBFAB}"/>
              </a:ext>
            </a:extLst>
          </p:cNvPr>
          <p:cNvSpPr/>
          <p:nvPr/>
        </p:nvSpPr>
        <p:spPr>
          <a:xfrm rot="10800000">
            <a:off x="1401619" y="1845122"/>
            <a:ext cx="180474" cy="82665"/>
          </a:xfrm>
          <a:prstGeom prst="triangle">
            <a:avLst/>
          </a:prstGeom>
          <a:solidFill>
            <a:srgbClr val="922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2975"/>
              </a:solidFill>
              <a:effectLst/>
              <a:uLnTx/>
              <a:uFillTx/>
              <a:latin typeface="Arial" panose="020B0604020202020204" pitchFamily="34" charset="0"/>
              <a:ea typeface="+mn-ea"/>
              <a:cs typeface="Arial" panose="020B0604020202020204" pitchFamily="34" charset="0"/>
            </a:endParaRPr>
          </a:p>
        </p:txBody>
      </p:sp>
      <p:cxnSp>
        <p:nvCxnSpPr>
          <p:cNvPr id="52" name="Straight Connector 51">
            <a:extLst>
              <a:ext uri="{FF2B5EF4-FFF2-40B4-BE49-F238E27FC236}">
                <a16:creationId xmlns:a16="http://schemas.microsoft.com/office/drawing/2014/main" id="{16D4303D-63D1-422A-7251-A0A0E8F810C7}"/>
              </a:ext>
            </a:extLst>
          </p:cNvPr>
          <p:cNvCxnSpPr>
            <a:cxnSpLocks/>
          </p:cNvCxnSpPr>
          <p:nvPr/>
        </p:nvCxnSpPr>
        <p:spPr>
          <a:xfrm>
            <a:off x="674899" y="1419227"/>
            <a:ext cx="16147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D9FA3924-EFDA-353C-1A86-95971D67F6CD}"/>
              </a:ext>
            </a:extLst>
          </p:cNvPr>
          <p:cNvSpPr/>
          <p:nvPr/>
        </p:nvSpPr>
        <p:spPr>
          <a:xfrm>
            <a:off x="1215868" y="924255"/>
            <a:ext cx="559950" cy="559950"/>
          </a:xfrm>
          <a:prstGeom prst="ellipse">
            <a:avLst/>
          </a:prstGeom>
          <a:blipFill>
            <a:blip r:embed="rId2"/>
            <a:stretch>
              <a:fillRect/>
            </a:stretch>
          </a:blip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Freeform: Shape 55">
            <a:extLst>
              <a:ext uri="{FF2B5EF4-FFF2-40B4-BE49-F238E27FC236}">
                <a16:creationId xmlns:a16="http://schemas.microsoft.com/office/drawing/2014/main" id="{76CDDB6D-474A-9A37-7E20-62CF05F40BE1}"/>
              </a:ext>
            </a:extLst>
          </p:cNvPr>
          <p:cNvSpPr/>
          <p:nvPr/>
        </p:nvSpPr>
        <p:spPr>
          <a:xfrm>
            <a:off x="2539566" y="1841504"/>
            <a:ext cx="1826306" cy="1073146"/>
          </a:xfrm>
          <a:custGeom>
            <a:avLst/>
            <a:gdLst>
              <a:gd name="connsiteX0" fmla="*/ 0 w 1597819"/>
              <a:gd name="connsiteY0" fmla="*/ 0 h 2013368"/>
              <a:gd name="connsiteX1" fmla="*/ 1597819 w 1597819"/>
              <a:gd name="connsiteY1" fmla="*/ 0 h 2013368"/>
              <a:gd name="connsiteX2" fmla="*/ 1597819 w 1597819"/>
              <a:gd name="connsiteY2" fmla="*/ 2013368 h 2013368"/>
              <a:gd name="connsiteX3" fmla="*/ 0 w 1597819"/>
              <a:gd name="connsiteY3" fmla="*/ 2013368 h 2013368"/>
              <a:gd name="connsiteX4" fmla="*/ 0 w 1597819"/>
              <a:gd name="connsiteY4" fmla="*/ 0 h 201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819" h="2013368">
                <a:moveTo>
                  <a:pt x="0" y="0"/>
                </a:moveTo>
                <a:lnTo>
                  <a:pt x="1597819" y="0"/>
                </a:lnTo>
                <a:lnTo>
                  <a:pt x="1597819" y="2013368"/>
                </a:lnTo>
                <a:lnTo>
                  <a:pt x="0" y="2013368"/>
                </a:lnTo>
                <a:lnTo>
                  <a:pt x="0" y="0"/>
                </a:lnTo>
                <a:close/>
              </a:path>
            </a:pathLst>
          </a:custGeom>
          <a:ln>
            <a:solidFill>
              <a:srgbClr val="6CA86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 tIns="91440" rIns="13970" bIns="13970" numCol="1" spcCol="1270" anchor="ctr" anchorCtr="0">
            <a:noAutofit/>
          </a:bodyPr>
          <a:lstStyle/>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Familial Hypercholesterolemia</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Hypercholesterolemia</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Proteomics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Vascular Malformations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118872" marR="0" lvl="1" indent="-118872" algn="l" defTabSz="466725" rtl="0" eaLnBrk="1" fontAlgn="auto" latinLnBrk="0" hangingPunct="1">
              <a:lnSpc>
                <a:spcPct val="80000"/>
              </a:lnSpc>
              <a:spcBef>
                <a:spcPct val="0"/>
              </a:spcBef>
              <a:spcAft>
                <a:spcPts val="15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p:txBody>
      </p:sp>
      <p:sp>
        <p:nvSpPr>
          <p:cNvPr id="57" name="Freeform: Shape 56">
            <a:extLst>
              <a:ext uri="{FF2B5EF4-FFF2-40B4-BE49-F238E27FC236}">
                <a16:creationId xmlns:a16="http://schemas.microsoft.com/office/drawing/2014/main" id="{15C89337-D74E-4E3F-F472-8CE99D255E4A}"/>
              </a:ext>
            </a:extLst>
          </p:cNvPr>
          <p:cNvSpPr/>
          <p:nvPr/>
        </p:nvSpPr>
        <p:spPr>
          <a:xfrm>
            <a:off x="2539565" y="1246078"/>
            <a:ext cx="1826307" cy="595424"/>
          </a:xfrm>
          <a:custGeom>
            <a:avLst/>
            <a:gdLst>
              <a:gd name="connsiteX0" fmla="*/ 0 w 1281239"/>
              <a:gd name="connsiteY0" fmla="*/ 0 h 460372"/>
              <a:gd name="connsiteX1" fmla="*/ 1281239 w 1281239"/>
              <a:gd name="connsiteY1" fmla="*/ 0 h 460372"/>
              <a:gd name="connsiteX2" fmla="*/ 1281239 w 1281239"/>
              <a:gd name="connsiteY2" fmla="*/ 460372 h 460372"/>
              <a:gd name="connsiteX3" fmla="*/ 0 w 1281239"/>
              <a:gd name="connsiteY3" fmla="*/ 460372 h 460372"/>
              <a:gd name="connsiteX4" fmla="*/ 0 w 1281239"/>
              <a:gd name="connsiteY4" fmla="*/ 0 h 46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239" h="460372">
                <a:moveTo>
                  <a:pt x="0" y="0"/>
                </a:moveTo>
                <a:lnTo>
                  <a:pt x="1281239" y="0"/>
                </a:lnTo>
                <a:lnTo>
                  <a:pt x="1281239" y="460372"/>
                </a:lnTo>
                <a:lnTo>
                  <a:pt x="0" y="460372"/>
                </a:lnTo>
                <a:lnTo>
                  <a:pt x="0" y="0"/>
                </a:lnTo>
                <a:close/>
              </a:path>
            </a:pathLst>
          </a:custGeom>
          <a:solidFill>
            <a:srgbClr val="6CA865"/>
          </a:solidFill>
          <a:ln>
            <a:solidFill>
              <a:srgbClr val="6CA86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91440" numCol="1" spcCol="1270" anchor="b"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Cardiovascular Health</a:t>
            </a:r>
          </a:p>
        </p:txBody>
      </p:sp>
      <p:sp>
        <p:nvSpPr>
          <p:cNvPr id="58" name="Isosceles Triangle 57">
            <a:extLst>
              <a:ext uri="{FF2B5EF4-FFF2-40B4-BE49-F238E27FC236}">
                <a16:creationId xmlns:a16="http://schemas.microsoft.com/office/drawing/2014/main" id="{4B2754DC-1256-C861-7EB6-F03D52ACCCCC}"/>
              </a:ext>
            </a:extLst>
          </p:cNvPr>
          <p:cNvSpPr/>
          <p:nvPr/>
        </p:nvSpPr>
        <p:spPr>
          <a:xfrm rot="10800000">
            <a:off x="3362480" y="1845122"/>
            <a:ext cx="180474" cy="82665"/>
          </a:xfrm>
          <a:prstGeom prst="triangle">
            <a:avLst/>
          </a:prstGeom>
          <a:solidFill>
            <a:srgbClr val="6CA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2975"/>
              </a:solidFill>
              <a:effectLst/>
              <a:uLnTx/>
              <a:uFillTx/>
              <a:latin typeface="Arial" panose="020B0604020202020204" pitchFamily="34" charset="0"/>
              <a:ea typeface="+mn-ea"/>
              <a:cs typeface="Arial" panose="020B0604020202020204" pitchFamily="34" charset="0"/>
            </a:endParaRPr>
          </a:p>
        </p:txBody>
      </p:sp>
      <p:cxnSp>
        <p:nvCxnSpPr>
          <p:cNvPr id="59" name="Straight Connector 58">
            <a:extLst>
              <a:ext uri="{FF2B5EF4-FFF2-40B4-BE49-F238E27FC236}">
                <a16:creationId xmlns:a16="http://schemas.microsoft.com/office/drawing/2014/main" id="{7C88B625-2C5D-C7BC-DBAD-1984D9A30062}"/>
              </a:ext>
            </a:extLst>
          </p:cNvPr>
          <p:cNvCxnSpPr>
            <a:cxnSpLocks/>
          </p:cNvCxnSpPr>
          <p:nvPr/>
        </p:nvCxnSpPr>
        <p:spPr>
          <a:xfrm>
            <a:off x="2635760" y="1419227"/>
            <a:ext cx="16147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41F78B2A-7F18-9738-F6A6-5FD2327395E3}"/>
              </a:ext>
            </a:extLst>
          </p:cNvPr>
          <p:cNvSpPr/>
          <p:nvPr/>
        </p:nvSpPr>
        <p:spPr>
          <a:xfrm>
            <a:off x="3174479" y="924255"/>
            <a:ext cx="559950" cy="559950"/>
          </a:xfrm>
          <a:prstGeom prst="ellipse">
            <a:avLst/>
          </a:prstGeom>
          <a:blipFill dpi="0" rotWithShape="1">
            <a:blip r:embed="rId3"/>
            <a:srcRect/>
            <a:stretch>
              <a:fillRect/>
            </a:stretch>
          </a:blip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Freeform: Shape 64">
            <a:extLst>
              <a:ext uri="{FF2B5EF4-FFF2-40B4-BE49-F238E27FC236}">
                <a16:creationId xmlns:a16="http://schemas.microsoft.com/office/drawing/2014/main" id="{039DEFC9-288F-C8DE-C358-FD9D485655CA}"/>
              </a:ext>
            </a:extLst>
          </p:cNvPr>
          <p:cNvSpPr/>
          <p:nvPr/>
        </p:nvSpPr>
        <p:spPr>
          <a:xfrm>
            <a:off x="4478759" y="1841504"/>
            <a:ext cx="1826306" cy="1073146"/>
          </a:xfrm>
          <a:custGeom>
            <a:avLst/>
            <a:gdLst>
              <a:gd name="connsiteX0" fmla="*/ 0 w 1597819"/>
              <a:gd name="connsiteY0" fmla="*/ 0 h 2013368"/>
              <a:gd name="connsiteX1" fmla="*/ 1597819 w 1597819"/>
              <a:gd name="connsiteY1" fmla="*/ 0 h 2013368"/>
              <a:gd name="connsiteX2" fmla="*/ 1597819 w 1597819"/>
              <a:gd name="connsiteY2" fmla="*/ 2013368 h 2013368"/>
              <a:gd name="connsiteX3" fmla="*/ 0 w 1597819"/>
              <a:gd name="connsiteY3" fmla="*/ 2013368 h 2013368"/>
              <a:gd name="connsiteX4" fmla="*/ 0 w 1597819"/>
              <a:gd name="connsiteY4" fmla="*/ 0 h 201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819" h="2013368">
                <a:moveTo>
                  <a:pt x="0" y="0"/>
                </a:moveTo>
                <a:lnTo>
                  <a:pt x="1597819" y="0"/>
                </a:lnTo>
                <a:lnTo>
                  <a:pt x="1597819" y="2013368"/>
                </a:lnTo>
                <a:lnTo>
                  <a:pt x="0" y="2013368"/>
                </a:lnTo>
                <a:lnTo>
                  <a:pt x="0" y="0"/>
                </a:lnTo>
                <a:close/>
              </a:path>
            </a:pathLst>
          </a:custGeom>
          <a:ln>
            <a:solidFill>
              <a:srgbClr val="0E8EBA"/>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 tIns="91440" rIns="91440" bIns="13970" numCol="1" spcCol="1270" anchor="ctr" anchorCtr="0">
            <a:noAutofit/>
          </a:bodyPr>
          <a:lstStyle/>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Hepatitis B</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Malaria</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Neuroinflammatory Responses to Emerging Viral Diseases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Proteomics </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Tuberculosis</a:t>
            </a:r>
          </a:p>
        </p:txBody>
      </p:sp>
      <p:sp>
        <p:nvSpPr>
          <p:cNvPr id="66" name="Freeform: Shape 65">
            <a:extLst>
              <a:ext uri="{FF2B5EF4-FFF2-40B4-BE49-F238E27FC236}">
                <a16:creationId xmlns:a16="http://schemas.microsoft.com/office/drawing/2014/main" id="{A769200D-4007-757F-9104-7DF5C51BC6DA}"/>
              </a:ext>
            </a:extLst>
          </p:cNvPr>
          <p:cNvSpPr/>
          <p:nvPr/>
        </p:nvSpPr>
        <p:spPr>
          <a:xfrm>
            <a:off x="4478758" y="1246078"/>
            <a:ext cx="1826307" cy="595424"/>
          </a:xfrm>
          <a:custGeom>
            <a:avLst/>
            <a:gdLst>
              <a:gd name="connsiteX0" fmla="*/ 0 w 1281239"/>
              <a:gd name="connsiteY0" fmla="*/ 0 h 460372"/>
              <a:gd name="connsiteX1" fmla="*/ 1281239 w 1281239"/>
              <a:gd name="connsiteY1" fmla="*/ 0 h 460372"/>
              <a:gd name="connsiteX2" fmla="*/ 1281239 w 1281239"/>
              <a:gd name="connsiteY2" fmla="*/ 460372 h 460372"/>
              <a:gd name="connsiteX3" fmla="*/ 0 w 1281239"/>
              <a:gd name="connsiteY3" fmla="*/ 460372 h 460372"/>
              <a:gd name="connsiteX4" fmla="*/ 0 w 1281239"/>
              <a:gd name="connsiteY4" fmla="*/ 0 h 46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239" h="460372">
                <a:moveTo>
                  <a:pt x="0" y="0"/>
                </a:moveTo>
                <a:lnTo>
                  <a:pt x="1281239" y="0"/>
                </a:lnTo>
                <a:lnTo>
                  <a:pt x="1281239" y="460372"/>
                </a:lnTo>
                <a:lnTo>
                  <a:pt x="0" y="460372"/>
                </a:lnTo>
                <a:lnTo>
                  <a:pt x="0" y="0"/>
                </a:lnTo>
                <a:close/>
              </a:path>
            </a:pathLst>
          </a:custGeom>
          <a:solidFill>
            <a:srgbClr val="0E8EBA"/>
          </a:solidFill>
          <a:ln>
            <a:solidFill>
              <a:srgbClr val="0E8EB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91440" numCol="1" spcCol="1270" anchor="b"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Infectious Diseases</a:t>
            </a:r>
          </a:p>
        </p:txBody>
      </p:sp>
      <p:sp>
        <p:nvSpPr>
          <p:cNvPr id="67" name="Isosceles Triangle 66">
            <a:extLst>
              <a:ext uri="{FF2B5EF4-FFF2-40B4-BE49-F238E27FC236}">
                <a16:creationId xmlns:a16="http://schemas.microsoft.com/office/drawing/2014/main" id="{15373489-AC0A-EB7E-5F3F-2D34E69F140A}"/>
              </a:ext>
            </a:extLst>
          </p:cNvPr>
          <p:cNvSpPr/>
          <p:nvPr/>
        </p:nvSpPr>
        <p:spPr>
          <a:xfrm rot="10800000">
            <a:off x="5301673" y="1845122"/>
            <a:ext cx="180474" cy="82665"/>
          </a:xfrm>
          <a:prstGeom prst="triangle">
            <a:avLst/>
          </a:prstGeom>
          <a:solidFill>
            <a:srgbClr val="0E8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2975"/>
              </a:solidFill>
              <a:effectLst/>
              <a:uLnTx/>
              <a:uFillTx/>
              <a:latin typeface="Arial" panose="020B0604020202020204" pitchFamily="34" charset="0"/>
              <a:ea typeface="+mn-ea"/>
              <a:cs typeface="Arial" panose="020B0604020202020204" pitchFamily="34" charset="0"/>
            </a:endParaRPr>
          </a:p>
        </p:txBody>
      </p:sp>
      <p:cxnSp>
        <p:nvCxnSpPr>
          <p:cNvPr id="68" name="Straight Connector 67">
            <a:extLst>
              <a:ext uri="{FF2B5EF4-FFF2-40B4-BE49-F238E27FC236}">
                <a16:creationId xmlns:a16="http://schemas.microsoft.com/office/drawing/2014/main" id="{107AA4B0-FCF9-6647-1CCE-783DAB097844}"/>
              </a:ext>
            </a:extLst>
          </p:cNvPr>
          <p:cNvCxnSpPr>
            <a:cxnSpLocks/>
          </p:cNvCxnSpPr>
          <p:nvPr/>
        </p:nvCxnSpPr>
        <p:spPr>
          <a:xfrm>
            <a:off x="4574953" y="1419227"/>
            <a:ext cx="16147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FBDF7841-28C6-D50B-8372-ADCBF96B1BE5}"/>
              </a:ext>
            </a:extLst>
          </p:cNvPr>
          <p:cNvSpPr/>
          <p:nvPr/>
        </p:nvSpPr>
        <p:spPr>
          <a:xfrm>
            <a:off x="5074880" y="932581"/>
            <a:ext cx="559950" cy="559950"/>
          </a:xfrm>
          <a:prstGeom prst="ellipse">
            <a:avLst/>
          </a:prstGeom>
          <a:blipFill>
            <a:blip r:embed="rId4"/>
            <a:stretch>
              <a:fillRect/>
            </a:stretch>
          </a:blip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Freeform: Shape 70">
            <a:extLst>
              <a:ext uri="{FF2B5EF4-FFF2-40B4-BE49-F238E27FC236}">
                <a16:creationId xmlns:a16="http://schemas.microsoft.com/office/drawing/2014/main" id="{07EE4B20-1B28-84E6-A7F1-212419077E54}"/>
              </a:ext>
            </a:extLst>
          </p:cNvPr>
          <p:cNvSpPr/>
          <p:nvPr/>
        </p:nvSpPr>
        <p:spPr>
          <a:xfrm>
            <a:off x="2947481" y="3022480"/>
            <a:ext cx="1206232" cy="595424"/>
          </a:xfrm>
          <a:custGeom>
            <a:avLst/>
            <a:gdLst>
              <a:gd name="connsiteX0" fmla="*/ 0 w 1281239"/>
              <a:gd name="connsiteY0" fmla="*/ 0 h 460372"/>
              <a:gd name="connsiteX1" fmla="*/ 1281239 w 1281239"/>
              <a:gd name="connsiteY1" fmla="*/ 0 h 460372"/>
              <a:gd name="connsiteX2" fmla="*/ 1281239 w 1281239"/>
              <a:gd name="connsiteY2" fmla="*/ 460372 h 460372"/>
              <a:gd name="connsiteX3" fmla="*/ 0 w 1281239"/>
              <a:gd name="connsiteY3" fmla="*/ 460372 h 460372"/>
              <a:gd name="connsiteX4" fmla="*/ 0 w 1281239"/>
              <a:gd name="connsiteY4" fmla="*/ 0 h 46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239" h="460372">
                <a:moveTo>
                  <a:pt x="0" y="0"/>
                </a:moveTo>
                <a:lnTo>
                  <a:pt x="1281239" y="0"/>
                </a:lnTo>
                <a:lnTo>
                  <a:pt x="1281239" y="460372"/>
                </a:lnTo>
                <a:lnTo>
                  <a:pt x="0" y="460372"/>
                </a:lnTo>
                <a:lnTo>
                  <a:pt x="0" y="0"/>
                </a:lnTo>
                <a:close/>
              </a:path>
            </a:pathLst>
          </a:custGeom>
          <a:solidFill>
            <a:srgbClr val="AD323A"/>
          </a:solidFill>
          <a:ln>
            <a:solidFill>
              <a:srgbClr val="AD323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2880" tIns="0" rIns="0" bIns="82296" numCol="1" spcCol="1270" anchor="b"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Hemorrhage </a:t>
            </a:r>
            <a:b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Control and </a:t>
            </a:r>
            <a:b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Blood Products</a:t>
            </a:r>
          </a:p>
        </p:txBody>
      </p:sp>
      <p:sp>
        <p:nvSpPr>
          <p:cNvPr id="75" name="Freeform: Shape 74">
            <a:extLst>
              <a:ext uri="{FF2B5EF4-FFF2-40B4-BE49-F238E27FC236}">
                <a16:creationId xmlns:a16="http://schemas.microsoft.com/office/drawing/2014/main" id="{C4AE649F-CEF4-F77F-A613-0D82A40D8785}"/>
              </a:ext>
            </a:extLst>
          </p:cNvPr>
          <p:cNvSpPr/>
          <p:nvPr/>
        </p:nvSpPr>
        <p:spPr>
          <a:xfrm>
            <a:off x="6444637" y="1841504"/>
            <a:ext cx="2164002" cy="1768472"/>
          </a:xfrm>
          <a:custGeom>
            <a:avLst/>
            <a:gdLst>
              <a:gd name="connsiteX0" fmla="*/ 0 w 1597819"/>
              <a:gd name="connsiteY0" fmla="*/ 0 h 2013368"/>
              <a:gd name="connsiteX1" fmla="*/ 1597819 w 1597819"/>
              <a:gd name="connsiteY1" fmla="*/ 0 h 2013368"/>
              <a:gd name="connsiteX2" fmla="*/ 1597819 w 1597819"/>
              <a:gd name="connsiteY2" fmla="*/ 2013368 h 2013368"/>
              <a:gd name="connsiteX3" fmla="*/ 0 w 1597819"/>
              <a:gd name="connsiteY3" fmla="*/ 2013368 h 2013368"/>
              <a:gd name="connsiteX4" fmla="*/ 0 w 1597819"/>
              <a:gd name="connsiteY4" fmla="*/ 0 h 201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819" h="2013368">
                <a:moveTo>
                  <a:pt x="0" y="0"/>
                </a:moveTo>
                <a:lnTo>
                  <a:pt x="1597819" y="0"/>
                </a:lnTo>
                <a:lnTo>
                  <a:pt x="1597819" y="2013368"/>
                </a:lnTo>
                <a:lnTo>
                  <a:pt x="0" y="2013368"/>
                </a:lnTo>
                <a:lnTo>
                  <a:pt x="0" y="0"/>
                </a:lnTo>
                <a:close/>
              </a:path>
            </a:pathLst>
          </a:custGeom>
          <a:ln>
            <a:solidFill>
              <a:srgbClr val="2A497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 tIns="91440" rIns="13970" bIns="13970" numCol="1" spcCol="1270" anchor="ctr" anchorCtr="0">
            <a:noAutofit/>
          </a:bodyPr>
          <a:lstStyle/>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Endometriosis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Focal Segmental Glomerulosclerosis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Interstitial Cystitis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Lymphatic Disease</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Lymphedema</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Nephrotic Syndrome</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Pancreatitis</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Polycystic Kidney Disease</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Pressure Ulcers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Proteomics</a:t>
            </a:r>
          </a:p>
        </p:txBody>
      </p:sp>
      <p:sp>
        <p:nvSpPr>
          <p:cNvPr id="76" name="Freeform: Shape 75">
            <a:extLst>
              <a:ext uri="{FF2B5EF4-FFF2-40B4-BE49-F238E27FC236}">
                <a16:creationId xmlns:a16="http://schemas.microsoft.com/office/drawing/2014/main" id="{234639E8-08C5-1ECA-5AAE-E1A199CF80FA}"/>
              </a:ext>
            </a:extLst>
          </p:cNvPr>
          <p:cNvSpPr/>
          <p:nvPr/>
        </p:nvSpPr>
        <p:spPr>
          <a:xfrm>
            <a:off x="6444636" y="1246078"/>
            <a:ext cx="2164002" cy="595424"/>
          </a:xfrm>
          <a:custGeom>
            <a:avLst/>
            <a:gdLst>
              <a:gd name="connsiteX0" fmla="*/ 0 w 1281239"/>
              <a:gd name="connsiteY0" fmla="*/ 0 h 460372"/>
              <a:gd name="connsiteX1" fmla="*/ 1281239 w 1281239"/>
              <a:gd name="connsiteY1" fmla="*/ 0 h 460372"/>
              <a:gd name="connsiteX2" fmla="*/ 1281239 w 1281239"/>
              <a:gd name="connsiteY2" fmla="*/ 460372 h 460372"/>
              <a:gd name="connsiteX3" fmla="*/ 0 w 1281239"/>
              <a:gd name="connsiteY3" fmla="*/ 460372 h 460372"/>
              <a:gd name="connsiteX4" fmla="*/ 0 w 1281239"/>
              <a:gd name="connsiteY4" fmla="*/ 0 h 46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239" h="460372">
                <a:moveTo>
                  <a:pt x="0" y="0"/>
                </a:moveTo>
                <a:lnTo>
                  <a:pt x="1281239" y="0"/>
                </a:lnTo>
                <a:lnTo>
                  <a:pt x="1281239" y="460372"/>
                </a:lnTo>
                <a:lnTo>
                  <a:pt x="0" y="460372"/>
                </a:lnTo>
                <a:lnTo>
                  <a:pt x="0" y="0"/>
                </a:lnTo>
                <a:close/>
              </a:path>
            </a:pathLst>
          </a:custGeom>
          <a:solidFill>
            <a:srgbClr val="2A4975"/>
          </a:solidFill>
          <a:ln>
            <a:solidFill>
              <a:srgbClr val="2A497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91440" numCol="1" spcCol="1270" anchor="b"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Internal Medicine</a:t>
            </a:r>
          </a:p>
        </p:txBody>
      </p:sp>
      <p:sp>
        <p:nvSpPr>
          <p:cNvPr id="77" name="Isosceles Triangle 76">
            <a:extLst>
              <a:ext uri="{FF2B5EF4-FFF2-40B4-BE49-F238E27FC236}">
                <a16:creationId xmlns:a16="http://schemas.microsoft.com/office/drawing/2014/main" id="{75716EC3-627D-E6C7-E33C-3217616BF920}"/>
              </a:ext>
            </a:extLst>
          </p:cNvPr>
          <p:cNvSpPr/>
          <p:nvPr/>
        </p:nvSpPr>
        <p:spPr>
          <a:xfrm rot="10800000">
            <a:off x="7436400" y="1845122"/>
            <a:ext cx="180474" cy="82665"/>
          </a:xfrm>
          <a:prstGeom prst="triangle">
            <a:avLst/>
          </a:prstGeom>
          <a:solidFill>
            <a:srgbClr val="2A4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2975"/>
              </a:solidFill>
              <a:effectLst/>
              <a:uLnTx/>
              <a:uFillTx/>
              <a:latin typeface="Arial" panose="020B0604020202020204" pitchFamily="34" charset="0"/>
              <a:ea typeface="+mn-ea"/>
              <a:cs typeface="Arial" panose="020B0604020202020204" pitchFamily="34" charset="0"/>
            </a:endParaRPr>
          </a:p>
        </p:txBody>
      </p:sp>
      <p:cxnSp>
        <p:nvCxnSpPr>
          <p:cNvPr id="78" name="Straight Connector 77">
            <a:extLst>
              <a:ext uri="{FF2B5EF4-FFF2-40B4-BE49-F238E27FC236}">
                <a16:creationId xmlns:a16="http://schemas.microsoft.com/office/drawing/2014/main" id="{10DAF3F4-7B24-08EA-0481-EAB1D43159F6}"/>
              </a:ext>
            </a:extLst>
          </p:cNvPr>
          <p:cNvCxnSpPr>
            <a:cxnSpLocks/>
          </p:cNvCxnSpPr>
          <p:nvPr/>
        </p:nvCxnSpPr>
        <p:spPr>
          <a:xfrm>
            <a:off x="6540831" y="1419227"/>
            <a:ext cx="199356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5F5DF86E-A807-F2DE-76B1-1481B6C95039}"/>
              </a:ext>
            </a:extLst>
          </p:cNvPr>
          <p:cNvSpPr/>
          <p:nvPr/>
        </p:nvSpPr>
        <p:spPr>
          <a:xfrm>
            <a:off x="7235912" y="932581"/>
            <a:ext cx="559950" cy="559950"/>
          </a:xfrm>
          <a:prstGeom prst="ellipse">
            <a:avLst/>
          </a:prstGeom>
          <a:blipFill>
            <a:blip r:embed="rId5"/>
            <a:stretch>
              <a:fillRect/>
            </a:stretch>
          </a:blip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7" name="Freeform: Shape 96">
            <a:extLst>
              <a:ext uri="{FF2B5EF4-FFF2-40B4-BE49-F238E27FC236}">
                <a16:creationId xmlns:a16="http://schemas.microsoft.com/office/drawing/2014/main" id="{4767A5EF-212B-8449-8052-D7E4572D289C}"/>
              </a:ext>
            </a:extLst>
          </p:cNvPr>
          <p:cNvSpPr/>
          <p:nvPr/>
        </p:nvSpPr>
        <p:spPr>
          <a:xfrm>
            <a:off x="1633205" y="4568013"/>
            <a:ext cx="2964249" cy="1734661"/>
          </a:xfrm>
          <a:custGeom>
            <a:avLst/>
            <a:gdLst>
              <a:gd name="connsiteX0" fmla="*/ 0 w 1597819"/>
              <a:gd name="connsiteY0" fmla="*/ 0 h 2013368"/>
              <a:gd name="connsiteX1" fmla="*/ 1597819 w 1597819"/>
              <a:gd name="connsiteY1" fmla="*/ 0 h 2013368"/>
              <a:gd name="connsiteX2" fmla="*/ 1597819 w 1597819"/>
              <a:gd name="connsiteY2" fmla="*/ 2013368 h 2013368"/>
              <a:gd name="connsiteX3" fmla="*/ 0 w 1597819"/>
              <a:gd name="connsiteY3" fmla="*/ 2013368 h 2013368"/>
              <a:gd name="connsiteX4" fmla="*/ 0 w 1597819"/>
              <a:gd name="connsiteY4" fmla="*/ 0 h 201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819" h="2013368">
                <a:moveTo>
                  <a:pt x="0" y="0"/>
                </a:moveTo>
                <a:lnTo>
                  <a:pt x="1597819" y="0"/>
                </a:lnTo>
                <a:lnTo>
                  <a:pt x="1597819" y="2013368"/>
                </a:lnTo>
                <a:lnTo>
                  <a:pt x="0" y="2013368"/>
                </a:lnTo>
                <a:lnTo>
                  <a:pt x="0" y="0"/>
                </a:lnTo>
                <a:close/>
              </a:path>
            </a:pathLst>
          </a:custGeom>
          <a:ln>
            <a:solidFill>
              <a:srgbClr val="C8732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0" bIns="91440" numCol="2" spcCol="1270" anchor="b" anchorCtr="0">
            <a:noAutofit/>
          </a:bodyPr>
          <a:lstStyle/>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Eating Disorders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Maternal Mental Health</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Myalgic</a:t>
            </a: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 Encephalomyelitis/</a:t>
            </a:r>
            <a:b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Chronic Fatigue Syndrome</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Neuroactive Steroids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Neuroinflammatory Responses to Emerging Viral Diseases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Non-Opioid Therapy for Pain Management</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Peripheral Neuropathy</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Proteomics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Sleep Disorders and Restriction</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Suicide Prevention</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Trauma</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118872" marR="0" lvl="1" indent="-118872" algn="l" defTabSz="466725" rtl="0" eaLnBrk="1" fontAlgn="auto" latinLnBrk="0" hangingPunct="1">
              <a:lnSpc>
                <a:spcPct val="80000"/>
              </a:lnSpc>
              <a:spcBef>
                <a:spcPct val="0"/>
              </a:spcBef>
              <a:spcAft>
                <a:spcPts val="15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p:txBody>
      </p:sp>
      <p:sp>
        <p:nvSpPr>
          <p:cNvPr id="98" name="Freeform: Shape 97">
            <a:extLst>
              <a:ext uri="{FF2B5EF4-FFF2-40B4-BE49-F238E27FC236}">
                <a16:creationId xmlns:a16="http://schemas.microsoft.com/office/drawing/2014/main" id="{65280561-8E66-8401-22D7-CA4EB81847D1}"/>
              </a:ext>
            </a:extLst>
          </p:cNvPr>
          <p:cNvSpPr/>
          <p:nvPr/>
        </p:nvSpPr>
        <p:spPr>
          <a:xfrm>
            <a:off x="593155" y="4568013"/>
            <a:ext cx="1040050" cy="1734662"/>
          </a:xfrm>
          <a:custGeom>
            <a:avLst/>
            <a:gdLst>
              <a:gd name="connsiteX0" fmla="*/ 0 w 1281239"/>
              <a:gd name="connsiteY0" fmla="*/ 0 h 460372"/>
              <a:gd name="connsiteX1" fmla="*/ 1281239 w 1281239"/>
              <a:gd name="connsiteY1" fmla="*/ 0 h 460372"/>
              <a:gd name="connsiteX2" fmla="*/ 1281239 w 1281239"/>
              <a:gd name="connsiteY2" fmla="*/ 460372 h 460372"/>
              <a:gd name="connsiteX3" fmla="*/ 0 w 1281239"/>
              <a:gd name="connsiteY3" fmla="*/ 460372 h 460372"/>
              <a:gd name="connsiteX4" fmla="*/ 0 w 1281239"/>
              <a:gd name="connsiteY4" fmla="*/ 0 h 46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239" h="460372">
                <a:moveTo>
                  <a:pt x="0" y="0"/>
                </a:moveTo>
                <a:lnTo>
                  <a:pt x="1281239" y="0"/>
                </a:lnTo>
                <a:lnTo>
                  <a:pt x="1281239" y="460372"/>
                </a:lnTo>
                <a:lnTo>
                  <a:pt x="0" y="460372"/>
                </a:lnTo>
                <a:lnTo>
                  <a:pt x="0" y="0"/>
                </a:lnTo>
                <a:close/>
              </a:path>
            </a:pathLst>
          </a:custGeom>
          <a:solidFill>
            <a:srgbClr val="C8732C"/>
          </a:solidFill>
          <a:ln>
            <a:solidFill>
              <a:srgbClr val="C8732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77240" rIns="0" bIns="0" numCol="1" spcCol="1270" anchor="t"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Neuroscience</a:t>
            </a:r>
          </a:p>
        </p:txBody>
      </p:sp>
      <p:sp>
        <p:nvSpPr>
          <p:cNvPr id="101" name="Oval 100">
            <a:extLst>
              <a:ext uri="{FF2B5EF4-FFF2-40B4-BE49-F238E27FC236}">
                <a16:creationId xmlns:a16="http://schemas.microsoft.com/office/drawing/2014/main" id="{D3C16BA4-9DF3-BA0F-08DC-5A782545C9B3}"/>
              </a:ext>
            </a:extLst>
          </p:cNvPr>
          <p:cNvSpPr/>
          <p:nvPr/>
        </p:nvSpPr>
        <p:spPr>
          <a:xfrm>
            <a:off x="2561262" y="3040217"/>
            <a:ext cx="559950" cy="559950"/>
          </a:xfrm>
          <a:prstGeom prst="ellipse">
            <a:avLst/>
          </a:prstGeom>
          <a:blipFill>
            <a:blip r:embed="rId6"/>
            <a:stretch>
              <a:fillRect/>
            </a:stretch>
          </a:blip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3" name="Freeform: Shape 102">
            <a:extLst>
              <a:ext uri="{FF2B5EF4-FFF2-40B4-BE49-F238E27FC236}">
                <a16:creationId xmlns:a16="http://schemas.microsoft.com/office/drawing/2014/main" id="{6E7E4389-1AFC-76CE-6522-1D8534462856}"/>
              </a:ext>
            </a:extLst>
          </p:cNvPr>
          <p:cNvSpPr/>
          <p:nvPr/>
        </p:nvSpPr>
        <p:spPr>
          <a:xfrm>
            <a:off x="5812592" y="4572677"/>
            <a:ext cx="2796048" cy="1734661"/>
          </a:xfrm>
          <a:custGeom>
            <a:avLst/>
            <a:gdLst>
              <a:gd name="connsiteX0" fmla="*/ 0 w 1597819"/>
              <a:gd name="connsiteY0" fmla="*/ 0 h 2013368"/>
              <a:gd name="connsiteX1" fmla="*/ 1597819 w 1597819"/>
              <a:gd name="connsiteY1" fmla="*/ 0 h 2013368"/>
              <a:gd name="connsiteX2" fmla="*/ 1597819 w 1597819"/>
              <a:gd name="connsiteY2" fmla="*/ 2013368 h 2013368"/>
              <a:gd name="connsiteX3" fmla="*/ 0 w 1597819"/>
              <a:gd name="connsiteY3" fmla="*/ 2013368 h 2013368"/>
              <a:gd name="connsiteX4" fmla="*/ 0 w 1597819"/>
              <a:gd name="connsiteY4" fmla="*/ 0 h 201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819" h="2013368">
                <a:moveTo>
                  <a:pt x="0" y="0"/>
                </a:moveTo>
                <a:lnTo>
                  <a:pt x="1597819" y="0"/>
                </a:lnTo>
                <a:lnTo>
                  <a:pt x="1597819" y="2013368"/>
                </a:lnTo>
                <a:lnTo>
                  <a:pt x="0" y="2013368"/>
                </a:lnTo>
                <a:lnTo>
                  <a:pt x="0" y="0"/>
                </a:lnTo>
                <a:close/>
              </a:path>
            </a:pathLst>
          </a:custGeom>
          <a:ln>
            <a:solidFill>
              <a:srgbClr val="7146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0" bIns="91440" numCol="2" spcCol="0" anchor="b" anchorCtr="0">
            <a:noAutofit/>
          </a:bodyPr>
          <a:lstStyle/>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Dystonia</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Ehlers-Danlos Syndrome</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Epidermolysis Bullosa</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Fibrous Dysplasia/</a:t>
            </a:r>
            <a:b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McCune-Albright Syndrome</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Fragile X</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Frontotemporal Degeneration</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Hereditary Ataxia</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Hydrocephalus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Mitochondrial Disease</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Myotonic Dystrophy</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Proteomics </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Sickle-Cell Disease</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Von Hippel-Lindau Syndrome Benign Manifestations</a:t>
            </a:r>
            <a:endPar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8872" marR="0" lvl="1" indent="-118872" algn="l" defTabSz="466725" rtl="0" eaLnBrk="1" fontAlgn="auto" latinLnBrk="0" hangingPunct="1">
              <a:lnSpc>
                <a:spcPct val="80000"/>
              </a:lnSpc>
              <a:spcBef>
                <a:spcPct val="0"/>
              </a:spcBef>
              <a:spcAft>
                <a:spcPts val="150"/>
              </a:spcAft>
              <a:buClrTx/>
              <a:buSzTx/>
              <a:buFont typeface="Arial" panose="020B0604020202020204" pitchFamily="34" charset="0"/>
              <a:buChar char="•"/>
              <a:tabLst/>
              <a:defRPr/>
            </a:pPr>
            <a:endPar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 name="Freeform: Shape 103">
            <a:extLst>
              <a:ext uri="{FF2B5EF4-FFF2-40B4-BE49-F238E27FC236}">
                <a16:creationId xmlns:a16="http://schemas.microsoft.com/office/drawing/2014/main" id="{62AE2C4C-7A57-3E98-9A0B-5D3DDBDF09A7}"/>
              </a:ext>
            </a:extLst>
          </p:cNvPr>
          <p:cNvSpPr/>
          <p:nvPr/>
        </p:nvSpPr>
        <p:spPr>
          <a:xfrm>
            <a:off x="4772541" y="4572677"/>
            <a:ext cx="1040050" cy="1734662"/>
          </a:xfrm>
          <a:custGeom>
            <a:avLst/>
            <a:gdLst>
              <a:gd name="connsiteX0" fmla="*/ 0 w 1281239"/>
              <a:gd name="connsiteY0" fmla="*/ 0 h 460372"/>
              <a:gd name="connsiteX1" fmla="*/ 1281239 w 1281239"/>
              <a:gd name="connsiteY1" fmla="*/ 0 h 460372"/>
              <a:gd name="connsiteX2" fmla="*/ 1281239 w 1281239"/>
              <a:gd name="connsiteY2" fmla="*/ 460372 h 460372"/>
              <a:gd name="connsiteX3" fmla="*/ 0 w 1281239"/>
              <a:gd name="connsiteY3" fmla="*/ 460372 h 460372"/>
              <a:gd name="connsiteX4" fmla="*/ 0 w 1281239"/>
              <a:gd name="connsiteY4" fmla="*/ 0 h 46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239" h="460372">
                <a:moveTo>
                  <a:pt x="0" y="0"/>
                </a:moveTo>
                <a:lnTo>
                  <a:pt x="1281239" y="0"/>
                </a:lnTo>
                <a:lnTo>
                  <a:pt x="1281239" y="460372"/>
                </a:lnTo>
                <a:lnTo>
                  <a:pt x="0" y="460372"/>
                </a:lnTo>
                <a:lnTo>
                  <a:pt x="0" y="0"/>
                </a:lnTo>
                <a:close/>
              </a:path>
            </a:pathLst>
          </a:custGeom>
          <a:solidFill>
            <a:srgbClr val="714600"/>
          </a:solidFill>
          <a:ln>
            <a:solidFill>
              <a:srgbClr val="7146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77240" rIns="0" bIns="0" numCol="1" spcCol="1270" anchor="t"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Rare Diseases </a:t>
            </a:r>
            <a:b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Conditions</a:t>
            </a:r>
          </a:p>
        </p:txBody>
      </p:sp>
      <p:sp>
        <p:nvSpPr>
          <p:cNvPr id="106" name="Freeform: Shape 105">
            <a:extLst>
              <a:ext uri="{FF2B5EF4-FFF2-40B4-BE49-F238E27FC236}">
                <a16:creationId xmlns:a16="http://schemas.microsoft.com/office/drawing/2014/main" id="{C01109FA-4501-1165-C587-4D2635FEA778}"/>
              </a:ext>
            </a:extLst>
          </p:cNvPr>
          <p:cNvSpPr/>
          <p:nvPr/>
        </p:nvSpPr>
        <p:spPr>
          <a:xfrm>
            <a:off x="2172956" y="3803925"/>
            <a:ext cx="2164002" cy="595424"/>
          </a:xfrm>
          <a:custGeom>
            <a:avLst/>
            <a:gdLst>
              <a:gd name="connsiteX0" fmla="*/ 0 w 1597819"/>
              <a:gd name="connsiteY0" fmla="*/ 0 h 546472"/>
              <a:gd name="connsiteX1" fmla="*/ 1597819 w 1597819"/>
              <a:gd name="connsiteY1" fmla="*/ 0 h 546472"/>
              <a:gd name="connsiteX2" fmla="*/ 1597819 w 1597819"/>
              <a:gd name="connsiteY2" fmla="*/ 546472 h 546472"/>
              <a:gd name="connsiteX3" fmla="*/ 0 w 1597819"/>
              <a:gd name="connsiteY3" fmla="*/ 546472 h 546472"/>
              <a:gd name="connsiteX4" fmla="*/ 0 w 1597819"/>
              <a:gd name="connsiteY4" fmla="*/ 0 h 54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819" h="546472">
                <a:moveTo>
                  <a:pt x="0" y="0"/>
                </a:moveTo>
                <a:lnTo>
                  <a:pt x="1597819" y="0"/>
                </a:lnTo>
                <a:lnTo>
                  <a:pt x="1597819" y="546472"/>
                </a:lnTo>
                <a:lnTo>
                  <a:pt x="0" y="546472"/>
                </a:lnTo>
                <a:lnTo>
                  <a:pt x="0" y="0"/>
                </a:lnTo>
                <a:close/>
              </a:path>
            </a:pathLst>
          </a:custGeom>
          <a:ln>
            <a:solidFill>
              <a:srgbClr val="2A5B1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0" bIns="91440" numCol="2" spcCol="1270" anchor="ctr" anchorCtr="0">
            <a:noAutofit/>
          </a:bodyPr>
          <a:lstStyle/>
          <a:p>
            <a:pPr marL="0" marR="0" lvl="1" indent="0" algn="l" defTabSz="466725" rtl="0" eaLnBrk="1" fontAlgn="auto" latinLnBrk="0" hangingPunct="1">
              <a:lnSpc>
                <a:spcPct val="80000"/>
              </a:lnSpc>
              <a:spcBef>
                <a:spcPct val="0"/>
              </a:spcBef>
              <a:spcAft>
                <a:spcPts val="150"/>
              </a:spcAft>
              <a:buClrTx/>
              <a:buSzTx/>
              <a:buFontTx/>
              <a:buNone/>
              <a:tabLst/>
              <a:defRPr/>
            </a:pP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Arthritis</a:t>
            </a:r>
          </a:p>
          <a:p>
            <a:pPr marL="118872" marR="0" lvl="1" indent="-118872" algn="l" defTabSz="46672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Orthopaedics</a:t>
            </a:r>
            <a:endPar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0" marR="0" lvl="1" indent="0" algn="l" defTabSz="466725" rtl="0" eaLnBrk="1" fontAlgn="auto" latinLnBrk="0" hangingPunct="1">
              <a:lnSpc>
                <a:spcPct val="100000"/>
              </a:lnSpc>
              <a:spcBef>
                <a:spcPct val="0"/>
              </a:spcBef>
              <a:spcAft>
                <a:spcPts val="150"/>
              </a:spcAft>
              <a:buClrTx/>
              <a:buSzTx/>
              <a:buFontTx/>
              <a:buNone/>
              <a:tabLst/>
              <a:defRPr/>
            </a:pPr>
            <a:endPar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Proteomics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Trauma</a:t>
            </a:r>
          </a:p>
          <a:p>
            <a:pPr marL="118872" marR="0" lvl="1" indent="-118872" algn="l" defTabSz="466725" rtl="0" eaLnBrk="1" fontAlgn="auto" latinLnBrk="0" hangingPunct="1">
              <a:lnSpc>
                <a:spcPct val="80000"/>
              </a:lnSpc>
              <a:spcBef>
                <a:spcPct val="0"/>
              </a:spcBef>
              <a:spcAft>
                <a:spcPts val="15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p:txBody>
      </p:sp>
      <p:sp>
        <p:nvSpPr>
          <p:cNvPr id="107" name="Freeform: Shape 106">
            <a:extLst>
              <a:ext uri="{FF2B5EF4-FFF2-40B4-BE49-F238E27FC236}">
                <a16:creationId xmlns:a16="http://schemas.microsoft.com/office/drawing/2014/main" id="{602B856E-F68E-1D35-3B8B-879EE99D1036}"/>
              </a:ext>
            </a:extLst>
          </p:cNvPr>
          <p:cNvSpPr/>
          <p:nvPr/>
        </p:nvSpPr>
        <p:spPr>
          <a:xfrm>
            <a:off x="987033" y="3803925"/>
            <a:ext cx="1198573" cy="595424"/>
          </a:xfrm>
          <a:custGeom>
            <a:avLst/>
            <a:gdLst>
              <a:gd name="connsiteX0" fmla="*/ 0 w 1281239"/>
              <a:gd name="connsiteY0" fmla="*/ 0 h 460372"/>
              <a:gd name="connsiteX1" fmla="*/ 1281239 w 1281239"/>
              <a:gd name="connsiteY1" fmla="*/ 0 h 460372"/>
              <a:gd name="connsiteX2" fmla="*/ 1281239 w 1281239"/>
              <a:gd name="connsiteY2" fmla="*/ 460372 h 460372"/>
              <a:gd name="connsiteX3" fmla="*/ 0 w 1281239"/>
              <a:gd name="connsiteY3" fmla="*/ 460372 h 460372"/>
              <a:gd name="connsiteX4" fmla="*/ 0 w 1281239"/>
              <a:gd name="connsiteY4" fmla="*/ 0 h 46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239" h="460372">
                <a:moveTo>
                  <a:pt x="0" y="0"/>
                </a:moveTo>
                <a:lnTo>
                  <a:pt x="1281239" y="0"/>
                </a:lnTo>
                <a:lnTo>
                  <a:pt x="1281239" y="460372"/>
                </a:lnTo>
                <a:lnTo>
                  <a:pt x="0" y="460372"/>
                </a:lnTo>
                <a:lnTo>
                  <a:pt x="0" y="0"/>
                </a:lnTo>
                <a:close/>
              </a:path>
            </a:pathLst>
          </a:custGeom>
          <a:solidFill>
            <a:srgbClr val="2A5B1C"/>
          </a:solidFill>
          <a:ln>
            <a:solidFill>
              <a:srgbClr val="2A5B1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0" rIns="0" bIns="0"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Orthopaedic</a:t>
            </a: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Medicine</a:t>
            </a:r>
          </a:p>
        </p:txBody>
      </p:sp>
      <p:sp>
        <p:nvSpPr>
          <p:cNvPr id="108" name="Oval 107">
            <a:extLst>
              <a:ext uri="{FF2B5EF4-FFF2-40B4-BE49-F238E27FC236}">
                <a16:creationId xmlns:a16="http://schemas.microsoft.com/office/drawing/2014/main" id="{492A485B-9C8D-3EB9-FF5E-0B7DDAC1042B}"/>
              </a:ext>
            </a:extLst>
          </p:cNvPr>
          <p:cNvSpPr/>
          <p:nvPr/>
        </p:nvSpPr>
        <p:spPr>
          <a:xfrm>
            <a:off x="593155" y="3821662"/>
            <a:ext cx="559950" cy="559950"/>
          </a:xfrm>
          <a:prstGeom prst="ellipse">
            <a:avLst/>
          </a:prstGeom>
          <a:blipFill>
            <a:blip r:embed="rId7"/>
            <a:stretch>
              <a:fillRect/>
            </a:stretch>
          </a:blip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9" name="Freeform: Shape 108">
            <a:extLst>
              <a:ext uri="{FF2B5EF4-FFF2-40B4-BE49-F238E27FC236}">
                <a16:creationId xmlns:a16="http://schemas.microsoft.com/office/drawing/2014/main" id="{8C08AF99-7636-F0D3-8D66-BD2D47E8BFF4}"/>
              </a:ext>
            </a:extLst>
          </p:cNvPr>
          <p:cNvSpPr/>
          <p:nvPr/>
        </p:nvSpPr>
        <p:spPr>
          <a:xfrm>
            <a:off x="6440561" y="3794255"/>
            <a:ext cx="2164002" cy="595424"/>
          </a:xfrm>
          <a:custGeom>
            <a:avLst/>
            <a:gdLst>
              <a:gd name="connsiteX0" fmla="*/ 0 w 1597819"/>
              <a:gd name="connsiteY0" fmla="*/ 0 h 546472"/>
              <a:gd name="connsiteX1" fmla="*/ 1597819 w 1597819"/>
              <a:gd name="connsiteY1" fmla="*/ 0 h 546472"/>
              <a:gd name="connsiteX2" fmla="*/ 1597819 w 1597819"/>
              <a:gd name="connsiteY2" fmla="*/ 546472 h 546472"/>
              <a:gd name="connsiteX3" fmla="*/ 0 w 1597819"/>
              <a:gd name="connsiteY3" fmla="*/ 546472 h 546472"/>
              <a:gd name="connsiteX4" fmla="*/ 0 w 1597819"/>
              <a:gd name="connsiteY4" fmla="*/ 0 h 54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819" h="546472">
                <a:moveTo>
                  <a:pt x="0" y="0"/>
                </a:moveTo>
                <a:lnTo>
                  <a:pt x="1597819" y="0"/>
                </a:lnTo>
                <a:lnTo>
                  <a:pt x="1597819" y="546472"/>
                </a:lnTo>
                <a:lnTo>
                  <a:pt x="0" y="546472"/>
                </a:lnTo>
                <a:lnTo>
                  <a:pt x="0" y="0"/>
                </a:lnTo>
                <a:close/>
              </a:path>
            </a:pathLst>
          </a:custGeom>
          <a:ln>
            <a:solidFill>
              <a:srgbClr val="CFAE1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0" bIns="91440" numCol="2" spcCol="1270" anchor="ctr" anchorCtr="0">
            <a:noAutofit/>
          </a:bodyPr>
          <a:lstStyle/>
          <a:p>
            <a:pPr marL="0" marR="0" lvl="1" indent="0" algn="l" defTabSz="466725" rtl="0" eaLnBrk="1" fontAlgn="auto" latinLnBrk="0" hangingPunct="1">
              <a:lnSpc>
                <a:spcPct val="80000"/>
              </a:lnSpc>
              <a:spcBef>
                <a:spcPct val="0"/>
              </a:spcBef>
              <a:spcAft>
                <a:spcPts val="150"/>
              </a:spcAft>
              <a:buClrTx/>
              <a:buSzTx/>
              <a:buFontTx/>
              <a:buNone/>
              <a:tabLst/>
              <a:defRPr/>
            </a:pP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Proteomics</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Pulmonary Fibrosis</a:t>
            </a:r>
          </a:p>
          <a:p>
            <a:pPr marL="0" marR="0" lvl="1" indent="0" algn="l" defTabSz="466725" rtl="0" eaLnBrk="1" fontAlgn="auto" latinLnBrk="0" hangingPunct="1">
              <a:lnSpc>
                <a:spcPct val="100000"/>
              </a:lnSpc>
              <a:spcBef>
                <a:spcPct val="0"/>
              </a:spcBef>
              <a:spcAft>
                <a:spcPts val="150"/>
              </a:spcAft>
              <a:buClrTx/>
              <a:buSzTx/>
              <a:buFontTx/>
              <a:buNone/>
              <a:tabLst/>
              <a:defRPr/>
            </a:pPr>
            <a:endPar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0" marR="0" lvl="1" indent="0" algn="l" defTabSz="466725" rtl="0" eaLnBrk="1" fontAlgn="auto" latinLnBrk="0" hangingPunct="1">
              <a:lnSpc>
                <a:spcPct val="100000"/>
              </a:lnSpc>
              <a:spcBef>
                <a:spcPct val="0"/>
              </a:spcBef>
              <a:spcAft>
                <a:spcPts val="150"/>
              </a:spcAft>
              <a:buClrTx/>
              <a:buSzTx/>
              <a:buFontTx/>
              <a:buNone/>
              <a:tabLst/>
              <a:defRPr/>
            </a:pPr>
            <a:endPar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Respiratory Health</a:t>
            </a:r>
          </a:p>
          <a:p>
            <a:pPr marL="118872" marR="0" lvl="1" indent="-118872" algn="l" defTabSz="466725" rtl="0" eaLnBrk="1" fontAlgn="auto" latinLnBrk="0" hangingPunct="1">
              <a:lnSpc>
                <a:spcPct val="100000"/>
              </a:lnSpc>
              <a:spcBef>
                <a:spcPct val="0"/>
              </a:spcBef>
              <a:spcAft>
                <a:spcPts val="1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Trauma</a:t>
            </a:r>
          </a:p>
          <a:p>
            <a:pPr marL="118872" marR="0" lvl="1" indent="-118872" algn="l" defTabSz="466725" rtl="0" eaLnBrk="1" fontAlgn="auto" latinLnBrk="0" hangingPunct="1">
              <a:lnSpc>
                <a:spcPct val="80000"/>
              </a:lnSpc>
              <a:spcBef>
                <a:spcPct val="0"/>
              </a:spcBef>
              <a:spcAft>
                <a:spcPts val="15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p:txBody>
      </p:sp>
      <p:sp>
        <p:nvSpPr>
          <p:cNvPr id="110" name="Freeform: Shape 109">
            <a:extLst>
              <a:ext uri="{FF2B5EF4-FFF2-40B4-BE49-F238E27FC236}">
                <a16:creationId xmlns:a16="http://schemas.microsoft.com/office/drawing/2014/main" id="{146D3EDE-D3E5-7E86-E02A-961BCD7042D3}"/>
              </a:ext>
            </a:extLst>
          </p:cNvPr>
          <p:cNvSpPr/>
          <p:nvPr/>
        </p:nvSpPr>
        <p:spPr>
          <a:xfrm>
            <a:off x="5254638" y="3794255"/>
            <a:ext cx="1198573" cy="595424"/>
          </a:xfrm>
          <a:custGeom>
            <a:avLst/>
            <a:gdLst>
              <a:gd name="connsiteX0" fmla="*/ 0 w 1281239"/>
              <a:gd name="connsiteY0" fmla="*/ 0 h 460372"/>
              <a:gd name="connsiteX1" fmla="*/ 1281239 w 1281239"/>
              <a:gd name="connsiteY1" fmla="*/ 0 h 460372"/>
              <a:gd name="connsiteX2" fmla="*/ 1281239 w 1281239"/>
              <a:gd name="connsiteY2" fmla="*/ 460372 h 460372"/>
              <a:gd name="connsiteX3" fmla="*/ 0 w 1281239"/>
              <a:gd name="connsiteY3" fmla="*/ 460372 h 460372"/>
              <a:gd name="connsiteX4" fmla="*/ 0 w 1281239"/>
              <a:gd name="connsiteY4" fmla="*/ 0 h 46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239" h="460372">
                <a:moveTo>
                  <a:pt x="0" y="0"/>
                </a:moveTo>
                <a:lnTo>
                  <a:pt x="1281239" y="0"/>
                </a:lnTo>
                <a:lnTo>
                  <a:pt x="1281239" y="460372"/>
                </a:lnTo>
                <a:lnTo>
                  <a:pt x="0" y="460372"/>
                </a:lnTo>
                <a:lnTo>
                  <a:pt x="0" y="0"/>
                </a:lnTo>
                <a:close/>
              </a:path>
            </a:pathLst>
          </a:custGeom>
          <a:solidFill>
            <a:srgbClr val="CFAE19"/>
          </a:solidFill>
          <a:ln>
            <a:solidFill>
              <a:srgbClr val="CFAE1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0" rIns="0" bIns="0"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Respiratory </a:t>
            </a:r>
            <a:b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Health</a:t>
            </a:r>
          </a:p>
        </p:txBody>
      </p:sp>
      <p:sp>
        <p:nvSpPr>
          <p:cNvPr id="111" name="Oval 110">
            <a:extLst>
              <a:ext uri="{FF2B5EF4-FFF2-40B4-BE49-F238E27FC236}">
                <a16:creationId xmlns:a16="http://schemas.microsoft.com/office/drawing/2014/main" id="{79E16F2F-06AA-97B7-7CBA-3AD3531FDAD7}"/>
              </a:ext>
            </a:extLst>
          </p:cNvPr>
          <p:cNvSpPr/>
          <p:nvPr/>
        </p:nvSpPr>
        <p:spPr>
          <a:xfrm>
            <a:off x="4860760" y="3811992"/>
            <a:ext cx="559950" cy="559950"/>
          </a:xfrm>
          <a:prstGeom prst="ellipse">
            <a:avLst/>
          </a:prstGeom>
          <a:blipFill>
            <a:blip r:embed="rId8"/>
            <a:stretch>
              <a:fillRect/>
            </a:stretch>
          </a:blip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9" name="Isosceles Triangle 98">
            <a:extLst>
              <a:ext uri="{FF2B5EF4-FFF2-40B4-BE49-F238E27FC236}">
                <a16:creationId xmlns:a16="http://schemas.microsoft.com/office/drawing/2014/main" id="{269B7EF4-0D61-EE8E-7717-4D1D4FA0EE57}"/>
              </a:ext>
            </a:extLst>
          </p:cNvPr>
          <p:cNvSpPr/>
          <p:nvPr/>
        </p:nvSpPr>
        <p:spPr>
          <a:xfrm rot="5400000">
            <a:off x="2133719" y="4055100"/>
            <a:ext cx="180474" cy="82665"/>
          </a:xfrm>
          <a:prstGeom prst="triangle">
            <a:avLst/>
          </a:prstGeom>
          <a:solidFill>
            <a:srgbClr val="2A5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2975"/>
              </a:solidFill>
              <a:effectLst/>
              <a:uLnTx/>
              <a:uFillTx/>
              <a:latin typeface="Arial" panose="020B0604020202020204" pitchFamily="34" charset="0"/>
              <a:ea typeface="+mn-ea"/>
              <a:cs typeface="Arial" panose="020B0604020202020204" pitchFamily="34" charset="0"/>
            </a:endParaRPr>
          </a:p>
        </p:txBody>
      </p:sp>
      <p:sp>
        <p:nvSpPr>
          <p:cNvPr id="2" name="Isosceles Triangle 1">
            <a:extLst>
              <a:ext uri="{FF2B5EF4-FFF2-40B4-BE49-F238E27FC236}">
                <a16:creationId xmlns:a16="http://schemas.microsoft.com/office/drawing/2014/main" id="{9D1E3CF5-C770-E672-4A6D-DD00EC60956A}"/>
              </a:ext>
            </a:extLst>
          </p:cNvPr>
          <p:cNvSpPr/>
          <p:nvPr/>
        </p:nvSpPr>
        <p:spPr>
          <a:xfrm rot="5400000">
            <a:off x="4104809" y="3287539"/>
            <a:ext cx="180474" cy="82665"/>
          </a:xfrm>
          <a:prstGeom prst="triangle">
            <a:avLst/>
          </a:prstGeom>
          <a:solidFill>
            <a:srgbClr val="AD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2975"/>
              </a:solidFill>
              <a:effectLst/>
              <a:uLnTx/>
              <a:uFillTx/>
              <a:latin typeface="Arial" panose="020B0604020202020204" pitchFamily="34" charset="0"/>
              <a:ea typeface="+mn-ea"/>
              <a:cs typeface="Arial" panose="020B0604020202020204" pitchFamily="34" charset="0"/>
            </a:endParaRPr>
          </a:p>
        </p:txBody>
      </p:sp>
      <p:sp>
        <p:nvSpPr>
          <p:cNvPr id="5" name="Isosceles Triangle 4">
            <a:extLst>
              <a:ext uri="{FF2B5EF4-FFF2-40B4-BE49-F238E27FC236}">
                <a16:creationId xmlns:a16="http://schemas.microsoft.com/office/drawing/2014/main" id="{388A88BE-0052-61E9-27D7-1CE887067D92}"/>
              </a:ext>
            </a:extLst>
          </p:cNvPr>
          <p:cNvSpPr/>
          <p:nvPr/>
        </p:nvSpPr>
        <p:spPr>
          <a:xfrm rot="5400000">
            <a:off x="6409263" y="4060305"/>
            <a:ext cx="180474" cy="82665"/>
          </a:xfrm>
          <a:prstGeom prst="triangle">
            <a:avLst/>
          </a:prstGeom>
          <a:solidFill>
            <a:srgbClr val="CFA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2975"/>
              </a:solidFill>
              <a:effectLst/>
              <a:uLnTx/>
              <a:uFillTx/>
              <a:latin typeface="Arial" panose="020B0604020202020204" pitchFamily="34" charset="0"/>
              <a:ea typeface="+mn-ea"/>
              <a:cs typeface="Arial" panose="020B0604020202020204" pitchFamily="34" charset="0"/>
            </a:endParaRPr>
          </a:p>
        </p:txBody>
      </p:sp>
      <p:sp>
        <p:nvSpPr>
          <p:cNvPr id="7" name="Isosceles Triangle 6">
            <a:extLst>
              <a:ext uri="{FF2B5EF4-FFF2-40B4-BE49-F238E27FC236}">
                <a16:creationId xmlns:a16="http://schemas.microsoft.com/office/drawing/2014/main" id="{647A9207-26F7-5720-DA95-A3674E75E920}"/>
              </a:ext>
            </a:extLst>
          </p:cNvPr>
          <p:cNvSpPr/>
          <p:nvPr/>
        </p:nvSpPr>
        <p:spPr>
          <a:xfrm rot="5400000">
            <a:off x="1589178" y="5394011"/>
            <a:ext cx="180474" cy="82665"/>
          </a:xfrm>
          <a:prstGeom prst="triangle">
            <a:avLst/>
          </a:prstGeom>
          <a:solidFill>
            <a:srgbClr val="C87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2975"/>
              </a:solidFill>
              <a:effectLst/>
              <a:uLnTx/>
              <a:uFillTx/>
              <a:latin typeface="Arial" panose="020B0604020202020204" pitchFamily="34" charset="0"/>
              <a:ea typeface="+mn-ea"/>
              <a:cs typeface="Arial" panose="020B0604020202020204" pitchFamily="34" charset="0"/>
            </a:endParaRPr>
          </a:p>
        </p:txBody>
      </p:sp>
      <p:sp>
        <p:nvSpPr>
          <p:cNvPr id="8" name="Isosceles Triangle 7">
            <a:extLst>
              <a:ext uri="{FF2B5EF4-FFF2-40B4-BE49-F238E27FC236}">
                <a16:creationId xmlns:a16="http://schemas.microsoft.com/office/drawing/2014/main" id="{CE0B7E5F-6109-4582-4A03-7602B66A6216}"/>
              </a:ext>
            </a:extLst>
          </p:cNvPr>
          <p:cNvSpPr/>
          <p:nvPr/>
        </p:nvSpPr>
        <p:spPr>
          <a:xfrm rot="5400000">
            <a:off x="5763689" y="5394012"/>
            <a:ext cx="180474" cy="82665"/>
          </a:xfrm>
          <a:prstGeom prst="triangle">
            <a:avLst/>
          </a:prstGeom>
          <a:solidFill>
            <a:srgbClr val="714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2975"/>
              </a:solidFill>
              <a:effectLst/>
              <a:uLnTx/>
              <a:uFillTx/>
              <a:latin typeface="Arial" panose="020B0604020202020204" pitchFamily="34" charset="0"/>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7D9E37F8-D68D-E115-D943-58C672E7D19E}"/>
              </a:ext>
            </a:extLst>
          </p:cNvPr>
          <p:cNvCxnSpPr>
            <a:cxnSpLocks/>
          </p:cNvCxnSpPr>
          <p:nvPr/>
        </p:nvCxnSpPr>
        <p:spPr>
          <a:xfrm>
            <a:off x="634621" y="5190688"/>
            <a:ext cx="9474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D6E5A3F5-7C5E-6BFC-A7D2-201806858D72}"/>
              </a:ext>
            </a:extLst>
          </p:cNvPr>
          <p:cNvSpPr/>
          <p:nvPr/>
        </p:nvSpPr>
        <p:spPr>
          <a:xfrm>
            <a:off x="841223" y="4702693"/>
            <a:ext cx="559950" cy="559950"/>
          </a:xfrm>
          <a:prstGeom prst="ellipse">
            <a:avLst/>
          </a:prstGeom>
          <a:blipFill>
            <a:blip r:embed="rId9"/>
            <a:stretch>
              <a:fillRect/>
            </a:stretch>
          </a:blip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845263BA-E446-6866-E9DD-CDD2866C148D}"/>
              </a:ext>
            </a:extLst>
          </p:cNvPr>
          <p:cNvCxnSpPr>
            <a:cxnSpLocks/>
          </p:cNvCxnSpPr>
          <p:nvPr/>
        </p:nvCxnSpPr>
        <p:spPr>
          <a:xfrm>
            <a:off x="4827937" y="5166951"/>
            <a:ext cx="9474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7E829661-3871-022E-7E08-F18728D017A8}"/>
              </a:ext>
            </a:extLst>
          </p:cNvPr>
          <p:cNvSpPr/>
          <p:nvPr/>
        </p:nvSpPr>
        <p:spPr>
          <a:xfrm>
            <a:off x="5033028" y="4702693"/>
            <a:ext cx="559950" cy="559950"/>
          </a:xfrm>
          <a:prstGeom prst="ellipse">
            <a:avLst/>
          </a:prstGeom>
          <a:blipFill>
            <a:blip r:embed="rId10"/>
            <a:stretch>
              <a:fillRect/>
            </a:stretch>
          </a:blip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95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201DB3D-1BA5-9740-B830-37C1A7640E59}"/>
              </a:ext>
            </a:extLst>
          </p:cNvPr>
          <p:cNvGrpSpPr/>
          <p:nvPr/>
        </p:nvGrpSpPr>
        <p:grpSpPr>
          <a:xfrm>
            <a:off x="175989" y="861040"/>
            <a:ext cx="8792021" cy="5120640"/>
            <a:chOff x="175989" y="861040"/>
            <a:chExt cx="8792021" cy="5120640"/>
          </a:xfrm>
        </p:grpSpPr>
        <p:sp>
          <p:nvSpPr>
            <p:cNvPr id="6" name="Freeform: Shape 5">
              <a:extLst>
                <a:ext uri="{FF2B5EF4-FFF2-40B4-BE49-F238E27FC236}">
                  <a16:creationId xmlns:a16="http://schemas.microsoft.com/office/drawing/2014/main" id="{256F3168-1F5C-CCE9-468E-B31504565413}"/>
                </a:ext>
              </a:extLst>
            </p:cNvPr>
            <p:cNvSpPr/>
            <p:nvPr/>
          </p:nvSpPr>
          <p:spPr>
            <a:xfrm>
              <a:off x="175989" y="861040"/>
              <a:ext cx="2717071" cy="548640"/>
            </a:xfrm>
            <a:custGeom>
              <a:avLst/>
              <a:gdLst>
                <a:gd name="connsiteX0" fmla="*/ 0 w 2717071"/>
                <a:gd name="connsiteY0" fmla="*/ 0 h 392877"/>
                <a:gd name="connsiteX1" fmla="*/ 2717071 w 2717071"/>
                <a:gd name="connsiteY1" fmla="*/ 0 h 392877"/>
                <a:gd name="connsiteX2" fmla="*/ 2717071 w 2717071"/>
                <a:gd name="connsiteY2" fmla="*/ 392877 h 392877"/>
                <a:gd name="connsiteX3" fmla="*/ 0 w 2717071"/>
                <a:gd name="connsiteY3" fmla="*/ 392877 h 392877"/>
                <a:gd name="connsiteX4" fmla="*/ 0 w 2717071"/>
                <a:gd name="connsiteY4" fmla="*/ 0 h 392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071" h="392877">
                  <a:moveTo>
                    <a:pt x="0" y="0"/>
                  </a:moveTo>
                  <a:lnTo>
                    <a:pt x="2717071" y="0"/>
                  </a:lnTo>
                  <a:lnTo>
                    <a:pt x="2717071" y="392877"/>
                  </a:lnTo>
                  <a:lnTo>
                    <a:pt x="0" y="392877"/>
                  </a:lnTo>
                  <a:lnTo>
                    <a:pt x="0" y="0"/>
                  </a:lnTo>
                  <a:close/>
                </a:path>
              </a:pathLst>
            </a:custGeom>
            <a:solidFill>
              <a:schemeClr val="accent1">
                <a:lumMod val="50000"/>
              </a:schemeClr>
            </a:solidFill>
            <a:ln>
              <a:noFill/>
            </a:ln>
            <a:effectLst>
              <a:outerShdw blurRad="149987" dist="203200" dir="8400000" algn="ctr" rotWithShape="0">
                <a:srgbClr val="000000">
                  <a:alpha val="28000"/>
                </a:srgbClr>
              </a:outerShdw>
            </a:effectLst>
            <a:scene3d>
              <a:camera prst="orthographicFront">
                <a:rot lat="0" lon="0" rev="0"/>
              </a:camera>
              <a:lightRig rig="balanced" dir="t"/>
            </a:scene3d>
            <a:sp3d prstMaterial="dkEdge">
              <a:bevelT w="88900" h="88900"/>
            </a:sp3d>
          </p:spPr>
          <p:style>
            <a:lnRef idx="2">
              <a:scrgbClr r="0" g="0" b="0"/>
            </a:lnRef>
            <a:fillRef idx="1">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Discovery</a:t>
              </a:r>
            </a:p>
          </p:txBody>
        </p:sp>
        <p:sp>
          <p:nvSpPr>
            <p:cNvPr id="7" name="Freeform: Shape 6">
              <a:extLst>
                <a:ext uri="{FF2B5EF4-FFF2-40B4-BE49-F238E27FC236}">
                  <a16:creationId xmlns:a16="http://schemas.microsoft.com/office/drawing/2014/main" id="{CADD9F52-D963-4DA0-CA09-432D9C5C6EA2}"/>
                </a:ext>
              </a:extLst>
            </p:cNvPr>
            <p:cNvSpPr/>
            <p:nvPr/>
          </p:nvSpPr>
          <p:spPr>
            <a:xfrm>
              <a:off x="175990" y="1409680"/>
              <a:ext cx="2717071" cy="4572000"/>
            </a:xfrm>
            <a:custGeom>
              <a:avLst/>
              <a:gdLst>
                <a:gd name="connsiteX0" fmla="*/ 0 w 2717071"/>
                <a:gd name="connsiteY0" fmla="*/ 0 h 4128117"/>
                <a:gd name="connsiteX1" fmla="*/ 2717071 w 2717071"/>
                <a:gd name="connsiteY1" fmla="*/ 0 h 4128117"/>
                <a:gd name="connsiteX2" fmla="*/ 2717071 w 2717071"/>
                <a:gd name="connsiteY2" fmla="*/ 4128117 h 4128117"/>
                <a:gd name="connsiteX3" fmla="*/ 0 w 2717071"/>
                <a:gd name="connsiteY3" fmla="*/ 4128117 h 4128117"/>
                <a:gd name="connsiteX4" fmla="*/ 0 w 2717071"/>
                <a:gd name="connsiteY4" fmla="*/ 0 h 412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071" h="4128117">
                  <a:moveTo>
                    <a:pt x="0" y="0"/>
                  </a:moveTo>
                  <a:lnTo>
                    <a:pt x="2717071" y="0"/>
                  </a:lnTo>
                  <a:lnTo>
                    <a:pt x="2717071" y="4128117"/>
                  </a:lnTo>
                  <a:lnTo>
                    <a:pt x="0" y="4128117"/>
                  </a:lnTo>
                  <a:lnTo>
                    <a:pt x="0" y="0"/>
                  </a:lnTo>
                  <a:close/>
                </a:path>
              </a:pathLst>
            </a:custGeom>
            <a:solidFill>
              <a:schemeClr val="accent1">
                <a:lumMod val="20000"/>
                <a:lumOff val="80000"/>
                <a:alpha val="90000"/>
              </a:schemeClr>
            </a:solidFill>
            <a:ln>
              <a:noFill/>
            </a:ln>
            <a:effectLst>
              <a:outerShdw blurRad="149987" dist="203200" dir="8400000" algn="ctr" rotWithShape="0">
                <a:srgbClr val="000000">
                  <a:alpha val="28000"/>
                </a:srgbClr>
              </a:outerShdw>
            </a:effectLst>
            <a:scene3d>
              <a:camera prst="orthographicFront">
                <a:rot lat="0" lon="0" rev="0"/>
              </a:camera>
              <a:lightRig rig="balanced" dir="t"/>
            </a:scene3d>
            <a:sp3d prstMaterial="dkEdge">
              <a:bevelT w="88900" h="889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Direct cost max</a:t>
              </a:r>
              <a:r>
                <a:rPr lang="en-US" sz="1600" kern="1200" dirty="0">
                  <a:latin typeface="Arial" panose="020B0604020202020204" pitchFamily="34" charset="0"/>
                  <a:cs typeface="Arial" panose="020B0604020202020204" pitchFamily="34" charset="0"/>
                </a:rPr>
                <a:t>: $200K</a:t>
              </a:r>
            </a:p>
            <a:p>
              <a:pPr marL="0" lvl="1" indent="0" algn="l" defTabSz="711200">
                <a:lnSpc>
                  <a:spcPct val="90000"/>
                </a:lnSpc>
                <a:spcBef>
                  <a:spcPct val="0"/>
                </a:spcBef>
                <a:spcAft>
                  <a:spcPct val="15000"/>
                </a:spcAft>
                <a:buNone/>
              </a:pPr>
              <a:endParaRPr lang="en-US" sz="1600" u="sng" kern="1200" dirty="0">
                <a:latin typeface="Arial" panose="020B0604020202020204" pitchFamily="34" charset="0"/>
                <a:cs typeface="Arial" panose="020B0604020202020204" pitchFamily="34" charset="0"/>
              </a:endParaRP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POP</a:t>
              </a:r>
              <a:r>
                <a:rPr lang="en-US" sz="1600" kern="1200" dirty="0">
                  <a:latin typeface="Arial" panose="020B0604020202020204" pitchFamily="34" charset="0"/>
                  <a:cs typeface="Arial" panose="020B0604020202020204" pitchFamily="34" charset="0"/>
                </a:rPr>
                <a:t>: 2 years</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Eligibility</a:t>
              </a:r>
              <a:r>
                <a:rPr lang="en-US" sz="1600" kern="1200" dirty="0">
                  <a:latin typeface="Arial" panose="020B0604020202020204" pitchFamily="34" charset="0"/>
                  <a:cs typeface="Arial" panose="020B0604020202020204" pitchFamily="34" charset="0"/>
                </a:rPr>
                <a:t>: Post-docs, clinical fellows and above</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LOI/Invite</a:t>
              </a:r>
              <a:r>
                <a:rPr lang="en-US" sz="1600" kern="1200" dirty="0">
                  <a:latin typeface="Arial" panose="020B0604020202020204" pitchFamily="34" charset="0"/>
                  <a:cs typeface="Arial" panose="020B0604020202020204" pitchFamily="34" charset="0"/>
                </a:rPr>
                <a:t>: Letter of Intent</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ctr" defTabSz="711200">
                <a:lnSpc>
                  <a:spcPct val="90000"/>
                </a:lnSpc>
                <a:spcBef>
                  <a:spcPct val="0"/>
                </a:spcBef>
                <a:spcAft>
                  <a:spcPct val="15000"/>
                </a:spcAft>
                <a:buNone/>
              </a:pPr>
              <a:r>
                <a:rPr lang="en-US" sz="1600" kern="1200" dirty="0">
                  <a:latin typeface="Arial" panose="020B0604020202020204" pitchFamily="34" charset="0"/>
                  <a:cs typeface="Arial" panose="020B0604020202020204" pitchFamily="34" charset="0"/>
                </a:rPr>
                <a:t>Supports the exploration of highly innovative concepts or untested theories</a:t>
              </a:r>
            </a:p>
          </p:txBody>
        </p:sp>
        <p:sp>
          <p:nvSpPr>
            <p:cNvPr id="8" name="Freeform: Shape 7">
              <a:extLst>
                <a:ext uri="{FF2B5EF4-FFF2-40B4-BE49-F238E27FC236}">
                  <a16:creationId xmlns:a16="http://schemas.microsoft.com/office/drawing/2014/main" id="{B1624190-8DF5-D976-AD31-C88E4D8F8896}"/>
                </a:ext>
              </a:extLst>
            </p:cNvPr>
            <p:cNvSpPr/>
            <p:nvPr/>
          </p:nvSpPr>
          <p:spPr>
            <a:xfrm>
              <a:off x="3214791" y="861040"/>
              <a:ext cx="2717071" cy="548640"/>
            </a:xfrm>
            <a:custGeom>
              <a:avLst/>
              <a:gdLst>
                <a:gd name="connsiteX0" fmla="*/ 0 w 2717071"/>
                <a:gd name="connsiteY0" fmla="*/ 0 h 392877"/>
                <a:gd name="connsiteX1" fmla="*/ 2717071 w 2717071"/>
                <a:gd name="connsiteY1" fmla="*/ 0 h 392877"/>
                <a:gd name="connsiteX2" fmla="*/ 2717071 w 2717071"/>
                <a:gd name="connsiteY2" fmla="*/ 392877 h 392877"/>
                <a:gd name="connsiteX3" fmla="*/ 0 w 2717071"/>
                <a:gd name="connsiteY3" fmla="*/ 392877 h 392877"/>
                <a:gd name="connsiteX4" fmla="*/ 0 w 2717071"/>
                <a:gd name="connsiteY4" fmla="*/ 0 h 392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071" h="392877">
                  <a:moveTo>
                    <a:pt x="0" y="0"/>
                  </a:moveTo>
                  <a:lnTo>
                    <a:pt x="2717071" y="0"/>
                  </a:lnTo>
                  <a:lnTo>
                    <a:pt x="2717071" y="392877"/>
                  </a:lnTo>
                  <a:lnTo>
                    <a:pt x="0" y="392877"/>
                  </a:lnTo>
                  <a:lnTo>
                    <a:pt x="0" y="0"/>
                  </a:lnTo>
                  <a:close/>
                </a:path>
              </a:pathLst>
            </a:cu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Investigator-Initiated</a:t>
              </a:r>
            </a:p>
          </p:txBody>
        </p:sp>
        <p:sp>
          <p:nvSpPr>
            <p:cNvPr id="9" name="Freeform: Shape 8">
              <a:extLst>
                <a:ext uri="{FF2B5EF4-FFF2-40B4-BE49-F238E27FC236}">
                  <a16:creationId xmlns:a16="http://schemas.microsoft.com/office/drawing/2014/main" id="{6DC7B8EA-50FF-7392-FC2A-E873B575F964}"/>
                </a:ext>
              </a:extLst>
            </p:cNvPr>
            <p:cNvSpPr/>
            <p:nvPr/>
          </p:nvSpPr>
          <p:spPr>
            <a:xfrm>
              <a:off x="3214791" y="1409680"/>
              <a:ext cx="2717071" cy="4572000"/>
            </a:xfrm>
            <a:custGeom>
              <a:avLst/>
              <a:gdLst>
                <a:gd name="connsiteX0" fmla="*/ 0 w 2717071"/>
                <a:gd name="connsiteY0" fmla="*/ 0 h 3405812"/>
                <a:gd name="connsiteX1" fmla="*/ 2717071 w 2717071"/>
                <a:gd name="connsiteY1" fmla="*/ 0 h 3405812"/>
                <a:gd name="connsiteX2" fmla="*/ 2717071 w 2717071"/>
                <a:gd name="connsiteY2" fmla="*/ 3405812 h 3405812"/>
                <a:gd name="connsiteX3" fmla="*/ 0 w 2717071"/>
                <a:gd name="connsiteY3" fmla="*/ 3405812 h 3405812"/>
                <a:gd name="connsiteX4" fmla="*/ 0 w 2717071"/>
                <a:gd name="connsiteY4" fmla="*/ 0 h 340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071" h="3405812">
                  <a:moveTo>
                    <a:pt x="0" y="0"/>
                  </a:moveTo>
                  <a:lnTo>
                    <a:pt x="2717071" y="0"/>
                  </a:lnTo>
                  <a:lnTo>
                    <a:pt x="2717071" y="3405812"/>
                  </a:lnTo>
                  <a:lnTo>
                    <a:pt x="0" y="3405812"/>
                  </a:lnTo>
                  <a:lnTo>
                    <a:pt x="0" y="0"/>
                  </a:lnTo>
                  <a:close/>
                </a:path>
              </a:pathLst>
            </a:custGeom>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ts val="600"/>
                </a:spcAft>
                <a:buNone/>
              </a:pPr>
              <a:r>
                <a:rPr lang="en-US" sz="1600" u="sng" kern="1200" dirty="0">
                  <a:latin typeface="Arial" panose="020B0604020202020204" pitchFamily="34" charset="0"/>
                  <a:cs typeface="Arial" panose="020B0604020202020204" pitchFamily="34" charset="0"/>
                </a:rPr>
                <a:t>Direct cost max</a:t>
              </a:r>
              <a:r>
                <a:rPr lang="en-US" sz="1600" kern="1200" dirty="0">
                  <a:latin typeface="Arial" panose="020B0604020202020204" pitchFamily="34" charset="0"/>
                  <a:cs typeface="Arial" panose="020B0604020202020204" pitchFamily="34" charset="0"/>
                </a:rPr>
                <a:t>: $1.6M/ $2.0M (PPIO)</a:t>
              </a: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POP</a:t>
              </a:r>
              <a:r>
                <a:rPr lang="en-US" sz="1600" kern="1200" dirty="0">
                  <a:latin typeface="Arial" panose="020B0604020202020204" pitchFamily="34" charset="0"/>
                  <a:cs typeface="Arial" panose="020B0604020202020204" pitchFamily="34" charset="0"/>
                </a:rPr>
                <a:t>: 4 years</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Eligibility</a:t>
              </a:r>
              <a:r>
                <a:rPr lang="en-US" sz="1600" kern="1200" dirty="0">
                  <a:latin typeface="Arial" panose="020B0604020202020204" pitchFamily="34" charset="0"/>
                  <a:cs typeface="Arial" panose="020B0604020202020204" pitchFamily="34" charset="0"/>
                </a:rPr>
                <a:t>: PIs at or above Assistant Professor</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LOI/Invite</a:t>
              </a:r>
              <a:r>
                <a:rPr lang="en-US" sz="1600" kern="1200" dirty="0">
                  <a:latin typeface="Arial" panose="020B0604020202020204" pitchFamily="34" charset="0"/>
                  <a:cs typeface="Arial" panose="020B0604020202020204" pitchFamily="34" charset="0"/>
                </a:rPr>
                <a:t>: Letter of Intent</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ctr" defTabSz="711200">
                <a:lnSpc>
                  <a:spcPct val="90000"/>
                </a:lnSpc>
                <a:spcBef>
                  <a:spcPct val="0"/>
                </a:spcBef>
                <a:spcAft>
                  <a:spcPct val="15000"/>
                </a:spcAft>
                <a:buNone/>
              </a:pPr>
              <a:r>
                <a:rPr lang="en-US" sz="1600" kern="1200" dirty="0">
                  <a:latin typeface="Arial" panose="020B0604020202020204" pitchFamily="34" charset="0"/>
                  <a:cs typeface="Arial" panose="020B0604020202020204" pitchFamily="34" charset="0"/>
                </a:rPr>
                <a:t>Supports basic through translational research that will improve and impact the field of research or patient care</a:t>
              </a:r>
            </a:p>
          </p:txBody>
        </p:sp>
        <p:sp>
          <p:nvSpPr>
            <p:cNvPr id="10" name="Freeform: Shape 9">
              <a:extLst>
                <a:ext uri="{FF2B5EF4-FFF2-40B4-BE49-F238E27FC236}">
                  <a16:creationId xmlns:a16="http://schemas.microsoft.com/office/drawing/2014/main" id="{EE380B76-9ED3-F7E4-568A-D4639C5FE6D3}"/>
                </a:ext>
              </a:extLst>
            </p:cNvPr>
            <p:cNvSpPr/>
            <p:nvPr/>
          </p:nvSpPr>
          <p:spPr>
            <a:xfrm>
              <a:off x="6248744" y="873975"/>
              <a:ext cx="2714418" cy="548640"/>
            </a:xfrm>
            <a:custGeom>
              <a:avLst/>
              <a:gdLst>
                <a:gd name="connsiteX0" fmla="*/ 0 w 2714418"/>
                <a:gd name="connsiteY0" fmla="*/ 0 h 392877"/>
                <a:gd name="connsiteX1" fmla="*/ 2714418 w 2714418"/>
                <a:gd name="connsiteY1" fmla="*/ 0 h 392877"/>
                <a:gd name="connsiteX2" fmla="*/ 2714418 w 2714418"/>
                <a:gd name="connsiteY2" fmla="*/ 392877 h 392877"/>
                <a:gd name="connsiteX3" fmla="*/ 0 w 2714418"/>
                <a:gd name="connsiteY3" fmla="*/ 392877 h 392877"/>
                <a:gd name="connsiteX4" fmla="*/ 0 w 2714418"/>
                <a:gd name="connsiteY4" fmla="*/ 0 h 392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418" h="392877">
                  <a:moveTo>
                    <a:pt x="0" y="0"/>
                  </a:moveTo>
                  <a:lnTo>
                    <a:pt x="2714418" y="0"/>
                  </a:lnTo>
                  <a:lnTo>
                    <a:pt x="2714418" y="392877"/>
                  </a:lnTo>
                  <a:lnTo>
                    <a:pt x="0" y="392877"/>
                  </a:lnTo>
                  <a:lnTo>
                    <a:pt x="0" y="0"/>
                  </a:lnTo>
                  <a:close/>
                </a:path>
              </a:pathLst>
            </a:cu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Technology/Therapeutic</a:t>
              </a:r>
            </a:p>
          </p:txBody>
        </p:sp>
        <p:sp>
          <p:nvSpPr>
            <p:cNvPr id="11" name="Freeform: Shape 10">
              <a:extLst>
                <a:ext uri="{FF2B5EF4-FFF2-40B4-BE49-F238E27FC236}">
                  <a16:creationId xmlns:a16="http://schemas.microsoft.com/office/drawing/2014/main" id="{E1EBAD0E-BD2E-C109-27EA-43F6D394D093}"/>
                </a:ext>
              </a:extLst>
            </p:cNvPr>
            <p:cNvSpPr/>
            <p:nvPr/>
          </p:nvSpPr>
          <p:spPr>
            <a:xfrm>
              <a:off x="6253592" y="1409680"/>
              <a:ext cx="2714418" cy="4572000"/>
            </a:xfrm>
            <a:custGeom>
              <a:avLst/>
              <a:gdLst>
                <a:gd name="connsiteX0" fmla="*/ 0 w 2714418"/>
                <a:gd name="connsiteY0" fmla="*/ 0 h 3405812"/>
                <a:gd name="connsiteX1" fmla="*/ 2714418 w 2714418"/>
                <a:gd name="connsiteY1" fmla="*/ 0 h 3405812"/>
                <a:gd name="connsiteX2" fmla="*/ 2714418 w 2714418"/>
                <a:gd name="connsiteY2" fmla="*/ 3405812 h 3405812"/>
                <a:gd name="connsiteX3" fmla="*/ 0 w 2714418"/>
                <a:gd name="connsiteY3" fmla="*/ 3405812 h 3405812"/>
                <a:gd name="connsiteX4" fmla="*/ 0 w 2714418"/>
                <a:gd name="connsiteY4" fmla="*/ 0 h 340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418" h="3405812">
                  <a:moveTo>
                    <a:pt x="0" y="0"/>
                  </a:moveTo>
                  <a:lnTo>
                    <a:pt x="2714418" y="0"/>
                  </a:lnTo>
                  <a:lnTo>
                    <a:pt x="2714418" y="3405812"/>
                  </a:lnTo>
                  <a:lnTo>
                    <a:pt x="0" y="3405812"/>
                  </a:lnTo>
                  <a:lnTo>
                    <a:pt x="0" y="0"/>
                  </a:lnTo>
                  <a:close/>
                </a:path>
              </a:pathLst>
            </a:custGeom>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ts val="600"/>
                </a:spcAft>
                <a:buNone/>
              </a:pPr>
              <a:r>
                <a:rPr lang="en-US" sz="1600" u="sng" kern="1200" dirty="0">
                  <a:latin typeface="Arial" panose="020B0604020202020204" pitchFamily="34" charset="0"/>
                  <a:cs typeface="Arial" panose="020B0604020202020204" pitchFamily="34" charset="0"/>
                </a:rPr>
                <a:t>Direct cost max</a:t>
              </a:r>
              <a:r>
                <a:rPr lang="en-US" sz="1600" kern="1200" dirty="0">
                  <a:latin typeface="Arial" panose="020B0604020202020204" pitchFamily="34" charset="0"/>
                  <a:cs typeface="Arial" panose="020B0604020202020204" pitchFamily="34" charset="0"/>
                </a:rPr>
                <a:t>: $2.0M (FL1)/$4.0M (FL2) </a:t>
              </a: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POP</a:t>
              </a:r>
              <a:r>
                <a:rPr lang="en-US" sz="1600" kern="1200" dirty="0">
                  <a:latin typeface="Arial" panose="020B0604020202020204" pitchFamily="34" charset="0"/>
                  <a:cs typeface="Arial" panose="020B0604020202020204" pitchFamily="34" charset="0"/>
                </a:rPr>
                <a:t>: 4 years</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Eligibility</a:t>
              </a:r>
              <a:r>
                <a:rPr lang="en-US" sz="1600" kern="1200" dirty="0">
                  <a:latin typeface="Arial" panose="020B0604020202020204" pitchFamily="34" charset="0"/>
                  <a:cs typeface="Arial" panose="020B0604020202020204" pitchFamily="34" charset="0"/>
                </a:rPr>
                <a:t>: PIs at or above Assistant Professor</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l" defTabSz="711200">
                <a:lnSpc>
                  <a:spcPct val="90000"/>
                </a:lnSpc>
                <a:spcBef>
                  <a:spcPct val="0"/>
                </a:spcBef>
                <a:spcAft>
                  <a:spcPct val="15000"/>
                </a:spcAft>
                <a:buNone/>
              </a:pPr>
              <a:r>
                <a:rPr lang="en-US" sz="1600" u="sng" kern="1200" dirty="0">
                  <a:latin typeface="Arial" panose="020B0604020202020204" pitchFamily="34" charset="0"/>
                  <a:cs typeface="Arial" panose="020B0604020202020204" pitchFamily="34" charset="0"/>
                </a:rPr>
                <a:t>LOI/Invite</a:t>
              </a:r>
              <a:r>
                <a:rPr lang="en-US" sz="1600" kern="1200" dirty="0">
                  <a:latin typeface="Arial" panose="020B0604020202020204" pitchFamily="34" charset="0"/>
                  <a:cs typeface="Arial" panose="020B0604020202020204" pitchFamily="34" charset="0"/>
                </a:rPr>
                <a:t>: Letter of Intent</a:t>
              </a:r>
            </a:p>
            <a:p>
              <a:pPr marL="0" lvl="1" indent="0" algn="l" defTabSz="711200">
                <a:lnSpc>
                  <a:spcPct val="90000"/>
                </a:lnSpc>
                <a:spcBef>
                  <a:spcPct val="0"/>
                </a:spcBef>
                <a:spcAft>
                  <a:spcPct val="15000"/>
                </a:spcAft>
                <a:buNone/>
              </a:pPr>
              <a:endParaRPr lang="en-US" sz="1600" kern="1200" dirty="0">
                <a:latin typeface="Arial" panose="020B0604020202020204" pitchFamily="34" charset="0"/>
                <a:cs typeface="Arial" panose="020B0604020202020204" pitchFamily="34" charset="0"/>
              </a:endParaRPr>
            </a:p>
            <a:p>
              <a:pPr marL="0" lvl="1" indent="0" algn="ctr" defTabSz="711200">
                <a:lnSpc>
                  <a:spcPct val="90000"/>
                </a:lnSpc>
                <a:spcBef>
                  <a:spcPct val="0"/>
                </a:spcBef>
                <a:spcAft>
                  <a:spcPct val="15000"/>
                </a:spcAft>
                <a:buNone/>
              </a:pPr>
              <a:r>
                <a:rPr lang="en-US" sz="1600" kern="1200" dirty="0">
                  <a:latin typeface="Arial" panose="020B0604020202020204" pitchFamily="34" charset="0"/>
                  <a:cs typeface="Arial" panose="020B0604020202020204" pitchFamily="34" charset="0"/>
                </a:rPr>
                <a:t>Supports translation of preclinical findings into impactful products for clinical application</a:t>
              </a:r>
            </a:p>
          </p:txBody>
        </p:sp>
      </p:grpSp>
      <p:sp>
        <p:nvSpPr>
          <p:cNvPr id="3" name="Title 1">
            <a:extLst>
              <a:ext uri="{FF2B5EF4-FFF2-40B4-BE49-F238E27FC236}">
                <a16:creationId xmlns:a16="http://schemas.microsoft.com/office/drawing/2014/main" id="{79815F36-11E6-B49F-60EB-6852C315FB21}"/>
              </a:ext>
            </a:extLst>
          </p:cNvPr>
          <p:cNvSpPr>
            <a:spLocks noGrp="1"/>
          </p:cNvSpPr>
          <p:nvPr>
            <p:ph type="title"/>
          </p:nvPr>
        </p:nvSpPr>
        <p:spPr>
          <a:xfrm>
            <a:off x="0" y="101600"/>
            <a:ext cx="6990080" cy="640080"/>
          </a:xfrm>
        </p:spPr>
        <p:txBody>
          <a:bodyPr vert="horz" lIns="91440" tIns="45720" rIns="91440" bIns="45720" rtlCol="0" anchor="ctr">
            <a:noAutofit/>
          </a:bodyPr>
          <a:lstStyle/>
          <a:p>
            <a:pPr>
              <a:lnSpc>
                <a:spcPct val="80000"/>
              </a:lnSpc>
            </a:pPr>
            <a:r>
              <a:rPr lang="en-US" dirty="0">
                <a:solidFill>
                  <a:srgbClr val="582831"/>
                </a:solidFill>
              </a:rPr>
              <a:t>FY23 PRMRP Funding Opportunities Available</a:t>
            </a:r>
          </a:p>
        </p:txBody>
      </p:sp>
      <p:sp>
        <p:nvSpPr>
          <p:cNvPr id="2" name="TextBox 1">
            <a:extLst>
              <a:ext uri="{FF2B5EF4-FFF2-40B4-BE49-F238E27FC236}">
                <a16:creationId xmlns:a16="http://schemas.microsoft.com/office/drawing/2014/main" id="{EE4EA45B-A526-8520-3997-96AF9DEFC77C}"/>
              </a:ext>
            </a:extLst>
          </p:cNvPr>
          <p:cNvSpPr txBox="1"/>
          <p:nvPr/>
        </p:nvSpPr>
        <p:spPr>
          <a:xfrm>
            <a:off x="745168" y="6120819"/>
            <a:ext cx="7789231" cy="369332"/>
          </a:xfrm>
          <a:prstGeom prst="rect">
            <a:avLst/>
          </a:prstGeom>
          <a:solidFill>
            <a:schemeClr val="accent1">
              <a:lumMod val="10000"/>
              <a:lumOff val="90000"/>
            </a:schemeClr>
          </a:solidFill>
          <a:ln>
            <a:solidFill>
              <a:schemeClr val="tx2">
                <a:lumMod val="75000"/>
              </a:schemeClr>
            </a:solidFill>
          </a:ln>
        </p:spPr>
        <p:txBody>
          <a:bodyPr wrap="square" rtlCol="0">
            <a:spAutoFit/>
          </a:bodyPr>
          <a:lstStyle/>
          <a:p>
            <a:pPr algn="ctr"/>
            <a:r>
              <a:rPr lang="en-US" dirty="0">
                <a:latin typeface="Arial" panose="020B0604020202020204" pitchFamily="34" charset="0"/>
                <a:cs typeface="Arial" panose="020B0604020202020204" pitchFamily="34" charset="0"/>
              </a:rPr>
              <a:t>Letter of Intent is required for these mechanisms</a:t>
            </a:r>
          </a:p>
        </p:txBody>
      </p:sp>
    </p:spTree>
    <p:extLst>
      <p:ext uri="{BB962C8B-B14F-4D97-AF65-F5344CB8AC3E}">
        <p14:creationId xmlns:p14="http://schemas.microsoft.com/office/powerpoint/2010/main" val="352210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F80889C-003F-7A93-E84B-C205B781B48A}"/>
              </a:ext>
            </a:extLst>
          </p:cNvPr>
          <p:cNvGraphicFramePr/>
          <p:nvPr>
            <p:extLst>
              <p:ext uri="{D42A27DB-BD31-4B8C-83A1-F6EECF244321}">
                <p14:modId xmlns:p14="http://schemas.microsoft.com/office/powerpoint/2010/main" val="479738143"/>
              </p:ext>
            </p:extLst>
          </p:nvPr>
        </p:nvGraphicFramePr>
        <p:xfrm>
          <a:off x="108857" y="790014"/>
          <a:ext cx="8926286" cy="5278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79815F36-11E6-B49F-60EB-6852C315FB21}"/>
              </a:ext>
            </a:extLst>
          </p:cNvPr>
          <p:cNvSpPr>
            <a:spLocks noGrp="1"/>
          </p:cNvSpPr>
          <p:nvPr>
            <p:ph type="title"/>
          </p:nvPr>
        </p:nvSpPr>
        <p:spPr>
          <a:xfrm>
            <a:off x="0" y="101600"/>
            <a:ext cx="6990080" cy="640080"/>
          </a:xfrm>
        </p:spPr>
        <p:txBody>
          <a:bodyPr vert="horz" lIns="91440" tIns="45720" rIns="91440" bIns="45720" rtlCol="0" anchor="ctr">
            <a:noAutofit/>
          </a:bodyPr>
          <a:lstStyle/>
          <a:p>
            <a:pPr>
              <a:lnSpc>
                <a:spcPct val="80000"/>
              </a:lnSpc>
            </a:pPr>
            <a:r>
              <a:rPr lang="en-US" dirty="0">
                <a:solidFill>
                  <a:srgbClr val="582831"/>
                </a:solidFill>
              </a:rPr>
              <a:t>FY23 PRMRP Funding Opportunities Available</a:t>
            </a:r>
          </a:p>
        </p:txBody>
      </p:sp>
      <p:sp>
        <p:nvSpPr>
          <p:cNvPr id="2" name="TextBox 1">
            <a:extLst>
              <a:ext uri="{FF2B5EF4-FFF2-40B4-BE49-F238E27FC236}">
                <a16:creationId xmlns:a16="http://schemas.microsoft.com/office/drawing/2014/main" id="{4619D893-58A0-732D-D0FF-9CB7BBB1BE70}"/>
              </a:ext>
            </a:extLst>
          </p:cNvPr>
          <p:cNvSpPr txBox="1"/>
          <p:nvPr/>
        </p:nvSpPr>
        <p:spPr>
          <a:xfrm>
            <a:off x="350969" y="6184996"/>
            <a:ext cx="5552268" cy="276999"/>
          </a:xfrm>
          <a:prstGeom prst="rect">
            <a:avLst/>
          </a:prstGeom>
          <a:solidFill>
            <a:schemeClr val="accent1">
              <a:lumMod val="10000"/>
              <a:lumOff val="90000"/>
            </a:schemeClr>
          </a:solidFill>
          <a:ln>
            <a:solidFill>
              <a:schemeClr val="tx2">
                <a:lumMod val="75000"/>
              </a:schemeClr>
            </a:solidFill>
          </a:ln>
        </p:spPr>
        <p:txBody>
          <a:bodyPr wrap="square" rtlCol="0">
            <a:spAutoFit/>
          </a:bodyPr>
          <a:lstStyle/>
          <a:p>
            <a:r>
              <a:rPr lang="en-US" sz="1200" dirty="0">
                <a:latin typeface="Arial" panose="020B0604020202020204" pitchFamily="34" charset="0"/>
                <a:cs typeface="Arial" panose="020B0604020202020204" pitchFamily="34" charset="0"/>
              </a:rPr>
              <a:t>Pre-proposal submission is required; application submission is by invitation only</a:t>
            </a:r>
          </a:p>
        </p:txBody>
      </p:sp>
      <p:sp>
        <p:nvSpPr>
          <p:cNvPr id="5" name="TextBox 4">
            <a:extLst>
              <a:ext uri="{FF2B5EF4-FFF2-40B4-BE49-F238E27FC236}">
                <a16:creationId xmlns:a16="http://schemas.microsoft.com/office/drawing/2014/main" id="{12B7E722-5B64-C59E-3974-F314C4764A91}"/>
              </a:ext>
            </a:extLst>
          </p:cNvPr>
          <p:cNvSpPr txBox="1"/>
          <p:nvPr/>
        </p:nvSpPr>
        <p:spPr>
          <a:xfrm>
            <a:off x="6634655" y="6169606"/>
            <a:ext cx="2212465" cy="307777"/>
          </a:xfrm>
          <a:prstGeom prst="rect">
            <a:avLst/>
          </a:prstGeom>
          <a:solidFill>
            <a:schemeClr val="accent1">
              <a:lumMod val="10000"/>
              <a:lumOff val="90000"/>
            </a:schemeClr>
          </a:solidFill>
          <a:ln>
            <a:solidFill>
              <a:schemeClr val="tx2">
                <a:lumMod val="75000"/>
              </a:schemeClr>
            </a:solidFill>
          </a:ln>
        </p:spPr>
        <p:txBody>
          <a:bodyPr wrap="none" rtlCol="0">
            <a:spAutoFit/>
          </a:bodyPr>
          <a:lstStyle/>
          <a:p>
            <a:r>
              <a:rPr lang="en-US" sz="1400" dirty="0">
                <a:latin typeface="Arial" panose="020B0604020202020204" pitchFamily="34" charset="0"/>
                <a:cs typeface="Arial" panose="020B0604020202020204" pitchFamily="34" charset="0"/>
              </a:rPr>
              <a:t>Letter of Intent is required</a:t>
            </a:r>
          </a:p>
        </p:txBody>
      </p:sp>
      <p:cxnSp>
        <p:nvCxnSpPr>
          <p:cNvPr id="6" name="Straight Arrow Connector 5">
            <a:extLst>
              <a:ext uri="{FF2B5EF4-FFF2-40B4-BE49-F238E27FC236}">
                <a16:creationId xmlns:a16="http://schemas.microsoft.com/office/drawing/2014/main" id="{364473E6-4B9E-DD5A-6D60-3B71EB01C6D4}"/>
              </a:ext>
            </a:extLst>
          </p:cNvPr>
          <p:cNvCxnSpPr>
            <a:cxnSpLocks/>
          </p:cNvCxnSpPr>
          <p:nvPr/>
        </p:nvCxnSpPr>
        <p:spPr>
          <a:xfrm flipH="1" flipV="1">
            <a:off x="1752600" y="5744304"/>
            <a:ext cx="228600" cy="475277"/>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B101D07B-01E5-E71E-4DB4-092858AEFAC0}"/>
              </a:ext>
            </a:extLst>
          </p:cNvPr>
          <p:cNvCxnSpPr>
            <a:cxnSpLocks/>
          </p:cNvCxnSpPr>
          <p:nvPr/>
        </p:nvCxnSpPr>
        <p:spPr>
          <a:xfrm flipV="1">
            <a:off x="3305012" y="5723239"/>
            <a:ext cx="310205" cy="475277"/>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7EB10ADB-6F30-D101-0E9B-7741DDBF0CEC}"/>
              </a:ext>
            </a:extLst>
          </p:cNvPr>
          <p:cNvCxnSpPr>
            <a:cxnSpLocks/>
          </p:cNvCxnSpPr>
          <p:nvPr/>
        </p:nvCxnSpPr>
        <p:spPr>
          <a:xfrm flipH="1" flipV="1">
            <a:off x="6520543" y="5723239"/>
            <a:ext cx="148821" cy="451478"/>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34040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43991" y="1393528"/>
            <a:ext cx="8392026" cy="1991128"/>
          </a:xfrm>
          <a:prstGeom prst="round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23824" y="123825"/>
            <a:ext cx="9020175" cy="646674"/>
          </a:xfrm>
        </p:spPr>
        <p:txBody>
          <a:bodyPr vert="horz" lIns="91440" tIns="45720" rIns="91440" bIns="45720" rtlCol="0" anchor="ctr">
            <a:noAutofit/>
          </a:bodyPr>
          <a:lstStyle/>
          <a:p>
            <a:pPr>
              <a:lnSpc>
                <a:spcPct val="80000"/>
              </a:lnSpc>
            </a:pPr>
            <a:r>
              <a:rPr lang="en-US" dirty="0">
                <a:solidFill>
                  <a:srgbClr val="582831"/>
                </a:solidFill>
              </a:rPr>
              <a:t>Required for All Funding Opportunities</a:t>
            </a:r>
          </a:p>
        </p:txBody>
      </p:sp>
      <p:sp>
        <p:nvSpPr>
          <p:cNvPr id="5" name="TextBox 4"/>
          <p:cNvSpPr txBox="1"/>
          <p:nvPr/>
        </p:nvSpPr>
        <p:spPr>
          <a:xfrm>
            <a:off x="427504" y="916226"/>
            <a:ext cx="3861955"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Military Health Statement</a:t>
            </a:r>
          </a:p>
        </p:txBody>
      </p:sp>
      <p:sp>
        <p:nvSpPr>
          <p:cNvPr id="6" name="TextBox 5"/>
          <p:cNvSpPr txBox="1"/>
          <p:nvPr/>
        </p:nvSpPr>
        <p:spPr>
          <a:xfrm>
            <a:off x="427504" y="1428113"/>
            <a:ext cx="8409647" cy="1877437"/>
          </a:xfrm>
          <a:prstGeom prst="rect">
            <a:avLst/>
          </a:prstGeom>
          <a:noFill/>
        </p:spPr>
        <p:txBody>
          <a:bodyPr wrap="square" rtlCol="0">
            <a:spAutoFit/>
          </a:bodyPr>
          <a:lstStyle/>
          <a:p>
            <a:r>
              <a:rPr lang="en-US" dirty="0">
                <a:solidFill>
                  <a:schemeClr val="tx2">
                    <a:lumMod val="75000"/>
                  </a:schemeClr>
                </a:solidFill>
                <a:latin typeface="Arial" panose="020B0604020202020204" pitchFamily="34" charset="0"/>
                <a:cs typeface="Arial" panose="020B0604020202020204" pitchFamily="34" charset="0"/>
              </a:rPr>
              <a:t>Is the proposed research relevant to the health care needs of Service Members, Veterans, Military Beneficiaries, and/or the American Public?</a:t>
            </a:r>
          </a:p>
          <a:p>
            <a:endParaRPr lang="en-US" sz="1200" dirty="0">
              <a:solidFill>
                <a:schemeClr val="tx2">
                  <a:lumMod val="75000"/>
                </a:schemeClr>
              </a:solidFill>
              <a:latin typeface="Arial" panose="020B0604020202020204" pitchFamily="34" charset="0"/>
              <a:cs typeface="Arial" panose="020B0604020202020204" pitchFamily="34" charset="0"/>
            </a:endParaRPr>
          </a:p>
          <a:p>
            <a:r>
              <a:rPr lang="en-US" sz="1200" dirty="0">
                <a:solidFill>
                  <a:schemeClr val="tx2">
                    <a:lumMod val="75000"/>
                  </a:schemeClr>
                </a:solidFill>
                <a:latin typeface="Arial" panose="020B0604020202020204" pitchFamily="34" charset="0"/>
                <a:cs typeface="Arial" panose="020B0604020202020204" pitchFamily="34" charset="0"/>
              </a:rPr>
              <a:t>EXAMPLES INCLUDE:</a:t>
            </a:r>
          </a:p>
          <a:p>
            <a:pPr marL="285750" indent="-285750">
              <a:buFont typeface="Wingdings" panose="05000000000000000000" pitchFamily="2" charset="2"/>
              <a:buChar char="ü"/>
            </a:pPr>
            <a:r>
              <a:rPr lang="en-US" sz="1400" dirty="0">
                <a:solidFill>
                  <a:schemeClr val="tx2">
                    <a:lumMod val="75000"/>
                  </a:schemeClr>
                </a:solidFill>
                <a:latin typeface="Arial" panose="020B0604020202020204" pitchFamily="34" charset="0"/>
                <a:cs typeface="Arial" panose="020B0604020202020204" pitchFamily="34" charset="0"/>
              </a:rPr>
              <a:t>Dual-use capacity to benefit the civilian population and a need related to military health</a:t>
            </a:r>
          </a:p>
          <a:p>
            <a:pPr marL="285750" indent="-285750">
              <a:buFont typeface="Wingdings" panose="05000000000000000000" pitchFamily="2" charset="2"/>
              <a:buChar char="ü"/>
            </a:pPr>
            <a:r>
              <a:rPr lang="en-US" sz="1400" dirty="0">
                <a:solidFill>
                  <a:schemeClr val="tx2">
                    <a:lumMod val="75000"/>
                  </a:schemeClr>
                </a:solidFill>
                <a:latin typeface="Arial" panose="020B0604020202020204" pitchFamily="34" charset="0"/>
                <a:cs typeface="Arial" panose="020B0604020202020204" pitchFamily="34" charset="0"/>
              </a:rPr>
              <a:t>Aspects of the target disease/condition with direct relevance to military heath</a:t>
            </a:r>
          </a:p>
          <a:p>
            <a:pPr marL="285750" indent="-285750">
              <a:buFont typeface="Wingdings" panose="05000000000000000000" pitchFamily="2" charset="2"/>
              <a:buChar char="ü"/>
            </a:pPr>
            <a:r>
              <a:rPr lang="en-US" sz="1400" dirty="0">
                <a:solidFill>
                  <a:schemeClr val="tx2">
                    <a:lumMod val="75000"/>
                  </a:schemeClr>
                </a:solidFill>
                <a:latin typeface="Arial" panose="020B0604020202020204" pitchFamily="34" charset="0"/>
                <a:cs typeface="Arial" panose="020B0604020202020204" pitchFamily="34" charset="0"/>
              </a:rPr>
              <a:t>Contribution to family readiness of Service Members (mission readiness)</a:t>
            </a:r>
          </a:p>
          <a:p>
            <a:pPr marL="285750" indent="-285750">
              <a:buFont typeface="Wingdings" panose="05000000000000000000" pitchFamily="2" charset="2"/>
              <a:buChar char="ü"/>
            </a:pPr>
            <a:r>
              <a:rPr lang="en-US" sz="1400" dirty="0">
                <a:solidFill>
                  <a:schemeClr val="tx2">
                    <a:lumMod val="75000"/>
                  </a:schemeClr>
                </a:solidFill>
                <a:latin typeface="Arial" panose="020B0604020202020204" pitchFamily="34" charset="0"/>
                <a:cs typeface="Arial" panose="020B0604020202020204" pitchFamily="34" charset="0"/>
              </a:rPr>
              <a:t>Support for the Warfighter and requirement for use in deployed setting</a:t>
            </a:r>
          </a:p>
        </p:txBody>
      </p:sp>
      <p:sp>
        <p:nvSpPr>
          <p:cNvPr id="9" name="Rounded Rectangle 8"/>
          <p:cNvSpPr/>
          <p:nvPr/>
        </p:nvSpPr>
        <p:spPr>
          <a:xfrm>
            <a:off x="889399" y="4078678"/>
            <a:ext cx="3025344" cy="972455"/>
          </a:xfrm>
          <a:prstGeom prst="round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10572" y="4149779"/>
            <a:ext cx="2382998"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FY23 PRMRP </a:t>
            </a:r>
          </a:p>
          <a:p>
            <a:pPr algn="ctr"/>
            <a:r>
              <a:rPr lang="en-US" sz="2400" b="1" dirty="0">
                <a:latin typeface="Arial" panose="020B0604020202020204" pitchFamily="34" charset="0"/>
                <a:cs typeface="Arial" panose="020B0604020202020204" pitchFamily="34" charset="0"/>
              </a:rPr>
              <a:t>Topic Area</a:t>
            </a:r>
          </a:p>
        </p:txBody>
      </p:sp>
      <p:sp>
        <p:nvSpPr>
          <p:cNvPr id="11" name="Rounded Rectangle 10"/>
          <p:cNvSpPr/>
          <p:nvPr/>
        </p:nvSpPr>
        <p:spPr>
          <a:xfrm>
            <a:off x="4986724" y="4083143"/>
            <a:ext cx="3025344" cy="972455"/>
          </a:xfrm>
          <a:prstGeom prst="round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15350" y="4090716"/>
            <a:ext cx="2568091"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FY23 PRMRP Portfolio-Specific</a:t>
            </a:r>
          </a:p>
          <a:p>
            <a:pPr algn="ctr"/>
            <a:r>
              <a:rPr lang="en-US" sz="2000" b="1" dirty="0">
                <a:latin typeface="Arial" panose="020B0604020202020204" pitchFamily="34" charset="0"/>
                <a:cs typeface="Arial" panose="020B0604020202020204" pitchFamily="34" charset="0"/>
              </a:rPr>
              <a:t>Strategic Goal</a:t>
            </a:r>
          </a:p>
        </p:txBody>
      </p:sp>
      <p:sp>
        <p:nvSpPr>
          <p:cNvPr id="13" name="TextBox 12"/>
          <p:cNvSpPr txBox="1"/>
          <p:nvPr/>
        </p:nvSpPr>
        <p:spPr>
          <a:xfrm>
            <a:off x="3008287" y="3538887"/>
            <a:ext cx="3172663" cy="369332"/>
          </a:xfrm>
          <a:prstGeom prst="rect">
            <a:avLst/>
          </a:prstGeom>
          <a:solidFill>
            <a:schemeClr val="accent2">
              <a:lumMod val="20000"/>
              <a:lumOff val="80000"/>
            </a:schemeClr>
          </a:solidFill>
        </p:spPr>
        <p:txBody>
          <a:bodyPr wrap="none" rtlCol="0">
            <a:spAutoFit/>
          </a:bodyPr>
          <a:lstStyle/>
          <a:p>
            <a:r>
              <a:rPr lang="en-US" dirty="0">
                <a:latin typeface="Arial" panose="020B0604020202020204" pitchFamily="34" charset="0"/>
                <a:cs typeface="Arial" panose="020B0604020202020204" pitchFamily="34" charset="0"/>
              </a:rPr>
              <a:t>Proposals must address one:</a:t>
            </a:r>
          </a:p>
        </p:txBody>
      </p:sp>
      <p:cxnSp>
        <p:nvCxnSpPr>
          <p:cNvPr id="15" name="Straight Arrow Connector 14"/>
          <p:cNvCxnSpPr/>
          <p:nvPr/>
        </p:nvCxnSpPr>
        <p:spPr>
          <a:xfrm>
            <a:off x="3489200" y="4564905"/>
            <a:ext cx="1923068" cy="1"/>
          </a:xfrm>
          <a:prstGeom prst="straightConnector1">
            <a:avLst/>
          </a:prstGeom>
          <a:ln w="57150">
            <a:solidFill>
              <a:schemeClr val="accent2">
                <a:lumMod val="75000"/>
              </a:schemeClr>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0CB59AB-7A71-F648-9419-551EBF6DF33D}"/>
              </a:ext>
            </a:extLst>
          </p:cNvPr>
          <p:cNvGrpSpPr/>
          <p:nvPr/>
        </p:nvGrpSpPr>
        <p:grpSpPr>
          <a:xfrm>
            <a:off x="5000487" y="5109177"/>
            <a:ext cx="3025345" cy="1289816"/>
            <a:chOff x="4986724" y="5101764"/>
            <a:chExt cx="3025345" cy="1289816"/>
          </a:xfrm>
        </p:grpSpPr>
        <p:sp>
          <p:nvSpPr>
            <p:cNvPr id="32" name="TextBox 31"/>
            <p:cNvSpPr txBox="1"/>
            <p:nvPr/>
          </p:nvSpPr>
          <p:spPr>
            <a:xfrm>
              <a:off x="6031065" y="5500358"/>
              <a:ext cx="967576" cy="400110"/>
            </a:xfrm>
            <a:prstGeom prst="rect">
              <a:avLst/>
            </a:prstGeom>
            <a:solidFill>
              <a:srgbClr val="E0DCE7"/>
            </a:solidFill>
          </p:spPr>
          <p:txBody>
            <a:bodyPr wrap="square" rtlCol="0">
              <a:spAutoFit/>
            </a:bodyPr>
            <a:lstStyle/>
            <a:p>
              <a:pPr algn="ctr" defTabSz="914400" fontAlgn="base">
                <a:spcBef>
                  <a:spcPct val="0"/>
                </a:spcBef>
                <a:spcAft>
                  <a:spcPct val="0"/>
                </a:spcAft>
                <a:defRPr/>
              </a:pPr>
              <a:r>
                <a:rPr kumimoji="0" lang="en-US" sz="1000" b="0" i="0" u="none" strike="noStrike" kern="1200" cap="none" spc="0" normalizeH="0" baseline="0" noProof="0" dirty="0" err="1">
                  <a:ln>
                    <a:noFill/>
                  </a:ln>
                  <a:solidFill>
                    <a:srgbClr val="001848"/>
                  </a:solidFill>
                  <a:effectLst/>
                  <a:uLnTx/>
                  <a:uFillTx/>
                  <a:latin typeface="Arial" charset="0"/>
                  <a:ea typeface="+mn-ea"/>
                  <a:cs typeface="+mn-cs"/>
                  <a:sym typeface="Symbol" pitchFamily="18" charset="2"/>
                </a:rPr>
                <a:t>Orthopaedic</a:t>
              </a:r>
              <a:r>
                <a:rPr kumimoji="0" lang="en-US" sz="1000" b="0" i="0" u="none" strike="noStrike" kern="1200" cap="none" spc="0" normalizeH="0" baseline="0" noProof="0" dirty="0">
                  <a:ln>
                    <a:noFill/>
                  </a:ln>
                  <a:solidFill>
                    <a:srgbClr val="001848"/>
                  </a:solidFill>
                  <a:effectLst/>
                  <a:uLnTx/>
                  <a:uFillTx/>
                  <a:latin typeface="Arial" charset="0"/>
                  <a:ea typeface="+mn-ea"/>
                  <a:cs typeface="+mn-cs"/>
                  <a:sym typeface="Symbol" pitchFamily="18" charset="2"/>
                </a:rPr>
                <a:t> Medicine</a:t>
              </a:r>
            </a:p>
          </p:txBody>
        </p:sp>
        <p:sp>
          <p:nvSpPr>
            <p:cNvPr id="27" name="TextBox 26"/>
            <p:cNvSpPr txBox="1"/>
            <p:nvPr/>
          </p:nvSpPr>
          <p:spPr>
            <a:xfrm>
              <a:off x="6590282" y="5101764"/>
              <a:ext cx="1421786" cy="400110"/>
            </a:xfrm>
            <a:prstGeom prst="rect">
              <a:avLst/>
            </a:prstGeom>
            <a:solidFill>
              <a:srgbClr val="EFD6D8"/>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1848"/>
                  </a:solidFill>
                  <a:effectLst/>
                  <a:uLnTx/>
                  <a:uFillTx/>
                  <a:latin typeface="Arial" charset="0"/>
                  <a:ea typeface="+mn-ea"/>
                  <a:cs typeface="+mn-cs"/>
                  <a:sym typeface="Symbol" pitchFamily="18" charset="2"/>
                </a:rPr>
                <a:t>Hemorrhage Control and Blood Products</a:t>
              </a:r>
            </a:p>
          </p:txBody>
        </p:sp>
        <p:sp>
          <p:nvSpPr>
            <p:cNvPr id="31" name="TextBox 30"/>
            <p:cNvSpPr txBox="1"/>
            <p:nvPr/>
          </p:nvSpPr>
          <p:spPr>
            <a:xfrm>
              <a:off x="6909791" y="6139763"/>
              <a:ext cx="1102277" cy="251817"/>
            </a:xfrm>
            <a:prstGeom prst="rect">
              <a:avLst/>
            </a:prstGeom>
            <a:solidFill>
              <a:srgbClr val="F8ECE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1848"/>
                  </a:solidFill>
                  <a:effectLst/>
                  <a:uLnTx/>
                  <a:uFillTx/>
                  <a:latin typeface="Arial" charset="0"/>
                  <a:ea typeface="+mn-ea"/>
                  <a:cs typeface="+mn-cs"/>
                  <a:sym typeface="Symbol" pitchFamily="18" charset="2"/>
                </a:rPr>
                <a:t>Neuroscience</a:t>
              </a:r>
            </a:p>
          </p:txBody>
        </p:sp>
        <p:sp>
          <p:nvSpPr>
            <p:cNvPr id="25" name="TextBox 24"/>
            <p:cNvSpPr txBox="1"/>
            <p:nvPr/>
          </p:nvSpPr>
          <p:spPr>
            <a:xfrm>
              <a:off x="4986724" y="5101764"/>
              <a:ext cx="1603558" cy="400110"/>
            </a:xfrm>
            <a:prstGeom prst="rect">
              <a:avLst/>
            </a:prstGeom>
            <a:solidFill>
              <a:srgbClr val="EAD4E4"/>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1848"/>
                  </a:solidFill>
                  <a:effectLst/>
                  <a:uLnTx/>
                  <a:uFillTx/>
                  <a:latin typeface="Arial" charset="0"/>
                  <a:ea typeface="+mn-ea"/>
                  <a:cs typeface="+mn-cs"/>
                  <a:sym typeface="Symbol" pitchFamily="18" charset="2"/>
                </a:rPr>
                <a:t>Autoimmune Disorders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1848"/>
                  </a:solidFill>
                  <a:effectLst/>
                  <a:uLnTx/>
                  <a:uFillTx/>
                  <a:latin typeface="Arial" charset="0"/>
                  <a:ea typeface="+mn-ea"/>
                  <a:cs typeface="+mn-cs"/>
                  <a:sym typeface="Symbol" pitchFamily="18" charset="2"/>
                </a:rPr>
                <a:t>and Immunology</a:t>
              </a:r>
            </a:p>
          </p:txBody>
        </p:sp>
        <p:sp>
          <p:nvSpPr>
            <p:cNvPr id="26" name="TextBox 25"/>
            <p:cNvSpPr txBox="1"/>
            <p:nvPr/>
          </p:nvSpPr>
          <p:spPr>
            <a:xfrm>
              <a:off x="6304281" y="5897500"/>
              <a:ext cx="1707788" cy="256032"/>
            </a:xfrm>
            <a:prstGeom prst="rect">
              <a:avLst/>
            </a:prstGeom>
            <a:solidFill>
              <a:srgbClr val="E2EEE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1848"/>
                  </a:solidFill>
                  <a:effectLst/>
                  <a:uLnTx/>
                  <a:uFillTx/>
                  <a:latin typeface="Arial" charset="0"/>
                  <a:ea typeface="+mn-ea"/>
                  <a:cs typeface="+mn-cs"/>
                  <a:sym typeface="Symbol" pitchFamily="18" charset="2"/>
                </a:rPr>
                <a:t>Cardiovascular Health</a:t>
              </a:r>
            </a:p>
          </p:txBody>
        </p:sp>
        <p:sp>
          <p:nvSpPr>
            <p:cNvPr id="28" name="TextBox 27"/>
            <p:cNvSpPr txBox="1"/>
            <p:nvPr/>
          </p:nvSpPr>
          <p:spPr>
            <a:xfrm>
              <a:off x="6992457" y="5501874"/>
              <a:ext cx="1019611" cy="400110"/>
            </a:xfrm>
            <a:prstGeom prst="rect">
              <a:avLst/>
            </a:prstGeom>
            <a:solidFill>
              <a:srgbClr val="F5EFD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1848"/>
                  </a:solidFill>
                  <a:effectLst/>
                  <a:uLnTx/>
                  <a:uFillTx/>
                  <a:latin typeface="Arial" charset="0"/>
                  <a:ea typeface="+mn-ea"/>
                  <a:cs typeface="+mn-cs"/>
                  <a:sym typeface="Symbol" pitchFamily="18" charset="2"/>
                </a:rPr>
                <a:t>Respiratory Health</a:t>
              </a:r>
            </a:p>
          </p:txBody>
        </p:sp>
        <p:sp>
          <p:nvSpPr>
            <p:cNvPr id="29" name="TextBox 28"/>
            <p:cNvSpPr txBox="1"/>
            <p:nvPr/>
          </p:nvSpPr>
          <p:spPr>
            <a:xfrm>
              <a:off x="4987829" y="5501874"/>
              <a:ext cx="1043236" cy="400110"/>
            </a:xfrm>
            <a:prstGeom prst="rect">
              <a:avLst/>
            </a:prstGeom>
            <a:solidFill>
              <a:srgbClr val="D0E7F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1848"/>
                  </a:solidFill>
                  <a:effectLst/>
                  <a:uLnTx/>
                  <a:uFillTx/>
                  <a:latin typeface="Arial" charset="0"/>
                  <a:ea typeface="+mn-ea"/>
                  <a:cs typeface="+mn-cs"/>
                  <a:sym typeface="Symbol" pitchFamily="18" charset="2"/>
                </a:rPr>
                <a:t>Infectious Diseases</a:t>
              </a:r>
            </a:p>
          </p:txBody>
        </p:sp>
        <p:sp>
          <p:nvSpPr>
            <p:cNvPr id="30" name="TextBox 29"/>
            <p:cNvSpPr txBox="1"/>
            <p:nvPr/>
          </p:nvSpPr>
          <p:spPr>
            <a:xfrm>
              <a:off x="4986724" y="5899138"/>
              <a:ext cx="1317556" cy="246221"/>
            </a:xfrm>
            <a:prstGeom prst="rect">
              <a:avLst/>
            </a:prstGeom>
            <a:solidFill>
              <a:srgbClr val="D7DDE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1848"/>
                  </a:solidFill>
                  <a:effectLst/>
                  <a:uLnTx/>
                  <a:uFillTx/>
                  <a:latin typeface="Arial" charset="0"/>
                  <a:ea typeface="+mn-ea"/>
                  <a:cs typeface="+mn-cs"/>
                  <a:sym typeface="Symbol" pitchFamily="18" charset="2"/>
                </a:rPr>
                <a:t>Internal Medicine</a:t>
              </a:r>
            </a:p>
          </p:txBody>
        </p:sp>
        <p:sp>
          <p:nvSpPr>
            <p:cNvPr id="33" name="TextBox 32"/>
            <p:cNvSpPr txBox="1"/>
            <p:nvPr/>
          </p:nvSpPr>
          <p:spPr>
            <a:xfrm>
              <a:off x="4986724" y="6145359"/>
              <a:ext cx="1923068" cy="246221"/>
            </a:xfrm>
            <a:prstGeom prst="rect">
              <a:avLst/>
            </a:prstGeom>
            <a:solidFill>
              <a:srgbClr val="D4DED2"/>
            </a:solidFill>
          </p:spPr>
          <p:txBody>
            <a:bodyPr wrap="square" rtlCol="0">
              <a:spAutoFit/>
            </a:bodyPr>
            <a:lstStyle/>
            <a:p>
              <a:pPr algn="ctr" defTabSz="914400" fontAlgn="base">
                <a:spcBef>
                  <a:spcPct val="0"/>
                </a:spcBef>
                <a:spcAft>
                  <a:spcPct val="0"/>
                </a:spcAft>
                <a:defRPr/>
              </a:pPr>
              <a:r>
                <a:rPr kumimoji="0" lang="en-US" sz="1000" b="0" i="0" u="none" strike="noStrike" kern="1200" cap="none" spc="0" normalizeH="0" baseline="0" noProof="0" dirty="0">
                  <a:ln>
                    <a:noFill/>
                  </a:ln>
                  <a:solidFill>
                    <a:srgbClr val="001848"/>
                  </a:solidFill>
                  <a:effectLst/>
                  <a:uLnTx/>
                  <a:uFillTx/>
                  <a:latin typeface="Arial" charset="0"/>
                  <a:ea typeface="+mn-ea"/>
                  <a:cs typeface="+mn-cs"/>
                  <a:sym typeface="Symbol" pitchFamily="18" charset="2"/>
                </a:rPr>
                <a:t>Rare Diseases and Conditions</a:t>
              </a:r>
            </a:p>
          </p:txBody>
        </p:sp>
      </p:grpSp>
      <p:pic>
        <p:nvPicPr>
          <p:cNvPr id="4" name="Picture 3">
            <a:extLst>
              <a:ext uri="{FF2B5EF4-FFF2-40B4-BE49-F238E27FC236}">
                <a16:creationId xmlns:a16="http://schemas.microsoft.com/office/drawing/2014/main" id="{2D92193F-A455-E837-1315-E7763AF61894}"/>
              </a:ext>
            </a:extLst>
          </p:cNvPr>
          <p:cNvPicPr>
            <a:picLocks noChangeAspect="1"/>
          </p:cNvPicPr>
          <p:nvPr/>
        </p:nvPicPr>
        <p:blipFill>
          <a:blip r:embed="rId3"/>
          <a:stretch>
            <a:fillRect/>
          </a:stretch>
        </p:blipFill>
        <p:spPr>
          <a:xfrm>
            <a:off x="1104262" y="5122234"/>
            <a:ext cx="2742359" cy="1378056"/>
          </a:xfrm>
          <a:prstGeom prst="rect">
            <a:avLst/>
          </a:prstGeom>
        </p:spPr>
      </p:pic>
    </p:spTree>
    <p:extLst>
      <p:ext uri="{BB962C8B-B14F-4D97-AF65-F5344CB8AC3E}">
        <p14:creationId xmlns:p14="http://schemas.microsoft.com/office/powerpoint/2010/main" val="2635347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0628" y="3"/>
            <a:ext cx="9013371" cy="885788"/>
          </a:xfrm>
        </p:spPr>
        <p:txBody>
          <a:bodyPr vert="horz" lIns="91440" tIns="45720" rIns="91440" bIns="45720" rtlCol="0" anchor="ctr">
            <a:noAutofit/>
          </a:bodyPr>
          <a:lstStyle/>
          <a:p>
            <a:pPr>
              <a:lnSpc>
                <a:spcPct val="80000"/>
              </a:lnSpc>
            </a:pPr>
            <a:r>
              <a:rPr lang="en-US" sz="3000" dirty="0">
                <a:solidFill>
                  <a:srgbClr val="582831"/>
                </a:solidFill>
              </a:rPr>
              <a:t>PRMRP Submission Deadlines</a:t>
            </a:r>
          </a:p>
        </p:txBody>
      </p:sp>
      <p:grpSp>
        <p:nvGrpSpPr>
          <p:cNvPr id="25" name="Group 24">
            <a:extLst>
              <a:ext uri="{FF2B5EF4-FFF2-40B4-BE49-F238E27FC236}">
                <a16:creationId xmlns:a16="http://schemas.microsoft.com/office/drawing/2014/main" id="{19072E5F-B48D-1D53-464F-B7388DA23BD4}"/>
              </a:ext>
            </a:extLst>
          </p:cNvPr>
          <p:cNvGrpSpPr/>
          <p:nvPr/>
        </p:nvGrpSpPr>
        <p:grpSpPr>
          <a:xfrm>
            <a:off x="0" y="1322640"/>
            <a:ext cx="9143999" cy="4649570"/>
            <a:chOff x="0" y="1322640"/>
            <a:chExt cx="9143999" cy="4649570"/>
          </a:xfrm>
        </p:grpSpPr>
        <p:grpSp>
          <p:nvGrpSpPr>
            <p:cNvPr id="23" name="Group 22">
              <a:extLst>
                <a:ext uri="{FF2B5EF4-FFF2-40B4-BE49-F238E27FC236}">
                  <a16:creationId xmlns:a16="http://schemas.microsoft.com/office/drawing/2014/main" id="{3E827D44-2D88-9B7F-EA26-4BFA09A9034D}"/>
                </a:ext>
              </a:extLst>
            </p:cNvPr>
            <p:cNvGrpSpPr/>
            <p:nvPr/>
          </p:nvGrpSpPr>
          <p:grpSpPr>
            <a:xfrm>
              <a:off x="0" y="1322640"/>
              <a:ext cx="9143999" cy="4649570"/>
              <a:chOff x="60683" y="1303590"/>
              <a:chExt cx="9143999" cy="4649570"/>
            </a:xfrm>
          </p:grpSpPr>
          <p:grpSp>
            <p:nvGrpSpPr>
              <p:cNvPr id="22" name="Group 21"/>
              <p:cNvGrpSpPr/>
              <p:nvPr/>
            </p:nvGrpSpPr>
            <p:grpSpPr>
              <a:xfrm>
                <a:off x="60683" y="1303590"/>
                <a:ext cx="9143999" cy="4649570"/>
                <a:chOff x="0" y="1332702"/>
                <a:chExt cx="9143999" cy="4649570"/>
              </a:xfrm>
            </p:grpSpPr>
            <p:graphicFrame>
              <p:nvGraphicFramePr>
                <p:cNvPr id="3" name="Content Placeholder 3"/>
                <p:cNvGraphicFramePr>
                  <a:graphicFrameLocks/>
                </p:cNvGraphicFramePr>
                <p:nvPr>
                  <p:extLst>
                    <p:ext uri="{D42A27DB-BD31-4B8C-83A1-F6EECF244321}">
                      <p14:modId xmlns:p14="http://schemas.microsoft.com/office/powerpoint/2010/main" val="1764389301"/>
                    </p:ext>
                  </p:extLst>
                </p:nvPr>
              </p:nvGraphicFramePr>
              <p:xfrm>
                <a:off x="0" y="1332702"/>
                <a:ext cx="9143999" cy="4649570"/>
              </p:xfrm>
              <a:graphic>
                <a:graphicData uri="http://schemas.openxmlformats.org/drawingml/2006/table">
                  <a:tbl>
                    <a:tblPr firstRow="1" bandRow="1">
                      <a:tableStyleId>{5FD0F851-EC5A-4D38-B0AD-8093EC10F338}</a:tableStyleId>
                    </a:tblPr>
                    <a:tblGrid>
                      <a:gridCol w="2083443">
                        <a:extLst>
                          <a:ext uri="{9D8B030D-6E8A-4147-A177-3AD203B41FA5}">
                            <a16:colId xmlns:a16="http://schemas.microsoft.com/office/drawing/2014/main" val="20000"/>
                          </a:ext>
                        </a:extLst>
                      </a:gridCol>
                      <a:gridCol w="1466127">
                        <a:extLst>
                          <a:ext uri="{9D8B030D-6E8A-4147-A177-3AD203B41FA5}">
                            <a16:colId xmlns:a16="http://schemas.microsoft.com/office/drawing/2014/main" val="20001"/>
                          </a:ext>
                        </a:extLst>
                      </a:gridCol>
                      <a:gridCol w="1311797">
                        <a:extLst>
                          <a:ext uri="{9D8B030D-6E8A-4147-A177-3AD203B41FA5}">
                            <a16:colId xmlns:a16="http://schemas.microsoft.com/office/drawing/2014/main" val="20002"/>
                          </a:ext>
                        </a:extLst>
                      </a:gridCol>
                      <a:gridCol w="1427544">
                        <a:extLst>
                          <a:ext uri="{9D8B030D-6E8A-4147-A177-3AD203B41FA5}">
                            <a16:colId xmlns:a16="http://schemas.microsoft.com/office/drawing/2014/main" val="20003"/>
                          </a:ext>
                        </a:extLst>
                      </a:gridCol>
                      <a:gridCol w="1427544">
                        <a:extLst>
                          <a:ext uri="{9D8B030D-6E8A-4147-A177-3AD203B41FA5}">
                            <a16:colId xmlns:a16="http://schemas.microsoft.com/office/drawing/2014/main" val="2985631590"/>
                          </a:ext>
                        </a:extLst>
                      </a:gridCol>
                      <a:gridCol w="1427544">
                        <a:extLst>
                          <a:ext uri="{9D8B030D-6E8A-4147-A177-3AD203B41FA5}">
                            <a16:colId xmlns:a16="http://schemas.microsoft.com/office/drawing/2014/main" val="3605195552"/>
                          </a:ext>
                        </a:extLst>
                      </a:gridCol>
                    </a:tblGrid>
                    <a:tr h="628162">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rial" panose="020B0604020202020204" pitchFamily="34" charset="0"/>
                                <a:cs typeface="Arial" panose="020B0604020202020204" pitchFamily="34" charset="0"/>
                              </a:rPr>
                              <a:t>Award Mechanism</a:t>
                            </a:r>
                            <a:endParaRPr lang="en-US" sz="1500" b="1" dirty="0">
                              <a:solidFill>
                                <a:schemeClr val="tx1"/>
                              </a:solidFill>
                              <a:latin typeface="Arial" panose="020B0604020202020204" pitchFamily="34" charset="0"/>
                              <a:cs typeface="Arial" panose="020B0604020202020204" pitchFamily="34" charset="0"/>
                            </a:endParaRPr>
                          </a:p>
                        </a:txBody>
                        <a:tcPr marL="45720" marR="45720" anchor="ctr"/>
                      </a:tc>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r>
                              <a:rPr lang="en-US" sz="1500" dirty="0">
                                <a:solidFill>
                                  <a:schemeClr val="tx1"/>
                                </a:solidFill>
                                <a:latin typeface="Arial" panose="020B0604020202020204" pitchFamily="34" charset="0"/>
                                <a:cs typeface="Arial" panose="020B0604020202020204" pitchFamily="34" charset="0"/>
                              </a:rPr>
                              <a:t>LOI</a:t>
                            </a:r>
                            <a:endParaRPr lang="en-US" sz="1500" b="1" dirty="0">
                              <a:solidFill>
                                <a:schemeClr val="tx1"/>
                              </a:solidFill>
                              <a:latin typeface="Arial" panose="020B0604020202020204" pitchFamily="34" charset="0"/>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r>
                              <a:rPr lang="en-US" sz="1500" dirty="0">
                                <a:solidFill>
                                  <a:schemeClr val="tx1"/>
                                </a:solidFill>
                                <a:latin typeface="Arial" panose="020B0604020202020204" pitchFamily="34" charset="0"/>
                                <a:cs typeface="Arial" panose="020B0604020202020204" pitchFamily="34" charset="0"/>
                              </a:rPr>
                              <a:t>Pre-Proposal </a:t>
                            </a:r>
                            <a:endParaRPr lang="en-US" sz="1500" b="1" dirty="0">
                              <a:solidFill>
                                <a:schemeClr val="tx1"/>
                              </a:solidFill>
                              <a:latin typeface="Arial" panose="020B0604020202020204" pitchFamily="34" charset="0"/>
                              <a:cs typeface="Arial" panose="020B0604020202020204" pitchFamily="34" charset="0"/>
                            </a:endParaRPr>
                          </a:p>
                        </a:txBody>
                        <a:tcPr marL="45720" marR="45720" anchor="ctr"/>
                      </a:tc>
                      <a:tc>
                        <a:txBody>
                          <a:bodyPr/>
                          <a:lstStyle/>
                          <a:p>
                            <a:pPr algn="ctr"/>
                            <a:r>
                              <a:rPr lang="en-US" sz="1500" b="1" dirty="0">
                                <a:solidFill>
                                  <a:schemeClr val="tx1"/>
                                </a:solidFill>
                                <a:latin typeface="Arial" panose="020B0604020202020204" pitchFamily="34" charset="0"/>
                                <a:cs typeface="Arial" panose="020B0604020202020204" pitchFamily="34" charset="0"/>
                              </a:rPr>
                              <a:t>Dates</a:t>
                            </a:r>
                          </a:p>
                        </a:txBody>
                        <a:tcPr marL="45720" marR="45720" anchor="ctr"/>
                      </a:tc>
                      <a:tc>
                        <a:txBody>
                          <a:bodyPr/>
                          <a:lstStyle/>
                          <a:p>
                            <a:pPr algn="ctr"/>
                            <a:r>
                              <a:rPr lang="en-US" sz="1500" b="1" dirty="0">
                                <a:solidFill>
                                  <a:schemeClr val="tx1"/>
                                </a:solidFill>
                                <a:latin typeface="Arial" panose="020B0604020202020204" pitchFamily="34" charset="0"/>
                                <a:cs typeface="Arial" panose="020B0604020202020204" pitchFamily="34" charset="0"/>
                              </a:rPr>
                              <a:t>Invitation to Submit</a:t>
                            </a:r>
                          </a:p>
                        </a:txBody>
                        <a:tcPr marL="45720" marR="45720" anchor="ctr"/>
                      </a:tc>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r>
                              <a:rPr lang="en-US" sz="1500" dirty="0">
                                <a:solidFill>
                                  <a:schemeClr val="tx1"/>
                                </a:solidFill>
                                <a:latin typeface="Arial" panose="020B0604020202020204" pitchFamily="34" charset="0"/>
                                <a:cs typeface="Arial" panose="020B0604020202020204" pitchFamily="34" charset="0"/>
                              </a:rPr>
                              <a:t>Full Application Deadline</a:t>
                            </a:r>
                            <a:endParaRPr lang="en-US" sz="1500" b="1" dirty="0">
                              <a:solidFill>
                                <a:schemeClr val="tx1"/>
                              </a:solidFill>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0"/>
                        </a:ext>
                      </a:extLst>
                    </a:tr>
                    <a:tr h="628162">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a:r>
                              <a:rPr lang="en-US" sz="1400" b="0" dirty="0">
                                <a:solidFill>
                                  <a:schemeClr val="tx2">
                                    <a:lumMod val="75000"/>
                                  </a:schemeClr>
                                </a:solidFill>
                                <a:latin typeface="Arial" panose="020B0604020202020204" pitchFamily="34" charset="0"/>
                                <a:cs typeface="Arial" panose="020B0604020202020204" pitchFamily="34" charset="0"/>
                              </a:rPr>
                              <a:t>Discovery Award (DA)</a:t>
                            </a:r>
                            <a:endParaRPr lang="en-US" sz="1400" b="0" i="0" baseline="30000"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0" indent="0" algn="ctr">
                              <a:buFont typeface="Wingdings" panose="05000000000000000000" pitchFamily="2" charset="2"/>
                              <a:buNone/>
                            </a:pPr>
                            <a:endParaRPr lang="en-US" sz="1600" b="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58738"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29 March 23</a:t>
                            </a:r>
                          </a:p>
                        </a:txBody>
                        <a:tcPr marL="45720" marR="45720" anchor="ctr"/>
                      </a:tc>
                      <a:tc>
                        <a:txBody>
                          <a:bodyPr/>
                          <a:lstStyle/>
                          <a:p>
                            <a:pPr marL="58738"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58738"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26 April 23</a:t>
                            </a:r>
                          </a:p>
                        </a:txBody>
                        <a:tcPr marL="45720" marR="45720" anchor="ctr"/>
                      </a:tc>
                      <a:extLst>
                        <a:ext uri="{0D108BD9-81ED-4DB2-BD59-A6C34878D82A}">
                          <a16:rowId xmlns:a16="http://schemas.microsoft.com/office/drawing/2014/main" val="10001"/>
                        </a:ext>
                      </a:extLst>
                    </a:tr>
                    <a:tr h="628162">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a:r>
                              <a:rPr lang="en-US" sz="1400" b="0" kern="1200" dirty="0">
                                <a:solidFill>
                                  <a:schemeClr val="tx2">
                                    <a:lumMod val="75000"/>
                                  </a:schemeClr>
                                </a:solidFill>
                                <a:latin typeface="Arial" panose="020B0604020202020204" pitchFamily="34" charset="0"/>
                                <a:cs typeface="Arial" panose="020B0604020202020204" pitchFamily="34" charset="0"/>
                              </a:rPr>
                              <a:t>Investigator-Initiated</a:t>
                            </a:r>
                            <a:r>
                              <a:rPr lang="en-US" sz="1400" b="0" kern="1200" baseline="0" dirty="0">
                                <a:solidFill>
                                  <a:schemeClr val="tx2">
                                    <a:lumMod val="75000"/>
                                  </a:schemeClr>
                                </a:solidFill>
                                <a:latin typeface="Arial" panose="020B0604020202020204" pitchFamily="34" charset="0"/>
                                <a:cs typeface="Arial" panose="020B0604020202020204" pitchFamily="34" charset="0"/>
                              </a:rPr>
                              <a:t> Research Award (IIRA)</a:t>
                            </a:r>
                            <a:endParaRPr lang="en-US" sz="1400" b="0" kern="1200" dirty="0">
                              <a:solidFill>
                                <a:schemeClr val="tx2">
                                  <a:lumMod val="75000"/>
                                </a:schemeClr>
                              </a:solidFill>
                              <a:latin typeface="Arial" panose="020B0604020202020204" pitchFamily="34" charset="0"/>
                              <a:ea typeface=""/>
                              <a:cs typeface="Arial" panose="020B0604020202020204" pitchFamily="34" charset="0"/>
                            </a:endParaRPr>
                          </a:p>
                        </a:txBody>
                        <a:tcPr marL="45720" marR="45720" anchor="ct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i="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58738"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i="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19 April 23</a:t>
                            </a:r>
                          </a:p>
                        </a:txBody>
                        <a:tcPr marL="45720" marR="45720" anchor="ctr"/>
                      </a:tc>
                      <a:tc>
                        <a:txBody>
                          <a:bodyPr/>
                          <a:lstStyle/>
                          <a:p>
                            <a:pPr marL="58738"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i="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58738"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31 May 23</a:t>
                            </a:r>
                          </a:p>
                        </a:txBody>
                        <a:tcPr marL="45720" marR="45720" anchor="ctr"/>
                      </a:tc>
                      <a:extLst>
                        <a:ext uri="{0D108BD9-81ED-4DB2-BD59-A6C34878D82A}">
                          <a16:rowId xmlns:a16="http://schemas.microsoft.com/office/drawing/2014/main" val="10002"/>
                        </a:ext>
                      </a:extLst>
                    </a:tr>
                    <a:tr h="628162">
                      <a:tc>
                        <a:txBody>
                          <a:bodyPr/>
                          <a:lstStyle/>
                          <a:p>
                            <a:pPr algn="ctr"/>
                            <a:r>
                              <a:rPr lang="en-US" sz="1400" b="0" kern="1200" dirty="0">
                                <a:solidFill>
                                  <a:schemeClr val="tx2">
                                    <a:lumMod val="75000"/>
                                  </a:schemeClr>
                                </a:solidFill>
                                <a:latin typeface="Arial" panose="020B0604020202020204" pitchFamily="34" charset="0"/>
                                <a:cs typeface="Arial" panose="020B0604020202020204" pitchFamily="34" charset="0"/>
                              </a:rPr>
                              <a:t>Technology/Therapeutic Development (TTDA)</a:t>
                            </a:r>
                            <a:endParaRPr lang="en-US" sz="1400" b="0" kern="1200" dirty="0">
                              <a:solidFill>
                                <a:schemeClr val="tx2">
                                  <a:lumMod val="75000"/>
                                </a:schemeClr>
                              </a:solidFill>
                              <a:latin typeface="Arial" panose="020B0604020202020204" pitchFamily="34" charset="0"/>
                              <a:ea typeface=""/>
                              <a:cs typeface="Arial" panose="020B0604020202020204" pitchFamily="34" charset="0"/>
                            </a:endParaRP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p>
                            <a:pPr marL="58738"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19 April 23</a:t>
                            </a:r>
                          </a:p>
                        </a:txBody>
                        <a:tcPr marL="45720" marR="45720" anchor="ctr"/>
                      </a:tc>
                      <a:tc>
                        <a:txBody>
                          <a:bodyPr/>
                          <a:lstStyle/>
                          <a:p>
                            <a:pPr marL="58738"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p>
                            <a:pPr marL="58738"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31 May 23</a:t>
                            </a:r>
                          </a:p>
                        </a:txBody>
                        <a:tcPr marL="45720" marR="45720" anchor="ctr"/>
                      </a:tc>
                      <a:extLst>
                        <a:ext uri="{0D108BD9-81ED-4DB2-BD59-A6C34878D82A}">
                          <a16:rowId xmlns:a16="http://schemas.microsoft.com/office/drawing/2014/main" val="10003"/>
                        </a:ext>
                      </a:extLst>
                    </a:tr>
                    <a:tr h="628162">
                      <a:tc>
                        <a:txBody>
                          <a:bodyPr/>
                          <a:lstStyle/>
                          <a:p>
                            <a:pPr marL="0" algn="ctr" defTabSz="914400" rtl="0" eaLnBrk="1" latinLnBrk="0" hangingPunct="1"/>
                            <a:r>
                              <a:rPr lang="en-US" sz="1400" b="0" kern="1200" dirty="0">
                                <a:solidFill>
                                  <a:schemeClr val="tx2">
                                    <a:lumMod val="75000"/>
                                  </a:schemeClr>
                                </a:solidFill>
                                <a:latin typeface="Arial" panose="020B0604020202020204" pitchFamily="34" charset="0"/>
                                <a:cs typeface="Arial" panose="020B0604020202020204" pitchFamily="34" charset="0"/>
                              </a:rPr>
                              <a:t>Lifestyle and Behavioral Health Interventions (LBIRA) </a:t>
                            </a:r>
                            <a:endParaRPr lang="en-US" sz="1400" b="0" kern="1200" dirty="0">
                              <a:solidFill>
                                <a:schemeClr val="tx2">
                                  <a:lumMod val="75000"/>
                                </a:schemeClr>
                              </a:solidFill>
                              <a:latin typeface="Arial" panose="020B0604020202020204" pitchFamily="34" charset="0"/>
                              <a:ea typeface="+mn-ea"/>
                              <a:cs typeface="Arial" panose="020B0604020202020204" pitchFamily="34" charset="0"/>
                            </a:endParaRP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p>
                            <a:pPr marL="58738"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baseline="0" dirty="0">
                                <a:latin typeface="Arial" panose="020B0604020202020204" pitchFamily="34" charset="0"/>
                                <a:cs typeface="Arial" panose="020B0604020202020204" pitchFamily="34" charset="0"/>
                              </a:rPr>
                              <a:t>19 April 23</a:t>
                            </a:r>
                            <a:endParaRPr lang="en-US" sz="1400" b="0" dirty="0">
                              <a:solidFill>
                                <a:srgbClr val="7030A0"/>
                              </a:solidFill>
                              <a:latin typeface="Arial" panose="020B0604020202020204" pitchFamily="34" charset="0"/>
                              <a:cs typeface="Arial" panose="020B0604020202020204" pitchFamily="34" charset="0"/>
                            </a:endParaRPr>
                          </a:p>
                        </a:txBody>
                        <a:tcPr marL="45720" marR="45720" anchor="ctr"/>
                      </a:tc>
                      <a:tc>
                        <a:txBody>
                          <a:bodyPr/>
                          <a:lstStyle/>
                          <a:p>
                            <a:pPr marL="58738"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a:latin typeface="Arial" panose="020B0604020202020204" pitchFamily="34" charset="0"/>
                              <a:cs typeface="Arial" panose="020B0604020202020204" pitchFamily="34" charset="0"/>
                            </a:endParaRPr>
                          </a:p>
                        </a:txBody>
                        <a:tcPr marL="45720" marR="45720" anchor="ctr"/>
                      </a:tc>
                      <a:tc>
                        <a:txBody>
                          <a:bodyPr/>
                          <a:lstStyle/>
                          <a:p>
                            <a:pPr marL="58738"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latin typeface="Arial" panose="020B0604020202020204" pitchFamily="34" charset="0"/>
                                <a:cs typeface="Arial" panose="020B0604020202020204" pitchFamily="34" charset="0"/>
                              </a:rPr>
                              <a:t>31 May 23</a:t>
                            </a:r>
                            <a:endParaRPr lang="en-US" sz="1400" b="0" dirty="0">
                              <a:solidFill>
                                <a:srgbClr val="7030A0"/>
                              </a:solidFill>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3095531772"/>
                        </a:ext>
                      </a:extLst>
                    </a:tr>
                    <a:tr h="628162">
                      <a:tc>
                        <a:txBody>
                          <a:bodyPr/>
                          <a:lstStyle/>
                          <a:p>
                            <a:pPr algn="ctr"/>
                            <a:r>
                              <a:rPr lang="en-US" sz="1400" b="0" kern="1200" dirty="0">
                                <a:solidFill>
                                  <a:schemeClr val="tx2">
                                    <a:lumMod val="75000"/>
                                  </a:schemeClr>
                                </a:solidFill>
                                <a:latin typeface="Arial" panose="020B0604020202020204" pitchFamily="34" charset="0"/>
                                <a:cs typeface="Arial" panose="020B0604020202020204" pitchFamily="34" charset="0"/>
                              </a:rPr>
                              <a:t>Focused Program Award (FPA)</a:t>
                            </a:r>
                            <a:endParaRPr lang="en-US" sz="1400" b="0" kern="1200" dirty="0">
                              <a:solidFill>
                                <a:schemeClr val="tx2">
                                  <a:lumMod val="75000"/>
                                </a:schemeClr>
                              </a:solidFill>
                              <a:latin typeface="Arial" panose="020B0604020202020204" pitchFamily="34" charset="0"/>
                              <a:ea typeface=""/>
                              <a:cs typeface="Arial" panose="020B0604020202020204" pitchFamily="34" charset="0"/>
                            </a:endParaRP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p>
                            <a:pPr marL="58738"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baseline="0" dirty="0">
                                <a:latin typeface="Arial" panose="020B0604020202020204" pitchFamily="34" charset="0"/>
                                <a:cs typeface="Arial" panose="020B0604020202020204" pitchFamily="34" charset="0"/>
                              </a:rPr>
                              <a:t>12 April 23</a:t>
                            </a:r>
                            <a:endParaRPr lang="en-US" sz="1400" b="0" dirty="0">
                              <a:solidFill>
                                <a:srgbClr val="7030A0"/>
                              </a:solidFill>
                              <a:latin typeface="Arial" panose="020B0604020202020204" pitchFamily="34" charset="0"/>
                              <a:cs typeface="Arial" panose="020B0604020202020204" pitchFamily="34" charset="0"/>
                            </a:endParaRPr>
                          </a:p>
                        </a:txBody>
                        <a:tcPr marL="45720" marR="45720" anchor="ctr"/>
                      </a:tc>
                      <a:tc>
                        <a:txBody>
                          <a:bodyPr/>
                          <a:lstStyle/>
                          <a:p>
                            <a:pPr marL="58738"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latin typeface="Arial" panose="020B0604020202020204" pitchFamily="34" charset="0"/>
                                <a:cs typeface="Arial" panose="020B0604020202020204" pitchFamily="34" charset="0"/>
                              </a:rPr>
                              <a:t>17</a:t>
                            </a:r>
                            <a:r>
                              <a:rPr lang="en-US" sz="1400" b="0" baseline="0" dirty="0">
                                <a:latin typeface="Arial" panose="020B0604020202020204" pitchFamily="34" charset="0"/>
                                <a:cs typeface="Arial" panose="020B0604020202020204" pitchFamily="34" charset="0"/>
                              </a:rPr>
                              <a:t> June 22</a:t>
                            </a:r>
                            <a:endParaRPr lang="en-US" sz="1400" b="0" dirty="0">
                              <a:latin typeface="Arial" panose="020B0604020202020204" pitchFamily="34" charset="0"/>
                              <a:cs typeface="Arial" panose="020B0604020202020204" pitchFamily="34" charset="0"/>
                            </a:endParaRPr>
                          </a:p>
                        </a:txBody>
                        <a:tcPr marL="45720" marR="45720" anchor="ctr"/>
                      </a:tc>
                      <a:tc>
                        <a:txBody>
                          <a:bodyPr/>
                          <a:lstStyle/>
                          <a:p>
                            <a:pPr marL="58738"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latin typeface="Arial" panose="020B0604020202020204" pitchFamily="34" charset="0"/>
                                <a:cs typeface="Arial" panose="020B0604020202020204" pitchFamily="34" charset="0"/>
                              </a:rPr>
                              <a:t>19 July 23</a:t>
                            </a:r>
                            <a:endParaRPr lang="en-US" sz="1400" b="0" dirty="0">
                              <a:solidFill>
                                <a:srgbClr val="7030A0"/>
                              </a:solidFill>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4"/>
                        </a:ext>
                      </a:extLst>
                    </a:tr>
                    <a:tr h="628162">
                      <a:tc>
                        <a:txBody>
                          <a:bodyPr/>
                          <a:lstStyle/>
                          <a:p>
                            <a:pPr algn="ctr"/>
                            <a:r>
                              <a:rPr lang="en-US" sz="1400" b="0" dirty="0">
                                <a:solidFill>
                                  <a:schemeClr val="tx2">
                                    <a:lumMod val="75000"/>
                                  </a:schemeClr>
                                </a:solidFill>
                                <a:latin typeface="Arial" panose="020B0604020202020204" pitchFamily="34" charset="0"/>
                                <a:cs typeface="Arial" panose="020B0604020202020204" pitchFamily="34" charset="0"/>
                              </a:rPr>
                              <a:t>Clinical Trial (CTA)</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p>
                            <a:pPr marL="58738"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2">
                                  <a:lumMod val="75000"/>
                                </a:schemeClr>
                              </a:solidFill>
                              <a:latin typeface="Arial" panose="020B0604020202020204" pitchFamily="34" charset="0"/>
                              <a:cs typeface="Arial" panose="020B0604020202020204" pitchFamily="34"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baseline="0" dirty="0">
                                <a:latin typeface="Arial" panose="020B0604020202020204" pitchFamily="34" charset="0"/>
                                <a:cs typeface="Arial" panose="020B0604020202020204" pitchFamily="34" charset="0"/>
                              </a:rPr>
                              <a:t>12 April 23</a:t>
                            </a:r>
                            <a:endParaRPr lang="en-US" sz="1400" b="0" dirty="0">
                              <a:solidFill>
                                <a:srgbClr val="7030A0"/>
                              </a:solidFill>
                              <a:latin typeface="Arial" panose="020B0604020202020204" pitchFamily="34" charset="0"/>
                              <a:cs typeface="Arial" panose="020B0604020202020204" pitchFamily="34" charset="0"/>
                            </a:endParaRPr>
                          </a:p>
                        </a:txBody>
                        <a:tcPr marL="45720" marR="45720" anchor="ctr"/>
                      </a:tc>
                      <a:tc>
                        <a:txBody>
                          <a:bodyPr/>
                          <a:lstStyle/>
                          <a:p>
                            <a:pPr marL="58738"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latin typeface="Arial" panose="020B0604020202020204" pitchFamily="34" charset="0"/>
                                <a:cs typeface="Arial" panose="020B0604020202020204" pitchFamily="34" charset="0"/>
                              </a:rPr>
                              <a:t>17</a:t>
                            </a:r>
                            <a:r>
                              <a:rPr lang="en-US" sz="1400" b="0" baseline="0" dirty="0">
                                <a:latin typeface="Arial" panose="020B0604020202020204" pitchFamily="34" charset="0"/>
                                <a:cs typeface="Arial" panose="020B0604020202020204" pitchFamily="34" charset="0"/>
                              </a:rPr>
                              <a:t> June 22</a:t>
                            </a:r>
                            <a:endParaRPr lang="en-US" sz="1400" b="0" dirty="0">
                              <a:latin typeface="Arial" panose="020B0604020202020204" pitchFamily="34" charset="0"/>
                              <a:cs typeface="Arial" panose="020B0604020202020204" pitchFamily="34" charset="0"/>
                            </a:endParaRPr>
                          </a:p>
                        </a:txBody>
                        <a:tcPr marL="45720" marR="45720" anchor="ctr"/>
                      </a:tc>
                      <a:tc>
                        <a:txBody>
                          <a:bodyPr/>
                          <a:lstStyle/>
                          <a:p>
                            <a:pPr marL="58738"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latin typeface="Arial" panose="020B0604020202020204" pitchFamily="34" charset="0"/>
                                <a:cs typeface="Arial" panose="020B0604020202020204" pitchFamily="34" charset="0"/>
                              </a:rPr>
                              <a:t>19 July 23</a:t>
                            </a:r>
                            <a:endParaRPr lang="en-US" sz="1400" b="0" dirty="0">
                              <a:solidFill>
                                <a:srgbClr val="7030A0"/>
                              </a:solidFill>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0005"/>
                        </a:ext>
                      </a:extLst>
                    </a:tr>
                  </a:tbl>
                </a:graphicData>
              </a:graphic>
            </p:graphicFrame>
            <p:sp>
              <p:nvSpPr>
                <p:cNvPr id="4" name="Half Frame 3"/>
                <p:cNvSpPr/>
                <p:nvPr/>
              </p:nvSpPr>
              <p:spPr>
                <a:xfrm rot="8064794" flipH="1">
                  <a:off x="2589371" y="2215074"/>
                  <a:ext cx="480910" cy="210825"/>
                </a:xfrm>
                <a:prstGeom prst="halfFrame">
                  <a:avLst/>
                </a:prstGeom>
                <a:solidFill>
                  <a:srgbClr val="4199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6" name="Half Frame 5"/>
                <p:cNvSpPr/>
                <p:nvPr/>
              </p:nvSpPr>
              <p:spPr>
                <a:xfrm rot="8064794" flipH="1">
                  <a:off x="2589371" y="2900866"/>
                  <a:ext cx="480910" cy="210825"/>
                </a:xfrm>
                <a:prstGeom prst="halfFrame">
                  <a:avLst/>
                </a:prstGeom>
                <a:solidFill>
                  <a:srgbClr val="4199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7" name="Half Frame 6"/>
                <p:cNvSpPr/>
                <p:nvPr/>
              </p:nvSpPr>
              <p:spPr>
                <a:xfrm rot="8064794" flipH="1">
                  <a:off x="2587096" y="3557628"/>
                  <a:ext cx="480910" cy="210825"/>
                </a:xfrm>
                <a:prstGeom prst="halfFrame">
                  <a:avLst/>
                </a:prstGeom>
                <a:solidFill>
                  <a:srgbClr val="4199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9" name="Half Frame 8"/>
                <p:cNvSpPr/>
                <p:nvPr/>
              </p:nvSpPr>
              <p:spPr>
                <a:xfrm rot="8064794" flipH="1">
                  <a:off x="2597269" y="4188428"/>
                  <a:ext cx="480910" cy="210825"/>
                </a:xfrm>
                <a:prstGeom prst="halfFrame">
                  <a:avLst/>
                </a:prstGeom>
                <a:solidFill>
                  <a:srgbClr val="4199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0" name="Half Frame 9"/>
                <p:cNvSpPr/>
                <p:nvPr/>
              </p:nvSpPr>
              <p:spPr>
                <a:xfrm rot="8064794" flipH="1">
                  <a:off x="3952802" y="4864356"/>
                  <a:ext cx="480910" cy="210825"/>
                </a:xfrm>
                <a:prstGeom prst="halfFrame">
                  <a:avLst/>
                </a:prstGeom>
                <a:solidFill>
                  <a:srgbClr val="4199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5" name="Multiply 4"/>
                <p:cNvSpPr/>
                <p:nvPr/>
              </p:nvSpPr>
              <p:spPr>
                <a:xfrm>
                  <a:off x="4006517" y="2171700"/>
                  <a:ext cx="363614" cy="450685"/>
                </a:xfrm>
                <a:prstGeom prst="mathMultiply">
                  <a:avLst/>
                </a:prstGeom>
                <a:solidFill>
                  <a:schemeClr val="accent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Multiply 14"/>
                <p:cNvSpPr/>
                <p:nvPr/>
              </p:nvSpPr>
              <p:spPr>
                <a:xfrm>
                  <a:off x="3991137" y="2865022"/>
                  <a:ext cx="363614" cy="450685"/>
                </a:xfrm>
                <a:prstGeom prst="mathMultiply">
                  <a:avLst/>
                </a:prstGeom>
                <a:solidFill>
                  <a:schemeClr val="accent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Multiply 15"/>
                <p:cNvSpPr/>
                <p:nvPr/>
              </p:nvSpPr>
              <p:spPr>
                <a:xfrm>
                  <a:off x="3991137" y="3455503"/>
                  <a:ext cx="363614" cy="450685"/>
                </a:xfrm>
                <a:prstGeom prst="mathMultiply">
                  <a:avLst/>
                </a:prstGeom>
                <a:solidFill>
                  <a:schemeClr val="accent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Multiply 16"/>
                <p:cNvSpPr/>
                <p:nvPr/>
              </p:nvSpPr>
              <p:spPr>
                <a:xfrm>
                  <a:off x="2655917" y="4810136"/>
                  <a:ext cx="363614" cy="450685"/>
                </a:xfrm>
                <a:prstGeom prst="mathMultiply">
                  <a:avLst/>
                </a:prstGeom>
                <a:solidFill>
                  <a:schemeClr val="accent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Multiply 17"/>
                <p:cNvSpPr/>
                <p:nvPr/>
              </p:nvSpPr>
              <p:spPr>
                <a:xfrm>
                  <a:off x="2645744" y="5430361"/>
                  <a:ext cx="363614" cy="450685"/>
                </a:xfrm>
                <a:prstGeom prst="mathMultiply">
                  <a:avLst/>
                </a:prstGeom>
                <a:solidFill>
                  <a:schemeClr val="accent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Multiply 18"/>
                <p:cNvSpPr/>
                <p:nvPr/>
              </p:nvSpPr>
              <p:spPr>
                <a:xfrm>
                  <a:off x="6832990" y="2217734"/>
                  <a:ext cx="363614" cy="450685"/>
                </a:xfrm>
                <a:prstGeom prst="mathMultiply">
                  <a:avLst/>
                </a:prstGeom>
                <a:solidFill>
                  <a:schemeClr val="accent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Multiply 19"/>
                <p:cNvSpPr/>
                <p:nvPr/>
              </p:nvSpPr>
              <p:spPr>
                <a:xfrm>
                  <a:off x="6832990" y="2841042"/>
                  <a:ext cx="363614" cy="450685"/>
                </a:xfrm>
                <a:prstGeom prst="mathMultiply">
                  <a:avLst/>
                </a:prstGeom>
                <a:solidFill>
                  <a:schemeClr val="accent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Multiply 20"/>
                <p:cNvSpPr/>
                <p:nvPr/>
              </p:nvSpPr>
              <p:spPr>
                <a:xfrm>
                  <a:off x="6832990" y="3455502"/>
                  <a:ext cx="363614" cy="450685"/>
                </a:xfrm>
                <a:prstGeom prst="mathMultiply">
                  <a:avLst/>
                </a:prstGeom>
                <a:solidFill>
                  <a:schemeClr val="accent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0C9D3123-683F-85A6-5C1E-FAA5C11293A2}"/>
                  </a:ext>
                </a:extLst>
              </p:cNvPr>
              <p:cNvGrpSpPr/>
              <p:nvPr/>
            </p:nvGrpSpPr>
            <p:grpSpPr>
              <a:xfrm>
                <a:off x="4067200" y="4112719"/>
                <a:ext cx="363614" cy="1682147"/>
                <a:chOff x="4067200" y="4112719"/>
                <a:chExt cx="363614" cy="1682147"/>
              </a:xfrm>
            </p:grpSpPr>
            <p:sp>
              <p:nvSpPr>
                <p:cNvPr id="2" name="Multiply 17">
                  <a:extLst>
                    <a:ext uri="{FF2B5EF4-FFF2-40B4-BE49-F238E27FC236}">
                      <a16:creationId xmlns:a16="http://schemas.microsoft.com/office/drawing/2014/main" id="{A9506596-A8BC-4073-26B5-D0E4AE70918F}"/>
                    </a:ext>
                  </a:extLst>
                </p:cNvPr>
                <p:cNvSpPr/>
                <p:nvPr/>
              </p:nvSpPr>
              <p:spPr>
                <a:xfrm>
                  <a:off x="4067200" y="4112719"/>
                  <a:ext cx="363614" cy="450685"/>
                </a:xfrm>
                <a:prstGeom prst="mathMultiply">
                  <a:avLst/>
                </a:prstGeom>
                <a:solidFill>
                  <a:schemeClr val="accent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Half Frame 10">
                  <a:extLst>
                    <a:ext uri="{FF2B5EF4-FFF2-40B4-BE49-F238E27FC236}">
                      <a16:creationId xmlns:a16="http://schemas.microsoft.com/office/drawing/2014/main" id="{71839743-6243-F9BF-40E7-69B5720E10D1}"/>
                    </a:ext>
                  </a:extLst>
                </p:cNvPr>
                <p:cNvSpPr/>
                <p:nvPr/>
              </p:nvSpPr>
              <p:spPr>
                <a:xfrm rot="8064794" flipH="1">
                  <a:off x="4008553" y="5448998"/>
                  <a:ext cx="480910" cy="210825"/>
                </a:xfrm>
                <a:prstGeom prst="halfFrame">
                  <a:avLst/>
                </a:prstGeom>
                <a:solidFill>
                  <a:srgbClr val="4199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grpSp>
        <p:sp>
          <p:nvSpPr>
            <p:cNvPr id="24" name="Multiply 20">
              <a:extLst>
                <a:ext uri="{FF2B5EF4-FFF2-40B4-BE49-F238E27FC236}">
                  <a16:creationId xmlns:a16="http://schemas.microsoft.com/office/drawing/2014/main" id="{08A89529-FA80-A8D9-106C-6CEB1AB1B879}"/>
                </a:ext>
              </a:extLst>
            </p:cNvPr>
            <p:cNvSpPr/>
            <p:nvPr/>
          </p:nvSpPr>
          <p:spPr>
            <a:xfrm>
              <a:off x="6838219" y="4131768"/>
              <a:ext cx="363614" cy="450685"/>
            </a:xfrm>
            <a:prstGeom prst="mathMultiply">
              <a:avLst/>
            </a:prstGeom>
            <a:solidFill>
              <a:schemeClr val="accent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50933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solidFill>
                  <a:schemeClr val="tx1"/>
                </a:solidFill>
              </a:rPr>
              <a:t>Traumatic Brain Injury and Psychological Health Research Program (TBIPHRP)</a:t>
            </a:r>
            <a:br>
              <a:rPr lang="en-US" sz="3200" dirty="0">
                <a:solidFill>
                  <a:schemeClr val="tx1"/>
                </a:solidFill>
              </a:rPr>
            </a:br>
            <a:endParaRPr lang="en-US" sz="1600" dirty="0">
              <a:solidFill>
                <a:schemeClr val="tx1"/>
              </a:solidFill>
            </a:endParaRPr>
          </a:p>
        </p:txBody>
      </p:sp>
    </p:spTree>
    <p:extLst>
      <p:ext uri="{BB962C8B-B14F-4D97-AF65-F5344CB8AC3E}">
        <p14:creationId xmlns:p14="http://schemas.microsoft.com/office/powerpoint/2010/main" val="317797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E00B79-7AD5-2D06-7C33-5F10E29A2CBE}"/>
              </a:ext>
            </a:extLst>
          </p:cNvPr>
          <p:cNvSpPr>
            <a:spLocks noGrp="1"/>
          </p:cNvSpPr>
          <p:nvPr>
            <p:ph type="title"/>
          </p:nvPr>
        </p:nvSpPr>
        <p:spPr/>
        <p:txBody>
          <a:bodyPr/>
          <a:lstStyle/>
          <a:p>
            <a:r>
              <a:rPr lang="en-US" sz="3000" dirty="0"/>
              <a:t>FY23 TBIPHRP Vision and Mission</a:t>
            </a:r>
          </a:p>
        </p:txBody>
      </p:sp>
      <p:sp>
        <p:nvSpPr>
          <p:cNvPr id="3" name="Content Placeholder 2">
            <a:extLst>
              <a:ext uri="{FF2B5EF4-FFF2-40B4-BE49-F238E27FC236}">
                <a16:creationId xmlns:a16="http://schemas.microsoft.com/office/drawing/2014/main" id="{2AF9F22E-633D-E38B-0A3C-C11B3ACBAAAB}"/>
              </a:ext>
            </a:extLst>
          </p:cNvPr>
          <p:cNvSpPr>
            <a:spLocks noGrp="1"/>
          </p:cNvSpPr>
          <p:nvPr>
            <p:ph sz="half" idx="1"/>
          </p:nvPr>
        </p:nvSpPr>
        <p:spPr>
          <a:xfrm>
            <a:off x="219275" y="998807"/>
            <a:ext cx="5650710" cy="5257850"/>
          </a:xfrm>
        </p:spPr>
        <p:txBody>
          <a:bodyPr vert="horz" wrap="square" lIns="0" tIns="0" rIns="0" bIns="0" rtlCol="0">
            <a:spAutoFit/>
          </a:bodyPr>
          <a:lstStyle/>
          <a:p>
            <a:pPr marL="342900" indent="-342900">
              <a:spcBef>
                <a:spcPts val="0"/>
              </a:spcBef>
              <a:spcAft>
                <a:spcPts val="450"/>
              </a:spcAft>
              <a:defRPr/>
            </a:pPr>
            <a:r>
              <a:rPr lang="en-US" altLang="en-US" sz="2100" b="1" dirty="0"/>
              <a:t>Vision</a:t>
            </a:r>
          </a:p>
          <a:p>
            <a:pPr marL="685800" lvl="1" indent="-342900">
              <a:buClr>
                <a:srgbClr val="8A0A5E"/>
              </a:buClr>
              <a:defRPr/>
            </a:pPr>
            <a:r>
              <a:rPr lang="en-US" altLang="en-US" sz="1800" dirty="0"/>
              <a:t>Optimize the prevention, assessment, and treatment of psychological health conditions and/or traumatic brain injuries</a:t>
            </a:r>
          </a:p>
          <a:p>
            <a:pPr marL="280988" lvl="1" indent="0">
              <a:buNone/>
              <a:defRPr/>
            </a:pPr>
            <a:endParaRPr lang="en-US" altLang="en-US" sz="750" dirty="0"/>
          </a:p>
          <a:p>
            <a:pPr marL="342900" indent="-342900">
              <a:spcBef>
                <a:spcPts val="0"/>
              </a:spcBef>
              <a:spcAft>
                <a:spcPts val="450"/>
              </a:spcAft>
              <a:defRPr/>
            </a:pPr>
            <a:r>
              <a:rPr lang="en-US" altLang="en-US" sz="2100" b="1" dirty="0"/>
              <a:t>Mission</a:t>
            </a:r>
          </a:p>
          <a:p>
            <a:pPr marL="685800" lvl="1" indent="-342900">
              <a:buClr>
                <a:srgbClr val="8A0A5E"/>
              </a:buClr>
              <a:defRPr/>
            </a:pPr>
            <a:r>
              <a:rPr lang="en-US" altLang="en-US" sz="1800" dirty="0"/>
              <a:t>Fund research to understand, prevent, and treat psychological health conditions and/or traumatic brain injuries that accelerates solutions to improve the health and health care of Service Members, their Families, Veterans, and the American public</a:t>
            </a:r>
          </a:p>
          <a:p>
            <a:pPr marL="342900" lvl="1" indent="0">
              <a:buClr>
                <a:srgbClr val="8A0A5E"/>
              </a:buClr>
              <a:buNone/>
              <a:defRPr/>
            </a:pPr>
            <a:endParaRPr lang="en-US" altLang="en-US" sz="750" dirty="0"/>
          </a:p>
          <a:p>
            <a:pPr marL="336550" indent="-342900">
              <a:buClr>
                <a:srgbClr val="8A0A5E"/>
              </a:buClr>
              <a:defRPr/>
            </a:pPr>
            <a:r>
              <a:rPr lang="en-US" altLang="en-US" sz="2100" b="1" dirty="0"/>
              <a:t>History</a:t>
            </a:r>
          </a:p>
          <a:p>
            <a:pPr marL="685800" lvl="1" indent="-342900">
              <a:buClr>
                <a:srgbClr val="8A0A5E"/>
              </a:buClr>
              <a:defRPr/>
            </a:pPr>
            <a:r>
              <a:rPr lang="en-US" sz="1800" dirty="0"/>
              <a:t>Initiated in fiscal year 2007 (FY07) in response to the traumatic brain injuries (TBIs) sustained and psychological health issues experienced by U.S. Service Members deployed to Iraq and Afghanistan</a:t>
            </a:r>
          </a:p>
        </p:txBody>
      </p:sp>
      <p:pic>
        <p:nvPicPr>
          <p:cNvPr id="4" name="Content Placeholder 2">
            <a:extLst>
              <a:ext uri="{FF2B5EF4-FFF2-40B4-BE49-F238E27FC236}">
                <a16:creationId xmlns:a16="http://schemas.microsoft.com/office/drawing/2014/main" id="{96A48882-59B3-ED0B-4C98-3AA0567B18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099371" y="1491106"/>
            <a:ext cx="2768211" cy="3582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4FC773F6-8104-36FA-1123-AD55A9BAE79E}"/>
              </a:ext>
            </a:extLst>
          </p:cNvPr>
          <p:cNvSpPr txBox="1"/>
          <p:nvPr/>
        </p:nvSpPr>
        <p:spPr>
          <a:xfrm>
            <a:off x="6165632" y="5216853"/>
            <a:ext cx="2620994"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hlinkClick r:id="rId4"/>
              </a:rPr>
              <a:t>https://cdmrp.health.mil/tbiphrp/</a:t>
            </a:r>
            <a:r>
              <a:rPr lang="en-US" sz="1350" dirty="0">
                <a:solidFill>
                  <a:prstClr val="black"/>
                </a:solidFill>
                <a:latin typeface="Calibri" panose="020F0502020204030204"/>
              </a:rPr>
              <a:t> </a:t>
            </a:r>
            <a:endParaRPr lang="en-US" altLang="en-US" sz="1350" dirty="0">
              <a:solidFill>
                <a:prstClr val="black"/>
              </a:solidFill>
              <a:latin typeface="Calibri" panose="020F0502020204030204"/>
            </a:endParaRPr>
          </a:p>
        </p:txBody>
      </p:sp>
    </p:spTree>
    <p:extLst>
      <p:ext uri="{BB962C8B-B14F-4D97-AF65-F5344CB8AC3E}">
        <p14:creationId xmlns:p14="http://schemas.microsoft.com/office/powerpoint/2010/main" val="139490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37465-81FE-DB06-F734-0C03C8E3F853}"/>
              </a:ext>
            </a:extLst>
          </p:cNvPr>
          <p:cNvSpPr>
            <a:spLocks noGrp="1"/>
          </p:cNvSpPr>
          <p:nvPr>
            <p:ph type="title"/>
          </p:nvPr>
        </p:nvSpPr>
        <p:spPr/>
        <p:txBody>
          <a:bodyPr/>
          <a:lstStyle/>
          <a:p>
            <a:r>
              <a:rPr lang="en-US" dirty="0"/>
              <a:t>TBIPHRP Strategic Goals</a:t>
            </a:r>
          </a:p>
        </p:txBody>
      </p:sp>
      <p:pic>
        <p:nvPicPr>
          <p:cNvPr id="23" name="Picture 22">
            <a:extLst>
              <a:ext uri="{FF2B5EF4-FFF2-40B4-BE49-F238E27FC236}">
                <a16:creationId xmlns:a16="http://schemas.microsoft.com/office/drawing/2014/main" id="{4B797862-6949-6A24-4F3C-B6651A2C6D42}"/>
              </a:ext>
            </a:extLst>
          </p:cNvPr>
          <p:cNvPicPr>
            <a:picLocks noChangeAspect="1"/>
          </p:cNvPicPr>
          <p:nvPr/>
        </p:nvPicPr>
        <p:blipFill>
          <a:blip r:embed="rId3"/>
          <a:stretch>
            <a:fillRect/>
          </a:stretch>
        </p:blipFill>
        <p:spPr>
          <a:xfrm>
            <a:off x="132881" y="1360778"/>
            <a:ext cx="8878238" cy="3086100"/>
          </a:xfrm>
          <a:prstGeom prst="rect">
            <a:avLst/>
          </a:prstGeom>
        </p:spPr>
      </p:pic>
    </p:spTree>
    <p:extLst>
      <p:ext uri="{BB962C8B-B14F-4D97-AF65-F5344CB8AC3E}">
        <p14:creationId xmlns:p14="http://schemas.microsoft.com/office/powerpoint/2010/main" val="415542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EE5776-7BA3-1FF2-CE7A-5B668551A02D}"/>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40C89D38-DAD3-A72C-5153-42C46CE253D7}"/>
              </a:ext>
            </a:extLst>
          </p:cNvPr>
          <p:cNvSpPr>
            <a:spLocks noGrp="1"/>
          </p:cNvSpPr>
          <p:nvPr>
            <p:ph idx="1"/>
          </p:nvPr>
        </p:nvSpPr>
        <p:spPr>
          <a:xfrm>
            <a:off x="485902" y="1253330"/>
            <a:ext cx="8481117" cy="5110399"/>
          </a:xfrm>
        </p:spPr>
        <p:txBody>
          <a:bodyPr anchor="ctr">
            <a:normAutofit fontScale="92500" lnSpcReduction="20000"/>
          </a:bodyPr>
          <a:lstStyle/>
          <a:p>
            <a:pPr marL="344488" indent="-344488">
              <a:lnSpc>
                <a:spcPct val="150000"/>
              </a:lnSpc>
              <a:spcBef>
                <a:spcPts val="0"/>
              </a:spcBef>
              <a:spcAft>
                <a:spcPts val="1200"/>
              </a:spcAft>
            </a:pPr>
            <a:r>
              <a:rPr lang="en-US" sz="2800" b="0" dirty="0"/>
              <a:t>Overview of CDMRP, Program Cycle, and Review Process</a:t>
            </a:r>
          </a:p>
          <a:p>
            <a:pPr marL="344488" indent="-344488">
              <a:lnSpc>
                <a:spcPct val="150000"/>
              </a:lnSpc>
              <a:spcAft>
                <a:spcPts val="1200"/>
              </a:spcAft>
            </a:pPr>
            <a:r>
              <a:rPr lang="en-US" sz="2800" dirty="0"/>
              <a:t>Peer Reviewed Medical Research Program (PRMRP) Overview and Funding Opportunities</a:t>
            </a:r>
          </a:p>
          <a:p>
            <a:pPr marL="344488" indent="-344488">
              <a:lnSpc>
                <a:spcPct val="150000"/>
              </a:lnSpc>
              <a:spcAft>
                <a:spcPts val="1200"/>
              </a:spcAft>
            </a:pPr>
            <a:r>
              <a:rPr lang="en-US" sz="2800" b="0" dirty="0"/>
              <a:t>Traumatic Brain Injury and Psychological Health Research Program (TBIPHRP) Overview and Anticipated Funding Opportunities</a:t>
            </a:r>
          </a:p>
          <a:p>
            <a:pPr marL="344488" indent="-344488">
              <a:lnSpc>
                <a:spcPct val="150000"/>
              </a:lnSpc>
              <a:spcAft>
                <a:spcPts val="1200"/>
              </a:spcAft>
            </a:pPr>
            <a:r>
              <a:rPr lang="en-US" sz="2800" b="0" dirty="0"/>
              <a:t>Resources and Strategies for Success</a:t>
            </a:r>
          </a:p>
          <a:p>
            <a:pPr>
              <a:lnSpc>
                <a:spcPct val="150000"/>
              </a:lnSpc>
            </a:pPr>
            <a:endParaRPr lang="en-US" sz="2800" dirty="0"/>
          </a:p>
        </p:txBody>
      </p:sp>
    </p:spTree>
    <p:extLst>
      <p:ext uri="{BB962C8B-B14F-4D97-AF65-F5344CB8AC3E}">
        <p14:creationId xmlns:p14="http://schemas.microsoft.com/office/powerpoint/2010/main" val="2860514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dirty="0"/>
              <a:t>FY23 TBIPHRP Anticipated Focus Areas</a:t>
            </a:r>
            <a:endParaRPr lang="en-US" altLang="en-US" dirty="0"/>
          </a:p>
        </p:txBody>
      </p:sp>
      <p:grpSp>
        <p:nvGrpSpPr>
          <p:cNvPr id="3" name="Group 2">
            <a:extLst>
              <a:ext uri="{FF2B5EF4-FFF2-40B4-BE49-F238E27FC236}">
                <a16:creationId xmlns:a16="http://schemas.microsoft.com/office/drawing/2014/main" id="{B8D2BDA4-965E-4271-8CB9-F63C288FC7C1}"/>
              </a:ext>
            </a:extLst>
          </p:cNvPr>
          <p:cNvGrpSpPr/>
          <p:nvPr/>
        </p:nvGrpSpPr>
        <p:grpSpPr>
          <a:xfrm>
            <a:off x="127329" y="723348"/>
            <a:ext cx="8889341" cy="4560141"/>
            <a:chOff x="-53322" y="615563"/>
            <a:chExt cx="9269810" cy="4332835"/>
          </a:xfrm>
        </p:grpSpPr>
        <p:sp>
          <p:nvSpPr>
            <p:cNvPr id="27" name="Rectangle 26">
              <a:extLst>
                <a:ext uri="{FF2B5EF4-FFF2-40B4-BE49-F238E27FC236}">
                  <a16:creationId xmlns:a16="http://schemas.microsoft.com/office/drawing/2014/main" id="{3B6E0D11-AB10-4ABE-AA1E-10AF7939DED8}"/>
                </a:ext>
              </a:extLst>
            </p:cNvPr>
            <p:cNvSpPr/>
            <p:nvPr/>
          </p:nvSpPr>
          <p:spPr>
            <a:xfrm>
              <a:off x="0" y="835270"/>
              <a:ext cx="9124790" cy="653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16">
              <a:extLst>
                <a:ext uri="{FF2B5EF4-FFF2-40B4-BE49-F238E27FC236}">
                  <a16:creationId xmlns:a16="http://schemas.microsoft.com/office/drawing/2014/main" id="{7E13DBD8-D0B7-4DBB-8BCA-94D4989C0A7B}"/>
                </a:ext>
              </a:extLst>
            </p:cNvPr>
            <p:cNvSpPr>
              <a:spLocks noChangeArrowheads="1"/>
            </p:cNvSpPr>
            <p:nvPr/>
          </p:nvSpPr>
          <p:spPr bwMode="auto">
            <a:xfrm rot="16200000">
              <a:off x="-495904" y="2778381"/>
              <a:ext cx="1125875" cy="24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900" dirty="0">
                  <a:solidFill>
                    <a:srgbClr val="000000"/>
                  </a:solidFill>
                  <a:latin typeface="Arial" panose="020B0604020202020204" pitchFamily="34" charset="0"/>
                  <a:ea typeface="MS PGothic" panose="020B0600070205080204" pitchFamily="34" charset="-128"/>
                </a:rPr>
                <a:t>Major Focus  Areas</a:t>
              </a:r>
            </a:p>
          </p:txBody>
        </p:sp>
        <p:sp>
          <p:nvSpPr>
            <p:cNvPr id="29" name="Rectangle 17">
              <a:extLst>
                <a:ext uri="{FF2B5EF4-FFF2-40B4-BE49-F238E27FC236}">
                  <a16:creationId xmlns:a16="http://schemas.microsoft.com/office/drawing/2014/main" id="{B74D682B-870A-4742-A578-86143FA5AD1A}"/>
                </a:ext>
              </a:extLst>
            </p:cNvPr>
            <p:cNvSpPr>
              <a:spLocks noChangeArrowheads="1"/>
            </p:cNvSpPr>
            <p:nvPr/>
          </p:nvSpPr>
          <p:spPr bwMode="auto">
            <a:xfrm>
              <a:off x="155091" y="1391342"/>
              <a:ext cx="2112906" cy="23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325" indent="-60325">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0" indent="0" algn="ctr">
                <a:spcBef>
                  <a:spcPts val="338"/>
                </a:spcBef>
                <a:buClr>
                  <a:srgbClr val="DD8047"/>
                </a:buClr>
                <a:buNone/>
              </a:pPr>
              <a:r>
                <a:rPr lang="en-US" altLang="en-US" sz="1500" b="1" dirty="0">
                  <a:solidFill>
                    <a:srgbClr val="454545"/>
                  </a:solidFill>
                  <a:latin typeface="Arial" panose="020B0604020202020204" pitchFamily="34" charset="0"/>
                  <a:cs typeface="Arial" panose="020B0604020202020204" pitchFamily="34" charset="0"/>
                </a:rPr>
                <a:t>UNDERSTAND</a:t>
              </a:r>
            </a:p>
            <a:p>
              <a:pPr>
                <a:spcBef>
                  <a:spcPts val="338"/>
                </a:spcBef>
                <a:buClr>
                  <a:srgbClr val="DD8047"/>
                </a:buClr>
                <a:buFont typeface="Arial" panose="020B0604020202020204" pitchFamily="34" charset="0"/>
                <a:buChar char="•"/>
              </a:pPr>
              <a:r>
                <a:rPr lang="en-US" altLang="en-US" sz="900" dirty="0">
                  <a:latin typeface="Arial" panose="020B0604020202020204" pitchFamily="34" charset="0"/>
                  <a:cs typeface="Arial" panose="020B0604020202020204" pitchFamily="34" charset="0"/>
                </a:rPr>
                <a:t>Understanding of risk, protective, and biological factors contributing to an individual’s vulnerability to, response to, and long-term outcomes of psychological health conditions and/or TBI.  Studies with an objective biomarker component are allowed.</a:t>
              </a:r>
            </a:p>
            <a:p>
              <a:pPr>
                <a:spcBef>
                  <a:spcPts val="338"/>
                </a:spcBef>
                <a:buClr>
                  <a:srgbClr val="DD8047"/>
                </a:buClr>
                <a:buFont typeface="Arial" panose="020B0604020202020204" pitchFamily="34" charset="0"/>
                <a:buChar char="•"/>
              </a:pPr>
              <a:endParaRPr lang="en-US" altLang="en-US" sz="900" dirty="0">
                <a:latin typeface="Arial" panose="020B0604020202020204" pitchFamily="34" charset="0"/>
                <a:cs typeface="Arial" panose="020B0604020202020204" pitchFamily="34" charset="0"/>
              </a:endParaRPr>
            </a:p>
            <a:p>
              <a:pPr>
                <a:spcBef>
                  <a:spcPts val="338"/>
                </a:spcBef>
                <a:buClr>
                  <a:srgbClr val="DD8047"/>
                </a:buClr>
                <a:buFont typeface="Arial" panose="020B0604020202020204" pitchFamily="34" charset="0"/>
                <a:buChar char="•"/>
              </a:pPr>
              <a:r>
                <a:rPr lang="en-US" altLang="en-US" sz="900" dirty="0">
                  <a:latin typeface="Arial" panose="020B0604020202020204" pitchFamily="34" charset="0"/>
                  <a:ea typeface="MS PGothic" panose="020B0600070205080204" pitchFamily="34" charset="-128"/>
                  <a:cs typeface="Arial" panose="020B0604020202020204" pitchFamily="34" charset="0"/>
                </a:rPr>
                <a:t>Understanding sexual harassment and assault prevention, perpetration, victimization, and response.  Methodologies that ensure anonymity for participants are strongly encouraged</a:t>
              </a:r>
              <a:r>
                <a:rPr lang="en-US" altLang="en-US" sz="825" dirty="0">
                  <a:latin typeface="Arial" panose="020B0604020202020204" pitchFamily="34" charset="0"/>
                  <a:ea typeface="MS PGothic" panose="020B0600070205080204" pitchFamily="34" charset="-128"/>
                  <a:cs typeface="Arial" panose="020B0604020202020204" pitchFamily="34" charset="0"/>
                </a:rPr>
                <a:t>.</a:t>
              </a:r>
            </a:p>
          </p:txBody>
        </p:sp>
        <p:sp>
          <p:nvSpPr>
            <p:cNvPr id="30" name="Rectangle 18">
              <a:extLst>
                <a:ext uri="{FF2B5EF4-FFF2-40B4-BE49-F238E27FC236}">
                  <a16:creationId xmlns:a16="http://schemas.microsoft.com/office/drawing/2014/main" id="{53B534BF-AC3D-46B6-AC70-82A1A11FF73C}"/>
                </a:ext>
              </a:extLst>
            </p:cNvPr>
            <p:cNvSpPr>
              <a:spLocks noChangeArrowheads="1"/>
            </p:cNvSpPr>
            <p:nvPr/>
          </p:nvSpPr>
          <p:spPr bwMode="auto">
            <a:xfrm>
              <a:off x="2344224" y="1384346"/>
              <a:ext cx="3506934" cy="356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 indent="-57150">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0" indent="0" algn="ctr">
                <a:spcBef>
                  <a:spcPct val="0"/>
                </a:spcBef>
                <a:buClr>
                  <a:srgbClr val="C4AD64"/>
                </a:buClr>
                <a:buNone/>
              </a:pPr>
              <a:r>
                <a:rPr lang="en-US" altLang="en-US" sz="1500" b="1" dirty="0">
                  <a:solidFill>
                    <a:srgbClr val="454545"/>
                  </a:solidFill>
                  <a:latin typeface="Arial" panose="020B0604020202020204" pitchFamily="34" charset="0"/>
                  <a:cs typeface="Arial" panose="020B0604020202020204" pitchFamily="34" charset="0"/>
                </a:rPr>
                <a:t>PREVENT AND ASSESS</a:t>
              </a:r>
            </a:p>
            <a:p>
              <a:pPr>
                <a:spcBef>
                  <a:spcPct val="0"/>
                </a:spcBef>
                <a:buClr>
                  <a:srgbClr val="C4AD64"/>
                </a:buClr>
                <a:buFont typeface="Arial" panose="020B0604020202020204" pitchFamily="34" charset="0"/>
                <a:buChar char="•"/>
              </a:pPr>
              <a:r>
                <a:rPr lang="en-US" altLang="en-US" sz="825" dirty="0">
                  <a:latin typeface="Arial" panose="020B0604020202020204" pitchFamily="34" charset="0"/>
                  <a:cs typeface="Arial" panose="020B0604020202020204" pitchFamily="34" charset="0"/>
                </a:rPr>
                <a:t>Identification and validation of biomarkers or other objective markers for diagnosis, prognosis, or monitoring of psychological health conditions and/or TBI, repetitive exposures, and associated sequelae (e.g., chronic migraine, dizziness, neurocognitive symptoms, sleep, post-traumatic headache, secondary complications).</a:t>
              </a:r>
            </a:p>
            <a:p>
              <a:pPr>
                <a:spcBef>
                  <a:spcPct val="0"/>
                </a:spcBef>
                <a:buClr>
                  <a:srgbClr val="C4AD64"/>
                </a:buClr>
                <a:buFont typeface="Arial" panose="020B0604020202020204" pitchFamily="34" charset="0"/>
                <a:buChar char="•"/>
              </a:pPr>
              <a:endParaRPr lang="en-US" altLang="en-US" sz="825" dirty="0">
                <a:latin typeface="Arial" panose="020B0604020202020204" pitchFamily="34" charset="0"/>
                <a:cs typeface="Arial" panose="020B0604020202020204" pitchFamily="34" charset="0"/>
              </a:endParaRPr>
            </a:p>
            <a:p>
              <a:pPr>
                <a:spcBef>
                  <a:spcPct val="0"/>
                </a:spcBef>
                <a:buClr>
                  <a:srgbClr val="C4AD64"/>
                </a:buClr>
                <a:buFont typeface="Arial" panose="020B0604020202020204" pitchFamily="34" charset="0"/>
                <a:buChar char="•"/>
              </a:pPr>
              <a:r>
                <a:rPr lang="en-US" altLang="en-US" sz="825" dirty="0">
                  <a:latin typeface="Arial" panose="020B0604020202020204" pitchFamily="34" charset="0"/>
                  <a:cs typeface="Arial" panose="020B0604020202020204" pitchFamily="34" charset="0"/>
                </a:rPr>
                <a:t>Approaches or tools to prevent or reduce risk of psychological health conditions and/or TBI.</a:t>
              </a:r>
            </a:p>
            <a:p>
              <a:pPr>
                <a:spcBef>
                  <a:spcPct val="0"/>
                </a:spcBef>
                <a:buClr>
                  <a:srgbClr val="C4AD64"/>
                </a:buClr>
                <a:buFont typeface="Arial" panose="020B0604020202020204" pitchFamily="34" charset="0"/>
                <a:buChar char="•"/>
              </a:pPr>
              <a:endParaRPr lang="en-US" altLang="en-US" sz="825" dirty="0">
                <a:latin typeface="Arial" panose="020B0604020202020204" pitchFamily="34" charset="0"/>
                <a:cs typeface="Arial" panose="020B0604020202020204" pitchFamily="34" charset="0"/>
              </a:endParaRPr>
            </a:p>
            <a:p>
              <a:pPr>
                <a:spcBef>
                  <a:spcPct val="0"/>
                </a:spcBef>
                <a:buClr>
                  <a:srgbClr val="C4AD64"/>
                </a:buClr>
                <a:buFont typeface="Arial" panose="020B0604020202020204" pitchFamily="34" charset="0"/>
                <a:buChar char="•"/>
              </a:pPr>
              <a:r>
                <a:rPr lang="en-US" altLang="en-US" sz="825" dirty="0">
                  <a:latin typeface="Arial" panose="020B0604020202020204" pitchFamily="34" charset="0"/>
                  <a:cs typeface="Arial" panose="020B0604020202020204" pitchFamily="34" charset="0"/>
                </a:rPr>
                <a:t>Development of injury thresholds and exposure standards for TBI.</a:t>
              </a:r>
            </a:p>
            <a:p>
              <a:pPr>
                <a:spcBef>
                  <a:spcPct val="0"/>
                </a:spcBef>
                <a:buClr>
                  <a:srgbClr val="C4AD64"/>
                </a:buClr>
                <a:buFont typeface="Arial" panose="020B0604020202020204" pitchFamily="34" charset="0"/>
                <a:buChar char="•"/>
              </a:pPr>
              <a:endParaRPr lang="en-US" altLang="en-US" sz="825" dirty="0">
                <a:latin typeface="Arial" panose="020B0604020202020204" pitchFamily="34" charset="0"/>
                <a:cs typeface="Arial" panose="020B0604020202020204" pitchFamily="34" charset="0"/>
              </a:endParaRPr>
            </a:p>
            <a:p>
              <a:pPr>
                <a:spcBef>
                  <a:spcPct val="0"/>
                </a:spcBef>
                <a:buClr>
                  <a:srgbClr val="C4AD64"/>
                </a:buClr>
                <a:buFont typeface="Arial" panose="020B0604020202020204" pitchFamily="34" charset="0"/>
                <a:buChar char="•"/>
              </a:pPr>
              <a:r>
                <a:rPr lang="en-US" altLang="en-US" sz="825" dirty="0">
                  <a:latin typeface="Arial" panose="020B0604020202020204" pitchFamily="34" charset="0"/>
                  <a:cs typeface="Arial" panose="020B0604020202020204" pitchFamily="34" charset="0"/>
                </a:rPr>
                <a:t>Development, evaluation, and implementation of crosscutting prevention approaches targeting upstream factors or leveraging communities and peers to address multiple adverse outcomes such as suicide, multiple forms of violence, and alcohol and substance use disorders.</a:t>
              </a:r>
            </a:p>
            <a:p>
              <a:pPr>
                <a:spcBef>
                  <a:spcPct val="0"/>
                </a:spcBef>
                <a:buClr>
                  <a:srgbClr val="C4AD64"/>
                </a:buClr>
                <a:buFont typeface="Arial" panose="020B0604020202020204" pitchFamily="34" charset="0"/>
                <a:buChar char="•"/>
              </a:pPr>
              <a:endParaRPr lang="en-US" altLang="en-US" sz="825" dirty="0">
                <a:latin typeface="Arial" panose="020B0604020202020204" pitchFamily="34" charset="0"/>
                <a:cs typeface="Arial" panose="020B0604020202020204" pitchFamily="34" charset="0"/>
              </a:endParaRPr>
            </a:p>
            <a:p>
              <a:pPr>
                <a:spcBef>
                  <a:spcPct val="0"/>
                </a:spcBef>
                <a:buClr>
                  <a:srgbClr val="C4AD64"/>
                </a:buClr>
                <a:buFont typeface="Arial" panose="020B0604020202020204" pitchFamily="34" charset="0"/>
                <a:buChar char="•"/>
              </a:pPr>
              <a:r>
                <a:rPr lang="en-US" altLang="en-US" sz="825" dirty="0">
                  <a:latin typeface="Arial" panose="020B0604020202020204" pitchFamily="34" charset="0"/>
                  <a:cs typeface="Arial" panose="020B0604020202020204" pitchFamily="34" charset="0"/>
                </a:rPr>
                <a:t>Development of solutions to increase readiness and psychological resilience in individuals, small teams, families, and communities to ameliorate the potential negative impacts of specific military and life stressors.</a:t>
              </a:r>
              <a:endParaRPr lang="en-US" altLang="en-US" sz="825" dirty="0">
                <a:latin typeface="Arial" panose="020B0604020202020204" pitchFamily="34" charset="0"/>
                <a:ea typeface="MS PGothic" panose="020B0600070205080204" pitchFamily="34" charset="-128"/>
                <a:cs typeface="Arial" panose="020B0604020202020204" pitchFamily="34" charset="0"/>
              </a:endParaRPr>
            </a:p>
            <a:p>
              <a:pPr>
                <a:spcBef>
                  <a:spcPct val="0"/>
                </a:spcBef>
                <a:buClr>
                  <a:srgbClr val="C4AD64"/>
                </a:buClr>
                <a:buFont typeface="Arial" panose="020B0604020202020204" pitchFamily="34" charset="0"/>
                <a:buChar char="•"/>
              </a:pPr>
              <a:endParaRPr lang="en-US" altLang="en-US" sz="825" dirty="0">
                <a:latin typeface="Arial" panose="020B0604020202020204" pitchFamily="34" charset="0"/>
                <a:ea typeface="MS PGothic" panose="020B0600070205080204" pitchFamily="34" charset="-128"/>
                <a:cs typeface="Arial" panose="020B0604020202020204" pitchFamily="34" charset="0"/>
              </a:endParaRPr>
            </a:p>
            <a:p>
              <a:pPr>
                <a:spcBef>
                  <a:spcPct val="0"/>
                </a:spcBef>
                <a:buClr>
                  <a:srgbClr val="C4AD64"/>
                </a:buClr>
                <a:buFont typeface="Arial" panose="020B0604020202020204" pitchFamily="34" charset="0"/>
                <a:buChar char="•"/>
              </a:pPr>
              <a:r>
                <a:rPr lang="en-US" altLang="en-US" sz="825" dirty="0">
                  <a:latin typeface="Arial" panose="020B0604020202020204" pitchFamily="34" charset="0"/>
                  <a:ea typeface="MS PGothic" panose="020B0600070205080204" pitchFamily="34" charset="-128"/>
                  <a:cs typeface="Arial" panose="020B0604020202020204" pitchFamily="34" charset="0"/>
                </a:rPr>
                <a:t>Development of solutions to address aspects of workplace culture and climate (e.g., leadership attitudes, group characteristics, group identification factors) that are associated with increases in harmful behaviors. </a:t>
              </a:r>
            </a:p>
          </p:txBody>
        </p:sp>
        <p:cxnSp>
          <p:nvCxnSpPr>
            <p:cNvPr id="31" name="Straight Connector 30">
              <a:extLst>
                <a:ext uri="{FF2B5EF4-FFF2-40B4-BE49-F238E27FC236}">
                  <a16:creationId xmlns:a16="http://schemas.microsoft.com/office/drawing/2014/main" id="{FBC9F697-FA4B-44A5-A585-6C65B6C86FE1}"/>
                </a:ext>
              </a:extLst>
            </p:cNvPr>
            <p:cNvCxnSpPr/>
            <p:nvPr/>
          </p:nvCxnSpPr>
          <p:spPr>
            <a:xfrm>
              <a:off x="5872293" y="1530562"/>
              <a:ext cx="23813" cy="3039665"/>
            </a:xfrm>
            <a:prstGeom prst="line">
              <a:avLst/>
            </a:prstGeom>
            <a:ln w="285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20">
              <a:extLst>
                <a:ext uri="{FF2B5EF4-FFF2-40B4-BE49-F238E27FC236}">
                  <a16:creationId xmlns:a16="http://schemas.microsoft.com/office/drawing/2014/main" id="{A06770EB-0A3E-4B74-8902-2CBEA19F8838}"/>
                </a:ext>
              </a:extLst>
            </p:cNvPr>
            <p:cNvSpPr>
              <a:spLocks noChangeArrowheads="1"/>
            </p:cNvSpPr>
            <p:nvPr/>
          </p:nvSpPr>
          <p:spPr bwMode="auto">
            <a:xfrm>
              <a:off x="5935063" y="1374539"/>
              <a:ext cx="3281425" cy="346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 indent="-57150">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0" indent="0" algn="ctr">
                <a:spcBef>
                  <a:spcPct val="0"/>
                </a:spcBef>
                <a:buClr>
                  <a:srgbClr val="C4AD64"/>
                </a:buClr>
                <a:buNone/>
              </a:pPr>
              <a:r>
                <a:rPr lang="en-US" altLang="en-US" sz="1500" b="1" dirty="0">
                  <a:solidFill>
                    <a:srgbClr val="454545"/>
                  </a:solidFill>
                  <a:latin typeface="Arial" panose="020B0604020202020204" pitchFamily="34" charset="0"/>
                  <a:cs typeface="Arial" panose="020B0604020202020204" pitchFamily="34" charset="0"/>
                </a:rPr>
                <a:t>TREAT</a:t>
              </a:r>
            </a:p>
            <a:p>
              <a:pPr>
                <a:spcBef>
                  <a:spcPct val="0"/>
                </a:spcBef>
                <a:buClr>
                  <a:srgbClr val="C4AD64"/>
                </a:buClr>
                <a:buFont typeface="Arial" panose="020B0604020202020204" pitchFamily="34" charset="0"/>
                <a:buChar char="•"/>
              </a:pPr>
              <a:r>
                <a:rPr lang="en-US" altLang="en-US" sz="900" dirty="0">
                  <a:latin typeface="Arial" panose="020B0604020202020204" pitchFamily="34" charset="0"/>
                  <a:cs typeface="Arial" panose="020B0604020202020204" pitchFamily="34" charset="0"/>
                </a:rPr>
                <a:t>Interventions that promote sustained functional recovery, including interventions administered acutely, during the post-acute phase, or during the chronic phase of injury.</a:t>
              </a:r>
            </a:p>
            <a:p>
              <a:pPr>
                <a:spcBef>
                  <a:spcPct val="0"/>
                </a:spcBef>
                <a:buClr>
                  <a:srgbClr val="C4AD64"/>
                </a:buClr>
                <a:buFont typeface="Arial" panose="020B0604020202020204" pitchFamily="34" charset="0"/>
                <a:buChar char="•"/>
              </a:pPr>
              <a:endParaRPr lang="en-US" altLang="en-US" sz="900" dirty="0">
                <a:latin typeface="Arial" panose="020B0604020202020204" pitchFamily="34" charset="0"/>
                <a:cs typeface="Arial" panose="020B0604020202020204" pitchFamily="34" charset="0"/>
              </a:endParaRPr>
            </a:p>
            <a:p>
              <a:pPr>
                <a:spcBef>
                  <a:spcPct val="0"/>
                </a:spcBef>
                <a:buClr>
                  <a:srgbClr val="C4AD64"/>
                </a:buClr>
                <a:buFont typeface="Arial" panose="020B0604020202020204" pitchFamily="34" charset="0"/>
                <a:buChar char="•"/>
              </a:pPr>
              <a:r>
                <a:rPr lang="en-US" altLang="en-US" sz="900" dirty="0">
                  <a:latin typeface="Arial" panose="020B0604020202020204" pitchFamily="34" charset="0"/>
                  <a:cs typeface="Arial" panose="020B0604020202020204" pitchFamily="34" charset="0"/>
                </a:rPr>
                <a:t>Validated methods for reducing barriers to care for psychological health conditions and/or TBI challenges (e.g., PTSD, suicidal ideation or behaviors, alcohol and substance use, anxiety, depression) and informing processes that lead to increases in help-seeking behavior.</a:t>
              </a:r>
            </a:p>
            <a:p>
              <a:pPr>
                <a:spcBef>
                  <a:spcPct val="0"/>
                </a:spcBef>
                <a:buClr>
                  <a:srgbClr val="C4AD64"/>
                </a:buClr>
                <a:buFont typeface="Arial" panose="020B0604020202020204" pitchFamily="34" charset="0"/>
                <a:buChar char="•"/>
              </a:pPr>
              <a:endParaRPr lang="en-US" altLang="en-US" sz="900" dirty="0">
                <a:latin typeface="Arial" panose="020B0604020202020204" pitchFamily="34" charset="0"/>
                <a:cs typeface="Arial" panose="020B0604020202020204" pitchFamily="34" charset="0"/>
              </a:endParaRPr>
            </a:p>
            <a:p>
              <a:pPr>
                <a:spcBef>
                  <a:spcPct val="0"/>
                </a:spcBef>
                <a:buClr>
                  <a:srgbClr val="C4AD64"/>
                </a:buClr>
                <a:buFont typeface="Arial" panose="020B0604020202020204" pitchFamily="34" charset="0"/>
                <a:buChar char="•"/>
              </a:pPr>
              <a:r>
                <a:rPr lang="en-US" altLang="en-US" sz="900" dirty="0">
                  <a:latin typeface="Arial" panose="020B0604020202020204" pitchFamily="34" charset="0"/>
                  <a:cs typeface="Arial" panose="020B0604020202020204" pitchFamily="34" charset="0"/>
                </a:rPr>
                <a:t>Implementation, follow-up, and services research to increase provider adoption and availability of evidence-based treatments, as well as treatment engagement, follow-up care, and understanding of long-term outcomes.</a:t>
              </a:r>
            </a:p>
            <a:p>
              <a:pPr>
                <a:spcBef>
                  <a:spcPct val="0"/>
                </a:spcBef>
                <a:buClr>
                  <a:srgbClr val="C4AD64"/>
                </a:buClr>
                <a:buFont typeface="Arial" panose="020B0604020202020204" pitchFamily="34" charset="0"/>
                <a:buChar char="•"/>
              </a:pPr>
              <a:endParaRPr lang="en-US" altLang="en-US" sz="900" dirty="0">
                <a:latin typeface="Arial" panose="020B0604020202020204" pitchFamily="34" charset="0"/>
                <a:cs typeface="Arial" panose="020B0604020202020204" pitchFamily="34" charset="0"/>
              </a:endParaRPr>
            </a:p>
            <a:p>
              <a:pPr>
                <a:spcBef>
                  <a:spcPct val="0"/>
                </a:spcBef>
                <a:buClr>
                  <a:srgbClr val="C4AD64"/>
                </a:buClr>
                <a:buFont typeface="Arial" panose="020B0604020202020204" pitchFamily="34" charset="0"/>
                <a:buChar char="•"/>
              </a:pPr>
              <a:r>
                <a:rPr lang="en-US" altLang="en-US" sz="900" dirty="0">
                  <a:latin typeface="Arial" panose="020B0604020202020204" pitchFamily="34" charset="0"/>
                  <a:cs typeface="Arial" panose="020B0604020202020204" pitchFamily="34" charset="0"/>
                </a:rPr>
                <a:t>Effective postvention strategies to address social connectedness during reintegration of individuals into workplace or community environments following a sexual assault, suicide event, or other severe trauma.  Proposed research should also consider preventing subsequent suicides or other counterproductive behaviors among individuals and community members.</a:t>
              </a:r>
              <a:endParaRPr lang="en-US" altLang="en-US" sz="825" dirty="0">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9FFEAFDC-CDB3-47FA-84B5-159CCE9A8D4A}"/>
                </a:ext>
              </a:extLst>
            </p:cNvPr>
            <p:cNvCxnSpPr/>
            <p:nvPr/>
          </p:nvCxnSpPr>
          <p:spPr>
            <a:xfrm>
              <a:off x="2317685" y="1518389"/>
              <a:ext cx="27384" cy="2982515"/>
            </a:xfrm>
            <a:prstGeom prst="line">
              <a:avLst/>
            </a:prstGeom>
            <a:ln w="285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F7A2FC8F-F1DA-4D51-BBFE-A9EAAE57E191}"/>
                </a:ext>
              </a:extLst>
            </p:cNvPr>
            <p:cNvPicPr>
              <a:picLocks noChangeAspect="1"/>
            </p:cNvPicPr>
            <p:nvPr/>
          </p:nvPicPr>
          <p:blipFill rotWithShape="1">
            <a:blip r:embed="rId3"/>
            <a:srcRect t="39745" b="40229"/>
            <a:stretch/>
          </p:blipFill>
          <p:spPr>
            <a:xfrm>
              <a:off x="65314" y="615563"/>
              <a:ext cx="9061397" cy="780405"/>
            </a:xfrm>
            <a:prstGeom prst="rect">
              <a:avLst/>
            </a:prstGeom>
            <a:ln>
              <a:solidFill>
                <a:schemeClr val="bg1"/>
              </a:solidFill>
            </a:ln>
          </p:spPr>
        </p:pic>
      </p:grpSp>
      <p:sp>
        <p:nvSpPr>
          <p:cNvPr id="2" name="TextBox 1">
            <a:extLst>
              <a:ext uri="{FF2B5EF4-FFF2-40B4-BE49-F238E27FC236}">
                <a16:creationId xmlns:a16="http://schemas.microsoft.com/office/drawing/2014/main" id="{4B633A45-4C0D-42BB-F108-DC3B42DE514A}"/>
              </a:ext>
            </a:extLst>
          </p:cNvPr>
          <p:cNvSpPr txBox="1"/>
          <p:nvPr/>
        </p:nvSpPr>
        <p:spPr>
          <a:xfrm>
            <a:off x="386370" y="5459854"/>
            <a:ext cx="8398933" cy="553998"/>
          </a:xfrm>
          <a:prstGeom prst="rect">
            <a:avLst/>
          </a:prstGeom>
          <a:solidFill>
            <a:schemeClr val="accent1">
              <a:lumMod val="10000"/>
              <a:lumOff val="90000"/>
            </a:schemeClr>
          </a:solidFill>
          <a:ln>
            <a:solidFill>
              <a:schemeClr val="tx2">
                <a:lumMod val="75000"/>
              </a:schemeClr>
            </a:solidFill>
          </a:ln>
        </p:spPr>
        <p:txBody>
          <a:bodyPr wrap="square" rtlCol="0">
            <a:spAutoFit/>
          </a:bodyPr>
          <a:lstStyle/>
          <a:p>
            <a:pPr algn="ctr"/>
            <a:r>
              <a:rPr lang="en-US" sz="1500" b="1" dirty="0">
                <a:latin typeface="Arial" panose="020B0604020202020204" pitchFamily="34" charset="0"/>
                <a:cs typeface="Arial" panose="020B0604020202020204" pitchFamily="34" charset="0"/>
              </a:rPr>
              <a:t>Applications must address one or more of the Focus Areas, not all of which will be applicable to every award mechanism</a:t>
            </a:r>
          </a:p>
        </p:txBody>
      </p:sp>
      <p:sp>
        <p:nvSpPr>
          <p:cNvPr id="4" name="TextBox 3">
            <a:extLst>
              <a:ext uri="{FF2B5EF4-FFF2-40B4-BE49-F238E27FC236}">
                <a16:creationId xmlns:a16="http://schemas.microsoft.com/office/drawing/2014/main" id="{BEFA645B-5FE6-5835-FE61-5C98710FDB60}"/>
              </a:ext>
            </a:extLst>
          </p:cNvPr>
          <p:cNvSpPr txBox="1"/>
          <p:nvPr/>
        </p:nvSpPr>
        <p:spPr>
          <a:xfrm>
            <a:off x="0" y="6089371"/>
            <a:ext cx="9104211"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See TBIPHRP Pre-Announcement for full text of focus areas (</a:t>
            </a:r>
            <a:r>
              <a:rPr lang="en-US" sz="1400" i="1" dirty="0">
                <a:latin typeface="Arial" panose="020B0604020202020204" pitchFamily="34" charset="0"/>
                <a:cs typeface="Arial" panose="020B0604020202020204" pitchFamily="34" charset="0"/>
                <a:hlinkClick r:id="rId4"/>
              </a:rPr>
              <a:t>https://cdmrp.health.mil/pubs/press/2023/23tbiphrppreann</a:t>
            </a:r>
            <a:r>
              <a:rPr lang="en-US" sz="14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39218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21A3-20DA-2805-A07F-D7FF78230513}"/>
              </a:ext>
            </a:extLst>
          </p:cNvPr>
          <p:cNvSpPr>
            <a:spLocks noGrp="1"/>
          </p:cNvSpPr>
          <p:nvPr>
            <p:ph type="title"/>
          </p:nvPr>
        </p:nvSpPr>
        <p:spPr/>
        <p:txBody>
          <a:bodyPr/>
          <a:lstStyle/>
          <a:p>
            <a:r>
              <a:rPr lang="en-US" sz="2100" dirty="0"/>
              <a:t>Anticipated FY23 TBIPHRP Funding Opportunities</a:t>
            </a:r>
          </a:p>
        </p:txBody>
      </p:sp>
      <p:pic>
        <p:nvPicPr>
          <p:cNvPr id="4" name="Picture 3">
            <a:extLst>
              <a:ext uri="{FF2B5EF4-FFF2-40B4-BE49-F238E27FC236}">
                <a16:creationId xmlns:a16="http://schemas.microsoft.com/office/drawing/2014/main" id="{BBC40780-B3AD-CD55-25DF-9E0EF1B5A2E1}"/>
              </a:ext>
            </a:extLst>
          </p:cNvPr>
          <p:cNvPicPr>
            <a:picLocks noChangeAspect="1"/>
          </p:cNvPicPr>
          <p:nvPr/>
        </p:nvPicPr>
        <p:blipFill>
          <a:blip r:embed="rId3"/>
          <a:stretch>
            <a:fillRect/>
          </a:stretch>
        </p:blipFill>
        <p:spPr>
          <a:xfrm>
            <a:off x="5050063" y="755947"/>
            <a:ext cx="3495886" cy="3634740"/>
          </a:xfrm>
          <a:prstGeom prst="rect">
            <a:avLst/>
          </a:prstGeom>
        </p:spPr>
      </p:pic>
      <p:pic>
        <p:nvPicPr>
          <p:cNvPr id="6" name="Picture 5">
            <a:extLst>
              <a:ext uri="{FF2B5EF4-FFF2-40B4-BE49-F238E27FC236}">
                <a16:creationId xmlns:a16="http://schemas.microsoft.com/office/drawing/2014/main" id="{5CC1B979-FCE5-41F4-ABCD-37DB2EDA1E41}"/>
              </a:ext>
            </a:extLst>
          </p:cNvPr>
          <p:cNvPicPr>
            <a:picLocks noChangeAspect="1"/>
          </p:cNvPicPr>
          <p:nvPr/>
        </p:nvPicPr>
        <p:blipFill>
          <a:blip r:embed="rId4"/>
          <a:stretch>
            <a:fillRect/>
          </a:stretch>
        </p:blipFill>
        <p:spPr>
          <a:xfrm>
            <a:off x="5050063" y="4305437"/>
            <a:ext cx="3487685" cy="2400300"/>
          </a:xfrm>
          <a:prstGeom prst="rect">
            <a:avLst/>
          </a:prstGeom>
        </p:spPr>
      </p:pic>
      <p:pic>
        <p:nvPicPr>
          <p:cNvPr id="9" name="Picture 8">
            <a:extLst>
              <a:ext uri="{FF2B5EF4-FFF2-40B4-BE49-F238E27FC236}">
                <a16:creationId xmlns:a16="http://schemas.microsoft.com/office/drawing/2014/main" id="{CE4C0DE3-FA32-36E7-032E-7D4874172EF5}"/>
              </a:ext>
            </a:extLst>
          </p:cNvPr>
          <p:cNvPicPr>
            <a:picLocks noChangeAspect="1"/>
          </p:cNvPicPr>
          <p:nvPr/>
        </p:nvPicPr>
        <p:blipFill>
          <a:blip r:embed="rId5"/>
          <a:stretch>
            <a:fillRect/>
          </a:stretch>
        </p:blipFill>
        <p:spPr>
          <a:xfrm>
            <a:off x="466507" y="1728293"/>
            <a:ext cx="3627431" cy="3692871"/>
          </a:xfrm>
          <a:prstGeom prst="rect">
            <a:avLst/>
          </a:prstGeom>
        </p:spPr>
      </p:pic>
      <p:pic>
        <p:nvPicPr>
          <p:cNvPr id="11" name="Picture 10">
            <a:extLst>
              <a:ext uri="{FF2B5EF4-FFF2-40B4-BE49-F238E27FC236}">
                <a16:creationId xmlns:a16="http://schemas.microsoft.com/office/drawing/2014/main" id="{2E9090C3-8C2F-CFC9-E1C2-6C1BBF017A31}"/>
              </a:ext>
            </a:extLst>
          </p:cNvPr>
          <p:cNvPicPr>
            <a:picLocks noChangeAspect="1"/>
          </p:cNvPicPr>
          <p:nvPr/>
        </p:nvPicPr>
        <p:blipFill>
          <a:blip r:embed="rId6"/>
          <a:stretch>
            <a:fillRect/>
          </a:stretch>
        </p:blipFill>
        <p:spPr>
          <a:xfrm>
            <a:off x="870899" y="5556241"/>
            <a:ext cx="2838248" cy="960120"/>
          </a:xfrm>
          <a:prstGeom prst="rect">
            <a:avLst/>
          </a:prstGeom>
        </p:spPr>
      </p:pic>
      <p:sp>
        <p:nvSpPr>
          <p:cNvPr id="17" name="Rectangle: Rounded Corners 16">
            <a:extLst>
              <a:ext uri="{FF2B5EF4-FFF2-40B4-BE49-F238E27FC236}">
                <a16:creationId xmlns:a16="http://schemas.microsoft.com/office/drawing/2014/main" id="{9C0AC45E-8D9D-1ACF-DD0E-F65F5A31F904}"/>
              </a:ext>
            </a:extLst>
          </p:cNvPr>
          <p:cNvSpPr/>
          <p:nvPr/>
        </p:nvSpPr>
        <p:spPr>
          <a:xfrm>
            <a:off x="1445786" y="794031"/>
            <a:ext cx="1688474" cy="79918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$175M FY23 Appropriation</a:t>
            </a:r>
          </a:p>
        </p:txBody>
      </p:sp>
    </p:spTree>
    <p:extLst>
      <p:ext uri="{BB962C8B-B14F-4D97-AF65-F5344CB8AC3E}">
        <p14:creationId xmlns:p14="http://schemas.microsoft.com/office/powerpoint/2010/main" val="1468366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45D418C-C711-AEAB-53A3-9C8E8C185707}"/>
              </a:ext>
            </a:extLst>
          </p:cNvPr>
          <p:cNvGrpSpPr/>
          <p:nvPr/>
        </p:nvGrpSpPr>
        <p:grpSpPr>
          <a:xfrm>
            <a:off x="117700" y="841089"/>
            <a:ext cx="8917430" cy="5183135"/>
            <a:chOff x="108869" y="935443"/>
            <a:chExt cx="8917430" cy="5183135"/>
          </a:xfrm>
        </p:grpSpPr>
        <p:sp>
          <p:nvSpPr>
            <p:cNvPr id="6" name="Freeform: Shape 5">
              <a:extLst>
                <a:ext uri="{FF2B5EF4-FFF2-40B4-BE49-F238E27FC236}">
                  <a16:creationId xmlns:a16="http://schemas.microsoft.com/office/drawing/2014/main" id="{B49984D6-2598-6CA1-42FA-7BEE37994F1C}"/>
                </a:ext>
              </a:extLst>
            </p:cNvPr>
            <p:cNvSpPr/>
            <p:nvPr/>
          </p:nvSpPr>
          <p:spPr>
            <a:xfrm>
              <a:off x="108869" y="935444"/>
              <a:ext cx="2717071" cy="409469"/>
            </a:xfrm>
            <a:custGeom>
              <a:avLst/>
              <a:gdLst>
                <a:gd name="connsiteX0" fmla="*/ 0 w 2717071"/>
                <a:gd name="connsiteY0" fmla="*/ 0 h 409469"/>
                <a:gd name="connsiteX1" fmla="*/ 2717071 w 2717071"/>
                <a:gd name="connsiteY1" fmla="*/ 0 h 409469"/>
                <a:gd name="connsiteX2" fmla="*/ 2717071 w 2717071"/>
                <a:gd name="connsiteY2" fmla="*/ 409469 h 409469"/>
                <a:gd name="connsiteX3" fmla="*/ 0 w 2717071"/>
                <a:gd name="connsiteY3" fmla="*/ 409469 h 409469"/>
                <a:gd name="connsiteX4" fmla="*/ 0 w 2717071"/>
                <a:gd name="connsiteY4" fmla="*/ 0 h 40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071" h="409469">
                  <a:moveTo>
                    <a:pt x="0" y="0"/>
                  </a:moveTo>
                  <a:lnTo>
                    <a:pt x="2717071" y="0"/>
                  </a:lnTo>
                  <a:lnTo>
                    <a:pt x="2717071" y="409469"/>
                  </a:lnTo>
                  <a:lnTo>
                    <a:pt x="0" y="409469"/>
                  </a:lnTo>
                  <a:lnTo>
                    <a:pt x="0" y="0"/>
                  </a:lnTo>
                  <a:close/>
                </a:path>
              </a:pathLst>
            </a:custGeom>
            <a:solidFill>
              <a:schemeClr val="accent1">
                <a:lumMod val="50000"/>
              </a:schemeClr>
            </a:solidFill>
            <a:ln>
              <a:noFill/>
            </a:ln>
            <a:effectLst>
              <a:outerShdw blurRad="149987" dist="203200" dir="8400000" algn="ctr" rotWithShape="0">
                <a:srgbClr val="000000">
                  <a:alpha val="28000"/>
                </a:srgbClr>
              </a:outerShdw>
            </a:effectLst>
            <a:scene3d>
              <a:camera prst="orthographicFront">
                <a:rot lat="0" lon="0" rev="0"/>
              </a:camera>
              <a:lightRig rig="balanced" dir="t"/>
            </a:scene3d>
            <a:sp3d prstMaterial="dkEdge">
              <a:bevelT w="88900" h="88900"/>
            </a:sp3d>
          </p:spPr>
          <p:style>
            <a:lnRef idx="2">
              <a:scrgbClr r="0" g="0" b="0"/>
            </a:lnRef>
            <a:fillRef idx="1">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Investigator-Initiated</a:t>
              </a:r>
            </a:p>
          </p:txBody>
        </p:sp>
        <p:sp>
          <p:nvSpPr>
            <p:cNvPr id="7" name="Freeform: Shape 6">
              <a:extLst>
                <a:ext uri="{FF2B5EF4-FFF2-40B4-BE49-F238E27FC236}">
                  <a16:creationId xmlns:a16="http://schemas.microsoft.com/office/drawing/2014/main" id="{407B3EAA-7427-7C2A-71EC-46AC6EB5A25C}"/>
                </a:ext>
              </a:extLst>
            </p:cNvPr>
            <p:cNvSpPr/>
            <p:nvPr/>
          </p:nvSpPr>
          <p:spPr>
            <a:xfrm>
              <a:off x="117700" y="1344912"/>
              <a:ext cx="2717071" cy="4766352"/>
            </a:xfrm>
            <a:custGeom>
              <a:avLst/>
              <a:gdLst>
                <a:gd name="connsiteX0" fmla="*/ 0 w 2717071"/>
                <a:gd name="connsiteY0" fmla="*/ 0 h 4523777"/>
                <a:gd name="connsiteX1" fmla="*/ 2717071 w 2717071"/>
                <a:gd name="connsiteY1" fmla="*/ 0 h 4523777"/>
                <a:gd name="connsiteX2" fmla="*/ 2717071 w 2717071"/>
                <a:gd name="connsiteY2" fmla="*/ 4523777 h 4523777"/>
                <a:gd name="connsiteX3" fmla="*/ 0 w 2717071"/>
                <a:gd name="connsiteY3" fmla="*/ 4523777 h 4523777"/>
                <a:gd name="connsiteX4" fmla="*/ 0 w 2717071"/>
                <a:gd name="connsiteY4" fmla="*/ 0 h 452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071" h="4523777">
                  <a:moveTo>
                    <a:pt x="0" y="0"/>
                  </a:moveTo>
                  <a:lnTo>
                    <a:pt x="2717071" y="0"/>
                  </a:lnTo>
                  <a:lnTo>
                    <a:pt x="2717071" y="4523777"/>
                  </a:lnTo>
                  <a:lnTo>
                    <a:pt x="0" y="4523777"/>
                  </a:lnTo>
                  <a:lnTo>
                    <a:pt x="0" y="0"/>
                  </a:lnTo>
                  <a:close/>
                </a:path>
              </a:pathLst>
            </a:custGeom>
            <a:solidFill>
              <a:schemeClr val="accent1">
                <a:lumMod val="20000"/>
                <a:lumOff val="80000"/>
                <a:alpha val="90000"/>
              </a:schemeClr>
            </a:solidFill>
            <a:ln>
              <a:noFill/>
            </a:ln>
            <a:effectLst>
              <a:outerShdw blurRad="149987" dist="203200" dir="8400000" algn="ctr" rotWithShape="0">
                <a:srgbClr val="000000">
                  <a:alpha val="28000"/>
                </a:srgbClr>
              </a:outerShdw>
            </a:effectLst>
            <a:scene3d>
              <a:camera prst="orthographicFront">
                <a:rot lat="0" lon="0" rev="0"/>
              </a:camera>
              <a:lightRig rig="balanced" dir="t"/>
            </a:scene3d>
            <a:sp3d prstMaterial="dkEdge">
              <a:bevelT w="88900" h="889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Direct cost max</a:t>
              </a:r>
              <a:r>
                <a:rPr lang="en-US" sz="1500" kern="1200" dirty="0">
                  <a:latin typeface="Arial" panose="020B0604020202020204" pitchFamily="34" charset="0"/>
                  <a:cs typeface="Arial" panose="020B0604020202020204" pitchFamily="34" charset="0"/>
                </a:rPr>
                <a:t>: $500K</a:t>
              </a: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POP</a:t>
              </a:r>
              <a:r>
                <a:rPr lang="en-US" sz="1500" kern="1200" dirty="0">
                  <a:latin typeface="Arial" panose="020B0604020202020204" pitchFamily="34" charset="0"/>
                  <a:cs typeface="Arial" panose="020B0604020202020204" pitchFamily="34" charset="0"/>
                </a:rPr>
                <a:t>: 3 years</a:t>
              </a:r>
            </a:p>
            <a:p>
              <a:pPr marL="0" lvl="1" indent="0" algn="l" defTabSz="666750">
                <a:lnSpc>
                  <a:spcPct val="90000"/>
                </a:lnSpc>
                <a:spcBef>
                  <a:spcPct val="0"/>
                </a:spcBef>
                <a:spcAft>
                  <a:spcPct val="15000"/>
                </a:spcAft>
                <a:buNone/>
              </a:pPr>
              <a:endParaRPr lang="en-US" sz="15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Eligibility</a:t>
              </a:r>
              <a:r>
                <a:rPr lang="en-US" sz="1500" kern="1200" dirty="0">
                  <a:latin typeface="Arial" panose="020B0604020202020204" pitchFamily="34" charset="0"/>
                  <a:cs typeface="Arial" panose="020B0604020202020204" pitchFamily="34" charset="0"/>
                </a:rPr>
                <a:t>: </a:t>
              </a:r>
              <a:r>
                <a:rPr lang="en-US" sz="1500" b="0" i="0" kern="1200" dirty="0">
                  <a:latin typeface="Arial" panose="020B0604020202020204" pitchFamily="34" charset="0"/>
                  <a:cs typeface="Arial" panose="020B0604020202020204" pitchFamily="34" charset="0"/>
                </a:rPr>
                <a:t>Investigators at the level of Assistant Professor and above (or equivalent)</a:t>
              </a:r>
              <a:endParaRPr lang="en-US" sz="15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endParaRPr lang="en-US" sz="15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LOI/Invite</a:t>
              </a:r>
              <a:r>
                <a:rPr lang="en-US" sz="1500" kern="1200" dirty="0">
                  <a:latin typeface="Arial" panose="020B0604020202020204" pitchFamily="34" charset="0"/>
                  <a:cs typeface="Arial" panose="020B0604020202020204" pitchFamily="34" charset="0"/>
                </a:rPr>
                <a:t>: Letter of Intent</a:t>
              </a:r>
            </a:p>
            <a:p>
              <a:pPr marL="0" lvl="1" indent="0" algn="l" defTabSz="622300">
                <a:lnSpc>
                  <a:spcPct val="90000"/>
                </a:lnSpc>
                <a:spcBef>
                  <a:spcPct val="0"/>
                </a:spcBef>
                <a:spcAft>
                  <a:spcPct val="15000"/>
                </a:spcAft>
                <a:buNone/>
              </a:pPr>
              <a:endParaRPr lang="en-US" sz="1000" kern="1200" dirty="0">
                <a:latin typeface="Arial" panose="020B0604020202020204" pitchFamily="34" charset="0"/>
                <a:cs typeface="Arial" panose="020B0604020202020204" pitchFamily="34" charset="0"/>
              </a:endParaRPr>
            </a:p>
            <a:p>
              <a:pPr marL="0" lvl="1" indent="0" algn="ctr" defTabSz="666750">
                <a:lnSpc>
                  <a:spcPct val="90000"/>
                </a:lnSpc>
                <a:spcBef>
                  <a:spcPct val="0"/>
                </a:spcBef>
                <a:spcAft>
                  <a:spcPct val="15000"/>
                </a:spcAft>
                <a:buFont typeface="Arial" panose="020B0604020202020204" pitchFamily="34" charset="0"/>
                <a:buNone/>
              </a:pPr>
              <a:r>
                <a:rPr lang="en-US" sz="1500" b="0" i="0" kern="1200" dirty="0">
                  <a:latin typeface="Arial" panose="020B0604020202020204" pitchFamily="34" charset="0"/>
                  <a:cs typeface="Arial" panose="020B0604020202020204" pitchFamily="34" charset="0"/>
                </a:rPr>
                <a:t>Supports research with the ability to make an original and important contribution to research and/or patient care.</a:t>
              </a:r>
              <a:endParaRPr lang="en-US" sz="1500" kern="1200" dirty="0">
                <a:latin typeface="Arial" panose="020B0604020202020204" pitchFamily="34" charset="0"/>
                <a:cs typeface="Arial" panose="020B0604020202020204" pitchFamily="34" charset="0"/>
              </a:endParaRPr>
            </a:p>
            <a:p>
              <a:pPr marL="0" lvl="1" indent="0" algn="ctr" defTabSz="666750">
                <a:lnSpc>
                  <a:spcPct val="90000"/>
                </a:lnSpc>
                <a:spcBef>
                  <a:spcPct val="0"/>
                </a:spcBef>
                <a:spcAft>
                  <a:spcPct val="15000"/>
                </a:spcAft>
                <a:buFont typeface="Arial" panose="020B0604020202020204" pitchFamily="34" charset="0"/>
                <a:buNone/>
              </a:pPr>
              <a:endParaRPr lang="en-US"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latin typeface="Arial" panose="020B0604020202020204" pitchFamily="34" charset="0"/>
                  <a:cs typeface="Arial" panose="020B0604020202020204" pitchFamily="34" charset="0"/>
                </a:rPr>
                <a:t>Early Career Partnering PI Option is available.</a:t>
              </a:r>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latin typeface="Arial" panose="020B0604020202020204" pitchFamily="34" charset="0"/>
                  <a:cs typeface="Arial" panose="020B0604020202020204" pitchFamily="34" charset="0"/>
                </a:rPr>
                <a:t>Clinical trials will not be supported.</a:t>
              </a:r>
            </a:p>
          </p:txBody>
        </p:sp>
        <p:sp>
          <p:nvSpPr>
            <p:cNvPr id="8" name="Freeform: Shape 7">
              <a:extLst>
                <a:ext uri="{FF2B5EF4-FFF2-40B4-BE49-F238E27FC236}">
                  <a16:creationId xmlns:a16="http://schemas.microsoft.com/office/drawing/2014/main" id="{603C1A2E-7577-4191-B607-CC2267126A7C}"/>
                </a:ext>
              </a:extLst>
            </p:cNvPr>
            <p:cNvSpPr/>
            <p:nvPr/>
          </p:nvSpPr>
          <p:spPr>
            <a:xfrm>
              <a:off x="3214791" y="935444"/>
              <a:ext cx="2667700" cy="409469"/>
            </a:xfrm>
            <a:custGeom>
              <a:avLst/>
              <a:gdLst>
                <a:gd name="connsiteX0" fmla="*/ 0 w 2717071"/>
                <a:gd name="connsiteY0" fmla="*/ 0 h 409469"/>
                <a:gd name="connsiteX1" fmla="*/ 2717071 w 2717071"/>
                <a:gd name="connsiteY1" fmla="*/ 0 h 409469"/>
                <a:gd name="connsiteX2" fmla="*/ 2717071 w 2717071"/>
                <a:gd name="connsiteY2" fmla="*/ 409469 h 409469"/>
                <a:gd name="connsiteX3" fmla="*/ 0 w 2717071"/>
                <a:gd name="connsiteY3" fmla="*/ 409469 h 409469"/>
                <a:gd name="connsiteX4" fmla="*/ 0 w 2717071"/>
                <a:gd name="connsiteY4" fmla="*/ 0 h 40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071" h="409469">
                  <a:moveTo>
                    <a:pt x="0" y="0"/>
                  </a:moveTo>
                  <a:lnTo>
                    <a:pt x="2717071" y="0"/>
                  </a:lnTo>
                  <a:lnTo>
                    <a:pt x="2717071" y="409469"/>
                  </a:lnTo>
                  <a:lnTo>
                    <a:pt x="0" y="409469"/>
                  </a:lnTo>
                  <a:lnTo>
                    <a:pt x="0" y="0"/>
                  </a:lnTo>
                  <a:close/>
                </a:path>
              </a:pathLst>
            </a:cu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Translational</a:t>
              </a:r>
            </a:p>
          </p:txBody>
        </p:sp>
        <p:sp>
          <p:nvSpPr>
            <p:cNvPr id="9" name="Freeform: Shape 8">
              <a:extLst>
                <a:ext uri="{FF2B5EF4-FFF2-40B4-BE49-F238E27FC236}">
                  <a16:creationId xmlns:a16="http://schemas.microsoft.com/office/drawing/2014/main" id="{2CA98C2E-29D7-0247-C912-CA9F94801DCE}"/>
                </a:ext>
              </a:extLst>
            </p:cNvPr>
            <p:cNvSpPr/>
            <p:nvPr/>
          </p:nvSpPr>
          <p:spPr>
            <a:xfrm>
              <a:off x="3214790" y="1344912"/>
              <a:ext cx="2717071" cy="4773666"/>
            </a:xfrm>
            <a:custGeom>
              <a:avLst/>
              <a:gdLst>
                <a:gd name="connsiteX0" fmla="*/ 0 w 2717071"/>
                <a:gd name="connsiteY0" fmla="*/ 0 h 4523777"/>
                <a:gd name="connsiteX1" fmla="*/ 2717071 w 2717071"/>
                <a:gd name="connsiteY1" fmla="*/ 0 h 4523777"/>
                <a:gd name="connsiteX2" fmla="*/ 2717071 w 2717071"/>
                <a:gd name="connsiteY2" fmla="*/ 4523777 h 4523777"/>
                <a:gd name="connsiteX3" fmla="*/ 0 w 2717071"/>
                <a:gd name="connsiteY3" fmla="*/ 4523777 h 4523777"/>
                <a:gd name="connsiteX4" fmla="*/ 0 w 2717071"/>
                <a:gd name="connsiteY4" fmla="*/ 0 h 452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071" h="4523777">
                  <a:moveTo>
                    <a:pt x="0" y="0"/>
                  </a:moveTo>
                  <a:lnTo>
                    <a:pt x="2717071" y="0"/>
                  </a:lnTo>
                  <a:lnTo>
                    <a:pt x="2717071" y="4523777"/>
                  </a:lnTo>
                  <a:lnTo>
                    <a:pt x="0" y="4523777"/>
                  </a:lnTo>
                  <a:lnTo>
                    <a:pt x="0" y="0"/>
                  </a:lnTo>
                  <a:close/>
                </a:path>
              </a:pathLst>
            </a:custGeom>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Direct cost max</a:t>
              </a:r>
              <a:r>
                <a:rPr lang="en-US" sz="1500" kern="1200" dirty="0">
                  <a:latin typeface="Arial" panose="020B0604020202020204" pitchFamily="34" charset="0"/>
                  <a:cs typeface="Arial" panose="020B0604020202020204" pitchFamily="34" charset="0"/>
                </a:rPr>
                <a:t>: $1M</a:t>
              </a: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POP</a:t>
              </a:r>
              <a:r>
                <a:rPr lang="en-US" sz="1500" kern="1200" dirty="0">
                  <a:latin typeface="Arial" panose="020B0604020202020204" pitchFamily="34" charset="0"/>
                  <a:cs typeface="Arial" panose="020B0604020202020204" pitchFamily="34" charset="0"/>
                </a:rPr>
                <a:t>: 4 years</a:t>
              </a:r>
            </a:p>
            <a:p>
              <a:pPr marL="0" lvl="1" indent="0" algn="l" defTabSz="666750">
                <a:lnSpc>
                  <a:spcPct val="90000"/>
                </a:lnSpc>
                <a:spcBef>
                  <a:spcPct val="0"/>
                </a:spcBef>
                <a:spcAft>
                  <a:spcPct val="15000"/>
                </a:spcAft>
                <a:buNone/>
              </a:pPr>
              <a:endParaRPr lang="en-US" sz="15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Eligibility</a:t>
              </a:r>
              <a:r>
                <a:rPr lang="en-US" sz="1500" kern="1200" dirty="0">
                  <a:latin typeface="Arial" panose="020B0604020202020204" pitchFamily="34" charset="0"/>
                  <a:cs typeface="Arial" panose="020B0604020202020204" pitchFamily="34" charset="0"/>
                </a:rPr>
                <a:t>: </a:t>
              </a:r>
              <a:r>
                <a:rPr lang="en-US" sz="1500" b="0" i="0" kern="1200" dirty="0">
                  <a:latin typeface="Arial" panose="020B0604020202020204" pitchFamily="34" charset="0"/>
                  <a:cs typeface="Arial" panose="020B0604020202020204" pitchFamily="34" charset="0"/>
                </a:rPr>
                <a:t>Investigators at the level of Assistant Professor and above (or equivalent)</a:t>
              </a:r>
              <a:endParaRPr lang="en-US" sz="15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endParaRPr lang="en-US" sz="15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LOI/Invite</a:t>
              </a:r>
              <a:r>
                <a:rPr lang="en-US" sz="1500" kern="1200" dirty="0">
                  <a:latin typeface="Arial" panose="020B0604020202020204" pitchFamily="34" charset="0"/>
                  <a:cs typeface="Arial" panose="020B0604020202020204" pitchFamily="34" charset="0"/>
                </a:rPr>
                <a:t>: Letter of Intent</a:t>
              </a:r>
            </a:p>
            <a:p>
              <a:pPr marL="0" lvl="1" indent="0" algn="l" defTabSz="711200">
                <a:lnSpc>
                  <a:spcPct val="90000"/>
                </a:lnSpc>
                <a:spcBef>
                  <a:spcPct val="0"/>
                </a:spcBef>
                <a:spcAft>
                  <a:spcPct val="15000"/>
                </a:spcAft>
                <a:buNone/>
              </a:pPr>
              <a:endParaRPr lang="en-US" sz="1000" kern="1200" dirty="0">
                <a:latin typeface="Arial" panose="020B0604020202020204" pitchFamily="34" charset="0"/>
                <a:cs typeface="Arial" panose="020B0604020202020204" pitchFamily="34" charset="0"/>
              </a:endParaRPr>
            </a:p>
            <a:p>
              <a:pPr marL="0" lvl="1" indent="0" algn="ctr" defTabSz="666750">
                <a:lnSpc>
                  <a:spcPct val="90000"/>
                </a:lnSpc>
                <a:spcBef>
                  <a:spcPct val="0"/>
                </a:spcBef>
                <a:spcAft>
                  <a:spcPct val="15000"/>
                </a:spcAft>
                <a:buNone/>
              </a:pPr>
              <a:r>
                <a:rPr lang="en-US" sz="1500" b="0" i="0" kern="1200" dirty="0">
                  <a:latin typeface="Arial" panose="020B0604020202020204" pitchFamily="34" charset="0"/>
                  <a:cs typeface="Arial" panose="020B0604020202020204" pitchFamily="34" charset="0"/>
                </a:rPr>
                <a:t>Supports the translation of promising research into clinical application </a:t>
              </a:r>
              <a:br>
                <a:rPr lang="en-US" sz="1500" b="0" i="0" kern="1200" dirty="0">
                  <a:latin typeface="Arial" panose="020B0604020202020204" pitchFamily="34" charset="0"/>
                  <a:cs typeface="Arial" panose="020B0604020202020204" pitchFamily="34" charset="0"/>
                </a:rPr>
              </a:br>
              <a:r>
                <a:rPr lang="en-US" sz="1500" b="0" i="0" kern="1200" dirty="0">
                  <a:latin typeface="Arial" panose="020B0604020202020204" pitchFamily="34" charset="0"/>
                  <a:cs typeface="Arial" panose="020B0604020202020204" pitchFamily="34" charset="0"/>
                </a:rPr>
                <a:t>(i.e., preclinical to clinical translation). May support small-scale pilot clinical trial when necessary to inform the next step in clinical development.</a:t>
              </a:r>
              <a:endParaRPr lang="en-US" sz="1500" kern="1200" dirty="0">
                <a:latin typeface="Arial" panose="020B0604020202020204" pitchFamily="34" charset="0"/>
                <a:cs typeface="Arial" panose="020B0604020202020204" pitchFamily="34" charset="0"/>
              </a:endParaRPr>
            </a:p>
            <a:p>
              <a:pPr marL="0" lvl="1" indent="0" algn="ctr" defTabSz="666750">
                <a:lnSpc>
                  <a:spcPct val="90000"/>
                </a:lnSpc>
                <a:spcBef>
                  <a:spcPct val="0"/>
                </a:spcBef>
                <a:spcAft>
                  <a:spcPct val="15000"/>
                </a:spcAft>
                <a:buNone/>
              </a:pPr>
              <a:endParaRPr lang="en-US" sz="1000" kern="1200" dirty="0">
                <a:latin typeface="Arial" panose="020B0604020202020204" pitchFamily="34" charset="0"/>
                <a:cs typeface="Arial" panose="020B0604020202020204" pitchFamily="34" charset="0"/>
              </a:endParaRPr>
            </a:p>
            <a:p>
              <a:pPr marL="0" lvl="1" indent="0" algn="ctr" defTabSz="666750">
                <a:lnSpc>
                  <a:spcPct val="90000"/>
                </a:lnSpc>
                <a:spcBef>
                  <a:spcPct val="0"/>
                </a:spcBef>
                <a:spcAft>
                  <a:spcPct val="15000"/>
                </a:spcAft>
                <a:buFont typeface="Arial" panose="020B0604020202020204" pitchFamily="34" charset="0"/>
                <a:buChar char="•"/>
              </a:pPr>
              <a:r>
                <a:rPr lang="en-US" sz="1500" dirty="0">
                  <a:latin typeface="Arial" panose="020B0604020202020204" pitchFamily="34" charset="0"/>
                  <a:cs typeface="Arial" panose="020B0604020202020204" pitchFamily="34" charset="0"/>
                </a:rPr>
                <a:t>Early Career Partnering PI Option is available</a:t>
              </a:r>
              <a:r>
                <a:rPr lang="en-US" sz="1500" b="0" i="0" kern="1200" dirty="0">
                  <a:latin typeface="Arial" panose="020B0604020202020204" pitchFamily="34" charset="0"/>
                  <a:cs typeface="Arial" panose="020B0604020202020204" pitchFamily="34" charset="0"/>
                </a:rPr>
                <a:t>.</a:t>
              </a:r>
              <a:endParaRPr lang="en-US" sz="1500" kern="1200" dirty="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17D49DBF-58F0-1605-8C0D-AB042556F0C8}"/>
                </a:ext>
              </a:extLst>
            </p:cNvPr>
            <p:cNvSpPr/>
            <p:nvPr/>
          </p:nvSpPr>
          <p:spPr>
            <a:xfrm>
              <a:off x="6320713" y="935443"/>
              <a:ext cx="2667700" cy="409469"/>
            </a:xfrm>
            <a:custGeom>
              <a:avLst/>
              <a:gdLst>
                <a:gd name="connsiteX0" fmla="*/ 0 w 2714418"/>
                <a:gd name="connsiteY0" fmla="*/ 0 h 409469"/>
                <a:gd name="connsiteX1" fmla="*/ 2714418 w 2714418"/>
                <a:gd name="connsiteY1" fmla="*/ 0 h 409469"/>
                <a:gd name="connsiteX2" fmla="*/ 2714418 w 2714418"/>
                <a:gd name="connsiteY2" fmla="*/ 409469 h 409469"/>
                <a:gd name="connsiteX3" fmla="*/ 0 w 2714418"/>
                <a:gd name="connsiteY3" fmla="*/ 409469 h 409469"/>
                <a:gd name="connsiteX4" fmla="*/ 0 w 2714418"/>
                <a:gd name="connsiteY4" fmla="*/ 0 h 40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418" h="409469">
                  <a:moveTo>
                    <a:pt x="0" y="0"/>
                  </a:moveTo>
                  <a:lnTo>
                    <a:pt x="2714418" y="0"/>
                  </a:lnTo>
                  <a:lnTo>
                    <a:pt x="2714418" y="409469"/>
                  </a:lnTo>
                  <a:lnTo>
                    <a:pt x="0" y="409469"/>
                  </a:lnTo>
                  <a:lnTo>
                    <a:pt x="0" y="0"/>
                  </a:lnTo>
                  <a:close/>
                </a:path>
              </a:pathLst>
            </a:cu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Health Services</a:t>
              </a:r>
            </a:p>
          </p:txBody>
        </p:sp>
        <p:sp>
          <p:nvSpPr>
            <p:cNvPr id="11" name="Freeform: Shape 10">
              <a:extLst>
                <a:ext uri="{FF2B5EF4-FFF2-40B4-BE49-F238E27FC236}">
                  <a16:creationId xmlns:a16="http://schemas.microsoft.com/office/drawing/2014/main" id="{4C0AABC2-6D37-2337-0181-0AA4DE03554A}"/>
                </a:ext>
              </a:extLst>
            </p:cNvPr>
            <p:cNvSpPr/>
            <p:nvPr/>
          </p:nvSpPr>
          <p:spPr>
            <a:xfrm>
              <a:off x="6311881" y="1344913"/>
              <a:ext cx="2714418" cy="4773665"/>
            </a:xfrm>
            <a:custGeom>
              <a:avLst/>
              <a:gdLst>
                <a:gd name="connsiteX0" fmla="*/ 0 w 2714418"/>
                <a:gd name="connsiteY0" fmla="*/ 0 h 4114307"/>
                <a:gd name="connsiteX1" fmla="*/ 2714418 w 2714418"/>
                <a:gd name="connsiteY1" fmla="*/ 0 h 4114307"/>
                <a:gd name="connsiteX2" fmla="*/ 2714418 w 2714418"/>
                <a:gd name="connsiteY2" fmla="*/ 4114307 h 4114307"/>
                <a:gd name="connsiteX3" fmla="*/ 0 w 2714418"/>
                <a:gd name="connsiteY3" fmla="*/ 4114307 h 4114307"/>
                <a:gd name="connsiteX4" fmla="*/ 0 w 2714418"/>
                <a:gd name="connsiteY4" fmla="*/ 0 h 411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418" h="4114307">
                  <a:moveTo>
                    <a:pt x="0" y="0"/>
                  </a:moveTo>
                  <a:lnTo>
                    <a:pt x="2714418" y="0"/>
                  </a:lnTo>
                  <a:lnTo>
                    <a:pt x="2714418" y="4114307"/>
                  </a:lnTo>
                  <a:lnTo>
                    <a:pt x="0" y="4114307"/>
                  </a:lnTo>
                  <a:lnTo>
                    <a:pt x="0" y="0"/>
                  </a:lnTo>
                  <a:close/>
                </a:path>
              </a:pathLst>
            </a:custGeom>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Direct cost max</a:t>
              </a:r>
              <a:r>
                <a:rPr lang="en-US" sz="1500" kern="1200" dirty="0">
                  <a:latin typeface="Arial" panose="020B0604020202020204" pitchFamily="34" charset="0"/>
                  <a:cs typeface="Arial" panose="020B0604020202020204" pitchFamily="34" charset="0"/>
                </a:rPr>
                <a:t>: $1.5M </a:t>
              </a: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POP</a:t>
              </a:r>
              <a:r>
                <a:rPr lang="en-US" sz="1500" kern="1200" dirty="0">
                  <a:latin typeface="Arial" panose="020B0604020202020204" pitchFamily="34" charset="0"/>
                  <a:cs typeface="Arial" panose="020B0604020202020204" pitchFamily="34" charset="0"/>
                </a:rPr>
                <a:t>: 4 years</a:t>
              </a:r>
            </a:p>
            <a:p>
              <a:pPr marL="0" lvl="1" indent="0" algn="l" defTabSz="666750">
                <a:lnSpc>
                  <a:spcPct val="90000"/>
                </a:lnSpc>
                <a:spcBef>
                  <a:spcPct val="0"/>
                </a:spcBef>
                <a:spcAft>
                  <a:spcPct val="15000"/>
                </a:spcAft>
                <a:buNone/>
              </a:pPr>
              <a:endParaRPr lang="en-US" sz="15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Eligibility</a:t>
              </a:r>
              <a:r>
                <a:rPr lang="en-US" sz="1500" kern="1200" dirty="0">
                  <a:latin typeface="Arial" panose="020B0604020202020204" pitchFamily="34" charset="0"/>
                  <a:cs typeface="Arial" panose="020B0604020202020204" pitchFamily="34" charset="0"/>
                </a:rPr>
                <a:t>: </a:t>
              </a:r>
              <a:r>
                <a:rPr lang="en-US" sz="1500" b="0" i="0" kern="1200" dirty="0">
                  <a:latin typeface="Arial" panose="020B0604020202020204" pitchFamily="34" charset="0"/>
                  <a:cs typeface="Arial" panose="020B0604020202020204" pitchFamily="34" charset="0"/>
                </a:rPr>
                <a:t>Investigators at the level of Assistant Professor and above (or equivalent)</a:t>
              </a:r>
              <a:endParaRPr lang="en-US" sz="15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endParaRPr lang="en-US" sz="15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LOI/Invite</a:t>
              </a:r>
              <a:r>
                <a:rPr lang="en-US" sz="1500" kern="1200" dirty="0">
                  <a:latin typeface="Arial" panose="020B0604020202020204" pitchFamily="34" charset="0"/>
                  <a:cs typeface="Arial" panose="020B0604020202020204" pitchFamily="34" charset="0"/>
                </a:rPr>
                <a:t>: Letter of Intent</a:t>
              </a:r>
            </a:p>
            <a:p>
              <a:pPr marL="0" lvl="1" indent="0" algn="l" defTabSz="666750">
                <a:lnSpc>
                  <a:spcPct val="90000"/>
                </a:lnSpc>
                <a:spcBef>
                  <a:spcPct val="0"/>
                </a:spcBef>
                <a:spcAft>
                  <a:spcPct val="15000"/>
                </a:spcAft>
                <a:buNone/>
              </a:pPr>
              <a:endParaRPr lang="en-US" sz="1000" kern="1200" dirty="0">
                <a:latin typeface="Arial" panose="020B0604020202020204" pitchFamily="34" charset="0"/>
                <a:cs typeface="Arial" panose="020B0604020202020204" pitchFamily="34" charset="0"/>
              </a:endParaRPr>
            </a:p>
            <a:p>
              <a:pPr marL="0" lvl="1" indent="0" algn="ctr" defTabSz="666750">
                <a:lnSpc>
                  <a:spcPct val="90000"/>
                </a:lnSpc>
                <a:spcBef>
                  <a:spcPct val="0"/>
                </a:spcBef>
                <a:spcAft>
                  <a:spcPct val="15000"/>
                </a:spcAft>
                <a:buNone/>
              </a:pPr>
              <a:r>
                <a:rPr lang="en-US" sz="1500" b="0" i="0" kern="1200" dirty="0">
                  <a:latin typeface="Arial" panose="020B0604020202020204" pitchFamily="34" charset="0"/>
                  <a:cs typeface="Arial" panose="020B0604020202020204" pitchFamily="34" charset="0"/>
                </a:rPr>
                <a:t>Bridges the gap between research, practice, and policy by building a knowledge base on how interventions and clinical practices/guidelines and policies can be deployed to targeted populations at the appropriate time at the point of need.</a:t>
              </a:r>
              <a:endParaRPr lang="en-US" sz="1500" kern="1200" dirty="0">
                <a:latin typeface="Arial" panose="020B0604020202020204" pitchFamily="34" charset="0"/>
                <a:cs typeface="Arial" panose="020B0604020202020204" pitchFamily="34" charset="0"/>
              </a:endParaRPr>
            </a:p>
            <a:p>
              <a:pPr marL="0" lvl="1" indent="0" algn="ctr" defTabSz="666750">
                <a:lnSpc>
                  <a:spcPct val="90000"/>
                </a:lnSpc>
                <a:spcBef>
                  <a:spcPct val="0"/>
                </a:spcBef>
                <a:spcAft>
                  <a:spcPct val="15000"/>
                </a:spcAft>
                <a:buNone/>
              </a:pPr>
              <a:endParaRPr lang="en-US" sz="1000" kern="1200" dirty="0">
                <a:latin typeface="Arial" panose="020B0604020202020204" pitchFamily="34" charset="0"/>
                <a:cs typeface="Arial" panose="020B0604020202020204" pitchFamily="34" charset="0"/>
              </a:endParaRPr>
            </a:p>
            <a:p>
              <a:pPr marL="0" lvl="1" indent="0" algn="ctr" defTabSz="666750">
                <a:lnSpc>
                  <a:spcPct val="90000"/>
                </a:lnSpc>
                <a:spcBef>
                  <a:spcPct val="0"/>
                </a:spcBef>
                <a:spcAft>
                  <a:spcPct val="15000"/>
                </a:spcAft>
                <a:buFont typeface="Arial" panose="020B0604020202020204" pitchFamily="34" charset="0"/>
                <a:buChar char="•"/>
              </a:pPr>
              <a:r>
                <a:rPr lang="en-US" sz="1500" b="0" i="0" kern="1200" dirty="0">
                  <a:latin typeface="Arial" panose="020B0604020202020204" pitchFamily="34" charset="0"/>
                  <a:cs typeface="Arial" panose="020B0604020202020204" pitchFamily="34" charset="0"/>
                </a:rPr>
                <a:t>Clinical trials are allowed as long as they meet the intent of the mechanism.</a:t>
              </a:r>
              <a:endParaRPr lang="en-US" sz="1500" kern="1200" dirty="0">
                <a:latin typeface="Arial" panose="020B0604020202020204" pitchFamily="34" charset="0"/>
                <a:cs typeface="Arial" panose="020B0604020202020204" pitchFamily="34" charset="0"/>
              </a:endParaRPr>
            </a:p>
          </p:txBody>
        </p:sp>
      </p:grpSp>
      <p:sp>
        <p:nvSpPr>
          <p:cNvPr id="3" name="Title 1">
            <a:extLst>
              <a:ext uri="{FF2B5EF4-FFF2-40B4-BE49-F238E27FC236}">
                <a16:creationId xmlns:a16="http://schemas.microsoft.com/office/drawing/2014/main" id="{79815F36-11E6-B49F-60EB-6852C315FB21}"/>
              </a:ext>
            </a:extLst>
          </p:cNvPr>
          <p:cNvSpPr>
            <a:spLocks noGrp="1"/>
          </p:cNvSpPr>
          <p:nvPr>
            <p:ph type="title"/>
          </p:nvPr>
        </p:nvSpPr>
        <p:spPr>
          <a:xfrm>
            <a:off x="0" y="101600"/>
            <a:ext cx="6990080" cy="640080"/>
          </a:xfrm>
        </p:spPr>
        <p:txBody>
          <a:bodyPr vert="horz" lIns="91440" tIns="45720" rIns="91440" bIns="45720" rtlCol="0" anchor="ctr">
            <a:noAutofit/>
          </a:bodyPr>
          <a:lstStyle/>
          <a:p>
            <a:pPr>
              <a:lnSpc>
                <a:spcPct val="80000"/>
              </a:lnSpc>
            </a:pPr>
            <a:r>
              <a:rPr lang="en-US" dirty="0">
                <a:solidFill>
                  <a:srgbClr val="582831"/>
                </a:solidFill>
              </a:rPr>
              <a:t>FY23 TBIPHRP Anticipated Funding Opportunities</a:t>
            </a:r>
          </a:p>
        </p:txBody>
      </p:sp>
      <p:sp>
        <p:nvSpPr>
          <p:cNvPr id="2" name="TextBox 1">
            <a:extLst>
              <a:ext uri="{FF2B5EF4-FFF2-40B4-BE49-F238E27FC236}">
                <a16:creationId xmlns:a16="http://schemas.microsoft.com/office/drawing/2014/main" id="{EE4EA45B-A526-8520-3997-96AF9DEFC77C}"/>
              </a:ext>
            </a:extLst>
          </p:cNvPr>
          <p:cNvSpPr txBox="1"/>
          <p:nvPr/>
        </p:nvSpPr>
        <p:spPr>
          <a:xfrm>
            <a:off x="745168" y="6167814"/>
            <a:ext cx="7789231" cy="353943"/>
          </a:xfrm>
          <a:prstGeom prst="rect">
            <a:avLst/>
          </a:prstGeom>
          <a:solidFill>
            <a:schemeClr val="accent1">
              <a:lumMod val="10000"/>
              <a:lumOff val="90000"/>
            </a:schemeClr>
          </a:solidFill>
          <a:ln>
            <a:solidFill>
              <a:schemeClr val="tx2">
                <a:lumMod val="75000"/>
              </a:schemeClr>
            </a:solidFill>
          </a:ln>
        </p:spPr>
        <p:txBody>
          <a:bodyPr wrap="square" rtlCol="0">
            <a:spAutoFit/>
          </a:bodyPr>
          <a:lstStyle/>
          <a:p>
            <a:pPr algn="ctr"/>
            <a:r>
              <a:rPr lang="en-US" sz="1700" dirty="0"/>
              <a:t>Letter of Intent will be required for these mechanisms</a:t>
            </a:r>
          </a:p>
        </p:txBody>
      </p:sp>
    </p:spTree>
    <p:extLst>
      <p:ext uri="{BB962C8B-B14F-4D97-AF65-F5344CB8AC3E}">
        <p14:creationId xmlns:p14="http://schemas.microsoft.com/office/powerpoint/2010/main" val="2281989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45D418C-C711-AEAB-53A3-9C8E8C185707}"/>
              </a:ext>
            </a:extLst>
          </p:cNvPr>
          <p:cNvGrpSpPr/>
          <p:nvPr/>
        </p:nvGrpSpPr>
        <p:grpSpPr>
          <a:xfrm>
            <a:off x="169333" y="813781"/>
            <a:ext cx="8895645" cy="5326726"/>
            <a:chOff x="3214790" y="935443"/>
            <a:chExt cx="5841160" cy="5326726"/>
          </a:xfrm>
        </p:grpSpPr>
        <p:sp>
          <p:nvSpPr>
            <p:cNvPr id="8" name="Freeform: Shape 7">
              <a:extLst>
                <a:ext uri="{FF2B5EF4-FFF2-40B4-BE49-F238E27FC236}">
                  <a16:creationId xmlns:a16="http://schemas.microsoft.com/office/drawing/2014/main" id="{603C1A2E-7577-4191-B607-CC2267126A7C}"/>
                </a:ext>
              </a:extLst>
            </p:cNvPr>
            <p:cNvSpPr/>
            <p:nvPr/>
          </p:nvSpPr>
          <p:spPr>
            <a:xfrm>
              <a:off x="3214791" y="935444"/>
              <a:ext cx="2667700" cy="409469"/>
            </a:xfrm>
            <a:custGeom>
              <a:avLst/>
              <a:gdLst>
                <a:gd name="connsiteX0" fmla="*/ 0 w 2717071"/>
                <a:gd name="connsiteY0" fmla="*/ 0 h 409469"/>
                <a:gd name="connsiteX1" fmla="*/ 2717071 w 2717071"/>
                <a:gd name="connsiteY1" fmla="*/ 0 h 409469"/>
                <a:gd name="connsiteX2" fmla="*/ 2717071 w 2717071"/>
                <a:gd name="connsiteY2" fmla="*/ 409469 h 409469"/>
                <a:gd name="connsiteX3" fmla="*/ 0 w 2717071"/>
                <a:gd name="connsiteY3" fmla="*/ 409469 h 409469"/>
                <a:gd name="connsiteX4" fmla="*/ 0 w 2717071"/>
                <a:gd name="connsiteY4" fmla="*/ 0 h 40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071" h="409469">
                  <a:moveTo>
                    <a:pt x="0" y="0"/>
                  </a:moveTo>
                  <a:lnTo>
                    <a:pt x="2717071" y="0"/>
                  </a:lnTo>
                  <a:lnTo>
                    <a:pt x="2717071" y="409469"/>
                  </a:lnTo>
                  <a:lnTo>
                    <a:pt x="0" y="409469"/>
                  </a:lnTo>
                  <a:lnTo>
                    <a:pt x="0" y="0"/>
                  </a:lnTo>
                  <a:close/>
                </a:path>
              </a:pathLst>
            </a:cu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dirty="0">
                  <a:latin typeface="Arial" panose="020B0604020202020204" pitchFamily="34" charset="0"/>
                  <a:cs typeface="Arial" panose="020B0604020202020204" pitchFamily="34" charset="0"/>
                </a:rPr>
                <a:t>Clinical Trial</a:t>
              </a:r>
              <a:endParaRPr lang="en-US" sz="1800" kern="1200" dirty="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2CA98C2E-29D7-0247-C912-CA9F94801DCE}"/>
                </a:ext>
              </a:extLst>
            </p:cNvPr>
            <p:cNvSpPr/>
            <p:nvPr/>
          </p:nvSpPr>
          <p:spPr>
            <a:xfrm>
              <a:off x="3214790" y="1344911"/>
              <a:ext cx="2717071" cy="4917257"/>
            </a:xfrm>
            <a:custGeom>
              <a:avLst/>
              <a:gdLst>
                <a:gd name="connsiteX0" fmla="*/ 0 w 2717071"/>
                <a:gd name="connsiteY0" fmla="*/ 0 h 4523777"/>
                <a:gd name="connsiteX1" fmla="*/ 2717071 w 2717071"/>
                <a:gd name="connsiteY1" fmla="*/ 0 h 4523777"/>
                <a:gd name="connsiteX2" fmla="*/ 2717071 w 2717071"/>
                <a:gd name="connsiteY2" fmla="*/ 4523777 h 4523777"/>
                <a:gd name="connsiteX3" fmla="*/ 0 w 2717071"/>
                <a:gd name="connsiteY3" fmla="*/ 4523777 h 4523777"/>
                <a:gd name="connsiteX4" fmla="*/ 0 w 2717071"/>
                <a:gd name="connsiteY4" fmla="*/ 0 h 452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071" h="4523777">
                  <a:moveTo>
                    <a:pt x="0" y="0"/>
                  </a:moveTo>
                  <a:lnTo>
                    <a:pt x="2717071" y="0"/>
                  </a:lnTo>
                  <a:lnTo>
                    <a:pt x="2717071" y="4523777"/>
                  </a:lnTo>
                  <a:lnTo>
                    <a:pt x="0" y="4523777"/>
                  </a:lnTo>
                  <a:lnTo>
                    <a:pt x="0" y="0"/>
                  </a:lnTo>
                  <a:close/>
                </a:path>
              </a:pathLst>
            </a:custGeom>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Direct cost max</a:t>
              </a:r>
              <a:r>
                <a:rPr lang="en-US" sz="1500" kern="1200" dirty="0">
                  <a:latin typeface="Arial" panose="020B0604020202020204" pitchFamily="34" charset="0"/>
                  <a:cs typeface="Arial" panose="020B0604020202020204" pitchFamily="34" charset="0"/>
                </a:rPr>
                <a:t>: $500K (FL1); $2M (FL2); $4M (FL3)</a:t>
              </a: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POP</a:t>
              </a:r>
              <a:r>
                <a:rPr lang="en-US" sz="1500" kern="1200" dirty="0">
                  <a:latin typeface="Arial" panose="020B0604020202020204" pitchFamily="34" charset="0"/>
                  <a:cs typeface="Arial" panose="020B0604020202020204" pitchFamily="34" charset="0"/>
                </a:rPr>
                <a:t>: 3 years (FL1); 4 years (FL2, FL3)</a:t>
              </a:r>
            </a:p>
            <a:p>
              <a:pPr marL="0" lvl="1" indent="0" algn="l" defTabSz="666750">
                <a:lnSpc>
                  <a:spcPct val="90000"/>
                </a:lnSpc>
                <a:spcBef>
                  <a:spcPct val="0"/>
                </a:spcBef>
                <a:spcAft>
                  <a:spcPct val="15000"/>
                </a:spcAft>
                <a:buNone/>
              </a:pPr>
              <a:endParaRPr lang="en-US" sz="10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Eligibility</a:t>
              </a:r>
              <a:r>
                <a:rPr lang="en-US" sz="1500" kern="1200" dirty="0">
                  <a:latin typeface="Arial" panose="020B0604020202020204" pitchFamily="34" charset="0"/>
                  <a:cs typeface="Arial" panose="020B0604020202020204" pitchFamily="34" charset="0"/>
                </a:rPr>
                <a:t>: </a:t>
              </a:r>
              <a:r>
                <a:rPr lang="en-US" sz="1500" b="0" i="0" kern="1200" dirty="0">
                  <a:latin typeface="Arial" panose="020B0604020202020204" pitchFamily="34" charset="0"/>
                  <a:cs typeface="Arial" panose="020B0604020202020204" pitchFamily="34" charset="0"/>
                </a:rPr>
                <a:t>Investigators at the level of Assistant Professor and above (or equivalent)</a:t>
              </a:r>
              <a:endParaRPr lang="en-US" sz="15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endParaRPr lang="en-US" sz="10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LOI/Invite</a:t>
              </a:r>
              <a:r>
                <a:rPr lang="en-US" sz="1500" kern="1200" dirty="0">
                  <a:latin typeface="Arial" panose="020B0604020202020204" pitchFamily="34" charset="0"/>
                  <a:cs typeface="Arial" panose="020B0604020202020204" pitchFamily="34" charset="0"/>
                </a:rPr>
                <a:t>: Preproposal submission required; application submission by invitation only</a:t>
              </a:r>
            </a:p>
            <a:p>
              <a:pPr marL="0" lvl="1" indent="0" algn="l" defTabSz="711200">
                <a:lnSpc>
                  <a:spcPct val="90000"/>
                </a:lnSpc>
                <a:spcBef>
                  <a:spcPct val="0"/>
                </a:spcBef>
                <a:spcAft>
                  <a:spcPct val="15000"/>
                </a:spcAft>
                <a:buNone/>
              </a:pPr>
              <a:endParaRPr lang="en-US" sz="1000" kern="1200" dirty="0">
                <a:latin typeface="Arial" panose="020B0604020202020204" pitchFamily="34" charset="0"/>
                <a:cs typeface="Arial" panose="020B0604020202020204" pitchFamily="34" charset="0"/>
              </a:endParaRPr>
            </a:p>
            <a:p>
              <a:pPr algn="ctr"/>
              <a:r>
                <a:rPr lang="en-US" sz="1500" b="0" i="0" dirty="0">
                  <a:solidFill>
                    <a:srgbClr val="333333"/>
                  </a:solidFill>
                  <a:effectLst/>
                  <a:latin typeface="Arial" panose="020B0604020202020204" pitchFamily="34" charset="0"/>
                  <a:cs typeface="Arial" panose="020B0604020202020204" pitchFamily="34" charset="0"/>
                </a:rPr>
                <a:t>Supports clinical trials for pharmacological (e.g., biologics, drugs) and non-pharmacological (e.g., devices, psychotherapy) interventions.</a:t>
              </a:r>
            </a:p>
            <a:p>
              <a:pPr algn="l"/>
              <a:endParaRPr lang="en-US" sz="1500" b="0" i="0" dirty="0">
                <a:solidFill>
                  <a:srgbClr val="333333"/>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500" b="0" i="0" dirty="0">
                  <a:solidFill>
                    <a:srgbClr val="333333"/>
                  </a:solidFill>
                  <a:effectLst/>
                  <a:latin typeface="Arial" panose="020B0604020202020204" pitchFamily="34" charset="0"/>
                  <a:cs typeface="Arial" panose="020B0604020202020204" pitchFamily="34" charset="0"/>
                </a:rPr>
                <a:t>Different funding levels, based on the scope of research, are available. It is the responsibility of the Principal Investigator (PI) to select the funding level that is most appropriate for the research proposed.</a:t>
              </a:r>
            </a:p>
          </p:txBody>
        </p:sp>
        <p:sp>
          <p:nvSpPr>
            <p:cNvPr id="10" name="Freeform: Shape 9">
              <a:extLst>
                <a:ext uri="{FF2B5EF4-FFF2-40B4-BE49-F238E27FC236}">
                  <a16:creationId xmlns:a16="http://schemas.microsoft.com/office/drawing/2014/main" id="{17D49DBF-58F0-1605-8C0D-AB042556F0C8}"/>
                </a:ext>
              </a:extLst>
            </p:cNvPr>
            <p:cNvSpPr/>
            <p:nvPr/>
          </p:nvSpPr>
          <p:spPr>
            <a:xfrm>
              <a:off x="6061271" y="935443"/>
              <a:ext cx="2994679" cy="409469"/>
            </a:xfrm>
            <a:custGeom>
              <a:avLst/>
              <a:gdLst>
                <a:gd name="connsiteX0" fmla="*/ 0 w 2714418"/>
                <a:gd name="connsiteY0" fmla="*/ 0 h 409469"/>
                <a:gd name="connsiteX1" fmla="*/ 2714418 w 2714418"/>
                <a:gd name="connsiteY1" fmla="*/ 0 h 409469"/>
                <a:gd name="connsiteX2" fmla="*/ 2714418 w 2714418"/>
                <a:gd name="connsiteY2" fmla="*/ 409469 h 409469"/>
                <a:gd name="connsiteX3" fmla="*/ 0 w 2714418"/>
                <a:gd name="connsiteY3" fmla="*/ 409469 h 409469"/>
                <a:gd name="connsiteX4" fmla="*/ 0 w 2714418"/>
                <a:gd name="connsiteY4" fmla="*/ 0 h 40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418" h="409469">
                  <a:moveTo>
                    <a:pt x="0" y="0"/>
                  </a:moveTo>
                  <a:lnTo>
                    <a:pt x="2714418" y="0"/>
                  </a:lnTo>
                  <a:lnTo>
                    <a:pt x="2714418" y="409469"/>
                  </a:lnTo>
                  <a:lnTo>
                    <a:pt x="0" y="409469"/>
                  </a:lnTo>
                  <a:lnTo>
                    <a:pt x="0" y="0"/>
                  </a:lnTo>
                  <a:close/>
                </a:path>
              </a:pathLst>
            </a:cu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Focused Program</a:t>
              </a:r>
            </a:p>
          </p:txBody>
        </p:sp>
        <p:sp>
          <p:nvSpPr>
            <p:cNvPr id="11" name="Freeform: Shape 10">
              <a:extLst>
                <a:ext uri="{FF2B5EF4-FFF2-40B4-BE49-F238E27FC236}">
                  <a16:creationId xmlns:a16="http://schemas.microsoft.com/office/drawing/2014/main" id="{4C0AABC2-6D37-2337-0181-0AA4DE03554A}"/>
                </a:ext>
              </a:extLst>
            </p:cNvPr>
            <p:cNvSpPr/>
            <p:nvPr/>
          </p:nvSpPr>
          <p:spPr>
            <a:xfrm>
              <a:off x="6052439" y="1344913"/>
              <a:ext cx="3003511" cy="4917256"/>
            </a:xfrm>
            <a:custGeom>
              <a:avLst/>
              <a:gdLst>
                <a:gd name="connsiteX0" fmla="*/ 0 w 2714418"/>
                <a:gd name="connsiteY0" fmla="*/ 0 h 4114307"/>
                <a:gd name="connsiteX1" fmla="*/ 2714418 w 2714418"/>
                <a:gd name="connsiteY1" fmla="*/ 0 h 4114307"/>
                <a:gd name="connsiteX2" fmla="*/ 2714418 w 2714418"/>
                <a:gd name="connsiteY2" fmla="*/ 4114307 h 4114307"/>
                <a:gd name="connsiteX3" fmla="*/ 0 w 2714418"/>
                <a:gd name="connsiteY3" fmla="*/ 4114307 h 4114307"/>
                <a:gd name="connsiteX4" fmla="*/ 0 w 2714418"/>
                <a:gd name="connsiteY4" fmla="*/ 0 h 411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418" h="4114307">
                  <a:moveTo>
                    <a:pt x="0" y="0"/>
                  </a:moveTo>
                  <a:lnTo>
                    <a:pt x="2714418" y="0"/>
                  </a:lnTo>
                  <a:lnTo>
                    <a:pt x="2714418" y="4114307"/>
                  </a:lnTo>
                  <a:lnTo>
                    <a:pt x="0" y="4114307"/>
                  </a:lnTo>
                  <a:lnTo>
                    <a:pt x="0" y="0"/>
                  </a:lnTo>
                  <a:close/>
                </a:path>
              </a:pathLst>
            </a:custGeom>
            <a:solidFill>
              <a:schemeClr val="accent1">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ts val="1600"/>
                </a:spcAft>
                <a:buNone/>
              </a:pPr>
              <a:r>
                <a:rPr lang="en-US" sz="1500" u="sng" kern="1200" dirty="0">
                  <a:latin typeface="Arial" panose="020B0604020202020204" pitchFamily="34" charset="0"/>
                  <a:cs typeface="Arial" panose="020B0604020202020204" pitchFamily="34" charset="0"/>
                </a:rPr>
                <a:t>Direct cost max</a:t>
              </a:r>
              <a:r>
                <a:rPr lang="en-US" sz="1500" kern="1200" dirty="0">
                  <a:latin typeface="Arial" panose="020B0604020202020204" pitchFamily="34" charset="0"/>
                  <a:cs typeface="Arial" panose="020B0604020202020204" pitchFamily="34" charset="0"/>
                </a:rPr>
                <a:t>: $5M </a:t>
              </a: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POP</a:t>
              </a:r>
              <a:r>
                <a:rPr lang="en-US" sz="1500" kern="1200" dirty="0">
                  <a:latin typeface="Arial" panose="020B0604020202020204" pitchFamily="34" charset="0"/>
                  <a:cs typeface="Arial" panose="020B0604020202020204" pitchFamily="34" charset="0"/>
                </a:rPr>
                <a:t>: 4 years</a:t>
              </a:r>
            </a:p>
            <a:p>
              <a:pPr marL="0" lvl="1" indent="0" algn="l" defTabSz="666750">
                <a:lnSpc>
                  <a:spcPct val="90000"/>
                </a:lnSpc>
                <a:spcBef>
                  <a:spcPct val="0"/>
                </a:spcBef>
                <a:spcAft>
                  <a:spcPct val="15000"/>
                </a:spcAft>
                <a:buNone/>
              </a:pPr>
              <a:endParaRPr lang="en-US" sz="10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Eligibility</a:t>
              </a:r>
              <a:r>
                <a:rPr lang="en-US" sz="1500" kern="1200" dirty="0">
                  <a:latin typeface="Arial" panose="020B0604020202020204" pitchFamily="34" charset="0"/>
                  <a:cs typeface="Arial" panose="020B0604020202020204" pitchFamily="34" charset="0"/>
                </a:rPr>
                <a:t>: </a:t>
              </a:r>
              <a:r>
                <a:rPr lang="en-US" sz="1500" b="0" i="0" kern="1200" dirty="0">
                  <a:latin typeface="Arial" panose="020B0604020202020204" pitchFamily="34" charset="0"/>
                  <a:cs typeface="Arial" panose="020B0604020202020204" pitchFamily="34" charset="0"/>
                </a:rPr>
                <a:t>Investigators at the level of </a:t>
              </a:r>
              <a:r>
                <a:rPr lang="en-US" sz="1500" dirty="0">
                  <a:latin typeface="Arial" panose="020B0604020202020204" pitchFamily="34" charset="0"/>
                  <a:cs typeface="Arial" panose="020B0604020202020204" pitchFamily="34" charset="0"/>
                </a:rPr>
                <a:t>Full</a:t>
              </a:r>
              <a:r>
                <a:rPr lang="en-US" sz="1500" b="0" i="0" kern="1200" dirty="0">
                  <a:latin typeface="Arial" panose="020B0604020202020204" pitchFamily="34" charset="0"/>
                  <a:cs typeface="Arial" panose="020B0604020202020204" pitchFamily="34" charset="0"/>
                </a:rPr>
                <a:t> Professor and above (or equivalent)</a:t>
              </a:r>
              <a:endParaRPr lang="en-US" sz="15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endParaRPr lang="en-US" sz="1000" kern="1200" dirty="0">
                <a:latin typeface="Arial" panose="020B0604020202020204" pitchFamily="34" charset="0"/>
                <a:cs typeface="Arial" panose="020B0604020202020204" pitchFamily="34" charset="0"/>
              </a:endParaRPr>
            </a:p>
            <a:p>
              <a:pPr marL="0" lvl="1" indent="0" algn="l" defTabSz="666750">
                <a:lnSpc>
                  <a:spcPct val="90000"/>
                </a:lnSpc>
                <a:spcBef>
                  <a:spcPct val="0"/>
                </a:spcBef>
                <a:spcAft>
                  <a:spcPct val="15000"/>
                </a:spcAft>
                <a:buNone/>
              </a:pPr>
              <a:r>
                <a:rPr lang="en-US" sz="1500" u="sng" kern="1200" dirty="0">
                  <a:latin typeface="Arial" panose="020B0604020202020204" pitchFamily="34" charset="0"/>
                  <a:cs typeface="Arial" panose="020B0604020202020204" pitchFamily="34" charset="0"/>
                </a:rPr>
                <a:t>LOI/Invite</a:t>
              </a:r>
              <a:r>
                <a:rPr lang="en-US" sz="1500" kern="1200" dirty="0">
                  <a:latin typeface="Arial" panose="020B0604020202020204" pitchFamily="34" charset="0"/>
                  <a:cs typeface="Arial" panose="020B0604020202020204" pitchFamily="34" charset="0"/>
                </a:rPr>
                <a:t>: Preproposal submission required; application submission by invitation only</a:t>
              </a:r>
            </a:p>
            <a:p>
              <a:pPr marL="0" lvl="1" indent="0" algn="l" defTabSz="666750">
                <a:lnSpc>
                  <a:spcPct val="90000"/>
                </a:lnSpc>
                <a:spcBef>
                  <a:spcPct val="0"/>
                </a:spcBef>
                <a:spcAft>
                  <a:spcPct val="15000"/>
                </a:spcAft>
                <a:buNone/>
              </a:pPr>
              <a:endParaRPr lang="en-US" sz="1000" kern="1200" dirty="0">
                <a:latin typeface="Arial" panose="020B0604020202020204" pitchFamily="34" charset="0"/>
                <a:cs typeface="Arial" panose="020B0604020202020204" pitchFamily="34" charset="0"/>
              </a:endParaRPr>
            </a:p>
            <a:p>
              <a:pPr algn="ctr"/>
              <a:r>
                <a:rPr lang="en-US" sz="1500" b="0" i="0" dirty="0">
                  <a:solidFill>
                    <a:srgbClr val="333333"/>
                  </a:solidFill>
                  <a:effectLst/>
                  <a:latin typeface="Arial" panose="020B0604020202020204" pitchFamily="34" charset="0"/>
                  <a:cs typeface="Arial" panose="020B0604020202020204" pitchFamily="34" charset="0"/>
                </a:rPr>
                <a:t>Supports a synergistic, multidisciplinary research program of at least four distinct but complementary projects addressing an overarching goal.</a:t>
              </a:r>
            </a:p>
            <a:p>
              <a:pPr algn="ctr"/>
              <a:endParaRPr lang="en-US" sz="1200" b="0" i="0" dirty="0">
                <a:solidFill>
                  <a:srgbClr val="333333"/>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400" b="0" i="0" dirty="0">
                  <a:solidFill>
                    <a:srgbClr val="333333"/>
                  </a:solidFill>
                  <a:effectLst/>
                  <a:latin typeface="Arial" panose="020B0604020202020204" pitchFamily="34" charset="0"/>
                  <a:cs typeface="Arial" panose="020B0604020202020204" pitchFamily="34" charset="0"/>
                </a:rPr>
                <a:t>Projects should work together to answer critical questions, resolve differing hypotheses, and translate laboratory findings to clinical applications.</a:t>
              </a:r>
            </a:p>
            <a:p>
              <a:pPr algn="l">
                <a:buFont typeface="Arial" panose="020B0604020202020204" pitchFamily="34" charset="0"/>
                <a:buChar char="•"/>
              </a:pPr>
              <a:r>
                <a:rPr lang="en-US" sz="1400" b="0" i="0" dirty="0">
                  <a:solidFill>
                    <a:srgbClr val="333333"/>
                  </a:solidFill>
                  <a:effectLst/>
                  <a:latin typeface="Arial" panose="020B0604020202020204" pitchFamily="34" charset="0"/>
                  <a:cs typeface="Arial" panose="020B0604020202020204" pitchFamily="34" charset="0"/>
                </a:rPr>
                <a:t>Projects may range from exploratory to hypothesis-developing through small-scale clinical trials that together address the overarching goal/question.</a:t>
              </a:r>
            </a:p>
            <a:p>
              <a:pPr>
                <a:buFont typeface="Arial" panose="020B0604020202020204" pitchFamily="34" charset="0"/>
                <a:buChar char="•"/>
              </a:pPr>
              <a:r>
                <a:rPr lang="en-US" sz="1400" b="0" i="0" dirty="0">
                  <a:solidFill>
                    <a:srgbClr val="333333"/>
                  </a:solidFill>
                  <a:effectLst/>
                  <a:latin typeface="Arial" panose="020B0604020202020204" pitchFamily="34" charset="0"/>
                  <a:cs typeface="Arial" panose="020B0604020202020204" pitchFamily="34" charset="0"/>
                </a:rPr>
                <a:t>Research team of highly qualified, multidisciplinary project leaders should be led by a PI with demonstrated success in directing large, focused projects.</a:t>
              </a:r>
            </a:p>
            <a:p>
              <a:pPr algn="l">
                <a:buFont typeface="Arial" panose="020B0604020202020204" pitchFamily="34" charset="0"/>
                <a:buChar char="•"/>
              </a:pPr>
              <a:endParaRPr lang="en-US" sz="1500" kern="1200" dirty="0">
                <a:latin typeface="Arial" panose="020B0604020202020204" pitchFamily="34" charset="0"/>
                <a:cs typeface="Arial" panose="020B0604020202020204" pitchFamily="34" charset="0"/>
              </a:endParaRPr>
            </a:p>
          </p:txBody>
        </p:sp>
      </p:grpSp>
      <p:sp>
        <p:nvSpPr>
          <p:cNvPr id="3" name="Title 1">
            <a:extLst>
              <a:ext uri="{FF2B5EF4-FFF2-40B4-BE49-F238E27FC236}">
                <a16:creationId xmlns:a16="http://schemas.microsoft.com/office/drawing/2014/main" id="{79815F36-11E6-B49F-60EB-6852C315FB21}"/>
              </a:ext>
            </a:extLst>
          </p:cNvPr>
          <p:cNvSpPr>
            <a:spLocks noGrp="1"/>
          </p:cNvSpPr>
          <p:nvPr>
            <p:ph type="title"/>
          </p:nvPr>
        </p:nvSpPr>
        <p:spPr>
          <a:xfrm>
            <a:off x="0" y="101600"/>
            <a:ext cx="6990080" cy="640080"/>
          </a:xfrm>
        </p:spPr>
        <p:txBody>
          <a:bodyPr vert="horz" lIns="91440" tIns="45720" rIns="91440" bIns="45720" rtlCol="0" anchor="ctr">
            <a:noAutofit/>
          </a:bodyPr>
          <a:lstStyle/>
          <a:p>
            <a:pPr>
              <a:lnSpc>
                <a:spcPct val="80000"/>
              </a:lnSpc>
            </a:pPr>
            <a:r>
              <a:rPr lang="en-US" dirty="0">
                <a:solidFill>
                  <a:srgbClr val="582831"/>
                </a:solidFill>
              </a:rPr>
              <a:t>FY23 TBIPHRP Anticipated Funding Opportunities</a:t>
            </a:r>
          </a:p>
        </p:txBody>
      </p:sp>
      <p:sp>
        <p:nvSpPr>
          <p:cNvPr id="2" name="TextBox 1">
            <a:extLst>
              <a:ext uri="{FF2B5EF4-FFF2-40B4-BE49-F238E27FC236}">
                <a16:creationId xmlns:a16="http://schemas.microsoft.com/office/drawing/2014/main" id="{EE4EA45B-A526-8520-3997-96AF9DEFC77C}"/>
              </a:ext>
            </a:extLst>
          </p:cNvPr>
          <p:cNvSpPr txBox="1"/>
          <p:nvPr/>
        </p:nvSpPr>
        <p:spPr>
          <a:xfrm>
            <a:off x="304841" y="6212608"/>
            <a:ext cx="8398933" cy="323165"/>
          </a:xfrm>
          <a:prstGeom prst="rect">
            <a:avLst/>
          </a:prstGeom>
          <a:solidFill>
            <a:schemeClr val="accent1">
              <a:lumMod val="10000"/>
              <a:lumOff val="90000"/>
            </a:schemeClr>
          </a:solidFill>
          <a:ln>
            <a:solidFill>
              <a:schemeClr val="tx2">
                <a:lumMod val="75000"/>
              </a:schemeClr>
            </a:solidFill>
          </a:ln>
        </p:spPr>
        <p:txBody>
          <a:bodyPr wrap="square" rtlCol="0">
            <a:spAutoFit/>
          </a:bodyPr>
          <a:lstStyle/>
          <a:p>
            <a:pPr algn="ctr"/>
            <a:r>
              <a:rPr lang="en-US" sz="1500" dirty="0"/>
              <a:t>Pre-proposal submission will be required; application submission by invitation only for these mechanisms</a:t>
            </a:r>
          </a:p>
        </p:txBody>
      </p:sp>
    </p:spTree>
    <p:extLst>
      <p:ext uri="{BB962C8B-B14F-4D97-AF65-F5344CB8AC3E}">
        <p14:creationId xmlns:p14="http://schemas.microsoft.com/office/powerpoint/2010/main" val="2460999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solidFill>
                  <a:schemeClr val="tx1"/>
                </a:solidFill>
              </a:rPr>
              <a:t>Tips, Resources, and Strategies for Success</a:t>
            </a:r>
            <a:endParaRPr lang="en-US" sz="1600" dirty="0">
              <a:solidFill>
                <a:schemeClr val="tx1"/>
              </a:solidFill>
            </a:endParaRPr>
          </a:p>
        </p:txBody>
      </p:sp>
    </p:spTree>
    <p:extLst>
      <p:ext uri="{BB962C8B-B14F-4D97-AF65-F5344CB8AC3E}">
        <p14:creationId xmlns:p14="http://schemas.microsoft.com/office/powerpoint/2010/main" val="316460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A36A01-10BC-6FAB-40AD-5E08678B0C76}"/>
              </a:ext>
            </a:extLst>
          </p:cNvPr>
          <p:cNvSpPr>
            <a:spLocks noGrp="1"/>
          </p:cNvSpPr>
          <p:nvPr>
            <p:ph type="title"/>
          </p:nvPr>
        </p:nvSpPr>
        <p:spPr/>
        <p:txBody>
          <a:bodyPr/>
          <a:lstStyle/>
          <a:p>
            <a:r>
              <a:rPr lang="en-US" dirty="0"/>
              <a:t>CDMRP Website</a:t>
            </a:r>
          </a:p>
        </p:txBody>
      </p:sp>
      <p:sp>
        <p:nvSpPr>
          <p:cNvPr id="6" name="Content Placeholder 5">
            <a:extLst>
              <a:ext uri="{FF2B5EF4-FFF2-40B4-BE49-F238E27FC236}">
                <a16:creationId xmlns:a16="http://schemas.microsoft.com/office/drawing/2014/main" id="{F1905F70-7AE2-B17C-3E82-03C681F3ABD2}"/>
              </a:ext>
            </a:extLst>
          </p:cNvPr>
          <p:cNvSpPr>
            <a:spLocks noGrp="1"/>
          </p:cNvSpPr>
          <p:nvPr>
            <p:ph idx="1"/>
          </p:nvPr>
        </p:nvSpPr>
        <p:spPr>
          <a:xfrm>
            <a:off x="701040" y="1061720"/>
            <a:ext cx="7886700" cy="4351338"/>
          </a:xfrm>
        </p:spPr>
        <p:txBody>
          <a:bodyPr/>
          <a:lstStyle/>
          <a:p>
            <a:pPr marL="0" indent="0">
              <a:buNone/>
            </a:pPr>
            <a:r>
              <a:rPr lang="en-US" sz="2800" dirty="0"/>
              <a:t>Information available:</a:t>
            </a:r>
          </a:p>
          <a:p>
            <a:pPr lvl="1">
              <a:spcAft>
                <a:spcPts val="600"/>
              </a:spcAft>
              <a:buClr>
                <a:schemeClr val="bg1">
                  <a:lumMod val="50000"/>
                </a:schemeClr>
              </a:buClr>
            </a:pPr>
            <a:r>
              <a:rPr lang="en-US" sz="2000" dirty="0"/>
              <a:t>Program pages</a:t>
            </a:r>
          </a:p>
          <a:p>
            <a:pPr lvl="2">
              <a:spcAft>
                <a:spcPts val="600"/>
              </a:spcAft>
            </a:pPr>
            <a:r>
              <a:rPr lang="en-US" sz="1600" dirty="0"/>
              <a:t>Strategic Plans</a:t>
            </a:r>
          </a:p>
          <a:p>
            <a:pPr lvl="2">
              <a:spcAft>
                <a:spcPts val="600"/>
              </a:spcAft>
            </a:pPr>
            <a:r>
              <a:rPr lang="en-US" sz="1600" dirty="0"/>
              <a:t>Program booklets, summary sheets, information papers, etc.</a:t>
            </a:r>
          </a:p>
          <a:p>
            <a:pPr lvl="2">
              <a:spcAft>
                <a:spcPts val="600"/>
              </a:spcAft>
            </a:pPr>
            <a:r>
              <a:rPr lang="en-US" sz="1600" dirty="0"/>
              <a:t>Other program-specific resources</a:t>
            </a:r>
          </a:p>
          <a:p>
            <a:pPr lvl="1">
              <a:spcAft>
                <a:spcPts val="600"/>
              </a:spcAft>
              <a:buClr>
                <a:schemeClr val="bg1">
                  <a:lumMod val="50000"/>
                </a:schemeClr>
              </a:buClr>
            </a:pPr>
            <a:r>
              <a:rPr lang="en-US" sz="2000" dirty="0"/>
              <a:t>Pre-announcements and Funding Opportunities</a:t>
            </a:r>
          </a:p>
          <a:p>
            <a:pPr lvl="1">
              <a:spcAft>
                <a:spcPts val="600"/>
              </a:spcAft>
              <a:buClr>
                <a:schemeClr val="bg1">
                  <a:lumMod val="50000"/>
                </a:schemeClr>
              </a:buClr>
            </a:pPr>
            <a:r>
              <a:rPr lang="en-US" sz="2000" dirty="0"/>
              <a:t>Research and Consumer Highlights</a:t>
            </a:r>
          </a:p>
          <a:p>
            <a:pPr lvl="1">
              <a:spcAft>
                <a:spcPts val="600"/>
              </a:spcAft>
              <a:buClr>
                <a:schemeClr val="bg1">
                  <a:lumMod val="50000"/>
                </a:schemeClr>
              </a:buClr>
            </a:pPr>
            <a:r>
              <a:rPr lang="en-US" sz="2000" dirty="0"/>
              <a:t>Search awards </a:t>
            </a:r>
          </a:p>
          <a:p>
            <a:pPr lvl="1">
              <a:spcAft>
                <a:spcPts val="600"/>
              </a:spcAft>
              <a:buClr>
                <a:schemeClr val="bg1">
                  <a:lumMod val="50000"/>
                </a:schemeClr>
              </a:buClr>
            </a:pPr>
            <a:r>
              <a:rPr lang="en-US" sz="2000" dirty="0"/>
              <a:t>Annual reports</a:t>
            </a:r>
          </a:p>
          <a:p>
            <a:pPr lvl="1">
              <a:spcAft>
                <a:spcPts val="600"/>
              </a:spcAft>
              <a:buClr>
                <a:schemeClr val="bg1">
                  <a:lumMod val="50000"/>
                </a:schemeClr>
              </a:buClr>
            </a:pPr>
            <a:r>
              <a:rPr lang="en-US" sz="2000" dirty="0"/>
              <a:t>Webinar series and videos</a:t>
            </a:r>
          </a:p>
          <a:p>
            <a:pPr lvl="1">
              <a:spcAft>
                <a:spcPts val="600"/>
              </a:spcAft>
              <a:buClr>
                <a:schemeClr val="bg1">
                  <a:lumMod val="50000"/>
                </a:schemeClr>
              </a:buClr>
            </a:pPr>
            <a:r>
              <a:rPr lang="en-US" sz="2000" dirty="0"/>
              <a:t>Other guides and resources</a:t>
            </a:r>
          </a:p>
          <a:p>
            <a:endParaRPr lang="en-US" dirty="0"/>
          </a:p>
        </p:txBody>
      </p:sp>
      <p:sp>
        <p:nvSpPr>
          <p:cNvPr id="8" name="Text Placeholder 3">
            <a:extLst>
              <a:ext uri="{FF2B5EF4-FFF2-40B4-BE49-F238E27FC236}">
                <a16:creationId xmlns:a16="http://schemas.microsoft.com/office/drawing/2014/main" id="{A68A32D8-EDA1-5F5C-2AE4-EBE72093369D}"/>
              </a:ext>
            </a:extLst>
          </p:cNvPr>
          <p:cNvSpPr txBox="1">
            <a:spLocks/>
          </p:cNvSpPr>
          <p:nvPr/>
        </p:nvSpPr>
        <p:spPr>
          <a:xfrm>
            <a:off x="2837082" y="5584198"/>
            <a:ext cx="3297116" cy="566404"/>
          </a:xfrm>
          <a:prstGeom prst="rect">
            <a:avLst/>
          </a:prstGeom>
          <a:solidFill>
            <a:srgbClr val="091F68"/>
          </a:solidFill>
          <a:ln w="6350" cmpd="sng">
            <a:solidFill>
              <a:srgbClr val="001848"/>
            </a:solidFill>
          </a:ln>
          <a:effectLst>
            <a:outerShdw blurRad="76200" dist="25400" dir="2700000" algn="tl" rotWithShape="0">
              <a:prstClr val="black">
                <a:alpha val="60000"/>
              </a:prstClr>
            </a:outerShdw>
          </a:effectLst>
          <a:scene3d>
            <a:camera prst="orthographicFront"/>
            <a:lightRig rig="flat" dir="t">
              <a:rot lat="0" lon="0" rev="6480000"/>
            </a:lightRig>
          </a:scene3d>
          <a:sp3d prstMaterial="flat"/>
        </p:spPr>
        <p:txBody>
          <a:bodyPr vert="horz" wrap="square" lIns="182880" tIns="91440" rIns="182880" bIns="91440" rtlCol="0">
            <a:spAutoFit/>
          </a:bodyPr>
          <a:lstStyle>
            <a:lvl1pPr marL="285750" indent="-285750" algn="l" defTabSz="914400" rtl="0" eaLnBrk="1" latinLnBrk="0" hangingPunct="1">
              <a:spcBef>
                <a:spcPts val="200"/>
              </a:spcBef>
              <a:spcAft>
                <a:spcPts val="100"/>
              </a:spcAft>
              <a:buClrTx/>
              <a:buFont typeface="Wingdings 2" panose="05020102010507070707" pitchFamily="18" charset="2"/>
              <a:buChar char="¿"/>
              <a:defRPr lang="en-US" sz="2000" b="1" i="0" kern="1200" dirty="0">
                <a:solidFill>
                  <a:schemeClr val="bg1"/>
                </a:solidFill>
                <a:effectLst>
                  <a:outerShdw blurRad="101600" dist="25400" dir="1800000" algn="tl" rotWithShape="0">
                    <a:prstClr val="black"/>
                  </a:outerShdw>
                </a:effectLst>
                <a:latin typeface="+mj-lt"/>
                <a:ea typeface="+mn-ea"/>
                <a:cs typeface="+mn-cs"/>
              </a:defRPr>
            </a:lvl1pPr>
            <a:lvl2pPr marL="514350" indent="-228600" algn="l" defTabSz="914400" rtl="0" eaLnBrk="1" latinLnBrk="0" hangingPunct="1">
              <a:spcBef>
                <a:spcPts val="0"/>
              </a:spcBef>
              <a:spcAft>
                <a:spcPts val="100"/>
              </a:spcAft>
              <a:buClrTx/>
              <a:buFont typeface="Wingdings" panose="05000000000000000000" pitchFamily="2" charset="2"/>
              <a:buChar char=""/>
              <a:defRPr sz="1400" kern="1200">
                <a:solidFill>
                  <a:schemeClr val="accent2">
                    <a:lumMod val="50000"/>
                  </a:schemeClr>
                </a:solidFill>
                <a:latin typeface="+mn-lt"/>
                <a:ea typeface="+mn-ea"/>
                <a:cs typeface="+mn-cs"/>
              </a:defRPr>
            </a:lvl2pPr>
            <a:lvl3pPr marL="685800" indent="-171450" algn="l" defTabSz="914400" rtl="0" eaLnBrk="1" latinLnBrk="0" hangingPunct="1">
              <a:spcBef>
                <a:spcPts val="0"/>
              </a:spcBef>
              <a:spcAft>
                <a:spcPts val="100"/>
              </a:spcAft>
              <a:buClrTx/>
              <a:buSzPct val="120000"/>
              <a:buFont typeface="Symbol" panose="05050102010706020507" pitchFamily="18" charset="2"/>
              <a:buChar char="·"/>
              <a:defRPr sz="1200" kern="1200">
                <a:solidFill>
                  <a:schemeClr val="accent4">
                    <a:lumMod val="50000"/>
                  </a:schemeClr>
                </a:solidFill>
                <a:latin typeface="+mn-lt"/>
                <a:ea typeface="+mn-ea"/>
                <a:cs typeface="+mn-cs"/>
              </a:defRPr>
            </a:lvl3pPr>
            <a:lvl4pPr marL="857250" indent="-171450" algn="l" defTabSz="914400" rtl="0" eaLnBrk="1" latinLnBrk="0" hangingPunct="1">
              <a:spcBef>
                <a:spcPts val="0"/>
              </a:spcBef>
              <a:spcAft>
                <a:spcPts val="100"/>
              </a:spcAft>
              <a:buClrTx/>
              <a:buFont typeface="Arial" panose="020B0604020202020204" pitchFamily="34" charset="0"/>
              <a:buChar char="○"/>
              <a:defRPr sz="1100" kern="1200">
                <a:solidFill>
                  <a:schemeClr val="accent5">
                    <a:lumMod val="90000"/>
                    <a:lumOff val="10000"/>
                  </a:schemeClr>
                </a:solidFill>
                <a:latin typeface="+mn-lt"/>
                <a:ea typeface="+mn-ea"/>
                <a:cs typeface="+mn-cs"/>
              </a:defRPr>
            </a:lvl4pPr>
            <a:lvl5pPr marL="1028700" indent="-171450" algn="l" defTabSz="914400" rtl="0" eaLnBrk="1" latinLnBrk="0" hangingPunct="1">
              <a:spcBef>
                <a:spcPts val="0"/>
              </a:spcBef>
              <a:spcAft>
                <a:spcPts val="100"/>
              </a:spcAft>
              <a:buClrTx/>
              <a:buSzPct val="120000"/>
              <a:buFont typeface="Wingdings" panose="05000000000000000000" pitchFamily="2" charset="2"/>
              <a:buChar char=""/>
              <a:defRPr sz="1050" i="1" kern="1200">
                <a:solidFill>
                  <a:schemeClr val="accent5">
                    <a:lumMod val="90000"/>
                    <a:lumOff val="1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200"/>
              </a:spcBef>
              <a:spcAft>
                <a:spcPts val="100"/>
              </a:spcAft>
              <a:buClrTx/>
              <a:buSzTx/>
              <a:buFont typeface="Wingdings 2" panose="05020102010507070707" pitchFamily="18" charset="2"/>
              <a:buNone/>
              <a:tabLst/>
              <a:defRPr/>
            </a:pPr>
            <a:r>
              <a:rPr kumimoji="0" lang="en-US" sz="2400" b="1" i="0" u="none" strike="noStrike" kern="1200" cap="none" spc="0" normalizeH="0" baseline="0" noProof="0" dirty="0">
                <a:ln>
                  <a:noFill/>
                </a:ln>
                <a:solidFill>
                  <a:srgbClr val="FFFFFF"/>
                </a:solidFill>
                <a:effectLst>
                  <a:outerShdw blurRad="101600" dist="25400" dir="1800000" algn="tl" rotWithShape="0">
                    <a:prstClr val="black"/>
                  </a:outerShdw>
                </a:effectLst>
                <a:uLnTx/>
                <a:uFillTx/>
                <a:latin typeface="Arial"/>
                <a:ea typeface="+mn-ea"/>
                <a:cs typeface="+mn-cs"/>
              </a:rPr>
              <a:t>cdmrp.health.mil</a:t>
            </a:r>
            <a:endParaRPr kumimoji="0" lang="en-US" sz="2000" b="1" i="0" u="none" strike="noStrike" kern="1200" cap="none" spc="0" normalizeH="0" baseline="0" noProof="0" dirty="0">
              <a:ln>
                <a:noFill/>
              </a:ln>
              <a:solidFill>
                <a:srgbClr val="FFFFFF"/>
              </a:solidFill>
              <a:effectLst>
                <a:outerShdw blurRad="101600" dist="25400" dir="1800000" algn="tl" rotWithShape="0">
                  <a:prstClr val="black"/>
                </a:outerShdw>
              </a:effectLst>
              <a:uLnTx/>
              <a:uFillTx/>
              <a:latin typeface="Arial"/>
              <a:ea typeface="+mn-ea"/>
              <a:cs typeface="+mn-cs"/>
            </a:endParaRPr>
          </a:p>
        </p:txBody>
      </p:sp>
    </p:spTree>
    <p:extLst>
      <p:ext uri="{BB962C8B-B14F-4D97-AF65-F5344CB8AC3E}">
        <p14:creationId xmlns:p14="http://schemas.microsoft.com/office/powerpoint/2010/main" val="3593526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86" y="73403"/>
            <a:ext cx="6860314" cy="695223"/>
          </a:xfrm>
        </p:spPr>
        <p:txBody>
          <a:bodyPr vert="horz" lIns="91440" tIns="45720" rIns="91440" bIns="45720" rtlCol="0" anchor="ctr">
            <a:noAutofit/>
          </a:bodyPr>
          <a:lstStyle/>
          <a:p>
            <a:r>
              <a:rPr lang="en-US" sz="3000" dirty="0"/>
              <a:t>Applying for Funding</a:t>
            </a:r>
          </a:p>
        </p:txBody>
      </p:sp>
      <p:pic>
        <p:nvPicPr>
          <p:cNvPr id="5" name="Picture 4" descr="read_sml_GettyImages-50162315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9642" y="2264957"/>
            <a:ext cx="2286000" cy="2969465"/>
          </a:xfrm>
          <a:prstGeom prst="rect">
            <a:avLst/>
          </a:prstGeom>
          <a:ln w="6350">
            <a:solidFill>
              <a:schemeClr val="tx1"/>
            </a:solidFill>
          </a:ln>
          <a:effectLst>
            <a:outerShdw blurRad="76200" dist="25400" dir="2700000" algn="tl" rotWithShape="0">
              <a:srgbClr val="000000">
                <a:alpha val="60000"/>
              </a:srgbClr>
            </a:outerShdw>
          </a:effectLst>
        </p:spPr>
      </p:pic>
      <p:sp>
        <p:nvSpPr>
          <p:cNvPr id="7" name="Text Placeholder 4"/>
          <p:cNvSpPr txBox="1">
            <a:spLocks/>
          </p:cNvSpPr>
          <p:nvPr/>
        </p:nvSpPr>
        <p:spPr>
          <a:xfrm>
            <a:off x="762022" y="1156961"/>
            <a:ext cx="7629230" cy="1107996"/>
          </a:xfrm>
          <a:prstGeom prst="rect">
            <a:avLst/>
          </a:prstGeom>
          <a:solidFill>
            <a:srgbClr val="092068"/>
          </a:solidFill>
          <a:ln>
            <a:noFill/>
          </a:ln>
        </p:spPr>
        <p:style>
          <a:lnRef idx="2">
            <a:schemeClr val="dk1">
              <a:shade val="50000"/>
            </a:schemeClr>
          </a:lnRef>
          <a:fillRef idx="1">
            <a:schemeClr val="dk1"/>
          </a:fillRef>
          <a:effectRef idx="0">
            <a:schemeClr val="dk1"/>
          </a:effectRef>
          <a:fontRef idx="minor">
            <a:schemeClr val="lt1"/>
          </a:fontRef>
        </p:style>
        <p:txBody>
          <a:bodyPr vert="horz" wrap="square" lIns="182880" tIns="91440" rIns="182880" bIns="91440" rtlCol="0">
            <a:spAutoFit/>
          </a:bodyPr>
          <a:lstStyle>
            <a:lvl1pPr marL="285750" indent="-285750" algn="l" defTabSz="914400" rtl="0" eaLnBrk="1" latinLnBrk="0" hangingPunct="1">
              <a:spcBef>
                <a:spcPts val="200"/>
              </a:spcBef>
              <a:spcAft>
                <a:spcPts val="100"/>
              </a:spcAft>
              <a:buClrTx/>
              <a:buFont typeface="Wingdings 2" panose="05020102010507070707" pitchFamily="18" charset="2"/>
              <a:buChar char="¿"/>
              <a:defRPr sz="1600" b="1" kern="1200">
                <a:solidFill>
                  <a:schemeClr val="tx1"/>
                </a:solidFill>
                <a:latin typeface="+mn-lt"/>
                <a:ea typeface="+mn-ea"/>
                <a:cs typeface="+mn-cs"/>
              </a:defRPr>
            </a:lvl1pPr>
            <a:lvl2pPr marL="514350" indent="-228600" algn="l" defTabSz="914400" rtl="0" eaLnBrk="1" latinLnBrk="0" hangingPunct="1">
              <a:spcBef>
                <a:spcPts val="0"/>
              </a:spcBef>
              <a:spcAft>
                <a:spcPts val="100"/>
              </a:spcAft>
              <a:buClrTx/>
              <a:buFont typeface="Wingdings" panose="05000000000000000000" pitchFamily="2" charset="2"/>
              <a:buChar char=""/>
              <a:defRPr sz="1400" kern="1200">
                <a:solidFill>
                  <a:schemeClr val="accent2">
                    <a:lumMod val="50000"/>
                  </a:schemeClr>
                </a:solidFill>
                <a:latin typeface="+mn-lt"/>
                <a:ea typeface="+mn-ea"/>
                <a:cs typeface="+mn-cs"/>
              </a:defRPr>
            </a:lvl2pPr>
            <a:lvl3pPr marL="685800" indent="-171450" algn="l" defTabSz="914400" rtl="0" eaLnBrk="1" latinLnBrk="0" hangingPunct="1">
              <a:spcBef>
                <a:spcPts val="0"/>
              </a:spcBef>
              <a:spcAft>
                <a:spcPts val="100"/>
              </a:spcAft>
              <a:buClrTx/>
              <a:buSzPct val="120000"/>
              <a:buFont typeface="Symbol" panose="05050102010706020507" pitchFamily="18" charset="2"/>
              <a:buChar char="·"/>
              <a:defRPr sz="1200" kern="1200">
                <a:solidFill>
                  <a:schemeClr val="accent4">
                    <a:lumMod val="50000"/>
                  </a:schemeClr>
                </a:solidFill>
                <a:latin typeface="+mn-lt"/>
                <a:ea typeface="+mn-ea"/>
                <a:cs typeface="+mn-cs"/>
              </a:defRPr>
            </a:lvl3pPr>
            <a:lvl4pPr marL="857250" indent="-171450" algn="l" defTabSz="914400" rtl="0" eaLnBrk="1" latinLnBrk="0" hangingPunct="1">
              <a:spcBef>
                <a:spcPts val="0"/>
              </a:spcBef>
              <a:spcAft>
                <a:spcPts val="100"/>
              </a:spcAft>
              <a:buClrTx/>
              <a:buFont typeface="Arial" panose="020B0604020202020204" pitchFamily="34" charset="0"/>
              <a:buChar char="○"/>
              <a:defRPr sz="1100" kern="1200">
                <a:solidFill>
                  <a:schemeClr val="accent5">
                    <a:lumMod val="90000"/>
                    <a:lumOff val="10000"/>
                  </a:schemeClr>
                </a:solidFill>
                <a:latin typeface="+mn-lt"/>
                <a:ea typeface="+mn-ea"/>
                <a:cs typeface="+mn-cs"/>
              </a:defRPr>
            </a:lvl4pPr>
            <a:lvl5pPr marL="1028700" indent="-171450" algn="l" defTabSz="914400" rtl="0" eaLnBrk="1" latinLnBrk="0" hangingPunct="1">
              <a:spcBef>
                <a:spcPts val="0"/>
              </a:spcBef>
              <a:spcAft>
                <a:spcPts val="100"/>
              </a:spcAft>
              <a:buClrTx/>
              <a:buSzPct val="120000"/>
              <a:buFont typeface="Wingdings" panose="05000000000000000000" pitchFamily="2" charset="2"/>
              <a:buChar char=""/>
              <a:defRPr sz="1050" i="1" kern="1200">
                <a:solidFill>
                  <a:schemeClr val="accent5">
                    <a:lumMod val="90000"/>
                    <a:lumOff val="1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200"/>
              </a:spcBef>
              <a:spcAft>
                <a:spcPts val="100"/>
              </a:spcAft>
              <a:buClrTx/>
              <a:buSzTx/>
              <a:buFont typeface="Wingdings 2" panose="05020102010507070707" pitchFamily="18" charset="2"/>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sym typeface="Symbol" pitchFamily="18" charset="2"/>
              </a:rPr>
              <a:t>Understanding the </a:t>
            </a:r>
            <a:r>
              <a:rPr kumimoji="0" lang="en-US" sz="2000" b="1" i="1" strike="noStrike" kern="1200" cap="none" spc="0" normalizeH="0" baseline="0" noProof="0" dirty="0">
                <a:ln>
                  <a:noFill/>
                </a:ln>
                <a:solidFill>
                  <a:srgbClr val="FFD03F"/>
                </a:solidFill>
                <a:effectLst/>
                <a:uLnTx/>
                <a:uFillTx/>
                <a:latin typeface="Arial"/>
                <a:ea typeface="+mn-ea"/>
                <a:cs typeface="+mn-cs"/>
                <a:sym typeface="Symbol" pitchFamily="18" charset="2"/>
              </a:rPr>
              <a:t>goals of the program, </a:t>
            </a:r>
            <a:br>
              <a:rPr kumimoji="0" lang="en-US" sz="2000" b="1" i="0" strike="noStrike" kern="1200" cap="none" spc="0" normalizeH="0" baseline="0" noProof="0" dirty="0">
                <a:ln>
                  <a:noFill/>
                </a:ln>
                <a:solidFill>
                  <a:srgbClr val="FFD03F"/>
                </a:solidFill>
                <a:effectLst/>
                <a:uLnTx/>
                <a:uFillTx/>
                <a:latin typeface="Arial"/>
                <a:ea typeface="+mn-ea"/>
                <a:cs typeface="+mn-cs"/>
                <a:sym typeface="Symbol" pitchFamily="18" charset="2"/>
              </a:rPr>
            </a:br>
            <a:r>
              <a:rPr kumimoji="0" lang="en-US" sz="2000" b="1" i="1" strike="noStrike" kern="1200" cap="none" spc="0" normalizeH="0" baseline="0" noProof="0" dirty="0">
                <a:ln>
                  <a:noFill/>
                </a:ln>
                <a:solidFill>
                  <a:srgbClr val="FFD03F"/>
                </a:solidFill>
                <a:effectLst/>
                <a:uLnTx/>
                <a:uFillTx/>
                <a:latin typeface="Arial"/>
                <a:ea typeface="+mn-ea"/>
                <a:cs typeface="+mn-cs"/>
                <a:sym typeface="Symbol" pitchFamily="18" charset="2"/>
              </a:rPr>
              <a:t>intent of the award mechanism</a:t>
            </a:r>
            <a:r>
              <a:rPr kumimoji="0" lang="en-US" sz="2000" b="1" u="none" strike="noStrike" kern="1200" cap="none" spc="0" normalizeH="0" baseline="0" noProof="0" dirty="0">
                <a:ln>
                  <a:noFill/>
                </a:ln>
                <a:solidFill>
                  <a:srgbClr val="FFD03F"/>
                </a:solidFill>
                <a:effectLst/>
                <a:uLnTx/>
                <a:uFillTx/>
                <a:latin typeface="Arial"/>
                <a:ea typeface="+mn-ea"/>
                <a:cs typeface="+mn-cs"/>
                <a:sym typeface="Symbol" pitchFamily="18" charset="2"/>
              </a:rPr>
              <a:t>, and </a:t>
            </a:r>
            <a:r>
              <a:rPr kumimoji="0" lang="en-US" sz="2000" b="1" i="1" strike="noStrike" kern="1200" cap="none" spc="0" normalizeH="0" baseline="0" noProof="0" dirty="0">
                <a:ln>
                  <a:noFill/>
                </a:ln>
                <a:solidFill>
                  <a:srgbClr val="FFD03F"/>
                </a:solidFill>
                <a:effectLst/>
                <a:uLnTx/>
                <a:uFillTx/>
                <a:latin typeface="Arial"/>
                <a:ea typeface="+mn-ea"/>
                <a:cs typeface="+mn-cs"/>
                <a:sym typeface="Symbol" pitchFamily="18" charset="2"/>
              </a:rPr>
              <a:t>review criteria </a:t>
            </a:r>
            <a:br>
              <a:rPr kumimoji="0" lang="en-US" sz="2000" b="1" i="0" u="none" strike="noStrike" kern="1200" cap="none" spc="0" normalizeH="0" baseline="0" noProof="0" dirty="0">
                <a:ln>
                  <a:noFill/>
                </a:ln>
                <a:solidFill>
                  <a:srgbClr val="FFFFFF"/>
                </a:solidFill>
                <a:effectLst/>
                <a:uLnTx/>
                <a:uFillTx/>
                <a:latin typeface="Arial"/>
                <a:ea typeface="+mn-ea"/>
                <a:cs typeface="+mn-cs"/>
                <a:sym typeface="Symbol" pitchFamily="18" charset="2"/>
              </a:rPr>
            </a:br>
            <a:r>
              <a:rPr kumimoji="0" lang="en-US" sz="2000" b="1" i="0" u="none" strike="noStrike" kern="1200" cap="none" spc="0" normalizeH="0" baseline="0" noProof="0" dirty="0">
                <a:ln>
                  <a:noFill/>
                </a:ln>
                <a:solidFill>
                  <a:srgbClr val="FFFFFF"/>
                </a:solidFill>
                <a:effectLst/>
                <a:uLnTx/>
                <a:uFillTx/>
                <a:latin typeface="Arial"/>
                <a:ea typeface="+mn-ea"/>
                <a:cs typeface="+mn-cs"/>
                <a:sym typeface="Symbol" pitchFamily="18" charset="2"/>
              </a:rPr>
              <a:t>is critical for a successful application</a:t>
            </a:r>
          </a:p>
        </p:txBody>
      </p:sp>
      <p:sp>
        <p:nvSpPr>
          <p:cNvPr id="8" name="Rectangle 7">
            <a:extLst>
              <a:ext uri="{FF2B5EF4-FFF2-40B4-BE49-F238E27FC236}">
                <a16:creationId xmlns:a16="http://schemas.microsoft.com/office/drawing/2014/main" id="{4475F481-3C0E-DEE3-F4F7-CB2DE119FE3A}"/>
              </a:ext>
            </a:extLst>
          </p:cNvPr>
          <p:cNvSpPr/>
          <p:nvPr/>
        </p:nvSpPr>
        <p:spPr>
          <a:xfrm>
            <a:off x="757386" y="5234422"/>
            <a:ext cx="7629230" cy="878787"/>
          </a:xfrm>
          <a:prstGeom prst="rect">
            <a:avLst/>
          </a:prstGeom>
          <a:solidFill>
            <a:srgbClr val="5828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lnSpc>
                <a:spcPts val="2600"/>
              </a:lnSpc>
              <a:spcBef>
                <a:spcPct val="0"/>
              </a:spcBef>
              <a:spcAft>
                <a:spcPct val="0"/>
              </a:spcAft>
              <a:defRPr/>
            </a:pPr>
            <a:r>
              <a:rPr lang="en-US" sz="2000" b="1" dirty="0">
                <a:solidFill>
                  <a:schemeClr val="bg1"/>
                </a:solidFill>
                <a:latin typeface="Arial" panose="020B0604020202020204" pitchFamily="34" charset="0"/>
                <a:cs typeface="Arial" panose="020B0604020202020204" pitchFamily="34" charset="0"/>
              </a:rPr>
              <a:t>Single most important  tip:  </a:t>
            </a:r>
            <a:br>
              <a:rPr lang="en-US" sz="2400" b="1" dirty="0">
                <a:solidFill>
                  <a:schemeClr val="bg1"/>
                </a:solidFill>
                <a:latin typeface="Arial" panose="020B0604020202020204" pitchFamily="34" charset="0"/>
                <a:cs typeface="Arial" panose="020B0604020202020204" pitchFamily="34" charset="0"/>
              </a:rPr>
            </a:br>
            <a:r>
              <a:rPr lang="en-US" sz="2400" b="1" i="1" dirty="0">
                <a:solidFill>
                  <a:srgbClr val="FFD03F"/>
                </a:solidFill>
                <a:latin typeface="Arial" panose="020B0604020202020204" pitchFamily="34" charset="0"/>
                <a:cs typeface="Arial" panose="020B0604020202020204" pitchFamily="34" charset="0"/>
              </a:rPr>
              <a:t>Read the announcement carefully</a:t>
            </a:r>
            <a:endParaRPr lang="en-US" sz="2400" b="1" dirty="0">
              <a:solidFill>
                <a:srgbClr val="FFD03F"/>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80AEE370-781D-51F8-D915-F7796DED221A}"/>
              </a:ext>
            </a:extLst>
          </p:cNvPr>
          <p:cNvSpPr txBox="1">
            <a:spLocks/>
          </p:cNvSpPr>
          <p:nvPr/>
        </p:nvSpPr>
        <p:spPr>
          <a:xfrm>
            <a:off x="3124366" y="2428716"/>
            <a:ext cx="5269870" cy="28926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582831"/>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1pPr>
            <a:lvl2pPr marL="692150" indent="-317500" algn="l" defTabSz="914400" rtl="0" eaLnBrk="1" latinLnBrk="0" hangingPunct="1">
              <a:lnSpc>
                <a:spcPct val="90000"/>
              </a:lnSpc>
              <a:spcBef>
                <a:spcPts val="500"/>
              </a:spcBef>
              <a:buClr>
                <a:srgbClr val="582831"/>
              </a:buClr>
              <a:buSzPct val="85000"/>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2pPr>
            <a:lvl3pPr marL="1031875" indent="-238125" algn="l" defTabSz="914400" rtl="0" eaLnBrk="1" latinLnBrk="0" hangingPunct="1">
              <a:lnSpc>
                <a:spcPct val="90000"/>
              </a:lnSpc>
              <a:spcBef>
                <a:spcPts val="500"/>
              </a:spcBef>
              <a:buClr>
                <a:srgbClr val="582831"/>
              </a:buClr>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1435100" indent="-223838" algn="l" defTabSz="914400" rtl="0" eaLnBrk="1" latinLnBrk="0" hangingPunct="1">
              <a:lnSpc>
                <a:spcPct val="90000"/>
              </a:lnSpc>
              <a:spcBef>
                <a:spcPts val="500"/>
              </a:spcBef>
              <a:buClr>
                <a:srgbClr val="582831"/>
              </a:buClr>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774825" indent="-238125" algn="l" defTabSz="914400" rtl="0" eaLnBrk="1" latinLnBrk="0" hangingPunct="1">
              <a:lnSpc>
                <a:spcPct val="90000"/>
              </a:lnSpc>
              <a:spcBef>
                <a:spcPts val="500"/>
              </a:spcBef>
              <a:buClr>
                <a:srgbClr val="582831"/>
              </a:buClr>
              <a:buSzPct val="100000"/>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spcBef>
                <a:spcPts val="600"/>
              </a:spcBef>
            </a:pPr>
            <a:r>
              <a:rPr kumimoji="0" lang="en-US" sz="2000" i="0" u="none" strike="noStrike" kern="1200" cap="none" spc="0" normalizeH="0" baseline="0" noProof="0" dirty="0">
                <a:ln>
                  <a:noFill/>
                </a:ln>
                <a:effectLst/>
                <a:uLnTx/>
                <a:uFillTx/>
                <a:latin typeface="Arial"/>
                <a:ea typeface="+mn-ea"/>
                <a:cs typeface="+mn-cs"/>
                <a:sym typeface="Symbol" pitchFamily="18" charset="2"/>
              </a:rPr>
              <a:t>The funding opportunity announcement contains information on:</a:t>
            </a:r>
            <a:endParaRPr lang="en-US" dirty="0"/>
          </a:p>
          <a:p>
            <a:pPr marL="579438" lvl="1" indent="-204788">
              <a:lnSpc>
                <a:spcPts val="2000"/>
              </a:lnSpc>
              <a:spcBef>
                <a:spcPts val="600"/>
              </a:spcBef>
              <a:buSzPct val="100000"/>
              <a:buFont typeface="System Font Regular"/>
              <a:buChar char="–"/>
            </a:pPr>
            <a:r>
              <a:rPr lang="en-US" sz="1700" dirty="0">
                <a:solidFill>
                  <a:srgbClr val="092068"/>
                </a:solidFill>
                <a:latin typeface="Arial" panose="020B0604020202020204" pitchFamily="34" charset="0"/>
                <a:cs typeface="Arial" panose="020B0604020202020204" pitchFamily="34" charset="0"/>
                <a:sym typeface="Symbol" pitchFamily="18" charset="2"/>
              </a:rPr>
              <a:t>Program Goals</a:t>
            </a:r>
          </a:p>
          <a:p>
            <a:pPr marL="579438" lvl="1" indent="-204788">
              <a:lnSpc>
                <a:spcPts val="2000"/>
              </a:lnSpc>
              <a:spcBef>
                <a:spcPts val="600"/>
              </a:spcBef>
              <a:buSzPct val="100000"/>
              <a:buFont typeface="System Font Regular"/>
              <a:buChar char="–"/>
            </a:pPr>
            <a:r>
              <a:rPr lang="en-US" sz="1700" dirty="0">
                <a:solidFill>
                  <a:srgbClr val="092068"/>
                </a:solidFill>
                <a:latin typeface="Arial" panose="020B0604020202020204" pitchFamily="34" charset="0"/>
                <a:cs typeface="Arial" panose="020B0604020202020204" pitchFamily="34" charset="0"/>
                <a:sym typeface="Symbol" pitchFamily="18" charset="2"/>
              </a:rPr>
              <a:t>Focus Areas/Topics</a:t>
            </a:r>
          </a:p>
          <a:p>
            <a:pPr marL="579438" lvl="1" indent="-204788">
              <a:lnSpc>
                <a:spcPts val="2000"/>
              </a:lnSpc>
              <a:spcBef>
                <a:spcPts val="600"/>
              </a:spcBef>
              <a:buSzPct val="100000"/>
              <a:buFont typeface="System Font Regular"/>
              <a:buChar char="–"/>
            </a:pPr>
            <a:r>
              <a:rPr lang="en-US" sz="1700" dirty="0">
                <a:solidFill>
                  <a:srgbClr val="092068"/>
                </a:solidFill>
                <a:latin typeface="Arial" panose="020B0604020202020204" pitchFamily="34" charset="0"/>
                <a:cs typeface="Arial" panose="020B0604020202020204" pitchFamily="34" charset="0"/>
                <a:sym typeface="Symbol" pitchFamily="18" charset="2"/>
              </a:rPr>
              <a:t>Award Intent</a:t>
            </a:r>
          </a:p>
          <a:p>
            <a:pPr marL="579438" lvl="1" indent="-204788">
              <a:lnSpc>
                <a:spcPts val="2000"/>
              </a:lnSpc>
              <a:spcBef>
                <a:spcPts val="600"/>
              </a:spcBef>
              <a:buSzPct val="100000"/>
              <a:buFont typeface="System Font Regular"/>
              <a:buChar char="–"/>
            </a:pPr>
            <a:r>
              <a:rPr lang="en-US" sz="1700" dirty="0">
                <a:solidFill>
                  <a:srgbClr val="092068"/>
                </a:solidFill>
                <a:latin typeface="Arial" panose="020B0604020202020204" pitchFamily="34" charset="0"/>
                <a:cs typeface="Arial" panose="020B0604020202020204" pitchFamily="34" charset="0"/>
                <a:sym typeface="Symbol" pitchFamily="18" charset="2"/>
              </a:rPr>
              <a:t>Required Elements, Eligibility, and Funding</a:t>
            </a:r>
          </a:p>
          <a:p>
            <a:pPr marL="579438" lvl="1" indent="-204788">
              <a:lnSpc>
                <a:spcPts val="2000"/>
              </a:lnSpc>
              <a:spcBef>
                <a:spcPts val="600"/>
              </a:spcBef>
              <a:buSzPct val="100000"/>
              <a:buFont typeface="System Font Regular"/>
              <a:buChar char="–"/>
            </a:pPr>
            <a:r>
              <a:rPr lang="en-US" sz="1700" dirty="0">
                <a:solidFill>
                  <a:srgbClr val="092068"/>
                </a:solidFill>
                <a:latin typeface="Arial" panose="020B0604020202020204" pitchFamily="34" charset="0"/>
                <a:cs typeface="Arial" panose="020B0604020202020204" pitchFamily="34" charset="0"/>
                <a:sym typeface="Symbol" pitchFamily="18" charset="2"/>
              </a:rPr>
              <a:t>Review Criteri</a:t>
            </a:r>
            <a:r>
              <a:rPr lang="en-US" sz="1700" dirty="0">
                <a:solidFill>
                  <a:srgbClr val="092068"/>
                </a:solidFill>
                <a:sym typeface="Symbol" pitchFamily="18" charset="2"/>
              </a:rPr>
              <a:t>a</a:t>
            </a:r>
          </a:p>
          <a:p>
            <a:pPr marL="579438" lvl="1" indent="-204788">
              <a:lnSpc>
                <a:spcPts val="2000"/>
              </a:lnSpc>
              <a:spcBef>
                <a:spcPts val="600"/>
              </a:spcBef>
              <a:buSzPct val="100000"/>
              <a:buFont typeface="System Font Regular"/>
              <a:buChar char="–"/>
            </a:pPr>
            <a:r>
              <a:rPr lang="en-US" sz="1700" dirty="0">
                <a:solidFill>
                  <a:srgbClr val="092068"/>
                </a:solidFill>
                <a:latin typeface="Arial" panose="020B0604020202020204" pitchFamily="34" charset="0"/>
                <a:cs typeface="Arial" panose="020B0604020202020204" pitchFamily="34" charset="0"/>
                <a:sym typeface="Symbol" pitchFamily="18" charset="2"/>
              </a:rPr>
              <a:t>Deadlines</a:t>
            </a:r>
            <a:endParaRPr lang="en-US" sz="1700" dirty="0">
              <a:solidFill>
                <a:srgbClr val="092068"/>
              </a:solidFill>
            </a:endParaRPr>
          </a:p>
          <a:p>
            <a:pPr lvl="1">
              <a:spcBef>
                <a:spcPts val="600"/>
              </a:spcBef>
              <a:spcAft>
                <a:spcPts val="900"/>
              </a:spcAft>
              <a:buClr>
                <a:srgbClr val="8A0A5E"/>
              </a:buClr>
            </a:pPr>
            <a:endParaRPr lang="en-US" sz="1600" dirty="0"/>
          </a:p>
          <a:p>
            <a:pPr lvl="1">
              <a:spcBef>
                <a:spcPts val="600"/>
              </a:spcBef>
              <a:spcAft>
                <a:spcPts val="900"/>
              </a:spcAft>
              <a:buClr>
                <a:srgbClr val="8A0A5E"/>
              </a:buClr>
            </a:pPr>
            <a:endParaRPr lang="en-US" sz="1600" dirty="0"/>
          </a:p>
          <a:p>
            <a:pPr lvl="1">
              <a:spcBef>
                <a:spcPts val="600"/>
              </a:spcBef>
              <a:spcAft>
                <a:spcPts val="900"/>
              </a:spcAft>
              <a:buClr>
                <a:srgbClr val="8A0A5E"/>
              </a:buClr>
            </a:pPr>
            <a:endParaRPr lang="en-US" sz="1600" dirty="0"/>
          </a:p>
        </p:txBody>
      </p:sp>
    </p:spTree>
    <p:extLst>
      <p:ext uri="{BB962C8B-B14F-4D97-AF65-F5344CB8AC3E}">
        <p14:creationId xmlns:p14="http://schemas.microsoft.com/office/powerpoint/2010/main" val="2165878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000" dirty="0"/>
              <a:t>Strategies for Success</a:t>
            </a:r>
          </a:p>
        </p:txBody>
      </p:sp>
      <p:pic>
        <p:nvPicPr>
          <p:cNvPr id="5" name="Picture 4">
            <a:extLst>
              <a:ext uri="{FF2B5EF4-FFF2-40B4-BE49-F238E27FC236}">
                <a16:creationId xmlns:a16="http://schemas.microsoft.com/office/drawing/2014/main" id="{324C471A-468D-F56F-4E57-F7A942506D81}"/>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a:ext>
            </a:extLst>
          </a:blip>
          <a:stretch>
            <a:fillRect/>
          </a:stretch>
        </p:blipFill>
        <p:spPr>
          <a:xfrm>
            <a:off x="5562600" y="685800"/>
            <a:ext cx="3433391" cy="3826690"/>
          </a:xfrm>
          <a:prstGeom prst="rect">
            <a:avLst/>
          </a:prstGeom>
        </p:spPr>
      </p:pic>
      <p:sp>
        <p:nvSpPr>
          <p:cNvPr id="4" name="Text Placeholder 3"/>
          <p:cNvSpPr>
            <a:spLocks noGrp="1"/>
          </p:cNvSpPr>
          <p:nvPr>
            <p:ph idx="1"/>
          </p:nvPr>
        </p:nvSpPr>
        <p:spPr>
          <a:xfrm>
            <a:off x="381000" y="914400"/>
            <a:ext cx="8382000" cy="5375786"/>
          </a:xfrm>
        </p:spPr>
        <p:txBody>
          <a:bodyPr>
            <a:noAutofit/>
          </a:bodyPr>
          <a:lstStyle/>
          <a:p>
            <a:pPr eaLnBrk="0" fontAlgn="base" hangingPunct="0">
              <a:spcBef>
                <a:spcPts val="0"/>
              </a:spcBef>
              <a:buClr>
                <a:srgbClr val="5AAB46"/>
              </a:buClr>
              <a:buSzPct val="150000"/>
              <a:buFont typeface="Wingdings" charset="2"/>
              <a:buChar char="ü"/>
            </a:pPr>
            <a:r>
              <a:rPr lang="en-US" sz="2000" b="1" dirty="0">
                <a:solidFill>
                  <a:schemeClr val="tx1"/>
                </a:solidFill>
              </a:rPr>
              <a:t>Relevance</a:t>
            </a:r>
          </a:p>
          <a:p>
            <a:pPr marL="579438" lvl="1" indent="-204788" eaLnBrk="0" fontAlgn="base" hangingPunct="0">
              <a:lnSpc>
                <a:spcPts val="2000"/>
              </a:lnSpc>
              <a:spcBef>
                <a:spcPts val="400"/>
              </a:spcBef>
              <a:buSzPct val="100000"/>
            </a:pPr>
            <a:r>
              <a:rPr lang="en-US" kern="0" dirty="0"/>
              <a:t>Address program-specific goals</a:t>
            </a:r>
          </a:p>
          <a:p>
            <a:pPr marL="579438" lvl="1" indent="-204788" eaLnBrk="0" fontAlgn="base" hangingPunct="0">
              <a:lnSpc>
                <a:spcPts val="2000"/>
              </a:lnSpc>
              <a:spcBef>
                <a:spcPts val="400"/>
              </a:spcBef>
              <a:buSzPct val="100000"/>
            </a:pPr>
            <a:r>
              <a:rPr lang="en-US" b="1" kern="0" dirty="0">
                <a:solidFill>
                  <a:srgbClr val="7A0016"/>
                </a:solidFill>
              </a:rPr>
              <a:t>Align</a:t>
            </a:r>
            <a:r>
              <a:rPr lang="en-US" kern="0" dirty="0"/>
              <a:t> the proposed work with specific guidance </a:t>
            </a:r>
            <a:br>
              <a:rPr lang="en-US" kern="0" dirty="0"/>
            </a:br>
            <a:r>
              <a:rPr lang="en-US" kern="0" dirty="0"/>
              <a:t>from the announcement</a:t>
            </a:r>
          </a:p>
          <a:p>
            <a:pPr eaLnBrk="0" fontAlgn="base" hangingPunct="0">
              <a:spcBef>
                <a:spcPts val="1200"/>
              </a:spcBef>
              <a:buClr>
                <a:srgbClr val="5AAB46"/>
              </a:buClr>
              <a:buSzPct val="150000"/>
              <a:buFont typeface="Wingdings" charset="2"/>
              <a:buChar char="ü"/>
            </a:pPr>
            <a:r>
              <a:rPr lang="en-US" b="1" dirty="0"/>
              <a:t>Impact</a:t>
            </a:r>
          </a:p>
          <a:p>
            <a:pPr marL="579438" lvl="1" indent="-204788" eaLnBrk="0" fontAlgn="base" hangingPunct="0">
              <a:lnSpc>
                <a:spcPts val="2000"/>
              </a:lnSpc>
              <a:spcBef>
                <a:spcPts val="400"/>
              </a:spcBef>
              <a:buSzPct val="100000"/>
            </a:pPr>
            <a:r>
              <a:rPr lang="en-US" kern="0" dirty="0"/>
              <a:t>Propose </a:t>
            </a:r>
            <a:r>
              <a:rPr lang="en-US" b="1" kern="0" dirty="0">
                <a:solidFill>
                  <a:srgbClr val="7A0016"/>
                </a:solidFill>
              </a:rPr>
              <a:t>solutions</a:t>
            </a:r>
            <a:r>
              <a:rPr lang="en-US" kern="0" dirty="0"/>
              <a:t> to important problems or gaps</a:t>
            </a:r>
          </a:p>
          <a:p>
            <a:pPr marL="579438" lvl="1" indent="-204788" eaLnBrk="0" fontAlgn="base" hangingPunct="0">
              <a:lnSpc>
                <a:spcPts val="2000"/>
              </a:lnSpc>
              <a:spcBef>
                <a:spcPts val="400"/>
              </a:spcBef>
              <a:buSzPct val="100000"/>
            </a:pPr>
            <a:r>
              <a:rPr lang="en-US" kern="0" dirty="0"/>
              <a:t>Clearly articulate translatability – how will this work </a:t>
            </a:r>
            <a:r>
              <a:rPr lang="en-US" b="1" kern="0" dirty="0">
                <a:solidFill>
                  <a:srgbClr val="7A0016"/>
                </a:solidFill>
              </a:rPr>
              <a:t>make a difference</a:t>
            </a:r>
            <a:r>
              <a:rPr lang="en-US" kern="0" dirty="0"/>
              <a:t>?</a:t>
            </a:r>
          </a:p>
          <a:p>
            <a:pPr lvl="0" eaLnBrk="0" fontAlgn="base" hangingPunct="0">
              <a:spcBef>
                <a:spcPts val="1200"/>
              </a:spcBef>
              <a:buClr>
                <a:srgbClr val="5AAB46"/>
              </a:buClr>
              <a:buSzPct val="150000"/>
              <a:buFont typeface="Wingdings" charset="2"/>
              <a:buChar char="ü"/>
            </a:pPr>
            <a:r>
              <a:rPr lang="en-US" b="1" dirty="0"/>
              <a:t>Innovation</a:t>
            </a:r>
          </a:p>
          <a:p>
            <a:pPr marL="579438" lvl="1" indent="-204788" eaLnBrk="0" fontAlgn="base" hangingPunct="0">
              <a:lnSpc>
                <a:spcPts val="2000"/>
              </a:lnSpc>
              <a:spcBef>
                <a:spcPts val="400"/>
              </a:spcBef>
              <a:buSzPct val="100000"/>
            </a:pPr>
            <a:r>
              <a:rPr lang="en-US" kern="0" dirty="0"/>
              <a:t>Provide clear rationale if proposing to test new, potentially high-risk ideas or use novel approaches</a:t>
            </a:r>
          </a:p>
          <a:p>
            <a:pPr lvl="0" eaLnBrk="0" fontAlgn="base" hangingPunct="0">
              <a:spcBef>
                <a:spcPts val="1200"/>
              </a:spcBef>
              <a:buClr>
                <a:srgbClr val="5AAB46"/>
              </a:buClr>
              <a:buSzPct val="150000"/>
              <a:buFont typeface="Wingdings" charset="2"/>
              <a:buChar char="ü"/>
            </a:pPr>
            <a:r>
              <a:rPr lang="en-US" b="1" dirty="0"/>
              <a:t>Feasibility</a:t>
            </a:r>
          </a:p>
          <a:p>
            <a:pPr marL="579438" lvl="1" indent="-204788" eaLnBrk="0" fontAlgn="base" hangingPunct="0">
              <a:lnSpc>
                <a:spcPts val="2000"/>
              </a:lnSpc>
              <a:spcBef>
                <a:spcPts val="400"/>
              </a:spcBef>
              <a:buSzPct val="100000"/>
            </a:pPr>
            <a:r>
              <a:rPr lang="en-US" kern="0" dirty="0"/>
              <a:t>Justify a technically sound plan with clear approaches for contingencies</a:t>
            </a:r>
          </a:p>
          <a:p>
            <a:pPr marL="579438" lvl="1" indent="-204788" eaLnBrk="0" fontAlgn="base" hangingPunct="0">
              <a:lnSpc>
                <a:spcPts val="2000"/>
              </a:lnSpc>
              <a:spcBef>
                <a:spcPts val="400"/>
              </a:spcBef>
              <a:buSzPct val="100000"/>
            </a:pPr>
            <a:r>
              <a:rPr lang="en-US" kern="0" dirty="0"/>
              <a:t>Include evidence of appropriate </a:t>
            </a:r>
            <a:r>
              <a:rPr lang="en-US" b="1" kern="0" dirty="0">
                <a:solidFill>
                  <a:srgbClr val="7A0016"/>
                </a:solidFill>
              </a:rPr>
              <a:t>expertise</a:t>
            </a:r>
            <a:r>
              <a:rPr lang="en-US" kern="0" dirty="0"/>
              <a:t> (collaboration, consultants, etc.)</a:t>
            </a:r>
          </a:p>
          <a:p>
            <a:pPr marL="579438" lvl="1" indent="-204788" eaLnBrk="0" fontAlgn="base" hangingPunct="0">
              <a:lnSpc>
                <a:spcPts val="2000"/>
              </a:lnSpc>
              <a:spcBef>
                <a:spcPts val="400"/>
              </a:spcBef>
              <a:buSzPct val="100000"/>
            </a:pPr>
            <a:r>
              <a:rPr lang="en-US" kern="0" dirty="0"/>
              <a:t>Ensure the study is </a:t>
            </a:r>
            <a:r>
              <a:rPr lang="en-US" b="1" kern="0" dirty="0">
                <a:solidFill>
                  <a:srgbClr val="7A0016"/>
                </a:solidFill>
              </a:rPr>
              <a:t>appropriately powered </a:t>
            </a:r>
            <a:r>
              <a:rPr lang="en-US" kern="0" dirty="0"/>
              <a:t>for the proposed research outcome</a:t>
            </a:r>
          </a:p>
          <a:p>
            <a:pPr marL="579438" lvl="1" indent="-204788" eaLnBrk="0" fontAlgn="base" hangingPunct="0">
              <a:lnSpc>
                <a:spcPts val="2000"/>
              </a:lnSpc>
              <a:spcBef>
                <a:spcPts val="400"/>
              </a:spcBef>
              <a:buSzPct val="100000"/>
            </a:pPr>
            <a:r>
              <a:rPr lang="en-US" kern="0" dirty="0"/>
              <a:t>Demonstrate </a:t>
            </a:r>
            <a:r>
              <a:rPr lang="en-US" b="1" kern="0" dirty="0">
                <a:solidFill>
                  <a:srgbClr val="7A0016"/>
                </a:solidFill>
              </a:rPr>
              <a:t>availability</a:t>
            </a:r>
            <a:r>
              <a:rPr lang="en-US" kern="0" dirty="0"/>
              <a:t> and </a:t>
            </a:r>
            <a:r>
              <a:rPr lang="en-US" b="1" kern="0" dirty="0">
                <a:solidFill>
                  <a:srgbClr val="7A0016"/>
                </a:solidFill>
              </a:rPr>
              <a:t>access</a:t>
            </a:r>
            <a:r>
              <a:rPr lang="en-US" kern="0" dirty="0"/>
              <a:t> to critical resources, reagents, and/or subject populations</a:t>
            </a:r>
          </a:p>
        </p:txBody>
      </p:sp>
    </p:spTree>
    <p:extLst>
      <p:ext uri="{BB962C8B-B14F-4D97-AF65-F5344CB8AC3E}">
        <p14:creationId xmlns:p14="http://schemas.microsoft.com/office/powerpoint/2010/main" val="2457291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9CA21-7031-37FC-DC8E-8D4643F00C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7860" y="1142378"/>
            <a:ext cx="2743200" cy="2184400"/>
          </a:xfrm>
          <a:prstGeom prst="rect">
            <a:avLst/>
          </a:prstGeom>
          <a:ln w="6350">
            <a:solidFill>
              <a:schemeClr val="tx1"/>
            </a:solidFill>
          </a:ln>
          <a:effectLst>
            <a:outerShdw blurRad="76200" dist="25400" dir="2700000" algn="tl" rotWithShape="0">
              <a:srgbClr val="000000">
                <a:alpha val="60000"/>
              </a:srgbClr>
            </a:outerShdw>
          </a:effectLst>
        </p:spPr>
      </p:pic>
      <p:sp>
        <p:nvSpPr>
          <p:cNvPr id="2" name="Title 1"/>
          <p:cNvSpPr>
            <a:spLocks noGrp="1"/>
          </p:cNvSpPr>
          <p:nvPr>
            <p:ph type="title"/>
          </p:nvPr>
        </p:nvSpPr>
        <p:spPr/>
        <p:txBody>
          <a:bodyPr vert="horz" lIns="91440" tIns="45720" rIns="91440" bIns="45720" rtlCol="0" anchor="ctr">
            <a:noAutofit/>
          </a:bodyPr>
          <a:lstStyle/>
          <a:p>
            <a:r>
              <a:rPr lang="en-US" sz="3000" dirty="0"/>
              <a:t>Strategies for Success</a:t>
            </a:r>
          </a:p>
        </p:txBody>
      </p:sp>
      <p:sp>
        <p:nvSpPr>
          <p:cNvPr id="4" name="Text Placeholder 3"/>
          <p:cNvSpPr>
            <a:spLocks noGrp="1"/>
          </p:cNvSpPr>
          <p:nvPr>
            <p:ph idx="1"/>
          </p:nvPr>
        </p:nvSpPr>
        <p:spPr>
          <a:xfrm>
            <a:off x="381000" y="1085516"/>
            <a:ext cx="8229600" cy="5562217"/>
          </a:xfrm>
        </p:spPr>
        <p:txBody>
          <a:bodyPr>
            <a:noAutofit/>
          </a:bodyPr>
          <a:lstStyle/>
          <a:p>
            <a:pPr eaLnBrk="0" fontAlgn="base" hangingPunct="0">
              <a:buClr>
                <a:srgbClr val="5AAB46"/>
              </a:buClr>
              <a:buSzPct val="150000"/>
              <a:buFont typeface="Wingdings" charset="2"/>
              <a:buChar char="ü"/>
            </a:pPr>
            <a:r>
              <a:rPr lang="en-US" sz="2000" b="1" dirty="0">
                <a:solidFill>
                  <a:schemeClr val="tx1"/>
                </a:solidFill>
              </a:rPr>
              <a:t>Planning/Timelines</a:t>
            </a:r>
          </a:p>
          <a:p>
            <a:pPr marL="579438" lvl="1" indent="-204788" eaLnBrk="0" fontAlgn="base" hangingPunct="0">
              <a:lnSpc>
                <a:spcPts val="2000"/>
              </a:lnSpc>
              <a:spcBef>
                <a:spcPts val="400"/>
              </a:spcBef>
              <a:buSzPct val="100000"/>
            </a:pPr>
            <a:r>
              <a:rPr lang="en-US" kern="0" dirty="0"/>
              <a:t>Include and allow adequate time in project </a:t>
            </a:r>
            <a:br>
              <a:rPr lang="en-US" kern="0" dirty="0"/>
            </a:br>
            <a:r>
              <a:rPr lang="en-US" kern="0" dirty="0"/>
              <a:t>plan for </a:t>
            </a:r>
            <a:r>
              <a:rPr lang="en-US" b="1" kern="0" dirty="0">
                <a:solidFill>
                  <a:srgbClr val="7A0016"/>
                </a:solidFill>
              </a:rPr>
              <a:t>regulatory approvals </a:t>
            </a:r>
            <a:r>
              <a:rPr lang="en-US" kern="0" dirty="0"/>
              <a:t>if required </a:t>
            </a:r>
          </a:p>
          <a:p>
            <a:pPr marL="579438" lvl="1" indent="-204788" eaLnBrk="0" fontAlgn="base" hangingPunct="0">
              <a:lnSpc>
                <a:spcPts val="2000"/>
              </a:lnSpc>
              <a:spcBef>
                <a:spcPts val="400"/>
              </a:spcBef>
              <a:buSzPct val="100000"/>
            </a:pPr>
            <a:r>
              <a:rPr lang="en-US" kern="0" dirty="0"/>
              <a:t>For multi-organizational efforts, show a </a:t>
            </a:r>
            <a:br>
              <a:rPr lang="en-US" kern="0" dirty="0"/>
            </a:br>
            <a:r>
              <a:rPr lang="en-US" kern="0" dirty="0"/>
              <a:t>clear plan for </a:t>
            </a:r>
            <a:r>
              <a:rPr lang="en-US" b="1" kern="0" dirty="0">
                <a:solidFill>
                  <a:srgbClr val="7A0016"/>
                </a:solidFill>
              </a:rPr>
              <a:t>coordination</a:t>
            </a:r>
            <a:r>
              <a:rPr lang="en-US" kern="0" dirty="0"/>
              <a:t> and </a:t>
            </a:r>
            <a:br>
              <a:rPr lang="en-US" kern="0" dirty="0"/>
            </a:br>
            <a:r>
              <a:rPr lang="en-US" kern="0" dirty="0"/>
              <a:t>communication </a:t>
            </a:r>
          </a:p>
          <a:p>
            <a:pPr marL="579438" lvl="1" indent="-204788" eaLnBrk="0" fontAlgn="base" hangingPunct="0">
              <a:lnSpc>
                <a:spcPts val="2000"/>
              </a:lnSpc>
              <a:spcBef>
                <a:spcPts val="400"/>
              </a:spcBef>
              <a:buSzPct val="100000"/>
            </a:pPr>
            <a:r>
              <a:rPr lang="en-US" kern="0" dirty="0"/>
              <a:t>For DOD collaborations, understand rules </a:t>
            </a:r>
            <a:br>
              <a:rPr lang="en-US" kern="0" dirty="0"/>
            </a:br>
            <a:r>
              <a:rPr lang="en-US" kern="0" dirty="0"/>
              <a:t>and plan for differences in funding process</a:t>
            </a:r>
          </a:p>
          <a:p>
            <a:pPr lvl="0" eaLnBrk="0" hangingPunct="0">
              <a:spcBef>
                <a:spcPts val="1400"/>
              </a:spcBef>
              <a:buClr>
                <a:srgbClr val="5AAB46"/>
              </a:buClr>
              <a:buSzPct val="150000"/>
              <a:buFont typeface="Wingdings" charset="2"/>
              <a:buChar char="ü"/>
            </a:pPr>
            <a:r>
              <a:rPr lang="en-US" sz="2000" b="1" dirty="0">
                <a:solidFill>
                  <a:schemeClr val="tx1"/>
                </a:solidFill>
              </a:rPr>
              <a:t>Grantsmanship</a:t>
            </a:r>
          </a:p>
          <a:p>
            <a:pPr marL="579438" lvl="1" indent="-204788" eaLnBrk="0" fontAlgn="base" hangingPunct="0">
              <a:lnSpc>
                <a:spcPts val="2000"/>
              </a:lnSpc>
              <a:spcBef>
                <a:spcPts val="400"/>
              </a:spcBef>
              <a:buSzPct val="100000"/>
            </a:pPr>
            <a:r>
              <a:rPr lang="en-US" kern="0" dirty="0"/>
              <a:t>Explain the proposed work with </a:t>
            </a:r>
            <a:r>
              <a:rPr lang="en-US" b="1" kern="0" dirty="0">
                <a:solidFill>
                  <a:srgbClr val="7A0016"/>
                </a:solidFill>
              </a:rPr>
              <a:t>clarity</a:t>
            </a:r>
            <a:r>
              <a:rPr lang="en-US" kern="0" dirty="0"/>
              <a:t> and </a:t>
            </a:r>
            <a:r>
              <a:rPr lang="en-US" b="1" kern="0" dirty="0">
                <a:solidFill>
                  <a:srgbClr val="7A0016"/>
                </a:solidFill>
              </a:rPr>
              <a:t>unburdened</a:t>
            </a:r>
            <a:r>
              <a:rPr lang="en-US" kern="0" dirty="0"/>
              <a:t> by jargon</a:t>
            </a:r>
          </a:p>
          <a:p>
            <a:pPr marL="579438" lvl="1" indent="-204788" eaLnBrk="0" fontAlgn="base" hangingPunct="0">
              <a:lnSpc>
                <a:spcPts val="2000"/>
              </a:lnSpc>
              <a:spcBef>
                <a:spcPts val="400"/>
              </a:spcBef>
              <a:buSzPct val="100000"/>
            </a:pPr>
            <a:r>
              <a:rPr lang="en-US" kern="0" dirty="0"/>
              <a:t>Understand the different audiences of the peer and programmatic reviews and </a:t>
            </a:r>
            <a:r>
              <a:rPr lang="en-US" b="1" kern="0" dirty="0">
                <a:solidFill>
                  <a:srgbClr val="7A0016"/>
                </a:solidFill>
              </a:rPr>
              <a:t>communicate</a:t>
            </a:r>
            <a:r>
              <a:rPr lang="en-US" kern="0" dirty="0">
                <a:solidFill>
                  <a:srgbClr val="092068"/>
                </a:solidFill>
              </a:rPr>
              <a:t> </a:t>
            </a:r>
            <a:r>
              <a:rPr lang="en-US" kern="0" dirty="0"/>
              <a:t>effectively</a:t>
            </a:r>
          </a:p>
          <a:p>
            <a:pPr marL="579438" lvl="1" indent="-204788" eaLnBrk="0" fontAlgn="base" hangingPunct="0">
              <a:lnSpc>
                <a:spcPts val="2000"/>
              </a:lnSpc>
              <a:spcBef>
                <a:spcPts val="400"/>
              </a:spcBef>
              <a:buSzPct val="100000"/>
            </a:pPr>
            <a:r>
              <a:rPr lang="en-US" b="1" kern="0" dirty="0">
                <a:solidFill>
                  <a:srgbClr val="7A0016"/>
                </a:solidFill>
              </a:rPr>
              <a:t>Review</a:t>
            </a:r>
            <a:r>
              <a:rPr lang="en-US" kern="0" dirty="0"/>
              <a:t> application documents carefully before submission – Enlist experienced colleagues to help</a:t>
            </a:r>
          </a:p>
          <a:p>
            <a:pPr marL="579438" lvl="1" indent="-204788" eaLnBrk="0" fontAlgn="base" hangingPunct="0">
              <a:lnSpc>
                <a:spcPts val="2000"/>
              </a:lnSpc>
              <a:spcBef>
                <a:spcPts val="400"/>
              </a:spcBef>
              <a:buSzPct val="100000"/>
            </a:pPr>
            <a:r>
              <a:rPr lang="en-US" kern="0" dirty="0"/>
              <a:t>Don’t break the rules for deadlines or requirements – </a:t>
            </a:r>
            <a:r>
              <a:rPr lang="en-US" b="1" kern="0" dirty="0">
                <a:solidFill>
                  <a:srgbClr val="7A0016"/>
                </a:solidFill>
              </a:rPr>
              <a:t>be compliant</a:t>
            </a:r>
          </a:p>
          <a:p>
            <a:pPr marL="687388" lvl="1" indent="-342900" eaLnBrk="0" fontAlgn="base" hangingPunct="0">
              <a:lnSpc>
                <a:spcPct val="110000"/>
              </a:lnSpc>
              <a:spcBef>
                <a:spcPts val="400"/>
              </a:spcBef>
              <a:spcAft>
                <a:spcPts val="600"/>
              </a:spcAft>
              <a:buClr>
                <a:schemeClr val="accent2">
                  <a:lumMod val="50000"/>
                </a:schemeClr>
              </a:buClr>
              <a:buSzPct val="100000"/>
            </a:pPr>
            <a:endParaRPr lang="en-US" sz="1600" kern="0" dirty="0"/>
          </a:p>
          <a:p>
            <a:pPr marL="568325" lvl="1" indent="-344488" eaLnBrk="0" fontAlgn="base" hangingPunct="0">
              <a:lnSpc>
                <a:spcPct val="90000"/>
              </a:lnSpc>
              <a:spcBef>
                <a:spcPts val="600"/>
              </a:spcBef>
              <a:spcAft>
                <a:spcPts val="300"/>
              </a:spcAft>
              <a:buClr>
                <a:srgbClr val="0C121A"/>
              </a:buClr>
              <a:buSzPct val="100000"/>
            </a:pPr>
            <a:endParaRPr lang="en-US" sz="1700" b="1" kern="0" dirty="0"/>
          </a:p>
        </p:txBody>
      </p:sp>
    </p:spTree>
    <p:extLst>
      <p:ext uri="{BB962C8B-B14F-4D97-AF65-F5344CB8AC3E}">
        <p14:creationId xmlns:p14="http://schemas.microsoft.com/office/powerpoint/2010/main" val="262655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000" dirty="0"/>
              <a:t>Subscribe to Email Notifications</a:t>
            </a:r>
          </a:p>
        </p:txBody>
      </p:sp>
      <p:pic>
        <p:nvPicPr>
          <p:cNvPr id="15" name="Picture 14">
            <a:extLst>
              <a:ext uri="{FF2B5EF4-FFF2-40B4-BE49-F238E27FC236}">
                <a16:creationId xmlns:a16="http://schemas.microsoft.com/office/drawing/2014/main" id="{50410BA2-5EED-C8FA-601D-EB94C7D3607F}"/>
              </a:ext>
            </a:extLst>
          </p:cNvPr>
          <p:cNvPicPr>
            <a:picLocks noChangeAspect="1"/>
          </p:cNvPicPr>
          <p:nvPr/>
        </p:nvPicPr>
        <p:blipFill rotWithShape="1">
          <a:blip r:embed="rId3"/>
          <a:srcRect t="640" r="8079" b="5178"/>
          <a:stretch/>
        </p:blipFill>
        <p:spPr>
          <a:xfrm>
            <a:off x="5777071" y="1036865"/>
            <a:ext cx="3256074" cy="4648199"/>
          </a:xfrm>
          <a:prstGeom prst="rect">
            <a:avLst/>
          </a:prstGeom>
          <a:ln>
            <a:solidFill>
              <a:schemeClr val="tx1"/>
            </a:solidFill>
          </a:ln>
          <a:effectLst>
            <a:outerShdw blurRad="50800" dist="38100" algn="l" rotWithShape="0">
              <a:prstClr val="black">
                <a:alpha val="40000"/>
              </a:prstClr>
            </a:outerShdw>
          </a:effectLst>
        </p:spPr>
      </p:pic>
      <p:sp>
        <p:nvSpPr>
          <p:cNvPr id="8" name="Rounded Rectangle 7"/>
          <p:cNvSpPr/>
          <p:nvPr/>
        </p:nvSpPr>
        <p:spPr>
          <a:xfrm>
            <a:off x="5921525" y="4531679"/>
            <a:ext cx="3082324" cy="530352"/>
          </a:xfrm>
          <a:prstGeom prst="roundRect">
            <a:avLst>
              <a:gd name="adj" fmla="val 5769"/>
            </a:avLst>
          </a:prstGeom>
          <a:noFill/>
          <a:ln w="57150">
            <a:solidFill>
              <a:srgbClr val="FFD24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solidFill>
                  <a:srgbClr val="FFD24F"/>
                </a:solidFill>
              </a:ln>
              <a:solidFill>
                <a:srgbClr val="FFFFFF"/>
              </a:solidFill>
              <a:effectLst/>
              <a:uLnTx/>
              <a:uFillTx/>
              <a:latin typeface="Arial"/>
              <a:ea typeface="+mn-ea"/>
              <a:cs typeface="+mn-cs"/>
              <a:sym typeface="Symbol" pitchFamily="18" charset="2"/>
            </a:endParaRPr>
          </a:p>
        </p:txBody>
      </p:sp>
      <p:cxnSp>
        <p:nvCxnSpPr>
          <p:cNvPr id="17" name="Straight Arrow Connector 16"/>
          <p:cNvCxnSpPr>
            <a:cxnSpLocks/>
          </p:cNvCxnSpPr>
          <p:nvPr/>
        </p:nvCxnSpPr>
        <p:spPr bwMode="auto">
          <a:xfrm flipV="1">
            <a:off x="5328384" y="5028347"/>
            <a:ext cx="593141" cy="492478"/>
          </a:xfrm>
          <a:prstGeom prst="straightConnector1">
            <a:avLst/>
          </a:prstGeom>
          <a:solidFill>
            <a:schemeClr val="accent1"/>
          </a:solidFill>
          <a:ln w="57150" cap="flat" cmpd="sng" algn="ctr">
            <a:solidFill>
              <a:srgbClr val="0C121A"/>
            </a:solidFill>
            <a:prstDash val="solid"/>
            <a:round/>
            <a:headEnd type="none" w="med" len="med"/>
            <a:tailEnd type="triangle"/>
          </a:ln>
          <a:effectLst/>
        </p:spPr>
      </p:cxnSp>
      <p:pic>
        <p:nvPicPr>
          <p:cNvPr id="9" name="Picture 8" descr="A screenshot of a computer&#10;&#10;Description automatically generated">
            <a:extLst>
              <a:ext uri="{FF2B5EF4-FFF2-40B4-BE49-F238E27FC236}">
                <a16:creationId xmlns:a16="http://schemas.microsoft.com/office/drawing/2014/main" id="{23034568-E9CF-5587-25FF-7B9912B49F62}"/>
              </a:ext>
            </a:extLst>
          </p:cNvPr>
          <p:cNvPicPr>
            <a:picLocks noChangeAspect="1"/>
          </p:cNvPicPr>
          <p:nvPr/>
        </p:nvPicPr>
        <p:blipFill rotWithShape="1">
          <a:blip r:embed="rId4"/>
          <a:srcRect l="20546" t="20553" r="20284" b="4943"/>
          <a:stretch/>
        </p:blipFill>
        <p:spPr>
          <a:xfrm>
            <a:off x="73886" y="1041402"/>
            <a:ext cx="5638324" cy="3993424"/>
          </a:xfrm>
          <a:prstGeom prst="rect">
            <a:avLst/>
          </a:prstGeom>
          <a:ln w="6350">
            <a:solidFill>
              <a:schemeClr val="tx1"/>
            </a:solidFill>
          </a:ln>
          <a:effectLst>
            <a:outerShdw blurRad="50800" dist="38100" algn="l" rotWithShape="0">
              <a:prstClr val="black">
                <a:alpha val="40000"/>
              </a:prstClr>
            </a:outerShdw>
          </a:effectLst>
        </p:spPr>
      </p:pic>
      <p:sp>
        <p:nvSpPr>
          <p:cNvPr id="18" name="Rounded Rectangle 17"/>
          <p:cNvSpPr/>
          <p:nvPr/>
        </p:nvSpPr>
        <p:spPr>
          <a:xfrm>
            <a:off x="102051" y="4595617"/>
            <a:ext cx="2603049" cy="264907"/>
          </a:xfrm>
          <a:prstGeom prst="roundRect">
            <a:avLst>
              <a:gd name="adj" fmla="val 21574"/>
            </a:avLst>
          </a:prstGeom>
          <a:noFill/>
          <a:ln w="57150">
            <a:solidFill>
              <a:srgbClr val="FFD24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solidFill>
                  <a:srgbClr val="FFD24F"/>
                </a:solidFill>
              </a:ln>
              <a:solidFill>
                <a:srgbClr val="FFFFFF"/>
              </a:solidFill>
              <a:effectLst/>
              <a:uLnTx/>
              <a:uFillTx/>
              <a:latin typeface="Arial"/>
              <a:ea typeface="+mn-ea"/>
              <a:cs typeface="+mn-cs"/>
              <a:sym typeface="Symbol" pitchFamily="18" charset="2"/>
            </a:endParaRPr>
          </a:p>
        </p:txBody>
      </p:sp>
      <p:cxnSp>
        <p:nvCxnSpPr>
          <p:cNvPr id="21" name="Straight Arrow Connector 20"/>
          <p:cNvCxnSpPr>
            <a:cxnSpLocks/>
          </p:cNvCxnSpPr>
          <p:nvPr/>
        </p:nvCxnSpPr>
        <p:spPr bwMode="auto">
          <a:xfrm flipH="1" flipV="1">
            <a:off x="1295347" y="4860524"/>
            <a:ext cx="558853" cy="824540"/>
          </a:xfrm>
          <a:prstGeom prst="straightConnector1">
            <a:avLst/>
          </a:prstGeom>
          <a:solidFill>
            <a:schemeClr val="accent1"/>
          </a:solidFill>
          <a:ln w="57150" cap="flat" cmpd="sng" algn="ctr">
            <a:solidFill>
              <a:srgbClr val="0C121A"/>
            </a:solidFill>
            <a:prstDash val="solid"/>
            <a:round/>
            <a:headEnd type="none" w="med" len="med"/>
            <a:tailEnd type="triangle"/>
          </a:ln>
          <a:effectLst/>
        </p:spPr>
      </p:cxnSp>
      <p:sp>
        <p:nvSpPr>
          <p:cNvPr id="20" name="Text Placeholder 8"/>
          <p:cNvSpPr>
            <a:spLocks noGrp="1"/>
          </p:cNvSpPr>
          <p:nvPr>
            <p:ph idx="1"/>
          </p:nvPr>
        </p:nvSpPr>
        <p:spPr>
          <a:xfrm>
            <a:off x="1745002" y="5520825"/>
            <a:ext cx="3635737" cy="730969"/>
          </a:xfrm>
          <a:solidFill>
            <a:srgbClr val="092068"/>
          </a:solidFill>
          <a:ln w="28575">
            <a:noFill/>
          </a:ln>
          <a:effectLst/>
          <a:scene3d>
            <a:camera prst="orthographicFront"/>
            <a:lightRig rig="flat" dir="t">
              <a:rot lat="0" lon="0" rev="6480000"/>
            </a:lightRig>
          </a:scene3d>
          <a:sp3d prstMaterial="flat">
            <a:bevelT w="12700" h="12700"/>
          </a:sp3d>
        </p:spPr>
        <p:style>
          <a:lnRef idx="1">
            <a:schemeClr val="accent1"/>
          </a:lnRef>
          <a:fillRef idx="3">
            <a:schemeClr val="accent1"/>
          </a:fillRef>
          <a:effectRef idx="2">
            <a:schemeClr val="accent1"/>
          </a:effectRef>
          <a:fontRef idx="minor">
            <a:schemeClr val="lt1"/>
          </a:fontRef>
        </p:style>
        <p:txBody>
          <a:bodyPr wrap="square" lIns="182880" tIns="91440" rIns="182880" bIns="91440" rtlCol="0" anchor="ctr">
            <a:spAutoFit/>
          </a:bodyPr>
          <a:lstStyle/>
          <a:p>
            <a:pPr marL="0" indent="0">
              <a:spcAft>
                <a:spcPts val="300"/>
              </a:spcAft>
              <a:buNone/>
            </a:pPr>
            <a:r>
              <a:rPr lang="en-US" sz="1800" b="1" dirty="0"/>
              <a:t>Sign up for listserve through CDMRP website or in eBRAP</a:t>
            </a:r>
          </a:p>
        </p:txBody>
      </p:sp>
    </p:spTree>
    <p:extLst>
      <p:ext uri="{BB962C8B-B14F-4D97-AF65-F5344CB8AC3E}">
        <p14:creationId xmlns:p14="http://schemas.microsoft.com/office/powerpoint/2010/main" val="119017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nSpc>
                <a:spcPct val="90000"/>
              </a:lnSpc>
            </a:pPr>
            <a:r>
              <a:rPr lang="en-US" sz="3000" dirty="0">
                <a:solidFill>
                  <a:srgbClr val="582831"/>
                </a:solidFill>
              </a:rPr>
              <a:t>Vision and Mission</a:t>
            </a:r>
          </a:p>
        </p:txBody>
      </p:sp>
      <p:sp>
        <p:nvSpPr>
          <p:cNvPr id="13" name="Content Placeholder 2">
            <a:extLst>
              <a:ext uri="{FF2B5EF4-FFF2-40B4-BE49-F238E27FC236}">
                <a16:creationId xmlns:a16="http://schemas.microsoft.com/office/drawing/2014/main" id="{2AD211C3-E059-724A-B16C-A0DD34415DF7}"/>
              </a:ext>
            </a:extLst>
          </p:cNvPr>
          <p:cNvSpPr>
            <a:spLocks noGrp="1"/>
          </p:cNvSpPr>
          <p:nvPr>
            <p:ph idx="1"/>
          </p:nvPr>
        </p:nvSpPr>
        <p:spPr/>
        <p:txBody>
          <a:bodyPr>
            <a:normAutofit/>
          </a:bodyPr>
          <a:lstStyle/>
          <a:p>
            <a:endParaRPr lang="en-US" sz="3600" dirty="0">
              <a:solidFill>
                <a:srgbClr val="1A5B9D"/>
              </a:solidFill>
            </a:endParaRPr>
          </a:p>
          <a:p>
            <a:pPr marL="0" indent="0">
              <a:buNone/>
            </a:pPr>
            <a:endParaRPr lang="en-US" sz="3600" dirty="0">
              <a:solidFill>
                <a:srgbClr val="1A5B9D"/>
              </a:solidFill>
            </a:endParaRPr>
          </a:p>
        </p:txBody>
      </p:sp>
      <p:sp>
        <p:nvSpPr>
          <p:cNvPr id="14" name="Content Placeholder 2">
            <a:extLst>
              <a:ext uri="{FF2B5EF4-FFF2-40B4-BE49-F238E27FC236}">
                <a16:creationId xmlns:a16="http://schemas.microsoft.com/office/drawing/2014/main" id="{31DA8E59-48D6-C04B-A802-E7D10D6CA5FF}"/>
              </a:ext>
            </a:extLst>
          </p:cNvPr>
          <p:cNvSpPr txBox="1">
            <a:spLocks/>
          </p:cNvSpPr>
          <p:nvPr/>
        </p:nvSpPr>
        <p:spPr>
          <a:xfrm>
            <a:off x="3794653" y="1261998"/>
            <a:ext cx="5176061" cy="1730287"/>
          </a:xfrm>
          <a:prstGeom prst="rect">
            <a:avLst/>
          </a:prstGeom>
        </p:spPr>
        <p:txBody>
          <a:bodyPr vert="horz" lIns="91440" tIns="45720" rIns="91440" bIns="45720" rtlCol="0">
            <a:noAutofit/>
          </a:bodyPr>
          <a:lstStyle>
            <a:lvl1pPr marL="457200" indent="-457200" algn="l" defTabSz="914400" rtl="0" eaLnBrk="1" latinLnBrk="0" hangingPunct="1">
              <a:spcBef>
                <a:spcPts val="600"/>
              </a:spcBef>
              <a:spcAft>
                <a:spcPts val="200"/>
              </a:spcAft>
              <a:buClrTx/>
              <a:buFont typeface="Wingdings 2" panose="05020102010507070707" pitchFamily="18" charset="2"/>
              <a:buChar char="¿"/>
              <a:defRPr sz="2800" b="1" kern="1200">
                <a:solidFill>
                  <a:srgbClr val="001848"/>
                </a:solidFill>
                <a:latin typeface="+mn-lt"/>
                <a:ea typeface="+mn-ea"/>
                <a:cs typeface="+mn-cs"/>
              </a:defRPr>
            </a:lvl1pPr>
            <a:lvl2pPr marL="796925" indent="-339725" algn="l" defTabSz="914400" rtl="0" eaLnBrk="1" latinLnBrk="0" hangingPunct="1">
              <a:spcBef>
                <a:spcPts val="0"/>
              </a:spcBef>
              <a:spcAft>
                <a:spcPts val="200"/>
              </a:spcAft>
              <a:buClrTx/>
              <a:buFont typeface="Wingdings" panose="05000000000000000000" pitchFamily="2" charset="2"/>
              <a:buChar char="v"/>
              <a:defRPr sz="2000" kern="1200">
                <a:solidFill>
                  <a:schemeClr val="accent2">
                    <a:lumMod val="50000"/>
                  </a:schemeClr>
                </a:solidFill>
                <a:latin typeface="+mn-lt"/>
                <a:ea typeface="+mn-ea"/>
                <a:cs typeface="+mn-cs"/>
              </a:defRPr>
            </a:lvl2pPr>
            <a:lvl3pPr marL="1084263" indent="-222250" algn="l" defTabSz="914400" rtl="0" eaLnBrk="1" latinLnBrk="0" hangingPunct="1">
              <a:spcBef>
                <a:spcPts val="0"/>
              </a:spcBef>
              <a:spcAft>
                <a:spcPts val="200"/>
              </a:spcAft>
              <a:buClrTx/>
              <a:buSzPct val="120000"/>
              <a:buFont typeface="Symbol" panose="05050102010706020507" pitchFamily="18" charset="2"/>
              <a:buChar char="·"/>
              <a:defRPr sz="1600" kern="1200">
                <a:solidFill>
                  <a:schemeClr val="accent4">
                    <a:lumMod val="50000"/>
                  </a:schemeClr>
                </a:solidFill>
                <a:latin typeface="+mn-lt"/>
                <a:ea typeface="+mn-ea"/>
                <a:cs typeface="+mn-cs"/>
              </a:defRPr>
            </a:lvl3pPr>
            <a:lvl4pPr marL="857250" indent="-171450" algn="l" defTabSz="914400" rtl="0" eaLnBrk="1" latinLnBrk="0" hangingPunct="1">
              <a:spcBef>
                <a:spcPts val="0"/>
              </a:spcBef>
              <a:spcAft>
                <a:spcPts val="100"/>
              </a:spcAft>
              <a:buClrTx/>
              <a:buFont typeface="Arial" panose="020B0604020202020204" pitchFamily="34" charset="0"/>
              <a:buChar char="○"/>
              <a:defRPr sz="1100" kern="1200">
                <a:solidFill>
                  <a:schemeClr val="accent5">
                    <a:lumMod val="90000"/>
                    <a:lumOff val="10000"/>
                  </a:schemeClr>
                </a:solidFill>
                <a:latin typeface="+mn-lt"/>
                <a:ea typeface="+mn-ea"/>
                <a:cs typeface="+mn-cs"/>
              </a:defRPr>
            </a:lvl4pPr>
            <a:lvl5pPr marL="1028700" indent="-171450" algn="l" defTabSz="914400" rtl="0" eaLnBrk="1" latinLnBrk="0" hangingPunct="1">
              <a:spcBef>
                <a:spcPts val="0"/>
              </a:spcBef>
              <a:spcAft>
                <a:spcPts val="100"/>
              </a:spcAft>
              <a:buClrTx/>
              <a:buSzPct val="120000"/>
              <a:buFont typeface="Wingdings" panose="05000000000000000000" pitchFamily="2" charset="2"/>
              <a:buChar char=""/>
              <a:defRPr sz="1050" i="1" kern="1200">
                <a:solidFill>
                  <a:schemeClr val="accent5">
                    <a:lumMod val="90000"/>
                    <a:lumOff val="1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0"/>
              </a:spcAft>
              <a:buNone/>
            </a:pPr>
            <a:r>
              <a:rPr lang="en-US" sz="2800" b="1" dirty="0">
                <a:solidFill>
                  <a:srgbClr val="092068"/>
                </a:solidFill>
                <a:latin typeface="Arial" panose="020B0604020202020204" pitchFamily="34" charset="0"/>
                <a:cs typeface="Arial" panose="020B0604020202020204" pitchFamily="34" charset="0"/>
              </a:rPr>
              <a:t>Vision</a:t>
            </a:r>
          </a:p>
          <a:p>
            <a:pPr marL="0" lvl="1" indent="0" fontAlgn="auto">
              <a:spcAft>
                <a:spcPts val="0"/>
              </a:spcAft>
              <a:buFont typeface="Wingdings" panose="05000000000000000000" pitchFamily="2" charset="2"/>
              <a:buNone/>
            </a:pPr>
            <a:r>
              <a:rPr lang="en-US" sz="2400" dirty="0">
                <a:solidFill>
                  <a:schemeClr val="tx1"/>
                </a:solidFill>
                <a:latin typeface="Arial" panose="020B0604020202020204" pitchFamily="34" charset="0"/>
                <a:cs typeface="Arial" panose="020B0604020202020204" pitchFamily="34" charset="0"/>
              </a:rPr>
              <a:t>Transforming health care through innovative and impactful research</a:t>
            </a:r>
          </a:p>
        </p:txBody>
      </p:sp>
      <p:sp>
        <p:nvSpPr>
          <p:cNvPr id="4" name="Rectangle 3">
            <a:extLst>
              <a:ext uri="{FF2B5EF4-FFF2-40B4-BE49-F238E27FC236}">
                <a16:creationId xmlns:a16="http://schemas.microsoft.com/office/drawing/2014/main" id="{3D5334F4-1E4F-8FAC-56C3-06FBB1BBEBF8}"/>
              </a:ext>
            </a:extLst>
          </p:cNvPr>
          <p:cNvSpPr/>
          <p:nvPr/>
        </p:nvSpPr>
        <p:spPr>
          <a:xfrm>
            <a:off x="422475" y="838200"/>
            <a:ext cx="1752225" cy="5591086"/>
          </a:xfrm>
          <a:prstGeom prst="rect">
            <a:avLst/>
          </a:prstGeom>
          <a:solidFill>
            <a:srgbClr val="09206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0" name="Picture 19">
            <a:extLst>
              <a:ext uri="{FF2B5EF4-FFF2-40B4-BE49-F238E27FC236}">
                <a16:creationId xmlns:a16="http://schemas.microsoft.com/office/drawing/2014/main" id="{B0195F2D-5973-5048-A187-BD73BA7F07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927" y="1319148"/>
            <a:ext cx="2987546" cy="1353732"/>
          </a:xfrm>
          <a:prstGeom prst="rect">
            <a:avLst/>
          </a:prstGeom>
          <a:ln w="6350">
            <a:solidFill>
              <a:schemeClr val="tx1"/>
            </a:solidFill>
          </a:ln>
          <a:effectLst>
            <a:outerShdw blurRad="76200" dist="25400" dir="2700000" algn="tl" rotWithShape="0">
              <a:srgbClr val="000000">
                <a:alpha val="60000"/>
              </a:srgbClr>
            </a:outerShdw>
          </a:effectLst>
        </p:spPr>
      </p:pic>
      <p:sp>
        <p:nvSpPr>
          <p:cNvPr id="16" name="Text Placeholder 5">
            <a:extLst>
              <a:ext uri="{FF2B5EF4-FFF2-40B4-BE49-F238E27FC236}">
                <a16:creationId xmlns:a16="http://schemas.microsoft.com/office/drawing/2014/main" id="{8CAFD223-ECB3-6E41-B257-62CCFB543AAE}"/>
              </a:ext>
            </a:extLst>
          </p:cNvPr>
          <p:cNvSpPr txBox="1">
            <a:spLocks/>
          </p:cNvSpPr>
          <p:nvPr/>
        </p:nvSpPr>
        <p:spPr>
          <a:xfrm>
            <a:off x="3792565" y="3277462"/>
            <a:ext cx="4711865" cy="2132738"/>
          </a:xfrm>
          <a:prstGeom prst="rect">
            <a:avLst/>
          </a:prstGeom>
        </p:spPr>
        <p:txBody>
          <a:bodyPr vert="horz" lIns="91440" tIns="45720" rIns="91440" bIns="45720" rtlCol="0">
            <a:noAutofit/>
          </a:bodyPr>
          <a:lstStyle>
            <a:defPPr>
              <a:defRPr lang="en-US"/>
            </a:defPPr>
            <a:lvl1pPr marL="457200" indent="-457200" defTabSz="914400" eaLnBrk="1" latinLnBrk="0" hangingPunct="1">
              <a:spcBef>
                <a:spcPts val="600"/>
              </a:spcBef>
              <a:spcAft>
                <a:spcPts val="200"/>
              </a:spcAft>
              <a:buClrTx/>
              <a:buFont typeface="Wingdings 2" panose="05020102010507070707" pitchFamily="18" charset="2"/>
              <a:buChar char="¿"/>
              <a:defRPr sz="2800">
                <a:solidFill>
                  <a:srgbClr val="001848"/>
                </a:solidFill>
                <a:latin typeface="+mn-lt"/>
              </a:defRPr>
            </a:lvl1pPr>
            <a:lvl2pPr marL="0" lvl="1" indent="0" defTabSz="914400" eaLnBrk="1" fontAlgn="auto" latinLnBrk="0" hangingPunct="1">
              <a:spcBef>
                <a:spcPts val="0"/>
              </a:spcBef>
              <a:spcAft>
                <a:spcPts val="200"/>
              </a:spcAft>
              <a:buClrTx/>
              <a:buFont typeface="Wingdings" panose="05000000000000000000" pitchFamily="2" charset="2"/>
              <a:buNone/>
              <a:defRPr sz="2000">
                <a:solidFill>
                  <a:schemeClr val="bg1"/>
                </a:solidFill>
                <a:latin typeface="+mn-lt"/>
              </a:defRPr>
            </a:lvl2pPr>
            <a:lvl3pPr marL="1084263" indent="-222250" defTabSz="914400" eaLnBrk="1" latinLnBrk="0" hangingPunct="1">
              <a:spcBef>
                <a:spcPts val="0"/>
              </a:spcBef>
              <a:spcAft>
                <a:spcPts val="200"/>
              </a:spcAft>
              <a:buClrTx/>
              <a:buSzPct val="120000"/>
              <a:buFont typeface="Symbol" panose="05050102010706020507" pitchFamily="18" charset="2"/>
              <a:buChar char="·"/>
              <a:defRPr sz="1600">
                <a:solidFill>
                  <a:schemeClr val="accent4">
                    <a:lumMod val="50000"/>
                  </a:schemeClr>
                </a:solidFill>
                <a:latin typeface="+mn-lt"/>
              </a:defRPr>
            </a:lvl3pPr>
            <a:lvl4pPr marL="857250" indent="-171450" defTabSz="914400" eaLnBrk="1" latinLnBrk="0" hangingPunct="1">
              <a:spcBef>
                <a:spcPts val="0"/>
              </a:spcBef>
              <a:spcAft>
                <a:spcPts val="100"/>
              </a:spcAft>
              <a:buClrTx/>
              <a:buFont typeface="Arial" panose="020B0604020202020204" pitchFamily="34" charset="0"/>
              <a:buChar char="○"/>
              <a:defRPr sz="1100">
                <a:solidFill>
                  <a:schemeClr val="accent5">
                    <a:lumMod val="90000"/>
                    <a:lumOff val="10000"/>
                  </a:schemeClr>
                </a:solidFill>
                <a:latin typeface="+mn-lt"/>
              </a:defRPr>
            </a:lvl4pPr>
            <a:lvl5pPr marL="1028700" indent="-171450" defTabSz="914400" eaLnBrk="1" latinLnBrk="0" hangingPunct="1">
              <a:spcBef>
                <a:spcPts val="0"/>
              </a:spcBef>
              <a:spcAft>
                <a:spcPts val="100"/>
              </a:spcAft>
              <a:buClrTx/>
              <a:buSzPct val="120000"/>
              <a:buFont typeface="Wingdings" panose="05000000000000000000" pitchFamily="2" charset="2"/>
              <a:buChar char=""/>
              <a:defRPr sz="1050" i="1">
                <a:solidFill>
                  <a:schemeClr val="accent5">
                    <a:lumMod val="90000"/>
                    <a:lumOff val="10000"/>
                  </a:schemeClr>
                </a:solidFill>
                <a:latin typeface="+mn-lt"/>
              </a:defRP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pPr marL="0" indent="0">
              <a:spcAft>
                <a:spcPts val="0"/>
              </a:spcAft>
              <a:buNone/>
            </a:pPr>
            <a:r>
              <a:rPr lang="en-US" b="1" dirty="0">
                <a:solidFill>
                  <a:srgbClr val="092068"/>
                </a:solidFill>
                <a:latin typeface="Arial" panose="020B0604020202020204" pitchFamily="34" charset="0"/>
                <a:cs typeface="Arial" panose="020B0604020202020204" pitchFamily="34" charset="0"/>
              </a:rPr>
              <a:t>Mission</a:t>
            </a:r>
          </a:p>
          <a:p>
            <a:pPr marL="0" indent="0">
              <a:spcBef>
                <a:spcPts val="0"/>
              </a:spcBef>
              <a:spcAft>
                <a:spcPts val="0"/>
              </a:spcAft>
              <a:buNone/>
            </a:pPr>
            <a:r>
              <a:rPr lang="en-US" sz="2000" dirty="0">
                <a:solidFill>
                  <a:schemeClr val="tx1"/>
                </a:solidFill>
                <a:latin typeface="Arial" panose="020B0604020202020204" pitchFamily="34" charset="0"/>
                <a:cs typeface="Arial" panose="020B0604020202020204" pitchFamily="34" charset="0"/>
              </a:rPr>
              <a:t>Responsibly manage collaborative research that discovers, develops, and delivers health care solutions for Service Members, Veterans, and the American public</a:t>
            </a:r>
          </a:p>
        </p:txBody>
      </p:sp>
      <p:pic>
        <p:nvPicPr>
          <p:cNvPr id="5" name="Picture 4">
            <a:extLst>
              <a:ext uri="{FF2B5EF4-FFF2-40B4-BE49-F238E27FC236}">
                <a16:creationId xmlns:a16="http://schemas.microsoft.com/office/drawing/2014/main" id="{B43C45F8-C573-CDA3-C1AE-0EF33F958E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3754" y="3371146"/>
            <a:ext cx="2994719" cy="1353732"/>
          </a:xfrm>
          <a:prstGeom prst="rect">
            <a:avLst/>
          </a:prstGeom>
          <a:ln w="6350">
            <a:solidFill>
              <a:schemeClr val="tx1"/>
            </a:solidFill>
          </a:ln>
          <a:effectLst>
            <a:outerShdw blurRad="76200" dist="25400" dir="2700000" algn="tl" rotWithShape="0">
              <a:srgbClr val="000000">
                <a:alpha val="60000"/>
              </a:srgbClr>
            </a:outerShdw>
          </a:effectLst>
        </p:spPr>
      </p:pic>
    </p:spTree>
    <p:extLst>
      <p:ext uri="{BB962C8B-B14F-4D97-AF65-F5344CB8AC3E}">
        <p14:creationId xmlns:p14="http://schemas.microsoft.com/office/powerpoint/2010/main" val="3597853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spcBef>
                <a:spcPts val="1200"/>
              </a:spcBef>
              <a:spcAft>
                <a:spcPts val="2400"/>
              </a:spcAft>
            </a:pPr>
            <a:r>
              <a:rPr lang="en-US" sz="3200" dirty="0">
                <a:solidFill>
                  <a:srgbClr val="092068"/>
                </a:solidFill>
              </a:rPr>
              <a:t>Questions? </a:t>
            </a:r>
            <a:br>
              <a:rPr lang="en-US" dirty="0">
                <a:solidFill>
                  <a:srgbClr val="092068"/>
                </a:solidFill>
              </a:rPr>
            </a:br>
            <a:r>
              <a:rPr lang="en-US" dirty="0">
                <a:solidFill>
                  <a:srgbClr val="092068"/>
                </a:solidFill>
              </a:rPr>
              <a:t>For more information, please visit:</a:t>
            </a:r>
            <a:br>
              <a:rPr lang="en-US" dirty="0">
                <a:solidFill>
                  <a:schemeClr val="tx1"/>
                </a:solidFill>
              </a:rPr>
            </a:br>
            <a:r>
              <a:rPr lang="en-US" dirty="0">
                <a:solidFill>
                  <a:schemeClr val="tx1"/>
                </a:solidFill>
              </a:rPr>
              <a:t>       </a:t>
            </a:r>
            <a:r>
              <a:rPr lang="en-US" dirty="0" err="1">
                <a:solidFill>
                  <a:srgbClr val="5992CA"/>
                </a:solidFill>
              </a:rPr>
              <a:t>cdmrp.health.mil</a:t>
            </a:r>
            <a:endParaRPr lang="en-US" dirty="0">
              <a:solidFill>
                <a:srgbClr val="5992CA"/>
              </a:solidFill>
            </a:endParaRPr>
          </a:p>
        </p:txBody>
      </p:sp>
      <p:pic>
        <p:nvPicPr>
          <p:cNvPr id="2" name="Picture 1">
            <a:extLst>
              <a:ext uri="{FF2B5EF4-FFF2-40B4-BE49-F238E27FC236}">
                <a16:creationId xmlns:a16="http://schemas.microsoft.com/office/drawing/2014/main" id="{38361D6D-846E-DAC2-15D7-CEE84F739849}"/>
              </a:ext>
            </a:extLst>
          </p:cNvPr>
          <p:cNvPicPr>
            <a:picLocks noChangeAspect="1"/>
          </p:cNvPicPr>
          <p:nvPr/>
        </p:nvPicPr>
        <p:blipFill>
          <a:blip r:embed="rId3"/>
          <a:stretch>
            <a:fillRect/>
          </a:stretch>
        </p:blipFill>
        <p:spPr>
          <a:xfrm>
            <a:off x="2523126" y="2625413"/>
            <a:ext cx="607532" cy="607532"/>
          </a:xfrm>
          <a:prstGeom prst="rect">
            <a:avLst/>
          </a:prstGeom>
        </p:spPr>
      </p:pic>
    </p:spTree>
    <p:extLst>
      <p:ext uri="{BB962C8B-B14F-4D97-AF65-F5344CB8AC3E}">
        <p14:creationId xmlns:p14="http://schemas.microsoft.com/office/powerpoint/2010/main" val="156872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568AB5-254E-EA36-0EC5-58C9FB16B642}"/>
              </a:ext>
            </a:extLst>
          </p:cNvPr>
          <p:cNvPicPr>
            <a:picLocks noChangeAspect="1"/>
          </p:cNvPicPr>
          <p:nvPr/>
        </p:nvPicPr>
        <p:blipFill>
          <a:blip r:embed="rId3"/>
          <a:stretch>
            <a:fillRect/>
          </a:stretch>
        </p:blipFill>
        <p:spPr>
          <a:xfrm>
            <a:off x="1826077" y="898072"/>
            <a:ext cx="5513614" cy="5513614"/>
          </a:xfrm>
          <a:prstGeom prst="rect">
            <a:avLst/>
          </a:prstGeom>
        </p:spPr>
      </p:pic>
      <p:sp>
        <p:nvSpPr>
          <p:cNvPr id="4" name="Title 3"/>
          <p:cNvSpPr>
            <a:spLocks noGrp="1"/>
          </p:cNvSpPr>
          <p:nvPr>
            <p:ph type="title"/>
          </p:nvPr>
        </p:nvSpPr>
        <p:spPr/>
        <p:txBody>
          <a:bodyPr vert="horz" lIns="91440" tIns="45720" rIns="91440" bIns="45720" rtlCol="0" anchor="ctr">
            <a:noAutofit/>
          </a:bodyPr>
          <a:lstStyle/>
          <a:p>
            <a:pPr>
              <a:lnSpc>
                <a:spcPct val="90000"/>
              </a:lnSpc>
            </a:pPr>
            <a:r>
              <a:rPr lang="en-US" dirty="0"/>
              <a:t>About CDMRP</a:t>
            </a:r>
          </a:p>
        </p:txBody>
      </p:sp>
      <p:sp>
        <p:nvSpPr>
          <p:cNvPr id="5" name="TextBox 4"/>
          <p:cNvSpPr txBox="1"/>
          <p:nvPr/>
        </p:nvSpPr>
        <p:spPr>
          <a:xfrm>
            <a:off x="6797763" y="6216369"/>
            <a:ext cx="2212465"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582831"/>
                </a:solidFill>
                <a:effectLst/>
                <a:uLnTx/>
                <a:uFillTx/>
                <a:latin typeface="Arial" charset="0"/>
                <a:ea typeface="+mn-ea"/>
                <a:cs typeface="+mn-cs"/>
                <a:sym typeface="Symbol" pitchFamily="18" charset="2"/>
              </a:rPr>
              <a:t>https://cdmrp.health.mil</a:t>
            </a:r>
          </a:p>
        </p:txBody>
      </p:sp>
      <p:pic>
        <p:nvPicPr>
          <p:cNvPr id="12" name="Picture 11">
            <a:extLst>
              <a:ext uri="{FF2B5EF4-FFF2-40B4-BE49-F238E27FC236}">
                <a16:creationId xmlns:a16="http://schemas.microsoft.com/office/drawing/2014/main" id="{F4568A4F-E662-A648-175F-76E75F71FE61}"/>
              </a:ext>
            </a:extLst>
          </p:cNvPr>
          <p:cNvPicPr>
            <a:picLocks noChangeAspect="1"/>
          </p:cNvPicPr>
          <p:nvPr/>
        </p:nvPicPr>
        <p:blipFill>
          <a:blip r:embed="rId4"/>
          <a:stretch>
            <a:fillRect/>
          </a:stretch>
        </p:blipFill>
        <p:spPr>
          <a:xfrm>
            <a:off x="8272996" y="5608837"/>
            <a:ext cx="607532" cy="607532"/>
          </a:xfrm>
          <a:prstGeom prst="rect">
            <a:avLst/>
          </a:prstGeom>
        </p:spPr>
      </p:pic>
    </p:spTree>
    <p:extLst>
      <p:ext uri="{BB962C8B-B14F-4D97-AF65-F5344CB8AC3E}">
        <p14:creationId xmlns:p14="http://schemas.microsoft.com/office/powerpoint/2010/main" val="322466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86" y="66777"/>
            <a:ext cx="6886552" cy="695223"/>
          </a:xfrm>
        </p:spPr>
        <p:txBody>
          <a:bodyPr vert="horz" lIns="91440" tIns="45720" rIns="91440" bIns="45720" rtlCol="0" anchor="ctr">
            <a:noAutofit/>
          </a:bodyPr>
          <a:lstStyle/>
          <a:p>
            <a:r>
              <a:rPr lang="en-US" sz="3000" dirty="0"/>
              <a:t>CDMRP FY23 Appropriations</a:t>
            </a:r>
          </a:p>
        </p:txBody>
      </p:sp>
      <p:graphicFrame>
        <p:nvGraphicFramePr>
          <p:cNvPr id="4" name="Table">
            <a:extLst>
              <a:ext uri="{FF2B5EF4-FFF2-40B4-BE49-F238E27FC236}">
                <a16:creationId xmlns:a16="http://schemas.microsoft.com/office/drawing/2014/main" id="{932169A7-32CD-344B-B304-3B1D3CBC5ACF}"/>
              </a:ext>
            </a:extLst>
          </p:cNvPr>
          <p:cNvGraphicFramePr>
            <a:graphicFrameLocks noGrp="1"/>
          </p:cNvGraphicFramePr>
          <p:nvPr>
            <p:extLst>
              <p:ext uri="{D42A27DB-BD31-4B8C-83A1-F6EECF244321}">
                <p14:modId xmlns:p14="http://schemas.microsoft.com/office/powerpoint/2010/main" val="1393696603"/>
              </p:ext>
            </p:extLst>
          </p:nvPr>
        </p:nvGraphicFramePr>
        <p:xfrm>
          <a:off x="315951" y="959253"/>
          <a:ext cx="8512098" cy="5289147"/>
        </p:xfrm>
        <a:graphic>
          <a:graphicData uri="http://schemas.openxmlformats.org/drawingml/2006/table">
            <a:tbl>
              <a:tblPr firstRow="1" lastRow="1" bandRow="1">
                <a:tableStyleId>{5C22544A-7EE6-4342-B048-85BDC9FD1C3A}</a:tableStyleId>
              </a:tblPr>
              <a:tblGrid>
                <a:gridCol w="3434190">
                  <a:extLst>
                    <a:ext uri="{9D8B030D-6E8A-4147-A177-3AD203B41FA5}">
                      <a16:colId xmlns:a16="http://schemas.microsoft.com/office/drawing/2014/main" val="20000"/>
                    </a:ext>
                  </a:extLst>
                </a:gridCol>
                <a:gridCol w="762731">
                  <a:extLst>
                    <a:ext uri="{9D8B030D-6E8A-4147-A177-3AD203B41FA5}">
                      <a16:colId xmlns:a16="http://schemas.microsoft.com/office/drawing/2014/main" val="20005"/>
                    </a:ext>
                  </a:extLst>
                </a:gridCol>
                <a:gridCol w="67608">
                  <a:extLst>
                    <a:ext uri="{9D8B030D-6E8A-4147-A177-3AD203B41FA5}">
                      <a16:colId xmlns:a16="http://schemas.microsoft.com/office/drawing/2014/main" val="20002"/>
                    </a:ext>
                  </a:extLst>
                </a:gridCol>
                <a:gridCol w="3459381">
                  <a:extLst>
                    <a:ext uri="{9D8B030D-6E8A-4147-A177-3AD203B41FA5}">
                      <a16:colId xmlns:a16="http://schemas.microsoft.com/office/drawing/2014/main" val="20003"/>
                    </a:ext>
                  </a:extLst>
                </a:gridCol>
                <a:gridCol w="788188">
                  <a:extLst>
                    <a:ext uri="{9D8B030D-6E8A-4147-A177-3AD203B41FA5}">
                      <a16:colId xmlns:a16="http://schemas.microsoft.com/office/drawing/2014/main" val="20008"/>
                    </a:ext>
                  </a:extLst>
                </a:gridCol>
              </a:tblGrid>
              <a:tr h="403438">
                <a:tc>
                  <a:txBody>
                    <a:bodyPr/>
                    <a:lstStyle/>
                    <a:p>
                      <a:pPr algn="ctr"/>
                      <a:r>
                        <a:rPr lang="en-US" sz="1800" b="1" i="0" dirty="0">
                          <a:latin typeface="Arial" panose="020B0604020202020204" pitchFamily="34" charset="0"/>
                          <a:cs typeface="Arial" panose="020B0604020202020204" pitchFamily="34" charset="0"/>
                        </a:rPr>
                        <a:t>Research Program</a:t>
                      </a:r>
                    </a:p>
                  </a:txBody>
                  <a:tcPr marT="0" marB="0" anchor="ctr">
                    <a:lnL w="12700" cap="flat" cmpd="sng" algn="ctr">
                      <a:solidFill>
                        <a:srgbClr val="092068"/>
                      </a:solidFill>
                      <a:prstDash val="solid"/>
                      <a:round/>
                      <a:headEnd type="none" w="med" len="med"/>
                      <a:tailEnd type="none" w="med" len="med"/>
                    </a:lnL>
                    <a:lnT w="12700" cap="flat" cmpd="sng" algn="ctr">
                      <a:solidFill>
                        <a:srgbClr val="092068"/>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092068"/>
                    </a:solidFill>
                  </a:tcPr>
                </a:tc>
                <a:tc>
                  <a:txBody>
                    <a:bodyPr/>
                    <a:lstStyle/>
                    <a:p>
                      <a:pPr algn="ctr"/>
                      <a:r>
                        <a:rPr lang="en-US" sz="1600" b="1" i="0" dirty="0">
                          <a:latin typeface="Arial" panose="020B0604020202020204" pitchFamily="34" charset="0"/>
                          <a:cs typeface="Arial" panose="020B0604020202020204" pitchFamily="34" charset="0"/>
                        </a:rPr>
                        <a:t>FY23</a:t>
                      </a:r>
                      <a:r>
                        <a:rPr lang="en-US" sz="1600" b="1" i="0" baseline="0" dirty="0">
                          <a:latin typeface="Arial" panose="020B0604020202020204" pitchFamily="34" charset="0"/>
                          <a:cs typeface="Arial" panose="020B0604020202020204" pitchFamily="34" charset="0"/>
                        </a:rPr>
                        <a:t> $M</a:t>
                      </a:r>
                      <a:endParaRPr lang="en-US" sz="1600" b="1" i="0" dirty="0">
                        <a:latin typeface="Arial" panose="020B0604020202020204" pitchFamily="34" charset="0"/>
                        <a:cs typeface="Arial" panose="020B0604020202020204" pitchFamily="34" charset="0"/>
                      </a:endParaRPr>
                    </a:p>
                  </a:txBody>
                  <a:tcPr marT="0" marB="0" anchor="ctr">
                    <a:lnR w="12700" cap="flat" cmpd="sng" algn="ctr">
                      <a:solidFill>
                        <a:schemeClr val="bg1"/>
                      </a:solidFill>
                      <a:prstDash val="solid"/>
                      <a:round/>
                      <a:headEnd type="none" w="med" len="med"/>
                      <a:tailEnd type="none" w="med" len="med"/>
                    </a:lnR>
                    <a:lnT w="12700" cap="flat" cmpd="sng" algn="ctr">
                      <a:solidFill>
                        <a:srgbClr val="092068"/>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092068"/>
                    </a:solidFill>
                  </a:tcPr>
                </a:tc>
                <a:tc>
                  <a:txBody>
                    <a:bodyPr/>
                    <a:lstStyle/>
                    <a:p>
                      <a:pPr algn="ctr"/>
                      <a:endParaRPr lang="en-US" sz="1800" b="1" i="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rgbClr val="092068"/>
                      </a:solidFill>
                      <a:prstDash val="solid"/>
                      <a:round/>
                      <a:headEnd type="none" w="med" len="med"/>
                      <a:tailEnd type="none" w="med" len="med"/>
                    </a:lnT>
                    <a:lnB w="12700" cap="flat" cmpd="sng" algn="ctr">
                      <a:noFill/>
                      <a:prstDash val="solid"/>
                      <a:round/>
                      <a:headEnd type="none" w="med" len="med"/>
                      <a:tailEnd type="none" w="med" len="med"/>
                    </a:lnB>
                    <a:solidFill>
                      <a:srgbClr val="092068"/>
                    </a:solidFill>
                  </a:tcPr>
                </a:tc>
                <a:tc>
                  <a:txBody>
                    <a:bodyPr/>
                    <a:lstStyle/>
                    <a:p>
                      <a:pPr algn="ctr"/>
                      <a:r>
                        <a:rPr lang="en-US" sz="1800" b="1" i="0" baseline="0" dirty="0">
                          <a:latin typeface="Arial" panose="020B0604020202020204" pitchFamily="34" charset="0"/>
                          <a:cs typeface="Arial" panose="020B0604020202020204" pitchFamily="34" charset="0"/>
                        </a:rPr>
                        <a:t>Research Program</a:t>
                      </a:r>
                      <a:r>
                        <a:rPr lang="en-US" sz="1800" b="1" i="0" dirty="0">
                          <a:latin typeface="Arial" panose="020B0604020202020204" pitchFamily="34" charset="0"/>
                          <a:cs typeface="Arial" panose="020B0604020202020204" pitchFamily="34" charset="0"/>
                        </a:rPr>
                        <a:t> </a:t>
                      </a:r>
                    </a:p>
                  </a:txBody>
                  <a:tcPr marT="0" marB="0" anchor="ctr">
                    <a:lnL w="12700" cap="flat" cmpd="sng" algn="ctr">
                      <a:solidFill>
                        <a:schemeClr val="tx2">
                          <a:lumMod val="75000"/>
                        </a:schemeClr>
                      </a:solidFill>
                      <a:prstDash val="solid"/>
                      <a:round/>
                      <a:headEnd type="none" w="med" len="med"/>
                      <a:tailEnd type="none" w="med" len="med"/>
                    </a:lnL>
                    <a:lnT w="12700" cap="flat" cmpd="sng" algn="ctr">
                      <a:solidFill>
                        <a:srgbClr val="092068"/>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0920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latin typeface="Arial" panose="020B0604020202020204" pitchFamily="34" charset="0"/>
                          <a:cs typeface="Arial" panose="020B0604020202020204" pitchFamily="34" charset="0"/>
                        </a:rPr>
                        <a:t>FY23</a:t>
                      </a:r>
                      <a:r>
                        <a:rPr lang="en-US" sz="1600" b="1" i="0" baseline="0" dirty="0">
                          <a:latin typeface="Arial" panose="020B0604020202020204" pitchFamily="34" charset="0"/>
                          <a:cs typeface="Arial" panose="020B0604020202020204" pitchFamily="34" charset="0"/>
                        </a:rPr>
                        <a:t> $M</a:t>
                      </a:r>
                      <a:endParaRPr lang="en-US" sz="1600" b="1" i="0" dirty="0">
                        <a:latin typeface="Arial" panose="020B0604020202020204" pitchFamily="34" charset="0"/>
                        <a:cs typeface="Arial" panose="020B0604020202020204" pitchFamily="34" charset="0"/>
                      </a:endParaRPr>
                    </a:p>
                  </a:txBody>
                  <a:tcPr marT="0" marB="0" anchor="ctr">
                    <a:lnR w="12700" cap="flat" cmpd="sng" algn="ctr">
                      <a:solidFill>
                        <a:srgbClr val="092068"/>
                      </a:solidFill>
                      <a:prstDash val="solid"/>
                      <a:round/>
                      <a:headEnd type="none" w="med" len="med"/>
                      <a:tailEnd type="none" w="med" len="med"/>
                    </a:lnR>
                    <a:lnT w="12700" cap="flat" cmpd="sng" algn="ctr">
                      <a:solidFill>
                        <a:srgbClr val="092068"/>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092068"/>
                    </a:solidFill>
                  </a:tcPr>
                </a:tc>
                <a:extLst>
                  <a:ext uri="{0D108BD9-81ED-4DB2-BD59-A6C34878D82A}">
                    <a16:rowId xmlns:a16="http://schemas.microsoft.com/office/drawing/2014/main" val="10000"/>
                  </a:ext>
                </a:extLst>
              </a:tr>
              <a:tr h="269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Alcohol and Substance Use Disorders</a:t>
                      </a:r>
                    </a:p>
                  </a:txBody>
                  <a:tcPr marT="0" marB="0" anchor="ctr">
                    <a:lnL w="12700" cap="flat" cmpd="sng" algn="ctr">
                      <a:solidFill>
                        <a:srgbClr val="092068"/>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tab pos="287338" algn="dec"/>
                        </a:tabLst>
                        <a:defRPr/>
                      </a:pPr>
                      <a:r>
                        <a:rPr lang="en-US" sz="1300" b="0" i="0" kern="1200" dirty="0">
                          <a:solidFill>
                            <a:srgbClr val="092068"/>
                          </a:solidFill>
                          <a:latin typeface="Arial" panose="020B0604020202020204" pitchFamily="34" charset="0"/>
                          <a:ea typeface="+mn-ea"/>
                          <a:cs typeface="Arial" panose="020B0604020202020204" pitchFamily="34" charset="0"/>
                        </a:rPr>
                        <a:t>$4.0</a:t>
                      </a:r>
                    </a:p>
                  </a:txBody>
                  <a:tcPr marT="0" marB="0" anchor="ctr">
                    <a:lnR w="12700" cap="flat" cmpd="sng" algn="ctr">
                      <a:no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a:tabLst>
                          <a:tab pos="287338" algn="dec"/>
                        </a:tabLst>
                      </a:pPr>
                      <a:endParaRPr lang="en-US" sz="1400" b="1" i="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baseline="0" dirty="0">
                          <a:solidFill>
                            <a:srgbClr val="092068"/>
                          </a:solidFill>
                          <a:latin typeface="Arial" panose="020B0604020202020204" pitchFamily="34" charset="0"/>
                          <a:cs typeface="Arial" panose="020B0604020202020204" pitchFamily="34" charset="0"/>
                        </a:rPr>
                        <a:t>Orthotics and Prosthetics Outcomes</a:t>
                      </a:r>
                      <a:endParaRPr lang="en-US" sz="1300" b="0" i="0" dirty="0">
                        <a:solidFill>
                          <a:srgbClr val="092068"/>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a:r>
                        <a:rPr lang="en-US" sz="1300" b="0" i="0" dirty="0">
                          <a:solidFill>
                            <a:srgbClr val="092068"/>
                          </a:solidFill>
                          <a:latin typeface="Arial" panose="020B0604020202020204" pitchFamily="34" charset="0"/>
                          <a:cs typeface="Arial" panose="020B0604020202020204" pitchFamily="34" charset="0"/>
                        </a:rPr>
                        <a:t>$15.0</a:t>
                      </a:r>
                    </a:p>
                  </a:txBody>
                  <a:tcPr marT="0" marB="0" anchor="ctr">
                    <a:lnR w="12700" cap="flat" cmpd="sng" algn="ctr">
                      <a:solidFill>
                        <a:srgbClr val="092068"/>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0"/>
                  </a:ext>
                </a:extLst>
              </a:tr>
              <a:tr h="255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Amyotrophic Lateral Sclerosis</a:t>
                      </a:r>
                    </a:p>
                  </a:txBody>
                  <a:tcPr marT="0" marB="0" anchor="ctr">
                    <a:lnL w="12700" cap="flat" cmpd="sng" algn="ctr">
                      <a:solidFill>
                        <a:srgbClr val="092068"/>
                      </a:solid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tab pos="287338" algn="dec"/>
                        </a:tabLst>
                        <a:defRPr/>
                      </a:pPr>
                      <a:r>
                        <a:rPr lang="en-US" sz="1300" b="0" i="0" kern="1200" dirty="0">
                          <a:solidFill>
                            <a:srgbClr val="092068"/>
                          </a:solidFill>
                          <a:latin typeface="Arial" panose="020B0604020202020204" pitchFamily="34" charset="0"/>
                          <a:ea typeface="+mn-ea"/>
                          <a:cs typeface="Arial" panose="020B0604020202020204" pitchFamily="34" charset="0"/>
                        </a:rPr>
                        <a:t>$40.0</a:t>
                      </a:r>
                    </a:p>
                  </a:txBody>
                  <a:tcPr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r">
                        <a:tabLst>
                          <a:tab pos="287338" algn="dec"/>
                        </a:tabLst>
                      </a:pPr>
                      <a:endParaRPr lang="en-US" sz="1400" b="1" i="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baseline="0" dirty="0">
                          <a:solidFill>
                            <a:srgbClr val="092068"/>
                          </a:solidFill>
                          <a:latin typeface="Arial" panose="020B0604020202020204" pitchFamily="34" charset="0"/>
                          <a:cs typeface="Arial" panose="020B0604020202020204" pitchFamily="34" charset="0"/>
                        </a:rPr>
                        <a:t>Ovarian Cancer</a:t>
                      </a:r>
                    </a:p>
                  </a:txBody>
                  <a:tcPr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algn="r"/>
                      <a:r>
                        <a:rPr lang="en-US" sz="1300" b="0" i="0" dirty="0">
                          <a:solidFill>
                            <a:srgbClr val="092068"/>
                          </a:solidFill>
                          <a:latin typeface="Arial" panose="020B0604020202020204" pitchFamily="34" charset="0"/>
                          <a:cs typeface="Arial" panose="020B0604020202020204" pitchFamily="34" charset="0"/>
                        </a:rPr>
                        <a:t>$45.0</a:t>
                      </a:r>
                    </a:p>
                  </a:txBody>
                  <a:tcPr marT="0" marB="0" anchor="ctr">
                    <a:lnR w="12700" cap="flat" cmpd="sng" algn="ctr">
                      <a:solidFill>
                        <a:srgbClr val="092068"/>
                      </a:solid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10001"/>
                  </a:ext>
                </a:extLst>
              </a:tr>
              <a:tr h="255431">
                <a:tc>
                  <a:txBody>
                    <a:bodyPr/>
                    <a:lstStyle/>
                    <a:p>
                      <a:r>
                        <a:rPr lang="en-US" sz="1300" b="0" i="0" dirty="0">
                          <a:solidFill>
                            <a:srgbClr val="092068"/>
                          </a:solidFill>
                          <a:latin typeface="Arial" panose="020B0604020202020204" pitchFamily="34" charset="0"/>
                          <a:cs typeface="Arial" panose="020B0604020202020204" pitchFamily="34" charset="0"/>
                        </a:rPr>
                        <a:t>Autism</a:t>
                      </a:r>
                    </a:p>
                  </a:txBody>
                  <a:tcPr marT="0" marB="0" anchor="ctr">
                    <a:lnL w="12700" cap="flat" cmpd="sng" algn="ctr">
                      <a:solidFill>
                        <a:srgbClr val="092068"/>
                      </a:solidFill>
                      <a:prstDash val="solid"/>
                      <a:round/>
                      <a:headEnd type="none" w="med" len="med"/>
                      <a:tailEnd type="none" w="med" len="med"/>
                    </a:lnL>
                    <a:solidFill>
                      <a:schemeClr val="bg1">
                        <a:lumMod val="85000"/>
                      </a:schemeClr>
                    </a:solidFill>
                  </a:tcPr>
                </a:tc>
                <a:tc>
                  <a:txBody>
                    <a:bodyPr/>
                    <a:lstStyle/>
                    <a:p>
                      <a:pPr algn="r">
                        <a:tabLst>
                          <a:tab pos="287338" algn="dec"/>
                        </a:tabLst>
                      </a:pPr>
                      <a:r>
                        <a:rPr lang="en-US" sz="1300" b="0" i="0" kern="1200" dirty="0">
                          <a:solidFill>
                            <a:srgbClr val="092068"/>
                          </a:solidFill>
                          <a:latin typeface="Arial" panose="020B0604020202020204" pitchFamily="34" charset="0"/>
                          <a:ea typeface="+mn-ea"/>
                          <a:cs typeface="Arial" panose="020B0604020202020204" pitchFamily="34" charset="0"/>
                        </a:rPr>
                        <a:t>$15.0</a:t>
                      </a:r>
                    </a:p>
                  </a:txBody>
                  <a:tcPr marT="0" marB="0" anchor="ctr">
                    <a:lnR w="12700" cap="flat" cmpd="sng" algn="ctr">
                      <a:noFill/>
                      <a:prstDash val="solid"/>
                      <a:round/>
                      <a:headEnd type="none" w="med" len="med"/>
                      <a:tailEnd type="none" w="med" len="med"/>
                    </a:lnR>
                    <a:solidFill>
                      <a:schemeClr val="bg1">
                        <a:lumMod val="85000"/>
                      </a:schemeClr>
                    </a:solidFill>
                  </a:tcPr>
                </a:tc>
                <a:tc>
                  <a:txBody>
                    <a:bodyPr/>
                    <a:lstStyle/>
                    <a:p>
                      <a:pPr algn="r">
                        <a:tabLst>
                          <a:tab pos="287338" algn="dec"/>
                        </a:tabLst>
                      </a:pPr>
                      <a:endParaRPr lang="en-US" sz="1400" b="1" i="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baseline="0" dirty="0">
                          <a:solidFill>
                            <a:srgbClr val="092068"/>
                          </a:solidFill>
                          <a:latin typeface="Arial" panose="020B0604020202020204" pitchFamily="34" charset="0"/>
                          <a:cs typeface="Arial" panose="020B0604020202020204" pitchFamily="34" charset="0"/>
                        </a:rPr>
                        <a:t>Pancreatic Cancer</a:t>
                      </a:r>
                    </a:p>
                  </a:txBody>
                  <a:tcPr marT="0" marB="0" anchor="ctr">
                    <a:lnL w="12700" cap="flat" cmpd="sng" algn="ctr">
                      <a:noFill/>
                      <a:prstDash val="solid"/>
                      <a:round/>
                      <a:headEnd type="none" w="med" len="med"/>
                      <a:tailEnd type="none" w="med" len="med"/>
                    </a:lnL>
                    <a:solidFill>
                      <a:schemeClr val="bg1">
                        <a:lumMod val="85000"/>
                      </a:schemeClr>
                    </a:solidFill>
                  </a:tcPr>
                </a:tc>
                <a:tc>
                  <a:txBody>
                    <a:bodyPr/>
                    <a:lstStyle/>
                    <a:p>
                      <a:pPr algn="r"/>
                      <a:r>
                        <a:rPr lang="en-US" sz="1300" b="0" i="0" dirty="0">
                          <a:solidFill>
                            <a:srgbClr val="092068"/>
                          </a:solidFill>
                          <a:latin typeface="Arial" panose="020B0604020202020204" pitchFamily="34" charset="0"/>
                          <a:cs typeface="Arial" panose="020B0604020202020204" pitchFamily="34" charset="0"/>
                        </a:rPr>
                        <a:t>$15.0</a:t>
                      </a:r>
                    </a:p>
                  </a:txBody>
                  <a:tcPr marT="0" marB="0" anchor="ctr">
                    <a:lnR w="12700" cap="flat" cmpd="sng" algn="ctr">
                      <a:solidFill>
                        <a:srgbClr val="092068"/>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2"/>
                  </a:ext>
                </a:extLst>
              </a:tr>
              <a:tr h="255431">
                <a:tc>
                  <a:txBody>
                    <a:bodyPr/>
                    <a:lstStyle/>
                    <a:p>
                      <a:r>
                        <a:rPr lang="en-US" sz="1300" b="0" i="0" dirty="0">
                          <a:solidFill>
                            <a:srgbClr val="092068"/>
                          </a:solidFill>
                          <a:latin typeface="Arial" panose="020B0604020202020204" pitchFamily="34" charset="0"/>
                          <a:cs typeface="Arial" panose="020B0604020202020204" pitchFamily="34" charset="0"/>
                        </a:rPr>
                        <a:t>Bone Marrow Failure</a:t>
                      </a:r>
                    </a:p>
                  </a:txBody>
                  <a:tcPr marT="0" marB="0" anchor="ctr">
                    <a:lnL w="12700" cap="flat" cmpd="sng" algn="ctr">
                      <a:solidFill>
                        <a:srgbClr val="092068"/>
                      </a:solidFill>
                      <a:prstDash val="solid"/>
                      <a:round/>
                      <a:headEnd type="none" w="med" len="med"/>
                      <a:tailEnd type="none" w="med" len="med"/>
                    </a:lnL>
                    <a:solidFill>
                      <a:schemeClr val="bg1"/>
                    </a:solidFill>
                  </a:tcPr>
                </a:tc>
                <a:tc>
                  <a:txBody>
                    <a:bodyPr/>
                    <a:lstStyle/>
                    <a:p>
                      <a:pPr algn="r">
                        <a:tabLst>
                          <a:tab pos="287338" algn="dec"/>
                        </a:tabLst>
                      </a:pPr>
                      <a:r>
                        <a:rPr lang="en-US" sz="1300" b="0" i="0" kern="1200" dirty="0">
                          <a:solidFill>
                            <a:srgbClr val="092068"/>
                          </a:solidFill>
                          <a:latin typeface="Arial" panose="020B0604020202020204" pitchFamily="34" charset="0"/>
                          <a:ea typeface="+mn-ea"/>
                          <a:cs typeface="Arial" panose="020B0604020202020204" pitchFamily="34" charset="0"/>
                        </a:rPr>
                        <a:t>$7.5</a:t>
                      </a:r>
                    </a:p>
                  </a:txBody>
                  <a:tcPr marT="0" marB="0" anchor="ctr">
                    <a:lnR w="12700" cap="flat" cmpd="sng" algn="ctr">
                      <a:noFill/>
                      <a:prstDash val="solid"/>
                      <a:round/>
                      <a:headEnd type="none" w="med" len="med"/>
                      <a:tailEnd type="none" w="med" len="med"/>
                    </a:lnR>
                    <a:solidFill>
                      <a:schemeClr val="bg1"/>
                    </a:solidFill>
                  </a:tcPr>
                </a:tc>
                <a:tc>
                  <a:txBody>
                    <a:bodyPr/>
                    <a:lstStyle/>
                    <a:p>
                      <a:pPr algn="r">
                        <a:tabLst>
                          <a:tab pos="287338" algn="dec"/>
                        </a:tabLst>
                      </a:pP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baseline="0" dirty="0">
                          <a:solidFill>
                            <a:srgbClr val="092068"/>
                          </a:solidFill>
                          <a:latin typeface="Arial" panose="020B0604020202020204" pitchFamily="34" charset="0"/>
                          <a:cs typeface="Arial" panose="020B0604020202020204" pitchFamily="34" charset="0"/>
                        </a:rPr>
                        <a:t>Parkinson’s</a:t>
                      </a:r>
                      <a:endParaRPr lang="en-US" sz="1300" b="0" i="0" dirty="0">
                        <a:solidFill>
                          <a:srgbClr val="092068"/>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noFill/>
                  </a:tcPr>
                </a:tc>
                <a:tc>
                  <a:txBody>
                    <a:bodyPr/>
                    <a:lstStyle/>
                    <a:p>
                      <a:pPr algn="r"/>
                      <a:r>
                        <a:rPr lang="en-US" sz="1300" b="0" i="0" dirty="0">
                          <a:solidFill>
                            <a:srgbClr val="092068"/>
                          </a:solidFill>
                          <a:latin typeface="Arial" panose="020B0604020202020204" pitchFamily="34" charset="0"/>
                          <a:cs typeface="Arial" panose="020B0604020202020204" pitchFamily="34" charset="0"/>
                        </a:rPr>
                        <a:t>$16.0</a:t>
                      </a:r>
                    </a:p>
                  </a:txBody>
                  <a:tcPr marT="0" marB="0" anchor="ctr">
                    <a:lnR w="12700" cap="flat" cmpd="sng" algn="ctr">
                      <a:solidFill>
                        <a:srgbClr val="092068"/>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255431">
                <a:tc>
                  <a:txBody>
                    <a:bodyPr/>
                    <a:lstStyle/>
                    <a:p>
                      <a:r>
                        <a:rPr lang="en-US" sz="1300" b="0" i="0" dirty="0">
                          <a:solidFill>
                            <a:srgbClr val="092068"/>
                          </a:solidFill>
                          <a:latin typeface="Arial" panose="020B0604020202020204" pitchFamily="34" charset="0"/>
                          <a:cs typeface="Arial" panose="020B0604020202020204" pitchFamily="34" charset="0"/>
                        </a:rPr>
                        <a:t>Breast Cancer</a:t>
                      </a:r>
                    </a:p>
                  </a:txBody>
                  <a:tcPr marT="0" marB="0" anchor="ctr">
                    <a:lnL w="12700" cap="flat" cmpd="sng" algn="ctr">
                      <a:solidFill>
                        <a:srgbClr val="092068"/>
                      </a:solidFill>
                      <a:prstDash val="solid"/>
                      <a:round/>
                      <a:headEnd type="none" w="med" len="med"/>
                      <a:tailEnd type="none" w="med" len="med"/>
                    </a:lnL>
                    <a:solidFill>
                      <a:schemeClr val="bg1">
                        <a:lumMod val="85000"/>
                      </a:schemeClr>
                    </a:solidFill>
                  </a:tcPr>
                </a:tc>
                <a:tc>
                  <a:txBody>
                    <a:bodyPr/>
                    <a:lstStyle/>
                    <a:p>
                      <a:pPr algn="r">
                        <a:tabLst>
                          <a:tab pos="287338" algn="dec"/>
                        </a:tabLst>
                      </a:pPr>
                      <a:r>
                        <a:rPr lang="en-US" sz="1300" b="0" i="0" kern="1200" dirty="0">
                          <a:solidFill>
                            <a:srgbClr val="092068"/>
                          </a:solidFill>
                          <a:latin typeface="Arial" panose="020B0604020202020204" pitchFamily="34" charset="0"/>
                          <a:ea typeface="+mn-ea"/>
                          <a:cs typeface="Arial" panose="020B0604020202020204" pitchFamily="34" charset="0"/>
                        </a:rPr>
                        <a:t>$150.0</a:t>
                      </a:r>
                    </a:p>
                  </a:txBody>
                  <a:tcPr marT="0" marB="0" anchor="ctr">
                    <a:lnR w="12700" cap="flat" cmpd="sng" algn="ctr">
                      <a:noFill/>
                      <a:prstDash val="solid"/>
                      <a:round/>
                      <a:headEnd type="none" w="med" len="med"/>
                      <a:tailEnd type="none" w="med" len="med"/>
                    </a:lnR>
                    <a:solidFill>
                      <a:schemeClr val="bg1">
                        <a:lumMod val="85000"/>
                      </a:schemeClr>
                    </a:solidFill>
                  </a:tcPr>
                </a:tc>
                <a:tc>
                  <a:txBody>
                    <a:bodyPr/>
                    <a:lstStyle/>
                    <a:p>
                      <a:pPr algn="r">
                        <a:tabLst>
                          <a:tab pos="287338" algn="dec"/>
                        </a:tabLst>
                      </a:pP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Peer Reviewed Alzheimer’s</a:t>
                      </a:r>
                    </a:p>
                  </a:txBody>
                  <a:tcPr marT="0" marB="0" anchor="ctr">
                    <a:lnL w="12700" cap="flat" cmpd="sng" algn="ctr">
                      <a:noFill/>
                      <a:prstDash val="solid"/>
                      <a:round/>
                      <a:headEnd type="none" w="med" len="med"/>
                      <a:tailEnd type="none" w="med" len="med"/>
                    </a:lnL>
                    <a:solidFill>
                      <a:schemeClr val="bg1">
                        <a:lumMod val="85000"/>
                      </a:schemeClr>
                    </a:solidFill>
                  </a:tcPr>
                </a:tc>
                <a:tc>
                  <a:txBody>
                    <a:bodyPr/>
                    <a:lstStyle/>
                    <a:p>
                      <a:pPr algn="r"/>
                      <a:r>
                        <a:rPr lang="en-US" sz="1300" b="0" i="0" dirty="0">
                          <a:solidFill>
                            <a:srgbClr val="092068"/>
                          </a:solidFill>
                          <a:latin typeface="Arial" panose="020B0604020202020204" pitchFamily="34" charset="0"/>
                          <a:cs typeface="Arial" panose="020B0604020202020204" pitchFamily="34" charset="0"/>
                        </a:rPr>
                        <a:t>$15.0</a:t>
                      </a:r>
                    </a:p>
                  </a:txBody>
                  <a:tcPr marT="0" marB="0" anchor="ctr">
                    <a:lnR w="12700" cap="flat" cmpd="sng" algn="ctr">
                      <a:solidFill>
                        <a:srgbClr val="092068"/>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4"/>
                  </a:ext>
                </a:extLst>
              </a:tr>
              <a:tr h="255431">
                <a:tc>
                  <a:txBody>
                    <a:bodyPr/>
                    <a:lstStyle/>
                    <a:p>
                      <a:r>
                        <a:rPr lang="en-US" sz="1300" b="0" i="0" dirty="0">
                          <a:solidFill>
                            <a:srgbClr val="092068"/>
                          </a:solidFill>
                          <a:latin typeface="Arial" panose="020B0604020202020204" pitchFamily="34" charset="0"/>
                          <a:cs typeface="Arial" panose="020B0604020202020204" pitchFamily="34" charset="0"/>
                        </a:rPr>
                        <a:t>Chronic Pain Management</a:t>
                      </a:r>
                      <a:endParaRPr lang="en-US" sz="1300" b="0" i="0" baseline="30000" dirty="0">
                        <a:solidFill>
                          <a:srgbClr val="092068"/>
                        </a:solidFill>
                        <a:latin typeface="Arial" panose="020B0604020202020204" pitchFamily="34" charset="0"/>
                        <a:cs typeface="Arial" panose="020B0604020202020204" pitchFamily="34" charset="0"/>
                      </a:endParaRPr>
                    </a:p>
                  </a:txBody>
                  <a:tcPr marT="0" marB="0" anchor="ctr">
                    <a:lnL w="12700" cap="flat" cmpd="sng" algn="ctr">
                      <a:solidFill>
                        <a:srgbClr val="092068"/>
                      </a:solidFill>
                      <a:prstDash val="solid"/>
                      <a:round/>
                      <a:headEnd type="none" w="med" len="med"/>
                      <a:tailEnd type="none" w="med" len="med"/>
                    </a:lnL>
                    <a:solidFill>
                      <a:schemeClr val="bg1"/>
                    </a:solidFill>
                  </a:tcPr>
                </a:tc>
                <a:tc>
                  <a:txBody>
                    <a:bodyPr/>
                    <a:lstStyle/>
                    <a:p>
                      <a:pPr algn="r">
                        <a:tabLst>
                          <a:tab pos="287338" algn="dec"/>
                        </a:tabLst>
                      </a:pPr>
                      <a:r>
                        <a:rPr lang="en-US" sz="1300" b="0" i="0" kern="1200" dirty="0">
                          <a:solidFill>
                            <a:srgbClr val="092068"/>
                          </a:solidFill>
                          <a:latin typeface="Arial" panose="020B0604020202020204" pitchFamily="34" charset="0"/>
                          <a:ea typeface="+mn-ea"/>
                          <a:cs typeface="Arial" panose="020B0604020202020204" pitchFamily="34" charset="0"/>
                        </a:rPr>
                        <a:t>$15.0</a:t>
                      </a:r>
                    </a:p>
                  </a:txBody>
                  <a:tcPr marT="0" marB="0" anchor="ctr">
                    <a:lnR w="12700" cap="flat" cmpd="sng" algn="ctr">
                      <a:noFill/>
                      <a:prstDash val="solid"/>
                      <a:round/>
                      <a:headEnd type="none" w="med" len="med"/>
                      <a:tailEnd type="none" w="med" len="med"/>
                    </a:lnR>
                    <a:solidFill>
                      <a:schemeClr val="bg1"/>
                    </a:solidFill>
                  </a:tcPr>
                </a:tc>
                <a:tc>
                  <a:txBody>
                    <a:bodyPr/>
                    <a:lstStyle/>
                    <a:p>
                      <a:pPr algn="r">
                        <a:tabLst>
                          <a:tab pos="287338" algn="dec"/>
                        </a:tabLst>
                      </a:pP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92068"/>
                          </a:solidFill>
                          <a:effectLst/>
                          <a:uLnTx/>
                          <a:uFillTx/>
                          <a:latin typeface="Arial" panose="020B0604020202020204" pitchFamily="34" charset="0"/>
                          <a:ea typeface="+mn-ea"/>
                          <a:cs typeface="Arial" panose="020B0604020202020204" pitchFamily="34" charset="0"/>
                        </a:rPr>
                        <a:t>Peer Reviewed Cancer (20 Topics)</a:t>
                      </a:r>
                    </a:p>
                  </a:txBody>
                  <a:tcPr marT="0" marB="0" anchor="ctr">
                    <a:lnL w="12700" cap="flat" cmpd="sng" algn="ctr">
                      <a:noFill/>
                      <a:prstDash val="solid"/>
                      <a:round/>
                      <a:headEnd type="none" w="med" len="med"/>
                      <a:tailEnd type="none" w="med" len="med"/>
                    </a:lnL>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92068"/>
                          </a:solidFill>
                          <a:effectLst/>
                          <a:uLnTx/>
                          <a:uFillTx/>
                          <a:latin typeface="Arial" panose="020B0604020202020204" pitchFamily="34" charset="0"/>
                          <a:ea typeface="+mn-ea"/>
                          <a:cs typeface="Arial" panose="020B0604020202020204" pitchFamily="34" charset="0"/>
                        </a:rPr>
                        <a:t>$130.0</a:t>
                      </a:r>
                    </a:p>
                  </a:txBody>
                  <a:tcPr marT="0" marB="0" anchor="ctr">
                    <a:lnR w="12700" cap="flat" cmpd="sng" algn="ctr">
                      <a:solidFill>
                        <a:srgbClr val="092068"/>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255431">
                <a:tc>
                  <a:txBody>
                    <a:bodyPr/>
                    <a:lstStyle/>
                    <a:p>
                      <a:r>
                        <a:rPr lang="en-US" sz="1300" b="0" i="0" dirty="0">
                          <a:solidFill>
                            <a:srgbClr val="092068"/>
                          </a:solidFill>
                          <a:latin typeface="Arial" panose="020B0604020202020204" pitchFamily="34" charset="0"/>
                          <a:cs typeface="Arial" panose="020B0604020202020204" pitchFamily="34" charset="0"/>
                        </a:rPr>
                        <a:t>Combat Readiness Medical</a:t>
                      </a:r>
                    </a:p>
                  </a:txBody>
                  <a:tcPr marT="0" marB="0" anchor="ctr">
                    <a:lnL w="12700" cap="flat" cmpd="sng" algn="ctr">
                      <a:solidFill>
                        <a:srgbClr val="092068"/>
                      </a:solidFill>
                      <a:prstDash val="solid"/>
                      <a:round/>
                      <a:headEnd type="none" w="med" len="med"/>
                      <a:tailEnd type="none" w="med" len="med"/>
                    </a:lnL>
                    <a:solidFill>
                      <a:schemeClr val="bg1">
                        <a:lumMod val="85000"/>
                      </a:schemeClr>
                    </a:solidFill>
                  </a:tcPr>
                </a:tc>
                <a:tc>
                  <a:txBody>
                    <a:bodyPr/>
                    <a:lstStyle/>
                    <a:p>
                      <a:pPr algn="r">
                        <a:tabLst>
                          <a:tab pos="287338" algn="dec"/>
                        </a:tabLst>
                      </a:pPr>
                      <a:r>
                        <a:rPr lang="en-US" sz="1300" b="0" i="0" kern="1200" dirty="0">
                          <a:solidFill>
                            <a:srgbClr val="092068"/>
                          </a:solidFill>
                          <a:latin typeface="Arial" panose="020B0604020202020204" pitchFamily="34" charset="0"/>
                          <a:ea typeface="+mn-ea"/>
                          <a:cs typeface="Arial" panose="020B0604020202020204" pitchFamily="34" charset="0"/>
                        </a:rPr>
                        <a:t>$5.0</a:t>
                      </a:r>
                    </a:p>
                  </a:txBody>
                  <a:tcPr marT="0" marB="0" anchor="ctr">
                    <a:lnR w="12700" cap="flat" cmpd="sng" algn="ctr">
                      <a:noFill/>
                      <a:prstDash val="solid"/>
                      <a:round/>
                      <a:headEnd type="none" w="med" len="med"/>
                      <a:tailEnd type="none" w="med" len="med"/>
                    </a:lnR>
                    <a:solidFill>
                      <a:schemeClr val="bg1">
                        <a:lumMod val="85000"/>
                      </a:schemeClr>
                    </a:solidFill>
                  </a:tcPr>
                </a:tc>
                <a:tc>
                  <a:txBody>
                    <a:bodyPr/>
                    <a:lstStyle/>
                    <a:p>
                      <a:pPr algn="r">
                        <a:tabLst>
                          <a:tab pos="287338" algn="dec"/>
                        </a:tabLst>
                      </a:pP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r>
                        <a:rPr lang="en-US" sz="1300" dirty="0">
                          <a:solidFill>
                            <a:srgbClr val="092068"/>
                          </a:solidFill>
                          <a:latin typeface="Arial" panose="020B0604020202020204" pitchFamily="34" charset="0"/>
                          <a:cs typeface="Arial" panose="020B0604020202020204" pitchFamily="34" charset="0"/>
                        </a:rPr>
                        <a:t>Peer Reviewed Medical (50 Topics)</a:t>
                      </a:r>
                    </a:p>
                  </a:txBody>
                  <a:tcPr marT="0" marB="0" anchor="ctr">
                    <a:lnL w="12700" cap="flat" cmpd="sng" algn="ctr">
                      <a:noFill/>
                      <a:prstDash val="solid"/>
                      <a:round/>
                      <a:headEnd type="none" w="med" len="med"/>
                      <a:tailEnd type="none" w="med" len="med"/>
                    </a:lnL>
                    <a:solidFill>
                      <a:srgbClr val="FFFF00"/>
                    </a:solidFill>
                  </a:tcPr>
                </a:tc>
                <a:tc>
                  <a:txBody>
                    <a:bodyPr/>
                    <a:lstStyle/>
                    <a:p>
                      <a:pPr algn="r"/>
                      <a:r>
                        <a:rPr lang="en-US" sz="1300" b="0" dirty="0">
                          <a:solidFill>
                            <a:srgbClr val="092068"/>
                          </a:solidFill>
                          <a:latin typeface="Arial" panose="020B0604020202020204" pitchFamily="34" charset="0"/>
                          <a:cs typeface="Arial" panose="020B0604020202020204" pitchFamily="34" charset="0"/>
                        </a:rPr>
                        <a:t>$370.0</a:t>
                      </a:r>
                    </a:p>
                  </a:txBody>
                  <a:tcPr marT="0" marB="0" anchor="ctr">
                    <a:lnR w="12700" cap="flat" cmpd="sng" algn="ctr">
                      <a:solidFill>
                        <a:srgbClr val="092068"/>
                      </a:solidFill>
                      <a:prstDash val="solid"/>
                      <a:round/>
                      <a:headEnd type="none" w="med" len="med"/>
                      <a:tailEnd type="none" w="med" len="med"/>
                    </a:lnR>
                    <a:solidFill>
                      <a:srgbClr val="FFFF00"/>
                    </a:solidFill>
                  </a:tcPr>
                </a:tc>
                <a:extLst>
                  <a:ext uri="{0D108BD9-81ED-4DB2-BD59-A6C34878D82A}">
                    <a16:rowId xmlns:a16="http://schemas.microsoft.com/office/drawing/2014/main" val="10006"/>
                  </a:ext>
                </a:extLst>
              </a:tr>
              <a:tr h="255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Duchenne Muscular Dystrophy</a:t>
                      </a:r>
                    </a:p>
                  </a:txBody>
                  <a:tcPr marT="0" marB="0" anchor="ctr">
                    <a:lnL w="12700" cap="flat" cmpd="sng" algn="ctr">
                      <a:solidFill>
                        <a:srgbClr val="092068"/>
                      </a:solidFill>
                      <a:prstDash val="solid"/>
                      <a:round/>
                      <a:headEnd type="none" w="med" len="med"/>
                      <a:tailEnd type="none" w="med" len="med"/>
                    </a:lnL>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tab pos="287338" algn="dec"/>
                        </a:tabLst>
                        <a:defRPr/>
                      </a:pPr>
                      <a:r>
                        <a:rPr lang="en-US" sz="1300" b="0" i="0" kern="1200" dirty="0">
                          <a:solidFill>
                            <a:srgbClr val="092068"/>
                          </a:solidFill>
                          <a:latin typeface="Arial" panose="020B0604020202020204" pitchFamily="34" charset="0"/>
                          <a:ea typeface="+mn-ea"/>
                          <a:cs typeface="Arial" panose="020B0604020202020204" pitchFamily="34" charset="0"/>
                        </a:rPr>
                        <a:t>$10.0</a:t>
                      </a:r>
                    </a:p>
                  </a:txBody>
                  <a:tcPr marT="0" marB="0" anchor="ctr">
                    <a:lnR w="12700" cap="flat" cmpd="sng" algn="ctr">
                      <a:noFill/>
                      <a:prstDash val="solid"/>
                      <a:round/>
                      <a:headEnd type="none" w="med" len="med"/>
                      <a:tailEnd type="none" w="med" len="med"/>
                    </a:lnR>
                    <a:solidFill>
                      <a:schemeClr val="bg1"/>
                    </a:solidFill>
                  </a:tcPr>
                </a:tc>
                <a:tc>
                  <a:txBody>
                    <a:bodyPr/>
                    <a:lstStyle/>
                    <a:p>
                      <a:pPr algn="r">
                        <a:tabLst>
                          <a:tab pos="287338" algn="dec"/>
                        </a:tabLst>
                      </a:pP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Peer Reviewed Orthopaedic</a:t>
                      </a:r>
                    </a:p>
                  </a:txBody>
                  <a:tcPr marT="0" marB="0" anchor="ctr">
                    <a:lnL w="12700" cap="flat" cmpd="sng" algn="ctr">
                      <a:noFill/>
                      <a:prstDash val="solid"/>
                      <a:round/>
                      <a:headEnd type="none" w="med" len="med"/>
                      <a:tailEnd type="none" w="med" len="med"/>
                    </a:lnL>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$30.0</a:t>
                      </a:r>
                    </a:p>
                  </a:txBody>
                  <a:tcPr marT="0" marB="0" anchor="ctr">
                    <a:lnR w="12700" cap="flat" cmpd="sng" algn="ctr">
                      <a:solidFill>
                        <a:srgbClr val="092068"/>
                      </a:solidFill>
                      <a:prstDash val="solid"/>
                      <a:round/>
                      <a:headEnd type="none" w="med" len="med"/>
                      <a:tailEnd type="none" w="med" len="med"/>
                    </a:lnR>
                    <a:noFill/>
                  </a:tcPr>
                </a:tc>
                <a:extLst>
                  <a:ext uri="{0D108BD9-81ED-4DB2-BD59-A6C34878D82A}">
                    <a16:rowId xmlns:a16="http://schemas.microsoft.com/office/drawing/2014/main" val="10022"/>
                  </a:ext>
                </a:extLst>
              </a:tr>
              <a:tr h="2851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Epilepsy</a:t>
                      </a:r>
                    </a:p>
                  </a:txBody>
                  <a:tcPr marT="0" marB="0" anchor="ctr">
                    <a:lnL w="12700" cap="flat" cmpd="sng" algn="ctr">
                      <a:solidFill>
                        <a:srgbClr val="092068"/>
                      </a:solidFill>
                      <a:prstDash val="solid"/>
                      <a:round/>
                      <a:headEnd type="none" w="med" len="med"/>
                      <a:tailEnd type="none" w="med" len="med"/>
                    </a:lnL>
                    <a:solidFill>
                      <a:schemeClr val="bg1">
                        <a:lumMod val="85000"/>
                      </a:schemeClr>
                    </a:solidFill>
                  </a:tcPr>
                </a:tc>
                <a:tc>
                  <a:txBody>
                    <a:bodyPr/>
                    <a:lstStyle/>
                    <a:p>
                      <a:pPr algn="r">
                        <a:tabLst>
                          <a:tab pos="287338" algn="dec"/>
                        </a:tabLst>
                      </a:pPr>
                      <a:r>
                        <a:rPr lang="en-US" sz="1300" b="0" i="0" kern="1200" dirty="0">
                          <a:solidFill>
                            <a:srgbClr val="092068"/>
                          </a:solidFill>
                          <a:latin typeface="Arial" panose="020B0604020202020204" pitchFamily="34" charset="0"/>
                          <a:ea typeface="+mn-ea"/>
                          <a:cs typeface="Arial" panose="020B0604020202020204" pitchFamily="34" charset="0"/>
                        </a:rPr>
                        <a:t>$12.0</a:t>
                      </a:r>
                    </a:p>
                  </a:txBody>
                  <a:tcPr marT="0" marB="0" anchor="ctr">
                    <a:lnR w="12700" cap="flat" cmpd="sng" algn="ctr">
                      <a:noFill/>
                      <a:prstDash val="solid"/>
                      <a:round/>
                      <a:headEnd type="none" w="med" len="med"/>
                      <a:tailEnd type="none" w="med" len="med"/>
                    </a:lnR>
                    <a:solidFill>
                      <a:schemeClr val="bg1">
                        <a:lumMod val="85000"/>
                      </a:schemeClr>
                    </a:solidFill>
                  </a:tcPr>
                </a:tc>
                <a:tc>
                  <a:txBody>
                    <a:bodyPr/>
                    <a:lstStyle/>
                    <a:p>
                      <a:pPr algn="r">
                        <a:tabLst>
                          <a:tab pos="287338" algn="dec"/>
                        </a:tabLst>
                      </a:pP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r>
                        <a:rPr lang="en-US" sz="1300" b="0" i="0" dirty="0">
                          <a:solidFill>
                            <a:srgbClr val="092068"/>
                          </a:solidFill>
                          <a:latin typeface="Arial" panose="020B0604020202020204" pitchFamily="34" charset="0"/>
                          <a:cs typeface="Arial" panose="020B0604020202020204" pitchFamily="34" charset="0"/>
                        </a:rPr>
                        <a:t>Prostate Cancer</a:t>
                      </a:r>
                    </a:p>
                  </a:txBody>
                  <a:tcPr marT="0" marB="0" anchor="ctr">
                    <a:lnL w="12700" cap="flat" cmpd="sng" algn="ctr">
                      <a:noFill/>
                      <a:prstDash val="solid"/>
                      <a:round/>
                      <a:headEnd type="none" w="med" len="med"/>
                      <a:tailEnd type="none" w="med" len="med"/>
                    </a:lnL>
                    <a:solidFill>
                      <a:schemeClr val="bg1">
                        <a:lumMod val="85000"/>
                      </a:schemeClr>
                    </a:solidFill>
                  </a:tcPr>
                </a:tc>
                <a:tc>
                  <a:txBody>
                    <a:bodyPr/>
                    <a:lstStyle/>
                    <a:p>
                      <a:pPr algn="r"/>
                      <a:r>
                        <a:rPr lang="en-US" sz="1300" b="0" dirty="0">
                          <a:solidFill>
                            <a:srgbClr val="092068"/>
                          </a:solidFill>
                          <a:latin typeface="Arial" panose="020B0604020202020204" pitchFamily="34" charset="0"/>
                          <a:cs typeface="Arial" panose="020B0604020202020204" pitchFamily="34" charset="0"/>
                        </a:rPr>
                        <a:t>$110.0</a:t>
                      </a:r>
                    </a:p>
                  </a:txBody>
                  <a:tcPr marT="0" marB="0" anchor="ctr">
                    <a:lnR w="12700" cap="flat" cmpd="sng" algn="ctr">
                      <a:solidFill>
                        <a:srgbClr val="092068"/>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7"/>
                  </a:ext>
                </a:extLst>
              </a:tr>
              <a:tr h="255431">
                <a:tc>
                  <a:txBody>
                    <a:bodyPr/>
                    <a:lstStyle/>
                    <a:p>
                      <a:r>
                        <a:rPr lang="en-US" sz="1300" b="0" i="0" dirty="0">
                          <a:solidFill>
                            <a:srgbClr val="092068"/>
                          </a:solidFill>
                          <a:latin typeface="Arial" panose="020B0604020202020204" pitchFamily="34" charset="0"/>
                          <a:cs typeface="Arial" panose="020B0604020202020204" pitchFamily="34" charset="0"/>
                        </a:rPr>
                        <a:t>Hearing Restoration</a:t>
                      </a:r>
                    </a:p>
                  </a:txBody>
                  <a:tcPr marT="0" marB="0" anchor="ctr">
                    <a:lnL w="12700" cap="flat" cmpd="sng" algn="ctr">
                      <a:solidFill>
                        <a:srgbClr val="092068"/>
                      </a:solidFill>
                      <a:prstDash val="solid"/>
                      <a:round/>
                      <a:headEnd type="none" w="med" len="med"/>
                      <a:tailEnd type="none" w="med" len="med"/>
                    </a:lnL>
                    <a:solidFill>
                      <a:schemeClr val="bg1"/>
                    </a:solidFill>
                  </a:tcPr>
                </a:tc>
                <a:tc>
                  <a:txBody>
                    <a:bodyPr/>
                    <a:lstStyle/>
                    <a:p>
                      <a:pPr algn="r">
                        <a:tabLst>
                          <a:tab pos="287338" algn="dec"/>
                        </a:tabLst>
                      </a:pPr>
                      <a:r>
                        <a:rPr lang="en-US" sz="1300" b="0" i="0" kern="1200" dirty="0">
                          <a:solidFill>
                            <a:srgbClr val="092068"/>
                          </a:solidFill>
                          <a:latin typeface="Arial" panose="020B0604020202020204" pitchFamily="34" charset="0"/>
                          <a:ea typeface="+mn-ea"/>
                          <a:cs typeface="Arial" panose="020B0604020202020204" pitchFamily="34" charset="0"/>
                        </a:rPr>
                        <a:t>$5.0</a:t>
                      </a:r>
                    </a:p>
                  </a:txBody>
                  <a:tcPr marT="0" marB="0" anchor="ctr">
                    <a:lnR w="12700" cap="flat" cmpd="sng" algn="ctr">
                      <a:noFill/>
                      <a:prstDash val="solid"/>
                      <a:round/>
                      <a:headEnd type="none" w="med" len="med"/>
                      <a:tailEnd type="none" w="med" len="med"/>
                    </a:lnR>
                    <a:solidFill>
                      <a:schemeClr val="bg1"/>
                    </a:solidFill>
                  </a:tcPr>
                </a:tc>
                <a:tc>
                  <a:txBody>
                    <a:bodyPr/>
                    <a:lstStyle/>
                    <a:p>
                      <a:pPr algn="r">
                        <a:tabLst>
                          <a:tab pos="287338" algn="dec"/>
                        </a:tabLst>
                      </a:pP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Rare Cancers</a:t>
                      </a:r>
                    </a:p>
                  </a:txBody>
                  <a:tcPr marT="0" marB="0" anchor="ctr">
                    <a:lnL w="12700" cap="flat" cmpd="sng" algn="ctr">
                      <a:noFill/>
                      <a:prstDash val="solid"/>
                      <a:round/>
                      <a:headEnd type="none" w="med" len="med"/>
                      <a:tailEnd type="none" w="med" len="med"/>
                    </a:lnL>
                    <a:solidFill>
                      <a:schemeClr val="bg1"/>
                    </a:solidFill>
                  </a:tcPr>
                </a:tc>
                <a:tc>
                  <a:txBody>
                    <a:bodyPr/>
                    <a:lstStyle/>
                    <a:p>
                      <a:pPr algn="r"/>
                      <a:r>
                        <a:rPr lang="en-US" sz="1300" b="0" dirty="0">
                          <a:solidFill>
                            <a:srgbClr val="092068"/>
                          </a:solidFill>
                          <a:latin typeface="Arial" panose="020B0604020202020204" pitchFamily="34" charset="0"/>
                          <a:cs typeface="Arial" panose="020B0604020202020204" pitchFamily="34" charset="0"/>
                        </a:rPr>
                        <a:t>$17.5</a:t>
                      </a:r>
                    </a:p>
                  </a:txBody>
                  <a:tcPr marT="0" marB="0" anchor="ctr">
                    <a:lnR w="12700" cap="flat" cmpd="sng" algn="ctr">
                      <a:solidFill>
                        <a:srgbClr val="092068"/>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255431">
                <a:tc>
                  <a:txBody>
                    <a:bodyPr/>
                    <a:lstStyle/>
                    <a:p>
                      <a:r>
                        <a:rPr lang="en-US" sz="1300" b="0" i="0" dirty="0">
                          <a:solidFill>
                            <a:srgbClr val="092068"/>
                          </a:solidFill>
                          <a:latin typeface="Arial" panose="020B0604020202020204" pitchFamily="34" charset="0"/>
                          <a:cs typeface="Arial" panose="020B0604020202020204" pitchFamily="34" charset="0"/>
                        </a:rPr>
                        <a:t>Joint Warfighter Medical</a:t>
                      </a:r>
                    </a:p>
                  </a:txBody>
                  <a:tcPr marT="0" marB="0" anchor="ctr">
                    <a:lnL w="12700" cap="flat" cmpd="sng" algn="ctr">
                      <a:solidFill>
                        <a:srgbClr val="092068"/>
                      </a:solidFill>
                      <a:prstDash val="solid"/>
                      <a:round/>
                      <a:headEnd type="none" w="med" len="med"/>
                      <a:tailEnd type="none" w="med" len="med"/>
                    </a:lnL>
                    <a:solidFill>
                      <a:schemeClr val="bg1">
                        <a:lumMod val="85000"/>
                      </a:schemeClr>
                    </a:solidFill>
                  </a:tcPr>
                </a:tc>
                <a:tc>
                  <a:txBody>
                    <a:bodyPr/>
                    <a:lstStyle/>
                    <a:p>
                      <a:pPr algn="r">
                        <a:tabLst>
                          <a:tab pos="287338" algn="dec"/>
                        </a:tabLst>
                      </a:pPr>
                      <a:r>
                        <a:rPr lang="en-US" sz="1300" b="0" i="0" kern="1200" dirty="0">
                          <a:solidFill>
                            <a:srgbClr val="092068"/>
                          </a:solidFill>
                          <a:latin typeface="Arial" panose="020B0604020202020204" pitchFamily="34" charset="0"/>
                          <a:ea typeface="+mn-ea"/>
                          <a:cs typeface="Arial" panose="020B0604020202020204" pitchFamily="34" charset="0"/>
                        </a:rPr>
                        <a:t>$25.0</a:t>
                      </a:r>
                    </a:p>
                  </a:txBody>
                  <a:tcPr marT="0" marB="0" anchor="ctr">
                    <a:lnR w="12700" cap="flat" cmpd="sng" algn="ctr">
                      <a:noFill/>
                      <a:prstDash val="solid"/>
                      <a:round/>
                      <a:headEnd type="none" w="med" len="med"/>
                      <a:tailEnd type="none" w="med" len="med"/>
                    </a:lnR>
                    <a:solidFill>
                      <a:schemeClr val="bg1">
                        <a:lumMod val="85000"/>
                      </a:schemeClr>
                    </a:solidFill>
                  </a:tcPr>
                </a:tc>
                <a:tc>
                  <a:txBody>
                    <a:bodyPr/>
                    <a:lstStyle/>
                    <a:p>
                      <a:pPr algn="r">
                        <a:tabLst>
                          <a:tab pos="287338" algn="dec"/>
                        </a:tabLst>
                      </a:pP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r>
                        <a:rPr lang="en-US" sz="1300" dirty="0">
                          <a:solidFill>
                            <a:srgbClr val="092068"/>
                          </a:solidFill>
                          <a:latin typeface="Arial" panose="020B0604020202020204" pitchFamily="34" charset="0"/>
                          <a:cs typeface="Arial" panose="020B0604020202020204" pitchFamily="34" charset="0"/>
                        </a:rPr>
                        <a:t>Reconstructive Transplant</a:t>
                      </a:r>
                    </a:p>
                  </a:txBody>
                  <a:tcPr marT="0" marB="0" anchor="ctr">
                    <a:lnL w="12700" cap="flat" cmpd="sng" algn="ctr">
                      <a:noFill/>
                      <a:prstDash val="solid"/>
                      <a:round/>
                      <a:headEnd type="none" w="med" len="med"/>
                      <a:tailEnd type="none" w="med" len="med"/>
                    </a:lnL>
                    <a:solidFill>
                      <a:schemeClr val="bg1">
                        <a:lumMod val="85000"/>
                      </a:schemeClr>
                    </a:solidFill>
                  </a:tcPr>
                </a:tc>
                <a:tc>
                  <a:txBody>
                    <a:bodyPr/>
                    <a:lstStyle/>
                    <a:p>
                      <a:pPr algn="r"/>
                      <a:r>
                        <a:rPr lang="en-US" sz="1300" b="0" dirty="0">
                          <a:solidFill>
                            <a:srgbClr val="092068"/>
                          </a:solidFill>
                          <a:latin typeface="Arial" panose="020B0604020202020204" pitchFamily="34" charset="0"/>
                          <a:cs typeface="Arial" panose="020B0604020202020204" pitchFamily="34" charset="0"/>
                        </a:rPr>
                        <a:t>$12.0</a:t>
                      </a:r>
                    </a:p>
                  </a:txBody>
                  <a:tcPr marT="0" marB="0" anchor="ctr">
                    <a:lnR w="12700" cap="flat" cmpd="sng" algn="ctr">
                      <a:solidFill>
                        <a:srgbClr val="092068"/>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9"/>
                  </a:ext>
                </a:extLst>
              </a:tr>
              <a:tr h="255431">
                <a:tc>
                  <a:txBody>
                    <a:bodyPr/>
                    <a:lstStyle/>
                    <a:p>
                      <a:r>
                        <a:rPr lang="en-US" sz="1300" b="0" i="0" dirty="0">
                          <a:solidFill>
                            <a:srgbClr val="092068"/>
                          </a:solidFill>
                          <a:latin typeface="Arial" panose="020B0604020202020204" pitchFamily="34" charset="0"/>
                          <a:cs typeface="Arial" panose="020B0604020202020204" pitchFamily="34" charset="0"/>
                        </a:rPr>
                        <a:t>Kidney Cancer</a:t>
                      </a:r>
                      <a:endParaRPr lang="en-US" sz="1300" b="0" i="0" baseline="30000" dirty="0">
                        <a:solidFill>
                          <a:srgbClr val="092068"/>
                        </a:solidFill>
                        <a:latin typeface="Arial" panose="020B0604020202020204" pitchFamily="34" charset="0"/>
                        <a:cs typeface="Arial" panose="020B0604020202020204" pitchFamily="34" charset="0"/>
                      </a:endParaRPr>
                    </a:p>
                  </a:txBody>
                  <a:tcPr marT="0" marB="0" anchor="ctr">
                    <a:lnL w="12700" cap="flat" cmpd="sng" algn="ctr">
                      <a:solidFill>
                        <a:srgbClr val="092068"/>
                      </a:solidFill>
                      <a:prstDash val="solid"/>
                      <a:round/>
                      <a:headEnd type="none" w="med" len="med"/>
                      <a:tailEnd type="none" w="med" len="med"/>
                    </a:lnL>
                    <a:solidFill>
                      <a:schemeClr val="bg1"/>
                    </a:solidFill>
                  </a:tcPr>
                </a:tc>
                <a:tc>
                  <a:txBody>
                    <a:bodyPr/>
                    <a:lstStyle/>
                    <a:p>
                      <a:pPr algn="r">
                        <a:tabLst>
                          <a:tab pos="287338" algn="dec"/>
                        </a:tabLst>
                      </a:pPr>
                      <a:r>
                        <a:rPr lang="en-US" sz="1300" b="0" i="0" kern="1200" dirty="0">
                          <a:solidFill>
                            <a:srgbClr val="092068"/>
                          </a:solidFill>
                          <a:latin typeface="Arial" panose="020B0604020202020204" pitchFamily="34" charset="0"/>
                          <a:ea typeface="+mn-ea"/>
                          <a:cs typeface="Arial" panose="020B0604020202020204" pitchFamily="34" charset="0"/>
                        </a:rPr>
                        <a:t>$50.0</a:t>
                      </a:r>
                    </a:p>
                  </a:txBody>
                  <a:tcPr marT="0" marB="0" anchor="ctr">
                    <a:lnR w="12700" cap="flat" cmpd="sng" algn="ctr">
                      <a:noFill/>
                      <a:prstDash val="solid"/>
                      <a:round/>
                      <a:headEnd type="none" w="med" len="med"/>
                      <a:tailEnd type="none" w="med" len="med"/>
                    </a:lnR>
                    <a:solidFill>
                      <a:schemeClr val="bg1"/>
                    </a:solidFill>
                  </a:tcPr>
                </a:tc>
                <a:tc>
                  <a:txBody>
                    <a:bodyPr/>
                    <a:lstStyle/>
                    <a:p>
                      <a:pPr algn="r">
                        <a:tabLst>
                          <a:tab pos="287338" algn="dec"/>
                        </a:tabLst>
                      </a:pP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r>
                        <a:rPr lang="en-US" sz="1300" dirty="0">
                          <a:solidFill>
                            <a:srgbClr val="092068"/>
                          </a:solidFill>
                          <a:latin typeface="Arial" panose="020B0604020202020204" pitchFamily="34" charset="0"/>
                          <a:cs typeface="Arial" panose="020B0604020202020204" pitchFamily="34" charset="0"/>
                        </a:rPr>
                        <a:t>Spinal Cord Injury</a:t>
                      </a:r>
                    </a:p>
                  </a:txBody>
                  <a:tcPr marT="0" marB="0" anchor="ctr">
                    <a:lnL w="12700" cap="flat" cmpd="sng" algn="ctr">
                      <a:noFill/>
                      <a:prstDash val="solid"/>
                      <a:round/>
                      <a:headEnd type="none" w="med" len="med"/>
                      <a:tailEnd type="none" w="med" len="med"/>
                    </a:lnL>
                    <a:solidFill>
                      <a:schemeClr val="bg1"/>
                    </a:solidFill>
                  </a:tcPr>
                </a:tc>
                <a:tc>
                  <a:txBody>
                    <a:bodyPr/>
                    <a:lstStyle/>
                    <a:p>
                      <a:pPr algn="r"/>
                      <a:r>
                        <a:rPr lang="en-US" sz="1300" b="0" dirty="0">
                          <a:solidFill>
                            <a:srgbClr val="092068"/>
                          </a:solidFill>
                          <a:latin typeface="Arial" panose="020B0604020202020204" pitchFamily="34" charset="0"/>
                          <a:cs typeface="Arial" panose="020B0604020202020204" pitchFamily="34" charset="0"/>
                        </a:rPr>
                        <a:t>$40.0</a:t>
                      </a:r>
                    </a:p>
                  </a:txBody>
                  <a:tcPr marT="0" marB="0" anchor="ctr">
                    <a:lnR w="12700" cap="flat" cmpd="sng" algn="ctr">
                      <a:solidFill>
                        <a:srgbClr val="092068"/>
                      </a:solidFill>
                      <a:prstDash val="solid"/>
                      <a:round/>
                      <a:headEnd type="none" w="med" len="med"/>
                      <a:tailEnd type="none" w="med" len="med"/>
                    </a:lnR>
                    <a:solidFill>
                      <a:schemeClr val="bg1"/>
                    </a:solidFill>
                  </a:tcPr>
                </a:tc>
                <a:extLst>
                  <a:ext uri="{0D108BD9-81ED-4DB2-BD59-A6C34878D82A}">
                    <a16:rowId xmlns:a16="http://schemas.microsoft.com/office/drawing/2014/main" val="10010"/>
                  </a:ext>
                </a:extLst>
              </a:tr>
              <a:tr h="255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Lung</a:t>
                      </a:r>
                      <a:r>
                        <a:rPr lang="en-US" sz="1300" b="0" i="0" baseline="0" dirty="0">
                          <a:solidFill>
                            <a:srgbClr val="092068"/>
                          </a:solidFill>
                          <a:latin typeface="Arial" panose="020B0604020202020204" pitchFamily="34" charset="0"/>
                          <a:cs typeface="Arial" panose="020B0604020202020204" pitchFamily="34" charset="0"/>
                        </a:rPr>
                        <a:t> Cancer</a:t>
                      </a:r>
                      <a:endParaRPr lang="en-US" sz="1300" b="0" i="0" dirty="0">
                        <a:solidFill>
                          <a:srgbClr val="092068"/>
                        </a:solidFill>
                        <a:latin typeface="Arial" panose="020B0604020202020204" pitchFamily="34" charset="0"/>
                        <a:cs typeface="Arial" panose="020B0604020202020204" pitchFamily="34" charset="0"/>
                      </a:endParaRPr>
                    </a:p>
                  </a:txBody>
                  <a:tcPr marT="0" marB="0" anchor="ctr">
                    <a:lnL w="12700" cap="flat" cmpd="sng" algn="ctr">
                      <a:solidFill>
                        <a:srgbClr val="092068"/>
                      </a:solidFill>
                      <a:prstDash val="solid"/>
                      <a:round/>
                      <a:headEnd type="none" w="med" len="med"/>
                      <a:tailEnd type="none" w="med" len="med"/>
                    </a:lnL>
                    <a:solidFill>
                      <a:schemeClr val="bg1">
                        <a:lumMod val="85000"/>
                      </a:schemeClr>
                    </a:solidFill>
                  </a:tcPr>
                </a:tc>
                <a:tc>
                  <a:txBody>
                    <a:bodyPr/>
                    <a:lstStyle/>
                    <a:p>
                      <a:pPr algn="r">
                        <a:tabLst>
                          <a:tab pos="287338" algn="dec"/>
                        </a:tabLst>
                      </a:pPr>
                      <a:r>
                        <a:rPr lang="en-US" sz="1300" b="0" i="0" kern="1200" dirty="0">
                          <a:solidFill>
                            <a:srgbClr val="092068"/>
                          </a:solidFill>
                          <a:latin typeface="Arial" panose="020B0604020202020204" pitchFamily="34" charset="0"/>
                          <a:ea typeface="+mn-ea"/>
                          <a:cs typeface="Arial" panose="020B0604020202020204" pitchFamily="34" charset="0"/>
                        </a:rPr>
                        <a:t>$25.0</a:t>
                      </a:r>
                    </a:p>
                  </a:txBody>
                  <a:tcPr marT="0" marB="0" anchor="ctr">
                    <a:lnR w="12700" cap="flat" cmpd="sng" algn="ctr">
                      <a:noFill/>
                      <a:prstDash val="solid"/>
                      <a:round/>
                      <a:headEnd type="none" w="med" len="med"/>
                      <a:tailEnd type="none" w="med" len="med"/>
                    </a:lnR>
                    <a:solidFill>
                      <a:schemeClr val="bg1">
                        <a:lumMod val="85000"/>
                      </a:schemeClr>
                    </a:solidFill>
                  </a:tcPr>
                </a:tc>
                <a:tc>
                  <a:txBody>
                    <a:bodyPr/>
                    <a:lstStyle/>
                    <a:p>
                      <a:pPr algn="r">
                        <a:tabLst>
                          <a:tab pos="287338" algn="dec"/>
                        </a:tabLst>
                      </a:pP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Tick-Borne Disease</a:t>
                      </a:r>
                    </a:p>
                  </a:txBody>
                  <a:tcPr marT="0" marB="0" anchor="ctr">
                    <a:lnL w="12700" cap="flat" cmpd="sng" algn="ctr">
                      <a:noFill/>
                      <a:prstDash val="solid"/>
                      <a:round/>
                      <a:headEnd type="none" w="med" len="med"/>
                      <a:tailEnd type="none" w="med" len="med"/>
                    </a:lnL>
                    <a:solidFill>
                      <a:schemeClr val="bg1">
                        <a:lumMod val="85000"/>
                      </a:schemeClr>
                    </a:solidFill>
                  </a:tcPr>
                </a:tc>
                <a:tc>
                  <a:txBody>
                    <a:bodyPr/>
                    <a:lstStyle/>
                    <a:p>
                      <a:pPr algn="r"/>
                      <a:r>
                        <a:rPr lang="en-US" sz="1300" b="0" dirty="0">
                          <a:solidFill>
                            <a:srgbClr val="092068"/>
                          </a:solidFill>
                          <a:latin typeface="Arial" panose="020B0604020202020204" pitchFamily="34" charset="0"/>
                          <a:cs typeface="Arial" panose="020B0604020202020204" pitchFamily="34" charset="0"/>
                        </a:rPr>
                        <a:t>$7.0</a:t>
                      </a:r>
                    </a:p>
                  </a:txBody>
                  <a:tcPr marT="0" marB="0" anchor="ctr">
                    <a:lnR w="12700" cap="flat" cmpd="sng" algn="ctr">
                      <a:solidFill>
                        <a:srgbClr val="092068"/>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11"/>
                  </a:ext>
                </a:extLst>
              </a:tr>
              <a:tr h="255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Lupus</a:t>
                      </a:r>
                    </a:p>
                  </a:txBody>
                  <a:tcPr marT="0" marB="0" anchor="ctr">
                    <a:lnL w="12700" cap="flat" cmpd="sng" algn="ctr">
                      <a:solidFill>
                        <a:srgbClr val="092068"/>
                      </a:solidFill>
                      <a:prstDash val="solid"/>
                      <a:round/>
                      <a:headEnd type="none" w="med" len="med"/>
                      <a:tailEnd type="none" w="med" len="med"/>
                    </a:lnL>
                    <a:noFill/>
                  </a:tcPr>
                </a:tc>
                <a:tc>
                  <a:txBody>
                    <a:bodyPr/>
                    <a:lstStyle/>
                    <a:p>
                      <a:pPr algn="r">
                        <a:tabLst>
                          <a:tab pos="287338" algn="dec"/>
                        </a:tabLst>
                      </a:pPr>
                      <a:r>
                        <a:rPr lang="en-US" sz="1300" b="0" i="0" kern="1200" dirty="0">
                          <a:solidFill>
                            <a:srgbClr val="092068"/>
                          </a:solidFill>
                          <a:latin typeface="Arial" panose="020B0604020202020204" pitchFamily="34" charset="0"/>
                          <a:ea typeface="+mn-ea"/>
                          <a:cs typeface="Arial" panose="020B0604020202020204" pitchFamily="34" charset="0"/>
                        </a:rPr>
                        <a:t>$10.0</a:t>
                      </a:r>
                    </a:p>
                  </a:txBody>
                  <a:tcPr marT="0" marB="0" anchor="ctr">
                    <a:lnR w="12700" cap="flat" cmpd="sng" algn="ctr">
                      <a:noFill/>
                      <a:prstDash val="solid"/>
                      <a:round/>
                      <a:headEnd type="none" w="med" len="med"/>
                      <a:tailEnd type="none" w="med" len="med"/>
                    </a:lnR>
                    <a:solidFill>
                      <a:schemeClr val="bg1"/>
                    </a:solidFill>
                  </a:tcPr>
                </a:tc>
                <a:tc>
                  <a:txBody>
                    <a:bodyPr/>
                    <a:lstStyle/>
                    <a:p>
                      <a:pPr algn="r">
                        <a:tabLst>
                          <a:tab pos="287338" algn="dec"/>
                        </a:tabLst>
                      </a:pP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r>
                        <a:rPr lang="en-US" sz="1300" dirty="0">
                          <a:solidFill>
                            <a:srgbClr val="092068"/>
                          </a:solidFill>
                          <a:latin typeface="Arial" panose="020B0604020202020204" pitchFamily="34" charset="0"/>
                          <a:cs typeface="Arial" panose="020B0604020202020204" pitchFamily="34" charset="0"/>
                        </a:rPr>
                        <a:t>Toxic</a:t>
                      </a:r>
                      <a:r>
                        <a:rPr lang="en-US" sz="1300" baseline="0" dirty="0">
                          <a:solidFill>
                            <a:srgbClr val="092068"/>
                          </a:solidFill>
                          <a:latin typeface="Arial" panose="020B0604020202020204" pitchFamily="34" charset="0"/>
                          <a:cs typeface="Arial" panose="020B0604020202020204" pitchFamily="34" charset="0"/>
                        </a:rPr>
                        <a:t> Exposures</a:t>
                      </a:r>
                      <a:endParaRPr lang="en-US" sz="1300" dirty="0">
                        <a:solidFill>
                          <a:srgbClr val="092068"/>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solidFill>
                      <a:schemeClr val="bg1"/>
                    </a:solidFill>
                  </a:tcPr>
                </a:tc>
                <a:tc>
                  <a:txBody>
                    <a:bodyPr/>
                    <a:lstStyle/>
                    <a:p>
                      <a:pPr algn="r"/>
                      <a:r>
                        <a:rPr lang="en-US" sz="1300" dirty="0">
                          <a:solidFill>
                            <a:srgbClr val="092068"/>
                          </a:solidFill>
                          <a:latin typeface="Arial" panose="020B0604020202020204" pitchFamily="34" charset="0"/>
                          <a:cs typeface="Arial" panose="020B0604020202020204" pitchFamily="34" charset="0"/>
                        </a:rPr>
                        <a:t>$30.0</a:t>
                      </a:r>
                    </a:p>
                  </a:txBody>
                  <a:tcPr marT="0" marB="0" anchor="ctr">
                    <a:lnR w="12700" cap="flat" cmpd="sng" algn="ctr">
                      <a:solidFill>
                        <a:srgbClr val="092068"/>
                      </a:solidFill>
                      <a:prstDash val="solid"/>
                      <a:round/>
                      <a:headEnd type="none" w="med" len="med"/>
                      <a:tailEnd type="none" w="med" len="med"/>
                    </a:lnR>
                    <a:solidFill>
                      <a:schemeClr val="bg1"/>
                    </a:solidFill>
                  </a:tcPr>
                </a:tc>
                <a:extLst>
                  <a:ext uri="{0D108BD9-81ED-4DB2-BD59-A6C34878D82A}">
                    <a16:rowId xmlns:a16="http://schemas.microsoft.com/office/drawing/2014/main" val="1001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Melanoma</a:t>
                      </a:r>
                    </a:p>
                  </a:txBody>
                  <a:tcPr marT="0" marB="0" anchor="ctr">
                    <a:lnL w="12700" cap="flat" cmpd="sng" algn="ctr">
                      <a:solidFill>
                        <a:srgbClr val="092068"/>
                      </a:solidFill>
                      <a:prstDash val="solid"/>
                      <a:round/>
                      <a:headEnd type="none" w="med" len="med"/>
                      <a:tailEnd type="none" w="med" len="med"/>
                    </a:lnL>
                    <a:solidFill>
                      <a:schemeClr val="bg1">
                        <a:lumMod val="85000"/>
                      </a:schemeClr>
                    </a:solidFill>
                  </a:tcPr>
                </a:tc>
                <a:tc>
                  <a:txBody>
                    <a:bodyPr/>
                    <a:lstStyle/>
                    <a:p>
                      <a:pPr algn="r">
                        <a:tabLst>
                          <a:tab pos="287338" algn="dec"/>
                        </a:tabLst>
                      </a:pPr>
                      <a:r>
                        <a:rPr lang="en-US" sz="1300" b="0" i="0" kern="1200" dirty="0">
                          <a:solidFill>
                            <a:srgbClr val="092068"/>
                          </a:solidFill>
                          <a:latin typeface="Arial" panose="020B0604020202020204" pitchFamily="34" charset="0"/>
                          <a:ea typeface="+mn-ea"/>
                          <a:cs typeface="Arial" panose="020B0604020202020204" pitchFamily="34" charset="0"/>
                        </a:rPr>
                        <a:t>$40.0</a:t>
                      </a:r>
                    </a:p>
                  </a:txBody>
                  <a:tcPr marT="0" marB="0" anchor="ctr">
                    <a:lnR w="12700" cap="flat" cmpd="sng" algn="ctr">
                      <a:noFill/>
                      <a:prstDash val="solid"/>
                      <a:round/>
                      <a:headEnd type="none" w="med" len="med"/>
                      <a:tailEnd type="none" w="med" len="med"/>
                    </a:lnR>
                    <a:solidFill>
                      <a:schemeClr val="bg1">
                        <a:lumMod val="85000"/>
                      </a:schemeClr>
                    </a:solidFill>
                  </a:tcPr>
                </a:tc>
                <a:tc>
                  <a:txBody>
                    <a:bodyPr/>
                    <a:lstStyle/>
                    <a:p>
                      <a:pPr algn="r">
                        <a:tabLst>
                          <a:tab pos="287338" algn="dec"/>
                        </a:tabLst>
                      </a:pP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Traumatic Brain Injury and Psychological Health</a:t>
                      </a:r>
                    </a:p>
                  </a:txBody>
                  <a:tcPr marT="0" marB="0" anchor="ctr">
                    <a:lnL w="12700" cap="flat" cmpd="sng" algn="ctr">
                      <a:noFill/>
                      <a:prstDash val="solid"/>
                      <a:round/>
                      <a:headEnd type="none" w="med" len="med"/>
                      <a:tailEnd type="none" w="med" len="med"/>
                    </a:lnL>
                    <a:solidFill>
                      <a:srgbClr val="FFFF00"/>
                    </a:solidFill>
                  </a:tcPr>
                </a:tc>
                <a:tc>
                  <a:txBody>
                    <a:bodyPr/>
                    <a:lstStyle/>
                    <a:p>
                      <a:pPr algn="r"/>
                      <a:r>
                        <a:rPr lang="en-US" sz="1300" b="0" dirty="0">
                          <a:solidFill>
                            <a:srgbClr val="092068"/>
                          </a:solidFill>
                          <a:latin typeface="Arial" panose="020B0604020202020204" pitchFamily="34" charset="0"/>
                          <a:cs typeface="Arial" panose="020B0604020202020204" pitchFamily="34" charset="0"/>
                        </a:rPr>
                        <a:t>$175.0</a:t>
                      </a:r>
                    </a:p>
                  </a:txBody>
                  <a:tcPr marT="0" marB="0" anchor="ctr">
                    <a:lnR w="12700" cap="flat" cmpd="sng" algn="ctr">
                      <a:solidFill>
                        <a:srgbClr val="092068"/>
                      </a:solidFill>
                      <a:prstDash val="solid"/>
                      <a:round/>
                      <a:headEnd type="none" w="med" len="med"/>
                      <a:tailEnd type="none" w="med" len="med"/>
                    </a:lnR>
                    <a:solidFill>
                      <a:srgbClr val="FFFF00"/>
                    </a:solidFill>
                  </a:tcPr>
                </a:tc>
                <a:extLst>
                  <a:ext uri="{0D108BD9-81ED-4DB2-BD59-A6C34878D82A}">
                    <a16:rowId xmlns:a16="http://schemas.microsoft.com/office/drawing/2014/main" val="10013"/>
                  </a:ext>
                </a:extLst>
              </a:tr>
              <a:tr h="255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Military Burn</a:t>
                      </a:r>
                    </a:p>
                  </a:txBody>
                  <a:tcPr marT="0" marB="0" anchor="ctr">
                    <a:lnL w="12700" cap="flat" cmpd="sng" algn="ctr">
                      <a:solidFill>
                        <a:srgbClr val="092068"/>
                      </a:solidFill>
                      <a:prstDash val="solid"/>
                      <a:round/>
                      <a:headEnd type="none" w="med" len="med"/>
                      <a:tailEnd type="none" w="med" len="med"/>
                    </a:lnL>
                    <a:solidFill>
                      <a:schemeClr val="bg1"/>
                    </a:solidFill>
                  </a:tcPr>
                </a:tc>
                <a:tc>
                  <a:txBody>
                    <a:bodyPr/>
                    <a:lstStyle/>
                    <a:p>
                      <a:pPr algn="r">
                        <a:tabLst>
                          <a:tab pos="287338" algn="dec"/>
                        </a:tabLst>
                      </a:pPr>
                      <a:r>
                        <a:rPr lang="en-US" sz="1300" b="0" i="0" kern="1200" dirty="0">
                          <a:solidFill>
                            <a:srgbClr val="092068"/>
                          </a:solidFill>
                          <a:latin typeface="Arial" panose="020B0604020202020204" pitchFamily="34" charset="0"/>
                          <a:ea typeface="+mn-ea"/>
                          <a:cs typeface="Arial" panose="020B0604020202020204" pitchFamily="34" charset="0"/>
                        </a:rPr>
                        <a:t>$10.0</a:t>
                      </a:r>
                    </a:p>
                  </a:txBody>
                  <a:tcPr marT="0" marB="0" anchor="ctr">
                    <a:lnR w="12700" cap="flat" cmpd="sng" algn="ctr">
                      <a:noFill/>
                      <a:prstDash val="solid"/>
                      <a:round/>
                      <a:headEnd type="none" w="med" len="med"/>
                      <a:tailEnd type="none" w="med" len="med"/>
                    </a:lnR>
                    <a:noFill/>
                  </a:tcPr>
                </a:tc>
                <a:tc>
                  <a:txBody>
                    <a:bodyPr/>
                    <a:lstStyle/>
                    <a:p>
                      <a:pPr algn="r">
                        <a:tabLst>
                          <a:tab pos="287338" algn="dec"/>
                        </a:tabLst>
                      </a:pP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Tuberous</a:t>
                      </a:r>
                      <a:r>
                        <a:rPr lang="en-US" sz="1300" b="0" i="0" baseline="0" dirty="0">
                          <a:solidFill>
                            <a:srgbClr val="092068"/>
                          </a:solidFill>
                          <a:latin typeface="Arial" panose="020B0604020202020204" pitchFamily="34" charset="0"/>
                          <a:cs typeface="Arial" panose="020B0604020202020204" pitchFamily="34" charset="0"/>
                        </a:rPr>
                        <a:t> Sclerosis Complex</a:t>
                      </a:r>
                      <a:endParaRPr lang="en-US" sz="1300" b="0" i="0" dirty="0">
                        <a:solidFill>
                          <a:srgbClr val="092068"/>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solidFill>
                      <a:schemeClr val="bg1"/>
                    </a:solidFill>
                  </a:tcPr>
                </a:tc>
                <a:tc>
                  <a:txBody>
                    <a:bodyPr/>
                    <a:lstStyle/>
                    <a:p>
                      <a:pPr algn="r"/>
                      <a:r>
                        <a:rPr lang="en-US" sz="1300" b="0" dirty="0">
                          <a:solidFill>
                            <a:srgbClr val="092068"/>
                          </a:solidFill>
                          <a:latin typeface="Arial" panose="020B0604020202020204" pitchFamily="34" charset="0"/>
                          <a:cs typeface="Arial" panose="020B0604020202020204" pitchFamily="34" charset="0"/>
                        </a:rPr>
                        <a:t>$8.0</a:t>
                      </a:r>
                    </a:p>
                  </a:txBody>
                  <a:tcPr marT="0" marB="0" anchor="ctr">
                    <a:lnR w="12700" cap="flat" cmpd="sng" algn="ctr">
                      <a:solidFill>
                        <a:srgbClr val="092068"/>
                      </a:solidFill>
                      <a:prstDash val="solid"/>
                      <a:round/>
                      <a:headEnd type="none" w="med" len="med"/>
                      <a:tailEnd type="none" w="med" len="med"/>
                    </a:lnR>
                    <a:solidFill>
                      <a:schemeClr val="bg1"/>
                    </a:solidFill>
                  </a:tcPr>
                </a:tc>
                <a:extLst>
                  <a:ext uri="{0D108BD9-81ED-4DB2-BD59-A6C34878D82A}">
                    <a16:rowId xmlns:a16="http://schemas.microsoft.com/office/drawing/2014/main" val="10023"/>
                  </a:ext>
                </a:extLst>
              </a:tr>
              <a:tr h="255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Multiple Sclerosis</a:t>
                      </a:r>
                    </a:p>
                  </a:txBody>
                  <a:tcPr marT="0" marB="0" anchor="ctr">
                    <a:lnL w="12700" cap="flat" cmpd="sng" algn="ctr">
                      <a:solidFill>
                        <a:srgbClr val="092068"/>
                      </a:solidFill>
                      <a:prstDash val="solid"/>
                      <a:round/>
                      <a:headEnd type="none" w="med" len="med"/>
                      <a:tailEnd type="none" w="med" len="med"/>
                    </a:lnL>
                    <a:solidFill>
                      <a:schemeClr val="bg1">
                        <a:lumMod val="85000"/>
                      </a:schemeClr>
                    </a:solidFill>
                  </a:tcPr>
                </a:tc>
                <a:tc>
                  <a:txBody>
                    <a:bodyPr/>
                    <a:lstStyle/>
                    <a:p>
                      <a:pPr algn="r">
                        <a:tabLst>
                          <a:tab pos="287338" algn="dec"/>
                        </a:tabLst>
                      </a:pPr>
                      <a:r>
                        <a:rPr lang="en-US" sz="1300" b="0" i="0" kern="1200" dirty="0">
                          <a:solidFill>
                            <a:srgbClr val="092068"/>
                          </a:solidFill>
                          <a:latin typeface="Arial" panose="020B0604020202020204" pitchFamily="34" charset="0"/>
                          <a:ea typeface="+mn-ea"/>
                          <a:cs typeface="Arial" panose="020B0604020202020204" pitchFamily="34" charset="0"/>
                        </a:rPr>
                        <a:t>$20.0</a:t>
                      </a:r>
                    </a:p>
                  </a:txBody>
                  <a:tcPr marT="0" marB="0" anchor="ctr">
                    <a:lnR w="12700" cap="flat" cmpd="sng" algn="ctr">
                      <a:noFill/>
                      <a:prstDash val="solid"/>
                      <a:round/>
                      <a:headEnd type="none" w="med" len="med"/>
                      <a:tailEnd type="none" w="med" len="med"/>
                    </a:lnR>
                    <a:solidFill>
                      <a:schemeClr val="bg1">
                        <a:lumMod val="85000"/>
                      </a:schemeClr>
                    </a:solidFill>
                  </a:tcPr>
                </a:tc>
                <a:tc>
                  <a:txBody>
                    <a:bodyPr/>
                    <a:lstStyle/>
                    <a:p>
                      <a:pPr algn="r">
                        <a:tabLst>
                          <a:tab pos="287338" algn="dec"/>
                        </a:tabLst>
                      </a:pP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9206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092068"/>
                          </a:solidFill>
                          <a:latin typeface="Arial" panose="020B0604020202020204" pitchFamily="34" charset="0"/>
                          <a:cs typeface="Arial" panose="020B0604020202020204" pitchFamily="34" charset="0"/>
                        </a:rPr>
                        <a:t>Vision</a:t>
                      </a:r>
                    </a:p>
                  </a:txBody>
                  <a:tcPr marT="0" marB="0"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a:r>
                        <a:rPr lang="en-US" sz="1300" b="0" dirty="0">
                          <a:solidFill>
                            <a:srgbClr val="092068"/>
                          </a:solidFill>
                          <a:latin typeface="Arial" panose="020B0604020202020204" pitchFamily="34" charset="0"/>
                          <a:cs typeface="Arial" panose="020B0604020202020204" pitchFamily="34" charset="0"/>
                        </a:rPr>
                        <a:t>$20.0</a:t>
                      </a:r>
                    </a:p>
                  </a:txBody>
                  <a:tcPr marT="0" marB="0" anchor="ctr">
                    <a:lnR w="12700" cap="flat" cmpd="sng" algn="ctr">
                      <a:solidFill>
                        <a:srgbClr val="092068"/>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4"/>
                  </a:ext>
                </a:extLst>
              </a:tr>
              <a:tr h="269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baseline="0" dirty="0">
                          <a:solidFill>
                            <a:srgbClr val="092068"/>
                          </a:solidFill>
                          <a:latin typeface="Arial" panose="020B0604020202020204" pitchFamily="34" charset="0"/>
                          <a:cs typeface="Arial" panose="020B0604020202020204" pitchFamily="34" charset="0"/>
                        </a:rPr>
                        <a:t>Neurofibromatosis</a:t>
                      </a:r>
                    </a:p>
                  </a:txBody>
                  <a:tcPr marT="0" marB="0" anchor="ctr">
                    <a:lnL w="12700" cap="flat" cmpd="sng" algn="ctr">
                      <a:solidFill>
                        <a:srgbClr val="092068"/>
                      </a:solidFill>
                      <a:prstDash val="solid"/>
                      <a:round/>
                      <a:headEnd type="none" w="med" len="med"/>
                      <a:tailEnd type="none" w="med" len="med"/>
                    </a:lnL>
                    <a:lnB w="12700" cap="flat" cmpd="sng" algn="ctr">
                      <a:solidFill>
                        <a:srgbClr val="092068"/>
                      </a:solidFill>
                      <a:prstDash val="solid"/>
                      <a:round/>
                      <a:headEnd type="none" w="med" len="med"/>
                      <a:tailEnd type="none" w="med" len="med"/>
                    </a:lnB>
                    <a:solidFill>
                      <a:schemeClr val="bg1"/>
                    </a:solidFill>
                  </a:tcPr>
                </a:tc>
                <a:tc>
                  <a:txBody>
                    <a:bodyPr/>
                    <a:lstStyle/>
                    <a:p>
                      <a:pPr algn="r"/>
                      <a:r>
                        <a:rPr lang="en-US" sz="1300" b="0" dirty="0">
                          <a:solidFill>
                            <a:srgbClr val="092068"/>
                          </a:solidFill>
                          <a:latin typeface="Arial" panose="020B0604020202020204" pitchFamily="34" charset="0"/>
                          <a:cs typeface="Arial" panose="020B0604020202020204" pitchFamily="34" charset="0"/>
                        </a:rPr>
                        <a:t>$25.0</a:t>
                      </a:r>
                    </a:p>
                  </a:txBody>
                  <a:tcPr marT="0" marB="0" anchor="ctr">
                    <a:lnR w="12700" cap="flat" cmpd="sng" algn="ctr">
                      <a:noFill/>
                      <a:prstDash val="solid"/>
                      <a:round/>
                      <a:headEnd type="none" w="med" len="med"/>
                      <a:tailEnd type="none" w="med" len="med"/>
                    </a:lnR>
                    <a:lnB w="12700" cap="flat" cmpd="sng" algn="ctr">
                      <a:solidFill>
                        <a:srgbClr val="092068"/>
                      </a:solidFill>
                      <a:prstDash val="solid"/>
                      <a:round/>
                      <a:headEnd type="none" w="med" len="med"/>
                      <a:tailEnd type="none" w="med" len="med"/>
                    </a:lnB>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tab pos="3719513" algn="l"/>
                        </a:tabLst>
                        <a:defRPr/>
                      </a:pPr>
                      <a:r>
                        <a:rPr lang="en-US" sz="1800" b="1" i="0" dirty="0">
                          <a:latin typeface="Arial" panose="020B0604020202020204" pitchFamily="34" charset="0"/>
                          <a:cs typeface="Arial" panose="020B0604020202020204" pitchFamily="34" charset="0"/>
                        </a:rPr>
                        <a:t>TOTAL </a:t>
                      </a:r>
                      <a:r>
                        <a:rPr lang="en-US" sz="1800" b="1" i="0" baseline="0" dirty="0">
                          <a:latin typeface="Arial" panose="020B0604020202020204" pitchFamily="34" charset="0"/>
                          <a:cs typeface="Arial" panose="020B0604020202020204" pitchFamily="34" charset="0"/>
                        </a:rPr>
                        <a:t> </a:t>
                      </a:r>
                      <a:r>
                        <a:rPr lang="en-US" sz="1800" b="1" i="0" dirty="0">
                          <a:latin typeface="Arial" panose="020B0604020202020204" pitchFamily="34" charset="0"/>
                          <a:cs typeface="Arial" panose="020B0604020202020204" pitchFamily="34" charset="0"/>
                        </a:rPr>
                        <a:t>=  $1.52B</a:t>
                      </a:r>
                      <a:endParaRPr kumimoji="0" lang="en-US" sz="1800" b="1"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09206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92068"/>
                      </a:solidFill>
                      <a:prstDash val="solid"/>
                      <a:round/>
                      <a:headEnd type="none" w="med" len="med"/>
                      <a:tailEnd type="none" w="med" len="med"/>
                    </a:lnB>
                    <a:lnTlToBr w="12700" cmpd="sng">
                      <a:noFill/>
                      <a:prstDash val="solid"/>
                    </a:lnTlToBr>
                    <a:lnBlToTr w="12700" cmpd="sng">
                      <a:noFill/>
                      <a:prstDash val="solid"/>
                    </a:lnBlToTr>
                    <a:solidFill>
                      <a:srgbClr val="582831"/>
                    </a:solidFill>
                  </a:tcPr>
                </a:tc>
                <a:tc h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T="0" marB="0">
                    <a:lnL w="12700" cap="flat" cmpd="sng" algn="ctr">
                      <a:noFill/>
                      <a:prstDash val="solid"/>
                      <a:round/>
                      <a:headEnd type="none" w="med" len="med"/>
                      <a:tailEnd type="none" w="med" len="med"/>
                    </a:lnL>
                    <a:lnR w="3175" cap="flat" cmpd="sng" algn="ctr">
                      <a:solidFill>
                        <a:srgbClr val="16385C"/>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16385C"/>
                    </a:solidFill>
                  </a:tcPr>
                </a:tc>
                <a:tc hMerge="1">
                  <a:txBody>
                    <a:bodyPr/>
                    <a:lstStyle/>
                    <a:p>
                      <a:endParaRPr lang="en-US" dirty="0"/>
                    </a:p>
                  </a:txBody>
                  <a:tcPr marT="0" marB="0" anchor="ctr">
                    <a:lnL w="12700" cap="flat" cmpd="sng" algn="ctr">
                      <a:noFill/>
                      <a:prstDash val="solid"/>
                      <a:round/>
                      <a:headEnd type="none" w="med" len="med"/>
                      <a:tailEnd type="none" w="med" len="med"/>
                    </a:lnL>
                    <a:lnR w="3175" cap="flat" cmpd="sng" algn="ctr">
                      <a:solidFill>
                        <a:srgbClr val="16385C"/>
                      </a:solidFill>
                      <a:prstDash val="solid"/>
                      <a:round/>
                      <a:headEnd type="none" w="med" len="med"/>
                      <a:tailEnd type="none" w="med" len="med"/>
                    </a:lnR>
                    <a:lnB w="38100" cmpd="sng">
                      <a:noFill/>
                    </a:lnB>
                    <a:solidFill>
                      <a:srgbClr val="16385C"/>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61632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EE7794-113E-F74D-9157-5B5E96BC709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755" y="954741"/>
            <a:ext cx="8708489" cy="5382971"/>
          </a:xfrm>
          <a:prstGeom prst="rect">
            <a:avLst/>
          </a:prstGeom>
        </p:spPr>
      </p:pic>
      <p:sp>
        <p:nvSpPr>
          <p:cNvPr id="2" name="Title 1"/>
          <p:cNvSpPr>
            <a:spLocks noGrp="1"/>
          </p:cNvSpPr>
          <p:nvPr>
            <p:ph type="title"/>
          </p:nvPr>
        </p:nvSpPr>
        <p:spPr>
          <a:xfrm>
            <a:off x="73886" y="66777"/>
            <a:ext cx="6886552" cy="695223"/>
          </a:xfrm>
        </p:spPr>
        <p:txBody>
          <a:bodyPr vert="horz" lIns="91440" tIns="45720" rIns="91440" bIns="45720" rtlCol="0" anchor="ctr">
            <a:noAutofit/>
          </a:bodyPr>
          <a:lstStyle/>
          <a:p>
            <a:r>
              <a:rPr lang="en-US" sz="3000" dirty="0"/>
              <a:t>Program Cycle</a:t>
            </a:r>
          </a:p>
        </p:txBody>
      </p:sp>
    </p:spTree>
    <p:extLst>
      <p:ext uri="{BB962C8B-B14F-4D97-AF65-F5344CB8AC3E}">
        <p14:creationId xmlns:p14="http://schemas.microsoft.com/office/powerpoint/2010/main" val="423633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rtnership no words_NEW.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159351"/>
            <a:ext cx="9144000" cy="4071823"/>
          </a:xfrm>
          <a:prstGeom prst="rect">
            <a:avLst/>
          </a:prstGeom>
        </p:spPr>
      </p:pic>
      <p:sp>
        <p:nvSpPr>
          <p:cNvPr id="2" name="Title 1"/>
          <p:cNvSpPr>
            <a:spLocks noGrp="1"/>
          </p:cNvSpPr>
          <p:nvPr>
            <p:ph type="title"/>
          </p:nvPr>
        </p:nvSpPr>
        <p:spPr/>
        <p:txBody>
          <a:bodyPr vert="horz" lIns="91440" tIns="45720" rIns="91440" bIns="45720" rtlCol="0" anchor="ctr">
            <a:noAutofit/>
          </a:bodyPr>
          <a:lstStyle/>
          <a:p>
            <a:r>
              <a:rPr lang="en-US" sz="2800" dirty="0"/>
              <a:t>Goal of the Two-Tier Review Process</a:t>
            </a:r>
          </a:p>
        </p:txBody>
      </p:sp>
      <p:sp>
        <p:nvSpPr>
          <p:cNvPr id="20" name="Text Placeholder 3"/>
          <p:cNvSpPr>
            <a:spLocks noGrp="1"/>
          </p:cNvSpPr>
          <p:nvPr>
            <p:ph idx="1"/>
          </p:nvPr>
        </p:nvSpPr>
        <p:spPr>
          <a:xfrm>
            <a:off x="262955" y="916283"/>
            <a:ext cx="8618090" cy="1011290"/>
          </a:xfrm>
        </p:spPr>
        <p:txBody>
          <a:bodyPr>
            <a:noAutofit/>
          </a:bodyPr>
          <a:lstStyle/>
          <a:p>
            <a:pPr marL="0" indent="0" algn="ctr">
              <a:buNone/>
            </a:pPr>
            <a:r>
              <a:rPr lang="en-US" sz="1800" dirty="0">
                <a:solidFill>
                  <a:srgbClr val="092068"/>
                </a:solidFill>
              </a:rPr>
              <a:t>To develop funding recommendations that balance </a:t>
            </a:r>
            <a:r>
              <a:rPr lang="en-US" sz="1800" b="1" i="1" dirty="0">
                <a:solidFill>
                  <a:srgbClr val="7A0016"/>
                </a:solidFill>
              </a:rPr>
              <a:t>the most meritorious science</a:t>
            </a:r>
            <a:r>
              <a:rPr lang="en-US" sz="1800" b="1" i="1" dirty="0">
                <a:solidFill>
                  <a:srgbClr val="582831"/>
                </a:solidFill>
              </a:rPr>
              <a:t> </a:t>
            </a:r>
            <a:r>
              <a:rPr lang="en-US" sz="1800" dirty="0">
                <a:solidFill>
                  <a:srgbClr val="092068"/>
                </a:solidFill>
              </a:rPr>
              <a:t>across many disciplines and offer the highest promise to </a:t>
            </a:r>
            <a:br>
              <a:rPr lang="en-US" sz="1800" dirty="0">
                <a:solidFill>
                  <a:srgbClr val="092068"/>
                </a:solidFill>
              </a:rPr>
            </a:br>
            <a:r>
              <a:rPr lang="en-US" sz="1800" b="1" i="1" dirty="0">
                <a:solidFill>
                  <a:srgbClr val="7A0016"/>
                </a:solidFill>
              </a:rPr>
              <a:t>fulfill the programmatic goals</a:t>
            </a:r>
            <a:r>
              <a:rPr lang="en-US" sz="1800" b="1" i="1" dirty="0">
                <a:solidFill>
                  <a:srgbClr val="092068"/>
                </a:solidFill>
              </a:rPr>
              <a:t> </a:t>
            </a:r>
            <a:r>
              <a:rPr lang="en-US" sz="1800" dirty="0">
                <a:solidFill>
                  <a:srgbClr val="092068"/>
                </a:solidFill>
              </a:rPr>
              <a:t>set forth in the funding opportunity</a:t>
            </a:r>
          </a:p>
        </p:txBody>
      </p:sp>
      <p:sp>
        <p:nvSpPr>
          <p:cNvPr id="21" name="TextBox 20"/>
          <p:cNvSpPr txBox="1"/>
          <p:nvPr/>
        </p:nvSpPr>
        <p:spPr>
          <a:xfrm>
            <a:off x="643850" y="3775309"/>
            <a:ext cx="2301986" cy="461665"/>
          </a:xfrm>
          <a:prstGeom prst="rect">
            <a:avLst/>
          </a:prstGeom>
          <a:noFill/>
        </p:spPr>
        <p:txBody>
          <a:bodyPr wrap="square" rtlCol="0">
            <a:spAutoFit/>
          </a:bodyPr>
          <a:lstStyle/>
          <a:p>
            <a:pPr algn="r"/>
            <a:r>
              <a:rPr lang="en-US" sz="2400" b="1" dirty="0">
                <a:solidFill>
                  <a:srgbClr val="FFFFFF"/>
                </a:solidFill>
                <a:latin typeface="Arial" panose="020B0604020202020204" pitchFamily="34" charset="0"/>
                <a:cs typeface="Arial" panose="020B0604020202020204" pitchFamily="34" charset="0"/>
              </a:rPr>
              <a:t>Peer Review</a:t>
            </a:r>
          </a:p>
        </p:txBody>
      </p:sp>
      <p:sp>
        <p:nvSpPr>
          <p:cNvPr id="22" name="TextBox 21"/>
          <p:cNvSpPr txBox="1"/>
          <p:nvPr/>
        </p:nvSpPr>
        <p:spPr>
          <a:xfrm>
            <a:off x="6378070" y="3634197"/>
            <a:ext cx="2556613" cy="830997"/>
          </a:xfrm>
          <a:prstGeom prst="rect">
            <a:avLst/>
          </a:prstGeom>
          <a:noFill/>
        </p:spPr>
        <p:txBody>
          <a:bodyPr wrap="square" rtlCol="0">
            <a:spAutoFit/>
          </a:bodyPr>
          <a:lstStyle/>
          <a:p>
            <a:r>
              <a:rPr lang="en-US" sz="2400" b="1" dirty="0">
                <a:solidFill>
                  <a:srgbClr val="FFFFFF"/>
                </a:solidFill>
                <a:latin typeface="Arial" panose="020B0604020202020204" pitchFamily="34" charset="0"/>
                <a:cs typeface="Arial" panose="020B0604020202020204" pitchFamily="34" charset="0"/>
              </a:rPr>
              <a:t>Programmatic</a:t>
            </a:r>
          </a:p>
          <a:p>
            <a:r>
              <a:rPr lang="en-US" sz="2400" b="1" dirty="0">
                <a:solidFill>
                  <a:srgbClr val="FFFFFF"/>
                </a:solidFill>
                <a:latin typeface="Arial" panose="020B0604020202020204" pitchFamily="34" charset="0"/>
                <a:cs typeface="Arial" panose="020B0604020202020204" pitchFamily="34" charset="0"/>
              </a:rPr>
              <a:t>Review</a:t>
            </a:r>
          </a:p>
        </p:txBody>
      </p:sp>
      <p:sp>
        <p:nvSpPr>
          <p:cNvPr id="23" name="TextBox 22"/>
          <p:cNvSpPr txBox="1"/>
          <p:nvPr/>
        </p:nvSpPr>
        <p:spPr>
          <a:xfrm>
            <a:off x="1747525" y="2232705"/>
            <a:ext cx="5797825" cy="707886"/>
          </a:xfrm>
          <a:prstGeom prst="rect">
            <a:avLst/>
          </a:prstGeom>
          <a:noFill/>
        </p:spPr>
        <p:txBody>
          <a:bodyPr wrap="square" rtlCol="0">
            <a:spAutoFit/>
          </a:bodyPr>
          <a:lstStyle/>
          <a:p>
            <a:pPr algn="ctr"/>
            <a:r>
              <a:rPr lang="en-US" sz="4000" spc="290" dirty="0">
                <a:solidFill>
                  <a:srgbClr val="FFFFFF"/>
                </a:solidFill>
                <a:effectLst>
                  <a:outerShdw blurRad="111125" dist="12700" dir="3120000" algn="tl" rotWithShape="0">
                    <a:srgbClr val="001848"/>
                  </a:outerShdw>
                </a:effectLst>
                <a:latin typeface="Arial Black" panose="020B0A04020102020204" pitchFamily="34" charset="0"/>
                <a:cs typeface="Avenir Black"/>
              </a:rPr>
              <a:t>PARTNERSHIP</a:t>
            </a:r>
          </a:p>
        </p:txBody>
      </p:sp>
      <p:sp>
        <p:nvSpPr>
          <p:cNvPr id="3" name="TextBox 2">
            <a:extLst>
              <a:ext uri="{FF2B5EF4-FFF2-40B4-BE49-F238E27FC236}">
                <a16:creationId xmlns:a16="http://schemas.microsoft.com/office/drawing/2014/main" id="{7749D9F5-8D64-50AB-1800-02381B8888FB}"/>
              </a:ext>
            </a:extLst>
          </p:cNvPr>
          <p:cNvSpPr txBox="1"/>
          <p:nvPr/>
        </p:nvSpPr>
        <p:spPr>
          <a:xfrm>
            <a:off x="551089" y="6290874"/>
            <a:ext cx="5607424" cy="246221"/>
          </a:xfrm>
          <a:prstGeom prst="rect">
            <a:avLst/>
          </a:prstGeom>
          <a:noFill/>
        </p:spPr>
        <p:txBody>
          <a:bodyPr wrap="square" rtlCol="0">
            <a:spAutoFit/>
          </a:bodyPr>
          <a:lstStyle/>
          <a:p>
            <a:r>
              <a:rPr lang="en-US" sz="1000" b="0" dirty="0">
                <a:latin typeface="Arial" panose="020B0604020202020204" pitchFamily="34" charset="0"/>
                <a:cs typeface="Arial" panose="020B0604020202020204" pitchFamily="34" charset="0"/>
              </a:rPr>
              <a:t>Video and additional information available at: </a:t>
            </a:r>
            <a:r>
              <a:rPr lang="en-US" sz="1000" b="0" dirty="0">
                <a:latin typeface="Arial" panose="020B0604020202020204" pitchFamily="34" charset="0"/>
                <a:cs typeface="Arial" panose="020B0604020202020204" pitchFamily="34" charset="0"/>
                <a:hlinkClick r:id="rId4" tooltip="https://cdmrp.army.mil/about/2tierrevprocess"/>
              </a:rPr>
              <a:t>https://cdmrp.health.mil/about/2tierRevProcess</a:t>
            </a:r>
            <a:endParaRPr lang="en-US" sz="1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00F42E4-42EC-0382-E96B-E358C7824601}"/>
              </a:ext>
            </a:extLst>
          </p:cNvPr>
          <p:cNvPicPr>
            <a:picLocks noChangeAspect="1"/>
          </p:cNvPicPr>
          <p:nvPr/>
        </p:nvPicPr>
        <p:blipFill>
          <a:blip r:embed="rId5"/>
          <a:stretch>
            <a:fillRect/>
          </a:stretch>
        </p:blipFill>
        <p:spPr>
          <a:xfrm>
            <a:off x="70238" y="6002627"/>
            <a:ext cx="534468" cy="534468"/>
          </a:xfrm>
          <a:prstGeom prst="rect">
            <a:avLst/>
          </a:prstGeom>
        </p:spPr>
      </p:pic>
    </p:spTree>
    <p:extLst>
      <p:ext uri="{BB962C8B-B14F-4D97-AF65-F5344CB8AC3E}">
        <p14:creationId xmlns:p14="http://schemas.microsoft.com/office/powerpoint/2010/main" val="409355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77524" y="2256286"/>
            <a:ext cx="5101839" cy="2066925"/>
          </a:xfrm>
          <a:prstGeom prst="rect">
            <a:avLst/>
          </a:prstGeom>
          <a:solidFill>
            <a:srgbClr val="5992CA"/>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p:txBody>
          <a:bodyPr vert="horz" lIns="91440" tIns="45720" rIns="91440" bIns="45720" rtlCol="0" anchor="ctr">
            <a:noAutofit/>
          </a:bodyPr>
          <a:lstStyle/>
          <a:p>
            <a:r>
              <a:rPr lang="en-US" sz="3200" spc="20" dirty="0"/>
              <a:t>Peer Review Criteria </a:t>
            </a:r>
            <a:r>
              <a:rPr lang="en-US" sz="2000" spc="20" dirty="0"/>
              <a:t>– Listed in the Funding Opportunities</a:t>
            </a:r>
            <a:endParaRPr lang="en-US" sz="2000" dirty="0"/>
          </a:p>
        </p:txBody>
      </p:sp>
      <p:sp>
        <p:nvSpPr>
          <p:cNvPr id="2" name="TextBox 1">
            <a:extLst>
              <a:ext uri="{FF2B5EF4-FFF2-40B4-BE49-F238E27FC236}">
                <a16:creationId xmlns:a16="http://schemas.microsoft.com/office/drawing/2014/main" id="{84378D32-37EE-796E-D217-F733115D8496}"/>
              </a:ext>
            </a:extLst>
          </p:cNvPr>
          <p:cNvSpPr txBox="1"/>
          <p:nvPr/>
        </p:nvSpPr>
        <p:spPr>
          <a:xfrm>
            <a:off x="411383" y="1223885"/>
            <a:ext cx="5984202" cy="86177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II.E.1.a.  Peer Review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To determine technical merit, all applications will be evaluated according to the following </a:t>
            </a:r>
            <a:r>
              <a:rPr kumimoji="0" lang="en-US" sz="13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scored</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3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criteria</a:t>
            </a: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which are listed in decreasing order of importance:</a:t>
            </a:r>
            <a:endPar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Curved Right Arrow 4">
            <a:extLst>
              <a:ext uri="{FF2B5EF4-FFF2-40B4-BE49-F238E27FC236}">
                <a16:creationId xmlns:a16="http://schemas.microsoft.com/office/drawing/2014/main" id="{3095C5ED-3272-8F98-2CCF-A67468E3DF4D}"/>
              </a:ext>
            </a:extLst>
          </p:cNvPr>
          <p:cNvSpPr/>
          <p:nvPr/>
        </p:nvSpPr>
        <p:spPr>
          <a:xfrm>
            <a:off x="1398900" y="2991839"/>
            <a:ext cx="1147509" cy="2308323"/>
          </a:xfrm>
          <a:prstGeom prst="curvedRightArrow">
            <a:avLst/>
          </a:prstGeom>
          <a:solidFill>
            <a:srgbClr val="7A0016"/>
          </a:solidFill>
          <a:ln>
            <a:solidFill>
              <a:srgbClr val="5828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3"/>
          <p:cNvGraphicFramePr>
            <a:graphicFrameLocks noGrp="1"/>
          </p:cNvGraphicFramePr>
          <p:nvPr>
            <p:ph idx="1"/>
          </p:nvPr>
        </p:nvGraphicFramePr>
        <p:xfrm>
          <a:off x="1884290" y="2337248"/>
          <a:ext cx="4892524" cy="1855470"/>
        </p:xfrm>
        <a:graphic>
          <a:graphicData uri="http://schemas.openxmlformats.org/drawingml/2006/table">
            <a:tbl>
              <a:tblPr firstRow="1" bandRow="1">
                <a:tableStyleId>{5C22544A-7EE6-4342-B048-85BDC9FD1C3A}</a:tableStyleId>
              </a:tblPr>
              <a:tblGrid>
                <a:gridCol w="2877306">
                  <a:extLst>
                    <a:ext uri="{9D8B030D-6E8A-4147-A177-3AD203B41FA5}">
                      <a16:colId xmlns:a16="http://schemas.microsoft.com/office/drawing/2014/main" val="20000"/>
                    </a:ext>
                  </a:extLst>
                </a:gridCol>
                <a:gridCol w="2015218">
                  <a:extLst>
                    <a:ext uri="{9D8B030D-6E8A-4147-A177-3AD203B41FA5}">
                      <a16:colId xmlns:a16="http://schemas.microsoft.com/office/drawing/2014/main" val="20001"/>
                    </a:ext>
                  </a:extLst>
                </a:gridCol>
              </a:tblGrid>
              <a:tr h="278130">
                <a:tc gridSpan="2">
                  <a:txBody>
                    <a:bodyPr/>
                    <a:lstStyle/>
                    <a:p>
                      <a:pPr algn="ctr"/>
                      <a:r>
                        <a:rPr lang="en-US" sz="1300" dirty="0">
                          <a:latin typeface="Arial" panose="020B0604020202020204" pitchFamily="34" charset="0"/>
                          <a:cs typeface="Arial" panose="020B0604020202020204" pitchFamily="34" charset="0"/>
                        </a:rPr>
                        <a:t>Example</a:t>
                      </a:r>
                      <a:r>
                        <a:rPr lang="en-US" sz="1300" baseline="0"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Peer Review Criteria</a:t>
                      </a:r>
                    </a:p>
                  </a:txBody>
                  <a:tcPr marL="68580" marR="68580" marT="34290" marB="34290">
                    <a:solidFill>
                      <a:srgbClr val="092068"/>
                    </a:solidFill>
                  </a:tcPr>
                </a:tc>
                <a:tc hMerge="1">
                  <a:txBody>
                    <a:bodyPr/>
                    <a:lstStyle/>
                    <a:p>
                      <a:endParaRPr lang="en-US" dirty="0"/>
                    </a:p>
                  </a:txBody>
                  <a:tcPr/>
                </a:tc>
                <a:extLst>
                  <a:ext uri="{0D108BD9-81ED-4DB2-BD59-A6C34878D82A}">
                    <a16:rowId xmlns:a16="http://schemas.microsoft.com/office/drawing/2014/main" val="10000"/>
                  </a:ext>
                </a:extLst>
              </a:tr>
              <a:tr h="278130">
                <a:tc>
                  <a:txBody>
                    <a:bodyPr/>
                    <a:lstStyle/>
                    <a:p>
                      <a:r>
                        <a:rPr lang="en-US" sz="1300" b="1" i="0" dirty="0">
                          <a:solidFill>
                            <a:srgbClr val="582831"/>
                          </a:solidFill>
                          <a:latin typeface="Arial" panose="020B0604020202020204" pitchFamily="34" charset="0"/>
                          <a:cs typeface="Arial" panose="020B0604020202020204" pitchFamily="34" charset="0"/>
                        </a:rPr>
                        <a:t>Scored</a:t>
                      </a:r>
                    </a:p>
                  </a:txBody>
                  <a:tcPr marL="68580" marR="68580" marT="34290" marB="34290">
                    <a:lnB w="28575" cap="flat" cmpd="sng" algn="ctr">
                      <a:solidFill>
                        <a:srgbClr val="582831"/>
                      </a:solidFill>
                      <a:prstDash val="solid"/>
                      <a:round/>
                      <a:headEnd type="none" w="med" len="med"/>
                      <a:tailEnd type="none" w="med" len="med"/>
                    </a:lnB>
                    <a:solidFill>
                      <a:schemeClr val="bg1">
                        <a:lumMod val="85000"/>
                      </a:schemeClr>
                    </a:solidFill>
                  </a:tcPr>
                </a:tc>
                <a:tc>
                  <a:txBody>
                    <a:bodyPr/>
                    <a:lstStyle/>
                    <a:p>
                      <a:r>
                        <a:rPr lang="en-US" sz="1300" b="1" i="0" dirty="0">
                          <a:solidFill>
                            <a:srgbClr val="582831"/>
                          </a:solidFill>
                          <a:latin typeface="Arial" panose="020B0604020202020204" pitchFamily="34" charset="0"/>
                          <a:cs typeface="Arial" panose="020B0604020202020204" pitchFamily="34" charset="0"/>
                        </a:rPr>
                        <a:t>Unscored</a:t>
                      </a:r>
                    </a:p>
                  </a:txBody>
                  <a:tcPr marL="68580" marR="68580" marT="34290" marB="34290">
                    <a:lnB w="28575" cap="flat" cmpd="sng" algn="ctr">
                      <a:solidFill>
                        <a:srgbClr val="58283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78130">
                <a:tc>
                  <a:txBody>
                    <a:bodyPr/>
                    <a:lstStyle/>
                    <a:p>
                      <a:r>
                        <a:rPr lang="en-US" sz="1300" dirty="0">
                          <a:latin typeface="Arial" panose="020B0604020202020204" pitchFamily="34" charset="0"/>
                          <a:cs typeface="Arial" panose="020B0604020202020204" pitchFamily="34" charset="0"/>
                        </a:rPr>
                        <a:t>Research Strategy and Feasibility</a:t>
                      </a:r>
                    </a:p>
                  </a:txBody>
                  <a:tcPr marL="68580" marR="68580" marT="34290" marB="34290">
                    <a:lnT w="28575" cap="flat" cmpd="sng" algn="ctr">
                      <a:solidFill>
                        <a:srgbClr val="582831"/>
                      </a:solidFill>
                      <a:prstDash val="solid"/>
                      <a:round/>
                      <a:headEnd type="none" w="med" len="med"/>
                      <a:tailEnd type="none" w="med" len="med"/>
                    </a:lnT>
                    <a:solidFill>
                      <a:schemeClr val="bg1">
                        <a:lumMod val="95000"/>
                      </a:schemeClr>
                    </a:solidFill>
                  </a:tcPr>
                </a:tc>
                <a:tc>
                  <a:txBody>
                    <a:bodyPr/>
                    <a:lstStyle/>
                    <a:p>
                      <a:r>
                        <a:rPr lang="en-US" sz="1300" dirty="0">
                          <a:latin typeface="Arial" panose="020B0604020202020204" pitchFamily="34" charset="0"/>
                          <a:cs typeface="Arial" panose="020B0604020202020204" pitchFamily="34" charset="0"/>
                        </a:rPr>
                        <a:t>Environment</a:t>
                      </a:r>
                    </a:p>
                  </a:txBody>
                  <a:tcPr marL="68580" marR="68580" marT="34290" marB="34290">
                    <a:lnT w="28575" cap="flat" cmpd="sng" algn="ctr">
                      <a:solidFill>
                        <a:srgbClr val="58283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2"/>
                  </a:ext>
                </a:extLst>
              </a:tr>
              <a:tr h="278130">
                <a:tc>
                  <a:txBody>
                    <a:bodyPr/>
                    <a:lstStyle/>
                    <a:p>
                      <a:r>
                        <a:rPr lang="en-US" sz="1300" dirty="0">
                          <a:latin typeface="Arial" panose="020B0604020202020204" pitchFamily="34" charset="0"/>
                          <a:cs typeface="Arial" panose="020B0604020202020204" pitchFamily="34" charset="0"/>
                        </a:rPr>
                        <a:t>Impact</a:t>
                      </a:r>
                    </a:p>
                  </a:txBody>
                  <a:tcPr marL="68580" marR="68580" marT="34290" marB="34290">
                    <a:solidFill>
                      <a:schemeClr val="bg1">
                        <a:lumMod val="85000"/>
                      </a:schemeClr>
                    </a:solidFill>
                  </a:tcPr>
                </a:tc>
                <a:tc>
                  <a:txBody>
                    <a:bodyPr/>
                    <a:lstStyle/>
                    <a:p>
                      <a:r>
                        <a:rPr lang="en-US" sz="1300" dirty="0">
                          <a:latin typeface="Arial" panose="020B0604020202020204" pitchFamily="34" charset="0"/>
                          <a:cs typeface="Arial" panose="020B0604020202020204" pitchFamily="34" charset="0"/>
                        </a:rPr>
                        <a:t>Budget</a:t>
                      </a:r>
                    </a:p>
                  </a:txBody>
                  <a:tcPr marL="68580" marR="68580" marT="34290" marB="34290">
                    <a:solidFill>
                      <a:schemeClr val="bg1">
                        <a:lumMod val="85000"/>
                      </a:schemeClr>
                    </a:solidFill>
                  </a:tcPr>
                </a:tc>
                <a:extLst>
                  <a:ext uri="{0D108BD9-81ED-4DB2-BD59-A6C34878D82A}">
                    <a16:rowId xmlns:a16="http://schemas.microsoft.com/office/drawing/2014/main" val="10003"/>
                  </a:ext>
                </a:extLst>
              </a:tr>
              <a:tr h="278130">
                <a:tc>
                  <a:txBody>
                    <a:bodyPr/>
                    <a:lstStyle/>
                    <a:p>
                      <a:r>
                        <a:rPr lang="en-US" sz="1300" dirty="0">
                          <a:latin typeface="Arial" panose="020B0604020202020204" pitchFamily="34" charset="0"/>
                          <a:cs typeface="Arial" panose="020B0604020202020204" pitchFamily="34" charset="0"/>
                        </a:rPr>
                        <a:t>Transition Plan and Regulatory Strategy</a:t>
                      </a:r>
                    </a:p>
                  </a:txBody>
                  <a:tcPr marL="68580" marR="68580" marT="34290" marB="34290">
                    <a:solidFill>
                      <a:schemeClr val="bg1">
                        <a:lumMod val="95000"/>
                      </a:schemeClr>
                    </a:solidFill>
                  </a:tcPr>
                </a:tc>
                <a:tc>
                  <a:txBody>
                    <a:bodyPr/>
                    <a:lstStyle/>
                    <a:p>
                      <a:r>
                        <a:rPr lang="en-US" sz="1300" dirty="0">
                          <a:latin typeface="Arial" panose="020B0604020202020204" pitchFamily="34" charset="0"/>
                          <a:cs typeface="Arial" panose="020B0604020202020204" pitchFamily="34" charset="0"/>
                        </a:rPr>
                        <a:t>Application Presentation</a:t>
                      </a:r>
                    </a:p>
                  </a:txBody>
                  <a:tcPr marL="68580" marR="68580" marT="34290" marB="34290">
                    <a:solidFill>
                      <a:schemeClr val="bg1">
                        <a:lumMod val="95000"/>
                      </a:schemeClr>
                    </a:solidFill>
                  </a:tcPr>
                </a:tc>
                <a:extLst>
                  <a:ext uri="{0D108BD9-81ED-4DB2-BD59-A6C34878D82A}">
                    <a16:rowId xmlns:a16="http://schemas.microsoft.com/office/drawing/2014/main" val="10004"/>
                  </a:ext>
                </a:extLst>
              </a:tr>
              <a:tr h="278130">
                <a:tc>
                  <a:txBody>
                    <a:bodyPr/>
                    <a:lstStyle/>
                    <a:p>
                      <a:r>
                        <a:rPr lang="en-US" sz="1300" dirty="0">
                          <a:latin typeface="Arial" panose="020B0604020202020204" pitchFamily="34" charset="0"/>
                          <a:cs typeface="Arial" panose="020B0604020202020204" pitchFamily="34" charset="0"/>
                        </a:rPr>
                        <a:t>Personnel</a:t>
                      </a:r>
                    </a:p>
                  </a:txBody>
                  <a:tcPr marL="68580" marR="68580" marT="34290" marB="34290">
                    <a:solidFill>
                      <a:schemeClr val="bg1">
                        <a:lumMod val="85000"/>
                      </a:schemeClr>
                    </a:solidFill>
                  </a:tcPr>
                </a:tc>
                <a:tc>
                  <a:txBody>
                    <a:bodyPr/>
                    <a:lstStyle/>
                    <a:p>
                      <a:endParaRPr lang="en-US" sz="1300" dirty="0">
                        <a:latin typeface="Arial" panose="020B0604020202020204" pitchFamily="34" charset="0"/>
                        <a:cs typeface="Arial" panose="020B0604020202020204" pitchFamily="34" charset="0"/>
                      </a:endParaRPr>
                    </a:p>
                  </a:txBody>
                  <a:tcPr marL="68580" marR="68580" marT="34290" marB="34290">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0A78F9F5-03DD-8C76-0CE8-D4C747133819}"/>
              </a:ext>
            </a:extLst>
          </p:cNvPr>
          <p:cNvSpPr txBox="1"/>
          <p:nvPr/>
        </p:nvSpPr>
        <p:spPr>
          <a:xfrm>
            <a:off x="2591397" y="4068646"/>
            <a:ext cx="5774935" cy="218521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Impact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77800" marR="0" lvl="0" indent="-169863"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To what extent the project impacts a critical problem or question in one of the FY23 PRMRP Topic Areas. </a:t>
            </a:r>
          </a:p>
          <a:p>
            <a:pPr marL="177800" marR="0" lvl="0" indent="-169863"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To what extent the proposed research project addresses one of the FY23 PRMRP Strategic Goals.</a:t>
            </a:r>
          </a:p>
          <a:p>
            <a:pPr marL="177800" marR="0" lvl="0" indent="-169863"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How the proposed research project, if successful, will make important scientific advances in the relevant field of research.</a:t>
            </a:r>
          </a:p>
          <a:p>
            <a:pPr marL="177800" marR="0" lvl="0" indent="-169863"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To what extent the proposed research has potential for impact, both short-term and long-term, on the field of study and/or patient care.</a:t>
            </a:r>
          </a:p>
        </p:txBody>
      </p:sp>
      <p:grpSp>
        <p:nvGrpSpPr>
          <p:cNvPr id="10" name="Group 9">
            <a:extLst>
              <a:ext uri="{FF2B5EF4-FFF2-40B4-BE49-F238E27FC236}">
                <a16:creationId xmlns:a16="http://schemas.microsoft.com/office/drawing/2014/main" id="{AAD88B59-ADEA-59E5-980B-DBA39180C532}"/>
              </a:ext>
            </a:extLst>
          </p:cNvPr>
          <p:cNvGrpSpPr/>
          <p:nvPr/>
        </p:nvGrpSpPr>
        <p:grpSpPr>
          <a:xfrm>
            <a:off x="7059499" y="949485"/>
            <a:ext cx="1871606" cy="2785383"/>
            <a:chOff x="7059499" y="835189"/>
            <a:chExt cx="1871606" cy="2785383"/>
          </a:xfrm>
        </p:grpSpPr>
        <p:sp>
          <p:nvSpPr>
            <p:cNvPr id="9" name="Cloud 8">
              <a:extLst>
                <a:ext uri="{FF2B5EF4-FFF2-40B4-BE49-F238E27FC236}">
                  <a16:creationId xmlns:a16="http://schemas.microsoft.com/office/drawing/2014/main" id="{FE0106AF-43E6-0DC2-60E2-C2BC494946B7}"/>
                </a:ext>
              </a:extLst>
            </p:cNvPr>
            <p:cNvSpPr/>
            <p:nvPr/>
          </p:nvSpPr>
          <p:spPr>
            <a:xfrm rot="16669870">
              <a:off x="6602610" y="1292078"/>
              <a:ext cx="2785383" cy="1871606"/>
            </a:xfrm>
            <a:prstGeom prst="clou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70FCAF3-B487-497D-27DB-437C67EEDBBE}"/>
                </a:ext>
              </a:extLst>
            </p:cNvPr>
            <p:cNvPicPr>
              <a:picLocks noChangeAspect="1"/>
            </p:cNvPicPr>
            <p:nvPr/>
          </p:nvPicPr>
          <p:blipFill>
            <a:blip r:embed="rId3"/>
            <a:stretch>
              <a:fillRect/>
            </a:stretch>
          </p:blipFill>
          <p:spPr>
            <a:xfrm>
              <a:off x="7257987" y="1101424"/>
              <a:ext cx="1365858" cy="2228194"/>
            </a:xfrm>
            <a:prstGeom prst="rect">
              <a:avLst/>
            </a:prstGeom>
          </p:spPr>
        </p:pic>
      </p:grpSp>
    </p:spTree>
    <p:extLst>
      <p:ext uri="{BB962C8B-B14F-4D97-AF65-F5344CB8AC3E}">
        <p14:creationId xmlns:p14="http://schemas.microsoft.com/office/powerpoint/2010/main" val="247381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442" y="60214"/>
            <a:ext cx="7080714" cy="690900"/>
          </a:xfrm>
        </p:spPr>
        <p:txBody>
          <a:bodyPr vert="horz" lIns="91440" tIns="45720" rIns="91440" bIns="45720" rtlCol="0" anchor="ctr">
            <a:noAutofit/>
          </a:bodyPr>
          <a:lstStyle/>
          <a:p>
            <a:r>
              <a:rPr lang="en-US" sz="3000" dirty="0"/>
              <a:t>Programmatic Review Criteria</a:t>
            </a:r>
            <a:r>
              <a:rPr lang="en-US" sz="2000" spc="20" dirty="0"/>
              <a:t> – Listed in the Funding Opportunities</a:t>
            </a:r>
            <a:endParaRPr lang="en-US" sz="2000" dirty="0"/>
          </a:p>
        </p:txBody>
      </p:sp>
      <p:sp>
        <p:nvSpPr>
          <p:cNvPr id="13" name="TextBox 12"/>
          <p:cNvSpPr txBox="1"/>
          <p:nvPr/>
        </p:nvSpPr>
        <p:spPr>
          <a:xfrm>
            <a:off x="2339873" y="4575219"/>
            <a:ext cx="1827641"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US" sz="1400" b="0" i="0" u="none" strike="noStrike" kern="1200" cap="none" spc="0" normalizeH="0" baseline="0" noProof="0" dirty="0">
                <a:ln>
                  <a:noFill/>
                </a:ln>
                <a:solidFill>
                  <a:srgbClr val="092068"/>
                </a:solidFill>
                <a:effectLst/>
                <a:uLnTx/>
                <a:uFillTx/>
                <a:latin typeface="Arial"/>
                <a:ea typeface="+mn-ea"/>
                <a:cs typeface="Times New Roman" panose="02020603050405020304" pitchFamily="18" charset="0"/>
              </a:rPr>
              <a:t>Programmatic Panel membership lists are available on the CDMRP website</a:t>
            </a:r>
          </a:p>
        </p:txBody>
      </p:sp>
      <p:sp>
        <p:nvSpPr>
          <p:cNvPr id="16" name="Right Arrow 15"/>
          <p:cNvSpPr/>
          <p:nvPr/>
        </p:nvSpPr>
        <p:spPr>
          <a:xfrm>
            <a:off x="4247044" y="4866463"/>
            <a:ext cx="590550" cy="279927"/>
          </a:xfrm>
          <a:prstGeom prst="rightArrow">
            <a:avLst/>
          </a:prstGeom>
          <a:solidFill>
            <a:srgbClr val="7A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902E136-4AD5-1246-6CFA-EA52E3724EB4}"/>
              </a:ext>
            </a:extLst>
          </p:cNvPr>
          <p:cNvSpPr txBox="1"/>
          <p:nvPr/>
        </p:nvSpPr>
        <p:spPr>
          <a:xfrm>
            <a:off x="788326" y="1301226"/>
            <a:ext cx="5984202" cy="299056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II.E.1.b.  Programmatic Review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937" marR="0" lvl="0" indent="0" algn="l" defTabSz="457200" rtl="0" eaLnBrk="1" fontAlgn="auto" latinLnBrk="0" hangingPunct="1">
              <a:lnSpc>
                <a:spcPct val="100000"/>
              </a:lnSpc>
              <a:spcBef>
                <a:spcPts val="0"/>
              </a:spcBef>
              <a:spcAft>
                <a:spcPts val="4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To make funding recommendations and select the application(s) that, individually or collectively, will best achieve the program objectives, the following criteria are used by programmatic reviewers:</a:t>
            </a:r>
          </a:p>
          <a:p>
            <a:pPr marL="176213" marR="0" lvl="0" indent="-169863"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Ratings and evaluations of the peer reviewers</a:t>
            </a:r>
          </a:p>
          <a:p>
            <a:pPr marL="176213" marR="0" lvl="0" indent="-169863"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Relevance to the mission of the DHP and FY23 PRMRP, as evidenced by the following:</a:t>
            </a:r>
          </a:p>
          <a:p>
            <a:pPr marL="400050" marR="0" lvl="0" indent="-169863" algn="l" defTabSz="457200" rtl="0" eaLnBrk="1" fontAlgn="auto" latinLnBrk="0" hangingPunct="1">
              <a:lnSpc>
                <a:spcPct val="100000"/>
              </a:lnSpc>
              <a:spcBef>
                <a:spcPts val="0"/>
              </a:spcBef>
              <a:spcAft>
                <a:spcPts val="400"/>
              </a:spcAft>
              <a:buClrTx/>
              <a:buSzPct val="85000"/>
              <a:buFont typeface="Courier New" panose="02070309020205020404" pitchFamily="49" charset="0"/>
              <a:buChar char="o"/>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Adherence to the intent of the award mechanism</a:t>
            </a:r>
          </a:p>
          <a:p>
            <a:pPr marL="400050" marR="0" lvl="0" indent="-169863" algn="l" defTabSz="457200" rtl="0" eaLnBrk="1" fontAlgn="auto" latinLnBrk="0" hangingPunct="1">
              <a:lnSpc>
                <a:spcPct val="100000"/>
              </a:lnSpc>
              <a:spcBef>
                <a:spcPts val="0"/>
              </a:spcBef>
              <a:spcAft>
                <a:spcPts val="400"/>
              </a:spcAft>
              <a:buClrTx/>
              <a:buSzPct val="85000"/>
              <a:buFont typeface="Courier New" panose="02070309020205020404" pitchFamily="49" charset="0"/>
              <a:buChar char="o"/>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Relevance to the FY23 PRMRP Topic Areas</a:t>
            </a:r>
          </a:p>
          <a:p>
            <a:pPr marL="400050" marR="0" lvl="0" indent="-169863" algn="l" defTabSz="457200" rtl="0" eaLnBrk="1" fontAlgn="auto" latinLnBrk="0" hangingPunct="1">
              <a:lnSpc>
                <a:spcPct val="100000"/>
              </a:lnSpc>
              <a:spcBef>
                <a:spcPts val="0"/>
              </a:spcBef>
              <a:spcAft>
                <a:spcPts val="400"/>
              </a:spcAft>
              <a:buClrTx/>
              <a:buSzPct val="85000"/>
              <a:buFont typeface="Courier New" panose="02070309020205020404" pitchFamily="49" charset="0"/>
              <a:buChar char="o"/>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Relevance to the FY23 PRMRP Strategic Goals</a:t>
            </a:r>
          </a:p>
          <a:p>
            <a:pPr marL="400050" marR="0" lvl="0" indent="-169863" algn="l" defTabSz="457200" rtl="0" eaLnBrk="1" fontAlgn="auto" latinLnBrk="0" hangingPunct="1">
              <a:lnSpc>
                <a:spcPct val="100000"/>
              </a:lnSpc>
              <a:spcBef>
                <a:spcPts val="0"/>
              </a:spcBef>
              <a:spcAft>
                <a:spcPts val="400"/>
              </a:spcAft>
              <a:buClrTx/>
              <a:buSzPct val="85000"/>
              <a:buFont typeface="Courier New" panose="02070309020205020404" pitchFamily="49" charset="0"/>
              <a:buChar char="o"/>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Relevance to military health</a:t>
            </a:r>
          </a:p>
          <a:p>
            <a:pPr marL="400050" marR="0" lvl="0" indent="-169863" algn="l" defTabSz="457200" rtl="0" eaLnBrk="1" fontAlgn="auto" latinLnBrk="0" hangingPunct="1">
              <a:lnSpc>
                <a:spcPct val="100000"/>
              </a:lnSpc>
              <a:spcBef>
                <a:spcPts val="0"/>
              </a:spcBef>
              <a:spcAft>
                <a:spcPts val="400"/>
              </a:spcAft>
              <a:buClrTx/>
              <a:buSzPct val="85000"/>
              <a:buFont typeface="Courier New" panose="02070309020205020404" pitchFamily="49" charset="0"/>
              <a:buChar char="o"/>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Program portfolio composition</a:t>
            </a:r>
            <a:endPar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B5674797-CDD6-90E2-CE16-253E9A9F1C15}"/>
              </a:ext>
            </a:extLst>
          </p:cNvPr>
          <p:cNvPicPr>
            <a:picLocks noChangeAspect="1"/>
          </p:cNvPicPr>
          <p:nvPr/>
        </p:nvPicPr>
        <p:blipFill>
          <a:blip r:embed="rId3"/>
          <a:stretch>
            <a:fillRect/>
          </a:stretch>
        </p:blipFill>
        <p:spPr>
          <a:xfrm>
            <a:off x="7185660" y="1556516"/>
            <a:ext cx="1604490" cy="1583378"/>
          </a:xfrm>
          <a:prstGeom prst="rect">
            <a:avLst/>
          </a:prstGeom>
        </p:spPr>
      </p:pic>
      <p:pic>
        <p:nvPicPr>
          <p:cNvPr id="9" name="Picture 8">
            <a:extLst>
              <a:ext uri="{FF2B5EF4-FFF2-40B4-BE49-F238E27FC236}">
                <a16:creationId xmlns:a16="http://schemas.microsoft.com/office/drawing/2014/main" id="{D77CE4FD-D7E6-F2B2-7F5A-2287E1FF7D40}"/>
              </a:ext>
            </a:extLst>
          </p:cNvPr>
          <p:cNvPicPr>
            <a:picLocks noChangeAspect="1"/>
          </p:cNvPicPr>
          <p:nvPr/>
        </p:nvPicPr>
        <p:blipFill>
          <a:blip r:embed="rId4"/>
          <a:stretch>
            <a:fillRect/>
          </a:stretch>
        </p:blipFill>
        <p:spPr>
          <a:xfrm>
            <a:off x="5030361" y="3505200"/>
            <a:ext cx="1524000" cy="249600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3167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Lst>
  </p:timing>
</p:sld>
</file>

<file path=ppt/theme/theme1.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2_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D5788067FAE446AA1B82571C51C21C" ma:contentTypeVersion="19" ma:contentTypeDescription="Create a new document." ma:contentTypeScope="" ma:versionID="fdb52f1cb5a72379aaebcc9e22dea4cd">
  <xsd:schema xmlns:xsd="http://www.w3.org/2001/XMLSchema" xmlns:xs="http://www.w3.org/2001/XMLSchema" xmlns:p="http://schemas.microsoft.com/office/2006/metadata/properties" xmlns:ns2="c0a6316c-b0f1-41fe-bb96-e1870f6f0561" xmlns:ns3="7f8dfe9c-4678-479d-b75f-f8e045b42b74" targetNamespace="http://schemas.microsoft.com/office/2006/metadata/properties" ma:root="true" ma:fieldsID="0b7cb545301da84fa8772050428dbace" ns2:_="" ns3:_="">
    <xsd:import namespace="c0a6316c-b0f1-41fe-bb96-e1870f6f0561"/>
    <xsd:import namespace="7f8dfe9c-4678-479d-b75f-f8e045b42b74"/>
    <xsd:element name="properties">
      <xsd:complexType>
        <xsd:sequence>
          <xsd:element name="documentManagement">
            <xsd:complexType>
              <xsd:all>
                <xsd:element ref="ns2:Status" minOccurs="0"/>
                <xsd:element ref="ns2:DueDate" minOccurs="0"/>
                <xsd:element ref="ns2:Notes" minOccurs="0"/>
                <xsd:element ref="ns2:MediaServiceMetadata" minOccurs="0"/>
                <xsd:element ref="ns2:MediaServiceFastMetadata" minOccurs="0"/>
                <xsd:element ref="ns2:TypeofProduct" minOccurs="0"/>
                <xsd:element ref="ns2:ProgramName"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6316c-b0f1-41fe-bb96-e1870f6f0561" elementFormDefault="qualified">
    <xsd:import namespace="http://schemas.microsoft.com/office/2006/documentManagement/types"/>
    <xsd:import namespace="http://schemas.microsoft.com/office/infopath/2007/PartnerControls"/>
    <xsd:element name="Status" ma:index="8" nillable="true" ma:displayName="Status" ma:format="Dropdown" ma:internalName="Status">
      <xsd:simpleType>
        <xsd:restriction base="dms:Choice">
          <xsd:enumeration value="Received"/>
          <xsd:enumeration value="In progress"/>
          <xsd:enumeration value="Completed"/>
        </xsd:restriction>
      </xsd:simpleType>
    </xsd:element>
    <xsd:element name="DueDate" ma:index="9" nillable="true" ma:displayName="Scheduled Post Date" ma:description="Indicate the date the product is due or planned to post to website." ma:format="DateOnly" ma:internalName="DueDate">
      <xsd:simpleType>
        <xsd:restriction base="dms:DateTime"/>
      </xsd:simpleType>
    </xsd:element>
    <xsd:element name="Notes" ma:index="10" nillable="true" ma:displayName="Notes" ma:description="Provide context or background information needed to understand the request to review." ma:format="Dropdown" ma:internalName="Notes">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TypeofProduct" ma:index="13" nillable="true" ma:displayName="Type of Product" ma:format="Dropdown" ma:internalName="TypeofProduct">
      <xsd:simpleType>
        <xsd:restriction base="dms:Choice">
          <xsd:enumeration value="Consumer Highlight"/>
          <xsd:enumeration value="Research Highlight"/>
          <xsd:enumeration value="Strategic Plan"/>
          <xsd:enumeration value="Annual Report"/>
          <xsd:enumeration value="VIP Posters"/>
          <xsd:enumeration value="Press Release"/>
          <xsd:enumeration value="Fact Sheet (&quot;Glitz&quot; Sheet)"/>
          <xsd:enumeration value="Research Paper"/>
          <xsd:enumeration value="Other"/>
        </xsd:restriction>
      </xsd:simpleType>
    </xsd:element>
    <xsd:element name="ProgramName" ma:index="14" nillable="true" ma:displayName="Program" ma:format="Dropdown" ma:internalName="ProgramName">
      <xsd:simpleType>
        <xsd:restriction base="dms:Choice">
          <xsd:enumeration value="ASUDRP"/>
          <xsd:enumeration value="ALS"/>
          <xsd:enumeration value="ARP"/>
          <xsd:enumeration value="BMFRP"/>
          <xsd:enumeration value="BCRP"/>
          <xsd:enumeration value="CPMRP"/>
          <xsd:enumeration value="CRRP"/>
          <xsd:enumeration value="DMDRP"/>
          <xsd:enumeration value="ERP"/>
          <xsd:enumeration value="TERP / GWIRP"/>
          <xsd:enumeration value="HRRP"/>
          <xsd:enumeration value="JWMRP"/>
          <xsd:enumeration value="KCRP"/>
          <xsd:enumeration value="LCRP"/>
          <xsd:enumeration value="LRP"/>
          <xsd:enumeration value="MRP"/>
          <xsd:enumeration value="MBRP"/>
          <xsd:enumeration value="MSRP"/>
          <xsd:enumeration value="NFRP"/>
          <xsd:enumeration value="OPORP"/>
          <xsd:enumeration value="OCRP"/>
          <xsd:enumeration value="PCARP"/>
          <xsd:enumeration value="PRP"/>
          <xsd:enumeration value="PRARP"/>
          <xsd:enumeration value="PRCRP"/>
          <xsd:enumeration value="PRMRP"/>
          <xsd:enumeration value="PRORP"/>
          <xsd:enumeration value="PCRP"/>
          <xsd:enumeration value="RCRP"/>
          <xsd:enumeration value="RTRP"/>
          <xsd:enumeration value="SRP"/>
          <xsd:enumeration value="SCIRP"/>
          <xsd:enumeration value="TBDRP"/>
          <xsd:enumeration value="TBIPHRP"/>
          <xsd:enumeration value="TSCRP"/>
          <xsd:enumeration value="VRP"/>
          <xsd:enumeration value="TERP"/>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fe196db-0334-4477-9bbc-2f8ce82265d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8dfe9c-4678-479d-b75f-f8e045b42b7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ee73f3f-8bef-4674-86d9-19fb031d0a7e}" ma:internalName="TaxCatchAll" ma:showField="CatchAllData" ma:web="7f8dfe9c-4678-479d-b75f-f8e045b42b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f8dfe9c-4678-479d-b75f-f8e045b42b74" xsi:nil="true"/>
    <DueDate xmlns="c0a6316c-b0f1-41fe-bb96-e1870f6f0561" xsi:nil="true"/>
    <Notes xmlns="c0a6316c-b0f1-41fe-bb96-e1870f6f0561">Webinar presentation that will be given to multiple advocacy groups about FY23 funding opportunities.
Review completed and returned to PM 16 Feb</Notes>
    <TypeofProduct xmlns="c0a6316c-b0f1-41fe-bb96-e1870f6f0561">Other</TypeofProduct>
    <Status xmlns="c0a6316c-b0f1-41fe-bb96-e1870f6f0561">Completed</Status>
    <ProgramName xmlns="c0a6316c-b0f1-41fe-bb96-e1870f6f0561">PRMRP</ProgramName>
    <lcf76f155ced4ddcb4097134ff3c332f xmlns="c0a6316c-b0f1-41fe-bb96-e1870f6f0561">
      <Terms xmlns="http://schemas.microsoft.com/office/infopath/2007/PartnerControls"/>
    </lcf76f155ced4ddcb4097134ff3c332f>
    <SharedWithUsers xmlns="7f8dfe9c-4678-479d-b75f-f8e045b42b74">
      <UserInfo>
        <DisplayName>Lane, Michelle D CIV USARMY CDMRP (USA)</DisplayName>
        <AccountId>17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699E57-3449-49B0-99EC-455A3F884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a6316c-b0f1-41fe-bb96-e1870f6f0561"/>
    <ds:schemaRef ds:uri="7f8dfe9c-4678-479d-b75f-f8e045b42b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E3038A-B7C2-4318-8781-91080990E964}">
  <ds:schemaRef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elements/1.1/"/>
    <ds:schemaRef ds:uri="7f8dfe9c-4678-479d-b75f-f8e045b42b74"/>
    <ds:schemaRef ds:uri="c0a6316c-b0f1-41fe-bb96-e1870f6f0561"/>
    <ds:schemaRef ds:uri="http://schemas.microsoft.com/office/2006/metadata/properties"/>
  </ds:schemaRefs>
</ds:datastoreItem>
</file>

<file path=customXml/itemProps3.xml><?xml version="1.0" encoding="utf-8"?>
<ds:datastoreItem xmlns:ds="http://schemas.openxmlformats.org/officeDocument/2006/customXml" ds:itemID="{7FF68BEC-070E-43ED-B7AC-359F1E01D4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35667</TotalTime>
  <Words>4221</Words>
  <Application>Microsoft Office PowerPoint</Application>
  <PresentationFormat>On-screen Show (4:3)</PresentationFormat>
  <Paragraphs>571</Paragraphs>
  <Slides>30</Slides>
  <Notes>22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30</vt:i4>
      </vt:variant>
    </vt:vector>
  </HeadingPairs>
  <TitlesOfParts>
    <vt:vector size="45" baseType="lpstr">
      <vt:lpstr>Arial</vt:lpstr>
      <vt:lpstr>Arial Black</vt:lpstr>
      <vt:lpstr>Arial Narrow</vt:lpstr>
      <vt:lpstr>Calibri</vt:lpstr>
      <vt:lpstr>Courier New</vt:lpstr>
      <vt:lpstr>Lucida Sans Unicode</vt:lpstr>
      <vt:lpstr>Open Sans</vt:lpstr>
      <vt:lpstr>Symbol</vt:lpstr>
      <vt:lpstr>System Font Regular</vt:lpstr>
      <vt:lpstr>Times New Roman</vt:lpstr>
      <vt:lpstr>Wingdings</vt:lpstr>
      <vt:lpstr>Wingdings 2</vt:lpstr>
      <vt:lpstr>Office Theme 2013 - 2022</vt:lpstr>
      <vt:lpstr>2_Office Theme 2013 - 2022</vt:lpstr>
      <vt:lpstr>1_Office Theme 2013 - 2022</vt:lpstr>
      <vt:lpstr>Congressionally Directed Medical Research Programs  Peer Reviewed Medical Research Program (PRMRP) and  Traumatic Brain Injury and Psychological Health Research Program (TBIPHRP)</vt:lpstr>
      <vt:lpstr>Outline</vt:lpstr>
      <vt:lpstr>Vision and Mission</vt:lpstr>
      <vt:lpstr>About CDMRP</vt:lpstr>
      <vt:lpstr>CDMRP FY23 Appropriations</vt:lpstr>
      <vt:lpstr>Program Cycle</vt:lpstr>
      <vt:lpstr>Goal of the Two-Tier Review Process</vt:lpstr>
      <vt:lpstr>Peer Review Criteria – Listed in the Funding Opportunities</vt:lpstr>
      <vt:lpstr>Programmatic Review Criteria – Listed in the Funding Opportunities</vt:lpstr>
      <vt:lpstr>Peer Reviewed Medical  Research Program (PRMRP) </vt:lpstr>
      <vt:lpstr>Peer Reviewed Medical Research  Program (PRMRP)</vt:lpstr>
      <vt:lpstr>PRMRP’s FY23 Portfolio-Driven Approach</vt:lpstr>
      <vt:lpstr>FY23 PRMRP Funding Opportunities Available</vt:lpstr>
      <vt:lpstr>FY23 PRMRP Funding Opportunities Available</vt:lpstr>
      <vt:lpstr>Required for All Funding Opportunities</vt:lpstr>
      <vt:lpstr>PRMRP Submission Deadlines</vt:lpstr>
      <vt:lpstr>Traumatic Brain Injury and Psychological Health Research Program (TBIPHRP) </vt:lpstr>
      <vt:lpstr>FY23 TBIPHRP Vision and Mission</vt:lpstr>
      <vt:lpstr>TBIPHRP Strategic Goals</vt:lpstr>
      <vt:lpstr>FY23 TBIPHRP Anticipated Focus Areas</vt:lpstr>
      <vt:lpstr>Anticipated FY23 TBIPHRP Funding Opportunities</vt:lpstr>
      <vt:lpstr>FY23 TBIPHRP Anticipated Funding Opportunities</vt:lpstr>
      <vt:lpstr>FY23 TBIPHRP Anticipated Funding Opportunities</vt:lpstr>
      <vt:lpstr>Tips, Resources, and Strategies for Success</vt:lpstr>
      <vt:lpstr>CDMRP Website</vt:lpstr>
      <vt:lpstr>Applying for Funding</vt:lpstr>
      <vt:lpstr>Strategies for Success</vt:lpstr>
      <vt:lpstr>Strategies for Success</vt:lpstr>
      <vt:lpstr>Subscribe to Email Notifications</vt:lpstr>
      <vt:lpstr>Questions?  For more information, please visit:        cdmrp.health.mil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Setting</dc:title>
  <dc:creator>Arey, Chris C. [US-US]</dc:creator>
  <cp:lastModifiedBy>Lane, Michelle D CIV USARMY CDMRP (USA)</cp:lastModifiedBy>
  <cp:revision>141</cp:revision>
  <cp:lastPrinted>2023-01-17T23:11:17Z</cp:lastPrinted>
  <dcterms:created xsi:type="dcterms:W3CDTF">2022-12-15T16:00:33Z</dcterms:created>
  <dcterms:modified xsi:type="dcterms:W3CDTF">2023-04-03T18:06:14Z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968a81f-7ed4-4faa-9408-9652e001dd96_Enabled">
    <vt:lpwstr>true</vt:lpwstr>
  </property>
  <property fmtid="{D5CDD505-2E9C-101B-9397-08002B2CF9AE}" pid="3" name="MSIP_Label_c968a81f-7ed4-4faa-9408-9652e001dd96_SetDate">
    <vt:lpwstr>2022-12-15T16:19:26Z</vt:lpwstr>
  </property>
  <property fmtid="{D5CDD505-2E9C-101B-9397-08002B2CF9AE}" pid="4" name="MSIP_Label_c968a81f-7ed4-4faa-9408-9652e001dd96_Method">
    <vt:lpwstr>Privileged</vt:lpwstr>
  </property>
  <property fmtid="{D5CDD505-2E9C-101B-9397-08002B2CF9AE}" pid="5" name="MSIP_Label_c968a81f-7ed4-4faa-9408-9652e001dd96_Name">
    <vt:lpwstr>Unrestricted</vt:lpwstr>
  </property>
  <property fmtid="{D5CDD505-2E9C-101B-9397-08002B2CF9AE}" pid="6" name="MSIP_Label_c968a81f-7ed4-4faa-9408-9652e001dd96_SiteId">
    <vt:lpwstr>b64da4ac-e800-4cfc-8931-e607f720a1b8</vt:lpwstr>
  </property>
  <property fmtid="{D5CDD505-2E9C-101B-9397-08002B2CF9AE}" pid="7" name="MSIP_Label_c968a81f-7ed4-4faa-9408-9652e001dd96_ActionId">
    <vt:lpwstr>711411b3-876a-44b8-a052-30aa4cd73a40</vt:lpwstr>
  </property>
  <property fmtid="{D5CDD505-2E9C-101B-9397-08002B2CF9AE}" pid="8" name="MSIP_Label_c968a81f-7ed4-4faa-9408-9652e001dd96_ContentBits">
    <vt:lpwstr>0</vt:lpwstr>
  </property>
  <property fmtid="{D5CDD505-2E9C-101B-9397-08002B2CF9AE}" pid="9" name="ContentTypeId">
    <vt:lpwstr>0x010100B1D5788067FAE446AA1B82571C51C21C</vt:lpwstr>
  </property>
  <property fmtid="{D5CDD505-2E9C-101B-9397-08002B2CF9AE}" pid="10" name="MediaServiceImageTags">
    <vt:lpwstr/>
  </property>
</Properties>
</file>