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  <p:sldMasterId id="2147483648" r:id="rId6"/>
  </p:sldMasterIdLst>
  <p:notesMasterIdLst>
    <p:notesMasterId r:id="rId26"/>
  </p:notesMasterIdLst>
  <p:sldIdLst>
    <p:sldId id="371" r:id="rId7"/>
    <p:sldId id="375" r:id="rId8"/>
    <p:sldId id="12490" r:id="rId9"/>
    <p:sldId id="399" r:id="rId10"/>
    <p:sldId id="12488" r:id="rId11"/>
    <p:sldId id="12485" r:id="rId12"/>
    <p:sldId id="12491" r:id="rId13"/>
    <p:sldId id="433" r:id="rId14"/>
    <p:sldId id="12486" r:id="rId15"/>
    <p:sldId id="12492" r:id="rId16"/>
    <p:sldId id="450" r:id="rId17"/>
    <p:sldId id="12493" r:id="rId18"/>
    <p:sldId id="12614" r:id="rId19"/>
    <p:sldId id="1499" r:id="rId20"/>
    <p:sldId id="12617" r:id="rId21"/>
    <p:sldId id="12616" r:id="rId22"/>
    <p:sldId id="416" r:id="rId23"/>
    <p:sldId id="283" r:id="rId24"/>
    <p:sldId id="850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A53644-6E64-68D4-7DB8-609C375364C5}" name="Caroline Davis" initials="CD" userId="S::cdavis@pcori.org::dbbe6e6e-0f27-48af-917d-899c2b3acaa3" providerId="AD"/>
  <p188:author id="{3363DC4E-7E0D-975D-DD73-79E57D3E60CF}" name="Elisabeth Houtsmuller" initials="EH" userId="S::ehoutsmuller@pcori.org::63b655c6-d6eb-4b3d-9e22-940435f256e1" providerId="AD"/>
  <p188:author id="{A8AA3668-04EF-8810-BE3D-2BDA67097C5F}" name="Vita Pierzchala" initials="VP" userId="S::vpierzchala@pcori.org::40c05807-964f-448f-bf72-1698858f25d2" providerId="AD"/>
  <p188:author id="{E136697D-9573-DC56-0CA0-1D459924780A}" name="Emma Kopleff" initials="EK" userId="S::ekopleff@pcori.org::f9bc33d0-be70-4534-a488-61746e6a610d" providerId="AD"/>
  <p188:author id="{5CEF8D86-81A8-0CB0-B37F-DA367B8E8DEF}" name="Brendaly Rodriguez" initials="BR" userId="S::brodriguez@pcori.org::222d8d03-b453-4dd0-897a-cc8d019faf3e" providerId="AD"/>
  <p188:author id="{5ED0699C-5730-F338-0AAC-48E8F5869B1B}" name="Marina Brandman" initials="MB" userId="S::mbrandman@pcori.org::4239f5a3-e3a3-4862-8300-ddaa531eb2a8" providerId="AD"/>
  <p188:author id="{9A6614B7-C73B-57AF-94D6-1F83268F204B}" name="Michelle Johnston-Fleece" initials="MJF" userId="S::mfleece@pcori.org::705f648f-3524-4d18-95f6-2f7a27a0361b" providerId="AD"/>
  <p188:author id="{37A958BB-3739-43F0-D098-57A66142FC3D}" name="Aleksandra Modrow" initials="AM" userId="S::amodrow@pcori.org::a480a45d-d8ed-4066-97f5-eb786327c3b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Silberg" initials="BS" lastIdx="12" clrIdx="0">
    <p:extLst>
      <p:ext uri="{19B8F6BF-5375-455C-9EA6-DF929625EA0E}">
        <p15:presenceInfo xmlns:p15="http://schemas.microsoft.com/office/powerpoint/2012/main" userId="S-1-5-21-642843990-3503109507-2988546093-11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41870B"/>
    <a:srgbClr val="25408F"/>
    <a:srgbClr val="72A1DC"/>
    <a:srgbClr val="738AA8"/>
    <a:srgbClr val="6481A4"/>
    <a:srgbClr val="08B0FF"/>
    <a:srgbClr val="AFD2DF"/>
    <a:srgbClr val="DE3D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91" autoAdjust="0"/>
  </p:normalViewPr>
  <p:slideViewPr>
    <p:cSldViewPr snapToGrid="0">
      <p:cViewPr varScale="1">
        <p:scale>
          <a:sx n="71" d="100"/>
          <a:sy n="71" d="100"/>
        </p:scale>
        <p:origin x="110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12C70-422D-4957-B925-BD0A4190DA1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7E0B93-B6D6-43FA-8E06-1F5E6AF5DE54}">
      <dgm:prSet phldrT="[Text]" custT="1"/>
      <dgm:spPr>
        <a:solidFill>
          <a:schemeClr val="bg1">
            <a:lumMod val="50000"/>
          </a:schemeClr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1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Clinician </a:t>
          </a:r>
        </a:p>
      </dgm:t>
    </dgm:pt>
    <dgm:pt modelId="{9085A1FE-DC14-4D75-975B-80E925113B1F}" type="parTrans" cxnId="{5A4F3D7C-7A91-4B7C-9E94-4F56CF503F9B}">
      <dgm:prSet/>
      <dgm:spPr/>
      <dgm:t>
        <a:bodyPr/>
        <a:lstStyle/>
        <a:p>
          <a:endParaRPr lang="en-US"/>
        </a:p>
      </dgm:t>
    </dgm:pt>
    <dgm:pt modelId="{25FA43D5-511F-4DB1-8AF6-621F240033C2}" type="sibTrans" cxnId="{5A4F3D7C-7A91-4B7C-9E94-4F56CF503F9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02FD0C1-8CBA-4220-9EE0-07002D09AFAE}">
      <dgm:prSet custT="1"/>
      <dgm:spPr>
        <a:solidFill>
          <a:srgbClr val="71C04F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1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Caregiver/</a:t>
          </a:r>
          <a:br>
            <a:rPr lang="en-US" sz="11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1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Family Member of Patient</a:t>
          </a:r>
        </a:p>
      </dgm:t>
    </dgm:pt>
    <dgm:pt modelId="{462142A7-C367-4689-B276-6414E8138F3E}" type="parTrans" cxnId="{6AF19385-B589-4B1E-84D2-E81E711B3160}">
      <dgm:prSet/>
      <dgm:spPr/>
      <dgm:t>
        <a:bodyPr/>
        <a:lstStyle/>
        <a:p>
          <a:endParaRPr lang="en-US"/>
        </a:p>
      </dgm:t>
    </dgm:pt>
    <dgm:pt modelId="{3986C8FE-CB88-4756-BDF3-BFD20DCFDF3A}" type="sibTrans" cxnId="{6AF19385-B589-4B1E-84D2-E81E711B3160}">
      <dgm:prSet/>
      <dgm:spPr/>
      <dgm:t>
        <a:bodyPr/>
        <a:lstStyle/>
        <a:p>
          <a:endParaRPr lang="en-US"/>
        </a:p>
      </dgm:t>
    </dgm:pt>
    <dgm:pt modelId="{1134CDF9-1CAD-4DDD-B065-FFA14DB1ED15}">
      <dgm:prSet custT="1"/>
      <dgm:spPr>
        <a:solidFill>
          <a:srgbClr val="00B0F0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1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Patient/ Caregiver Advocacy Org</a:t>
          </a:r>
        </a:p>
      </dgm:t>
    </dgm:pt>
    <dgm:pt modelId="{F0D509EC-8315-4EB7-9DFE-358120F05ABD}" type="parTrans" cxnId="{976C1802-9315-4788-8CD8-6576E17B93FE}">
      <dgm:prSet/>
      <dgm:spPr/>
      <dgm:t>
        <a:bodyPr/>
        <a:lstStyle/>
        <a:p>
          <a:endParaRPr lang="en-US"/>
        </a:p>
      </dgm:t>
    </dgm:pt>
    <dgm:pt modelId="{37D3FB84-C21D-4ED6-B1C7-697373BA8E7B}" type="sibTrans" cxnId="{976C1802-9315-4788-8CD8-6576E17B93FE}">
      <dgm:prSet/>
      <dgm:spPr/>
      <dgm:t>
        <a:bodyPr/>
        <a:lstStyle/>
        <a:p>
          <a:endParaRPr lang="en-US"/>
        </a:p>
      </dgm:t>
    </dgm:pt>
    <dgm:pt modelId="{76834C44-8F67-4ECD-B34E-EEC89ECC13F3}">
      <dgm:prSet custT="1"/>
      <dgm:spPr>
        <a:solidFill>
          <a:srgbClr val="101D61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1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Hospital/ Health System</a:t>
          </a:r>
        </a:p>
      </dgm:t>
    </dgm:pt>
    <dgm:pt modelId="{5A4DA816-6F56-4196-80CB-19281A30055D}" type="parTrans" cxnId="{D14480E4-A912-4279-AE8E-D9EAFB169266}">
      <dgm:prSet/>
      <dgm:spPr/>
      <dgm:t>
        <a:bodyPr/>
        <a:lstStyle/>
        <a:p>
          <a:endParaRPr lang="en-US"/>
        </a:p>
      </dgm:t>
    </dgm:pt>
    <dgm:pt modelId="{59A7234A-3824-4417-BFE2-ACFB416A0A92}" type="sibTrans" cxnId="{D14480E4-A912-4279-AE8E-D9EAFB169266}">
      <dgm:prSet/>
      <dgm:spPr/>
      <dgm:t>
        <a:bodyPr/>
        <a:lstStyle/>
        <a:p>
          <a:endParaRPr lang="en-US"/>
        </a:p>
      </dgm:t>
    </dgm:pt>
    <dgm:pt modelId="{21809756-F151-4B7D-AA9C-DDA423512A39}">
      <dgm:prSet custT="1"/>
      <dgm:spPr>
        <a:solidFill>
          <a:srgbClr val="71C04F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1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Purchaser </a:t>
          </a:r>
        </a:p>
      </dgm:t>
    </dgm:pt>
    <dgm:pt modelId="{4B91FCE5-1430-45CF-B555-75F46024078F}" type="parTrans" cxnId="{81C51695-B2A5-4725-8BF9-124A5FA32D1A}">
      <dgm:prSet/>
      <dgm:spPr/>
      <dgm:t>
        <a:bodyPr/>
        <a:lstStyle/>
        <a:p>
          <a:endParaRPr lang="en-US"/>
        </a:p>
      </dgm:t>
    </dgm:pt>
    <dgm:pt modelId="{4041C992-28DE-494F-B0D9-6CFAE6892982}" type="sibTrans" cxnId="{81C51695-B2A5-4725-8BF9-124A5FA32D1A}">
      <dgm:prSet/>
      <dgm:spPr/>
      <dgm:t>
        <a:bodyPr/>
        <a:lstStyle/>
        <a:p>
          <a:endParaRPr lang="en-US"/>
        </a:p>
      </dgm:t>
    </dgm:pt>
    <dgm:pt modelId="{DA413837-67E5-44AD-AF77-CC1578C974F7}">
      <dgm:prSet custT="1"/>
      <dgm:spPr>
        <a:solidFill>
          <a:srgbClr val="00B0F0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1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Payer </a:t>
          </a:r>
        </a:p>
      </dgm:t>
    </dgm:pt>
    <dgm:pt modelId="{2633094E-3477-4F7E-95CE-44D4486444D7}" type="parTrans" cxnId="{CB23115C-ED91-4A56-A5D0-2EEDE9401FBE}">
      <dgm:prSet/>
      <dgm:spPr/>
      <dgm:t>
        <a:bodyPr/>
        <a:lstStyle/>
        <a:p>
          <a:endParaRPr lang="en-US"/>
        </a:p>
      </dgm:t>
    </dgm:pt>
    <dgm:pt modelId="{32FCDE91-3265-4866-BE54-BA4C351261D4}" type="sibTrans" cxnId="{CB23115C-ED91-4A56-A5D0-2EEDE9401FBE}">
      <dgm:prSet/>
      <dgm:spPr/>
      <dgm:t>
        <a:bodyPr/>
        <a:lstStyle/>
        <a:p>
          <a:endParaRPr lang="en-US"/>
        </a:p>
      </dgm:t>
    </dgm:pt>
    <dgm:pt modelId="{01A37474-08FA-484D-829C-BF8AEAD0D4C1}">
      <dgm:prSet custT="1"/>
      <dgm:spPr>
        <a:solidFill>
          <a:schemeClr val="bg1">
            <a:lumMod val="50000"/>
          </a:schemeClr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1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Industry </a:t>
          </a:r>
        </a:p>
      </dgm:t>
    </dgm:pt>
    <dgm:pt modelId="{D283559A-165A-4F9B-8F01-24ECA3BBB270}" type="parTrans" cxnId="{EDE12A54-0F2E-4C74-96A8-C0D54B6CE156}">
      <dgm:prSet/>
      <dgm:spPr/>
      <dgm:t>
        <a:bodyPr/>
        <a:lstStyle/>
        <a:p>
          <a:endParaRPr lang="en-US"/>
        </a:p>
      </dgm:t>
    </dgm:pt>
    <dgm:pt modelId="{BB03CA8C-2603-4424-AD09-E61E163FD423}" type="sibTrans" cxnId="{EDE12A54-0F2E-4C74-96A8-C0D54B6CE156}">
      <dgm:prSet/>
      <dgm:spPr/>
      <dgm:t>
        <a:bodyPr/>
        <a:lstStyle/>
        <a:p>
          <a:endParaRPr lang="en-US"/>
        </a:p>
      </dgm:t>
    </dgm:pt>
    <dgm:pt modelId="{FCC18209-6C84-440F-962B-63AC9E406D28}">
      <dgm:prSet custT="1"/>
      <dgm:spPr>
        <a:solidFill>
          <a:srgbClr val="101D61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1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Policy Maker </a:t>
          </a:r>
        </a:p>
      </dgm:t>
    </dgm:pt>
    <dgm:pt modelId="{D46E56FD-C4CD-4427-B62A-71A0DFA92400}" type="parTrans" cxnId="{17288EFF-89A4-4A83-8E5A-CF6E5D85AC52}">
      <dgm:prSet/>
      <dgm:spPr/>
      <dgm:t>
        <a:bodyPr/>
        <a:lstStyle/>
        <a:p>
          <a:endParaRPr lang="en-US"/>
        </a:p>
      </dgm:t>
    </dgm:pt>
    <dgm:pt modelId="{B96CC713-B40C-4E5C-91B9-F3B65BF48C4E}" type="sibTrans" cxnId="{17288EFF-89A4-4A83-8E5A-CF6E5D85AC52}">
      <dgm:prSet/>
      <dgm:spPr/>
      <dgm:t>
        <a:bodyPr/>
        <a:lstStyle/>
        <a:p>
          <a:endParaRPr lang="en-US"/>
        </a:p>
      </dgm:t>
    </dgm:pt>
    <dgm:pt modelId="{357577B2-1E60-41C4-A4E7-CB511B3D9302}">
      <dgm:prSet custT="1"/>
      <dgm:spPr>
        <a:solidFill>
          <a:srgbClr val="71C04F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Training Institution</a:t>
          </a:r>
        </a:p>
      </dgm:t>
    </dgm:pt>
    <dgm:pt modelId="{97BE69C1-979E-44C7-AF6C-2CBADB0063CE}" type="parTrans" cxnId="{BFA67E5B-2024-47C0-8295-D83AEA0BCA40}">
      <dgm:prSet/>
      <dgm:spPr/>
      <dgm:t>
        <a:bodyPr/>
        <a:lstStyle/>
        <a:p>
          <a:endParaRPr lang="en-US"/>
        </a:p>
      </dgm:t>
    </dgm:pt>
    <dgm:pt modelId="{69FA9D3B-34A3-4DC6-A369-6BF4FA039F4D}" type="sibTrans" cxnId="{BFA67E5B-2024-47C0-8295-D83AEA0BCA40}">
      <dgm:prSet/>
      <dgm:spPr/>
      <dgm:t>
        <a:bodyPr/>
        <a:lstStyle/>
        <a:p>
          <a:endParaRPr lang="en-US"/>
        </a:p>
      </dgm:t>
    </dgm:pt>
    <dgm:pt modelId="{3365153E-D811-4AE2-B3FC-004068203F41}">
      <dgm:prSet phldrT="[Text]" custT="1"/>
      <dgm:spPr>
        <a:solidFill>
          <a:srgbClr val="101D61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1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Patient/ Consumer</a:t>
          </a:r>
        </a:p>
      </dgm:t>
    </dgm:pt>
    <dgm:pt modelId="{B20D6615-093C-4DDA-AA63-7BB534DABA55}" type="sibTrans" cxnId="{1F6475EA-C012-4507-9394-4B8AFD189B9A}">
      <dgm:prSet/>
      <dgm:spPr/>
      <dgm:t>
        <a:bodyPr/>
        <a:lstStyle/>
        <a:p>
          <a:endParaRPr lang="en-US"/>
        </a:p>
      </dgm:t>
    </dgm:pt>
    <dgm:pt modelId="{F3FE144F-5C20-4A60-AEC6-C291F578E169}" type="parTrans" cxnId="{1F6475EA-C012-4507-9394-4B8AFD189B9A}">
      <dgm:prSet/>
      <dgm:spPr/>
      <dgm:t>
        <a:bodyPr/>
        <a:lstStyle/>
        <a:p>
          <a:endParaRPr lang="en-US"/>
        </a:p>
      </dgm:t>
    </dgm:pt>
    <dgm:pt modelId="{8A88045F-1C65-43E5-9181-E8663F6498BD}">
      <dgm:prSet phldrT="[Text]" custT="1"/>
      <dgm:spPr>
        <a:solidFill>
          <a:srgbClr val="101D61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PCORI Community</a:t>
          </a:r>
        </a:p>
      </dgm:t>
    </dgm:pt>
    <dgm:pt modelId="{D7576D2B-FC12-4338-9A58-2658862A78CD}" type="sibTrans" cxnId="{D698A062-110C-4FF4-8BD1-CD075A62782C}">
      <dgm:prSet/>
      <dgm:spPr/>
      <dgm:t>
        <a:bodyPr/>
        <a:lstStyle/>
        <a:p>
          <a:endParaRPr lang="en-US"/>
        </a:p>
      </dgm:t>
    </dgm:pt>
    <dgm:pt modelId="{BD1A8184-EB73-44DD-92D2-7A2D6750F344}" type="parTrans" cxnId="{D698A062-110C-4FF4-8BD1-CD075A62782C}">
      <dgm:prSet/>
      <dgm:spPr/>
      <dgm:t>
        <a:bodyPr/>
        <a:lstStyle/>
        <a:p>
          <a:endParaRPr lang="en-US"/>
        </a:p>
      </dgm:t>
    </dgm:pt>
    <dgm:pt modelId="{C0256D88-FEF1-492E-B7BE-95F4356004D3}" type="pres">
      <dgm:prSet presAssocID="{F2212C70-422D-4957-B925-BD0A4190DA1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C68F0C0-56F1-4FC4-B32C-FB068835D6FA}" type="pres">
      <dgm:prSet presAssocID="{8A88045F-1C65-43E5-9181-E8663F6498BD}" presName="centerShape" presStyleLbl="node0" presStyleIdx="0" presStyleCnt="1" custScaleX="201368" custScaleY="201368"/>
      <dgm:spPr/>
    </dgm:pt>
    <dgm:pt modelId="{012ACFA1-EEA0-4753-8921-25AA52D7F0A5}" type="pres">
      <dgm:prSet presAssocID="{F3FE144F-5C20-4A60-AEC6-C291F578E169}" presName="Name9" presStyleLbl="parChTrans1D2" presStyleIdx="0" presStyleCnt="10"/>
      <dgm:spPr/>
    </dgm:pt>
    <dgm:pt modelId="{B7F857A0-B709-4A40-990B-31B46B3AFDD6}" type="pres">
      <dgm:prSet presAssocID="{F3FE144F-5C20-4A60-AEC6-C291F578E169}" presName="connTx" presStyleLbl="parChTrans1D2" presStyleIdx="0" presStyleCnt="10"/>
      <dgm:spPr/>
    </dgm:pt>
    <dgm:pt modelId="{3708261C-1090-4D2C-B345-0B56B6BEB345}" type="pres">
      <dgm:prSet presAssocID="{3365153E-D811-4AE2-B3FC-004068203F41}" presName="node" presStyleLbl="node1" presStyleIdx="0" presStyleCnt="10">
        <dgm:presLayoutVars>
          <dgm:bulletEnabled val="1"/>
        </dgm:presLayoutVars>
      </dgm:prSet>
      <dgm:spPr/>
    </dgm:pt>
    <dgm:pt modelId="{1FC6642C-69FE-4941-82FC-EED687CF252D}" type="pres">
      <dgm:prSet presAssocID="{462142A7-C367-4689-B276-6414E8138F3E}" presName="Name9" presStyleLbl="parChTrans1D2" presStyleIdx="1" presStyleCnt="10"/>
      <dgm:spPr/>
    </dgm:pt>
    <dgm:pt modelId="{58262AB2-2647-4E64-9329-55F7C050F839}" type="pres">
      <dgm:prSet presAssocID="{462142A7-C367-4689-B276-6414E8138F3E}" presName="connTx" presStyleLbl="parChTrans1D2" presStyleIdx="1" presStyleCnt="10"/>
      <dgm:spPr/>
    </dgm:pt>
    <dgm:pt modelId="{E09FC369-B4D2-43DB-9BE9-7C8B557B426D}" type="pres">
      <dgm:prSet presAssocID="{402FD0C1-8CBA-4220-9EE0-07002D09AFAE}" presName="node" presStyleLbl="node1" presStyleIdx="1" presStyleCnt="10">
        <dgm:presLayoutVars>
          <dgm:bulletEnabled val="1"/>
        </dgm:presLayoutVars>
      </dgm:prSet>
      <dgm:spPr/>
    </dgm:pt>
    <dgm:pt modelId="{4D2782E1-8884-4437-985A-4CA214C7010A}" type="pres">
      <dgm:prSet presAssocID="{9085A1FE-DC14-4D75-975B-80E925113B1F}" presName="Name9" presStyleLbl="parChTrans1D2" presStyleIdx="2" presStyleCnt="10"/>
      <dgm:spPr/>
    </dgm:pt>
    <dgm:pt modelId="{7A9839EA-7EEE-4EE8-882C-8ABFA322DCF4}" type="pres">
      <dgm:prSet presAssocID="{9085A1FE-DC14-4D75-975B-80E925113B1F}" presName="connTx" presStyleLbl="parChTrans1D2" presStyleIdx="2" presStyleCnt="10"/>
      <dgm:spPr/>
    </dgm:pt>
    <dgm:pt modelId="{5F7CF4F7-54D9-40DE-8433-34CC50BAA8F2}" type="pres">
      <dgm:prSet presAssocID="{937E0B93-B6D6-43FA-8E06-1F5E6AF5DE54}" presName="node" presStyleLbl="node1" presStyleIdx="2" presStyleCnt="10">
        <dgm:presLayoutVars>
          <dgm:bulletEnabled val="1"/>
        </dgm:presLayoutVars>
      </dgm:prSet>
      <dgm:spPr/>
    </dgm:pt>
    <dgm:pt modelId="{F6BDF234-3CE6-426C-A198-86135125DD7B}" type="pres">
      <dgm:prSet presAssocID="{F0D509EC-8315-4EB7-9DFE-358120F05ABD}" presName="Name9" presStyleLbl="parChTrans1D2" presStyleIdx="3" presStyleCnt="10"/>
      <dgm:spPr/>
    </dgm:pt>
    <dgm:pt modelId="{DF359698-0D35-4A26-A832-046CEB615AF0}" type="pres">
      <dgm:prSet presAssocID="{F0D509EC-8315-4EB7-9DFE-358120F05ABD}" presName="connTx" presStyleLbl="parChTrans1D2" presStyleIdx="3" presStyleCnt="10"/>
      <dgm:spPr/>
    </dgm:pt>
    <dgm:pt modelId="{2897E33B-136E-41B5-8037-A162651FC1FA}" type="pres">
      <dgm:prSet presAssocID="{1134CDF9-1CAD-4DDD-B065-FFA14DB1ED15}" presName="node" presStyleLbl="node1" presStyleIdx="3" presStyleCnt="10">
        <dgm:presLayoutVars>
          <dgm:bulletEnabled val="1"/>
        </dgm:presLayoutVars>
      </dgm:prSet>
      <dgm:spPr/>
    </dgm:pt>
    <dgm:pt modelId="{60200C77-0EAB-4919-A4E6-9A9C3C5346C5}" type="pres">
      <dgm:prSet presAssocID="{5A4DA816-6F56-4196-80CB-19281A30055D}" presName="Name9" presStyleLbl="parChTrans1D2" presStyleIdx="4" presStyleCnt="10"/>
      <dgm:spPr/>
    </dgm:pt>
    <dgm:pt modelId="{558D0FA8-B9A1-4684-842B-A5B6302DE458}" type="pres">
      <dgm:prSet presAssocID="{5A4DA816-6F56-4196-80CB-19281A30055D}" presName="connTx" presStyleLbl="parChTrans1D2" presStyleIdx="4" presStyleCnt="10"/>
      <dgm:spPr/>
    </dgm:pt>
    <dgm:pt modelId="{C2F32F68-A25E-4F8A-8011-EBD54BB6E4B5}" type="pres">
      <dgm:prSet presAssocID="{76834C44-8F67-4ECD-B34E-EEC89ECC13F3}" presName="node" presStyleLbl="node1" presStyleIdx="4" presStyleCnt="10">
        <dgm:presLayoutVars>
          <dgm:bulletEnabled val="1"/>
        </dgm:presLayoutVars>
      </dgm:prSet>
      <dgm:spPr/>
    </dgm:pt>
    <dgm:pt modelId="{54C1DE37-06DC-4442-9DFA-B3CCF191B6CD}" type="pres">
      <dgm:prSet presAssocID="{97BE69C1-979E-44C7-AF6C-2CBADB0063CE}" presName="Name9" presStyleLbl="parChTrans1D2" presStyleIdx="5" presStyleCnt="10"/>
      <dgm:spPr/>
    </dgm:pt>
    <dgm:pt modelId="{C42BFFDB-16F8-4AE0-82FF-1C136E27C9B7}" type="pres">
      <dgm:prSet presAssocID="{97BE69C1-979E-44C7-AF6C-2CBADB0063CE}" presName="connTx" presStyleLbl="parChTrans1D2" presStyleIdx="5" presStyleCnt="10"/>
      <dgm:spPr/>
    </dgm:pt>
    <dgm:pt modelId="{6E076118-188A-4806-9EAF-A2D2AD7578D1}" type="pres">
      <dgm:prSet presAssocID="{357577B2-1E60-41C4-A4E7-CB511B3D9302}" presName="node" presStyleLbl="node1" presStyleIdx="5" presStyleCnt="10" custScaleX="110435">
        <dgm:presLayoutVars>
          <dgm:bulletEnabled val="1"/>
        </dgm:presLayoutVars>
      </dgm:prSet>
      <dgm:spPr/>
    </dgm:pt>
    <dgm:pt modelId="{C3C8CDA0-5C83-4B0B-83EB-32A8BD3D12E8}" type="pres">
      <dgm:prSet presAssocID="{D46E56FD-C4CD-4427-B62A-71A0DFA92400}" presName="Name9" presStyleLbl="parChTrans1D2" presStyleIdx="6" presStyleCnt="10"/>
      <dgm:spPr/>
    </dgm:pt>
    <dgm:pt modelId="{7B1898D8-AF05-494D-9B9E-2C353A6625D2}" type="pres">
      <dgm:prSet presAssocID="{D46E56FD-C4CD-4427-B62A-71A0DFA92400}" presName="connTx" presStyleLbl="parChTrans1D2" presStyleIdx="6" presStyleCnt="10"/>
      <dgm:spPr/>
    </dgm:pt>
    <dgm:pt modelId="{4F61E0F1-3BC5-48C1-ADB1-57263A94FC58}" type="pres">
      <dgm:prSet presAssocID="{FCC18209-6C84-440F-962B-63AC9E406D28}" presName="node" presStyleLbl="node1" presStyleIdx="6" presStyleCnt="10">
        <dgm:presLayoutVars>
          <dgm:bulletEnabled val="1"/>
        </dgm:presLayoutVars>
      </dgm:prSet>
      <dgm:spPr/>
    </dgm:pt>
    <dgm:pt modelId="{7AEAC444-5C3D-4B4F-B752-9C126A814241}" type="pres">
      <dgm:prSet presAssocID="{D283559A-165A-4F9B-8F01-24ECA3BBB270}" presName="Name9" presStyleLbl="parChTrans1D2" presStyleIdx="7" presStyleCnt="10"/>
      <dgm:spPr/>
    </dgm:pt>
    <dgm:pt modelId="{3C68F15A-2925-40CC-B405-1BF742E464AF}" type="pres">
      <dgm:prSet presAssocID="{D283559A-165A-4F9B-8F01-24ECA3BBB270}" presName="connTx" presStyleLbl="parChTrans1D2" presStyleIdx="7" presStyleCnt="10"/>
      <dgm:spPr/>
    </dgm:pt>
    <dgm:pt modelId="{E7E5B5AA-85F4-473F-BC7C-1EBF23319667}" type="pres">
      <dgm:prSet presAssocID="{01A37474-08FA-484D-829C-BF8AEAD0D4C1}" presName="node" presStyleLbl="node1" presStyleIdx="7" presStyleCnt="10">
        <dgm:presLayoutVars>
          <dgm:bulletEnabled val="1"/>
        </dgm:presLayoutVars>
      </dgm:prSet>
      <dgm:spPr/>
    </dgm:pt>
    <dgm:pt modelId="{F91139A9-214D-4F89-9563-F1C6244CD2EF}" type="pres">
      <dgm:prSet presAssocID="{2633094E-3477-4F7E-95CE-44D4486444D7}" presName="Name9" presStyleLbl="parChTrans1D2" presStyleIdx="8" presStyleCnt="10"/>
      <dgm:spPr/>
    </dgm:pt>
    <dgm:pt modelId="{45DBF635-57E0-4FE4-9C80-C885812D202F}" type="pres">
      <dgm:prSet presAssocID="{2633094E-3477-4F7E-95CE-44D4486444D7}" presName="connTx" presStyleLbl="parChTrans1D2" presStyleIdx="8" presStyleCnt="10"/>
      <dgm:spPr/>
    </dgm:pt>
    <dgm:pt modelId="{D2B8792A-4C2F-47B4-B7FD-2D96F3BD7F2B}" type="pres">
      <dgm:prSet presAssocID="{DA413837-67E5-44AD-AF77-CC1578C974F7}" presName="node" presStyleLbl="node1" presStyleIdx="8" presStyleCnt="10">
        <dgm:presLayoutVars>
          <dgm:bulletEnabled val="1"/>
        </dgm:presLayoutVars>
      </dgm:prSet>
      <dgm:spPr/>
    </dgm:pt>
    <dgm:pt modelId="{207CE88B-27C8-459C-9D53-7A91662BB170}" type="pres">
      <dgm:prSet presAssocID="{4B91FCE5-1430-45CF-B555-75F46024078F}" presName="Name9" presStyleLbl="parChTrans1D2" presStyleIdx="9" presStyleCnt="10"/>
      <dgm:spPr/>
    </dgm:pt>
    <dgm:pt modelId="{34354BCC-263C-4898-9B3C-6F3990702EE3}" type="pres">
      <dgm:prSet presAssocID="{4B91FCE5-1430-45CF-B555-75F46024078F}" presName="connTx" presStyleLbl="parChTrans1D2" presStyleIdx="9" presStyleCnt="10"/>
      <dgm:spPr/>
    </dgm:pt>
    <dgm:pt modelId="{BE4E2B69-A4B1-4172-9636-B378F54BAFAA}" type="pres">
      <dgm:prSet presAssocID="{21809756-F151-4B7D-AA9C-DDA423512A39}" presName="node" presStyleLbl="node1" presStyleIdx="9" presStyleCnt="10">
        <dgm:presLayoutVars>
          <dgm:bulletEnabled val="1"/>
        </dgm:presLayoutVars>
      </dgm:prSet>
      <dgm:spPr/>
    </dgm:pt>
  </dgm:ptLst>
  <dgm:cxnLst>
    <dgm:cxn modelId="{976C1802-9315-4788-8CD8-6576E17B93FE}" srcId="{8A88045F-1C65-43E5-9181-E8663F6498BD}" destId="{1134CDF9-1CAD-4DDD-B065-FFA14DB1ED15}" srcOrd="3" destOrd="0" parTransId="{F0D509EC-8315-4EB7-9DFE-358120F05ABD}" sibTransId="{37D3FB84-C21D-4ED6-B1C7-697373BA8E7B}"/>
    <dgm:cxn modelId="{01409104-0120-4183-AD7A-C59A4E9A0B83}" type="presOf" srcId="{21809756-F151-4B7D-AA9C-DDA423512A39}" destId="{BE4E2B69-A4B1-4172-9636-B378F54BAFAA}" srcOrd="0" destOrd="0" presId="urn:microsoft.com/office/officeart/2005/8/layout/radial1"/>
    <dgm:cxn modelId="{4890410D-BA4C-4867-8988-A9C4DC198E80}" type="presOf" srcId="{5A4DA816-6F56-4196-80CB-19281A30055D}" destId="{60200C77-0EAB-4919-A4E6-9A9C3C5346C5}" srcOrd="0" destOrd="0" presId="urn:microsoft.com/office/officeart/2005/8/layout/radial1"/>
    <dgm:cxn modelId="{36A24B12-3896-4CAF-AC4F-6AF5B83BF16A}" type="presOf" srcId="{F0D509EC-8315-4EB7-9DFE-358120F05ABD}" destId="{F6BDF234-3CE6-426C-A198-86135125DD7B}" srcOrd="0" destOrd="0" presId="urn:microsoft.com/office/officeart/2005/8/layout/radial1"/>
    <dgm:cxn modelId="{4F21EE15-E703-4CFE-B128-7D7DE3BFA884}" type="presOf" srcId="{462142A7-C367-4689-B276-6414E8138F3E}" destId="{58262AB2-2647-4E64-9329-55F7C050F839}" srcOrd="1" destOrd="0" presId="urn:microsoft.com/office/officeart/2005/8/layout/radial1"/>
    <dgm:cxn modelId="{1EFC601B-8C06-4F07-8643-D12D6D1C4BC5}" type="presOf" srcId="{01A37474-08FA-484D-829C-BF8AEAD0D4C1}" destId="{E7E5B5AA-85F4-473F-BC7C-1EBF23319667}" srcOrd="0" destOrd="0" presId="urn:microsoft.com/office/officeart/2005/8/layout/radial1"/>
    <dgm:cxn modelId="{85956F21-3E17-4304-8747-9DC17B8F38A0}" type="presOf" srcId="{D46E56FD-C4CD-4427-B62A-71A0DFA92400}" destId="{C3C8CDA0-5C83-4B0B-83EB-32A8BD3D12E8}" srcOrd="0" destOrd="0" presId="urn:microsoft.com/office/officeart/2005/8/layout/radial1"/>
    <dgm:cxn modelId="{1B349A2B-3569-468B-9E87-2C5156AB7128}" type="presOf" srcId="{DA413837-67E5-44AD-AF77-CC1578C974F7}" destId="{D2B8792A-4C2F-47B4-B7FD-2D96F3BD7F2B}" srcOrd="0" destOrd="0" presId="urn:microsoft.com/office/officeart/2005/8/layout/radial1"/>
    <dgm:cxn modelId="{76467731-24C1-4E59-B4A5-1D3AAAC7EC7D}" type="presOf" srcId="{D283559A-165A-4F9B-8F01-24ECA3BBB270}" destId="{7AEAC444-5C3D-4B4F-B752-9C126A814241}" srcOrd="0" destOrd="0" presId="urn:microsoft.com/office/officeart/2005/8/layout/radial1"/>
    <dgm:cxn modelId="{967D9D31-EDD0-4B3E-9480-908D37B948DB}" type="presOf" srcId="{2633094E-3477-4F7E-95CE-44D4486444D7}" destId="{45DBF635-57E0-4FE4-9C80-C885812D202F}" srcOrd="1" destOrd="0" presId="urn:microsoft.com/office/officeart/2005/8/layout/radial1"/>
    <dgm:cxn modelId="{DA94BA39-8AD0-4C52-A76C-5D836748E0D7}" type="presOf" srcId="{9085A1FE-DC14-4D75-975B-80E925113B1F}" destId="{4D2782E1-8884-4437-985A-4CA214C7010A}" srcOrd="0" destOrd="0" presId="urn:microsoft.com/office/officeart/2005/8/layout/radial1"/>
    <dgm:cxn modelId="{BFA67E5B-2024-47C0-8295-D83AEA0BCA40}" srcId="{8A88045F-1C65-43E5-9181-E8663F6498BD}" destId="{357577B2-1E60-41C4-A4E7-CB511B3D9302}" srcOrd="5" destOrd="0" parTransId="{97BE69C1-979E-44C7-AF6C-2CBADB0063CE}" sibTransId="{69FA9D3B-34A3-4DC6-A369-6BF4FA039F4D}"/>
    <dgm:cxn modelId="{CB23115C-ED91-4A56-A5D0-2EEDE9401FBE}" srcId="{8A88045F-1C65-43E5-9181-E8663F6498BD}" destId="{DA413837-67E5-44AD-AF77-CC1578C974F7}" srcOrd="8" destOrd="0" parTransId="{2633094E-3477-4F7E-95CE-44D4486444D7}" sibTransId="{32FCDE91-3265-4866-BE54-BA4C351261D4}"/>
    <dgm:cxn modelId="{D698A062-110C-4FF4-8BD1-CD075A62782C}" srcId="{F2212C70-422D-4957-B925-BD0A4190DA12}" destId="{8A88045F-1C65-43E5-9181-E8663F6498BD}" srcOrd="0" destOrd="0" parTransId="{BD1A8184-EB73-44DD-92D2-7A2D6750F344}" sibTransId="{D7576D2B-FC12-4338-9A58-2658862A78CD}"/>
    <dgm:cxn modelId="{0DC10144-E207-4E09-8616-B90DEB0641FF}" type="presOf" srcId="{D46E56FD-C4CD-4427-B62A-71A0DFA92400}" destId="{7B1898D8-AF05-494D-9B9E-2C353A6625D2}" srcOrd="1" destOrd="0" presId="urn:microsoft.com/office/officeart/2005/8/layout/radial1"/>
    <dgm:cxn modelId="{FA6C6B65-B843-4598-A168-D16D2AF3C035}" type="presOf" srcId="{8A88045F-1C65-43E5-9181-E8663F6498BD}" destId="{9C68F0C0-56F1-4FC4-B32C-FB068835D6FA}" srcOrd="0" destOrd="0" presId="urn:microsoft.com/office/officeart/2005/8/layout/radial1"/>
    <dgm:cxn modelId="{C4F8E36E-22C7-4550-A2FA-F901743B2F3A}" type="presOf" srcId="{937E0B93-B6D6-43FA-8E06-1F5E6AF5DE54}" destId="{5F7CF4F7-54D9-40DE-8433-34CC50BAA8F2}" srcOrd="0" destOrd="0" presId="urn:microsoft.com/office/officeart/2005/8/layout/radial1"/>
    <dgm:cxn modelId="{EDE12A54-0F2E-4C74-96A8-C0D54B6CE156}" srcId="{8A88045F-1C65-43E5-9181-E8663F6498BD}" destId="{01A37474-08FA-484D-829C-BF8AEAD0D4C1}" srcOrd="7" destOrd="0" parTransId="{D283559A-165A-4F9B-8F01-24ECA3BBB270}" sibTransId="{BB03CA8C-2603-4424-AD09-E61E163FD423}"/>
    <dgm:cxn modelId="{0AFABF54-49E0-4457-9065-86EA5545A56B}" type="presOf" srcId="{2633094E-3477-4F7E-95CE-44D4486444D7}" destId="{F91139A9-214D-4F89-9563-F1C6244CD2EF}" srcOrd="0" destOrd="0" presId="urn:microsoft.com/office/officeart/2005/8/layout/radial1"/>
    <dgm:cxn modelId="{57B7FC7A-53B3-4D40-A091-D1EE8BED53F6}" type="presOf" srcId="{4B91FCE5-1430-45CF-B555-75F46024078F}" destId="{207CE88B-27C8-459C-9D53-7A91662BB170}" srcOrd="0" destOrd="0" presId="urn:microsoft.com/office/officeart/2005/8/layout/radial1"/>
    <dgm:cxn modelId="{5A4F3D7C-7A91-4B7C-9E94-4F56CF503F9B}" srcId="{8A88045F-1C65-43E5-9181-E8663F6498BD}" destId="{937E0B93-B6D6-43FA-8E06-1F5E6AF5DE54}" srcOrd="2" destOrd="0" parTransId="{9085A1FE-DC14-4D75-975B-80E925113B1F}" sibTransId="{25FA43D5-511F-4DB1-8AF6-621F240033C2}"/>
    <dgm:cxn modelId="{BE078C84-0FE7-4E49-A784-08055447AC39}" type="presOf" srcId="{3365153E-D811-4AE2-B3FC-004068203F41}" destId="{3708261C-1090-4D2C-B345-0B56B6BEB345}" srcOrd="0" destOrd="0" presId="urn:microsoft.com/office/officeart/2005/8/layout/radial1"/>
    <dgm:cxn modelId="{6AF19385-B589-4B1E-84D2-E81E711B3160}" srcId="{8A88045F-1C65-43E5-9181-E8663F6498BD}" destId="{402FD0C1-8CBA-4220-9EE0-07002D09AFAE}" srcOrd="1" destOrd="0" parTransId="{462142A7-C367-4689-B276-6414E8138F3E}" sibTransId="{3986C8FE-CB88-4756-BDF3-BFD20DCFDF3A}"/>
    <dgm:cxn modelId="{5DDB698C-0E84-4293-9EB8-F7974A0C2089}" type="presOf" srcId="{402FD0C1-8CBA-4220-9EE0-07002D09AFAE}" destId="{E09FC369-B4D2-43DB-9BE9-7C8B557B426D}" srcOrd="0" destOrd="0" presId="urn:microsoft.com/office/officeart/2005/8/layout/radial1"/>
    <dgm:cxn modelId="{81C51695-B2A5-4725-8BF9-124A5FA32D1A}" srcId="{8A88045F-1C65-43E5-9181-E8663F6498BD}" destId="{21809756-F151-4B7D-AA9C-DDA423512A39}" srcOrd="9" destOrd="0" parTransId="{4B91FCE5-1430-45CF-B555-75F46024078F}" sibTransId="{4041C992-28DE-494F-B0D9-6CFAE6892982}"/>
    <dgm:cxn modelId="{D4B03796-5BCE-45CA-9B2B-FA8FF6BC5165}" type="presOf" srcId="{4B91FCE5-1430-45CF-B555-75F46024078F}" destId="{34354BCC-263C-4898-9B3C-6F3990702EE3}" srcOrd="1" destOrd="0" presId="urn:microsoft.com/office/officeart/2005/8/layout/radial1"/>
    <dgm:cxn modelId="{0068EC97-CCC7-4CF0-9BA0-8D50618BB080}" type="presOf" srcId="{357577B2-1E60-41C4-A4E7-CB511B3D9302}" destId="{6E076118-188A-4806-9EAF-A2D2AD7578D1}" srcOrd="0" destOrd="0" presId="urn:microsoft.com/office/officeart/2005/8/layout/radial1"/>
    <dgm:cxn modelId="{9C53C4A5-2555-4D2C-9BE8-14CE19486680}" type="presOf" srcId="{F0D509EC-8315-4EB7-9DFE-358120F05ABD}" destId="{DF359698-0D35-4A26-A832-046CEB615AF0}" srcOrd="1" destOrd="0" presId="urn:microsoft.com/office/officeart/2005/8/layout/radial1"/>
    <dgm:cxn modelId="{03B294A6-33C3-4FA2-B343-D93418882779}" type="presOf" srcId="{9085A1FE-DC14-4D75-975B-80E925113B1F}" destId="{7A9839EA-7EEE-4EE8-882C-8ABFA322DCF4}" srcOrd="1" destOrd="0" presId="urn:microsoft.com/office/officeart/2005/8/layout/radial1"/>
    <dgm:cxn modelId="{6B963EAE-2978-4A53-A06B-E40476C9BD8F}" type="presOf" srcId="{97BE69C1-979E-44C7-AF6C-2CBADB0063CE}" destId="{54C1DE37-06DC-4442-9DFA-B3CCF191B6CD}" srcOrd="0" destOrd="0" presId="urn:microsoft.com/office/officeart/2005/8/layout/radial1"/>
    <dgm:cxn modelId="{BB7BF7B7-7B51-4A6A-94DC-DD4C3035E9BE}" type="presOf" srcId="{D283559A-165A-4F9B-8F01-24ECA3BBB270}" destId="{3C68F15A-2925-40CC-B405-1BF742E464AF}" srcOrd="1" destOrd="0" presId="urn:microsoft.com/office/officeart/2005/8/layout/radial1"/>
    <dgm:cxn modelId="{3B0094BD-CF5C-4554-B839-A8FE6C297827}" type="presOf" srcId="{76834C44-8F67-4ECD-B34E-EEC89ECC13F3}" destId="{C2F32F68-A25E-4F8A-8011-EBD54BB6E4B5}" srcOrd="0" destOrd="0" presId="urn:microsoft.com/office/officeart/2005/8/layout/radial1"/>
    <dgm:cxn modelId="{7D1882CA-FF75-496E-B46C-2626763BFBE4}" type="presOf" srcId="{5A4DA816-6F56-4196-80CB-19281A30055D}" destId="{558D0FA8-B9A1-4684-842B-A5B6302DE458}" srcOrd="1" destOrd="0" presId="urn:microsoft.com/office/officeart/2005/8/layout/radial1"/>
    <dgm:cxn modelId="{E4AA64D5-178A-4B0F-A2FC-E390D0ADD62C}" type="presOf" srcId="{F3FE144F-5C20-4A60-AEC6-C291F578E169}" destId="{B7F857A0-B709-4A40-990B-31B46B3AFDD6}" srcOrd="1" destOrd="0" presId="urn:microsoft.com/office/officeart/2005/8/layout/radial1"/>
    <dgm:cxn modelId="{71C84ADE-94AD-415A-A472-0CDE3F81BA1F}" type="presOf" srcId="{1134CDF9-1CAD-4DDD-B065-FFA14DB1ED15}" destId="{2897E33B-136E-41B5-8037-A162651FC1FA}" srcOrd="0" destOrd="0" presId="urn:microsoft.com/office/officeart/2005/8/layout/radial1"/>
    <dgm:cxn modelId="{F4EF4DDF-D849-4B26-B28E-6A3790B6BBAA}" type="presOf" srcId="{F2212C70-422D-4957-B925-BD0A4190DA12}" destId="{C0256D88-FEF1-492E-B7BE-95F4356004D3}" srcOrd="0" destOrd="0" presId="urn:microsoft.com/office/officeart/2005/8/layout/radial1"/>
    <dgm:cxn modelId="{D14480E4-A912-4279-AE8E-D9EAFB169266}" srcId="{8A88045F-1C65-43E5-9181-E8663F6498BD}" destId="{76834C44-8F67-4ECD-B34E-EEC89ECC13F3}" srcOrd="4" destOrd="0" parTransId="{5A4DA816-6F56-4196-80CB-19281A30055D}" sibTransId="{59A7234A-3824-4417-BFE2-ACFB416A0A92}"/>
    <dgm:cxn modelId="{1F6475EA-C012-4507-9394-4B8AFD189B9A}" srcId="{8A88045F-1C65-43E5-9181-E8663F6498BD}" destId="{3365153E-D811-4AE2-B3FC-004068203F41}" srcOrd="0" destOrd="0" parTransId="{F3FE144F-5C20-4A60-AEC6-C291F578E169}" sibTransId="{B20D6615-093C-4DDA-AA63-7BB534DABA55}"/>
    <dgm:cxn modelId="{82D983EB-416B-412B-91EE-E1DC83F2BD95}" type="presOf" srcId="{F3FE144F-5C20-4A60-AEC6-C291F578E169}" destId="{012ACFA1-EEA0-4753-8921-25AA52D7F0A5}" srcOrd="0" destOrd="0" presId="urn:microsoft.com/office/officeart/2005/8/layout/radial1"/>
    <dgm:cxn modelId="{CCE219EC-CE0B-41F1-B3F7-A59FD5CF8078}" type="presOf" srcId="{97BE69C1-979E-44C7-AF6C-2CBADB0063CE}" destId="{C42BFFDB-16F8-4AE0-82FF-1C136E27C9B7}" srcOrd="1" destOrd="0" presId="urn:microsoft.com/office/officeart/2005/8/layout/radial1"/>
    <dgm:cxn modelId="{56B6FCF8-B5CF-471A-B10D-11B958205E20}" type="presOf" srcId="{462142A7-C367-4689-B276-6414E8138F3E}" destId="{1FC6642C-69FE-4941-82FC-EED687CF252D}" srcOrd="0" destOrd="0" presId="urn:microsoft.com/office/officeart/2005/8/layout/radial1"/>
    <dgm:cxn modelId="{FFEE5DFB-D3FE-4292-A815-B33B565D74D2}" type="presOf" srcId="{FCC18209-6C84-440F-962B-63AC9E406D28}" destId="{4F61E0F1-3BC5-48C1-ADB1-57263A94FC58}" srcOrd="0" destOrd="0" presId="urn:microsoft.com/office/officeart/2005/8/layout/radial1"/>
    <dgm:cxn modelId="{17288EFF-89A4-4A83-8E5A-CF6E5D85AC52}" srcId="{8A88045F-1C65-43E5-9181-E8663F6498BD}" destId="{FCC18209-6C84-440F-962B-63AC9E406D28}" srcOrd="6" destOrd="0" parTransId="{D46E56FD-C4CD-4427-B62A-71A0DFA92400}" sibTransId="{B96CC713-B40C-4E5C-91B9-F3B65BF48C4E}"/>
    <dgm:cxn modelId="{41E3FA9A-8E28-496E-A492-16FFFCAAF88D}" type="presParOf" srcId="{C0256D88-FEF1-492E-B7BE-95F4356004D3}" destId="{9C68F0C0-56F1-4FC4-B32C-FB068835D6FA}" srcOrd="0" destOrd="0" presId="urn:microsoft.com/office/officeart/2005/8/layout/radial1"/>
    <dgm:cxn modelId="{55EC6B56-0ADE-4002-B01D-ED57D2032326}" type="presParOf" srcId="{C0256D88-FEF1-492E-B7BE-95F4356004D3}" destId="{012ACFA1-EEA0-4753-8921-25AA52D7F0A5}" srcOrd="1" destOrd="0" presId="urn:microsoft.com/office/officeart/2005/8/layout/radial1"/>
    <dgm:cxn modelId="{3EF950C5-A4E9-4610-8753-0B4F17576624}" type="presParOf" srcId="{012ACFA1-EEA0-4753-8921-25AA52D7F0A5}" destId="{B7F857A0-B709-4A40-990B-31B46B3AFDD6}" srcOrd="0" destOrd="0" presId="urn:microsoft.com/office/officeart/2005/8/layout/radial1"/>
    <dgm:cxn modelId="{68FE0D86-37D5-4F27-B96C-0FDA2A2F4727}" type="presParOf" srcId="{C0256D88-FEF1-492E-B7BE-95F4356004D3}" destId="{3708261C-1090-4D2C-B345-0B56B6BEB345}" srcOrd="2" destOrd="0" presId="urn:microsoft.com/office/officeart/2005/8/layout/radial1"/>
    <dgm:cxn modelId="{E6B7DEBD-D772-4306-9AA3-B650455E7515}" type="presParOf" srcId="{C0256D88-FEF1-492E-B7BE-95F4356004D3}" destId="{1FC6642C-69FE-4941-82FC-EED687CF252D}" srcOrd="3" destOrd="0" presId="urn:microsoft.com/office/officeart/2005/8/layout/radial1"/>
    <dgm:cxn modelId="{8C0F82FF-38A2-41C3-818C-3813C3B6AA7A}" type="presParOf" srcId="{1FC6642C-69FE-4941-82FC-EED687CF252D}" destId="{58262AB2-2647-4E64-9329-55F7C050F839}" srcOrd="0" destOrd="0" presId="urn:microsoft.com/office/officeart/2005/8/layout/radial1"/>
    <dgm:cxn modelId="{EF2D47B9-433C-4358-B873-A94ABBFEF385}" type="presParOf" srcId="{C0256D88-FEF1-492E-B7BE-95F4356004D3}" destId="{E09FC369-B4D2-43DB-9BE9-7C8B557B426D}" srcOrd="4" destOrd="0" presId="urn:microsoft.com/office/officeart/2005/8/layout/radial1"/>
    <dgm:cxn modelId="{C85F3436-0715-4A9E-9F68-E52E70021069}" type="presParOf" srcId="{C0256D88-FEF1-492E-B7BE-95F4356004D3}" destId="{4D2782E1-8884-4437-985A-4CA214C7010A}" srcOrd="5" destOrd="0" presId="urn:microsoft.com/office/officeart/2005/8/layout/radial1"/>
    <dgm:cxn modelId="{02A95E3B-829A-45C6-9EB7-70AB0BD0240E}" type="presParOf" srcId="{4D2782E1-8884-4437-985A-4CA214C7010A}" destId="{7A9839EA-7EEE-4EE8-882C-8ABFA322DCF4}" srcOrd="0" destOrd="0" presId="urn:microsoft.com/office/officeart/2005/8/layout/radial1"/>
    <dgm:cxn modelId="{C008E223-3DE0-4A3C-9F5E-34B1652A02C0}" type="presParOf" srcId="{C0256D88-FEF1-492E-B7BE-95F4356004D3}" destId="{5F7CF4F7-54D9-40DE-8433-34CC50BAA8F2}" srcOrd="6" destOrd="0" presId="urn:microsoft.com/office/officeart/2005/8/layout/radial1"/>
    <dgm:cxn modelId="{8FCEBE1D-E7EC-4053-A905-852FCCD0594A}" type="presParOf" srcId="{C0256D88-FEF1-492E-B7BE-95F4356004D3}" destId="{F6BDF234-3CE6-426C-A198-86135125DD7B}" srcOrd="7" destOrd="0" presId="urn:microsoft.com/office/officeart/2005/8/layout/radial1"/>
    <dgm:cxn modelId="{F6F6760F-9C8C-4204-BADD-5095C217E6B0}" type="presParOf" srcId="{F6BDF234-3CE6-426C-A198-86135125DD7B}" destId="{DF359698-0D35-4A26-A832-046CEB615AF0}" srcOrd="0" destOrd="0" presId="urn:microsoft.com/office/officeart/2005/8/layout/radial1"/>
    <dgm:cxn modelId="{54AF85A2-6F11-44DB-94ED-D8F6C4DA49A6}" type="presParOf" srcId="{C0256D88-FEF1-492E-B7BE-95F4356004D3}" destId="{2897E33B-136E-41B5-8037-A162651FC1FA}" srcOrd="8" destOrd="0" presId="urn:microsoft.com/office/officeart/2005/8/layout/radial1"/>
    <dgm:cxn modelId="{E6499002-3E40-4341-8973-5E8F6D701BCA}" type="presParOf" srcId="{C0256D88-FEF1-492E-B7BE-95F4356004D3}" destId="{60200C77-0EAB-4919-A4E6-9A9C3C5346C5}" srcOrd="9" destOrd="0" presId="urn:microsoft.com/office/officeart/2005/8/layout/radial1"/>
    <dgm:cxn modelId="{225F4AEE-2B72-4156-AD88-5F509243B81A}" type="presParOf" srcId="{60200C77-0EAB-4919-A4E6-9A9C3C5346C5}" destId="{558D0FA8-B9A1-4684-842B-A5B6302DE458}" srcOrd="0" destOrd="0" presId="urn:microsoft.com/office/officeart/2005/8/layout/radial1"/>
    <dgm:cxn modelId="{09D2B681-529F-417A-9A1D-DA1B72A39CE0}" type="presParOf" srcId="{C0256D88-FEF1-492E-B7BE-95F4356004D3}" destId="{C2F32F68-A25E-4F8A-8011-EBD54BB6E4B5}" srcOrd="10" destOrd="0" presId="urn:microsoft.com/office/officeart/2005/8/layout/radial1"/>
    <dgm:cxn modelId="{E59F843B-99A0-4556-A4A6-42AC838BF211}" type="presParOf" srcId="{C0256D88-FEF1-492E-B7BE-95F4356004D3}" destId="{54C1DE37-06DC-4442-9DFA-B3CCF191B6CD}" srcOrd="11" destOrd="0" presId="urn:microsoft.com/office/officeart/2005/8/layout/radial1"/>
    <dgm:cxn modelId="{F15971A7-C2D7-44F9-863A-4392D1635760}" type="presParOf" srcId="{54C1DE37-06DC-4442-9DFA-B3CCF191B6CD}" destId="{C42BFFDB-16F8-4AE0-82FF-1C136E27C9B7}" srcOrd="0" destOrd="0" presId="urn:microsoft.com/office/officeart/2005/8/layout/radial1"/>
    <dgm:cxn modelId="{35458073-CA7C-4318-963F-0AC5A95FE4FB}" type="presParOf" srcId="{C0256D88-FEF1-492E-B7BE-95F4356004D3}" destId="{6E076118-188A-4806-9EAF-A2D2AD7578D1}" srcOrd="12" destOrd="0" presId="urn:microsoft.com/office/officeart/2005/8/layout/radial1"/>
    <dgm:cxn modelId="{E82B5DE0-F9DE-4E2E-9646-C22E199F9F4C}" type="presParOf" srcId="{C0256D88-FEF1-492E-B7BE-95F4356004D3}" destId="{C3C8CDA0-5C83-4B0B-83EB-32A8BD3D12E8}" srcOrd="13" destOrd="0" presId="urn:microsoft.com/office/officeart/2005/8/layout/radial1"/>
    <dgm:cxn modelId="{78DF9E02-B0B9-4EC2-BD33-1B01B08FD89A}" type="presParOf" srcId="{C3C8CDA0-5C83-4B0B-83EB-32A8BD3D12E8}" destId="{7B1898D8-AF05-494D-9B9E-2C353A6625D2}" srcOrd="0" destOrd="0" presId="urn:microsoft.com/office/officeart/2005/8/layout/radial1"/>
    <dgm:cxn modelId="{6D789AC7-CD07-4CF5-A458-4FFEB2F4354C}" type="presParOf" srcId="{C0256D88-FEF1-492E-B7BE-95F4356004D3}" destId="{4F61E0F1-3BC5-48C1-ADB1-57263A94FC58}" srcOrd="14" destOrd="0" presId="urn:microsoft.com/office/officeart/2005/8/layout/radial1"/>
    <dgm:cxn modelId="{978D729B-959E-4365-B347-0A1E0D3B5C51}" type="presParOf" srcId="{C0256D88-FEF1-492E-B7BE-95F4356004D3}" destId="{7AEAC444-5C3D-4B4F-B752-9C126A814241}" srcOrd="15" destOrd="0" presId="urn:microsoft.com/office/officeart/2005/8/layout/radial1"/>
    <dgm:cxn modelId="{D5E8DCEF-697C-4CD8-BB10-E28B75983CE9}" type="presParOf" srcId="{7AEAC444-5C3D-4B4F-B752-9C126A814241}" destId="{3C68F15A-2925-40CC-B405-1BF742E464AF}" srcOrd="0" destOrd="0" presId="urn:microsoft.com/office/officeart/2005/8/layout/radial1"/>
    <dgm:cxn modelId="{C7FA92BA-B8F0-4806-8224-A42BD1809C00}" type="presParOf" srcId="{C0256D88-FEF1-492E-B7BE-95F4356004D3}" destId="{E7E5B5AA-85F4-473F-BC7C-1EBF23319667}" srcOrd="16" destOrd="0" presId="urn:microsoft.com/office/officeart/2005/8/layout/radial1"/>
    <dgm:cxn modelId="{8362F001-17C6-42EA-AA67-64413481BE6E}" type="presParOf" srcId="{C0256D88-FEF1-492E-B7BE-95F4356004D3}" destId="{F91139A9-214D-4F89-9563-F1C6244CD2EF}" srcOrd="17" destOrd="0" presId="urn:microsoft.com/office/officeart/2005/8/layout/radial1"/>
    <dgm:cxn modelId="{C072040A-4503-4418-B272-3403C7BEC96C}" type="presParOf" srcId="{F91139A9-214D-4F89-9563-F1C6244CD2EF}" destId="{45DBF635-57E0-4FE4-9C80-C885812D202F}" srcOrd="0" destOrd="0" presId="urn:microsoft.com/office/officeart/2005/8/layout/radial1"/>
    <dgm:cxn modelId="{652EF974-9FE6-43FE-A8EF-57F35A26949A}" type="presParOf" srcId="{C0256D88-FEF1-492E-B7BE-95F4356004D3}" destId="{D2B8792A-4C2F-47B4-B7FD-2D96F3BD7F2B}" srcOrd="18" destOrd="0" presId="urn:microsoft.com/office/officeart/2005/8/layout/radial1"/>
    <dgm:cxn modelId="{90BF1605-BC03-4180-A9C9-1D2B47B01F51}" type="presParOf" srcId="{C0256D88-FEF1-492E-B7BE-95F4356004D3}" destId="{207CE88B-27C8-459C-9D53-7A91662BB170}" srcOrd="19" destOrd="0" presId="urn:microsoft.com/office/officeart/2005/8/layout/radial1"/>
    <dgm:cxn modelId="{AAC9D6FF-30C2-414C-9312-B9F393F4994F}" type="presParOf" srcId="{207CE88B-27C8-459C-9D53-7A91662BB170}" destId="{34354BCC-263C-4898-9B3C-6F3990702EE3}" srcOrd="0" destOrd="0" presId="urn:microsoft.com/office/officeart/2005/8/layout/radial1"/>
    <dgm:cxn modelId="{E2CEF65B-6EB8-43D0-A8A9-9FD34994E892}" type="presParOf" srcId="{C0256D88-FEF1-492E-B7BE-95F4356004D3}" destId="{BE4E2B69-A4B1-4172-9636-B378F54BAFAA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8F0C0-56F1-4FC4-B32C-FB068835D6FA}">
      <dsp:nvSpPr>
        <dsp:cNvPr id="0" name=""/>
        <dsp:cNvSpPr/>
      </dsp:nvSpPr>
      <dsp:spPr>
        <a:xfrm>
          <a:off x="3000903" y="1732596"/>
          <a:ext cx="2151593" cy="2151593"/>
        </a:xfrm>
        <a:prstGeom prst="ellipse">
          <a:avLst/>
        </a:prstGeom>
        <a:solidFill>
          <a:srgbClr val="101D61"/>
        </a:solidFill>
        <a:ln w="1270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PCORI Community</a:t>
          </a:r>
        </a:p>
      </dsp:txBody>
      <dsp:txXfrm>
        <a:off x="3315996" y="2047689"/>
        <a:ext cx="1521407" cy="1521407"/>
      </dsp:txXfrm>
    </dsp:sp>
    <dsp:sp modelId="{012ACFA1-EEA0-4753-8921-25AA52D7F0A5}">
      <dsp:nvSpPr>
        <dsp:cNvPr id="0" name=""/>
        <dsp:cNvSpPr/>
      </dsp:nvSpPr>
      <dsp:spPr>
        <a:xfrm rot="16200000">
          <a:off x="3755950" y="1400053"/>
          <a:ext cx="641498" cy="23588"/>
        </a:xfrm>
        <a:custGeom>
          <a:avLst/>
          <a:gdLst/>
          <a:ahLst/>
          <a:cxnLst/>
          <a:rect l="0" t="0" r="0" b="0"/>
          <a:pathLst>
            <a:path>
              <a:moveTo>
                <a:pt x="0" y="11794"/>
              </a:moveTo>
              <a:lnTo>
                <a:pt x="641498" y="117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0662" y="1395809"/>
        <a:ext cx="32074" cy="32074"/>
      </dsp:txXfrm>
    </dsp:sp>
    <dsp:sp modelId="{3708261C-1090-4D2C-B345-0B56B6BEB345}">
      <dsp:nvSpPr>
        <dsp:cNvPr id="0" name=""/>
        <dsp:cNvSpPr/>
      </dsp:nvSpPr>
      <dsp:spPr>
        <a:xfrm>
          <a:off x="3542455" y="22609"/>
          <a:ext cx="1068488" cy="1068488"/>
        </a:xfrm>
        <a:prstGeom prst="ellipse">
          <a:avLst/>
        </a:prstGeom>
        <a:solidFill>
          <a:srgbClr val="101D61"/>
        </a:solidFill>
        <a:ln w="1270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Patient/ Consumer</a:t>
          </a:r>
        </a:p>
      </dsp:txBody>
      <dsp:txXfrm>
        <a:off x="3698931" y="179085"/>
        <a:ext cx="755536" cy="755536"/>
      </dsp:txXfrm>
    </dsp:sp>
    <dsp:sp modelId="{1FC6642C-69FE-4941-82FC-EED687CF252D}">
      <dsp:nvSpPr>
        <dsp:cNvPr id="0" name=""/>
        <dsp:cNvSpPr/>
      </dsp:nvSpPr>
      <dsp:spPr>
        <a:xfrm rot="18360000">
          <a:off x="4576819" y="1666769"/>
          <a:ext cx="641498" cy="23588"/>
        </a:xfrm>
        <a:custGeom>
          <a:avLst/>
          <a:gdLst/>
          <a:ahLst/>
          <a:cxnLst/>
          <a:rect l="0" t="0" r="0" b="0"/>
          <a:pathLst>
            <a:path>
              <a:moveTo>
                <a:pt x="0" y="11794"/>
              </a:moveTo>
              <a:lnTo>
                <a:pt x="641498" y="117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81531" y="1662526"/>
        <a:ext cx="32074" cy="32074"/>
      </dsp:txXfrm>
    </dsp:sp>
    <dsp:sp modelId="{E09FC369-B4D2-43DB-9BE9-7C8B557B426D}">
      <dsp:nvSpPr>
        <dsp:cNvPr id="0" name=""/>
        <dsp:cNvSpPr/>
      </dsp:nvSpPr>
      <dsp:spPr>
        <a:xfrm>
          <a:off x="4865877" y="452615"/>
          <a:ext cx="1068488" cy="1068488"/>
        </a:xfrm>
        <a:prstGeom prst="ellipse">
          <a:avLst/>
        </a:prstGeom>
        <a:solidFill>
          <a:srgbClr val="71C04F"/>
        </a:solidFill>
        <a:ln w="1270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Caregiver/</a:t>
          </a:r>
          <a:br>
            <a:rPr lang="en-US" sz="11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1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Family Member of Patient</a:t>
          </a:r>
        </a:p>
      </dsp:txBody>
      <dsp:txXfrm>
        <a:off x="5022353" y="609091"/>
        <a:ext cx="755536" cy="755536"/>
      </dsp:txXfrm>
    </dsp:sp>
    <dsp:sp modelId="{4D2782E1-8884-4437-985A-4CA214C7010A}">
      <dsp:nvSpPr>
        <dsp:cNvPr id="0" name=""/>
        <dsp:cNvSpPr/>
      </dsp:nvSpPr>
      <dsp:spPr>
        <a:xfrm rot="20520000">
          <a:off x="5084145" y="2365042"/>
          <a:ext cx="641498" cy="23588"/>
        </a:xfrm>
        <a:custGeom>
          <a:avLst/>
          <a:gdLst/>
          <a:ahLst/>
          <a:cxnLst/>
          <a:rect l="0" t="0" r="0" b="0"/>
          <a:pathLst>
            <a:path>
              <a:moveTo>
                <a:pt x="0" y="11794"/>
              </a:moveTo>
              <a:lnTo>
                <a:pt x="641498" y="117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88856" y="2360799"/>
        <a:ext cx="32074" cy="32074"/>
      </dsp:txXfrm>
    </dsp:sp>
    <dsp:sp modelId="{5F7CF4F7-54D9-40DE-8433-34CC50BAA8F2}">
      <dsp:nvSpPr>
        <dsp:cNvPr id="0" name=""/>
        <dsp:cNvSpPr/>
      </dsp:nvSpPr>
      <dsp:spPr>
        <a:xfrm>
          <a:off x="5683797" y="1578385"/>
          <a:ext cx="1068488" cy="1068488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Clinician </a:t>
          </a:r>
        </a:p>
      </dsp:txBody>
      <dsp:txXfrm>
        <a:off x="5840273" y="1734861"/>
        <a:ext cx="755536" cy="755536"/>
      </dsp:txXfrm>
    </dsp:sp>
    <dsp:sp modelId="{F6BDF234-3CE6-426C-A198-86135125DD7B}">
      <dsp:nvSpPr>
        <dsp:cNvPr id="0" name=""/>
        <dsp:cNvSpPr/>
      </dsp:nvSpPr>
      <dsp:spPr>
        <a:xfrm rot="1080000">
          <a:off x="5084145" y="3228155"/>
          <a:ext cx="641498" cy="23588"/>
        </a:xfrm>
        <a:custGeom>
          <a:avLst/>
          <a:gdLst/>
          <a:ahLst/>
          <a:cxnLst/>
          <a:rect l="0" t="0" r="0" b="0"/>
          <a:pathLst>
            <a:path>
              <a:moveTo>
                <a:pt x="0" y="11794"/>
              </a:moveTo>
              <a:lnTo>
                <a:pt x="641498" y="117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88856" y="3223912"/>
        <a:ext cx="32074" cy="32074"/>
      </dsp:txXfrm>
    </dsp:sp>
    <dsp:sp modelId="{2897E33B-136E-41B5-8037-A162651FC1FA}">
      <dsp:nvSpPr>
        <dsp:cNvPr id="0" name=""/>
        <dsp:cNvSpPr/>
      </dsp:nvSpPr>
      <dsp:spPr>
        <a:xfrm>
          <a:off x="5683797" y="2969913"/>
          <a:ext cx="1068488" cy="106848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Patient/ Caregiver Advocacy Org</a:t>
          </a:r>
        </a:p>
      </dsp:txBody>
      <dsp:txXfrm>
        <a:off x="5840273" y="3126389"/>
        <a:ext cx="755536" cy="755536"/>
      </dsp:txXfrm>
    </dsp:sp>
    <dsp:sp modelId="{60200C77-0EAB-4919-A4E6-9A9C3C5346C5}">
      <dsp:nvSpPr>
        <dsp:cNvPr id="0" name=""/>
        <dsp:cNvSpPr/>
      </dsp:nvSpPr>
      <dsp:spPr>
        <a:xfrm rot="3240000">
          <a:off x="4576819" y="3926428"/>
          <a:ext cx="641498" cy="23588"/>
        </a:xfrm>
        <a:custGeom>
          <a:avLst/>
          <a:gdLst/>
          <a:ahLst/>
          <a:cxnLst/>
          <a:rect l="0" t="0" r="0" b="0"/>
          <a:pathLst>
            <a:path>
              <a:moveTo>
                <a:pt x="0" y="11794"/>
              </a:moveTo>
              <a:lnTo>
                <a:pt x="641498" y="117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81531" y="3922185"/>
        <a:ext cx="32074" cy="32074"/>
      </dsp:txXfrm>
    </dsp:sp>
    <dsp:sp modelId="{C2F32F68-A25E-4F8A-8011-EBD54BB6E4B5}">
      <dsp:nvSpPr>
        <dsp:cNvPr id="0" name=""/>
        <dsp:cNvSpPr/>
      </dsp:nvSpPr>
      <dsp:spPr>
        <a:xfrm>
          <a:off x="4865877" y="4095683"/>
          <a:ext cx="1068488" cy="1068488"/>
        </a:xfrm>
        <a:prstGeom prst="ellipse">
          <a:avLst/>
        </a:prstGeom>
        <a:solidFill>
          <a:srgbClr val="101D61"/>
        </a:solidFill>
        <a:ln w="1270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Hospital/ Health System</a:t>
          </a:r>
        </a:p>
      </dsp:txBody>
      <dsp:txXfrm>
        <a:off x="5022353" y="4252159"/>
        <a:ext cx="755536" cy="755536"/>
      </dsp:txXfrm>
    </dsp:sp>
    <dsp:sp modelId="{54C1DE37-06DC-4442-9DFA-B3CCF191B6CD}">
      <dsp:nvSpPr>
        <dsp:cNvPr id="0" name=""/>
        <dsp:cNvSpPr/>
      </dsp:nvSpPr>
      <dsp:spPr>
        <a:xfrm rot="5400000">
          <a:off x="3755950" y="4193145"/>
          <a:ext cx="641498" cy="23588"/>
        </a:xfrm>
        <a:custGeom>
          <a:avLst/>
          <a:gdLst/>
          <a:ahLst/>
          <a:cxnLst/>
          <a:rect l="0" t="0" r="0" b="0"/>
          <a:pathLst>
            <a:path>
              <a:moveTo>
                <a:pt x="0" y="11794"/>
              </a:moveTo>
              <a:lnTo>
                <a:pt x="641498" y="117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0662" y="4188902"/>
        <a:ext cx="32074" cy="32074"/>
      </dsp:txXfrm>
    </dsp:sp>
    <dsp:sp modelId="{6E076118-188A-4806-9EAF-A2D2AD7578D1}">
      <dsp:nvSpPr>
        <dsp:cNvPr id="0" name=""/>
        <dsp:cNvSpPr/>
      </dsp:nvSpPr>
      <dsp:spPr>
        <a:xfrm>
          <a:off x="3486707" y="4525688"/>
          <a:ext cx="1179985" cy="1068488"/>
        </a:xfrm>
        <a:prstGeom prst="ellipse">
          <a:avLst/>
        </a:prstGeom>
        <a:solidFill>
          <a:srgbClr val="71C04F"/>
        </a:solidFill>
        <a:ln w="1270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Training Institution</a:t>
          </a:r>
        </a:p>
      </dsp:txBody>
      <dsp:txXfrm>
        <a:off x="3659512" y="4682164"/>
        <a:ext cx="834375" cy="755536"/>
      </dsp:txXfrm>
    </dsp:sp>
    <dsp:sp modelId="{C3C8CDA0-5C83-4B0B-83EB-32A8BD3D12E8}">
      <dsp:nvSpPr>
        <dsp:cNvPr id="0" name=""/>
        <dsp:cNvSpPr/>
      </dsp:nvSpPr>
      <dsp:spPr>
        <a:xfrm rot="7560000">
          <a:off x="2935081" y="3926428"/>
          <a:ext cx="641498" cy="23588"/>
        </a:xfrm>
        <a:custGeom>
          <a:avLst/>
          <a:gdLst/>
          <a:ahLst/>
          <a:cxnLst/>
          <a:rect l="0" t="0" r="0" b="0"/>
          <a:pathLst>
            <a:path>
              <a:moveTo>
                <a:pt x="0" y="11794"/>
              </a:moveTo>
              <a:lnTo>
                <a:pt x="641498" y="117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39793" y="3922185"/>
        <a:ext cx="32074" cy="32074"/>
      </dsp:txXfrm>
    </dsp:sp>
    <dsp:sp modelId="{4F61E0F1-3BC5-48C1-ADB1-57263A94FC58}">
      <dsp:nvSpPr>
        <dsp:cNvPr id="0" name=""/>
        <dsp:cNvSpPr/>
      </dsp:nvSpPr>
      <dsp:spPr>
        <a:xfrm>
          <a:off x="2219034" y="4095683"/>
          <a:ext cx="1068488" cy="1068488"/>
        </a:xfrm>
        <a:prstGeom prst="ellipse">
          <a:avLst/>
        </a:prstGeom>
        <a:solidFill>
          <a:srgbClr val="101D61"/>
        </a:solidFill>
        <a:ln w="1270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Policy Maker </a:t>
          </a:r>
        </a:p>
      </dsp:txBody>
      <dsp:txXfrm>
        <a:off x="2375510" y="4252159"/>
        <a:ext cx="755536" cy="755536"/>
      </dsp:txXfrm>
    </dsp:sp>
    <dsp:sp modelId="{7AEAC444-5C3D-4B4F-B752-9C126A814241}">
      <dsp:nvSpPr>
        <dsp:cNvPr id="0" name=""/>
        <dsp:cNvSpPr/>
      </dsp:nvSpPr>
      <dsp:spPr>
        <a:xfrm rot="9720000">
          <a:off x="2427756" y="3228155"/>
          <a:ext cx="641498" cy="23588"/>
        </a:xfrm>
        <a:custGeom>
          <a:avLst/>
          <a:gdLst/>
          <a:ahLst/>
          <a:cxnLst/>
          <a:rect l="0" t="0" r="0" b="0"/>
          <a:pathLst>
            <a:path>
              <a:moveTo>
                <a:pt x="0" y="11794"/>
              </a:moveTo>
              <a:lnTo>
                <a:pt x="641498" y="117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732468" y="3223912"/>
        <a:ext cx="32074" cy="32074"/>
      </dsp:txXfrm>
    </dsp:sp>
    <dsp:sp modelId="{E7E5B5AA-85F4-473F-BC7C-1EBF23319667}">
      <dsp:nvSpPr>
        <dsp:cNvPr id="0" name=""/>
        <dsp:cNvSpPr/>
      </dsp:nvSpPr>
      <dsp:spPr>
        <a:xfrm>
          <a:off x="1401114" y="2969913"/>
          <a:ext cx="1068488" cy="1068488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Industry </a:t>
          </a:r>
        </a:p>
      </dsp:txBody>
      <dsp:txXfrm>
        <a:off x="1557590" y="3126389"/>
        <a:ext cx="755536" cy="755536"/>
      </dsp:txXfrm>
    </dsp:sp>
    <dsp:sp modelId="{F91139A9-214D-4F89-9563-F1C6244CD2EF}">
      <dsp:nvSpPr>
        <dsp:cNvPr id="0" name=""/>
        <dsp:cNvSpPr/>
      </dsp:nvSpPr>
      <dsp:spPr>
        <a:xfrm rot="11880000">
          <a:off x="2427756" y="2365042"/>
          <a:ext cx="641498" cy="23588"/>
        </a:xfrm>
        <a:custGeom>
          <a:avLst/>
          <a:gdLst/>
          <a:ahLst/>
          <a:cxnLst/>
          <a:rect l="0" t="0" r="0" b="0"/>
          <a:pathLst>
            <a:path>
              <a:moveTo>
                <a:pt x="0" y="11794"/>
              </a:moveTo>
              <a:lnTo>
                <a:pt x="641498" y="117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732468" y="2360799"/>
        <a:ext cx="32074" cy="32074"/>
      </dsp:txXfrm>
    </dsp:sp>
    <dsp:sp modelId="{D2B8792A-4C2F-47B4-B7FD-2D96F3BD7F2B}">
      <dsp:nvSpPr>
        <dsp:cNvPr id="0" name=""/>
        <dsp:cNvSpPr/>
      </dsp:nvSpPr>
      <dsp:spPr>
        <a:xfrm>
          <a:off x="1401114" y="1578385"/>
          <a:ext cx="1068488" cy="106848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Payer </a:t>
          </a:r>
        </a:p>
      </dsp:txBody>
      <dsp:txXfrm>
        <a:off x="1557590" y="1734861"/>
        <a:ext cx="755536" cy="755536"/>
      </dsp:txXfrm>
    </dsp:sp>
    <dsp:sp modelId="{207CE88B-27C8-459C-9D53-7A91662BB170}">
      <dsp:nvSpPr>
        <dsp:cNvPr id="0" name=""/>
        <dsp:cNvSpPr/>
      </dsp:nvSpPr>
      <dsp:spPr>
        <a:xfrm rot="14040000">
          <a:off x="2935081" y="1666769"/>
          <a:ext cx="641498" cy="23588"/>
        </a:xfrm>
        <a:custGeom>
          <a:avLst/>
          <a:gdLst/>
          <a:ahLst/>
          <a:cxnLst/>
          <a:rect l="0" t="0" r="0" b="0"/>
          <a:pathLst>
            <a:path>
              <a:moveTo>
                <a:pt x="0" y="11794"/>
              </a:moveTo>
              <a:lnTo>
                <a:pt x="641498" y="117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39793" y="1662526"/>
        <a:ext cx="32074" cy="32074"/>
      </dsp:txXfrm>
    </dsp:sp>
    <dsp:sp modelId="{BE4E2B69-A4B1-4172-9636-B378F54BAFAA}">
      <dsp:nvSpPr>
        <dsp:cNvPr id="0" name=""/>
        <dsp:cNvSpPr/>
      </dsp:nvSpPr>
      <dsp:spPr>
        <a:xfrm>
          <a:off x="2219034" y="452615"/>
          <a:ext cx="1068488" cy="1068488"/>
        </a:xfrm>
        <a:prstGeom prst="ellipse">
          <a:avLst/>
        </a:prstGeom>
        <a:solidFill>
          <a:srgbClr val="71C04F"/>
        </a:solidFill>
        <a:ln w="1270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Purchaser </a:t>
          </a:r>
        </a:p>
      </dsp:txBody>
      <dsp:txXfrm>
        <a:off x="2375510" y="609091"/>
        <a:ext cx="755536" cy="755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02B13-A0B7-4C71-9AD4-7F0D5BDC126E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99050-ADAA-47A6-9D8E-6A7DDA42B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3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9050-ADAA-47A6-9D8E-6A7DDA42B3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99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9050-ADAA-47A6-9D8E-6A7DDA42B3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83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9050-ADAA-47A6-9D8E-6A7DDA42B3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5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916">
              <a:defRPr/>
            </a:pPr>
            <a:fld id="{4ACCDE12-F11D-42B7-B413-F3513AFA124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4149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916">
              <a:defRPr/>
            </a:pPr>
            <a:fld id="{17899050-ADAA-47A6-9D8E-6A7DDA42B30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1787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916">
              <a:defRPr/>
            </a:pPr>
            <a:fld id="{17899050-ADAA-47A6-9D8E-6A7DDA42B30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62540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9050-ADAA-47A6-9D8E-6A7DDA42B3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04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4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0E34A-5822-483C-AAC6-363FBD5D76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0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9050-ADAA-47A6-9D8E-6A7DDA42B3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4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9050-ADAA-47A6-9D8E-6A7DDA42B3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5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9050-ADAA-47A6-9D8E-6A7DDA42B3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66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9050-ADAA-47A6-9D8E-6A7DDA42B3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5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9050-ADAA-47A6-9D8E-6A7DDA42B3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33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9050-ADAA-47A6-9D8E-6A7DDA42B3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08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1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Presenter: 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9050-ADAA-47A6-9D8E-6A7DDA42B3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3AA938-4A77-47EE-BC66-890140CD7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60" y="0"/>
            <a:ext cx="12210959" cy="686866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49136D-4537-4984-8FEA-92544F5B45DC}"/>
              </a:ext>
            </a:extLst>
          </p:cNvPr>
          <p:cNvCxnSpPr/>
          <p:nvPr userDrawn="1"/>
        </p:nvCxnSpPr>
        <p:spPr>
          <a:xfrm>
            <a:off x="533988" y="2954937"/>
            <a:ext cx="3975705" cy="0"/>
          </a:xfrm>
          <a:prstGeom prst="line">
            <a:avLst/>
          </a:prstGeom>
          <a:ln w="127000">
            <a:solidFill>
              <a:srgbClr val="08B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DE34555-E52F-4DED-9841-96B06F2EDF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857" y="0"/>
            <a:ext cx="10515600" cy="2869360"/>
          </a:xfrm>
          <a:prstGeom prst="rect">
            <a:avLst/>
          </a:prstGeom>
        </p:spPr>
        <p:txBody>
          <a:bodyPr bIns="91440" anchor="b"/>
          <a:lstStyle>
            <a:lvl1pPr marL="0" indent="0">
              <a:buNone/>
              <a:defRPr sz="36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It Could Have a Subhead (Title Case)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68DC34E1-D3F6-45B8-AF54-646F2D28F1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856" y="996846"/>
            <a:ext cx="10515600" cy="1325563"/>
          </a:xfrm>
          <a:prstGeom prst="rect">
            <a:avLst/>
          </a:prstGeom>
        </p:spPr>
        <p:txBody>
          <a:bodyPr bIns="91440" anchor="b"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 (Title Case)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8C36E69-01ED-46EC-A422-961BE4B9B0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7856" y="4058438"/>
            <a:ext cx="7874000" cy="15192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Name and Title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CD3695-8B61-402A-B8D8-EB7AA5C236E0}"/>
              </a:ext>
            </a:extLst>
          </p:cNvPr>
          <p:cNvGrpSpPr/>
          <p:nvPr userDrawn="1"/>
        </p:nvGrpSpPr>
        <p:grpSpPr>
          <a:xfrm>
            <a:off x="8560847" y="5105683"/>
            <a:ext cx="2116319" cy="1564571"/>
            <a:chOff x="9824163" y="4998551"/>
            <a:chExt cx="2116319" cy="15645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5A97CF-8173-4666-94AE-6652A57063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751" r="36679" b="9128"/>
            <a:stretch/>
          </p:blipFill>
          <p:spPr>
            <a:xfrm>
              <a:off x="9824163" y="5823527"/>
              <a:ext cx="1203722" cy="5949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0A52CAC-9720-407A-8869-FE82378AEC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71" t="93635" r="-2826" b="-6724"/>
            <a:stretch/>
          </p:blipFill>
          <p:spPr>
            <a:xfrm>
              <a:off x="9946429" y="6397869"/>
              <a:ext cx="1994053" cy="16525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D4D703A-94D8-4F04-BFFD-E59A613A3E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8582" y="4998551"/>
              <a:ext cx="1051360" cy="136058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D0171CE-08BA-450D-82E0-74C6FF9AA26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77" t="67311" r="18348" b="17463"/>
            <a:stretch/>
          </p:blipFill>
          <p:spPr>
            <a:xfrm>
              <a:off x="11362998" y="6120982"/>
              <a:ext cx="121185" cy="192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265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Header_Chart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E06780-E3EA-4F2B-8255-A0F6C3B863A6}"/>
              </a:ext>
            </a:extLst>
          </p:cNvPr>
          <p:cNvSpPr/>
          <p:nvPr userDrawn="1"/>
        </p:nvSpPr>
        <p:spPr>
          <a:xfrm>
            <a:off x="-24714" y="-6837"/>
            <a:ext cx="11434242" cy="836494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DE74B-0A13-488D-AF43-38886236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C10B610-381F-432D-A853-6CC0B0380E7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14ABD-2113-4762-AFDE-69273447AD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3"/>
          <a:stretch/>
        </p:blipFill>
        <p:spPr>
          <a:xfrm>
            <a:off x="11081982" y="-6837"/>
            <a:ext cx="1110018" cy="83649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81C648-7BC5-456C-AD84-7B0B26650534}"/>
              </a:ext>
            </a:extLst>
          </p:cNvPr>
          <p:cNvCxnSpPr>
            <a:cxnSpLocks/>
          </p:cNvCxnSpPr>
          <p:nvPr userDrawn="1"/>
        </p:nvCxnSpPr>
        <p:spPr>
          <a:xfrm>
            <a:off x="-24714" y="867664"/>
            <a:ext cx="12257903" cy="0"/>
          </a:xfrm>
          <a:prstGeom prst="line">
            <a:avLst/>
          </a:prstGeom>
          <a:ln w="101600">
            <a:gradFill>
              <a:gsLst>
                <a:gs pos="0">
                  <a:srgbClr val="92D050"/>
                </a:gs>
                <a:gs pos="37000">
                  <a:srgbClr val="00B050"/>
                </a:gs>
                <a:gs pos="70000">
                  <a:srgbClr val="277D9E"/>
                </a:gs>
                <a:gs pos="100000">
                  <a:srgbClr val="00B0F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72E8E7B-DFFC-4EF2-BE00-586EDBC425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1788" y="-6837"/>
            <a:ext cx="9717087" cy="836493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Narrow Header Example (Use Sparingly)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723DE557-E8E2-47E0-BD96-4FB4C5B5FC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788" y="1119116"/>
            <a:ext cx="11517312" cy="5335741"/>
          </a:xfrm>
          <a:prstGeom prst="rect">
            <a:avLst/>
          </a:prstGeom>
        </p:spPr>
        <p:txBody>
          <a:bodyPr lIns="0" rIns="0"/>
          <a:lstStyle>
            <a:lvl1pPr marL="457200" indent="-342900">
              <a:buClr>
                <a:srgbClr val="00B0F0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286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57300" indent="-228600">
              <a:buClr>
                <a:schemeClr val="bg2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714500" indent="-228600">
              <a:buClr>
                <a:schemeClr val="accent6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171700" indent="-228600">
              <a:buClr>
                <a:schemeClr val="accent4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628900" indent="-22860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	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25FD4E-C091-45AF-855A-2EB170914CA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0444" y="1119116"/>
            <a:ext cx="5753100" cy="3508375"/>
          </a:xfrm>
          <a:prstGeom prst="rect">
            <a:avLst/>
          </a:prstGeom>
        </p:spPr>
        <p:txBody>
          <a:bodyPr/>
          <a:lstStyle>
            <a:lvl1pPr marL="800100" indent="-3429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1pPr>
            <a:lvl2pPr marL="1257300" indent="-3429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714500" indent="-3429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2171700" indent="-342900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4pPr>
            <a:lvl5pPr marL="2628900" indent="-34290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411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 with Headings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0247A-EDE3-4BCA-AB5A-23D32326F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7DD45-93D6-4F19-B23E-A24F520FD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A56C292-3DBC-4EFE-B2C9-A70E8FE4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C10B610-381F-432D-A853-6CC0B0380E7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EE5843-A8A4-424A-80A2-7E4A64E011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37"/>
            <a:ext cx="12192000" cy="1524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51D5C9-6DE4-4C6C-A6E2-D0FC89008DBD}"/>
              </a:ext>
            </a:extLst>
          </p:cNvPr>
          <p:cNvCxnSpPr>
            <a:cxnSpLocks/>
          </p:cNvCxnSpPr>
          <p:nvPr userDrawn="1"/>
        </p:nvCxnSpPr>
        <p:spPr>
          <a:xfrm>
            <a:off x="-24714" y="1550053"/>
            <a:ext cx="12257903" cy="0"/>
          </a:xfrm>
          <a:prstGeom prst="line">
            <a:avLst/>
          </a:prstGeom>
          <a:ln w="101600">
            <a:gradFill>
              <a:gsLst>
                <a:gs pos="0">
                  <a:srgbClr val="92D050"/>
                </a:gs>
                <a:gs pos="37000">
                  <a:srgbClr val="00B050"/>
                </a:gs>
                <a:gs pos="70000">
                  <a:srgbClr val="277D9E"/>
                </a:gs>
                <a:gs pos="100000">
                  <a:srgbClr val="00B0F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378F2311-68F9-43F6-BC84-F84F2DB912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1787" y="-6838"/>
            <a:ext cx="9717087" cy="802873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DC59A97B-818A-4415-9303-1857E0714C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1787" y="796036"/>
            <a:ext cx="9717087" cy="721127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None/>
              <a:defRPr sz="36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EE1CB16C-6855-4E1F-A6E5-D4C2B14CEE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0899" y="2505075"/>
            <a:ext cx="5168902" cy="3987800"/>
          </a:xfrm>
          <a:prstGeom prst="rect">
            <a:avLst/>
          </a:prstGeom>
        </p:spPr>
        <p:txBody>
          <a:bodyPr lIns="0" rIns="0"/>
          <a:lstStyle>
            <a:lvl1pPr marL="457200" indent="-342900">
              <a:buClr>
                <a:srgbClr val="00B0F0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286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57300" indent="-228600">
              <a:buClr>
                <a:schemeClr val="bg2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714500" indent="-228600">
              <a:buClr>
                <a:schemeClr val="accent6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171700" indent="-228600">
              <a:buClr>
                <a:schemeClr val="accent4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628900" indent="-22860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	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4EE5D770-8E56-4D4A-9C12-800F3B3B30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72200" y="2505073"/>
            <a:ext cx="5676900" cy="3987801"/>
          </a:xfrm>
          <a:prstGeom prst="rect">
            <a:avLst/>
          </a:prstGeom>
        </p:spPr>
        <p:txBody>
          <a:bodyPr lIns="0" rIns="0"/>
          <a:lstStyle>
            <a:lvl1pPr marL="457200" indent="-342900">
              <a:buClr>
                <a:srgbClr val="00B0F0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286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57300" indent="-228600">
              <a:buClr>
                <a:schemeClr val="bg2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714500" indent="-228600">
              <a:buClr>
                <a:schemeClr val="accent6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171700" indent="-228600">
              <a:buClr>
                <a:schemeClr val="accent4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628900" indent="-22860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	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0838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0247A-EDE3-4BCA-AB5A-23D32326F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7DD45-93D6-4F19-B23E-A24F520FD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A56C292-3DBC-4EFE-B2C9-A70E8FE4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C10B610-381F-432D-A853-6CC0B0380E7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EE5843-A8A4-424A-80A2-7E4A64E011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37"/>
            <a:ext cx="12192000" cy="1524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51D5C9-6DE4-4C6C-A6E2-D0FC89008DBD}"/>
              </a:ext>
            </a:extLst>
          </p:cNvPr>
          <p:cNvCxnSpPr>
            <a:cxnSpLocks/>
          </p:cNvCxnSpPr>
          <p:nvPr userDrawn="1"/>
        </p:nvCxnSpPr>
        <p:spPr>
          <a:xfrm>
            <a:off x="-24714" y="1550053"/>
            <a:ext cx="12257903" cy="0"/>
          </a:xfrm>
          <a:prstGeom prst="line">
            <a:avLst/>
          </a:prstGeom>
          <a:ln w="101600">
            <a:gradFill>
              <a:gsLst>
                <a:gs pos="0">
                  <a:srgbClr val="92D050"/>
                </a:gs>
                <a:gs pos="37000">
                  <a:srgbClr val="00B050"/>
                </a:gs>
                <a:gs pos="70000">
                  <a:srgbClr val="277D9E"/>
                </a:gs>
                <a:gs pos="100000">
                  <a:srgbClr val="00B0F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0DC85FCE-3267-4C89-A707-126E899573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1787" y="0"/>
            <a:ext cx="9717087" cy="1517163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BCFF7B71-E9FE-48ED-B50C-0ACCA6E7C2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0899" y="2505075"/>
            <a:ext cx="5168902" cy="3987800"/>
          </a:xfrm>
          <a:prstGeom prst="rect">
            <a:avLst/>
          </a:prstGeom>
        </p:spPr>
        <p:txBody>
          <a:bodyPr lIns="0" rIns="0"/>
          <a:lstStyle>
            <a:lvl1pPr marL="457200" indent="-342900">
              <a:buClr>
                <a:srgbClr val="00B0F0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286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57300" indent="-228600">
              <a:buClr>
                <a:schemeClr val="bg2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714500" indent="-228600">
              <a:buClr>
                <a:schemeClr val="accent6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171700" indent="-228600">
              <a:buClr>
                <a:schemeClr val="accent4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628900" indent="-22860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	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42841638-BAEE-446A-BF0F-C4D07DE319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72200" y="2505073"/>
            <a:ext cx="5676900" cy="3987801"/>
          </a:xfrm>
          <a:prstGeom prst="rect">
            <a:avLst/>
          </a:prstGeom>
        </p:spPr>
        <p:txBody>
          <a:bodyPr lIns="0" rIns="0"/>
          <a:lstStyle>
            <a:lvl1pPr marL="457200" indent="-342900">
              <a:buClr>
                <a:srgbClr val="00B0F0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286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57300" indent="-228600">
              <a:buClr>
                <a:schemeClr val="bg2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714500" indent="-228600">
              <a:buClr>
                <a:schemeClr val="accent6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171700" indent="-228600">
              <a:buClr>
                <a:schemeClr val="accent4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628900" indent="-22860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	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5811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ing, Caption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8A52E-AB60-46CA-9A1A-88184D650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193" y="1759100"/>
            <a:ext cx="4973216" cy="91285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FA2846-9746-4E32-8E7B-3F8F024AE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43475" y="1759100"/>
            <a:ext cx="5735815" cy="4529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4EEFEB7E-9290-403F-BF2B-55034065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C10B610-381F-432D-A853-6CC0B0380E7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E254CC-1E4B-4229-8F56-6164B9F44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37"/>
            <a:ext cx="12192000" cy="1524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910A15-E681-4EBB-854D-3DD845CBA23F}"/>
              </a:ext>
            </a:extLst>
          </p:cNvPr>
          <p:cNvCxnSpPr>
            <a:cxnSpLocks/>
          </p:cNvCxnSpPr>
          <p:nvPr userDrawn="1"/>
        </p:nvCxnSpPr>
        <p:spPr>
          <a:xfrm>
            <a:off x="-24714" y="1550053"/>
            <a:ext cx="12257903" cy="0"/>
          </a:xfrm>
          <a:prstGeom prst="line">
            <a:avLst/>
          </a:prstGeom>
          <a:ln w="101600">
            <a:gradFill>
              <a:gsLst>
                <a:gs pos="0">
                  <a:srgbClr val="92D050"/>
                </a:gs>
                <a:gs pos="37000">
                  <a:srgbClr val="00B050"/>
                </a:gs>
                <a:gs pos="70000">
                  <a:srgbClr val="277D9E"/>
                </a:gs>
                <a:gs pos="100000">
                  <a:srgbClr val="00B0F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16AF8C-B314-41B3-91B0-157C6DD6B9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1787" y="0"/>
            <a:ext cx="9717087" cy="796037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C2AA8C8B-FA36-4FCC-8650-9374A5258B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1787" y="796036"/>
            <a:ext cx="9717087" cy="721127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None/>
              <a:defRPr sz="36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5AFA28FD-1D2A-49C1-8620-DFD37D1C94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193" y="2671956"/>
            <a:ext cx="5168902" cy="3987800"/>
          </a:xfrm>
          <a:prstGeom prst="rect">
            <a:avLst/>
          </a:prstGeom>
        </p:spPr>
        <p:txBody>
          <a:bodyPr lIns="0" rIns="0"/>
          <a:lstStyle>
            <a:lvl1pPr marL="457200" indent="-342900">
              <a:buClr>
                <a:srgbClr val="00B0F0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286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57300" indent="-228600">
              <a:buClr>
                <a:schemeClr val="bg2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714500" indent="-228600">
              <a:buClr>
                <a:schemeClr val="accent6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171700" indent="-228600">
              <a:buClr>
                <a:schemeClr val="accent4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628900" indent="-22860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	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37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ing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8A52E-AB60-46CA-9A1A-88184D650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193" y="1759100"/>
            <a:ext cx="4973216" cy="91285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FA2846-9746-4E32-8E7B-3F8F024AE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43475" y="1759100"/>
            <a:ext cx="5735815" cy="4529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4EEFEB7E-9290-403F-BF2B-55034065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C10B610-381F-432D-A853-6CC0B0380E7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E254CC-1E4B-4229-8F56-6164B9F44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37"/>
            <a:ext cx="12192000" cy="1524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910A15-E681-4EBB-854D-3DD845CBA23F}"/>
              </a:ext>
            </a:extLst>
          </p:cNvPr>
          <p:cNvCxnSpPr>
            <a:cxnSpLocks/>
          </p:cNvCxnSpPr>
          <p:nvPr userDrawn="1"/>
        </p:nvCxnSpPr>
        <p:spPr>
          <a:xfrm>
            <a:off x="-24714" y="1550053"/>
            <a:ext cx="12257903" cy="0"/>
          </a:xfrm>
          <a:prstGeom prst="line">
            <a:avLst/>
          </a:prstGeom>
          <a:ln w="101600">
            <a:gradFill>
              <a:gsLst>
                <a:gs pos="0">
                  <a:srgbClr val="92D050"/>
                </a:gs>
                <a:gs pos="37000">
                  <a:srgbClr val="00B050"/>
                </a:gs>
                <a:gs pos="70000">
                  <a:srgbClr val="277D9E"/>
                </a:gs>
                <a:gs pos="100000">
                  <a:srgbClr val="00B0F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4D1CFA11-398B-448A-9C32-679F71E999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1787" y="-6836"/>
            <a:ext cx="9717087" cy="1523999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7C9D2B5-161B-441E-BC5A-739B55284F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193" y="2671958"/>
            <a:ext cx="5168902" cy="3987800"/>
          </a:xfrm>
          <a:prstGeom prst="rect">
            <a:avLst/>
          </a:prstGeom>
        </p:spPr>
        <p:txBody>
          <a:bodyPr lIns="0" rIns="0"/>
          <a:lstStyle>
            <a:lvl1pPr marL="457200" indent="-342900">
              <a:buClr>
                <a:srgbClr val="00B0F0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286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57300" indent="-228600">
              <a:buClr>
                <a:schemeClr val="bg2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714500" indent="-228600">
              <a:buClr>
                <a:schemeClr val="accent6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171700" indent="-228600">
              <a:buClr>
                <a:schemeClr val="accent4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628900" indent="-22860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	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7333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A72DD0-A119-45A1-86F5-F1DB7924E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B610-381F-432D-A853-6CC0B0380E7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117D14-9A26-4D6C-9CBD-4592005E0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37"/>
            <a:ext cx="12192000" cy="1524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47B78E-58A4-4037-88CC-E065EABE0072}"/>
              </a:ext>
            </a:extLst>
          </p:cNvPr>
          <p:cNvCxnSpPr>
            <a:cxnSpLocks/>
          </p:cNvCxnSpPr>
          <p:nvPr userDrawn="1"/>
        </p:nvCxnSpPr>
        <p:spPr>
          <a:xfrm>
            <a:off x="-24714" y="1550053"/>
            <a:ext cx="12257903" cy="0"/>
          </a:xfrm>
          <a:prstGeom prst="line">
            <a:avLst/>
          </a:prstGeom>
          <a:ln w="101600">
            <a:gradFill>
              <a:gsLst>
                <a:gs pos="0">
                  <a:srgbClr val="92D050"/>
                </a:gs>
                <a:gs pos="37000">
                  <a:srgbClr val="00B050"/>
                </a:gs>
                <a:gs pos="70000">
                  <a:srgbClr val="277D9E"/>
                </a:gs>
                <a:gs pos="100000">
                  <a:srgbClr val="00B0F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CD993E56-3D82-4104-922C-613D4B1A821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607789" y="1607857"/>
            <a:ext cx="6993412" cy="52342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media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0C2EF85-ACBE-4CBF-B2CB-31C246F0F6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1788" y="1"/>
            <a:ext cx="1658938" cy="1492251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Video: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A0D645B4-254A-4548-A869-E5A4C2CC9E3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990726" y="0"/>
            <a:ext cx="8639174" cy="1492251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Video Title Here</a:t>
            </a:r>
          </a:p>
        </p:txBody>
      </p:sp>
    </p:spTree>
    <p:extLst>
      <p:ext uri="{BB962C8B-B14F-4D97-AF65-F5344CB8AC3E}">
        <p14:creationId xmlns:p14="http://schemas.microsoft.com/office/powerpoint/2010/main" val="2809205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/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0E1CAA-2A06-41E1-BB14-CF35663451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B610-381F-432D-A853-6CC0B0380E7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77D453-CBBD-4321-BFB1-A61A03E0EF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37"/>
            <a:ext cx="12192000" cy="1524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061DFD-2E68-4334-8783-CDF01E459F84}"/>
              </a:ext>
            </a:extLst>
          </p:cNvPr>
          <p:cNvCxnSpPr>
            <a:cxnSpLocks/>
          </p:cNvCxnSpPr>
          <p:nvPr userDrawn="1"/>
        </p:nvCxnSpPr>
        <p:spPr>
          <a:xfrm>
            <a:off x="-24714" y="1550053"/>
            <a:ext cx="12257903" cy="0"/>
          </a:xfrm>
          <a:prstGeom prst="line">
            <a:avLst/>
          </a:prstGeom>
          <a:ln w="101600">
            <a:gradFill>
              <a:gsLst>
                <a:gs pos="0">
                  <a:srgbClr val="92D050"/>
                </a:gs>
                <a:gs pos="37000">
                  <a:srgbClr val="00B050"/>
                </a:gs>
                <a:gs pos="70000">
                  <a:srgbClr val="277D9E"/>
                </a:gs>
                <a:gs pos="100000">
                  <a:srgbClr val="00B0F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FFB7E0C6-3F28-4805-B703-AB079448C0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5414" y="9491"/>
            <a:ext cx="9431336" cy="759313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>
              <a:buNone/>
              <a:defRPr sz="36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D59DE809-EFBC-497E-BE89-19FE34D648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65414" y="768803"/>
            <a:ext cx="9431336" cy="764688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CB01FAFB-F331-42C4-A2E4-0AB80674CF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9106" y="2265468"/>
            <a:ext cx="11443793" cy="4219691"/>
          </a:xfrm>
          <a:prstGeom prst="rect">
            <a:avLst/>
          </a:prstGeom>
        </p:spPr>
        <p:txBody>
          <a:bodyPr lIns="0" rIns="0"/>
          <a:lstStyle>
            <a:lvl1pPr marL="457200" indent="-342900">
              <a:buClr>
                <a:srgbClr val="00B0F0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286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57300" indent="-228600">
              <a:buClr>
                <a:schemeClr val="bg2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714500" indent="-228600">
              <a:buClr>
                <a:schemeClr val="accent6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171700" indent="-228600">
              <a:buClr>
                <a:schemeClr val="accent4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628900" indent="-22860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	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769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0F2712-F76B-4942-B239-377A891F39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B610-381F-432D-A853-6CC0B0380E7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15704E-8E13-4BD3-ADC8-4BBA849886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5233"/>
          <a:stretch/>
        </p:blipFill>
        <p:spPr>
          <a:xfrm>
            <a:off x="0" y="-6837"/>
            <a:ext cx="12192000" cy="1908550"/>
          </a:xfrm>
          <a:prstGeom prst="rect">
            <a:avLst/>
          </a:prstGeom>
          <a:solidFill>
            <a:srgbClr val="25408F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BD39C6-6DEF-48F0-B407-82312D80DFBF}"/>
              </a:ext>
            </a:extLst>
          </p:cNvPr>
          <p:cNvSpPr txBox="1"/>
          <p:nvPr userDrawn="1"/>
        </p:nvSpPr>
        <p:spPr>
          <a:xfrm>
            <a:off x="1325077" y="3919406"/>
            <a:ext cx="3610056" cy="752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7ABF35"/>
              </a:buClr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www.pcori.org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9D5F17-4320-4450-8F3A-E653C48729B6}"/>
              </a:ext>
            </a:extLst>
          </p:cNvPr>
          <p:cNvSpPr txBox="1"/>
          <p:nvPr userDrawn="1"/>
        </p:nvSpPr>
        <p:spPr>
          <a:xfrm>
            <a:off x="7143067" y="2380197"/>
            <a:ext cx="3610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7ABF35"/>
              </a:buClr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@pcori</a:t>
            </a:r>
          </a:p>
          <a:p>
            <a:pPr>
              <a:lnSpc>
                <a:spcPct val="150000"/>
              </a:lnSpc>
              <a:buClr>
                <a:srgbClr val="7ABF35"/>
              </a:buClr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PCORInstitute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buClr>
                <a:srgbClr val="7ABF35"/>
              </a:buClr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PCORI</a:t>
            </a:r>
          </a:p>
          <a:p>
            <a:pPr>
              <a:lnSpc>
                <a:spcPct val="150000"/>
              </a:lnSpc>
              <a:buClr>
                <a:srgbClr val="7ABF35"/>
              </a:buClr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/pcori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7CE808-C187-447A-B2D9-BC0BB802D0D4}"/>
              </a:ext>
            </a:extLst>
          </p:cNvPr>
          <p:cNvCxnSpPr>
            <a:cxnSpLocks/>
          </p:cNvCxnSpPr>
          <p:nvPr userDrawn="1"/>
        </p:nvCxnSpPr>
        <p:spPr>
          <a:xfrm>
            <a:off x="-35886" y="1901713"/>
            <a:ext cx="12257903" cy="0"/>
          </a:xfrm>
          <a:prstGeom prst="line">
            <a:avLst/>
          </a:prstGeom>
          <a:ln w="101600">
            <a:gradFill>
              <a:gsLst>
                <a:gs pos="0">
                  <a:srgbClr val="92D050"/>
                </a:gs>
                <a:gs pos="37000">
                  <a:srgbClr val="00B050"/>
                </a:gs>
                <a:gs pos="70000">
                  <a:srgbClr val="277D9E"/>
                </a:gs>
                <a:gs pos="100000">
                  <a:srgbClr val="00B0F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FBC197C-F423-43E6-B1E1-59DCC398C6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7937" y="2608263"/>
            <a:ext cx="4618037" cy="601531"/>
          </a:xfrm>
          <a:prstGeom prst="rect">
            <a:avLst/>
          </a:prstGeom>
        </p:spPr>
        <p:txBody>
          <a:bodyPr/>
          <a:lstStyle>
            <a:lvl1pPr marL="0" indent="0" algn="l">
              <a:defRPr lang="en-US" sz="3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202.XXX.XXXX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20D9D7CF-4D50-4F6B-9BDD-E3AD7F8898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7936" y="3382321"/>
            <a:ext cx="4618037" cy="601531"/>
          </a:xfrm>
          <a:prstGeom prst="rect">
            <a:avLst/>
          </a:prstGeom>
        </p:spPr>
        <p:txBody>
          <a:bodyPr/>
          <a:lstStyle>
            <a:lvl1pPr marL="0" indent="0" algn="l">
              <a:defRPr lang="en-US" sz="3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XXXXX@pcori.org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1666E3-887F-454C-87ED-0F38DB6407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50" y="4769639"/>
            <a:ext cx="600929" cy="5980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71E7C0-B187-4F80-96DA-D8AABFCE78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158" y="3286288"/>
            <a:ext cx="586017" cy="5937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02CCD0-A5B8-49DD-A306-DC7FD9ECA0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50" y="4015595"/>
            <a:ext cx="592408" cy="5980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E7D24D9-5CCD-4389-8CF9-0A984C5491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37" y="2526284"/>
            <a:ext cx="611842" cy="6169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6ACBCF-D57E-40A2-ACBD-0DF8910DDA4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8" y="4102929"/>
            <a:ext cx="605212" cy="6229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0BB401D-0842-4617-9AD3-32C44626355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97" y="2545629"/>
            <a:ext cx="611440" cy="6169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E3633E-5B12-462D-8AFA-83D24971071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0" y="3330919"/>
            <a:ext cx="608847" cy="5980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FDECEE-D676-4B27-AAE7-7F6D49727630}"/>
              </a:ext>
            </a:extLst>
          </p:cNvPr>
          <p:cNvSpPr/>
          <p:nvPr userDrawn="1"/>
        </p:nvSpPr>
        <p:spPr>
          <a:xfrm>
            <a:off x="519795" y="934488"/>
            <a:ext cx="64171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Contact Information</a:t>
            </a:r>
            <a:endParaRPr lang="en-US" sz="54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8D6E94-8144-4C61-B301-6AB057B3FB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795" y="1945608"/>
            <a:ext cx="9670807" cy="618759"/>
          </a:xfrm>
          <a:prstGeom prst="rect">
            <a:avLst/>
          </a:prstGeom>
        </p:spPr>
        <p:txBody>
          <a:bodyPr anchor="ctr" anchorCtr="0"/>
          <a:lstStyle>
            <a:lvl1pPr marL="0" indent="0"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Name and comma in bold, Job title in regular</a:t>
            </a:r>
          </a:p>
        </p:txBody>
      </p:sp>
    </p:spTree>
    <p:extLst>
      <p:ext uri="{BB962C8B-B14F-4D97-AF65-F5344CB8AC3E}">
        <p14:creationId xmlns:p14="http://schemas.microsoft.com/office/powerpoint/2010/main" val="3932298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 Profi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360516-D497-4B3E-89E3-7B0C3455A9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37"/>
            <a:ext cx="12192000" cy="1524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FEBCB6-FE04-4F2B-8345-2DE5EEDC4DB7}"/>
              </a:ext>
            </a:extLst>
          </p:cNvPr>
          <p:cNvCxnSpPr>
            <a:cxnSpLocks/>
          </p:cNvCxnSpPr>
          <p:nvPr userDrawn="1"/>
        </p:nvCxnSpPr>
        <p:spPr>
          <a:xfrm>
            <a:off x="-24714" y="1550053"/>
            <a:ext cx="12257903" cy="0"/>
          </a:xfrm>
          <a:prstGeom prst="line">
            <a:avLst/>
          </a:prstGeom>
          <a:ln w="101600">
            <a:gradFill>
              <a:gsLst>
                <a:gs pos="0">
                  <a:srgbClr val="92D050"/>
                </a:gs>
                <a:gs pos="37000">
                  <a:srgbClr val="00B050"/>
                </a:gs>
                <a:gs pos="70000">
                  <a:srgbClr val="277D9E"/>
                </a:gs>
                <a:gs pos="100000">
                  <a:srgbClr val="00B0F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Helena Temkin-Greener, Ph.D., M.S.">
            <a:extLst>
              <a:ext uri="{FF2B5EF4-FFF2-40B4-BE49-F238E27FC236}">
                <a16:creationId xmlns:a16="http://schemas.microsoft.com/office/drawing/2014/main" id="{01C9CA45-C8A7-4DA5-9760-E90B2B67587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26B9F04-F19A-46F7-92FC-FA01E790F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C10B610-381F-432D-A853-6CC0B0380E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7EDB4A5-F7AC-484C-A0B7-878485046B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73563" y="78006"/>
            <a:ext cx="2863895" cy="329869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2000"/>
              <a:t>STUDY PROFILE</a:t>
            </a:r>
          </a:p>
          <a:p>
            <a:endParaRPr lang="en-US"/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1105C74D-580A-4335-846D-F1CFDC8B9A31}"/>
              </a:ext>
            </a:extLst>
          </p:cNvPr>
          <p:cNvSpPr/>
          <p:nvPr userDrawn="1"/>
        </p:nvSpPr>
        <p:spPr>
          <a:xfrm rot="16200000">
            <a:off x="7368904" y="4449364"/>
            <a:ext cx="903634" cy="903634"/>
          </a:xfrm>
          <a:prstGeom prst="halfFrame">
            <a:avLst/>
          </a:prstGeom>
          <a:solidFill>
            <a:srgbClr val="08B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49BC99C-D545-49A5-87EB-A15964C4038D}"/>
              </a:ext>
            </a:extLst>
          </p:cNvPr>
          <p:cNvSpPr/>
          <p:nvPr userDrawn="1"/>
        </p:nvSpPr>
        <p:spPr>
          <a:xfrm rot="5400000">
            <a:off x="10931050" y="1906862"/>
            <a:ext cx="903634" cy="903634"/>
          </a:xfrm>
          <a:prstGeom prst="halfFrame">
            <a:avLst/>
          </a:prstGeom>
          <a:solidFill>
            <a:srgbClr val="08B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FC9D75E-BBEB-45E3-A810-1F9C603F8C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84843" y="410863"/>
            <a:ext cx="11212515" cy="110331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>
              <a:buNone/>
              <a:defRPr sz="2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B5B1109-A4BE-4C86-9A8E-97BB1A3C3C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59526" y="2207277"/>
            <a:ext cx="3873500" cy="2831244"/>
          </a:xfrm>
          <a:prstGeom prst="rect">
            <a:avLst/>
          </a:prstGeom>
        </p:spPr>
        <p:txBody>
          <a:bodyPr lIns="182880" anchor="ctr" anchorCtr="0"/>
          <a:lstStyle>
            <a:lvl1pPr marL="0" indent="0" algn="l"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40BE5AF-B589-424E-98F6-9E74556500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40673" y="5083280"/>
            <a:ext cx="3549726" cy="959301"/>
          </a:xfrm>
          <a:prstGeom prst="rect">
            <a:avLst/>
          </a:prstGeom>
        </p:spPr>
        <p:txBody>
          <a:bodyPr rIns="182880"/>
          <a:lstStyle>
            <a:lvl1pPr marL="0" indent="0" algn="r">
              <a:defRPr sz="1200" i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8332430-67A8-4666-80D8-8F30FEE280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212513" y="5073852"/>
            <a:ext cx="622300" cy="7888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E2FA2FA-1D63-4B52-A168-B38F7ECB5E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663" y="1800225"/>
            <a:ext cx="6720583" cy="4534587"/>
          </a:xfrm>
          <a:prstGeom prst="rect">
            <a:avLst/>
          </a:prstGeom>
        </p:spPr>
        <p:txBody>
          <a:bodyPr/>
          <a:lstStyle>
            <a:lvl1pPr marL="0" indent="0">
              <a:defRPr lang="en-US" sz="2400" b="1" kern="1200" dirty="0" smtClean="0">
                <a:solidFill>
                  <a:srgbClr val="25408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8600" indent="-228600">
              <a:buFont typeface="Arial" panose="020B0604020202020204" pitchFamily="34" charset="0"/>
              <a:buChar char="•"/>
              <a:defRPr sz="2000"/>
            </a:lvl2pPr>
            <a:lvl3pPr marL="395288" indent="-228600">
              <a:defRPr sz="2000"/>
            </a:lvl3pPr>
            <a:lvl4pPr marL="574675" indent="-228600">
              <a:defRPr sz="2000"/>
            </a:lvl4pPr>
            <a:lvl5pPr marL="744538" indent="-228600"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0C58466-3661-4EA1-8AA5-791EF0AF41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5773" y="6492874"/>
            <a:ext cx="6721475" cy="365125"/>
          </a:xfrm>
          <a:prstGeom prst="rect">
            <a:avLst/>
          </a:prstGeom>
        </p:spPr>
        <p:txBody>
          <a:bodyPr anchor="ctr" anchorCtr="0"/>
          <a:lstStyle>
            <a:lvl1pPr marL="4763" indent="-4763"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307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54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a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D71CE6C-A881-4653-9779-88FDF0FA3D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39813" y="-126484"/>
            <a:ext cx="7597086" cy="7107807"/>
          </a:xfrm>
          <a:custGeom>
            <a:avLst/>
            <a:gdLst>
              <a:gd name="connsiteX0" fmla="*/ 0 w 9655175"/>
              <a:gd name="connsiteY0" fmla="*/ 0 h 6869113"/>
              <a:gd name="connsiteX1" fmla="*/ 9655175 w 9655175"/>
              <a:gd name="connsiteY1" fmla="*/ 0 h 6869113"/>
              <a:gd name="connsiteX2" fmla="*/ 9655175 w 9655175"/>
              <a:gd name="connsiteY2" fmla="*/ 6869113 h 6869113"/>
              <a:gd name="connsiteX3" fmla="*/ 0 w 9655175"/>
              <a:gd name="connsiteY3" fmla="*/ 6869113 h 6869113"/>
              <a:gd name="connsiteX4" fmla="*/ 0 w 9655175"/>
              <a:gd name="connsiteY4" fmla="*/ 0 h 6869113"/>
              <a:gd name="connsiteX0" fmla="*/ 4954137 w 9655175"/>
              <a:gd name="connsiteY0" fmla="*/ 0 h 6882761"/>
              <a:gd name="connsiteX1" fmla="*/ 9655175 w 9655175"/>
              <a:gd name="connsiteY1" fmla="*/ 13648 h 6882761"/>
              <a:gd name="connsiteX2" fmla="*/ 9655175 w 9655175"/>
              <a:gd name="connsiteY2" fmla="*/ 6882761 h 6882761"/>
              <a:gd name="connsiteX3" fmla="*/ 0 w 9655175"/>
              <a:gd name="connsiteY3" fmla="*/ 6882761 h 6882761"/>
              <a:gd name="connsiteX4" fmla="*/ 4954137 w 9655175"/>
              <a:gd name="connsiteY4" fmla="*/ 0 h 6882761"/>
              <a:gd name="connsiteX0" fmla="*/ 2811439 w 7512477"/>
              <a:gd name="connsiteY0" fmla="*/ 0 h 6896409"/>
              <a:gd name="connsiteX1" fmla="*/ 7512477 w 7512477"/>
              <a:gd name="connsiteY1" fmla="*/ 13648 h 6896409"/>
              <a:gd name="connsiteX2" fmla="*/ 7512477 w 7512477"/>
              <a:gd name="connsiteY2" fmla="*/ 6882761 h 6896409"/>
              <a:gd name="connsiteX3" fmla="*/ 0 w 7512477"/>
              <a:gd name="connsiteY3" fmla="*/ 6896409 h 6896409"/>
              <a:gd name="connsiteX4" fmla="*/ 2811439 w 7512477"/>
              <a:gd name="connsiteY4" fmla="*/ 0 h 6896409"/>
              <a:gd name="connsiteX0" fmla="*/ 2852382 w 7512477"/>
              <a:gd name="connsiteY0" fmla="*/ 0 h 6882762"/>
              <a:gd name="connsiteX1" fmla="*/ 7512477 w 7512477"/>
              <a:gd name="connsiteY1" fmla="*/ 1 h 6882762"/>
              <a:gd name="connsiteX2" fmla="*/ 7512477 w 7512477"/>
              <a:gd name="connsiteY2" fmla="*/ 6869114 h 6882762"/>
              <a:gd name="connsiteX3" fmla="*/ 0 w 7512477"/>
              <a:gd name="connsiteY3" fmla="*/ 6882762 h 6882762"/>
              <a:gd name="connsiteX4" fmla="*/ 2852382 w 7512477"/>
              <a:gd name="connsiteY4" fmla="*/ 0 h 6882762"/>
              <a:gd name="connsiteX0" fmla="*/ 2784143 w 7444238"/>
              <a:gd name="connsiteY0" fmla="*/ 0 h 6923705"/>
              <a:gd name="connsiteX1" fmla="*/ 7444238 w 7444238"/>
              <a:gd name="connsiteY1" fmla="*/ 1 h 6923705"/>
              <a:gd name="connsiteX2" fmla="*/ 7444238 w 7444238"/>
              <a:gd name="connsiteY2" fmla="*/ 6869114 h 6923705"/>
              <a:gd name="connsiteX3" fmla="*/ 0 w 7444238"/>
              <a:gd name="connsiteY3" fmla="*/ 6923705 h 6923705"/>
              <a:gd name="connsiteX4" fmla="*/ 2784143 w 7444238"/>
              <a:gd name="connsiteY4" fmla="*/ 0 h 6923705"/>
              <a:gd name="connsiteX0" fmla="*/ 2797791 w 7444238"/>
              <a:gd name="connsiteY0" fmla="*/ 0 h 6951000"/>
              <a:gd name="connsiteX1" fmla="*/ 7444238 w 7444238"/>
              <a:gd name="connsiteY1" fmla="*/ 27296 h 6951000"/>
              <a:gd name="connsiteX2" fmla="*/ 7444238 w 7444238"/>
              <a:gd name="connsiteY2" fmla="*/ 6896409 h 6951000"/>
              <a:gd name="connsiteX3" fmla="*/ 0 w 7444238"/>
              <a:gd name="connsiteY3" fmla="*/ 6951000 h 6951000"/>
              <a:gd name="connsiteX4" fmla="*/ 2797791 w 7444238"/>
              <a:gd name="connsiteY4" fmla="*/ 0 h 6951000"/>
              <a:gd name="connsiteX0" fmla="*/ 2797791 w 7471533"/>
              <a:gd name="connsiteY0" fmla="*/ 13648 h 6964648"/>
              <a:gd name="connsiteX1" fmla="*/ 7471533 w 7471533"/>
              <a:gd name="connsiteY1" fmla="*/ 0 h 6964648"/>
              <a:gd name="connsiteX2" fmla="*/ 7444238 w 7471533"/>
              <a:gd name="connsiteY2" fmla="*/ 6910057 h 6964648"/>
              <a:gd name="connsiteX3" fmla="*/ 0 w 7471533"/>
              <a:gd name="connsiteY3" fmla="*/ 6964648 h 6964648"/>
              <a:gd name="connsiteX4" fmla="*/ 2797791 w 7471533"/>
              <a:gd name="connsiteY4" fmla="*/ 13648 h 6964648"/>
              <a:gd name="connsiteX0" fmla="*/ 2797791 w 7471533"/>
              <a:gd name="connsiteY0" fmla="*/ 13648 h 6964648"/>
              <a:gd name="connsiteX1" fmla="*/ 7471533 w 7471533"/>
              <a:gd name="connsiteY1" fmla="*/ 0 h 6964648"/>
              <a:gd name="connsiteX2" fmla="*/ 7444238 w 7471533"/>
              <a:gd name="connsiteY2" fmla="*/ 6951000 h 6964648"/>
              <a:gd name="connsiteX3" fmla="*/ 0 w 7471533"/>
              <a:gd name="connsiteY3" fmla="*/ 6964648 h 6964648"/>
              <a:gd name="connsiteX4" fmla="*/ 2797791 w 7471533"/>
              <a:gd name="connsiteY4" fmla="*/ 13648 h 6964648"/>
              <a:gd name="connsiteX0" fmla="*/ 2784143 w 7457885"/>
              <a:gd name="connsiteY0" fmla="*/ 13648 h 6964648"/>
              <a:gd name="connsiteX1" fmla="*/ 7457885 w 7457885"/>
              <a:gd name="connsiteY1" fmla="*/ 0 h 6964648"/>
              <a:gd name="connsiteX2" fmla="*/ 7430590 w 7457885"/>
              <a:gd name="connsiteY2" fmla="*/ 6951000 h 6964648"/>
              <a:gd name="connsiteX3" fmla="*/ 0 w 7457885"/>
              <a:gd name="connsiteY3" fmla="*/ 6964648 h 6964648"/>
              <a:gd name="connsiteX4" fmla="*/ 2784143 w 7457885"/>
              <a:gd name="connsiteY4" fmla="*/ 13648 h 6964648"/>
              <a:gd name="connsiteX0" fmla="*/ 2797791 w 7471533"/>
              <a:gd name="connsiteY0" fmla="*/ 13648 h 6991943"/>
              <a:gd name="connsiteX1" fmla="*/ 7471533 w 7471533"/>
              <a:gd name="connsiteY1" fmla="*/ 0 h 6991943"/>
              <a:gd name="connsiteX2" fmla="*/ 7444238 w 7471533"/>
              <a:gd name="connsiteY2" fmla="*/ 6951000 h 6991943"/>
              <a:gd name="connsiteX3" fmla="*/ 0 w 7471533"/>
              <a:gd name="connsiteY3" fmla="*/ 6991943 h 6991943"/>
              <a:gd name="connsiteX4" fmla="*/ 2797791 w 7471533"/>
              <a:gd name="connsiteY4" fmla="*/ 13648 h 6991943"/>
              <a:gd name="connsiteX0" fmla="*/ 2797791 w 7471533"/>
              <a:gd name="connsiteY0" fmla="*/ 13648 h 6951000"/>
              <a:gd name="connsiteX1" fmla="*/ 7471533 w 7471533"/>
              <a:gd name="connsiteY1" fmla="*/ 0 h 6951000"/>
              <a:gd name="connsiteX2" fmla="*/ 7444238 w 7471533"/>
              <a:gd name="connsiteY2" fmla="*/ 6951000 h 6951000"/>
              <a:gd name="connsiteX3" fmla="*/ 0 w 7471533"/>
              <a:gd name="connsiteY3" fmla="*/ 6951000 h 6951000"/>
              <a:gd name="connsiteX4" fmla="*/ 2797791 w 7471533"/>
              <a:gd name="connsiteY4" fmla="*/ 13648 h 6951000"/>
              <a:gd name="connsiteX0" fmla="*/ 2805743 w 7479485"/>
              <a:gd name="connsiteY0" fmla="*/ 13648 h 6958951"/>
              <a:gd name="connsiteX1" fmla="*/ 7479485 w 7479485"/>
              <a:gd name="connsiteY1" fmla="*/ 0 h 6958951"/>
              <a:gd name="connsiteX2" fmla="*/ 7452190 w 7479485"/>
              <a:gd name="connsiteY2" fmla="*/ 6951000 h 6958951"/>
              <a:gd name="connsiteX3" fmla="*/ 0 w 7479485"/>
              <a:gd name="connsiteY3" fmla="*/ 6958951 h 6958951"/>
              <a:gd name="connsiteX4" fmla="*/ 2805743 w 7479485"/>
              <a:gd name="connsiteY4" fmla="*/ 13648 h 6958951"/>
              <a:gd name="connsiteX0" fmla="*/ 2816376 w 7490118"/>
              <a:gd name="connsiteY0" fmla="*/ 13648 h 6980216"/>
              <a:gd name="connsiteX1" fmla="*/ 7490118 w 7490118"/>
              <a:gd name="connsiteY1" fmla="*/ 0 h 6980216"/>
              <a:gd name="connsiteX2" fmla="*/ 7462823 w 7490118"/>
              <a:gd name="connsiteY2" fmla="*/ 6951000 h 6980216"/>
              <a:gd name="connsiteX3" fmla="*/ 0 w 7490118"/>
              <a:gd name="connsiteY3" fmla="*/ 6980216 h 6980216"/>
              <a:gd name="connsiteX4" fmla="*/ 2816376 w 7490118"/>
              <a:gd name="connsiteY4" fmla="*/ 13648 h 6980216"/>
              <a:gd name="connsiteX0" fmla="*/ 2816376 w 7505353"/>
              <a:gd name="connsiteY0" fmla="*/ 13648 h 6980216"/>
              <a:gd name="connsiteX1" fmla="*/ 7490118 w 7505353"/>
              <a:gd name="connsiteY1" fmla="*/ 0 h 6980216"/>
              <a:gd name="connsiteX2" fmla="*/ 7505353 w 7505353"/>
              <a:gd name="connsiteY2" fmla="*/ 6961633 h 6980216"/>
              <a:gd name="connsiteX3" fmla="*/ 0 w 7505353"/>
              <a:gd name="connsiteY3" fmla="*/ 6980216 h 6980216"/>
              <a:gd name="connsiteX4" fmla="*/ 2816376 w 7505353"/>
              <a:gd name="connsiteY4" fmla="*/ 13648 h 6980216"/>
              <a:gd name="connsiteX0" fmla="*/ 2795111 w 7484088"/>
              <a:gd name="connsiteY0" fmla="*/ 13648 h 6969584"/>
              <a:gd name="connsiteX1" fmla="*/ 7468853 w 7484088"/>
              <a:gd name="connsiteY1" fmla="*/ 0 h 6969584"/>
              <a:gd name="connsiteX2" fmla="*/ 7484088 w 7484088"/>
              <a:gd name="connsiteY2" fmla="*/ 6961633 h 6969584"/>
              <a:gd name="connsiteX3" fmla="*/ 0 w 7484088"/>
              <a:gd name="connsiteY3" fmla="*/ 6969584 h 6969584"/>
              <a:gd name="connsiteX4" fmla="*/ 2795111 w 7484088"/>
              <a:gd name="connsiteY4" fmla="*/ 13648 h 6969584"/>
              <a:gd name="connsiteX0" fmla="*/ 2752581 w 7484088"/>
              <a:gd name="connsiteY0" fmla="*/ 0 h 6977201"/>
              <a:gd name="connsiteX1" fmla="*/ 7468853 w 7484088"/>
              <a:gd name="connsiteY1" fmla="*/ 7617 h 6977201"/>
              <a:gd name="connsiteX2" fmla="*/ 7484088 w 7484088"/>
              <a:gd name="connsiteY2" fmla="*/ 6969250 h 6977201"/>
              <a:gd name="connsiteX3" fmla="*/ 0 w 7484088"/>
              <a:gd name="connsiteY3" fmla="*/ 6977201 h 6977201"/>
              <a:gd name="connsiteX4" fmla="*/ 2752581 w 7484088"/>
              <a:gd name="connsiteY4" fmla="*/ 0 h 6977201"/>
              <a:gd name="connsiteX0" fmla="*/ 2784479 w 7484088"/>
              <a:gd name="connsiteY0" fmla="*/ 0 h 6977201"/>
              <a:gd name="connsiteX1" fmla="*/ 7468853 w 7484088"/>
              <a:gd name="connsiteY1" fmla="*/ 7617 h 6977201"/>
              <a:gd name="connsiteX2" fmla="*/ 7484088 w 7484088"/>
              <a:gd name="connsiteY2" fmla="*/ 6969250 h 6977201"/>
              <a:gd name="connsiteX3" fmla="*/ 0 w 7484088"/>
              <a:gd name="connsiteY3" fmla="*/ 6977201 h 6977201"/>
              <a:gd name="connsiteX4" fmla="*/ 2784479 w 7484088"/>
              <a:gd name="connsiteY4" fmla="*/ 0 h 6977201"/>
              <a:gd name="connsiteX0" fmla="*/ 2784479 w 7511857"/>
              <a:gd name="connsiteY0" fmla="*/ 66811 h 7044012"/>
              <a:gd name="connsiteX1" fmla="*/ 7511383 w 7511857"/>
              <a:gd name="connsiteY1" fmla="*/ 0 h 7044012"/>
              <a:gd name="connsiteX2" fmla="*/ 7484088 w 7511857"/>
              <a:gd name="connsiteY2" fmla="*/ 7036061 h 7044012"/>
              <a:gd name="connsiteX3" fmla="*/ 0 w 7511857"/>
              <a:gd name="connsiteY3" fmla="*/ 7044012 h 7044012"/>
              <a:gd name="connsiteX4" fmla="*/ 2784479 w 7511857"/>
              <a:gd name="connsiteY4" fmla="*/ 66811 h 7044012"/>
              <a:gd name="connsiteX0" fmla="*/ 2816377 w 7511857"/>
              <a:gd name="connsiteY0" fmla="*/ 24281 h 7044012"/>
              <a:gd name="connsiteX1" fmla="*/ 7511383 w 7511857"/>
              <a:gd name="connsiteY1" fmla="*/ 0 h 7044012"/>
              <a:gd name="connsiteX2" fmla="*/ 7484088 w 7511857"/>
              <a:gd name="connsiteY2" fmla="*/ 7036061 h 7044012"/>
              <a:gd name="connsiteX3" fmla="*/ 0 w 7511857"/>
              <a:gd name="connsiteY3" fmla="*/ 7044012 h 7044012"/>
              <a:gd name="connsiteX4" fmla="*/ 2816377 w 7511857"/>
              <a:gd name="connsiteY4" fmla="*/ 24281 h 7044012"/>
              <a:gd name="connsiteX0" fmla="*/ 2816377 w 7511857"/>
              <a:gd name="connsiteY0" fmla="*/ 66812 h 7044012"/>
              <a:gd name="connsiteX1" fmla="*/ 7511383 w 7511857"/>
              <a:gd name="connsiteY1" fmla="*/ 0 h 7044012"/>
              <a:gd name="connsiteX2" fmla="*/ 7484088 w 7511857"/>
              <a:gd name="connsiteY2" fmla="*/ 7036061 h 7044012"/>
              <a:gd name="connsiteX3" fmla="*/ 0 w 7511857"/>
              <a:gd name="connsiteY3" fmla="*/ 7044012 h 7044012"/>
              <a:gd name="connsiteX4" fmla="*/ 2816377 w 7511857"/>
              <a:gd name="connsiteY4" fmla="*/ 66812 h 7044012"/>
              <a:gd name="connsiteX0" fmla="*/ 2858907 w 7511857"/>
              <a:gd name="connsiteY0" fmla="*/ 3017 h 7044012"/>
              <a:gd name="connsiteX1" fmla="*/ 7511383 w 7511857"/>
              <a:gd name="connsiteY1" fmla="*/ 0 h 7044012"/>
              <a:gd name="connsiteX2" fmla="*/ 7484088 w 7511857"/>
              <a:gd name="connsiteY2" fmla="*/ 7036061 h 7044012"/>
              <a:gd name="connsiteX3" fmla="*/ 0 w 7511857"/>
              <a:gd name="connsiteY3" fmla="*/ 7044012 h 7044012"/>
              <a:gd name="connsiteX4" fmla="*/ 2858907 w 7511857"/>
              <a:gd name="connsiteY4" fmla="*/ 3017 h 7044012"/>
              <a:gd name="connsiteX0" fmla="*/ 2869539 w 7522489"/>
              <a:gd name="connsiteY0" fmla="*/ 3017 h 7107807"/>
              <a:gd name="connsiteX1" fmla="*/ 7522015 w 7522489"/>
              <a:gd name="connsiteY1" fmla="*/ 0 h 7107807"/>
              <a:gd name="connsiteX2" fmla="*/ 7494720 w 7522489"/>
              <a:gd name="connsiteY2" fmla="*/ 7036061 h 7107807"/>
              <a:gd name="connsiteX3" fmla="*/ 0 w 7522489"/>
              <a:gd name="connsiteY3" fmla="*/ 7107807 h 7107807"/>
              <a:gd name="connsiteX4" fmla="*/ 2869539 w 7522489"/>
              <a:gd name="connsiteY4" fmla="*/ 3017 h 7107807"/>
              <a:gd name="connsiteX0" fmla="*/ 2869539 w 7547883"/>
              <a:gd name="connsiteY0" fmla="*/ 3017 h 7107807"/>
              <a:gd name="connsiteX1" fmla="*/ 7522015 w 7547883"/>
              <a:gd name="connsiteY1" fmla="*/ 0 h 7107807"/>
              <a:gd name="connsiteX2" fmla="*/ 7547883 w 7547883"/>
              <a:gd name="connsiteY2" fmla="*/ 7099857 h 7107807"/>
              <a:gd name="connsiteX3" fmla="*/ 0 w 7547883"/>
              <a:gd name="connsiteY3" fmla="*/ 7107807 h 7107807"/>
              <a:gd name="connsiteX4" fmla="*/ 2869539 w 7547883"/>
              <a:gd name="connsiteY4" fmla="*/ 3017 h 7107807"/>
              <a:gd name="connsiteX0" fmla="*/ 2869539 w 7554912"/>
              <a:gd name="connsiteY0" fmla="*/ 3017 h 7107807"/>
              <a:gd name="connsiteX1" fmla="*/ 7553913 w 7554912"/>
              <a:gd name="connsiteY1" fmla="*/ 0 h 7107807"/>
              <a:gd name="connsiteX2" fmla="*/ 7547883 w 7554912"/>
              <a:gd name="connsiteY2" fmla="*/ 7099857 h 7107807"/>
              <a:gd name="connsiteX3" fmla="*/ 0 w 7554912"/>
              <a:gd name="connsiteY3" fmla="*/ 7107807 h 7107807"/>
              <a:gd name="connsiteX4" fmla="*/ 2869539 w 7554912"/>
              <a:gd name="connsiteY4" fmla="*/ 3017 h 7107807"/>
              <a:gd name="connsiteX0" fmla="*/ 2869539 w 7596754"/>
              <a:gd name="connsiteY0" fmla="*/ 3017 h 7107807"/>
              <a:gd name="connsiteX1" fmla="*/ 7596443 w 7596754"/>
              <a:gd name="connsiteY1" fmla="*/ 0 h 7107807"/>
              <a:gd name="connsiteX2" fmla="*/ 7547883 w 7596754"/>
              <a:gd name="connsiteY2" fmla="*/ 7099857 h 7107807"/>
              <a:gd name="connsiteX3" fmla="*/ 0 w 7596754"/>
              <a:gd name="connsiteY3" fmla="*/ 7107807 h 7107807"/>
              <a:gd name="connsiteX4" fmla="*/ 2869539 w 7596754"/>
              <a:gd name="connsiteY4" fmla="*/ 3017 h 7107807"/>
              <a:gd name="connsiteX0" fmla="*/ 2869539 w 7597086"/>
              <a:gd name="connsiteY0" fmla="*/ 3017 h 7107807"/>
              <a:gd name="connsiteX1" fmla="*/ 7596443 w 7597086"/>
              <a:gd name="connsiteY1" fmla="*/ 0 h 7107807"/>
              <a:gd name="connsiteX2" fmla="*/ 7579781 w 7597086"/>
              <a:gd name="connsiteY2" fmla="*/ 7089225 h 7107807"/>
              <a:gd name="connsiteX3" fmla="*/ 0 w 7597086"/>
              <a:gd name="connsiteY3" fmla="*/ 7107807 h 7107807"/>
              <a:gd name="connsiteX4" fmla="*/ 2869539 w 7597086"/>
              <a:gd name="connsiteY4" fmla="*/ 3017 h 710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7086" h="7107807">
                <a:moveTo>
                  <a:pt x="2869539" y="3017"/>
                </a:moveTo>
                <a:lnTo>
                  <a:pt x="7596443" y="0"/>
                </a:lnTo>
                <a:cubicBezTo>
                  <a:pt x="7601521" y="2320544"/>
                  <a:pt x="7574703" y="4768681"/>
                  <a:pt x="7579781" y="7089225"/>
                </a:cubicBezTo>
                <a:lnTo>
                  <a:pt x="0" y="7107807"/>
                </a:lnTo>
                <a:lnTo>
                  <a:pt x="2869539" y="3017"/>
                </a:lnTo>
                <a:close/>
              </a:path>
            </a:pathLst>
          </a:custGeom>
          <a:ln w="101600">
            <a:gradFill>
              <a:gsLst>
                <a:gs pos="0">
                  <a:srgbClr val="92D050"/>
                </a:gs>
                <a:gs pos="37000">
                  <a:srgbClr val="00B050"/>
                </a:gs>
                <a:gs pos="70000">
                  <a:srgbClr val="277D9E"/>
                </a:gs>
                <a:gs pos="100000">
                  <a:srgbClr val="00B0F0"/>
                </a:gs>
              </a:gsLst>
              <a:lin ang="1620000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37A8DF-4A7A-4D0F-8679-E93C426D1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/>
          <a:stretch/>
        </p:blipFill>
        <p:spPr>
          <a:xfrm>
            <a:off x="0" y="5091620"/>
            <a:ext cx="2521598" cy="120006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C66A04-3D32-48BC-A3DC-9AB87560EE01}"/>
              </a:ext>
            </a:extLst>
          </p:cNvPr>
          <p:cNvCxnSpPr/>
          <p:nvPr userDrawn="1"/>
        </p:nvCxnSpPr>
        <p:spPr>
          <a:xfrm>
            <a:off x="227214" y="1634467"/>
            <a:ext cx="2718486" cy="0"/>
          </a:xfrm>
          <a:prstGeom prst="line">
            <a:avLst/>
          </a:prstGeom>
          <a:ln w="76200">
            <a:solidFill>
              <a:srgbClr val="08B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40104BD-FB50-48F3-85AA-0AFF8B4BBAFF}"/>
              </a:ext>
            </a:extLst>
          </p:cNvPr>
          <p:cNvSpPr txBox="1"/>
          <p:nvPr userDrawn="1"/>
        </p:nvSpPr>
        <p:spPr>
          <a:xfrm>
            <a:off x="751" y="6326058"/>
            <a:ext cx="253655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083B83"/>
                </a:solidFill>
                <a:latin typeface="MetaOT-Norm" panose="020B0504030101020102" pitchFamily="34" charset="0"/>
              </a:rPr>
              <a:t>     www.pcori.org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55CF08C-4A00-4C35-9C1F-5857A58624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7251405" cy="1635125"/>
          </a:xfrm>
          <a:prstGeom prst="rect">
            <a:avLst/>
          </a:prstGeom>
        </p:spPr>
        <p:txBody>
          <a:bodyPr wrap="square" lIns="0" tIns="0" rIns="0" bIns="182880" anchor="b" anchorCtr="0"/>
          <a:lstStyle>
            <a:lvl1pPr marL="233363" indent="0">
              <a:lnSpc>
                <a:spcPct val="90000"/>
              </a:lnSpc>
              <a:spcBef>
                <a:spcPts val="0"/>
              </a:spcBef>
              <a:defRPr sz="2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Slide Deck Title Here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7D504D6-46A4-470E-BF3B-8AE7D3933A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68839"/>
            <a:ext cx="6507163" cy="1839536"/>
          </a:xfrm>
          <a:prstGeom prst="rect">
            <a:avLst/>
          </a:prstGeom>
        </p:spPr>
        <p:txBody>
          <a:bodyPr tIns="182880"/>
          <a:lstStyle>
            <a:lvl1pPr marL="169863" indent="0">
              <a:lnSpc>
                <a:spcPct val="90000"/>
              </a:lnSpc>
              <a:spcBef>
                <a:spcPts val="0"/>
              </a:spcBef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Subhead/Date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FBC3291-2776-4337-BC38-FCF9AA900C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508375"/>
            <a:ext cx="5572125" cy="1468438"/>
          </a:xfrm>
          <a:prstGeom prst="rect">
            <a:avLst/>
          </a:prstGeom>
        </p:spPr>
        <p:txBody>
          <a:bodyPr/>
          <a:lstStyle>
            <a:lvl1pPr marL="117475" indent="0">
              <a:lnSpc>
                <a:spcPct val="100000"/>
              </a:lnSpc>
              <a:spcBef>
                <a:spcPts val="0"/>
              </a:spcBef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Name and Title</a:t>
            </a:r>
          </a:p>
        </p:txBody>
      </p:sp>
    </p:spTree>
    <p:extLst>
      <p:ext uri="{BB962C8B-B14F-4D97-AF65-F5344CB8AC3E}">
        <p14:creationId xmlns:p14="http://schemas.microsoft.com/office/powerpoint/2010/main" val="1908549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rrow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E06780-E3EA-4F2B-8255-A0F6C3B863A6}"/>
              </a:ext>
            </a:extLst>
          </p:cNvPr>
          <p:cNvSpPr/>
          <p:nvPr userDrawn="1"/>
        </p:nvSpPr>
        <p:spPr>
          <a:xfrm>
            <a:off x="-24714" y="-6837"/>
            <a:ext cx="11434242" cy="836494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DE74B-0A13-488D-AF43-38886236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C10B610-381F-432D-A853-6CC0B0380E7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14ABD-2113-4762-AFDE-69273447AD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3"/>
          <a:stretch/>
        </p:blipFill>
        <p:spPr>
          <a:xfrm>
            <a:off x="11081982" y="-6837"/>
            <a:ext cx="1110018" cy="83649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81C648-7BC5-456C-AD84-7B0B26650534}"/>
              </a:ext>
            </a:extLst>
          </p:cNvPr>
          <p:cNvCxnSpPr>
            <a:cxnSpLocks/>
          </p:cNvCxnSpPr>
          <p:nvPr userDrawn="1"/>
        </p:nvCxnSpPr>
        <p:spPr>
          <a:xfrm>
            <a:off x="-24714" y="867664"/>
            <a:ext cx="12257903" cy="0"/>
          </a:xfrm>
          <a:prstGeom prst="line">
            <a:avLst/>
          </a:prstGeom>
          <a:ln w="101600">
            <a:gradFill>
              <a:gsLst>
                <a:gs pos="0">
                  <a:srgbClr val="92D050"/>
                </a:gs>
                <a:gs pos="37000">
                  <a:srgbClr val="00B050"/>
                </a:gs>
                <a:gs pos="70000">
                  <a:srgbClr val="277D9E"/>
                </a:gs>
                <a:gs pos="100000">
                  <a:srgbClr val="00B0F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72E8E7B-DFFC-4EF2-BE00-586EDBC425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1788" y="-6837"/>
            <a:ext cx="9717087" cy="836493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Narrow Header Example (Use Sparingly)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033C4889-5D71-4188-91B3-D57FC89B85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5581" y="1119115"/>
            <a:ext cx="11517312" cy="5373759"/>
          </a:xfrm>
          <a:prstGeom prst="rect">
            <a:avLst/>
          </a:prstGeom>
        </p:spPr>
        <p:txBody>
          <a:bodyPr lIns="0" rIns="0"/>
          <a:lstStyle>
            <a:lvl1pPr marL="457200" indent="-342900">
              <a:buClr>
                <a:srgbClr val="08B0FF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28600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96975" indent="-22860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58938" indent="-22860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111375" indent="-22860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628900" indent="-22860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8601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585858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5349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Text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0247A-EDE3-4BCA-AB5A-23D32326F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7DD45-93D6-4F19-B23E-A24F520FD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A56C292-3DBC-4EFE-B2C9-A70E8FE4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C10B610-381F-432D-A853-6CC0B0380E7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EE5843-A8A4-424A-80A2-7E4A64E011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37"/>
            <a:ext cx="12192000" cy="1524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51D5C9-6DE4-4C6C-A6E2-D0FC89008DBD}"/>
              </a:ext>
            </a:extLst>
          </p:cNvPr>
          <p:cNvCxnSpPr>
            <a:cxnSpLocks/>
          </p:cNvCxnSpPr>
          <p:nvPr userDrawn="1"/>
        </p:nvCxnSpPr>
        <p:spPr>
          <a:xfrm>
            <a:off x="-24714" y="1550053"/>
            <a:ext cx="12257903" cy="0"/>
          </a:xfrm>
          <a:prstGeom prst="line">
            <a:avLst/>
          </a:prstGeom>
          <a:ln w="101600">
            <a:gradFill>
              <a:gsLst>
                <a:gs pos="0">
                  <a:srgbClr val="92D050"/>
                </a:gs>
                <a:gs pos="37000">
                  <a:srgbClr val="00B050"/>
                </a:gs>
                <a:gs pos="70000">
                  <a:srgbClr val="277D9E"/>
                </a:gs>
                <a:gs pos="100000">
                  <a:srgbClr val="00B0F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0DC85FCE-3267-4C89-A707-126E899573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1787" y="0"/>
            <a:ext cx="9717087" cy="1517163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E34CBCC-5799-4979-AA72-BABA6CEAA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21402"/>
            <a:ext cx="5157787" cy="38576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8B0FF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Clr>
                <a:srgbClr val="08B0FF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85850" indent="-228600">
              <a:buClr>
                <a:schemeClr val="accent2">
                  <a:lumMod val="60000"/>
                  <a:lumOff val="40000"/>
                </a:schemeClr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428750" indent="-228600">
              <a:buClr>
                <a:srgbClr val="92D05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771650" indent="-228600">
              <a:buClr>
                <a:schemeClr val="accent6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buClr>
                <a:schemeClr val="accent4"/>
              </a:buClr>
              <a:defRPr sz="2400"/>
            </a:lvl6pPr>
            <a:lvl7pPr marL="2114550" indent="-228600">
              <a:buClr>
                <a:schemeClr val="accent4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D99D8FD-7194-40B2-96D7-D48B29227B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84900" y="2521402"/>
            <a:ext cx="5157787" cy="38576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8B0FF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Clr>
                <a:srgbClr val="08B0FF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85850" indent="-228600">
              <a:buClr>
                <a:schemeClr val="accent2">
                  <a:lumMod val="60000"/>
                  <a:lumOff val="40000"/>
                </a:schemeClr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428750" indent="-228600">
              <a:buClr>
                <a:srgbClr val="92D05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771650" indent="-228600">
              <a:buClr>
                <a:schemeClr val="accent6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buClr>
                <a:schemeClr val="accent4"/>
              </a:buClr>
              <a:defRPr sz="2400"/>
            </a:lvl6pPr>
            <a:lvl7pPr marL="2114550" indent="-228600">
              <a:buClr>
                <a:schemeClr val="accent4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827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-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0B6527-4617-4175-995B-0CD4B93BF322}"/>
              </a:ext>
            </a:extLst>
          </p:cNvPr>
          <p:cNvCxnSpPr>
            <a:cxnSpLocks/>
          </p:cNvCxnSpPr>
          <p:nvPr userDrawn="1"/>
        </p:nvCxnSpPr>
        <p:spPr>
          <a:xfrm>
            <a:off x="2103661" y="2688260"/>
            <a:ext cx="3975705" cy="0"/>
          </a:xfrm>
          <a:prstGeom prst="line">
            <a:avLst/>
          </a:prstGeom>
          <a:ln w="127000">
            <a:solidFill>
              <a:srgbClr val="08B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1948CC1-B6E8-43D0-A5D2-D73ECF636F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4"/>
          <a:stretch/>
        </p:blipFill>
        <p:spPr>
          <a:xfrm>
            <a:off x="8193504" y="-68070"/>
            <a:ext cx="3998496" cy="6961239"/>
          </a:xfrm>
          <a:prstGeom prst="rect">
            <a:avLst/>
          </a:prstGeom>
          <a:effectLst>
            <a:outerShdw blurRad="76200" dist="762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F5FD728-3D51-4F69-9028-85A4C85785F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8193088" cy="2612571"/>
          </a:xfrm>
          <a:prstGeom prst="rect">
            <a:avLst/>
          </a:prstGeom>
        </p:spPr>
        <p:txBody>
          <a:bodyPr bIns="182880" anchor="b" anchorCtr="0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CCECC6DA-C123-4B91-8445-1DB2B6C767D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2974010"/>
            <a:ext cx="8193088" cy="388399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ctr">
              <a:buNone/>
              <a:defRPr sz="4400" b="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43754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- Name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0B6527-4617-4175-995B-0CD4B93BF322}"/>
              </a:ext>
            </a:extLst>
          </p:cNvPr>
          <p:cNvCxnSpPr>
            <a:cxnSpLocks/>
          </p:cNvCxnSpPr>
          <p:nvPr userDrawn="1"/>
        </p:nvCxnSpPr>
        <p:spPr>
          <a:xfrm>
            <a:off x="2103661" y="2688260"/>
            <a:ext cx="3975705" cy="0"/>
          </a:xfrm>
          <a:prstGeom prst="line">
            <a:avLst/>
          </a:prstGeom>
          <a:ln w="127000">
            <a:solidFill>
              <a:srgbClr val="08B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1948CC1-B6E8-43D0-A5D2-D73ECF636F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4"/>
          <a:stretch/>
        </p:blipFill>
        <p:spPr>
          <a:xfrm>
            <a:off x="8193504" y="-68070"/>
            <a:ext cx="3998496" cy="6961239"/>
          </a:xfrm>
          <a:prstGeom prst="rect">
            <a:avLst/>
          </a:prstGeom>
          <a:effectLst>
            <a:outerShdw blurRad="76200" dist="762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F5FD728-3D51-4F69-9028-85A4C85785F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8193088" cy="2612571"/>
          </a:xfrm>
          <a:prstGeom prst="rect">
            <a:avLst/>
          </a:prstGeom>
        </p:spPr>
        <p:txBody>
          <a:bodyPr bIns="182880" anchor="b" anchorCtr="0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en-US"/>
              <a:t>Section Title or #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CCECC6DA-C123-4B91-8445-1DB2B6C767D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2974009"/>
            <a:ext cx="8193088" cy="816531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ctr">
              <a:buNone/>
              <a:defRPr sz="4400" b="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2E93090C-7FC4-4733-967C-8A8A425CB17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3613534"/>
            <a:ext cx="8193088" cy="3244468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ctr">
              <a:buNone/>
              <a:defRPr sz="3600" b="0"/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21986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9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DE74B-0A13-488D-AF43-38886236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C10B610-381F-432D-A853-6CC0B0380E7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14ABD-2113-4762-AFDE-69273447AD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37"/>
            <a:ext cx="12192000" cy="1524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81C648-7BC5-456C-AD84-7B0B26650534}"/>
              </a:ext>
            </a:extLst>
          </p:cNvPr>
          <p:cNvCxnSpPr>
            <a:cxnSpLocks/>
          </p:cNvCxnSpPr>
          <p:nvPr userDrawn="1"/>
        </p:nvCxnSpPr>
        <p:spPr>
          <a:xfrm>
            <a:off x="-24714" y="1550053"/>
            <a:ext cx="12257903" cy="0"/>
          </a:xfrm>
          <a:prstGeom prst="line">
            <a:avLst/>
          </a:prstGeom>
          <a:ln w="101600">
            <a:gradFill>
              <a:gsLst>
                <a:gs pos="0">
                  <a:srgbClr val="92D050"/>
                </a:gs>
                <a:gs pos="37000">
                  <a:srgbClr val="00B050"/>
                </a:gs>
                <a:gs pos="70000">
                  <a:srgbClr val="277D9E"/>
                </a:gs>
                <a:gs pos="100000">
                  <a:srgbClr val="00B0F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DAE8B271-DB40-4DC4-B820-536946B55E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1787" y="0"/>
            <a:ext cx="9717087" cy="1517163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05B111D8-17FF-4499-87F5-96F55A687F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788" y="1800225"/>
            <a:ext cx="11517312" cy="4692650"/>
          </a:xfrm>
          <a:prstGeom prst="rect">
            <a:avLst/>
          </a:prstGeom>
        </p:spPr>
        <p:txBody>
          <a:bodyPr lIns="0" rIns="0"/>
          <a:lstStyle>
            <a:lvl1pPr marL="457200" indent="-342900">
              <a:buClr>
                <a:srgbClr val="00B0F0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286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57300" indent="-228600">
              <a:buClr>
                <a:schemeClr val="bg2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714500" indent="-228600">
              <a:buClr>
                <a:schemeClr val="accent6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171700" indent="-228600">
              <a:buClr>
                <a:schemeClr val="accent4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628900" indent="-22860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	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400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Chart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DE74B-0A13-488D-AF43-38886236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C10B610-381F-432D-A853-6CC0B0380E7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14ABD-2113-4762-AFDE-69273447AD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37"/>
            <a:ext cx="12192000" cy="1524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81C648-7BC5-456C-AD84-7B0B26650534}"/>
              </a:ext>
            </a:extLst>
          </p:cNvPr>
          <p:cNvCxnSpPr>
            <a:cxnSpLocks/>
          </p:cNvCxnSpPr>
          <p:nvPr userDrawn="1"/>
        </p:nvCxnSpPr>
        <p:spPr>
          <a:xfrm>
            <a:off x="-24714" y="1550053"/>
            <a:ext cx="12257903" cy="0"/>
          </a:xfrm>
          <a:prstGeom prst="line">
            <a:avLst/>
          </a:prstGeom>
          <a:ln w="101600">
            <a:gradFill>
              <a:gsLst>
                <a:gs pos="0">
                  <a:srgbClr val="92D050"/>
                </a:gs>
                <a:gs pos="37000">
                  <a:srgbClr val="00B050"/>
                </a:gs>
                <a:gs pos="70000">
                  <a:srgbClr val="277D9E"/>
                </a:gs>
                <a:gs pos="100000">
                  <a:srgbClr val="00B0F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DAE8B271-DB40-4DC4-B820-536946B55E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1787" y="0"/>
            <a:ext cx="9717087" cy="1517163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FA72BAEE-A422-49D1-B957-7EAB193B77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788" y="1800225"/>
            <a:ext cx="11517312" cy="4692650"/>
          </a:xfrm>
          <a:prstGeom prst="rect">
            <a:avLst/>
          </a:prstGeom>
        </p:spPr>
        <p:txBody>
          <a:bodyPr lIns="0" rIns="0"/>
          <a:lstStyle>
            <a:lvl1pPr marL="457200" indent="-342900">
              <a:buClr>
                <a:srgbClr val="00B0F0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286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57300" indent="-228600">
              <a:buClr>
                <a:schemeClr val="bg2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714500" indent="-228600">
              <a:buClr>
                <a:schemeClr val="accent6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171700" indent="-228600">
              <a:buClr>
                <a:schemeClr val="accent4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628900" indent="-22860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	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DC3E2-F0D7-487B-BB43-CE75F896AB4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800225"/>
            <a:ext cx="5753100" cy="3508375"/>
          </a:xfrm>
          <a:prstGeom prst="rect">
            <a:avLst/>
          </a:prstGeom>
        </p:spPr>
        <p:txBody>
          <a:bodyPr/>
          <a:lstStyle>
            <a:lvl1pPr marL="800100" indent="-3429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1pPr>
            <a:lvl2pPr marL="1257300" indent="-3429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714500" indent="-3429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2171700" indent="-342900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4pPr>
            <a:lvl5pPr marL="2628900" indent="-34290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993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DE74B-0A13-488D-AF43-38886236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C10B610-381F-432D-A853-6CC0B0380E7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14ABD-2113-4762-AFDE-69273447AD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37"/>
            <a:ext cx="12192000" cy="1524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81C648-7BC5-456C-AD84-7B0B26650534}"/>
              </a:ext>
            </a:extLst>
          </p:cNvPr>
          <p:cNvCxnSpPr>
            <a:cxnSpLocks/>
          </p:cNvCxnSpPr>
          <p:nvPr userDrawn="1"/>
        </p:nvCxnSpPr>
        <p:spPr>
          <a:xfrm>
            <a:off x="-24714" y="1550053"/>
            <a:ext cx="12257903" cy="0"/>
          </a:xfrm>
          <a:prstGeom prst="line">
            <a:avLst/>
          </a:prstGeom>
          <a:ln w="101600">
            <a:gradFill>
              <a:gsLst>
                <a:gs pos="0">
                  <a:srgbClr val="92D050"/>
                </a:gs>
                <a:gs pos="37000">
                  <a:srgbClr val="00B050"/>
                </a:gs>
                <a:gs pos="70000">
                  <a:srgbClr val="277D9E"/>
                </a:gs>
                <a:gs pos="100000">
                  <a:srgbClr val="00B0F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72E8E7B-DFFC-4EF2-BE00-586EDBC425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1787" y="-6837"/>
            <a:ext cx="9717087" cy="802874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1FFAEB1A-FBA2-45D3-A91A-702E97FCD14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1787" y="796036"/>
            <a:ext cx="9717087" cy="721127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None/>
              <a:defRPr sz="36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27A10218-B2C2-4396-A29C-9FD6C2816E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788" y="1800225"/>
            <a:ext cx="11517312" cy="4692650"/>
          </a:xfrm>
          <a:prstGeom prst="rect">
            <a:avLst/>
          </a:prstGeom>
        </p:spPr>
        <p:txBody>
          <a:bodyPr lIns="0" rIns="0"/>
          <a:lstStyle>
            <a:lvl1pPr marL="457200" indent="-342900">
              <a:buClr>
                <a:srgbClr val="00B0F0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286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57300" indent="-228600">
              <a:buClr>
                <a:schemeClr val="bg2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714500" indent="-228600">
              <a:buClr>
                <a:schemeClr val="accent6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171700" indent="-228600">
              <a:buClr>
                <a:schemeClr val="accent4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628900" indent="-22860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	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243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Subhead_Chart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DE74B-0A13-488D-AF43-38886236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C10B610-381F-432D-A853-6CC0B0380E7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14ABD-2113-4762-AFDE-69273447AD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37"/>
            <a:ext cx="12192000" cy="1524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81C648-7BC5-456C-AD84-7B0B26650534}"/>
              </a:ext>
            </a:extLst>
          </p:cNvPr>
          <p:cNvCxnSpPr>
            <a:cxnSpLocks/>
          </p:cNvCxnSpPr>
          <p:nvPr userDrawn="1"/>
        </p:nvCxnSpPr>
        <p:spPr>
          <a:xfrm>
            <a:off x="-24714" y="1550053"/>
            <a:ext cx="12257903" cy="0"/>
          </a:xfrm>
          <a:prstGeom prst="line">
            <a:avLst/>
          </a:prstGeom>
          <a:ln w="101600">
            <a:gradFill>
              <a:gsLst>
                <a:gs pos="0">
                  <a:srgbClr val="92D050"/>
                </a:gs>
                <a:gs pos="37000">
                  <a:srgbClr val="00B050"/>
                </a:gs>
                <a:gs pos="70000">
                  <a:srgbClr val="277D9E"/>
                </a:gs>
                <a:gs pos="100000">
                  <a:srgbClr val="00B0F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72E8E7B-DFFC-4EF2-BE00-586EDBC425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1787" y="-6837"/>
            <a:ext cx="9717087" cy="802874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1FFAEB1A-FBA2-45D3-A91A-702E97FCD14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1787" y="796036"/>
            <a:ext cx="9717087" cy="721127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None/>
              <a:defRPr sz="36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1920A7AA-79FE-4CE7-AC7E-E98219BF0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788" y="1800225"/>
            <a:ext cx="11517312" cy="4692650"/>
          </a:xfrm>
          <a:prstGeom prst="rect">
            <a:avLst/>
          </a:prstGeom>
        </p:spPr>
        <p:txBody>
          <a:bodyPr lIns="0" rIns="0"/>
          <a:lstStyle>
            <a:lvl1pPr marL="457200" indent="-342900">
              <a:buClr>
                <a:srgbClr val="00B0F0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286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57300" indent="-228600">
              <a:buClr>
                <a:schemeClr val="bg2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714500" indent="-228600">
              <a:buClr>
                <a:schemeClr val="accent6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171700" indent="-228600">
              <a:buClr>
                <a:schemeClr val="accent4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628900" indent="-22860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	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B3A16A-3C07-4469-BC2D-ECFE055C33E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800225"/>
            <a:ext cx="5753100" cy="3508375"/>
          </a:xfrm>
          <a:prstGeom prst="rect">
            <a:avLst/>
          </a:prstGeom>
        </p:spPr>
        <p:txBody>
          <a:bodyPr/>
          <a:lstStyle>
            <a:lvl1pPr marL="800100" indent="-3429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1pPr>
            <a:lvl2pPr marL="1257300" indent="-3429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714500" indent="-3429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2171700" indent="-342900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4pPr>
            <a:lvl5pPr marL="2628900" indent="-34290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322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E06780-E3EA-4F2B-8255-A0F6C3B863A6}"/>
              </a:ext>
            </a:extLst>
          </p:cNvPr>
          <p:cNvSpPr/>
          <p:nvPr userDrawn="1"/>
        </p:nvSpPr>
        <p:spPr>
          <a:xfrm>
            <a:off x="-24714" y="-6837"/>
            <a:ext cx="11434242" cy="836494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DE74B-0A13-488D-AF43-38886236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C10B610-381F-432D-A853-6CC0B0380E7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14ABD-2113-4762-AFDE-69273447AD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3"/>
          <a:stretch/>
        </p:blipFill>
        <p:spPr>
          <a:xfrm>
            <a:off x="11081982" y="-6837"/>
            <a:ext cx="1110018" cy="83649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81C648-7BC5-456C-AD84-7B0B26650534}"/>
              </a:ext>
            </a:extLst>
          </p:cNvPr>
          <p:cNvCxnSpPr>
            <a:cxnSpLocks/>
          </p:cNvCxnSpPr>
          <p:nvPr userDrawn="1"/>
        </p:nvCxnSpPr>
        <p:spPr>
          <a:xfrm>
            <a:off x="-24714" y="867664"/>
            <a:ext cx="12257903" cy="0"/>
          </a:xfrm>
          <a:prstGeom prst="line">
            <a:avLst/>
          </a:prstGeom>
          <a:ln w="101600">
            <a:gradFill>
              <a:gsLst>
                <a:gs pos="0">
                  <a:srgbClr val="92D050"/>
                </a:gs>
                <a:gs pos="37000">
                  <a:srgbClr val="00B050"/>
                </a:gs>
                <a:gs pos="70000">
                  <a:srgbClr val="277D9E"/>
                </a:gs>
                <a:gs pos="100000">
                  <a:srgbClr val="00B0F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72E8E7B-DFFC-4EF2-BE00-586EDBC425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1788" y="-6837"/>
            <a:ext cx="9717087" cy="836493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Narrow Header Example (Use Sparingly)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3ECEC70-B68E-44F3-884F-B6FF05D92D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581" y="1119113"/>
            <a:ext cx="11517312" cy="5373757"/>
          </a:xfrm>
          <a:prstGeom prst="rect">
            <a:avLst/>
          </a:prstGeom>
        </p:spPr>
        <p:txBody>
          <a:bodyPr lIns="0" rIns="0"/>
          <a:lstStyle>
            <a:lvl1pPr marL="457200" indent="-342900">
              <a:buClr>
                <a:srgbClr val="00B0F0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286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57300" indent="-228600">
              <a:buClr>
                <a:schemeClr val="bg2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714500" indent="-228600">
              <a:buClr>
                <a:schemeClr val="accent6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171700" indent="-228600">
              <a:buClr>
                <a:schemeClr val="accent4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628900" indent="-22860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	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6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7CFAD-069D-461B-B404-06BD556C8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85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0B610-381F-432D-A853-6CC0B0380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87" r:id="rId3"/>
    <p:sldLayoutId id="2147483688" r:id="rId4"/>
    <p:sldLayoutId id="2147483673" r:id="rId5"/>
    <p:sldLayoutId id="2147483690" r:id="rId6"/>
    <p:sldLayoutId id="2147483666" r:id="rId7"/>
    <p:sldLayoutId id="2147483691" r:id="rId8"/>
    <p:sldLayoutId id="2147483684" r:id="rId9"/>
    <p:sldLayoutId id="2147483692" r:id="rId10"/>
    <p:sldLayoutId id="2147483677" r:id="rId11"/>
    <p:sldLayoutId id="2147483665" r:id="rId12"/>
    <p:sldLayoutId id="2147483678" r:id="rId13"/>
    <p:sldLayoutId id="2147483669" r:id="rId14"/>
    <p:sldLayoutId id="2147483679" r:id="rId15"/>
    <p:sldLayoutId id="2147483681" r:id="rId16"/>
    <p:sldLayoutId id="2147483686" r:id="rId17"/>
    <p:sldLayoutId id="2147483683" r:id="rId18"/>
    <p:sldLayoutId id="2147483685" r:id="rId19"/>
    <p:sldLayoutId id="2147483705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45720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7ABF35"/>
        </a:buClr>
        <a:buFont typeface="Arial" panose="020B0604020202020204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8B0FF"/>
        </a:buClr>
        <a:buFont typeface="Wingdings" panose="05000000000000000000" pitchFamily="2" charset="2"/>
        <a:buChar char="§"/>
        <a:defRPr lang="en-US" sz="2400" kern="1200" dirty="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60000"/>
            <a:lumOff val="40000"/>
          </a:schemeClr>
        </a:buClr>
        <a:buFont typeface="Arial" panose="020B0604020202020204" pitchFamily="34" charset="0"/>
        <a:buChar char="•"/>
        <a:defRPr lang="en-US" sz="2400" kern="1200" dirty="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lang="en-US" sz="2400" kern="1200" dirty="0" smtClean="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lang="en-US" sz="2400" kern="1200" dirty="0" smtClean="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lang="en-US" sz="2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B62DB-3A43-44DF-82AC-4ECBFE54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E1CAE-DB1B-4A94-947A-B8C5FCDB8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A78C3-1C94-45DF-8FEE-C24356184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8C842-1E3B-4BCB-B8B1-A225E002D82E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35E3E-DEDE-4828-BD66-6EF162C54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7F576-4087-4904-B09C-EF41E407C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595EC-3F66-4140-8016-76D2B8F9D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hyperlink" Target="http://www.pcori.org/research-teams" TargetMode="External"/><Relationship Id="rId4" Type="http://schemas.openxmlformats.org/officeDocument/2006/relationships/hyperlink" Target="http://www.pcori.org/research-fundamentals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cori.org/engagement/engagement-resources/Engagement-Tool-Resource-Repository/strategies-improving-patient" TargetMode="External"/><Relationship Id="rId13" Type="http://schemas.openxmlformats.org/officeDocument/2006/relationships/image" Target="../media/image25.jpeg"/><Relationship Id="rId3" Type="http://schemas.openxmlformats.org/officeDocument/2006/relationships/hyperlink" Target="https://www.pcori.org/equity-and-inclusion-guiding-engagement-principles" TargetMode="External"/><Relationship Id="rId7" Type="http://schemas.openxmlformats.org/officeDocument/2006/relationships/hyperlink" Target="https://www.pcori.org/engagement/engagement-resources/Engagement-Tool-Resource-Repository/digital-strategies-returning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pcori.org/engagement/research-fundamentals" TargetMode="External"/><Relationship Id="rId11" Type="http://schemas.openxmlformats.org/officeDocument/2006/relationships/image" Target="../media/image23.png"/><Relationship Id="rId5" Type="http://schemas.openxmlformats.org/officeDocument/2006/relationships/hyperlink" Target="https://research-teams.pcori.org/" TargetMode="External"/><Relationship Id="rId10" Type="http://schemas.openxmlformats.org/officeDocument/2006/relationships/hyperlink" Target="https://www.pcori.org/engagement/engagement-resources" TargetMode="External"/><Relationship Id="rId4" Type="http://schemas.openxmlformats.org/officeDocument/2006/relationships/hyperlink" Target="https://www.pcori.org/sites/default/files/2021-09/PCORI-Guide-for-Engaging-with-Research-Partners-about-Data-and-Analysis.pdf" TargetMode="External"/><Relationship Id="rId9" Type="http://schemas.openxmlformats.org/officeDocument/2006/relationships/hyperlink" Target="https://www.pcori.org/engagement/engagement-resources/Engagement-Tool-Resource-Repository/value-proposition-playboo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4EC4A7-668F-4CFD-85A6-A5A6B81A9E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7856" y="4984202"/>
            <a:ext cx="7874000" cy="1519238"/>
          </a:xfrm>
        </p:spPr>
        <p:txBody>
          <a:bodyPr/>
          <a:lstStyle/>
          <a:p>
            <a:r>
              <a:rPr lang="en-US" sz="2400" dirty="0"/>
              <a:t>Els Houtsmuller, Associate Director, Science</a:t>
            </a:r>
          </a:p>
          <a:p>
            <a:endParaRPr lang="en-US" sz="2400" dirty="0"/>
          </a:p>
          <a:p>
            <a:r>
              <a:rPr lang="en-US" sz="2400" dirty="0"/>
              <a:t>AFSP/AISR Funders Panel 4/6/2023</a:t>
            </a:r>
          </a:p>
          <a:p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A1125-CDDB-4F75-9D52-479539457C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28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DAAA73-272B-4E4D-9B13-4D0A1BB1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Patient-centered Outcomes Research Institute</a:t>
            </a:r>
            <a:br>
              <a:rPr lang="en-US" sz="3200" dirty="0"/>
            </a:br>
            <a:r>
              <a:rPr lang="en-US" sz="3200" dirty="0"/>
              <a:t>PCORI</a:t>
            </a:r>
          </a:p>
        </p:txBody>
      </p:sp>
    </p:spTree>
    <p:extLst>
      <p:ext uri="{BB962C8B-B14F-4D97-AF65-F5344CB8AC3E}">
        <p14:creationId xmlns:p14="http://schemas.microsoft.com/office/powerpoint/2010/main" val="2554770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0C1A04-CADB-4AED-AF74-F9514FB87E9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3.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F4FD3-2888-40CE-8BDB-E47D78CC10D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PCORI Suicide Prevention Research</a:t>
            </a:r>
          </a:p>
        </p:txBody>
      </p:sp>
    </p:spTree>
    <p:extLst>
      <p:ext uri="{BB962C8B-B14F-4D97-AF65-F5344CB8AC3E}">
        <p14:creationId xmlns:p14="http://schemas.microsoft.com/office/powerpoint/2010/main" val="14684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9C568C-6DD1-41C3-A52C-ADC0E8F78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B610-381F-432D-A853-6CC0B0380E78}" type="slidenum">
              <a:rPr lang="en-US" smtClean="0"/>
              <a:t>11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0B5598-770A-43CD-8E8F-B562CBF8D2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dirty="0"/>
              <a:t>Funded Studies</a:t>
            </a:r>
          </a:p>
          <a:p>
            <a:pPr algn="ctr"/>
            <a:r>
              <a:rPr lang="en-US" dirty="0"/>
              <a:t>Suicide Prevention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1E46A27-B6E5-451F-A5ED-CF5EF7B9D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964753"/>
              </p:ext>
            </p:extLst>
          </p:nvPr>
        </p:nvGraphicFramePr>
        <p:xfrm>
          <a:off x="544530" y="1952090"/>
          <a:ext cx="11065268" cy="4665242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1756881">
                  <a:extLst>
                    <a:ext uri="{9D8B030D-6E8A-4147-A177-3AD203B41FA5}">
                      <a16:colId xmlns:a16="http://schemas.microsoft.com/office/drawing/2014/main" val="3405594203"/>
                    </a:ext>
                  </a:extLst>
                </a:gridCol>
                <a:gridCol w="9308387">
                  <a:extLst>
                    <a:ext uri="{9D8B030D-6E8A-4147-A177-3AD203B41FA5}">
                      <a16:colId xmlns:a16="http://schemas.microsoft.com/office/drawing/2014/main" val="326401499"/>
                    </a:ext>
                  </a:extLst>
                </a:gridCol>
              </a:tblGrid>
              <a:tr h="596523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Arnold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“Preventing Suicide among Sexual and Gender Diverse Young Adults in Primary Care in Texas”  N=592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200634"/>
                  </a:ext>
                </a:extLst>
              </a:tr>
              <a:tr h="615827">
                <a:tc>
                  <a:txBody>
                    <a:bodyPr/>
                    <a:lstStyle/>
                    <a:p>
                      <a:pPr algn="l"/>
                      <a:r>
                        <a:rPr lang="en-US" b="1" err="1"/>
                        <a:t>Asarnow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“Youth Partners in Care for Suicide Prevention (YPIC-SP)” N=1516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0360603"/>
                  </a:ext>
                </a:extLst>
              </a:tr>
              <a:tr h="596523">
                <a:tc>
                  <a:txBody>
                    <a:bodyPr/>
                    <a:lstStyle/>
                    <a:p>
                      <a:pPr algn="l"/>
                      <a:r>
                        <a:rPr lang="en-US" b="1"/>
                        <a:t>D’Amico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“Comparative Effectiveness of Two Culturally Centered Suicide Interventions for Alaska Native Youth” N=370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6436960"/>
                  </a:ext>
                </a:extLst>
              </a:tr>
              <a:tr h="596523">
                <a:tc>
                  <a:txBody>
                    <a:bodyPr/>
                    <a:lstStyle/>
                    <a:p>
                      <a:pPr algn="l"/>
                      <a:r>
                        <a:rPr lang="en-US" b="1"/>
                        <a:t>Maddox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“A Comparison of Two Brief Suicide Prevention Interventions Tailored for Youth on the Autism Spectrum” N=1500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7612615"/>
                  </a:ext>
                </a:extLst>
              </a:tr>
              <a:tr h="596523">
                <a:tc>
                  <a:txBody>
                    <a:bodyPr/>
                    <a:lstStyle/>
                    <a:p>
                      <a:pPr algn="l"/>
                      <a:r>
                        <a:rPr lang="en-US" b="1"/>
                        <a:t>Clark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“Large pragmatic trial to prevent suicide attempts, deaths in moderate-to-high risk youth” N=9800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573990"/>
                  </a:ext>
                </a:extLst>
              </a:tr>
              <a:tr h="801700">
                <a:tc>
                  <a:txBody>
                    <a:bodyPr/>
                    <a:lstStyle/>
                    <a:p>
                      <a:pPr algn="l"/>
                      <a:r>
                        <a:rPr lang="en-US" b="1" err="1"/>
                        <a:t>Radin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“The SPARC Trial: Comparing Safety Planning Plus Structured Follow-Up from a Suicide Prevention Hotline (SP+SFU) to Usual Care (Safety Planning without Follow-Up) for Suicide Prevention Among Adult &amp; Adolescent Recipients of Care in Emergency Departments &amp; Primary Care Settings” N=1460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070007"/>
                  </a:ext>
                </a:extLst>
              </a:tr>
              <a:tr h="596523">
                <a:tc>
                  <a:txBody>
                    <a:bodyPr/>
                    <a:lstStyle/>
                    <a:p>
                      <a:pPr algn="l"/>
                      <a:r>
                        <a:rPr lang="en-US" b="1" err="1"/>
                        <a:t>Barzman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“A Multi-Site Study to Compare the Outcomes of Psychiatric Treatment of Suicidal Adolescents in Different Treatment Settings” N=1000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241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784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0C1A04-CADB-4AED-AF74-F9514FB87E9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4.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F4FD3-2888-40CE-8BDB-E47D78CC10D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PCORI Funding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4132042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5574C-179D-444C-8FAE-FCC8F027E6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881" y="1717099"/>
            <a:ext cx="11889514" cy="5055489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Investigator-initiated applications for CER projects in the following priority area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		3 cycles/year</a:t>
            </a:r>
          </a:p>
          <a:p>
            <a:pPr marL="114300" indent="0">
              <a:buNone/>
            </a:pPr>
            <a:r>
              <a:rPr lang="en-US" dirty="0"/>
              <a:t>		Up to 5 years</a:t>
            </a:r>
          </a:p>
          <a:p>
            <a:pPr marL="114300" indent="0">
              <a:buNone/>
            </a:pPr>
            <a:r>
              <a:rPr lang="en-US" dirty="0"/>
              <a:t>		Up to $10M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0F6A65-248D-4232-B36D-682319D25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0B610-381F-432D-A853-6CC0B0380E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030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F2EDA-F91C-4CE6-85A3-BDB3D8EEF2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1787" y="0"/>
            <a:ext cx="10760283" cy="1520244"/>
          </a:xfrm>
        </p:spPr>
        <p:txBody>
          <a:bodyPr/>
          <a:lstStyle/>
          <a:p>
            <a:pPr algn="ctr"/>
            <a:r>
              <a:rPr lang="en-US" dirty="0"/>
              <a:t>Broad Pragmatic Studies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DF7533-6E9E-433E-8EF0-4F0FF762B397}"/>
              </a:ext>
            </a:extLst>
          </p:cNvPr>
          <p:cNvSpPr/>
          <p:nvPr/>
        </p:nvSpPr>
        <p:spPr>
          <a:xfrm>
            <a:off x="5972408" y="3244334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64BC65CF-2B0D-6408-010E-E4796F78A5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606757"/>
              </p:ext>
            </p:extLst>
          </p:nvPr>
        </p:nvGraphicFramePr>
        <p:xfrm>
          <a:off x="1243607" y="2139068"/>
          <a:ext cx="9457601" cy="29491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57601">
                  <a:extLst>
                    <a:ext uri="{9D8B030D-6E8A-4147-A177-3AD203B41FA5}">
                      <a16:colId xmlns:a16="http://schemas.microsoft.com/office/drawing/2014/main" val="1275880955"/>
                    </a:ext>
                  </a:extLst>
                </a:gridCol>
              </a:tblGrid>
              <a:tr h="1251755">
                <a:tc>
                  <a:txBody>
                    <a:bodyPr/>
                    <a:lstStyle/>
                    <a:p>
                      <a:r>
                        <a:rPr lang="en-US" sz="1800" b="1" dirty="0"/>
                        <a:t>Existing Interventions and Emerging Innovations in Health</a:t>
                      </a:r>
                    </a:p>
                    <a:p>
                      <a:endParaRPr lang="en-US" sz="1800" b="1" dirty="0"/>
                    </a:p>
                    <a:p>
                      <a:r>
                        <a:rPr lang="en-US" sz="1800" b="1" dirty="0"/>
                        <a:t>Advance the Science of Dissemination, Implementation, and Health Communication (DIHC)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911329"/>
                  </a:ext>
                </a:extLst>
              </a:tr>
              <a:tr h="1022075">
                <a:tc>
                  <a:txBody>
                    <a:bodyPr/>
                    <a:lstStyle/>
                    <a:p>
                      <a:r>
                        <a:rPr lang="en-US" sz="1800" b="1" dirty="0"/>
                        <a:t>Accelerate Progress Toward an Integrated Learning Health System</a:t>
                      </a:r>
                    </a:p>
                    <a:p>
                      <a:endParaRPr lang="en-US" sz="1800" b="1" dirty="0"/>
                    </a:p>
                    <a:p>
                      <a:r>
                        <a:rPr lang="en-US" sz="1800" b="1" dirty="0"/>
                        <a:t>Achieve Health Equity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512868"/>
                  </a:ext>
                </a:extLst>
              </a:tr>
              <a:tr h="675365">
                <a:tc>
                  <a:txBody>
                    <a:bodyPr/>
                    <a:lstStyle/>
                    <a:p>
                      <a:r>
                        <a:rPr lang="en-US" sz="1800" b="1" dirty="0"/>
                        <a:t>Improving Methods for Conducting Patient-Centered Outcomes Research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215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599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3BA82C-21AD-42CD-93C3-2B85B7DFC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0B610-381F-432D-A853-6CC0B0380E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030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A0BAD-F77D-44F0-96AA-B4F80F20198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Phased Large Awards for CER (PLACER)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CD56E-FB74-48ED-A324-C462D94F9C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788" y="1766974"/>
            <a:ext cx="11517312" cy="4899833"/>
          </a:xfrm>
        </p:spPr>
        <p:txBody>
          <a:bodyPr lIns="0" tIns="45720" rIns="0" bIns="45720" anchor="t"/>
          <a:lstStyle/>
          <a:p>
            <a:pPr marL="114300" indent="0">
              <a:buNone/>
            </a:pPr>
            <a:r>
              <a:rPr lang="en-US" sz="2200" b="1" dirty="0">
                <a:latin typeface="Open Sans"/>
                <a:ea typeface="Open Sans"/>
                <a:cs typeface="Open Sans"/>
              </a:rPr>
              <a:t>PLACER Funding Announcement:  </a:t>
            </a:r>
          </a:p>
          <a:p>
            <a:r>
              <a:rPr lang="en-US" sz="2200" dirty="0">
                <a:latin typeface="Open Sans"/>
                <a:ea typeface="Open Sans"/>
                <a:cs typeface="Open Sans"/>
              </a:rPr>
              <a:t>Requires a Data Coordinating Center (DCC)</a:t>
            </a:r>
          </a:p>
          <a:p>
            <a:r>
              <a:rPr lang="en-US" sz="2200" u="sng" dirty="0">
                <a:latin typeface="Open Sans"/>
                <a:ea typeface="Open Sans"/>
                <a:cs typeface="Open Sans"/>
              </a:rPr>
              <a:t>MUST be a randomized design </a:t>
            </a:r>
          </a:p>
          <a:p>
            <a:r>
              <a:rPr lang="en-US" sz="2200" dirty="0">
                <a:latin typeface="Open Sans"/>
                <a:ea typeface="Open Sans"/>
                <a:cs typeface="Open Sans"/>
              </a:rPr>
              <a:t>“Phased” Contract: Feasibility period (18 months) followed by full scale trial (5 years)</a:t>
            </a:r>
          </a:p>
          <a:p>
            <a:endParaRPr lang="en-US" sz="2200" dirty="0">
              <a:latin typeface="Open Sans"/>
              <a:ea typeface="Open Sans"/>
              <a:cs typeface="Open Sans"/>
            </a:endParaRPr>
          </a:p>
          <a:p>
            <a:r>
              <a:rPr lang="en-US" sz="2200" dirty="0">
                <a:latin typeface="Open Sans"/>
                <a:ea typeface="Open Sans"/>
                <a:cs typeface="Open Sans"/>
              </a:rPr>
              <a:t>Max. total direct costs: 2M for feasibility, 20M for full scale trial</a:t>
            </a:r>
          </a:p>
          <a:p>
            <a:r>
              <a:rPr lang="en-US" sz="2200" dirty="0">
                <a:latin typeface="Open Sans"/>
                <a:ea typeface="Open Sans"/>
                <a:cs typeface="Open Sans"/>
              </a:rPr>
              <a:t>3 cycles/year</a:t>
            </a:r>
          </a:p>
        </p:txBody>
      </p:sp>
    </p:spTree>
    <p:extLst>
      <p:ext uri="{BB962C8B-B14F-4D97-AF65-F5344CB8AC3E}">
        <p14:creationId xmlns:p14="http://schemas.microsoft.com/office/powerpoint/2010/main" val="507395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3BA82C-21AD-42CD-93C3-2B85B7DFC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0B610-381F-432D-A853-6CC0B0380E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030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A0BAD-F77D-44F0-96AA-B4F80F20198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Targeted Funding Announcement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CD56E-FB74-48ED-A324-C462D94F9C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788" y="1766974"/>
            <a:ext cx="11517312" cy="4899833"/>
          </a:xfrm>
        </p:spPr>
        <p:txBody>
          <a:bodyPr lIns="0" tIns="45720" rIns="0" bIns="45720" anchor="t"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Topic-specific</a:t>
            </a:r>
          </a:p>
          <a:p>
            <a:endParaRPr lang="en-US" dirty="0">
              <a:latin typeface="Open Sans"/>
              <a:ea typeface="Open Sans"/>
              <a:cs typeface="Open Sans"/>
            </a:endParaRPr>
          </a:p>
          <a:p>
            <a:r>
              <a:rPr lang="en-US" dirty="0">
                <a:latin typeface="Open Sans"/>
                <a:ea typeface="Open Sans"/>
                <a:cs typeface="Open Sans"/>
              </a:rPr>
              <a:t>Up to 5 years</a:t>
            </a:r>
          </a:p>
          <a:p>
            <a:r>
              <a:rPr lang="en-US" dirty="0">
                <a:latin typeface="Open Sans"/>
                <a:ea typeface="Open Sans"/>
                <a:cs typeface="Open Sans"/>
              </a:rPr>
              <a:t>Variable funds available</a:t>
            </a:r>
          </a:p>
          <a:p>
            <a:endParaRPr lang="en-US" dirty="0">
              <a:latin typeface="Open Sans"/>
              <a:ea typeface="Open Sans"/>
              <a:cs typeface="Open Sans"/>
            </a:endParaRPr>
          </a:p>
          <a:p>
            <a:r>
              <a:rPr lang="en-US" dirty="0">
                <a:latin typeface="Open Sans"/>
                <a:ea typeface="Open Sans"/>
                <a:cs typeface="Open Sans"/>
              </a:rPr>
              <a:t>Example: Suicide Prevention: Brief Interventions  for Youth (C3 2020)</a:t>
            </a:r>
          </a:p>
          <a:p>
            <a:pPr lvl="1"/>
            <a:r>
              <a:rPr lang="en-US" dirty="0">
                <a:latin typeface="Open Sans"/>
                <a:ea typeface="Open Sans"/>
                <a:cs typeface="Open Sans"/>
              </a:rPr>
              <a:t>4 studies funded</a:t>
            </a:r>
          </a:p>
        </p:txBody>
      </p:sp>
    </p:spTree>
    <p:extLst>
      <p:ext uri="{BB962C8B-B14F-4D97-AF65-F5344CB8AC3E}">
        <p14:creationId xmlns:p14="http://schemas.microsoft.com/office/powerpoint/2010/main" val="4124336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0C1A04-CADB-4AED-AF74-F9514FB87E9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5.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F4FD3-2888-40CE-8BDB-E47D78CC10D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Information for Applicants</a:t>
            </a:r>
          </a:p>
        </p:txBody>
      </p:sp>
    </p:spTree>
    <p:extLst>
      <p:ext uri="{BB962C8B-B14F-4D97-AF65-F5344CB8AC3E}">
        <p14:creationId xmlns:p14="http://schemas.microsoft.com/office/powerpoint/2010/main" val="445820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0A6586-B94B-45EC-A50C-76A3E4C746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PCORI Funding 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82B1B-A348-4F5C-9124-989230AE3A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8871" y="2003425"/>
            <a:ext cx="4994955" cy="4005489"/>
          </a:xfrm>
          <a:prstGeom prst="rect">
            <a:avLst/>
          </a:prstGeom>
        </p:spPr>
        <p:txBody>
          <a:bodyPr/>
          <a:lstStyle/>
          <a:p>
            <a:pPr marL="114300" indent="0">
              <a:buNone/>
            </a:pPr>
            <a:r>
              <a:rPr lang="en-US"/>
              <a:t>Our research funding is awarded through PCORI Funding Announcements. </a:t>
            </a:r>
          </a:p>
          <a:p>
            <a:pPr marL="114300" indent="0">
              <a:buNone/>
            </a:pPr>
            <a:r>
              <a:rPr lang="en-US"/>
              <a:t>Open opportunities are posted at </a:t>
            </a:r>
            <a:r>
              <a:rPr lang="en-US" b="1">
                <a:solidFill>
                  <a:schemeClr val="bg2"/>
                </a:solidFill>
              </a:rPr>
              <a:t>pcori.org/apply</a:t>
            </a:r>
            <a:r>
              <a:rPr lang="en-US"/>
              <a:t>.</a:t>
            </a:r>
          </a:p>
          <a:p>
            <a:pPr marL="11430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4850F-F456-46FB-B25A-B092E50EB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B610-381F-432D-A853-6CC0B0380E78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8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98A219A-3C2D-4AF9-81EB-014E0D61E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282" y="2067306"/>
            <a:ext cx="5443817" cy="3104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180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921385"/>
            <a:chOff x="0" y="0"/>
            <a:chExt cx="12192000" cy="92138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1409045" cy="819785"/>
            </a:xfrm>
            <a:custGeom>
              <a:avLst/>
              <a:gdLst/>
              <a:ahLst/>
              <a:cxnLst/>
              <a:rect l="l" t="t" r="r" b="b"/>
              <a:pathLst>
                <a:path w="11409045" h="819785">
                  <a:moveTo>
                    <a:pt x="0" y="819403"/>
                  </a:moveTo>
                  <a:lnTo>
                    <a:pt x="11408664" y="819403"/>
                  </a:lnTo>
                  <a:lnTo>
                    <a:pt x="11408664" y="0"/>
                  </a:lnTo>
                  <a:lnTo>
                    <a:pt x="0" y="0"/>
                  </a:lnTo>
                  <a:lnTo>
                    <a:pt x="0" y="819403"/>
                  </a:lnTo>
                  <a:close/>
                </a:path>
              </a:pathLst>
            </a:custGeom>
            <a:solidFill>
              <a:srgbClr val="2440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82528" y="0"/>
              <a:ext cx="1109471" cy="8290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19403"/>
              <a:ext cx="12192000" cy="10159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935459" y="6562153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>
                <a:solidFill>
                  <a:srgbClr val="888888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0527" y="162490"/>
            <a:ext cx="90906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>
                <a:solidFill>
                  <a:srgbClr val="FFFFFF"/>
                </a:solidFill>
                <a:latin typeface="Calibri"/>
                <a:cs typeface="Calibri"/>
              </a:rPr>
              <a:t>Free</a:t>
            </a:r>
            <a:r>
              <a:rPr sz="28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r>
              <a:rPr sz="28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sz="28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>
                <a:solidFill>
                  <a:srgbClr val="FFFFFF"/>
                </a:solidFill>
                <a:latin typeface="Calibri"/>
                <a:cs typeface="Calibri"/>
              </a:rPr>
              <a:t>Multi-Stakeholder</a:t>
            </a:r>
            <a:r>
              <a:rPr sz="28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28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>
                <a:solidFill>
                  <a:srgbClr val="FFFFFF"/>
                </a:solidFill>
                <a:latin typeface="Calibri"/>
                <a:cs typeface="Calibri"/>
              </a:rPr>
              <a:t>Teams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425" y="4719745"/>
            <a:ext cx="5025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Clr>
                <a:srgbClr val="44536A"/>
              </a:buClr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>
                <a:solidFill>
                  <a:srgbClr val="404040"/>
                </a:solidFill>
                <a:latin typeface="Calibri"/>
                <a:cs typeface="Calibri"/>
              </a:rPr>
              <a:t>Provides</a:t>
            </a:r>
            <a:r>
              <a:rPr sz="18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FFC000"/>
                </a:solidFill>
                <a:latin typeface="Calibri"/>
                <a:cs typeface="Calibri"/>
              </a:rPr>
              <a:t>foundational</a:t>
            </a:r>
            <a:r>
              <a:rPr sz="1800" b="1" spc="-2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FFC000"/>
                </a:solidFill>
                <a:latin typeface="Calibri"/>
                <a:cs typeface="Calibri"/>
              </a:rPr>
              <a:t>knowledge</a:t>
            </a:r>
            <a:r>
              <a:rPr sz="1800" b="1" spc="-9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FFC000"/>
                </a:solidFill>
                <a:latin typeface="Calibri"/>
                <a:cs typeface="Calibri"/>
              </a:rPr>
              <a:t>in</a:t>
            </a:r>
            <a:r>
              <a:rPr sz="1800" b="1" spc="-4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FFC000"/>
                </a:solidFill>
                <a:latin typeface="Calibri"/>
                <a:cs typeface="Calibri"/>
              </a:rPr>
              <a:t>PCOR/CER</a:t>
            </a:r>
            <a:r>
              <a:rPr sz="1800" b="1" spc="-7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800" spc="-25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1800" b="1">
                <a:solidFill>
                  <a:srgbClr val="404040"/>
                </a:solidFill>
                <a:latin typeface="Calibri"/>
                <a:cs typeface="Calibri"/>
              </a:rPr>
              <a:t>partners</a:t>
            </a:r>
            <a:r>
              <a:rPr sz="1800" b="1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18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rgbClr val="404040"/>
                </a:solidFill>
                <a:latin typeface="Calibri"/>
                <a:cs typeface="Calibri"/>
              </a:rPr>
              <a:t>research</a:t>
            </a:r>
            <a:r>
              <a:rPr sz="18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8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rgbClr val="404040"/>
                </a:solidFill>
                <a:latin typeface="Calibri"/>
                <a:cs typeface="Calibri"/>
              </a:rPr>
              <a:t>other</a:t>
            </a:r>
            <a:r>
              <a:rPr sz="18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>
                <a:solidFill>
                  <a:srgbClr val="404040"/>
                </a:solidFill>
                <a:latin typeface="Calibri"/>
                <a:cs typeface="Calibri"/>
              </a:rPr>
              <a:t>projects.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17073" y="4719745"/>
            <a:ext cx="59264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44536A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18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404040"/>
                </a:solidFill>
                <a:latin typeface="Calibri"/>
                <a:cs typeface="Calibri"/>
              </a:rPr>
              <a:t>new</a:t>
            </a:r>
            <a:r>
              <a:rPr sz="1800" b="1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800" b="1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>
                <a:solidFill>
                  <a:srgbClr val="404040"/>
                </a:solidFill>
                <a:latin typeface="Calibri"/>
                <a:cs typeface="Calibri"/>
              </a:rPr>
              <a:t>experienced</a:t>
            </a:r>
            <a:r>
              <a:rPr sz="1800" b="1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>
                <a:solidFill>
                  <a:srgbClr val="404040"/>
                </a:solidFill>
                <a:latin typeface="Calibri"/>
                <a:cs typeface="Calibri"/>
              </a:rPr>
              <a:t>researchers</a:t>
            </a:r>
            <a:r>
              <a:rPr sz="1800" b="1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1800" b="1" spc="-10">
                <a:solidFill>
                  <a:srgbClr val="404040"/>
                </a:solidFill>
                <a:latin typeface="Calibri"/>
                <a:cs typeface="Calibri"/>
              </a:rPr>
              <a:t>stakeholder </a:t>
            </a:r>
            <a:r>
              <a:rPr sz="1800" b="1">
                <a:solidFill>
                  <a:srgbClr val="404040"/>
                </a:solidFill>
                <a:latin typeface="Calibri"/>
                <a:cs typeface="Calibri"/>
              </a:rPr>
              <a:t>partners</a:t>
            </a:r>
            <a:r>
              <a:rPr sz="180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8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>
                <a:solidFill>
                  <a:srgbClr val="404040"/>
                </a:solidFill>
                <a:latin typeface="Calibri"/>
                <a:cs typeface="Calibri"/>
              </a:rPr>
              <a:t>offers</a:t>
            </a:r>
            <a:r>
              <a:rPr sz="18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FFC000"/>
                </a:solidFill>
                <a:latin typeface="Calibri"/>
                <a:cs typeface="Calibri"/>
              </a:rPr>
              <a:t>practical</a:t>
            </a:r>
            <a:r>
              <a:rPr sz="1800" b="1" spc="-2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FFC000"/>
                </a:solidFill>
                <a:latin typeface="Calibri"/>
                <a:cs typeface="Calibri"/>
              </a:rPr>
              <a:t>guidance</a:t>
            </a:r>
            <a:r>
              <a:rPr sz="1800" b="1" spc="-3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FFC000"/>
                </a:solidFill>
                <a:latin typeface="Calibri"/>
                <a:cs typeface="Calibri"/>
              </a:rPr>
              <a:t>and</a:t>
            </a:r>
            <a:r>
              <a:rPr sz="1800" b="1" spc="-4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800" b="1" spc="-10">
                <a:solidFill>
                  <a:srgbClr val="FFC000"/>
                </a:solidFill>
                <a:latin typeface="Calibri"/>
                <a:cs typeface="Calibri"/>
              </a:rPr>
              <a:t>resources</a:t>
            </a:r>
            <a:r>
              <a:rPr sz="1800" b="1" spc="-7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FFC000"/>
                </a:solidFill>
                <a:latin typeface="Calibri"/>
                <a:cs typeface="Calibri"/>
              </a:rPr>
              <a:t>to</a:t>
            </a:r>
            <a:r>
              <a:rPr sz="1800" b="1" spc="-2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800" b="1" spc="-10">
                <a:solidFill>
                  <a:srgbClr val="FFC000"/>
                </a:solidFill>
                <a:latin typeface="Calibri"/>
                <a:cs typeface="Calibri"/>
              </a:rPr>
              <a:t>support multi-stakeholder</a:t>
            </a:r>
            <a:r>
              <a:rPr sz="1800" b="1" spc="-5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FFC000"/>
                </a:solidFill>
                <a:latin typeface="Calibri"/>
                <a:cs typeface="Calibri"/>
              </a:rPr>
              <a:t>teams</a:t>
            </a:r>
            <a:r>
              <a:rPr sz="1800" b="1" spc="-7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8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rgbClr val="404040"/>
                </a:solidFill>
                <a:latin typeface="Calibri"/>
                <a:cs typeface="Calibri"/>
              </a:rPr>
              <a:t>effectively</a:t>
            </a:r>
            <a:r>
              <a:rPr sz="18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rgbClr val="404040"/>
                </a:solidFill>
                <a:latin typeface="Calibri"/>
                <a:cs typeface="Calibri"/>
              </a:rPr>
              <a:t>working</a:t>
            </a:r>
            <a:r>
              <a:rPr sz="18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>
                <a:solidFill>
                  <a:srgbClr val="404040"/>
                </a:solidFill>
                <a:latin typeface="Calibri"/>
                <a:cs typeface="Calibri"/>
              </a:rPr>
              <a:t>together.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1349" y="5542705"/>
            <a:ext cx="9455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  <a:tab pos="299720" algn="l"/>
              </a:tabLst>
            </a:pPr>
            <a:r>
              <a:rPr sz="1800" b="1" spc="-10">
                <a:solidFill>
                  <a:srgbClr val="476C78"/>
                </a:solidFill>
                <a:latin typeface="Calibri"/>
                <a:cs typeface="Calibri"/>
              </a:rPr>
              <a:t>Available</a:t>
            </a:r>
            <a:r>
              <a:rPr sz="1800" b="1" spc="55">
                <a:solidFill>
                  <a:srgbClr val="476C78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476C78"/>
                </a:solidFill>
                <a:latin typeface="Calibri"/>
                <a:cs typeface="Calibri"/>
              </a:rPr>
              <a:t>at:</a:t>
            </a:r>
            <a:r>
              <a:rPr sz="1800" b="1" spc="65">
                <a:solidFill>
                  <a:srgbClr val="476C78"/>
                </a:solidFill>
                <a:latin typeface="Calibri"/>
                <a:cs typeface="Calibri"/>
              </a:rPr>
              <a:t> </a:t>
            </a:r>
            <a:r>
              <a:rPr sz="1800" b="1" i="1" u="sng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pcori.org/research-fundamentals</a:t>
            </a:r>
            <a:endParaRPr sz="1800">
              <a:latin typeface="Calibri"/>
              <a:cs typeface="Calibri"/>
            </a:endParaRPr>
          </a:p>
          <a:p>
            <a:pPr marL="5794375" lvl="1" indent="-287020">
              <a:lnSpc>
                <a:spcPct val="100000"/>
              </a:lnSpc>
              <a:buClr>
                <a:srgbClr val="44536A"/>
              </a:buClr>
              <a:buFont typeface="Arial"/>
              <a:buChar char="•"/>
              <a:tabLst>
                <a:tab pos="5794375" algn="l"/>
                <a:tab pos="5795010" algn="l"/>
              </a:tabLst>
            </a:pPr>
            <a:r>
              <a:rPr sz="1800" b="1" spc="-10">
                <a:solidFill>
                  <a:srgbClr val="476C78"/>
                </a:solidFill>
                <a:latin typeface="Calibri"/>
                <a:cs typeface="Calibri"/>
              </a:rPr>
              <a:t>Available</a:t>
            </a:r>
            <a:r>
              <a:rPr sz="1800" b="1" spc="55">
                <a:solidFill>
                  <a:srgbClr val="476C78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476C78"/>
                </a:solidFill>
                <a:latin typeface="Calibri"/>
                <a:cs typeface="Calibri"/>
              </a:rPr>
              <a:t>at:</a:t>
            </a:r>
            <a:r>
              <a:rPr sz="1800" b="1" spc="65">
                <a:solidFill>
                  <a:srgbClr val="476C78"/>
                </a:solidFill>
                <a:latin typeface="Calibri"/>
                <a:cs typeface="Calibri"/>
              </a:rPr>
              <a:t> </a:t>
            </a:r>
            <a:r>
              <a:rPr sz="1800" b="1" i="1" u="sng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pcori.org/research-teams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32877" y="4164400"/>
            <a:ext cx="601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Open Sans"/>
                <a:cs typeface="Open Sans"/>
              </a:rPr>
              <a:t>Building</a:t>
            </a:r>
            <a:r>
              <a:rPr sz="1800" b="1" u="sng" spc="-35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Open Sans"/>
                <a:cs typeface="Open Sans"/>
              </a:rPr>
              <a:t> </a:t>
            </a:r>
            <a:r>
              <a:rPr sz="1800" b="1" u="sng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Open Sans"/>
                <a:cs typeface="Open Sans"/>
              </a:rPr>
              <a:t>Effective</a:t>
            </a:r>
            <a:r>
              <a:rPr sz="1800" b="1" u="sng" spc="-7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Open Sans"/>
                <a:cs typeface="Open Sans"/>
              </a:rPr>
              <a:t> </a:t>
            </a:r>
            <a:r>
              <a:rPr sz="1800" b="1" u="sng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Open Sans"/>
                <a:cs typeface="Open Sans"/>
              </a:rPr>
              <a:t>Multi-Stakeholder</a:t>
            </a:r>
            <a:r>
              <a:rPr sz="1800" b="1" u="sng" spc="-2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Open Sans"/>
                <a:cs typeface="Open Sans"/>
              </a:rPr>
              <a:t> </a:t>
            </a:r>
            <a:r>
              <a:rPr sz="1800" b="1" u="sng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Open Sans"/>
                <a:cs typeface="Open Sans"/>
              </a:rPr>
              <a:t>Research</a:t>
            </a:r>
            <a:r>
              <a:rPr sz="1800" b="1" u="sng" spc="-3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Open Sans"/>
                <a:cs typeface="Open Sans"/>
              </a:rPr>
              <a:t> </a:t>
            </a:r>
            <a:r>
              <a:rPr sz="1800" b="1" u="sng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Open Sans"/>
                <a:cs typeface="Open Sans"/>
              </a:rPr>
              <a:t>Teams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39439" y="4164400"/>
            <a:ext cx="2757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Open Sans"/>
                <a:cs typeface="Open Sans"/>
              </a:rPr>
              <a:t>Research</a:t>
            </a:r>
            <a:r>
              <a:rPr sz="1800" b="1" u="sng" spc="-65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Open Sans"/>
                <a:cs typeface="Open Sans"/>
              </a:rPr>
              <a:t> </a:t>
            </a:r>
            <a:r>
              <a:rPr sz="1800" b="1" u="sng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Open Sans"/>
                <a:cs typeface="Open Sans"/>
              </a:rPr>
              <a:t>Fundamentals</a:t>
            </a:r>
            <a:endParaRPr sz="1800">
              <a:latin typeface="Open Sans"/>
              <a:cs typeface="Open San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1663" y="1075944"/>
            <a:ext cx="3791711" cy="295351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82511" y="1075944"/>
            <a:ext cx="4437887" cy="295351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9A6FCD-E194-40C0-8843-49BE343F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10B610-381F-432D-A853-6CC0B0380E78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757135-B150-4D35-8454-9B7A2D08AF0A}"/>
              </a:ext>
            </a:extLst>
          </p:cNvPr>
          <p:cNvSpPr txBox="1"/>
          <p:nvPr/>
        </p:nvSpPr>
        <p:spPr>
          <a:xfrm>
            <a:off x="375330" y="0"/>
            <a:ext cx="10827625" cy="1517163"/>
          </a:xfrm>
          <a:prstGeom prst="rect">
            <a:avLst/>
          </a:prstGeom>
        </p:spPr>
        <p:txBody>
          <a:bodyPr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Resources to Support Engagement in Research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7BFA1-B2E2-4DBD-AD24-596863A96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511" y="1748901"/>
            <a:ext cx="6236560" cy="4556895"/>
          </a:xfrm>
        </p:spPr>
        <p:txBody>
          <a:bodyPr>
            <a:normAutofit/>
          </a:bodyPr>
          <a:lstStyle/>
          <a:p>
            <a:pPr marL="342900">
              <a:spcBef>
                <a:spcPts val="1800"/>
              </a:spcBef>
            </a:pPr>
            <a:r>
              <a:rPr lang="en-US" sz="2000">
                <a:solidFill>
                  <a:srgbClr val="0070C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Equity and Inclusion Guiding Engagement Principles </a:t>
            </a:r>
            <a:endParaRPr lang="en-US" sz="2000">
              <a:solidFill>
                <a:srgbClr val="0070C0"/>
              </a:solidFill>
            </a:endParaRPr>
          </a:p>
          <a:p>
            <a:pPr marL="342900">
              <a:spcBef>
                <a:spcPts val="1800"/>
              </a:spcBef>
            </a:pPr>
            <a:r>
              <a:rPr lang="en-US" sz="2000" u="sng">
                <a:solidFill>
                  <a:srgbClr val="0070C0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 for </a:t>
            </a:r>
            <a:r>
              <a:rPr lang="en-US" sz="2000">
                <a:solidFill>
                  <a:srgbClr val="0070C0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Engaging</a:t>
            </a:r>
            <a:r>
              <a:rPr lang="en-US" sz="2000" u="sng">
                <a:solidFill>
                  <a:srgbClr val="0070C0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with Research Partners about Data and Analysis</a:t>
            </a:r>
            <a:endParaRPr lang="en-US" sz="2000">
              <a:solidFill>
                <a:srgbClr val="0070C0"/>
              </a:solidFill>
            </a:endParaRPr>
          </a:p>
          <a:p>
            <a:pPr marL="342900">
              <a:spcBef>
                <a:spcPts val="1800"/>
              </a:spcBef>
            </a:pPr>
            <a:r>
              <a:rPr lang="en-US" sz="2000" u="sng">
                <a:solidFill>
                  <a:srgbClr val="0070C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Building </a:t>
            </a:r>
            <a:r>
              <a:rPr lang="en-US" sz="2000">
                <a:solidFill>
                  <a:srgbClr val="0070C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Effective</a:t>
            </a:r>
            <a:r>
              <a:rPr lang="en-US" sz="2000" u="sng">
                <a:solidFill>
                  <a:srgbClr val="0070C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Multistakeholder Research Teams</a:t>
            </a:r>
            <a:endParaRPr lang="en-US" sz="2000" u="sng">
              <a:solidFill>
                <a:srgbClr val="0070C0"/>
              </a:solidFill>
            </a:endParaRPr>
          </a:p>
          <a:p>
            <a:pPr marL="342900">
              <a:spcBef>
                <a:spcPts val="1800"/>
              </a:spcBef>
            </a:pPr>
            <a:r>
              <a:rPr lang="en-US" sz="2000" u="sng">
                <a:solidFill>
                  <a:srgbClr val="0070C0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</a:t>
            </a:r>
            <a:r>
              <a:rPr lang="en-US" sz="2000">
                <a:solidFill>
                  <a:srgbClr val="0070C0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Fundamentals</a:t>
            </a:r>
            <a:endParaRPr lang="en-US" sz="2000">
              <a:solidFill>
                <a:srgbClr val="0070C0"/>
              </a:solidFill>
            </a:endParaRPr>
          </a:p>
          <a:p>
            <a:pPr marL="342900">
              <a:spcBef>
                <a:spcPts val="1800"/>
              </a:spcBef>
            </a:pPr>
            <a:r>
              <a:rPr lang="en-US" sz="200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Strategies for Returning Value to Research Participants</a:t>
            </a:r>
            <a:endParaRPr lang="en-US" sz="2000">
              <a:solidFill>
                <a:srgbClr val="0070C0"/>
              </a:solidFill>
            </a:endParaRPr>
          </a:p>
          <a:p>
            <a:pPr marL="342900">
              <a:spcBef>
                <a:spcPts val="1800"/>
              </a:spcBef>
            </a:pPr>
            <a:r>
              <a:rPr lang="en-US" sz="2000">
                <a:solidFill>
                  <a:srgbClr val="0070C0"/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Strategies for Improving Representativeness in Research Governance</a:t>
            </a:r>
            <a:endParaRPr lang="en-US" sz="2000">
              <a:solidFill>
                <a:srgbClr val="0070C0"/>
              </a:solidFill>
            </a:endParaRPr>
          </a:p>
          <a:p>
            <a:pPr marL="342900">
              <a:spcBef>
                <a:spcPts val="1800"/>
              </a:spcBef>
            </a:pPr>
            <a:r>
              <a:rPr lang="en-US" sz="2000">
                <a:solidFill>
                  <a:srgbClr val="0070C0"/>
                </a:solidFill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Value Proposition Playbook for Participant-Driven Research in Health Care</a:t>
            </a:r>
            <a:endParaRPr lang="en-US" sz="2000">
              <a:solidFill>
                <a:srgbClr val="0070C0"/>
              </a:solidFill>
            </a:endParaRPr>
          </a:p>
          <a:p>
            <a:pPr marL="400050" lvl="1" indent="0">
              <a:spcBef>
                <a:spcPts val="0"/>
              </a:spcBef>
              <a:buClr>
                <a:schemeClr val="bg2"/>
              </a:buClr>
              <a:buNone/>
            </a:pPr>
            <a:endParaRPr lang="en-US" sz="1600">
              <a:effectLst/>
            </a:endParaRPr>
          </a:p>
          <a:p>
            <a:pPr marL="628650" lvl="1">
              <a:spcBef>
                <a:spcPts val="0"/>
              </a:spcBef>
              <a:buClr>
                <a:schemeClr val="bg2"/>
              </a:buClr>
            </a:pPr>
            <a:endParaRPr lang="en-US" sz="1600">
              <a:effectLst/>
            </a:endParaRPr>
          </a:p>
          <a:p>
            <a:pPr marL="628650" lvl="1">
              <a:spcBef>
                <a:spcPts val="0"/>
              </a:spcBef>
              <a:buClr>
                <a:schemeClr val="bg2"/>
              </a:buClr>
            </a:pPr>
            <a:endParaRPr lang="en-US" sz="1600" b="1" u="sng"/>
          </a:p>
          <a:p>
            <a:pPr marL="0" indent="0">
              <a:spcBef>
                <a:spcPts val="0"/>
              </a:spcBef>
            </a:pPr>
            <a:endParaRPr lang="en-US" sz="1600" b="0" i="0">
              <a:effectLst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</a:pPr>
            <a:endParaRPr lang="en-US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E8B71-6AFD-4AE6-BC31-DB17D00F4B8B}"/>
              </a:ext>
            </a:extLst>
          </p:cNvPr>
          <p:cNvSpPr txBox="1"/>
          <p:nvPr/>
        </p:nvSpPr>
        <p:spPr>
          <a:xfrm>
            <a:off x="436495" y="6425618"/>
            <a:ext cx="594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can be found on PCORI’s </a:t>
            </a:r>
            <a:r>
              <a:rPr lang="en-US" sz="1800" b="1" u="sng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Engagement Resources</a:t>
            </a:r>
            <a:r>
              <a:rPr lang="en-US" sz="18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  </a:t>
            </a:r>
            <a:endParaRPr lang="en-US" sz="180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66F3ACE-2828-446F-A9B6-588A62D01C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2" y="3322054"/>
            <a:ext cx="2924108" cy="3288230"/>
          </a:xfrm>
          <a:prstGeom prst="rect">
            <a:avLst/>
          </a:prstGeom>
          <a:ln w="34925">
            <a:solidFill>
              <a:srgbClr val="00206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B6D49B3-681F-4533-B043-7E9A83E443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086" y="3526561"/>
            <a:ext cx="2303869" cy="296631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" name="Picture 9" descr="A group of people sitting at a table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E16DD514-EE56-47A0-9C6D-5444C89D9E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295" y="1590118"/>
            <a:ext cx="2956725" cy="2414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895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DAAAF-C908-4E70-8430-407D7FD63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B610-381F-432D-A853-6CC0B0380E78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D6C31C-5B67-40E9-9FC9-7607663180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C30175-84C0-4AA0-B5F8-8CFB00F631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7344" y="1658694"/>
            <a:ext cx="11517312" cy="4692650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About PCORI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Comparative Effectiveness Research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PCORI Suicide Prevention Research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PCORI Funding Opportunities</a:t>
            </a:r>
          </a:p>
          <a:p>
            <a:pPr marL="571500" indent="-457200">
              <a:buFont typeface="+mj-lt"/>
              <a:buAutoNum type="arabicPeriod"/>
            </a:pPr>
            <a:endParaRPr lang="en-US" sz="1600" dirty="0"/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Information for Applicants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2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0C1A04-CADB-4AED-AF74-F9514FB87E9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F4FD3-2888-40CE-8BDB-E47D78CC10D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About PCORI</a:t>
            </a:r>
          </a:p>
        </p:txBody>
      </p:sp>
    </p:spTree>
    <p:extLst>
      <p:ext uri="{BB962C8B-B14F-4D97-AF65-F5344CB8AC3E}">
        <p14:creationId xmlns:p14="http://schemas.microsoft.com/office/powerpoint/2010/main" val="2053712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591D4-1FC5-458B-90E5-B19FB991B3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788" y="1863596"/>
            <a:ext cx="5430290" cy="2548055"/>
          </a:xfrm>
        </p:spPr>
        <p:txBody>
          <a:bodyPr/>
          <a:lstStyle/>
          <a:p>
            <a:pPr marL="271463" lvl="1" indent="-21431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Pct val="100000"/>
              <a:tabLst>
                <a:tab pos="342900" algn="l"/>
              </a:tabLst>
              <a:defRPr/>
            </a:pPr>
            <a:r>
              <a:rPr lang="en-US">
                <a:ea typeface="MS PGothic" pitchFamily="34" charset="-128"/>
                <a:cs typeface="Arial" panose="020B0604020202020204" pitchFamily="34" charset="0"/>
              </a:rPr>
              <a:t>An independent research institute </a:t>
            </a:r>
            <a:br>
              <a:rPr lang="en-US">
                <a:ea typeface="MS PGothic" pitchFamily="34" charset="-128"/>
                <a:cs typeface="Arial" panose="020B0604020202020204" pitchFamily="34" charset="0"/>
              </a:rPr>
            </a:br>
            <a:r>
              <a:rPr lang="en-US">
                <a:ea typeface="MS PGothic" pitchFamily="34" charset="-128"/>
                <a:cs typeface="Arial" panose="020B0604020202020204" pitchFamily="34" charset="0"/>
              </a:rPr>
              <a:t>authorized by Congress in 2010, reauthorized in 2019, and governed by a 23-member Board of Governors representing the </a:t>
            </a:r>
            <a:r>
              <a:rPr lang="en-US" b="1">
                <a:ea typeface="MS PGothic" pitchFamily="34" charset="-128"/>
                <a:cs typeface="Arial" panose="020B0604020202020204" pitchFamily="34" charset="0"/>
              </a:rPr>
              <a:t>entire healthcare community</a:t>
            </a:r>
            <a:br>
              <a:rPr lang="en-US">
                <a:ea typeface="MS PGothic" pitchFamily="34" charset="-128"/>
                <a:cs typeface="Arial" panose="020B0604020202020204" pitchFamily="34" charset="0"/>
              </a:rPr>
            </a:br>
            <a:endParaRPr lang="en-US" sz="700"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4C66FA-D76D-4F4D-974E-096668B2BF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1787" y="0"/>
            <a:ext cx="9717087" cy="1517163"/>
          </a:xfrm>
        </p:spPr>
        <p:txBody>
          <a:bodyPr/>
          <a:lstStyle/>
          <a:p>
            <a:r>
              <a:rPr lang="en-US"/>
              <a:t>About Us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30432" y="1862572"/>
            <a:ext cx="5873813" cy="24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67AB5-5D83-4C4E-B37C-5755F8A3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0B610-381F-432D-A853-6CC0B0380E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030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0B342-026D-37D3-D6F0-E17868446DE7}"/>
              </a:ext>
            </a:extLst>
          </p:cNvPr>
          <p:cNvSpPr txBox="1"/>
          <p:nvPr/>
        </p:nvSpPr>
        <p:spPr>
          <a:xfrm>
            <a:off x="233917" y="4372083"/>
            <a:ext cx="11615184" cy="177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marR="0" lvl="1" indent="-214313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8B0F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ea typeface="MS PGothic" pitchFamily="34" charset="-128"/>
                <a:cs typeface="Arial" panose="020B0604020202020204" pitchFamily="34" charset="0"/>
              </a:rPr>
              <a:t>Funds 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ea typeface="MS PGothic" pitchFamily="34" charset="-128"/>
                <a:cs typeface="Arial" panose="020B0604020202020204" pitchFamily="34" charset="0"/>
              </a:rPr>
              <a:t>comparative effectiveness research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ea typeface="MS PGothic" pitchFamily="34" charset="-128"/>
                <a:cs typeface="Arial" panose="020B0604020202020204" pitchFamily="34" charset="0"/>
              </a:rPr>
              <a:t> (CER) that engages 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ea typeface="MS PGothic" pitchFamily="34" charset="-128"/>
                <a:cs typeface="Arial" panose="020B0604020202020204" pitchFamily="34" charset="0"/>
              </a:rPr>
              <a:t>patients and other stakeholders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ea typeface="MS PGothic" pitchFamily="34" charset="-128"/>
                <a:cs typeface="Arial" panose="020B0604020202020204" pitchFamily="34" charset="0"/>
              </a:rPr>
              <a:t> throughout the research process</a:t>
            </a:r>
          </a:p>
          <a:p>
            <a:pPr marL="271463" marR="0" lvl="1" indent="-214313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8B0F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ea typeface="MS PGothic" pitchFamily="34" charset="-128"/>
                <a:cs typeface="Arial" panose="020B0604020202020204" pitchFamily="34" charset="0"/>
              </a:rPr>
              <a:t>Seeks answers to 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ea typeface="MS PGothic" pitchFamily="34" charset="-128"/>
                <a:cs typeface="Arial" panose="020B0604020202020204" pitchFamily="34" charset="0"/>
              </a:rPr>
              <a:t>real-world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ea typeface="MS PGothic" pitchFamily="34" charset="-128"/>
                <a:cs typeface="Arial" panose="020B0604020202020204" pitchFamily="34" charset="0"/>
              </a:rPr>
              <a:t> questions about what works best for patients based on their circumstances and concerns</a:t>
            </a:r>
          </a:p>
        </p:txBody>
      </p:sp>
    </p:spTree>
    <p:extLst>
      <p:ext uri="{BB962C8B-B14F-4D97-AF65-F5344CB8AC3E}">
        <p14:creationId xmlns:p14="http://schemas.microsoft.com/office/powerpoint/2010/main" val="66626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DAAAF-C908-4E70-8430-407D7FD63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B610-381F-432D-A853-6CC0B0380E78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D6C31C-5B67-40E9-9FC9-7607663180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Our Mission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C30175-84C0-4AA0-B5F8-8CFB00F631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>
                <a:latin typeface="+mn-lt"/>
                <a:cs typeface="Arial" panose="020B0604020202020204" pitchFamily="34" charset="0"/>
              </a:rPr>
              <a:t>PCORI helps people make informed health care decisions, and improves health care delivery and outcomes, by producing and promoting high integrity, evidence-based information that comes from </a:t>
            </a:r>
            <a:r>
              <a:rPr lang="en-US" b="1">
                <a:latin typeface="+mn-lt"/>
                <a:cs typeface="Arial" panose="020B0604020202020204" pitchFamily="34" charset="0"/>
              </a:rPr>
              <a:t>research guided by patients, caregivers and the broader health care community.</a:t>
            </a:r>
          </a:p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FC05DFA-1DB7-4533-A169-BCCC48CDCA01}"/>
              </a:ext>
            </a:extLst>
          </p:cNvPr>
          <p:cNvGrpSpPr/>
          <p:nvPr/>
        </p:nvGrpSpPr>
        <p:grpSpPr>
          <a:xfrm>
            <a:off x="708660" y="3810000"/>
            <a:ext cx="10675620" cy="2076450"/>
            <a:chOff x="304800" y="3216811"/>
            <a:chExt cx="8538772" cy="16599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D9FC426-FCE5-4CF6-9113-450D15739D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3216811"/>
              <a:ext cx="2843639" cy="16599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C03601D-6EC3-4866-956C-EC1330ABD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00800" y="3216813"/>
              <a:ext cx="2442772" cy="16599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0CE075-6023-494D-BAF6-4FE3406E90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52800" y="3216812"/>
              <a:ext cx="2948818" cy="165998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72938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2BC612-7994-4918-A247-E34D2E6C0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B610-381F-432D-A853-6CC0B0380E78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8EFB67-B74E-4760-9192-688DF291EF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Who are our Stakeholders?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000EC51-9D78-46AE-96C1-5F58350C32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835401"/>
              </p:ext>
            </p:extLst>
          </p:nvPr>
        </p:nvGraphicFramePr>
        <p:xfrm>
          <a:off x="1895475" y="1058650"/>
          <a:ext cx="8153400" cy="5616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325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0C1A04-CADB-4AED-AF74-F9514FB87E9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2.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F4FD3-2888-40CE-8BDB-E47D78CC10D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Comparative Effectiveness Research</a:t>
            </a:r>
          </a:p>
        </p:txBody>
      </p:sp>
    </p:spTree>
    <p:extLst>
      <p:ext uri="{BB962C8B-B14F-4D97-AF65-F5344CB8AC3E}">
        <p14:creationId xmlns:p14="http://schemas.microsoft.com/office/powerpoint/2010/main" val="3320906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DAAAF-C908-4E70-8430-407D7FD63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B610-381F-432D-A853-6CC0B0380E78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D6C31C-5B67-40E9-9FC9-7607663180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dirty="0"/>
              <a:t>Comparative Effectiveness Research (CER)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C30175-84C0-4AA0-B5F8-8CFB00F631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CER:</a:t>
            </a:r>
          </a:p>
          <a:p>
            <a:r>
              <a:rPr lang="en-US" sz="2200" dirty="0"/>
              <a:t>Studies that compare </a:t>
            </a:r>
            <a:r>
              <a:rPr lang="en-US" sz="2200" i="1" dirty="0"/>
              <a:t>health outcomes </a:t>
            </a:r>
            <a:r>
              <a:rPr lang="en-US" sz="2200" dirty="0"/>
              <a:t>and the effectiveness, risks, and benefits of </a:t>
            </a:r>
            <a:r>
              <a:rPr lang="en-US" sz="2200" i="1" dirty="0"/>
              <a:t>two or more approaches to healthcare</a:t>
            </a:r>
          </a:p>
          <a:p>
            <a:pPr lvl="1"/>
            <a:r>
              <a:rPr lang="en-US" sz="2200" dirty="0"/>
              <a:t>Approaches may include: treatments, diagnostics, protocols, care delivery strategies, patient support options, treatment settings, organization of care, other</a:t>
            </a:r>
          </a:p>
          <a:p>
            <a:pPr marL="457200" lvl="1" indent="-342900">
              <a:spcBef>
                <a:spcPts val="1000"/>
              </a:spcBef>
              <a:spcAft>
                <a:spcPts val="600"/>
              </a:spcAft>
              <a:buClr>
                <a:srgbClr val="00B0F0"/>
              </a:buClr>
              <a:buSzPct val="100000"/>
              <a:tabLst>
                <a:tab pos="342900" algn="l"/>
              </a:tabLst>
              <a:defRPr/>
            </a:pPr>
            <a:r>
              <a:rPr lang="en-US" sz="2200" dirty="0"/>
              <a:t>Measures benefits in real-world settings and populations</a:t>
            </a:r>
          </a:p>
          <a:p>
            <a:pPr marL="457200" lvl="1" indent="-342900">
              <a:spcBef>
                <a:spcPts val="1000"/>
              </a:spcBef>
              <a:spcAft>
                <a:spcPts val="600"/>
              </a:spcAft>
              <a:buClr>
                <a:srgbClr val="00B0F0"/>
              </a:buClr>
              <a:buSzPct val="100000"/>
              <a:tabLst>
                <a:tab pos="342900" algn="l"/>
              </a:tabLst>
              <a:defRPr/>
            </a:pPr>
            <a:r>
              <a:rPr lang="en-US" sz="2200" dirty="0"/>
              <a:t>Describes results in subgroups of people (Heterogeneity of Treatment Effects)</a:t>
            </a:r>
          </a:p>
          <a:p>
            <a:pPr marL="457200" lvl="1" indent="-342900">
              <a:spcBef>
                <a:spcPts val="1000"/>
              </a:spcBef>
              <a:spcAft>
                <a:spcPts val="600"/>
              </a:spcAft>
              <a:buClr>
                <a:srgbClr val="00B0F0"/>
              </a:buClr>
              <a:buSzPct val="100000"/>
              <a:tabLst>
                <a:tab pos="342900" algn="l"/>
              </a:tabLst>
              <a:defRPr/>
            </a:pPr>
            <a:r>
              <a:rPr lang="en-US" sz="2200" dirty="0"/>
              <a:t>Helps consumers, clinicians, purchasers, health systems, and policy makers make informed decisions that will improve care and health outcomes for individuals and populations</a:t>
            </a:r>
          </a:p>
          <a:p>
            <a:pPr marL="457200" lvl="1" indent="-342900">
              <a:spcBef>
                <a:spcPts val="1000"/>
              </a:spcBef>
              <a:spcAft>
                <a:spcPts val="600"/>
              </a:spcAft>
              <a:buClr>
                <a:srgbClr val="00B0F0"/>
              </a:buClr>
              <a:buSzPct val="100000"/>
              <a:tabLst>
                <a:tab pos="342900" algn="l"/>
              </a:tabLst>
              <a:defRPr/>
            </a:pPr>
            <a:r>
              <a:rPr lang="en-US" sz="2200" dirty="0"/>
              <a:t>Informs a specific clinical or policy decision</a:t>
            </a:r>
          </a:p>
          <a:p>
            <a:pPr marL="114300" indent="0">
              <a:buNone/>
            </a:pPr>
            <a:endParaRPr lang="en-US" sz="2200" dirty="0">
              <a:solidFill>
                <a:schemeClr val="accent1"/>
              </a:solidFill>
            </a:endParaRP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7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6010" y="38917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C68F82-07F6-4969-931F-B802E76E14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PCORI CER Portfolio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C763A-85A5-4ADF-B2A1-69F21ACFF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B610-381F-432D-A853-6CC0B0380E78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F7CDB-201C-2587-A329-BDA259F5A76A}"/>
              </a:ext>
            </a:extLst>
          </p:cNvPr>
          <p:cNvSpPr txBox="1"/>
          <p:nvPr/>
        </p:nvSpPr>
        <p:spPr>
          <a:xfrm>
            <a:off x="10056010" y="38917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69B64E-BDF6-60F7-2FE4-F7DA6130036F}"/>
              </a:ext>
            </a:extLst>
          </p:cNvPr>
          <p:cNvSpPr txBox="1"/>
          <p:nvPr/>
        </p:nvSpPr>
        <p:spPr>
          <a:xfrm>
            <a:off x="5902685" y="6237511"/>
            <a:ext cx="433799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defRPr/>
            </a:pPr>
            <a:r>
              <a:rPr lang="en-US" sz="1200" kern="0">
                <a:solidFill>
                  <a:schemeClr val="tx1">
                    <a:lumMod val="75000"/>
                    <a:lumOff val="25000"/>
                  </a:schemeClr>
                </a:solidFill>
              </a:rPr>
              <a:t>AS OF MARCH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343133-3250-30E0-8A0C-C274D634E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626" y="1951373"/>
            <a:ext cx="8364747" cy="42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24862"/>
      </p:ext>
    </p:extLst>
  </p:cSld>
  <p:clrMapOvr>
    <a:masterClrMapping/>
  </p:clrMapOvr>
</p:sld>
</file>

<file path=ppt/theme/theme1.xml><?xml version="1.0" encoding="utf-8"?>
<a:theme xmlns:a="http://schemas.openxmlformats.org/drawingml/2006/main" name="PCORI theme">
  <a:themeElements>
    <a:clrScheme name="PCORI colors">
      <a:dk1>
        <a:srgbClr val="303030"/>
      </a:dk1>
      <a:lt1>
        <a:sysClr val="window" lastClr="FFFFFF"/>
      </a:lt1>
      <a:dk2>
        <a:srgbClr val="3396BB"/>
      </a:dk2>
      <a:lt2>
        <a:srgbClr val="7ABF35"/>
      </a:lt2>
      <a:accent1>
        <a:srgbClr val="404040"/>
      </a:accent1>
      <a:accent2>
        <a:srgbClr val="0F1866"/>
      </a:accent2>
      <a:accent3>
        <a:srgbClr val="134253"/>
      </a:accent3>
      <a:accent4>
        <a:srgbClr val="7F2A6E"/>
      </a:accent4>
      <a:accent5>
        <a:srgbClr val="E6552C"/>
      </a:accent5>
      <a:accent6>
        <a:srgbClr val="267D9E"/>
      </a:accent6>
      <a:hlink>
        <a:srgbClr val="0000FF"/>
      </a:hlink>
      <a:folHlink>
        <a:srgbClr val="800080"/>
      </a:folHlink>
    </a:clrScheme>
    <a:fontScheme name="Custom 1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CORI-2018-PPT-template-blue-wide" id="{0147DC24-1696-4C5A-B352-5B672BCBA5D5}" vid="{B1E80687-F705-4F21-BC6F-007ED63502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6C3208FE7C6343BEA327D105903F9E" ma:contentTypeVersion="59" ma:contentTypeDescription="Create a new document." ma:contentTypeScope="" ma:versionID="1714f64e6df2016ec4e7da8fb29298df">
  <xsd:schema xmlns:xsd="http://www.w3.org/2001/XMLSchema" xmlns:xs="http://www.w3.org/2001/XMLSchema" xmlns:p="http://schemas.microsoft.com/office/2006/metadata/properties" xmlns:ns2="f3741e23-c059-4cf4-a06a-51a466296b32" xmlns:ns3="87cfb1be-abcf-4c0f-9343-88a1acb0b460" targetNamespace="http://schemas.microsoft.com/office/2006/metadata/properties" ma:root="true" ma:fieldsID="ab3bd951b12943699c54284f1e4b1a00" ns2:_="" ns3:_="">
    <xsd:import namespace="f3741e23-c059-4cf4-a06a-51a466296b32"/>
    <xsd:import namespace="87cfb1be-abcf-4c0f-9343-88a1acb0b46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e123d2875982476a8ea4453c6b7fb38c" minOccurs="0"/>
                <xsd:element ref="ns2:TaxCatchAll" minOccurs="0"/>
                <xsd:element ref="ns3:f6ce23e0a80a4b1084749481090c1ceb" minOccurs="0"/>
                <xsd:element ref="ns3:p1c4cf7e15334a86b551ee3718625b49" minOccurs="0"/>
                <xsd:element ref="ns3:ne34d2860ba14f8db45940edefde7534" minOccurs="0"/>
                <xsd:element ref="ns3:b8bad325646f4d7b92d10966ee2111bb" minOccurs="0"/>
                <xsd:element ref="ns3:f072400b0a5047d7a482e9450d5ca7db" minOccurs="0"/>
                <xsd:element ref="ns3:oa3891164eac427ba7a52bd631290036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741e23-c059-4cf4-a06a-51a466296b3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ac8b741-e509-4a9b-894e-7fd90603b44d}" ma:internalName="TaxCatchAll" ma:showField="CatchAllData" ma:web="f3741e23-c059-4cf4-a06a-51a466296b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cfb1be-abcf-4c0f-9343-88a1acb0b4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e123d2875982476a8ea4453c6b7fb38c" ma:index="15" nillable="true" ma:displayName="Category_0" ma:hidden="true" ma:internalName="e123d2875982476a8ea4453c6b7fb38c">
      <xsd:simpleType>
        <xsd:restriction base="dms:Note"/>
      </xsd:simpleType>
    </xsd:element>
    <xsd:element name="f6ce23e0a80a4b1084749481090c1ceb" ma:index="17" nillable="true" ma:displayName="Stakeholder Communities Engaged_0" ma:hidden="true" ma:internalName="f6ce23e0a80a4b1084749481090c1ceb">
      <xsd:simpleType>
        <xsd:restriction base="dms:Note"/>
      </xsd:simpleType>
    </xsd:element>
    <xsd:element name="p1c4cf7e15334a86b551ee3718625b49" ma:index="18" nillable="true" ma:displayName="Source_0" ma:hidden="true" ma:internalName="p1c4cf7e15334a86b551ee3718625b49">
      <xsd:simpleType>
        <xsd:restriction base="dms:Note"/>
      </xsd:simpleType>
    </xsd:element>
    <xsd:element name="ne34d2860ba14f8db45940edefde7534" ma:index="19" nillable="true" ma:displayName="PCORI Program/ Funding Area_0" ma:hidden="true" ma:internalName="ne34d2860ba14f8db45940edefde7534">
      <xsd:simpleType>
        <xsd:restriction base="dms:Note"/>
      </xsd:simpleType>
    </xsd:element>
    <xsd:element name="b8bad325646f4d7b92d10966ee2111bb" ma:index="20" nillable="true" ma:displayName="Disease Condition_0" ma:hidden="true" ma:internalName="b8bad325646f4d7b92d10966ee2111bb">
      <xsd:simpleType>
        <xsd:restriction base="dms:Note"/>
      </xsd:simpleType>
    </xsd:element>
    <xsd:element name="f072400b0a5047d7a482e9450d5ca7db" ma:index="21" nillable="true" ma:displayName="Study Population_0" ma:hidden="true" ma:internalName="f072400b0a5047d7a482e9450d5ca7db">
      <xsd:simpleType>
        <xsd:restriction base="dms:Note"/>
      </xsd:simpleType>
    </xsd:element>
    <xsd:element name="oa3891164eac427ba7a52bd631290036" ma:index="22" nillable="true" ma:displayName="Stage of Project_0" ma:hidden="true" ma:internalName="oa3891164eac427ba7a52bd631290036">
      <xsd:simpleType>
        <xsd:restriction base="dms:Note"/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4" nillable="true" ma:displayName="MediaServiceAutoTags" ma:internalName="MediaServiceAutoTags" ma:readOnly="true">
      <xsd:simpleType>
        <xsd:restriction base="dms:Text"/>
      </xsd:simpleType>
    </xsd:element>
    <xsd:element name="MediaServiceOCR" ma:index="2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0" nillable="true" ma:displayName="Length (seconds)" ma:internalName="MediaLengthInSeconds" ma:readOnly="true">
      <xsd:simpleType>
        <xsd:restriction base="dms:Unknown"/>
      </xsd:simpleType>
    </xsd:element>
    <xsd:element name="MediaServiceLocation" ma:index="3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3" nillable="true" ma:taxonomy="true" ma:internalName="lcf76f155ced4ddcb4097134ff3c332f" ma:taxonomyFieldName="MediaServiceImageTags" ma:displayName="Image Tags" ma:readOnly="false" ma:fieldId="{5cf76f15-5ced-4ddc-b409-7134ff3c332f}" ma:taxonomyMulti="true" ma:sspId="f28d6dba-a39e-46cd-9eae-7dcbb6ea47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3741e23-c059-4cf4-a06a-51a466296b32">MS12-80-16919</_dlc_DocId>
    <_dlc_DocIdUrl xmlns="f3741e23-c059-4cf4-a06a-51a466296b32">
      <Url>https://pcori.sharepoint.com/engagement/_layouts/15/DocIdRedir.aspx?ID=MS12-80-16919</Url>
      <Description>MS12-80-16919</Description>
    </_dlc_DocIdUrl>
    <TaxCatchAll xmlns="f3741e23-c059-4cf4-a06a-51a466296b32" xsi:nil="true"/>
    <ne34d2860ba14f8db45940edefde7534 xmlns="87cfb1be-abcf-4c0f-9343-88a1acb0b460" xsi:nil="true"/>
    <b8bad325646f4d7b92d10966ee2111bb xmlns="87cfb1be-abcf-4c0f-9343-88a1acb0b460" xsi:nil="true"/>
    <f6ce23e0a80a4b1084749481090c1ceb xmlns="87cfb1be-abcf-4c0f-9343-88a1acb0b460" xsi:nil="true"/>
    <e123d2875982476a8ea4453c6b7fb38c xmlns="87cfb1be-abcf-4c0f-9343-88a1acb0b460" xsi:nil="true"/>
    <f072400b0a5047d7a482e9450d5ca7db xmlns="87cfb1be-abcf-4c0f-9343-88a1acb0b460" xsi:nil="true"/>
    <oa3891164eac427ba7a52bd631290036 xmlns="87cfb1be-abcf-4c0f-9343-88a1acb0b460" xsi:nil="true"/>
    <p1c4cf7e15334a86b551ee3718625b49 xmlns="87cfb1be-abcf-4c0f-9343-88a1acb0b460" xsi:nil="true"/>
    <SharedWithUsers xmlns="f3741e23-c059-4cf4-a06a-51a466296b32">
      <UserInfo>
        <DisplayName>Lauren Fayish</DisplayName>
        <AccountId>801</AccountId>
        <AccountType/>
      </UserInfo>
      <UserInfo>
        <DisplayName>Ivey Wohlfeld</DisplayName>
        <AccountId>1192</AccountId>
        <AccountType/>
      </UserInfo>
      <UserInfo>
        <DisplayName>Jane Colson</DisplayName>
        <AccountId>3074</AccountId>
        <AccountType/>
      </UserInfo>
      <UserInfo>
        <DisplayName>Ethan Chiang</DisplayName>
        <AccountId>539</AccountId>
        <AccountType/>
      </UserInfo>
      <UserInfo>
        <DisplayName>Brendaly Rodriguez</DisplayName>
        <AccountId>19612</AccountId>
        <AccountType/>
      </UserInfo>
      <UserInfo>
        <DisplayName>Caroline Davis</DisplayName>
        <AccountId>17941</AccountId>
        <AccountType/>
      </UserInfo>
      <UserInfo>
        <DisplayName>Charmaine Boone</DisplayName>
        <AccountId>339</AccountId>
        <AccountType/>
      </UserInfo>
      <UserInfo>
        <DisplayName>Christine Broderick</DisplayName>
        <AccountId>9020</AccountId>
        <AccountType/>
      </UserInfo>
      <UserInfo>
        <DisplayName>Emma Kopleff</DisplayName>
        <AccountId>5113</AccountId>
        <AccountType/>
      </UserInfo>
      <UserInfo>
        <DisplayName>Heather Henriquez</DisplayName>
        <AccountId>24056</AccountId>
        <AccountType/>
      </UserInfo>
      <UserInfo>
        <DisplayName>Jonathan Moore</DisplayName>
        <AccountId>5764</AccountId>
        <AccountType/>
      </UserInfo>
      <UserInfo>
        <DisplayName>Kate Moraras</DisplayName>
        <AccountId>23424</AccountId>
        <AccountType/>
      </UserInfo>
      <UserInfo>
        <DisplayName>Kristin Carman</DisplayName>
        <AccountId>2564</AccountId>
        <AccountType/>
      </UserInfo>
      <UserInfo>
        <DisplayName>Leslie Zaragoza</DisplayName>
        <AccountId>23935</AccountId>
        <AccountType/>
      </UserInfo>
      <UserInfo>
        <DisplayName>Mabel Crescioni</DisplayName>
        <AccountId>19761</AccountId>
        <AccountType/>
      </UserInfo>
      <UserInfo>
        <DisplayName>Meghan Berman</DisplayName>
        <AccountId>2638</AccountId>
        <AccountType/>
      </UserInfo>
      <UserInfo>
        <DisplayName>Tara Lucian</DisplayName>
        <AccountId>11995</AccountId>
        <AccountType/>
      </UserInfo>
      <UserInfo>
        <DisplayName>Aleksandra Modrow</DisplayName>
        <AccountId>6623</AccountId>
        <AccountType/>
      </UserInfo>
    </SharedWithUsers>
    <lcf76f155ced4ddcb4097134ff3c332f xmlns="87cfb1be-abcf-4c0f-9343-88a1acb0b46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481102-0209-4665-84B7-F1B70E34AB6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D797E41-7F69-4806-AFD7-13B7F1577C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B3DA74-B1DE-4222-AE4A-98B5BA0A55EE}">
  <ds:schemaRefs>
    <ds:schemaRef ds:uri="87cfb1be-abcf-4c0f-9343-88a1acb0b460"/>
    <ds:schemaRef ds:uri="f3741e23-c059-4cf4-a06a-51a466296b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E525C238-EC7D-44C5-8791-9E341EA47716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f3741e23-c059-4cf4-a06a-51a466296b32"/>
    <ds:schemaRef ds:uri="87cfb1be-abcf-4c0f-9343-88a1acb0b46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ppt9868.tmp</Template>
  <TotalTime>4891</TotalTime>
  <Words>839</Words>
  <Application>Microsoft Office PowerPoint</Application>
  <PresentationFormat>Widescreen</PresentationFormat>
  <Paragraphs>160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MetaOT-Norm</vt:lpstr>
      <vt:lpstr>Open Sans</vt:lpstr>
      <vt:lpstr>Open Sans Bold</vt:lpstr>
      <vt:lpstr>Open Sans Light</vt:lpstr>
      <vt:lpstr>Wingdings</vt:lpstr>
      <vt:lpstr>PCORI theme</vt:lpstr>
      <vt:lpstr>Office Theme</vt:lpstr>
      <vt:lpstr>Patient-centered Outcomes Research Institute PCORI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Free Resources to Support Multi-Stakeholder Research Teams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Treadway</dc:creator>
  <cp:lastModifiedBy>Elisabeth Houtsmuller</cp:lastModifiedBy>
  <cp:revision>21</cp:revision>
  <dcterms:created xsi:type="dcterms:W3CDTF">2018-05-25T14:09:35Z</dcterms:created>
  <dcterms:modified xsi:type="dcterms:W3CDTF">2023-04-06T16:57:28Z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0x0101000F6C3208FE7C6343BEA327D105903F9E</vt:lpwstr>
  </property>
  <property fmtid="{D5CDD505-2E9C-101B-9397-08002B2CF9AE}" pid="3" name="_dlc_DocIdItemGuid">
    <vt:lpwstr>311728b0-d9a3-41e5-a619-2511319a9078</vt:lpwstr>
  </property>
  <property fmtid="{D5CDD505-2E9C-101B-9397-08002B2CF9AE}" pid="4" name="AuthorIds_UIVersion_8704">
    <vt:lpwstr>1430</vt:lpwstr>
  </property>
  <property fmtid="{D5CDD505-2E9C-101B-9397-08002B2CF9AE}" pid="5" name="AuthorIds_UIVersion_16896">
    <vt:lpwstr>1430</vt:lpwstr>
  </property>
  <property fmtid="{D5CDD505-2E9C-101B-9397-08002B2CF9AE}" pid="6" name="AuthorIds_UIVersion_17408">
    <vt:lpwstr>1430</vt:lpwstr>
  </property>
  <property fmtid="{D5CDD505-2E9C-101B-9397-08002B2CF9AE}" pid="7" name="SharedWithUsers">
    <vt:lpwstr>801;#Lauren Fayish;#1192;#Ivey Wohlfeld;#3074;#Jane Chang;#539;#Ethan Chiang</vt:lpwstr>
  </property>
  <property fmtid="{D5CDD505-2E9C-101B-9397-08002B2CF9AE}" pid="8" name="MediaServiceImageTags">
    <vt:lpwstr/>
  </property>
  <property fmtid="{D5CDD505-2E9C-101B-9397-08002B2CF9AE}" pid="9" name="Stakeholder Communities Engaged">
    <vt:lpwstr/>
  </property>
  <property fmtid="{D5CDD505-2E9C-101B-9397-08002B2CF9AE}" pid="10" name="Stage of Project">
    <vt:lpwstr/>
  </property>
  <property fmtid="{D5CDD505-2E9C-101B-9397-08002B2CF9AE}" pid="11" name="Study Population">
    <vt:lpwstr/>
  </property>
  <property fmtid="{D5CDD505-2E9C-101B-9397-08002B2CF9AE}" pid="12" name="Disease Condition">
    <vt:lpwstr/>
  </property>
  <property fmtid="{D5CDD505-2E9C-101B-9397-08002B2CF9AE}" pid="13" name="Source">
    <vt:lpwstr/>
  </property>
  <property fmtid="{D5CDD505-2E9C-101B-9397-08002B2CF9AE}" pid="14" name="PCORI Program/ Funding Area">
    <vt:lpwstr/>
  </property>
  <property fmtid="{D5CDD505-2E9C-101B-9397-08002B2CF9AE}" pid="15" name="Category">
    <vt:lpwstr/>
  </property>
</Properties>
</file>