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1"/>
  </p:sldMasterIdLst>
  <p:notesMasterIdLst>
    <p:notesMasterId r:id="rId27"/>
  </p:notesMasterIdLst>
  <p:sldIdLst>
    <p:sldId id="263" r:id="rId2"/>
    <p:sldId id="352" r:id="rId3"/>
    <p:sldId id="275" r:id="rId4"/>
    <p:sldId id="274" r:id="rId5"/>
    <p:sldId id="285" r:id="rId6"/>
    <p:sldId id="286" r:id="rId7"/>
    <p:sldId id="305" r:id="rId8"/>
    <p:sldId id="353" r:id="rId9"/>
    <p:sldId id="304" r:id="rId10"/>
    <p:sldId id="358" r:id="rId11"/>
    <p:sldId id="343" r:id="rId12"/>
    <p:sldId id="344" r:id="rId13"/>
    <p:sldId id="345" r:id="rId14"/>
    <p:sldId id="357" r:id="rId15"/>
    <p:sldId id="354" r:id="rId16"/>
    <p:sldId id="329" r:id="rId17"/>
    <p:sldId id="257" r:id="rId18"/>
    <p:sldId id="265" r:id="rId19"/>
    <p:sldId id="342" r:id="rId20"/>
    <p:sldId id="264" r:id="rId21"/>
    <p:sldId id="328" r:id="rId22"/>
    <p:sldId id="355" r:id="rId23"/>
    <p:sldId id="298" r:id="rId24"/>
    <p:sldId id="356" r:id="rId25"/>
    <p:sldId id="346"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688"/>
    <p:restoredTop sz="96327" autoAdjust="0"/>
  </p:normalViewPr>
  <p:slideViewPr>
    <p:cSldViewPr>
      <p:cViewPr varScale="1">
        <p:scale>
          <a:sx n="180" d="100"/>
          <a:sy n="180" d="100"/>
        </p:scale>
        <p:origin x="936" y="19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Users\savannah_gosnell\Desktop\DISSERTATION\ALL%20patients%20graph%20info.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oleObject" Target="file:////Users/macaaloi/Downloads/5_12_2022.xlsx" TargetMode="External"/><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oleObject" Target="file:////Users/macaaloi/Library/CloudStorage/Box-Box/Salas%20Lab/miR-124%20paper/BPD_5_12_2022%20(232366@bcm.edu).xlsx" TargetMode="External"/><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oleObject" Target="file:////Users/macaaloi/Downloads/5_12_2022.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bar"/>
        <c:grouping val="clustered"/>
        <c:varyColors val="0"/>
        <c:ser>
          <c:idx val="0"/>
          <c:order val="0"/>
          <c:spPr>
            <a:solidFill>
              <a:srgbClr val="C00000"/>
            </a:solidFill>
            <a:effectLst/>
          </c:spPr>
          <c:invertIfNegative val="0"/>
          <c:cat>
            <c:strRef>
              <c:f>graph!$B$1:$P$1</c:f>
              <c:strCache>
                <c:ptCount val="15"/>
                <c:pt idx="0">
                  <c:v>Dysthymic</c:v>
                </c:pt>
                <c:pt idx="1">
                  <c:v>Psychotic/Delusional</c:v>
                </c:pt>
                <c:pt idx="2">
                  <c:v>Bipolar</c:v>
                </c:pt>
                <c:pt idx="3">
                  <c:v>Major Depression</c:v>
                </c:pt>
                <c:pt idx="4">
                  <c:v>Depression NOS</c:v>
                </c:pt>
                <c:pt idx="5">
                  <c:v>Alcohol/Substance Use</c:v>
                </c:pt>
                <c:pt idx="6">
                  <c:v>Panic/Phobia</c:v>
                </c:pt>
                <c:pt idx="7">
                  <c:v>OCD</c:v>
                </c:pt>
                <c:pt idx="8">
                  <c:v>GAD/Anxiety NOS</c:v>
                </c:pt>
                <c:pt idx="9">
                  <c:v>PTSD</c:v>
                </c:pt>
                <c:pt idx="10">
                  <c:v>Eating/Body Dysmorphia</c:v>
                </c:pt>
                <c:pt idx="11">
                  <c:v>Avoidant PD</c:v>
                </c:pt>
                <c:pt idx="12">
                  <c:v>OCPD</c:v>
                </c:pt>
                <c:pt idx="13">
                  <c:v>Boderline PD</c:v>
                </c:pt>
                <c:pt idx="14">
                  <c:v>Other PD</c:v>
                </c:pt>
              </c:strCache>
            </c:strRef>
          </c:cat>
          <c:val>
            <c:numRef>
              <c:f>graph!$B$2:$P$2</c:f>
              <c:numCache>
                <c:formatCode>General</c:formatCode>
                <c:ptCount val="15"/>
                <c:pt idx="0">
                  <c:v>11.196911196911197</c:v>
                </c:pt>
                <c:pt idx="1">
                  <c:v>7.9150579150579148</c:v>
                </c:pt>
                <c:pt idx="2">
                  <c:v>18.725868725868725</c:v>
                </c:pt>
                <c:pt idx="3">
                  <c:v>53.667953667953668</c:v>
                </c:pt>
                <c:pt idx="4">
                  <c:v>12.16216216216216</c:v>
                </c:pt>
                <c:pt idx="5">
                  <c:v>60.231660231660236</c:v>
                </c:pt>
                <c:pt idx="6">
                  <c:v>16.602316602316598</c:v>
                </c:pt>
                <c:pt idx="7">
                  <c:v>5.019305019305019</c:v>
                </c:pt>
                <c:pt idx="8">
                  <c:v>44.980694980694977</c:v>
                </c:pt>
                <c:pt idx="9">
                  <c:v>13.8996138996139</c:v>
                </c:pt>
                <c:pt idx="10">
                  <c:v>18.339768339768341</c:v>
                </c:pt>
                <c:pt idx="11">
                  <c:v>19.305019305019307</c:v>
                </c:pt>
                <c:pt idx="12">
                  <c:v>12.16216216216216</c:v>
                </c:pt>
                <c:pt idx="13">
                  <c:v>21.428571428571427</c:v>
                </c:pt>
                <c:pt idx="14">
                  <c:v>4.4401544401544406</c:v>
                </c:pt>
              </c:numCache>
            </c:numRef>
          </c:val>
          <c:extLst>
            <c:ext xmlns:c16="http://schemas.microsoft.com/office/drawing/2014/chart" uri="{C3380CC4-5D6E-409C-BE32-E72D297353CC}">
              <c16:uniqueId val="{00000000-CF39-F54C-8EBC-A6593C1F0B9F}"/>
            </c:ext>
          </c:extLst>
        </c:ser>
        <c:dLbls>
          <c:showLegendKey val="0"/>
          <c:showVal val="0"/>
          <c:showCatName val="0"/>
          <c:showSerName val="0"/>
          <c:showPercent val="0"/>
          <c:showBubbleSize val="0"/>
        </c:dLbls>
        <c:gapWidth val="150"/>
        <c:axId val="36224512"/>
        <c:axId val="34083904"/>
      </c:barChart>
      <c:catAx>
        <c:axId val="36224512"/>
        <c:scaling>
          <c:orientation val="maxMin"/>
        </c:scaling>
        <c:delete val="0"/>
        <c:axPos val="l"/>
        <c:numFmt formatCode="General" sourceLinked="0"/>
        <c:majorTickMark val="out"/>
        <c:minorTickMark val="none"/>
        <c:tickLblPos val="nextTo"/>
        <c:spPr>
          <a:ln>
            <a:solidFill>
              <a:schemeClr val="tx1"/>
            </a:solidFill>
          </a:ln>
        </c:spPr>
        <c:txPr>
          <a:bodyPr/>
          <a:lstStyle/>
          <a:p>
            <a:pPr>
              <a:defRPr>
                <a:solidFill>
                  <a:schemeClr val="tx1"/>
                </a:solidFill>
              </a:defRPr>
            </a:pPr>
            <a:endParaRPr lang="en-US"/>
          </a:p>
        </c:txPr>
        <c:crossAx val="34083904"/>
        <c:crosses val="autoZero"/>
        <c:auto val="1"/>
        <c:lblAlgn val="ctr"/>
        <c:lblOffset val="100"/>
        <c:noMultiLvlLbl val="0"/>
      </c:catAx>
      <c:valAx>
        <c:axId val="34083904"/>
        <c:scaling>
          <c:orientation val="minMax"/>
        </c:scaling>
        <c:delete val="0"/>
        <c:axPos val="b"/>
        <c:title>
          <c:tx>
            <c:rich>
              <a:bodyPr/>
              <a:lstStyle/>
              <a:p>
                <a:pPr>
                  <a:defRPr>
                    <a:solidFill>
                      <a:schemeClr val="tx1"/>
                    </a:solidFill>
                  </a:defRPr>
                </a:pPr>
                <a:r>
                  <a:rPr lang="en-US" dirty="0">
                    <a:solidFill>
                      <a:schemeClr val="tx1"/>
                    </a:solidFill>
                  </a:rPr>
                  <a:t>Percent of Patients</a:t>
                </a:r>
              </a:p>
            </c:rich>
          </c:tx>
          <c:overlay val="0"/>
        </c:title>
        <c:numFmt formatCode="General" sourceLinked="1"/>
        <c:majorTickMark val="out"/>
        <c:minorTickMark val="none"/>
        <c:tickLblPos val="nextTo"/>
        <c:spPr>
          <a:ln>
            <a:solidFill>
              <a:schemeClr val="tx1"/>
            </a:solidFill>
          </a:ln>
        </c:spPr>
        <c:txPr>
          <a:bodyPr/>
          <a:lstStyle/>
          <a:p>
            <a:pPr>
              <a:defRPr>
                <a:solidFill>
                  <a:schemeClr val="tx1"/>
                </a:solidFill>
              </a:defRPr>
            </a:pPr>
            <a:endParaRPr lang="en-US"/>
          </a:p>
        </c:txPr>
        <c:crossAx val="36224512"/>
        <c:crosses val="max"/>
        <c:crossBetween val="between"/>
      </c:valAx>
      <c:spPr>
        <a:solidFill>
          <a:schemeClr val="bg2">
            <a:lumMod val="75000"/>
          </a:schemeClr>
        </a:solidFill>
      </c:spPr>
    </c:plotArea>
    <c:plotVisOnly val="1"/>
    <c:dispBlanksAs val="gap"/>
    <c:showDLblsOverMax val="0"/>
  </c:chart>
  <c:spPr>
    <a:solidFill>
      <a:schemeClr val="bg2">
        <a:lumMod val="75000"/>
      </a:schemeClr>
    </a:solidFill>
    <a:ln>
      <a:noFill/>
    </a:ln>
  </c:spPr>
  <c:txPr>
    <a:bodyPr/>
    <a:lstStyle/>
    <a:p>
      <a:pPr>
        <a:defRPr sz="1800">
          <a:solidFill>
            <a:schemeClr val="bg1"/>
          </a:solidFill>
          <a:latin typeface="Times New Roman" panose="02020603050405020304" pitchFamily="18" charset="0"/>
          <a:cs typeface="Times New Roman" panose="02020603050405020304" pitchFamily="18"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949509526393526E-2"/>
          <c:y val="0.24956766589841775"/>
          <c:w val="0.68271826033488969"/>
          <c:h val="0.56556048428195549"/>
        </c:manualLayout>
      </c:layout>
      <c:scatterChart>
        <c:scatterStyle val="lineMarker"/>
        <c:varyColors val="0"/>
        <c:ser>
          <c:idx val="0"/>
          <c:order val="0"/>
          <c:tx>
            <c:v>BPD</c:v>
          </c:tx>
          <c:spPr>
            <a:ln w="25400" cap="rnd">
              <a:noFill/>
              <a:round/>
            </a:ln>
            <a:effectLst/>
          </c:spPr>
          <c:marker>
            <c:symbol val="circle"/>
            <c:size val="7"/>
            <c:spPr>
              <a:solidFill>
                <a:srgbClr val="C00000"/>
              </a:solidFill>
              <a:ln w="12700">
                <a:solidFill>
                  <a:schemeClr val="tx1"/>
                </a:solidFill>
              </a:ln>
              <a:effectLst/>
            </c:spPr>
          </c:marker>
          <c:trendline>
            <c:spPr>
              <a:ln w="63500" cap="rnd">
                <a:solidFill>
                  <a:srgbClr val="C00000"/>
                </a:solidFill>
                <a:prstDash val="solid"/>
              </a:ln>
              <a:effectLst/>
            </c:spPr>
            <c:trendlineType val="linear"/>
            <c:dispRSqr val="1"/>
            <c:dispEq val="0"/>
            <c:trendlineLbl>
              <c:layout>
                <c:manualLayout>
                  <c:x val="0.18261710437541495"/>
                  <c:y val="3.9303318895061903E-2"/>
                </c:manualLayout>
              </c:layout>
              <c:numFmt formatCode="General" sourceLinked="0"/>
              <c:spPr>
                <a:noFill/>
                <a:ln>
                  <a:noFill/>
                </a:ln>
                <a:effectLst/>
              </c:spPr>
              <c:txPr>
                <a:bodyPr rot="0" spcFirstLastPara="1" vertOverflow="ellipsis" vert="horz" wrap="square" anchor="ctr" anchorCtr="1"/>
                <a:lstStyle/>
                <a:p>
                  <a:pPr>
                    <a:defRPr sz="1200" b="0" i="0" u="none" strike="noStrike" kern="1200" baseline="0">
                      <a:solidFill>
                        <a:srgbClr val="C00000"/>
                      </a:solidFill>
                      <a:latin typeface="Arial" panose="020B0604020202020204" pitchFamily="34" charset="0"/>
                      <a:ea typeface="+mn-ea"/>
                      <a:cs typeface="Arial" panose="020B0604020202020204" pitchFamily="34" charset="0"/>
                    </a:defRPr>
                  </a:pPr>
                  <a:endParaRPr lang="en-US"/>
                </a:p>
              </c:txPr>
            </c:trendlineLbl>
          </c:trendline>
          <c:xVal>
            <c:numRef>
              <c:f>Sheet1!$D$2:$D$112</c:f>
              <c:numCache>
                <c:formatCode>General</c:formatCode>
                <c:ptCount val="111"/>
                <c:pt idx="0">
                  <c:v>1.299822E-3</c:v>
                </c:pt>
                <c:pt idx="1">
                  <c:v>1.151036E-3</c:v>
                </c:pt>
                <c:pt idx="2">
                  <c:v>1.2038089999999999E-3</c:v>
                </c:pt>
                <c:pt idx="3">
                  <c:v>1.2001799999999999E-3</c:v>
                </c:pt>
                <c:pt idx="4">
                  <c:v>1.3473160000000001E-3</c:v>
                </c:pt>
                <c:pt idx="5">
                  <c:v>1.2407340000000001E-3</c:v>
                </c:pt>
                <c:pt idx="6">
                  <c:v>1.494705E-3</c:v>
                </c:pt>
                <c:pt idx="7">
                  <c:v>1.3991629999999999E-3</c:v>
                </c:pt>
                <c:pt idx="8">
                  <c:v>1.4013249999999999E-3</c:v>
                </c:pt>
                <c:pt idx="9">
                  <c:v>1.2203279999999999E-3</c:v>
                </c:pt>
                <c:pt idx="10">
                  <c:v>1.1437400000000001E-3</c:v>
                </c:pt>
                <c:pt idx="11">
                  <c:v>1.246385E-3</c:v>
                </c:pt>
                <c:pt idx="12">
                  <c:v>1.3190400000000001E-3</c:v>
                </c:pt>
                <c:pt idx="13">
                  <c:v>1.594107E-3</c:v>
                </c:pt>
                <c:pt idx="14">
                  <c:v>1.2872529999999999E-3</c:v>
                </c:pt>
                <c:pt idx="15">
                  <c:v>1.3329380000000001E-3</c:v>
                </c:pt>
                <c:pt idx="16">
                  <c:v>1.219786E-3</c:v>
                </c:pt>
                <c:pt idx="17">
                  <c:v>1.4144019999999999E-3</c:v>
                </c:pt>
                <c:pt idx="18">
                  <c:v>1.2067670000000001E-3</c:v>
                </c:pt>
                <c:pt idx="19">
                  <c:v>1.228233E-3</c:v>
                </c:pt>
                <c:pt idx="20">
                  <c:v>1.291431E-3</c:v>
                </c:pt>
                <c:pt idx="21">
                  <c:v>1.263983E-3</c:v>
                </c:pt>
                <c:pt idx="22">
                  <c:v>1.136572E-3</c:v>
                </c:pt>
                <c:pt idx="23">
                  <c:v>1.167347E-3</c:v>
                </c:pt>
                <c:pt idx="24">
                  <c:v>1.1810060000000001E-3</c:v>
                </c:pt>
                <c:pt idx="25">
                  <c:v>1.3401120000000001E-3</c:v>
                </c:pt>
                <c:pt idx="26">
                  <c:v>1.3582830000000001E-3</c:v>
                </c:pt>
                <c:pt idx="27">
                  <c:v>1.094002E-3</c:v>
                </c:pt>
                <c:pt idx="28">
                  <c:v>1.390447E-3</c:v>
                </c:pt>
                <c:pt idx="29">
                  <c:v>1.302915E-3</c:v>
                </c:pt>
                <c:pt idx="30">
                  <c:v>1.303804E-3</c:v>
                </c:pt>
                <c:pt idx="31">
                  <c:v>1.0567630000000001E-3</c:v>
                </c:pt>
                <c:pt idx="32">
                  <c:v>1.2223970000000001E-3</c:v>
                </c:pt>
                <c:pt idx="33">
                  <c:v>1.34307E-3</c:v>
                </c:pt>
                <c:pt idx="34">
                  <c:v>1.196024E-3</c:v>
                </c:pt>
                <c:pt idx="35">
                  <c:v>1.3037089999999999E-3</c:v>
                </c:pt>
                <c:pt idx="36">
                  <c:v>1.3502099999999999E-3</c:v>
                </c:pt>
                <c:pt idx="37">
                  <c:v>1.3302380000000001E-3</c:v>
                </c:pt>
                <c:pt idx="38">
                  <c:v>1.220713E-3</c:v>
                </c:pt>
                <c:pt idx="39">
                  <c:v>1.231376E-3</c:v>
                </c:pt>
                <c:pt idx="40">
                  <c:v>1.301031E-3</c:v>
                </c:pt>
                <c:pt idx="41">
                  <c:v>1.206255E-3</c:v>
                </c:pt>
                <c:pt idx="42">
                  <c:v>1.33942E-3</c:v>
                </c:pt>
                <c:pt idx="43">
                  <c:v>1.2955169999999999E-3</c:v>
                </c:pt>
                <c:pt idx="44">
                  <c:v>1.2553289999999999E-3</c:v>
                </c:pt>
                <c:pt idx="45">
                  <c:v>1.23723E-3</c:v>
                </c:pt>
                <c:pt idx="46">
                  <c:v>1.4776850000000001E-3</c:v>
                </c:pt>
                <c:pt idx="47">
                  <c:v>1.089064E-3</c:v>
                </c:pt>
                <c:pt idx="48">
                  <c:v>1.2886149999999999E-3</c:v>
                </c:pt>
                <c:pt idx="49">
                  <c:v>1.3678259999999999E-3</c:v>
                </c:pt>
                <c:pt idx="50">
                  <c:v>1.178927E-3</c:v>
                </c:pt>
                <c:pt idx="51">
                  <c:v>1.016156E-3</c:v>
                </c:pt>
                <c:pt idx="52">
                  <c:v>1.3967020000000001E-3</c:v>
                </c:pt>
                <c:pt idx="53">
                  <c:v>1.255974E-3</c:v>
                </c:pt>
                <c:pt idx="54">
                  <c:v>1.2371050000000001E-3</c:v>
                </c:pt>
                <c:pt idx="55">
                  <c:v>1.3935239999999999E-3</c:v>
                </c:pt>
                <c:pt idx="56">
                  <c:v>1.4234269999999999E-3</c:v>
                </c:pt>
                <c:pt idx="57">
                  <c:v>1.505454E-3</c:v>
                </c:pt>
                <c:pt idx="58">
                  <c:v>1.126684E-3</c:v>
                </c:pt>
                <c:pt idx="59">
                  <c:v>1.3037960000000001E-3</c:v>
                </c:pt>
                <c:pt idx="60">
                  <c:v>1.300212E-3</c:v>
                </c:pt>
                <c:pt idx="61">
                  <c:v>1.290509E-3</c:v>
                </c:pt>
                <c:pt idx="62">
                  <c:v>1.35749E-3</c:v>
                </c:pt>
                <c:pt idx="63">
                  <c:v>1.2113829999999999E-3</c:v>
                </c:pt>
                <c:pt idx="64">
                  <c:v>1.20381E-3</c:v>
                </c:pt>
                <c:pt idx="65">
                  <c:v>1.399792E-3</c:v>
                </c:pt>
                <c:pt idx="66">
                  <c:v>1.467047E-3</c:v>
                </c:pt>
                <c:pt idx="67">
                  <c:v>1.142866E-3</c:v>
                </c:pt>
                <c:pt idx="68">
                  <c:v>1.184243E-3</c:v>
                </c:pt>
                <c:pt idx="69">
                  <c:v>1.2550980000000001E-3</c:v>
                </c:pt>
                <c:pt idx="70">
                  <c:v>1.2745530000000001E-3</c:v>
                </c:pt>
                <c:pt idx="71">
                  <c:v>1.3377280000000001E-3</c:v>
                </c:pt>
                <c:pt idx="72">
                  <c:v>1.4512500000000001E-3</c:v>
                </c:pt>
                <c:pt idx="73">
                  <c:v>1.2242049999999999E-3</c:v>
                </c:pt>
                <c:pt idx="74">
                  <c:v>1.1761720000000001E-3</c:v>
                </c:pt>
                <c:pt idx="75">
                  <c:v>1.2353570000000001E-3</c:v>
                </c:pt>
                <c:pt idx="76">
                  <c:v>1.3379819999999999E-3</c:v>
                </c:pt>
                <c:pt idx="77">
                  <c:v>1.4102470000000001E-3</c:v>
                </c:pt>
                <c:pt idx="78">
                  <c:v>1.1630169999999999E-3</c:v>
                </c:pt>
                <c:pt idx="79">
                  <c:v>1.4064450000000001E-3</c:v>
                </c:pt>
                <c:pt idx="80">
                  <c:v>1.206223E-3</c:v>
                </c:pt>
                <c:pt idx="81">
                  <c:v>1.46068E-3</c:v>
                </c:pt>
                <c:pt idx="82">
                  <c:v>1.3365110000000001E-3</c:v>
                </c:pt>
                <c:pt idx="83">
                  <c:v>1.2298949999999999E-3</c:v>
                </c:pt>
                <c:pt idx="84">
                  <c:v>1.3969950000000001E-3</c:v>
                </c:pt>
                <c:pt idx="85">
                  <c:v>1.1120329999999999E-3</c:v>
                </c:pt>
                <c:pt idx="86">
                  <c:v>1.177759E-3</c:v>
                </c:pt>
                <c:pt idx="87">
                  <c:v>1.1403819999999999E-3</c:v>
                </c:pt>
                <c:pt idx="88">
                  <c:v>1.1210619999999999E-3</c:v>
                </c:pt>
                <c:pt idx="89">
                  <c:v>1.6761339999999999E-3</c:v>
                </c:pt>
                <c:pt idx="90">
                  <c:v>1.347663E-3</c:v>
                </c:pt>
                <c:pt idx="91">
                  <c:v>1.373892E-3</c:v>
                </c:pt>
                <c:pt idx="92">
                  <c:v>1.172693E-3</c:v>
                </c:pt>
                <c:pt idx="93">
                  <c:v>1.1223419999999999E-3</c:v>
                </c:pt>
                <c:pt idx="94">
                  <c:v>1.0282799999999999E-3</c:v>
                </c:pt>
                <c:pt idx="95">
                  <c:v>1.0536810000000001E-3</c:v>
                </c:pt>
                <c:pt idx="96">
                  <c:v>1.3500529999999999E-3</c:v>
                </c:pt>
                <c:pt idx="97">
                  <c:v>1.2116970000000001E-3</c:v>
                </c:pt>
                <c:pt idx="98">
                  <c:v>1.3821599999999999E-3</c:v>
                </c:pt>
                <c:pt idx="99">
                  <c:v>1.1733550000000001E-3</c:v>
                </c:pt>
                <c:pt idx="100">
                  <c:v>1.3287189999999999E-3</c:v>
                </c:pt>
                <c:pt idx="101">
                  <c:v>1.302725E-3</c:v>
                </c:pt>
                <c:pt idx="102">
                  <c:v>1.253512E-3</c:v>
                </c:pt>
                <c:pt idx="103">
                  <c:v>1.1460050000000001E-3</c:v>
                </c:pt>
                <c:pt idx="104">
                  <c:v>1.3050399999999999E-3</c:v>
                </c:pt>
                <c:pt idx="105">
                  <c:v>1.26045E-3</c:v>
                </c:pt>
                <c:pt idx="106">
                  <c:v>1.498215E-3</c:v>
                </c:pt>
                <c:pt idx="107">
                  <c:v>1.202528E-3</c:v>
                </c:pt>
                <c:pt idx="108">
                  <c:v>1.36392E-3</c:v>
                </c:pt>
                <c:pt idx="109">
                  <c:v>1.415438E-3</c:v>
                </c:pt>
                <c:pt idx="110">
                  <c:v>1.1331970000000001E-3</c:v>
                </c:pt>
              </c:numCache>
            </c:numRef>
          </c:xVal>
          <c:yVal>
            <c:numRef>
              <c:f>Sheet1!$F$2:$F$112</c:f>
              <c:numCache>
                <c:formatCode>General</c:formatCode>
                <c:ptCount val="111"/>
                <c:pt idx="0">
                  <c:v>32</c:v>
                </c:pt>
                <c:pt idx="1">
                  <c:v>28</c:v>
                </c:pt>
                <c:pt idx="2">
                  <c:v>25</c:v>
                </c:pt>
                <c:pt idx="3">
                  <c:v>35</c:v>
                </c:pt>
                <c:pt idx="4">
                  <c:v>27</c:v>
                </c:pt>
                <c:pt idx="5">
                  <c:v>42</c:v>
                </c:pt>
                <c:pt idx="6">
                  <c:v>18</c:v>
                </c:pt>
                <c:pt idx="7">
                  <c:v>36</c:v>
                </c:pt>
                <c:pt idx="8">
                  <c:v>24</c:v>
                </c:pt>
                <c:pt idx="9">
                  <c:v>31</c:v>
                </c:pt>
                <c:pt idx="10">
                  <c:v>31</c:v>
                </c:pt>
                <c:pt idx="11">
                  <c:v>22</c:v>
                </c:pt>
                <c:pt idx="12">
                  <c:v>20</c:v>
                </c:pt>
                <c:pt idx="13">
                  <c:v>26</c:v>
                </c:pt>
                <c:pt idx="14">
                  <c:v>31</c:v>
                </c:pt>
                <c:pt idx="15">
                  <c:v>29</c:v>
                </c:pt>
                <c:pt idx="16">
                  <c:v>36</c:v>
                </c:pt>
                <c:pt idx="17">
                  <c:v>24</c:v>
                </c:pt>
                <c:pt idx="18">
                  <c:v>43</c:v>
                </c:pt>
                <c:pt idx="19">
                  <c:v>29</c:v>
                </c:pt>
                <c:pt idx="20">
                  <c:v>33</c:v>
                </c:pt>
                <c:pt idx="21">
                  <c:v>18</c:v>
                </c:pt>
                <c:pt idx="22">
                  <c:v>27</c:v>
                </c:pt>
                <c:pt idx="23">
                  <c:v>39</c:v>
                </c:pt>
                <c:pt idx="24">
                  <c:v>37</c:v>
                </c:pt>
                <c:pt idx="25">
                  <c:v>39</c:v>
                </c:pt>
                <c:pt idx="26">
                  <c:v>25</c:v>
                </c:pt>
                <c:pt idx="27">
                  <c:v>41</c:v>
                </c:pt>
                <c:pt idx="28">
                  <c:v>30</c:v>
                </c:pt>
                <c:pt idx="29">
                  <c:v>31</c:v>
                </c:pt>
                <c:pt idx="30">
                  <c:v>37</c:v>
                </c:pt>
                <c:pt idx="31">
                  <c:v>27</c:v>
                </c:pt>
                <c:pt idx="32">
                  <c:v>29</c:v>
                </c:pt>
                <c:pt idx="33">
                  <c:v>30</c:v>
                </c:pt>
                <c:pt idx="34">
                  <c:v>35</c:v>
                </c:pt>
                <c:pt idx="35">
                  <c:v>28</c:v>
                </c:pt>
                <c:pt idx="36">
                  <c:v>21</c:v>
                </c:pt>
                <c:pt idx="37">
                  <c:v>38</c:v>
                </c:pt>
                <c:pt idx="38">
                  <c:v>25</c:v>
                </c:pt>
                <c:pt idx="39">
                  <c:v>30</c:v>
                </c:pt>
                <c:pt idx="40">
                  <c:v>40</c:v>
                </c:pt>
                <c:pt idx="41">
                  <c:v>44</c:v>
                </c:pt>
                <c:pt idx="42">
                  <c:v>39</c:v>
                </c:pt>
                <c:pt idx="43">
                  <c:v>30</c:v>
                </c:pt>
                <c:pt idx="44">
                  <c:v>38</c:v>
                </c:pt>
                <c:pt idx="45">
                  <c:v>33</c:v>
                </c:pt>
                <c:pt idx="46">
                  <c:v>23</c:v>
                </c:pt>
                <c:pt idx="47">
                  <c:v>33</c:v>
                </c:pt>
                <c:pt idx="48">
                  <c:v>21</c:v>
                </c:pt>
                <c:pt idx="49">
                  <c:v>26</c:v>
                </c:pt>
                <c:pt idx="50">
                  <c:v>38</c:v>
                </c:pt>
                <c:pt idx="51">
                  <c:v>40</c:v>
                </c:pt>
                <c:pt idx="52">
                  <c:v>27</c:v>
                </c:pt>
                <c:pt idx="53">
                  <c:v>37</c:v>
                </c:pt>
                <c:pt idx="54">
                  <c:v>29</c:v>
                </c:pt>
                <c:pt idx="55">
                  <c:v>30</c:v>
                </c:pt>
                <c:pt idx="56">
                  <c:v>37</c:v>
                </c:pt>
                <c:pt idx="57">
                  <c:v>16</c:v>
                </c:pt>
                <c:pt idx="58">
                  <c:v>34</c:v>
                </c:pt>
                <c:pt idx="59">
                  <c:v>25</c:v>
                </c:pt>
                <c:pt idx="60">
                  <c:v>35</c:v>
                </c:pt>
                <c:pt idx="61">
                  <c:v>31</c:v>
                </c:pt>
                <c:pt idx="62">
                  <c:v>43</c:v>
                </c:pt>
                <c:pt idx="63">
                  <c:v>30</c:v>
                </c:pt>
                <c:pt idx="64">
                  <c:v>39</c:v>
                </c:pt>
                <c:pt idx="65">
                  <c:v>27</c:v>
                </c:pt>
                <c:pt idx="66">
                  <c:v>34</c:v>
                </c:pt>
                <c:pt idx="67">
                  <c:v>12</c:v>
                </c:pt>
                <c:pt idx="68">
                  <c:v>40</c:v>
                </c:pt>
                <c:pt idx="69">
                  <c:v>43</c:v>
                </c:pt>
                <c:pt idx="70">
                  <c:v>40</c:v>
                </c:pt>
                <c:pt idx="71">
                  <c:v>38</c:v>
                </c:pt>
                <c:pt idx="72">
                  <c:v>24</c:v>
                </c:pt>
                <c:pt idx="73">
                  <c:v>34</c:v>
                </c:pt>
                <c:pt idx="74">
                  <c:v>42</c:v>
                </c:pt>
                <c:pt idx="75">
                  <c:v>41</c:v>
                </c:pt>
                <c:pt idx="76">
                  <c:v>28</c:v>
                </c:pt>
                <c:pt idx="77">
                  <c:v>34</c:v>
                </c:pt>
                <c:pt idx="78">
                  <c:v>24</c:v>
                </c:pt>
                <c:pt idx="79">
                  <c:v>29</c:v>
                </c:pt>
                <c:pt idx="80">
                  <c:v>30</c:v>
                </c:pt>
                <c:pt idx="81">
                  <c:v>28</c:v>
                </c:pt>
                <c:pt idx="82">
                  <c:v>30</c:v>
                </c:pt>
                <c:pt idx="83">
                  <c:v>33</c:v>
                </c:pt>
                <c:pt idx="84">
                  <c:v>27</c:v>
                </c:pt>
                <c:pt idx="85">
                  <c:v>29</c:v>
                </c:pt>
                <c:pt idx="86">
                  <c:v>44</c:v>
                </c:pt>
                <c:pt idx="87">
                  <c:v>27</c:v>
                </c:pt>
                <c:pt idx="88">
                  <c:v>29</c:v>
                </c:pt>
                <c:pt idx="89">
                  <c:v>39</c:v>
                </c:pt>
                <c:pt idx="90">
                  <c:v>26</c:v>
                </c:pt>
                <c:pt idx="91">
                  <c:v>27</c:v>
                </c:pt>
                <c:pt idx="92">
                  <c:v>37</c:v>
                </c:pt>
                <c:pt idx="93">
                  <c:v>31</c:v>
                </c:pt>
                <c:pt idx="94">
                  <c:v>34</c:v>
                </c:pt>
                <c:pt idx="95">
                  <c:v>33</c:v>
                </c:pt>
                <c:pt idx="96">
                  <c:v>28</c:v>
                </c:pt>
                <c:pt idx="97">
                  <c:v>29</c:v>
                </c:pt>
                <c:pt idx="98">
                  <c:v>24</c:v>
                </c:pt>
                <c:pt idx="99">
                  <c:v>34</c:v>
                </c:pt>
                <c:pt idx="100">
                  <c:v>36</c:v>
                </c:pt>
                <c:pt idx="101">
                  <c:v>39</c:v>
                </c:pt>
                <c:pt idx="102">
                  <c:v>24</c:v>
                </c:pt>
                <c:pt idx="103">
                  <c:v>34</c:v>
                </c:pt>
                <c:pt idx="104">
                  <c:v>37</c:v>
                </c:pt>
                <c:pt idx="105">
                  <c:v>29</c:v>
                </c:pt>
                <c:pt idx="106">
                  <c:v>31</c:v>
                </c:pt>
                <c:pt idx="107">
                  <c:v>26</c:v>
                </c:pt>
                <c:pt idx="108">
                  <c:v>41</c:v>
                </c:pt>
                <c:pt idx="109">
                  <c:v>33</c:v>
                </c:pt>
                <c:pt idx="110">
                  <c:v>31</c:v>
                </c:pt>
              </c:numCache>
            </c:numRef>
          </c:yVal>
          <c:smooth val="0"/>
          <c:extLst>
            <c:ext xmlns:c16="http://schemas.microsoft.com/office/drawing/2014/chart" uri="{C3380CC4-5D6E-409C-BE32-E72D297353CC}">
              <c16:uniqueId val="{00000001-9A39-904E-ACFF-7CE14816CC8B}"/>
            </c:ext>
          </c:extLst>
        </c:ser>
        <c:ser>
          <c:idx val="1"/>
          <c:order val="1"/>
          <c:tx>
            <c:v>PC</c:v>
          </c:tx>
          <c:spPr>
            <a:ln w="25400" cap="rnd">
              <a:noFill/>
              <a:round/>
            </a:ln>
            <a:effectLst/>
          </c:spPr>
          <c:marker>
            <c:symbol val="triangle"/>
            <c:size val="7"/>
            <c:spPr>
              <a:solidFill>
                <a:schemeClr val="bg2">
                  <a:lumMod val="75000"/>
                </a:schemeClr>
              </a:solidFill>
              <a:ln w="12700">
                <a:solidFill>
                  <a:schemeClr val="tx1"/>
                </a:solidFill>
              </a:ln>
              <a:effectLst/>
            </c:spPr>
          </c:marker>
          <c:trendline>
            <c:spPr>
              <a:ln w="63500" cap="rnd">
                <a:solidFill>
                  <a:schemeClr val="tx1"/>
                </a:solidFill>
                <a:prstDash val="solid"/>
              </a:ln>
              <a:effectLst/>
            </c:spPr>
            <c:trendlineType val="linear"/>
            <c:dispRSqr val="1"/>
            <c:dispEq val="0"/>
            <c:trendlineLbl>
              <c:layout>
                <c:manualLayout>
                  <c:x val="0.20458557070883102"/>
                  <c:y val="-1.8580647395727849E-2"/>
                </c:manualLayout>
              </c:layout>
              <c:numFmt formatCode="General"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rendlineLbl>
          </c:trendline>
          <c:xVal>
            <c:numRef>
              <c:f>Sheet1!$D$113:$D$222</c:f>
              <c:numCache>
                <c:formatCode>General</c:formatCode>
                <c:ptCount val="110"/>
                <c:pt idx="0">
                  <c:v>1.1948639999999999E-3</c:v>
                </c:pt>
                <c:pt idx="1">
                  <c:v>1.4202259999999999E-3</c:v>
                </c:pt>
                <c:pt idx="2">
                  <c:v>1.319618E-3</c:v>
                </c:pt>
                <c:pt idx="3">
                  <c:v>1.2780929999999999E-3</c:v>
                </c:pt>
                <c:pt idx="4">
                  <c:v>1.2120989999999999E-3</c:v>
                </c:pt>
                <c:pt idx="5">
                  <c:v>1.402152E-3</c:v>
                </c:pt>
                <c:pt idx="6">
                  <c:v>1.3985180000000001E-3</c:v>
                </c:pt>
                <c:pt idx="7">
                  <c:v>1.2323060000000001E-3</c:v>
                </c:pt>
                <c:pt idx="8">
                  <c:v>1.4385730000000001E-3</c:v>
                </c:pt>
                <c:pt idx="9">
                  <c:v>1.3919920000000001E-3</c:v>
                </c:pt>
                <c:pt idx="10">
                  <c:v>1.2398999999999999E-3</c:v>
                </c:pt>
                <c:pt idx="11">
                  <c:v>1.453087E-3</c:v>
                </c:pt>
                <c:pt idx="12">
                  <c:v>1.402307E-3</c:v>
                </c:pt>
                <c:pt idx="13">
                  <c:v>1.232742E-3</c:v>
                </c:pt>
                <c:pt idx="14">
                  <c:v>1.23741E-3</c:v>
                </c:pt>
                <c:pt idx="15">
                  <c:v>1.228046E-3</c:v>
                </c:pt>
                <c:pt idx="16">
                  <c:v>1.2523160000000001E-3</c:v>
                </c:pt>
                <c:pt idx="17">
                  <c:v>1.3185580000000001E-3</c:v>
                </c:pt>
                <c:pt idx="18">
                  <c:v>1.1844239999999999E-3</c:v>
                </c:pt>
                <c:pt idx="19">
                  <c:v>1.3241080000000001E-3</c:v>
                </c:pt>
                <c:pt idx="20">
                  <c:v>1.287917E-3</c:v>
                </c:pt>
                <c:pt idx="21">
                  <c:v>1.259855E-3</c:v>
                </c:pt>
                <c:pt idx="22">
                  <c:v>1.268372E-3</c:v>
                </c:pt>
                <c:pt idx="23">
                  <c:v>1.460104E-3</c:v>
                </c:pt>
                <c:pt idx="24">
                  <c:v>1.3412490000000001E-3</c:v>
                </c:pt>
                <c:pt idx="25">
                  <c:v>1.1899300000000001E-3</c:v>
                </c:pt>
                <c:pt idx="26">
                  <c:v>1.3603650000000001E-3</c:v>
                </c:pt>
                <c:pt idx="27">
                  <c:v>1.2696809999999999E-3</c:v>
                </c:pt>
                <c:pt idx="28">
                  <c:v>1.6318109999999999E-3</c:v>
                </c:pt>
                <c:pt idx="29">
                  <c:v>1.2797959999999999E-3</c:v>
                </c:pt>
                <c:pt idx="30">
                  <c:v>1.148792E-3</c:v>
                </c:pt>
                <c:pt idx="31">
                  <c:v>1.3162549999999999E-3</c:v>
                </c:pt>
                <c:pt idx="32">
                  <c:v>1.275069E-3</c:v>
                </c:pt>
                <c:pt idx="33">
                  <c:v>1.3068139999999999E-3</c:v>
                </c:pt>
                <c:pt idx="34">
                  <c:v>1.2626849999999999E-3</c:v>
                </c:pt>
                <c:pt idx="35">
                  <c:v>1.1377099999999999E-3</c:v>
                </c:pt>
                <c:pt idx="36">
                  <c:v>1.154651E-3</c:v>
                </c:pt>
                <c:pt idx="37">
                  <c:v>1.3270039999999999E-3</c:v>
                </c:pt>
                <c:pt idx="38">
                  <c:v>1.249385E-3</c:v>
                </c:pt>
                <c:pt idx="39">
                  <c:v>1.266405E-3</c:v>
                </c:pt>
                <c:pt idx="40">
                  <c:v>1.188754E-3</c:v>
                </c:pt>
                <c:pt idx="41">
                  <c:v>1.1185349999999999E-3</c:v>
                </c:pt>
                <c:pt idx="42">
                  <c:v>1.328192E-3</c:v>
                </c:pt>
                <c:pt idx="43">
                  <c:v>1.3197650000000001E-3</c:v>
                </c:pt>
                <c:pt idx="44">
                  <c:v>1.5788530000000001E-3</c:v>
                </c:pt>
                <c:pt idx="45">
                  <c:v>1.6695010000000001E-3</c:v>
                </c:pt>
                <c:pt idx="46">
                  <c:v>1.172719E-3</c:v>
                </c:pt>
                <c:pt idx="47">
                  <c:v>1.3357270000000001E-3</c:v>
                </c:pt>
                <c:pt idx="48">
                  <c:v>1.247068E-3</c:v>
                </c:pt>
                <c:pt idx="49">
                  <c:v>1.2693750000000001E-3</c:v>
                </c:pt>
                <c:pt idx="50">
                  <c:v>1.2426469999999999E-3</c:v>
                </c:pt>
                <c:pt idx="51">
                  <c:v>1.2084559999999999E-3</c:v>
                </c:pt>
                <c:pt idx="52">
                  <c:v>1.341739E-3</c:v>
                </c:pt>
                <c:pt idx="53">
                  <c:v>1.130973E-3</c:v>
                </c:pt>
                <c:pt idx="54">
                  <c:v>1.337803E-3</c:v>
                </c:pt>
                <c:pt idx="55">
                  <c:v>1.2805640000000001E-3</c:v>
                </c:pt>
                <c:pt idx="56">
                  <c:v>1.4470279999999999E-3</c:v>
                </c:pt>
                <c:pt idx="57">
                  <c:v>1.268904E-3</c:v>
                </c:pt>
                <c:pt idx="58">
                  <c:v>1.2808979999999999E-3</c:v>
                </c:pt>
                <c:pt idx="59">
                  <c:v>1.2857039999999999E-3</c:v>
                </c:pt>
                <c:pt idx="60">
                  <c:v>1.283752E-3</c:v>
                </c:pt>
                <c:pt idx="61">
                  <c:v>1.224118E-3</c:v>
                </c:pt>
                <c:pt idx="62">
                  <c:v>1.3562470000000001E-3</c:v>
                </c:pt>
                <c:pt idx="63">
                  <c:v>1.114774E-3</c:v>
                </c:pt>
                <c:pt idx="64">
                  <c:v>1.3685080000000001E-3</c:v>
                </c:pt>
                <c:pt idx="65">
                  <c:v>1.3368309999999999E-3</c:v>
                </c:pt>
                <c:pt idx="66">
                  <c:v>1.3203519999999999E-3</c:v>
                </c:pt>
                <c:pt idx="67">
                  <c:v>1.2971619999999999E-3</c:v>
                </c:pt>
                <c:pt idx="68">
                  <c:v>1.4785239999999999E-3</c:v>
                </c:pt>
                <c:pt idx="69">
                  <c:v>1.4151840000000001E-3</c:v>
                </c:pt>
                <c:pt idx="70">
                  <c:v>1.3090529999999999E-3</c:v>
                </c:pt>
                <c:pt idx="71">
                  <c:v>1.172855E-3</c:v>
                </c:pt>
                <c:pt idx="72">
                  <c:v>1.3400459999999999E-3</c:v>
                </c:pt>
                <c:pt idx="73">
                  <c:v>1.3346790000000001E-3</c:v>
                </c:pt>
                <c:pt idx="74">
                  <c:v>1.249666E-3</c:v>
                </c:pt>
                <c:pt idx="75">
                  <c:v>1.2814129999999999E-3</c:v>
                </c:pt>
                <c:pt idx="76">
                  <c:v>1.241921E-3</c:v>
                </c:pt>
                <c:pt idx="77">
                  <c:v>1.3046379999999999E-3</c:v>
                </c:pt>
                <c:pt idx="78">
                  <c:v>1.329607E-3</c:v>
                </c:pt>
                <c:pt idx="79">
                  <c:v>1.6814760000000001E-3</c:v>
                </c:pt>
                <c:pt idx="80">
                  <c:v>1.4619959999999999E-3</c:v>
                </c:pt>
                <c:pt idx="81">
                  <c:v>1.4904860000000001E-3</c:v>
                </c:pt>
                <c:pt idx="82">
                  <c:v>1.2931430000000001E-3</c:v>
                </c:pt>
                <c:pt idx="83">
                  <c:v>1.298888E-3</c:v>
                </c:pt>
                <c:pt idx="84">
                  <c:v>1.153414E-3</c:v>
                </c:pt>
                <c:pt idx="85">
                  <c:v>1.404874E-3</c:v>
                </c:pt>
                <c:pt idx="86">
                  <c:v>1.173842E-3</c:v>
                </c:pt>
                <c:pt idx="87">
                  <c:v>1.271311E-3</c:v>
                </c:pt>
                <c:pt idx="88">
                  <c:v>1.4541720000000001E-3</c:v>
                </c:pt>
                <c:pt idx="89">
                  <c:v>1.5097310000000001E-3</c:v>
                </c:pt>
                <c:pt idx="90">
                  <c:v>1.2734549999999999E-3</c:v>
                </c:pt>
                <c:pt idx="91">
                  <c:v>1.297606E-3</c:v>
                </c:pt>
                <c:pt idx="92">
                  <c:v>1.458198E-3</c:v>
                </c:pt>
                <c:pt idx="93">
                  <c:v>1.3685279999999999E-3</c:v>
                </c:pt>
                <c:pt idx="94">
                  <c:v>1.1845270000000001E-3</c:v>
                </c:pt>
                <c:pt idx="95">
                  <c:v>1.3194560000000001E-3</c:v>
                </c:pt>
                <c:pt idx="96">
                  <c:v>1.317948E-3</c:v>
                </c:pt>
                <c:pt idx="97">
                  <c:v>1.3545499999999999E-3</c:v>
                </c:pt>
                <c:pt idx="98">
                  <c:v>1.3462459999999999E-3</c:v>
                </c:pt>
                <c:pt idx="99">
                  <c:v>1.322429E-3</c:v>
                </c:pt>
                <c:pt idx="100">
                  <c:v>1.2564379999999999E-3</c:v>
                </c:pt>
                <c:pt idx="101">
                  <c:v>1.13053E-3</c:v>
                </c:pt>
                <c:pt idx="102">
                  <c:v>1.3383970000000001E-3</c:v>
                </c:pt>
                <c:pt idx="103">
                  <c:v>1.223303E-3</c:v>
                </c:pt>
                <c:pt idx="104">
                  <c:v>1.411346E-3</c:v>
                </c:pt>
                <c:pt idx="105">
                  <c:v>1.291202E-3</c:v>
                </c:pt>
                <c:pt idx="106">
                  <c:v>1.223158E-3</c:v>
                </c:pt>
                <c:pt idx="107">
                  <c:v>1.3587639999999999E-3</c:v>
                </c:pt>
                <c:pt idx="108">
                  <c:v>1.1571260000000001E-3</c:v>
                </c:pt>
                <c:pt idx="109">
                  <c:v>1.3207010000000001E-3</c:v>
                </c:pt>
              </c:numCache>
            </c:numRef>
          </c:xVal>
          <c:yVal>
            <c:numRef>
              <c:f>Sheet1!$F$113:$F$222</c:f>
              <c:numCache>
                <c:formatCode>General</c:formatCode>
                <c:ptCount val="110"/>
                <c:pt idx="0">
                  <c:v>27</c:v>
                </c:pt>
                <c:pt idx="1">
                  <c:v>39</c:v>
                </c:pt>
                <c:pt idx="2">
                  <c:v>34</c:v>
                </c:pt>
                <c:pt idx="3">
                  <c:v>38</c:v>
                </c:pt>
                <c:pt idx="4">
                  <c:v>36</c:v>
                </c:pt>
                <c:pt idx="5">
                  <c:v>40</c:v>
                </c:pt>
                <c:pt idx="6">
                  <c:v>27</c:v>
                </c:pt>
                <c:pt idx="7">
                  <c:v>34</c:v>
                </c:pt>
                <c:pt idx="8">
                  <c:v>33</c:v>
                </c:pt>
                <c:pt idx="9">
                  <c:v>36</c:v>
                </c:pt>
                <c:pt idx="10">
                  <c:v>31</c:v>
                </c:pt>
                <c:pt idx="11">
                  <c:v>41</c:v>
                </c:pt>
                <c:pt idx="12">
                  <c:v>36</c:v>
                </c:pt>
                <c:pt idx="13">
                  <c:v>32</c:v>
                </c:pt>
                <c:pt idx="14">
                  <c:v>36</c:v>
                </c:pt>
                <c:pt idx="15">
                  <c:v>31</c:v>
                </c:pt>
                <c:pt idx="16">
                  <c:v>35</c:v>
                </c:pt>
                <c:pt idx="17">
                  <c:v>19</c:v>
                </c:pt>
                <c:pt idx="18">
                  <c:v>30</c:v>
                </c:pt>
                <c:pt idx="19">
                  <c:v>38</c:v>
                </c:pt>
                <c:pt idx="20">
                  <c:v>41</c:v>
                </c:pt>
                <c:pt idx="21">
                  <c:v>30</c:v>
                </c:pt>
                <c:pt idx="22">
                  <c:v>36</c:v>
                </c:pt>
                <c:pt idx="23">
                  <c:v>39</c:v>
                </c:pt>
                <c:pt idx="24">
                  <c:v>27</c:v>
                </c:pt>
                <c:pt idx="25">
                  <c:v>40</c:v>
                </c:pt>
                <c:pt idx="26">
                  <c:v>34</c:v>
                </c:pt>
                <c:pt idx="27">
                  <c:v>34</c:v>
                </c:pt>
                <c:pt idx="28">
                  <c:v>36</c:v>
                </c:pt>
                <c:pt idx="29">
                  <c:v>35</c:v>
                </c:pt>
                <c:pt idx="30">
                  <c:v>36</c:v>
                </c:pt>
                <c:pt idx="31">
                  <c:v>43</c:v>
                </c:pt>
                <c:pt idx="32">
                  <c:v>38</c:v>
                </c:pt>
                <c:pt idx="33">
                  <c:v>40</c:v>
                </c:pt>
                <c:pt idx="34">
                  <c:v>38</c:v>
                </c:pt>
                <c:pt idx="35">
                  <c:v>40</c:v>
                </c:pt>
                <c:pt idx="36">
                  <c:v>33</c:v>
                </c:pt>
                <c:pt idx="37">
                  <c:v>40</c:v>
                </c:pt>
                <c:pt idx="38">
                  <c:v>26</c:v>
                </c:pt>
                <c:pt idx="39">
                  <c:v>33</c:v>
                </c:pt>
                <c:pt idx="40">
                  <c:v>29</c:v>
                </c:pt>
                <c:pt idx="41">
                  <c:v>45</c:v>
                </c:pt>
                <c:pt idx="42">
                  <c:v>21</c:v>
                </c:pt>
                <c:pt idx="43">
                  <c:v>31</c:v>
                </c:pt>
                <c:pt idx="44">
                  <c:v>35</c:v>
                </c:pt>
                <c:pt idx="45">
                  <c:v>35</c:v>
                </c:pt>
                <c:pt idx="46">
                  <c:v>25</c:v>
                </c:pt>
                <c:pt idx="47">
                  <c:v>43</c:v>
                </c:pt>
                <c:pt idx="48">
                  <c:v>35</c:v>
                </c:pt>
                <c:pt idx="49">
                  <c:v>15</c:v>
                </c:pt>
                <c:pt idx="50">
                  <c:v>45</c:v>
                </c:pt>
                <c:pt idx="51">
                  <c:v>42</c:v>
                </c:pt>
                <c:pt idx="52">
                  <c:v>41</c:v>
                </c:pt>
                <c:pt idx="53">
                  <c:v>32</c:v>
                </c:pt>
                <c:pt idx="54">
                  <c:v>41</c:v>
                </c:pt>
                <c:pt idx="55">
                  <c:v>41</c:v>
                </c:pt>
                <c:pt idx="56">
                  <c:v>27</c:v>
                </c:pt>
                <c:pt idx="57">
                  <c:v>27</c:v>
                </c:pt>
                <c:pt idx="58">
                  <c:v>33</c:v>
                </c:pt>
                <c:pt idx="59">
                  <c:v>35</c:v>
                </c:pt>
                <c:pt idx="60">
                  <c:v>36</c:v>
                </c:pt>
                <c:pt idx="61">
                  <c:v>30</c:v>
                </c:pt>
                <c:pt idx="62">
                  <c:v>38</c:v>
                </c:pt>
                <c:pt idx="63">
                  <c:v>42</c:v>
                </c:pt>
                <c:pt idx="64">
                  <c:v>26</c:v>
                </c:pt>
                <c:pt idx="65">
                  <c:v>41</c:v>
                </c:pt>
                <c:pt idx="66">
                  <c:v>38</c:v>
                </c:pt>
                <c:pt idx="67">
                  <c:v>45</c:v>
                </c:pt>
                <c:pt idx="68">
                  <c:v>36</c:v>
                </c:pt>
                <c:pt idx="69">
                  <c:v>35</c:v>
                </c:pt>
                <c:pt idx="70">
                  <c:v>42</c:v>
                </c:pt>
                <c:pt idx="71">
                  <c:v>38</c:v>
                </c:pt>
                <c:pt idx="72">
                  <c:v>30</c:v>
                </c:pt>
                <c:pt idx="73">
                  <c:v>35</c:v>
                </c:pt>
                <c:pt idx="74">
                  <c:v>41</c:v>
                </c:pt>
                <c:pt idx="75">
                  <c:v>38</c:v>
                </c:pt>
                <c:pt idx="76">
                  <c:v>31</c:v>
                </c:pt>
                <c:pt idx="77">
                  <c:v>45</c:v>
                </c:pt>
                <c:pt idx="78">
                  <c:v>37</c:v>
                </c:pt>
                <c:pt idx="79">
                  <c:v>44</c:v>
                </c:pt>
                <c:pt idx="80">
                  <c:v>32</c:v>
                </c:pt>
                <c:pt idx="81">
                  <c:v>25</c:v>
                </c:pt>
                <c:pt idx="82">
                  <c:v>34</c:v>
                </c:pt>
                <c:pt idx="83">
                  <c:v>28</c:v>
                </c:pt>
                <c:pt idx="84">
                  <c:v>39</c:v>
                </c:pt>
                <c:pt idx="85">
                  <c:v>37</c:v>
                </c:pt>
                <c:pt idx="86">
                  <c:v>39</c:v>
                </c:pt>
                <c:pt idx="87">
                  <c:v>39</c:v>
                </c:pt>
                <c:pt idx="88">
                  <c:v>39</c:v>
                </c:pt>
                <c:pt idx="89">
                  <c:v>38</c:v>
                </c:pt>
                <c:pt idx="90">
                  <c:v>40</c:v>
                </c:pt>
                <c:pt idx="91">
                  <c:v>29</c:v>
                </c:pt>
                <c:pt idx="92">
                  <c:v>29</c:v>
                </c:pt>
                <c:pt idx="93">
                  <c:v>29</c:v>
                </c:pt>
                <c:pt idx="94">
                  <c:v>40</c:v>
                </c:pt>
                <c:pt idx="95">
                  <c:v>43</c:v>
                </c:pt>
                <c:pt idx="96">
                  <c:v>38</c:v>
                </c:pt>
                <c:pt idx="97">
                  <c:v>36</c:v>
                </c:pt>
                <c:pt idx="98">
                  <c:v>41</c:v>
                </c:pt>
                <c:pt idx="99">
                  <c:v>45</c:v>
                </c:pt>
                <c:pt idx="100">
                  <c:v>35</c:v>
                </c:pt>
                <c:pt idx="101">
                  <c:v>30</c:v>
                </c:pt>
                <c:pt idx="102">
                  <c:v>36</c:v>
                </c:pt>
                <c:pt idx="103">
                  <c:v>35</c:v>
                </c:pt>
                <c:pt idx="104">
                  <c:v>34</c:v>
                </c:pt>
                <c:pt idx="105">
                  <c:v>39</c:v>
                </c:pt>
                <c:pt idx="106">
                  <c:v>40</c:v>
                </c:pt>
                <c:pt idx="107">
                  <c:v>37</c:v>
                </c:pt>
                <c:pt idx="108">
                  <c:v>26</c:v>
                </c:pt>
                <c:pt idx="109">
                  <c:v>30</c:v>
                </c:pt>
              </c:numCache>
            </c:numRef>
          </c:yVal>
          <c:smooth val="0"/>
          <c:extLst>
            <c:ext xmlns:c16="http://schemas.microsoft.com/office/drawing/2014/chart" uri="{C3380CC4-5D6E-409C-BE32-E72D297353CC}">
              <c16:uniqueId val="{00000003-9A39-904E-ACFF-7CE14816CC8B}"/>
            </c:ext>
          </c:extLst>
        </c:ser>
        <c:dLbls>
          <c:showLegendKey val="0"/>
          <c:showVal val="0"/>
          <c:showCatName val="0"/>
          <c:showSerName val="0"/>
          <c:showPercent val="0"/>
          <c:showBubbleSize val="0"/>
        </c:dLbls>
        <c:axId val="76842960"/>
        <c:axId val="77678816"/>
      </c:scatterChart>
      <c:valAx>
        <c:axId val="76842960"/>
        <c:scaling>
          <c:orientation val="minMax"/>
          <c:max val="1.8000000000000004E-3"/>
          <c:min val="1.0000000000000002E-3"/>
        </c:scaling>
        <c:delete val="0"/>
        <c:axPos val="b"/>
        <c:numFmt formatCode="General" sourceLinked="1"/>
        <c:majorTickMark val="out"/>
        <c:minorTickMark val="none"/>
        <c:tickLblPos val="nextTo"/>
        <c:spPr>
          <a:noFill/>
          <a:ln w="25400"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678816"/>
        <c:crosses val="autoZero"/>
        <c:crossBetween val="midCat"/>
      </c:valAx>
      <c:valAx>
        <c:axId val="77678816"/>
        <c:scaling>
          <c:orientation val="minMax"/>
          <c:min val="5"/>
        </c:scaling>
        <c:delete val="0"/>
        <c:axPos val="l"/>
        <c:numFmt formatCode="General" sourceLinked="1"/>
        <c:majorTickMark val="out"/>
        <c:minorTickMark val="none"/>
        <c:tickLblPos val="nextTo"/>
        <c:spPr>
          <a:noFill/>
          <a:ln w="25400"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6842960"/>
        <c:crosses val="autoZero"/>
        <c:crossBetween val="midCat"/>
      </c:valAx>
      <c:spPr>
        <a:noFill/>
        <a:ln>
          <a:noFill/>
        </a:ln>
        <a:effectLst/>
      </c:spPr>
    </c:plotArea>
    <c:legend>
      <c:legendPos val="r"/>
      <c:legendEntry>
        <c:idx val="2"/>
        <c:delete val="1"/>
      </c:legendEntry>
      <c:legendEntry>
        <c:idx val="3"/>
        <c:delete val="1"/>
      </c:legendEntry>
      <c:layout>
        <c:manualLayout>
          <c:xMode val="edge"/>
          <c:yMode val="edge"/>
          <c:x val="0.75733593620063133"/>
          <c:y val="0.16915931098720122"/>
          <c:w val="0.14238533721239666"/>
          <c:h val="0.13816508513558423"/>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356595866996855E-2"/>
          <c:y val="6.8899134188446232E-2"/>
          <c:w val="0.8410789901985013"/>
          <c:h val="0.83975794180363761"/>
        </c:manualLayout>
      </c:layout>
      <c:scatterChart>
        <c:scatterStyle val="lineMarker"/>
        <c:varyColors val="0"/>
        <c:ser>
          <c:idx val="0"/>
          <c:order val="0"/>
          <c:tx>
            <c:v>BPD</c:v>
          </c:tx>
          <c:spPr>
            <a:ln w="25400" cap="rnd">
              <a:noFill/>
              <a:round/>
            </a:ln>
            <a:effectLst/>
          </c:spPr>
          <c:marker>
            <c:symbol val="circle"/>
            <c:size val="7"/>
            <c:spPr>
              <a:solidFill>
                <a:srgbClr val="C00000"/>
              </a:solidFill>
              <a:ln w="12700">
                <a:solidFill>
                  <a:schemeClr val="tx1"/>
                </a:solidFill>
              </a:ln>
              <a:effectLst/>
            </c:spPr>
          </c:marker>
          <c:trendline>
            <c:spPr>
              <a:ln w="63500" cap="rnd">
                <a:solidFill>
                  <a:srgbClr val="C00000"/>
                </a:solidFill>
                <a:prstDash val="solid"/>
              </a:ln>
              <a:effectLst/>
            </c:spPr>
            <c:trendlineType val="linear"/>
            <c:dispRSqr val="1"/>
            <c:dispEq val="0"/>
            <c:trendlineLbl>
              <c:layout>
                <c:manualLayout>
                  <c:x val="0.23341785765699349"/>
                  <c:y val="0.12240298570800823"/>
                </c:manualLayout>
              </c:layout>
              <c:numFmt formatCode="General" sourceLinked="0"/>
              <c:spPr>
                <a:noFill/>
                <a:ln>
                  <a:noFill/>
                </a:ln>
                <a:effectLst/>
              </c:spPr>
              <c:txPr>
                <a:bodyPr rot="0" spcFirstLastPara="1" vertOverflow="ellipsis" vert="horz" wrap="square" anchor="ctr" anchorCtr="1"/>
                <a:lstStyle/>
                <a:p>
                  <a:pPr>
                    <a:defRPr sz="1200" b="0" i="0" u="none" strike="noStrike" kern="1200" baseline="0">
                      <a:solidFill>
                        <a:srgbClr val="C00000"/>
                      </a:solidFill>
                      <a:latin typeface="Arial" panose="020B0604020202020204" pitchFamily="34" charset="0"/>
                      <a:ea typeface="+mn-ea"/>
                      <a:cs typeface="Arial" panose="020B0604020202020204" pitchFamily="34" charset="0"/>
                    </a:defRPr>
                  </a:pPr>
                  <a:endParaRPr lang="en-US"/>
                </a:p>
              </c:txPr>
            </c:trendlineLbl>
          </c:trendline>
          <c:xVal>
            <c:numRef>
              <c:f>'SSR BPD'!$D$2:$D$112</c:f>
              <c:numCache>
                <c:formatCode>General</c:formatCode>
                <c:ptCount val="111"/>
                <c:pt idx="0">
                  <c:v>1.299822E-3</c:v>
                </c:pt>
                <c:pt idx="1">
                  <c:v>1.151036E-3</c:v>
                </c:pt>
                <c:pt idx="2">
                  <c:v>1.2038089999999999E-3</c:v>
                </c:pt>
                <c:pt idx="3">
                  <c:v>1.2001799999999999E-3</c:v>
                </c:pt>
                <c:pt idx="4">
                  <c:v>1.3473160000000001E-3</c:v>
                </c:pt>
                <c:pt idx="5">
                  <c:v>1.2407340000000001E-3</c:v>
                </c:pt>
                <c:pt idx="6">
                  <c:v>1.494705E-3</c:v>
                </c:pt>
                <c:pt idx="7">
                  <c:v>1.3991629999999999E-3</c:v>
                </c:pt>
                <c:pt idx="8">
                  <c:v>1.4013249999999999E-3</c:v>
                </c:pt>
                <c:pt idx="9">
                  <c:v>1.2203279999999999E-3</c:v>
                </c:pt>
                <c:pt idx="10">
                  <c:v>1.1437400000000001E-3</c:v>
                </c:pt>
                <c:pt idx="11">
                  <c:v>1.246385E-3</c:v>
                </c:pt>
                <c:pt idx="12">
                  <c:v>1.3190400000000001E-3</c:v>
                </c:pt>
                <c:pt idx="13">
                  <c:v>1.594107E-3</c:v>
                </c:pt>
                <c:pt idx="14">
                  <c:v>1.2872529999999999E-3</c:v>
                </c:pt>
                <c:pt idx="15">
                  <c:v>1.3329380000000001E-3</c:v>
                </c:pt>
                <c:pt idx="16">
                  <c:v>1.219786E-3</c:v>
                </c:pt>
                <c:pt idx="17">
                  <c:v>1.4144019999999999E-3</c:v>
                </c:pt>
                <c:pt idx="18">
                  <c:v>1.2067670000000001E-3</c:v>
                </c:pt>
                <c:pt idx="19">
                  <c:v>1.228233E-3</c:v>
                </c:pt>
                <c:pt idx="20">
                  <c:v>1.291431E-3</c:v>
                </c:pt>
                <c:pt idx="21">
                  <c:v>1.263983E-3</c:v>
                </c:pt>
                <c:pt idx="22">
                  <c:v>1.136572E-3</c:v>
                </c:pt>
                <c:pt idx="23">
                  <c:v>1.167347E-3</c:v>
                </c:pt>
                <c:pt idx="24">
                  <c:v>1.1810060000000001E-3</c:v>
                </c:pt>
                <c:pt idx="25">
                  <c:v>1.3401120000000001E-3</c:v>
                </c:pt>
                <c:pt idx="26">
                  <c:v>1.3582830000000001E-3</c:v>
                </c:pt>
                <c:pt idx="27">
                  <c:v>1.094002E-3</c:v>
                </c:pt>
                <c:pt idx="28">
                  <c:v>1.390447E-3</c:v>
                </c:pt>
                <c:pt idx="29">
                  <c:v>1.302915E-3</c:v>
                </c:pt>
                <c:pt idx="30">
                  <c:v>1.303804E-3</c:v>
                </c:pt>
                <c:pt idx="31">
                  <c:v>1.0567630000000001E-3</c:v>
                </c:pt>
                <c:pt idx="32">
                  <c:v>1.2223970000000001E-3</c:v>
                </c:pt>
                <c:pt idx="33">
                  <c:v>1.34307E-3</c:v>
                </c:pt>
                <c:pt idx="34">
                  <c:v>1.196024E-3</c:v>
                </c:pt>
                <c:pt idx="35">
                  <c:v>1.3037089999999999E-3</c:v>
                </c:pt>
                <c:pt idx="36">
                  <c:v>1.3502099999999999E-3</c:v>
                </c:pt>
                <c:pt idx="37">
                  <c:v>1.3302380000000001E-3</c:v>
                </c:pt>
                <c:pt idx="38">
                  <c:v>1.220713E-3</c:v>
                </c:pt>
                <c:pt idx="39">
                  <c:v>1.231376E-3</c:v>
                </c:pt>
                <c:pt idx="40">
                  <c:v>1.301031E-3</c:v>
                </c:pt>
                <c:pt idx="41">
                  <c:v>1.206255E-3</c:v>
                </c:pt>
                <c:pt idx="42">
                  <c:v>1.33942E-3</c:v>
                </c:pt>
                <c:pt idx="43">
                  <c:v>1.2955169999999999E-3</c:v>
                </c:pt>
                <c:pt idx="44">
                  <c:v>1.2553289999999999E-3</c:v>
                </c:pt>
                <c:pt idx="45">
                  <c:v>1.23723E-3</c:v>
                </c:pt>
                <c:pt idx="46">
                  <c:v>1.4776850000000001E-3</c:v>
                </c:pt>
                <c:pt idx="47">
                  <c:v>1.089064E-3</c:v>
                </c:pt>
                <c:pt idx="48">
                  <c:v>1.2886149999999999E-3</c:v>
                </c:pt>
                <c:pt idx="49">
                  <c:v>1.3678259999999999E-3</c:v>
                </c:pt>
                <c:pt idx="50">
                  <c:v>1.178927E-3</c:v>
                </c:pt>
                <c:pt idx="51">
                  <c:v>1.016156E-3</c:v>
                </c:pt>
                <c:pt idx="52">
                  <c:v>1.3967020000000001E-3</c:v>
                </c:pt>
                <c:pt idx="53">
                  <c:v>1.255974E-3</c:v>
                </c:pt>
                <c:pt idx="54">
                  <c:v>1.2371050000000001E-3</c:v>
                </c:pt>
                <c:pt idx="55">
                  <c:v>1.3935239999999999E-3</c:v>
                </c:pt>
                <c:pt idx="56">
                  <c:v>1.4234269999999999E-3</c:v>
                </c:pt>
                <c:pt idx="57">
                  <c:v>1.505454E-3</c:v>
                </c:pt>
                <c:pt idx="58">
                  <c:v>1.126684E-3</c:v>
                </c:pt>
                <c:pt idx="59">
                  <c:v>1.3037960000000001E-3</c:v>
                </c:pt>
                <c:pt idx="60">
                  <c:v>1.300212E-3</c:v>
                </c:pt>
                <c:pt idx="61">
                  <c:v>1.290509E-3</c:v>
                </c:pt>
                <c:pt idx="62">
                  <c:v>1.35749E-3</c:v>
                </c:pt>
                <c:pt idx="63">
                  <c:v>1.2113829999999999E-3</c:v>
                </c:pt>
                <c:pt idx="64">
                  <c:v>1.20381E-3</c:v>
                </c:pt>
                <c:pt idx="65">
                  <c:v>1.399792E-3</c:v>
                </c:pt>
                <c:pt idx="66">
                  <c:v>1.467047E-3</c:v>
                </c:pt>
                <c:pt idx="67">
                  <c:v>1.142866E-3</c:v>
                </c:pt>
                <c:pt idx="68">
                  <c:v>1.184243E-3</c:v>
                </c:pt>
                <c:pt idx="69">
                  <c:v>1.2550980000000001E-3</c:v>
                </c:pt>
                <c:pt idx="70">
                  <c:v>1.2745530000000001E-3</c:v>
                </c:pt>
                <c:pt idx="71">
                  <c:v>1.3377280000000001E-3</c:v>
                </c:pt>
                <c:pt idx="72">
                  <c:v>1.4512500000000001E-3</c:v>
                </c:pt>
                <c:pt idx="73">
                  <c:v>1.2242049999999999E-3</c:v>
                </c:pt>
                <c:pt idx="74">
                  <c:v>1.1761720000000001E-3</c:v>
                </c:pt>
                <c:pt idx="75">
                  <c:v>1.2353570000000001E-3</c:v>
                </c:pt>
                <c:pt idx="76">
                  <c:v>1.3379819999999999E-3</c:v>
                </c:pt>
                <c:pt idx="77">
                  <c:v>1.4102470000000001E-3</c:v>
                </c:pt>
                <c:pt idx="78">
                  <c:v>1.1630169999999999E-3</c:v>
                </c:pt>
                <c:pt idx="79">
                  <c:v>1.4064450000000001E-3</c:v>
                </c:pt>
                <c:pt idx="80">
                  <c:v>1.206223E-3</c:v>
                </c:pt>
                <c:pt idx="81">
                  <c:v>1.46068E-3</c:v>
                </c:pt>
                <c:pt idx="82">
                  <c:v>1.3365110000000001E-3</c:v>
                </c:pt>
                <c:pt idx="83">
                  <c:v>1.2298949999999999E-3</c:v>
                </c:pt>
                <c:pt idx="84">
                  <c:v>1.3969950000000001E-3</c:v>
                </c:pt>
                <c:pt idx="85">
                  <c:v>1.1120329999999999E-3</c:v>
                </c:pt>
                <c:pt idx="86">
                  <c:v>1.177759E-3</c:v>
                </c:pt>
                <c:pt idx="87">
                  <c:v>1.1403819999999999E-3</c:v>
                </c:pt>
                <c:pt idx="88">
                  <c:v>1.1210619999999999E-3</c:v>
                </c:pt>
                <c:pt idx="89">
                  <c:v>1.6761339999999999E-3</c:v>
                </c:pt>
                <c:pt idx="90">
                  <c:v>1.347663E-3</c:v>
                </c:pt>
                <c:pt idx="91">
                  <c:v>1.373892E-3</c:v>
                </c:pt>
                <c:pt idx="92">
                  <c:v>1.172693E-3</c:v>
                </c:pt>
                <c:pt idx="93">
                  <c:v>1.1223419999999999E-3</c:v>
                </c:pt>
                <c:pt idx="94">
                  <c:v>1.0282799999999999E-3</c:v>
                </c:pt>
                <c:pt idx="95">
                  <c:v>1.0536810000000001E-3</c:v>
                </c:pt>
                <c:pt idx="96">
                  <c:v>1.3500529999999999E-3</c:v>
                </c:pt>
                <c:pt idx="97">
                  <c:v>1.2116970000000001E-3</c:v>
                </c:pt>
                <c:pt idx="98">
                  <c:v>1.3821599999999999E-3</c:v>
                </c:pt>
                <c:pt idx="99">
                  <c:v>1.3287189999999999E-3</c:v>
                </c:pt>
                <c:pt idx="100">
                  <c:v>1.302725E-3</c:v>
                </c:pt>
                <c:pt idx="101">
                  <c:v>1.253512E-3</c:v>
                </c:pt>
                <c:pt idx="102">
                  <c:v>1.1460050000000001E-3</c:v>
                </c:pt>
                <c:pt idx="103">
                  <c:v>1.3050399999999999E-3</c:v>
                </c:pt>
                <c:pt idx="104">
                  <c:v>1.26045E-3</c:v>
                </c:pt>
                <c:pt idx="105">
                  <c:v>1.498215E-3</c:v>
                </c:pt>
                <c:pt idx="106">
                  <c:v>1.202528E-3</c:v>
                </c:pt>
                <c:pt idx="107">
                  <c:v>1.36392E-3</c:v>
                </c:pt>
                <c:pt idx="108">
                  <c:v>1.415438E-3</c:v>
                </c:pt>
                <c:pt idx="109">
                  <c:v>1.1331970000000001E-3</c:v>
                </c:pt>
                <c:pt idx="110">
                  <c:v>1.1948639999999999E-3</c:v>
                </c:pt>
              </c:numCache>
            </c:numRef>
          </c:xVal>
          <c:yVal>
            <c:numRef>
              <c:f>'SSR BPD'!$M$2:$M$111</c:f>
              <c:numCache>
                <c:formatCode>General</c:formatCode>
                <c:ptCount val="110"/>
                <c:pt idx="0">
                  <c:v>1</c:v>
                </c:pt>
                <c:pt idx="1">
                  <c:v>14</c:v>
                </c:pt>
                <c:pt idx="2">
                  <c:v>15</c:v>
                </c:pt>
                <c:pt idx="3">
                  <c:v>13</c:v>
                </c:pt>
                <c:pt idx="4">
                  <c:v>0</c:v>
                </c:pt>
                <c:pt idx="5">
                  <c:v>5</c:v>
                </c:pt>
                <c:pt idx="6">
                  <c:v>16</c:v>
                </c:pt>
                <c:pt idx="7">
                  <c:v>0</c:v>
                </c:pt>
                <c:pt idx="8">
                  <c:v>2</c:v>
                </c:pt>
                <c:pt idx="9">
                  <c:v>13</c:v>
                </c:pt>
                <c:pt idx="10">
                  <c:v>10</c:v>
                </c:pt>
                <c:pt idx="11">
                  <c:v>17</c:v>
                </c:pt>
                <c:pt idx="12">
                  <c:v>0</c:v>
                </c:pt>
                <c:pt idx="13">
                  <c:v>11</c:v>
                </c:pt>
                <c:pt idx="14">
                  <c:v>15</c:v>
                </c:pt>
                <c:pt idx="15">
                  <c:v>21</c:v>
                </c:pt>
                <c:pt idx="16">
                  <c:v>12</c:v>
                </c:pt>
                <c:pt idx="17">
                  <c:v>10</c:v>
                </c:pt>
                <c:pt idx="18">
                  <c:v>18</c:v>
                </c:pt>
                <c:pt idx="19">
                  <c:v>0</c:v>
                </c:pt>
                <c:pt idx="20">
                  <c:v>10</c:v>
                </c:pt>
                <c:pt idx="21">
                  <c:v>0</c:v>
                </c:pt>
                <c:pt idx="22">
                  <c:v>17</c:v>
                </c:pt>
                <c:pt idx="23">
                  <c:v>0</c:v>
                </c:pt>
                <c:pt idx="24">
                  <c:v>-1</c:v>
                </c:pt>
                <c:pt idx="25">
                  <c:v>0</c:v>
                </c:pt>
                <c:pt idx="26">
                  <c:v>23</c:v>
                </c:pt>
                <c:pt idx="27">
                  <c:v>3</c:v>
                </c:pt>
                <c:pt idx="28">
                  <c:v>17</c:v>
                </c:pt>
                <c:pt idx="29">
                  <c:v>1</c:v>
                </c:pt>
                <c:pt idx="30">
                  <c:v>13</c:v>
                </c:pt>
                <c:pt idx="31">
                  <c:v>3</c:v>
                </c:pt>
                <c:pt idx="32">
                  <c:v>15</c:v>
                </c:pt>
                <c:pt idx="33">
                  <c:v>10</c:v>
                </c:pt>
                <c:pt idx="34">
                  <c:v>13</c:v>
                </c:pt>
                <c:pt idx="35">
                  <c:v>14</c:v>
                </c:pt>
                <c:pt idx="36">
                  <c:v>4</c:v>
                </c:pt>
                <c:pt idx="37">
                  <c:v>16</c:v>
                </c:pt>
                <c:pt idx="38">
                  <c:v>13</c:v>
                </c:pt>
                <c:pt idx="39">
                  <c:v>8</c:v>
                </c:pt>
                <c:pt idx="40">
                  <c:v>0</c:v>
                </c:pt>
                <c:pt idx="41">
                  <c:v>19</c:v>
                </c:pt>
                <c:pt idx="42">
                  <c:v>16</c:v>
                </c:pt>
                <c:pt idx="43">
                  <c:v>17</c:v>
                </c:pt>
                <c:pt idx="44">
                  <c:v>19</c:v>
                </c:pt>
                <c:pt idx="45">
                  <c:v>16</c:v>
                </c:pt>
                <c:pt idx="46">
                  <c:v>10</c:v>
                </c:pt>
                <c:pt idx="47">
                  <c:v>12</c:v>
                </c:pt>
                <c:pt idx="48">
                  <c:v>1</c:v>
                </c:pt>
                <c:pt idx="49">
                  <c:v>11</c:v>
                </c:pt>
                <c:pt idx="50">
                  <c:v>20</c:v>
                </c:pt>
                <c:pt idx="51">
                  <c:v>0</c:v>
                </c:pt>
                <c:pt idx="52">
                  <c:v>11</c:v>
                </c:pt>
                <c:pt idx="53">
                  <c:v>2</c:v>
                </c:pt>
                <c:pt idx="54">
                  <c:v>9</c:v>
                </c:pt>
                <c:pt idx="55">
                  <c:v>2</c:v>
                </c:pt>
                <c:pt idx="56">
                  <c:v>11</c:v>
                </c:pt>
                <c:pt idx="57">
                  <c:v>12</c:v>
                </c:pt>
                <c:pt idx="58">
                  <c:v>0</c:v>
                </c:pt>
                <c:pt idx="59">
                  <c:v>0</c:v>
                </c:pt>
                <c:pt idx="60">
                  <c:v>-6</c:v>
                </c:pt>
                <c:pt idx="61">
                  <c:v>18</c:v>
                </c:pt>
                <c:pt idx="62">
                  <c:v>0</c:v>
                </c:pt>
                <c:pt idx="63">
                  <c:v>12</c:v>
                </c:pt>
                <c:pt idx="64">
                  <c:v>0</c:v>
                </c:pt>
                <c:pt idx="65">
                  <c:v>10</c:v>
                </c:pt>
                <c:pt idx="66">
                  <c:v>8</c:v>
                </c:pt>
                <c:pt idx="67">
                  <c:v>19</c:v>
                </c:pt>
                <c:pt idx="68">
                  <c:v>12</c:v>
                </c:pt>
                <c:pt idx="69">
                  <c:v>0</c:v>
                </c:pt>
                <c:pt idx="70">
                  <c:v>11</c:v>
                </c:pt>
                <c:pt idx="71">
                  <c:v>17</c:v>
                </c:pt>
                <c:pt idx="72">
                  <c:v>15</c:v>
                </c:pt>
                <c:pt idx="73">
                  <c:v>10</c:v>
                </c:pt>
                <c:pt idx="74">
                  <c:v>16</c:v>
                </c:pt>
                <c:pt idx="75">
                  <c:v>2</c:v>
                </c:pt>
                <c:pt idx="76">
                  <c:v>16</c:v>
                </c:pt>
                <c:pt idx="77">
                  <c:v>8</c:v>
                </c:pt>
                <c:pt idx="78">
                  <c:v>3</c:v>
                </c:pt>
                <c:pt idx="79">
                  <c:v>-13</c:v>
                </c:pt>
                <c:pt idx="80">
                  <c:v>0</c:v>
                </c:pt>
                <c:pt idx="81">
                  <c:v>12</c:v>
                </c:pt>
                <c:pt idx="82">
                  <c:v>0</c:v>
                </c:pt>
                <c:pt idx="83">
                  <c:v>4</c:v>
                </c:pt>
                <c:pt idx="84">
                  <c:v>1</c:v>
                </c:pt>
                <c:pt idx="85">
                  <c:v>16</c:v>
                </c:pt>
                <c:pt idx="86">
                  <c:v>14</c:v>
                </c:pt>
                <c:pt idx="87">
                  <c:v>10</c:v>
                </c:pt>
                <c:pt idx="88">
                  <c:v>14</c:v>
                </c:pt>
                <c:pt idx="89">
                  <c:v>-16</c:v>
                </c:pt>
                <c:pt idx="90">
                  <c:v>-1</c:v>
                </c:pt>
                <c:pt idx="91">
                  <c:v>6</c:v>
                </c:pt>
                <c:pt idx="92">
                  <c:v>12</c:v>
                </c:pt>
                <c:pt idx="93">
                  <c:v>0</c:v>
                </c:pt>
                <c:pt idx="94">
                  <c:v>15</c:v>
                </c:pt>
                <c:pt idx="95">
                  <c:v>21</c:v>
                </c:pt>
                <c:pt idx="96">
                  <c:v>11</c:v>
                </c:pt>
                <c:pt idx="97">
                  <c:v>18</c:v>
                </c:pt>
                <c:pt idx="98">
                  <c:v>17</c:v>
                </c:pt>
                <c:pt idx="99">
                  <c:v>0</c:v>
                </c:pt>
                <c:pt idx="100">
                  <c:v>20</c:v>
                </c:pt>
                <c:pt idx="101">
                  <c:v>6</c:v>
                </c:pt>
                <c:pt idx="102">
                  <c:v>15</c:v>
                </c:pt>
                <c:pt idx="103">
                  <c:v>9</c:v>
                </c:pt>
                <c:pt idx="104">
                  <c:v>0</c:v>
                </c:pt>
                <c:pt idx="105">
                  <c:v>-2</c:v>
                </c:pt>
                <c:pt idx="106">
                  <c:v>5</c:v>
                </c:pt>
                <c:pt idx="107">
                  <c:v>15</c:v>
                </c:pt>
                <c:pt idx="108">
                  <c:v>0</c:v>
                </c:pt>
                <c:pt idx="109">
                  <c:v>10</c:v>
                </c:pt>
              </c:numCache>
            </c:numRef>
          </c:yVal>
          <c:smooth val="0"/>
          <c:extLst>
            <c:ext xmlns:c16="http://schemas.microsoft.com/office/drawing/2014/chart" uri="{C3380CC4-5D6E-409C-BE32-E72D297353CC}">
              <c16:uniqueId val="{00000001-1834-1941-9762-29E0A9BC258D}"/>
            </c:ext>
          </c:extLst>
        </c:ser>
        <c:ser>
          <c:idx val="1"/>
          <c:order val="1"/>
          <c:tx>
            <c:v>PC</c:v>
          </c:tx>
          <c:spPr>
            <a:ln w="25400" cap="rnd">
              <a:noFill/>
              <a:round/>
            </a:ln>
            <a:effectLst/>
          </c:spPr>
          <c:marker>
            <c:symbol val="triangle"/>
            <c:size val="7"/>
            <c:spPr>
              <a:solidFill>
                <a:schemeClr val="bg2">
                  <a:lumMod val="90000"/>
                </a:schemeClr>
              </a:solidFill>
              <a:ln w="12700">
                <a:solidFill>
                  <a:schemeClr val="tx1"/>
                </a:solidFill>
              </a:ln>
              <a:effectLst/>
            </c:spPr>
          </c:marker>
          <c:trendline>
            <c:spPr>
              <a:ln w="63500" cap="rnd">
                <a:solidFill>
                  <a:schemeClr val="tx1"/>
                </a:solidFill>
                <a:prstDash val="solid"/>
              </a:ln>
              <a:effectLst/>
            </c:spPr>
            <c:trendlineType val="linear"/>
            <c:dispRSqr val="1"/>
            <c:dispEq val="0"/>
            <c:trendlineLbl>
              <c:layout>
                <c:manualLayout>
                  <c:x val="0.22820566782069912"/>
                  <c:y val="-8.9490473906768259E-2"/>
                </c:manualLayout>
              </c:layout>
              <c:numFmt formatCode="General"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rendlineLbl>
          </c:trendline>
          <c:xVal>
            <c:numRef>
              <c:f>'SSR BPD'!$D$112:$D$219</c:f>
              <c:numCache>
                <c:formatCode>General</c:formatCode>
                <c:ptCount val="108"/>
                <c:pt idx="0">
                  <c:v>1.1948639999999999E-3</c:v>
                </c:pt>
                <c:pt idx="1">
                  <c:v>1.4202259999999999E-3</c:v>
                </c:pt>
                <c:pt idx="2">
                  <c:v>1.319618E-3</c:v>
                </c:pt>
                <c:pt idx="3">
                  <c:v>1.2780929999999999E-3</c:v>
                </c:pt>
                <c:pt idx="4">
                  <c:v>1.2120989999999999E-3</c:v>
                </c:pt>
                <c:pt idx="5">
                  <c:v>1.402152E-3</c:v>
                </c:pt>
                <c:pt idx="6">
                  <c:v>1.3985180000000001E-3</c:v>
                </c:pt>
                <c:pt idx="7">
                  <c:v>1.2323060000000001E-3</c:v>
                </c:pt>
                <c:pt idx="8">
                  <c:v>1.4385730000000001E-3</c:v>
                </c:pt>
                <c:pt idx="9">
                  <c:v>1.3919920000000001E-3</c:v>
                </c:pt>
                <c:pt idx="10">
                  <c:v>1.2398999999999999E-3</c:v>
                </c:pt>
                <c:pt idx="11">
                  <c:v>1.453087E-3</c:v>
                </c:pt>
                <c:pt idx="12">
                  <c:v>1.402307E-3</c:v>
                </c:pt>
                <c:pt idx="13">
                  <c:v>1.232742E-3</c:v>
                </c:pt>
                <c:pt idx="14">
                  <c:v>1.23741E-3</c:v>
                </c:pt>
                <c:pt idx="15">
                  <c:v>1.228046E-3</c:v>
                </c:pt>
                <c:pt idx="16">
                  <c:v>1.2523160000000001E-3</c:v>
                </c:pt>
                <c:pt idx="17">
                  <c:v>1.3185580000000001E-3</c:v>
                </c:pt>
                <c:pt idx="18">
                  <c:v>1.1844239999999999E-3</c:v>
                </c:pt>
                <c:pt idx="19">
                  <c:v>1.3241080000000001E-3</c:v>
                </c:pt>
                <c:pt idx="20">
                  <c:v>1.287917E-3</c:v>
                </c:pt>
                <c:pt idx="21">
                  <c:v>1.259855E-3</c:v>
                </c:pt>
                <c:pt idx="22">
                  <c:v>1.268372E-3</c:v>
                </c:pt>
                <c:pt idx="23">
                  <c:v>1.460104E-3</c:v>
                </c:pt>
                <c:pt idx="24">
                  <c:v>1.3412490000000001E-3</c:v>
                </c:pt>
                <c:pt idx="25">
                  <c:v>1.1899300000000001E-3</c:v>
                </c:pt>
                <c:pt idx="26">
                  <c:v>1.3603650000000001E-3</c:v>
                </c:pt>
                <c:pt idx="27">
                  <c:v>1.2696809999999999E-3</c:v>
                </c:pt>
                <c:pt idx="28">
                  <c:v>1.6318109999999999E-3</c:v>
                </c:pt>
                <c:pt idx="29">
                  <c:v>1.2797959999999999E-3</c:v>
                </c:pt>
                <c:pt idx="30">
                  <c:v>1.148792E-3</c:v>
                </c:pt>
                <c:pt idx="31">
                  <c:v>1.3162549999999999E-3</c:v>
                </c:pt>
                <c:pt idx="32">
                  <c:v>1.275069E-3</c:v>
                </c:pt>
                <c:pt idx="33">
                  <c:v>1.3068139999999999E-3</c:v>
                </c:pt>
                <c:pt idx="34">
                  <c:v>1.2626849999999999E-3</c:v>
                </c:pt>
                <c:pt idx="35">
                  <c:v>1.1377099999999999E-3</c:v>
                </c:pt>
                <c:pt idx="36">
                  <c:v>1.154651E-3</c:v>
                </c:pt>
                <c:pt idx="37">
                  <c:v>1.3270039999999999E-3</c:v>
                </c:pt>
                <c:pt idx="38">
                  <c:v>1.249385E-3</c:v>
                </c:pt>
                <c:pt idx="39">
                  <c:v>1.266405E-3</c:v>
                </c:pt>
                <c:pt idx="40">
                  <c:v>1.188754E-3</c:v>
                </c:pt>
                <c:pt idx="41">
                  <c:v>1.1185349999999999E-3</c:v>
                </c:pt>
                <c:pt idx="42">
                  <c:v>1.328192E-3</c:v>
                </c:pt>
                <c:pt idx="43">
                  <c:v>1.3197650000000001E-3</c:v>
                </c:pt>
                <c:pt idx="44">
                  <c:v>1.5788530000000001E-3</c:v>
                </c:pt>
                <c:pt idx="45">
                  <c:v>1.6695010000000001E-3</c:v>
                </c:pt>
                <c:pt idx="46">
                  <c:v>1.172719E-3</c:v>
                </c:pt>
                <c:pt idx="47">
                  <c:v>1.3357270000000001E-3</c:v>
                </c:pt>
                <c:pt idx="48">
                  <c:v>1.247068E-3</c:v>
                </c:pt>
                <c:pt idx="49">
                  <c:v>1.2693750000000001E-3</c:v>
                </c:pt>
                <c:pt idx="50">
                  <c:v>1.2426469999999999E-3</c:v>
                </c:pt>
                <c:pt idx="51">
                  <c:v>1.2084559999999999E-3</c:v>
                </c:pt>
                <c:pt idx="52">
                  <c:v>1.341739E-3</c:v>
                </c:pt>
                <c:pt idx="53">
                  <c:v>1.130973E-3</c:v>
                </c:pt>
                <c:pt idx="54">
                  <c:v>1.337803E-3</c:v>
                </c:pt>
                <c:pt idx="55">
                  <c:v>1.2805640000000001E-3</c:v>
                </c:pt>
                <c:pt idx="56">
                  <c:v>1.4470279999999999E-3</c:v>
                </c:pt>
                <c:pt idx="57">
                  <c:v>1.268904E-3</c:v>
                </c:pt>
                <c:pt idx="58">
                  <c:v>1.2808979999999999E-3</c:v>
                </c:pt>
                <c:pt idx="59">
                  <c:v>1.2857039999999999E-3</c:v>
                </c:pt>
                <c:pt idx="60">
                  <c:v>1.283752E-3</c:v>
                </c:pt>
                <c:pt idx="61">
                  <c:v>1.224118E-3</c:v>
                </c:pt>
                <c:pt idx="62">
                  <c:v>1.3562470000000001E-3</c:v>
                </c:pt>
                <c:pt idx="63">
                  <c:v>1.114774E-3</c:v>
                </c:pt>
                <c:pt idx="64">
                  <c:v>1.2971619999999999E-3</c:v>
                </c:pt>
                <c:pt idx="65">
                  <c:v>1.4785239999999999E-3</c:v>
                </c:pt>
                <c:pt idx="66">
                  <c:v>1.4151840000000001E-3</c:v>
                </c:pt>
                <c:pt idx="67">
                  <c:v>1.3090529999999999E-3</c:v>
                </c:pt>
                <c:pt idx="68">
                  <c:v>1.172855E-3</c:v>
                </c:pt>
                <c:pt idx="69">
                  <c:v>1.3400459999999999E-3</c:v>
                </c:pt>
                <c:pt idx="70">
                  <c:v>1.3346790000000001E-3</c:v>
                </c:pt>
                <c:pt idx="71">
                  <c:v>1.249666E-3</c:v>
                </c:pt>
                <c:pt idx="72">
                  <c:v>1.2814129999999999E-3</c:v>
                </c:pt>
                <c:pt idx="73">
                  <c:v>1.241921E-3</c:v>
                </c:pt>
                <c:pt idx="74">
                  <c:v>1.3046379999999999E-3</c:v>
                </c:pt>
                <c:pt idx="75">
                  <c:v>1.329607E-3</c:v>
                </c:pt>
                <c:pt idx="76">
                  <c:v>1.595015E-3</c:v>
                </c:pt>
                <c:pt idx="77">
                  <c:v>1.6814760000000001E-3</c:v>
                </c:pt>
                <c:pt idx="78">
                  <c:v>1.4619959999999999E-3</c:v>
                </c:pt>
                <c:pt idx="79">
                  <c:v>1.4904860000000001E-3</c:v>
                </c:pt>
                <c:pt idx="80">
                  <c:v>1.2931430000000001E-3</c:v>
                </c:pt>
                <c:pt idx="81">
                  <c:v>1.298888E-3</c:v>
                </c:pt>
                <c:pt idx="82">
                  <c:v>1.153414E-3</c:v>
                </c:pt>
                <c:pt idx="83">
                  <c:v>1.404874E-3</c:v>
                </c:pt>
                <c:pt idx="84">
                  <c:v>1.173842E-3</c:v>
                </c:pt>
                <c:pt idx="85">
                  <c:v>1.271311E-3</c:v>
                </c:pt>
                <c:pt idx="86">
                  <c:v>1.4541720000000001E-3</c:v>
                </c:pt>
                <c:pt idx="87">
                  <c:v>1.5097310000000001E-3</c:v>
                </c:pt>
                <c:pt idx="88">
                  <c:v>1.2734549999999999E-3</c:v>
                </c:pt>
                <c:pt idx="89">
                  <c:v>1.297606E-3</c:v>
                </c:pt>
                <c:pt idx="90">
                  <c:v>1.458198E-3</c:v>
                </c:pt>
                <c:pt idx="91">
                  <c:v>1.3685279999999999E-3</c:v>
                </c:pt>
                <c:pt idx="92">
                  <c:v>1.1845270000000001E-3</c:v>
                </c:pt>
                <c:pt idx="93">
                  <c:v>1.3194560000000001E-3</c:v>
                </c:pt>
                <c:pt idx="94">
                  <c:v>1.317948E-3</c:v>
                </c:pt>
                <c:pt idx="95">
                  <c:v>1.3545499999999999E-3</c:v>
                </c:pt>
                <c:pt idx="96">
                  <c:v>1.3462459999999999E-3</c:v>
                </c:pt>
                <c:pt idx="97">
                  <c:v>1.322429E-3</c:v>
                </c:pt>
                <c:pt idx="98">
                  <c:v>1.2564379999999999E-3</c:v>
                </c:pt>
                <c:pt idx="99">
                  <c:v>1.13053E-3</c:v>
                </c:pt>
                <c:pt idx="100">
                  <c:v>1.3383970000000001E-3</c:v>
                </c:pt>
                <c:pt idx="101">
                  <c:v>1.223303E-3</c:v>
                </c:pt>
                <c:pt idx="102">
                  <c:v>1.411346E-3</c:v>
                </c:pt>
                <c:pt idx="103">
                  <c:v>1.291202E-3</c:v>
                </c:pt>
                <c:pt idx="104">
                  <c:v>1.223158E-3</c:v>
                </c:pt>
                <c:pt idx="105">
                  <c:v>1.3587639999999999E-3</c:v>
                </c:pt>
                <c:pt idx="106">
                  <c:v>1.1571260000000001E-3</c:v>
                </c:pt>
                <c:pt idx="107">
                  <c:v>1.3207010000000001E-3</c:v>
                </c:pt>
              </c:numCache>
            </c:numRef>
          </c:xVal>
          <c:yVal>
            <c:numRef>
              <c:f>'SSR BPD'!$M$112:$M$219</c:f>
              <c:numCache>
                <c:formatCode>General</c:formatCode>
                <c:ptCount val="108"/>
                <c:pt idx="0">
                  <c:v>19</c:v>
                </c:pt>
                <c:pt idx="1">
                  <c:v>8</c:v>
                </c:pt>
                <c:pt idx="2">
                  <c:v>14</c:v>
                </c:pt>
                <c:pt idx="3">
                  <c:v>0</c:v>
                </c:pt>
                <c:pt idx="4">
                  <c:v>0</c:v>
                </c:pt>
                <c:pt idx="5">
                  <c:v>9</c:v>
                </c:pt>
                <c:pt idx="6">
                  <c:v>-3</c:v>
                </c:pt>
                <c:pt idx="7">
                  <c:v>0</c:v>
                </c:pt>
                <c:pt idx="8">
                  <c:v>4</c:v>
                </c:pt>
                <c:pt idx="9">
                  <c:v>-3</c:v>
                </c:pt>
                <c:pt idx="10">
                  <c:v>16</c:v>
                </c:pt>
                <c:pt idx="11">
                  <c:v>0</c:v>
                </c:pt>
                <c:pt idx="12">
                  <c:v>0</c:v>
                </c:pt>
                <c:pt idx="13">
                  <c:v>0</c:v>
                </c:pt>
                <c:pt idx="14">
                  <c:v>0</c:v>
                </c:pt>
                <c:pt idx="15">
                  <c:v>0</c:v>
                </c:pt>
                <c:pt idx="16">
                  <c:v>12</c:v>
                </c:pt>
                <c:pt idx="17">
                  <c:v>0</c:v>
                </c:pt>
                <c:pt idx="18">
                  <c:v>0</c:v>
                </c:pt>
                <c:pt idx="19">
                  <c:v>10</c:v>
                </c:pt>
                <c:pt idx="20">
                  <c:v>0</c:v>
                </c:pt>
                <c:pt idx="21">
                  <c:v>3</c:v>
                </c:pt>
                <c:pt idx="22">
                  <c:v>-12</c:v>
                </c:pt>
                <c:pt idx="23">
                  <c:v>0</c:v>
                </c:pt>
                <c:pt idx="24">
                  <c:v>0</c:v>
                </c:pt>
                <c:pt idx="25">
                  <c:v>0</c:v>
                </c:pt>
                <c:pt idx="26">
                  <c:v>14</c:v>
                </c:pt>
                <c:pt idx="27">
                  <c:v>13</c:v>
                </c:pt>
                <c:pt idx="28">
                  <c:v>7</c:v>
                </c:pt>
                <c:pt idx="29">
                  <c:v>0</c:v>
                </c:pt>
                <c:pt idx="30">
                  <c:v>0</c:v>
                </c:pt>
                <c:pt idx="31">
                  <c:v>13</c:v>
                </c:pt>
                <c:pt idx="32">
                  <c:v>12</c:v>
                </c:pt>
                <c:pt idx="33">
                  <c:v>0</c:v>
                </c:pt>
                <c:pt idx="34">
                  <c:v>22</c:v>
                </c:pt>
                <c:pt idx="35">
                  <c:v>10</c:v>
                </c:pt>
                <c:pt idx="36">
                  <c:v>18</c:v>
                </c:pt>
                <c:pt idx="37">
                  <c:v>-8</c:v>
                </c:pt>
                <c:pt idx="38">
                  <c:v>16</c:v>
                </c:pt>
                <c:pt idx="39">
                  <c:v>12</c:v>
                </c:pt>
                <c:pt idx="40">
                  <c:v>24</c:v>
                </c:pt>
                <c:pt idx="41">
                  <c:v>0</c:v>
                </c:pt>
                <c:pt idx="42">
                  <c:v>15</c:v>
                </c:pt>
                <c:pt idx="43">
                  <c:v>0</c:v>
                </c:pt>
                <c:pt idx="44">
                  <c:v>10</c:v>
                </c:pt>
                <c:pt idx="45">
                  <c:v>0</c:v>
                </c:pt>
                <c:pt idx="46">
                  <c:v>15</c:v>
                </c:pt>
                <c:pt idx="47">
                  <c:v>11</c:v>
                </c:pt>
                <c:pt idx="48">
                  <c:v>0</c:v>
                </c:pt>
                <c:pt idx="49">
                  <c:v>0</c:v>
                </c:pt>
                <c:pt idx="50">
                  <c:v>3</c:v>
                </c:pt>
                <c:pt idx="51">
                  <c:v>0</c:v>
                </c:pt>
                <c:pt idx="52">
                  <c:v>0</c:v>
                </c:pt>
                <c:pt idx="53">
                  <c:v>13</c:v>
                </c:pt>
                <c:pt idx="54">
                  <c:v>0</c:v>
                </c:pt>
                <c:pt idx="55">
                  <c:v>0</c:v>
                </c:pt>
                <c:pt idx="56">
                  <c:v>0</c:v>
                </c:pt>
                <c:pt idx="57">
                  <c:v>0</c:v>
                </c:pt>
                <c:pt idx="58">
                  <c:v>1</c:v>
                </c:pt>
                <c:pt idx="59">
                  <c:v>0</c:v>
                </c:pt>
                <c:pt idx="60">
                  <c:v>0</c:v>
                </c:pt>
                <c:pt idx="61">
                  <c:v>0</c:v>
                </c:pt>
                <c:pt idx="62">
                  <c:v>0</c:v>
                </c:pt>
                <c:pt idx="63">
                  <c:v>0</c:v>
                </c:pt>
                <c:pt idx="64">
                  <c:v>9</c:v>
                </c:pt>
                <c:pt idx="65">
                  <c:v>10</c:v>
                </c:pt>
                <c:pt idx="66">
                  <c:v>9</c:v>
                </c:pt>
                <c:pt idx="67">
                  <c:v>7</c:v>
                </c:pt>
                <c:pt idx="68">
                  <c:v>11</c:v>
                </c:pt>
                <c:pt idx="69">
                  <c:v>0</c:v>
                </c:pt>
                <c:pt idx="70">
                  <c:v>16</c:v>
                </c:pt>
                <c:pt idx="71">
                  <c:v>20</c:v>
                </c:pt>
                <c:pt idx="72">
                  <c:v>0</c:v>
                </c:pt>
                <c:pt idx="73">
                  <c:v>11</c:v>
                </c:pt>
                <c:pt idx="74">
                  <c:v>0</c:v>
                </c:pt>
                <c:pt idx="75">
                  <c:v>0</c:v>
                </c:pt>
                <c:pt idx="76">
                  <c:v>0</c:v>
                </c:pt>
                <c:pt idx="77">
                  <c:v>15</c:v>
                </c:pt>
                <c:pt idx="78">
                  <c:v>0</c:v>
                </c:pt>
                <c:pt idx="79">
                  <c:v>19</c:v>
                </c:pt>
                <c:pt idx="80">
                  <c:v>15</c:v>
                </c:pt>
                <c:pt idx="81">
                  <c:v>17</c:v>
                </c:pt>
                <c:pt idx="82">
                  <c:v>11</c:v>
                </c:pt>
                <c:pt idx="83">
                  <c:v>16</c:v>
                </c:pt>
                <c:pt idx="84">
                  <c:v>11</c:v>
                </c:pt>
                <c:pt idx="85">
                  <c:v>13</c:v>
                </c:pt>
                <c:pt idx="86">
                  <c:v>11</c:v>
                </c:pt>
                <c:pt idx="87">
                  <c:v>0</c:v>
                </c:pt>
                <c:pt idx="88">
                  <c:v>12</c:v>
                </c:pt>
                <c:pt idx="89">
                  <c:v>0</c:v>
                </c:pt>
                <c:pt idx="90">
                  <c:v>0</c:v>
                </c:pt>
                <c:pt idx="91">
                  <c:v>6</c:v>
                </c:pt>
                <c:pt idx="92">
                  <c:v>13</c:v>
                </c:pt>
                <c:pt idx="93">
                  <c:v>13</c:v>
                </c:pt>
                <c:pt idx="94">
                  <c:v>15</c:v>
                </c:pt>
                <c:pt idx="95">
                  <c:v>23</c:v>
                </c:pt>
                <c:pt idx="96">
                  <c:v>-2</c:v>
                </c:pt>
                <c:pt idx="97">
                  <c:v>19</c:v>
                </c:pt>
                <c:pt idx="98">
                  <c:v>0</c:v>
                </c:pt>
                <c:pt idx="99">
                  <c:v>0</c:v>
                </c:pt>
                <c:pt idx="100">
                  <c:v>1</c:v>
                </c:pt>
                <c:pt idx="101">
                  <c:v>12</c:v>
                </c:pt>
                <c:pt idx="102">
                  <c:v>18</c:v>
                </c:pt>
                <c:pt idx="103">
                  <c:v>0</c:v>
                </c:pt>
                <c:pt idx="104">
                  <c:v>0</c:v>
                </c:pt>
                <c:pt idx="105">
                  <c:v>14</c:v>
                </c:pt>
                <c:pt idx="106">
                  <c:v>0</c:v>
                </c:pt>
                <c:pt idx="107">
                  <c:v>10</c:v>
                </c:pt>
              </c:numCache>
            </c:numRef>
          </c:yVal>
          <c:smooth val="0"/>
          <c:extLst>
            <c:ext xmlns:c16="http://schemas.microsoft.com/office/drawing/2014/chart" uri="{C3380CC4-5D6E-409C-BE32-E72D297353CC}">
              <c16:uniqueId val="{00000003-1834-1941-9762-29E0A9BC258D}"/>
            </c:ext>
          </c:extLst>
        </c:ser>
        <c:dLbls>
          <c:showLegendKey val="0"/>
          <c:showVal val="0"/>
          <c:showCatName val="0"/>
          <c:showSerName val="0"/>
          <c:showPercent val="0"/>
          <c:showBubbleSize val="0"/>
        </c:dLbls>
        <c:axId val="394357519"/>
        <c:axId val="358201007"/>
      </c:scatterChart>
      <c:valAx>
        <c:axId val="394357519"/>
        <c:scaling>
          <c:orientation val="minMax"/>
          <c:max val="1.8000000000000004E-3"/>
          <c:min val="1.0000000000000002E-3"/>
        </c:scaling>
        <c:delete val="0"/>
        <c:axPos val="b"/>
        <c:numFmt formatCode="General" sourceLinked="1"/>
        <c:majorTickMark val="out"/>
        <c:minorTickMark val="none"/>
        <c:tickLblPos val="low"/>
        <c:spPr>
          <a:noFill/>
          <a:ln w="25400" cap="flat" cmpd="sng" algn="ctr">
            <a:solidFill>
              <a:schemeClr val="tx1"/>
            </a:solidFill>
            <a:round/>
          </a:ln>
          <a:effectLst/>
        </c:spPr>
        <c:txPr>
          <a:bodyPr rot="-60000000" spcFirstLastPara="1" vertOverflow="ellipsis" vert="horz" wrap="square" anchor="ctr" anchorCtr="0"/>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358201007"/>
        <c:crossesAt val="-20"/>
        <c:crossBetween val="midCat"/>
      </c:valAx>
      <c:valAx>
        <c:axId val="358201007"/>
        <c:scaling>
          <c:orientation val="minMax"/>
        </c:scaling>
        <c:delete val="0"/>
        <c:axPos val="l"/>
        <c:numFmt formatCode="General" sourceLinked="1"/>
        <c:majorTickMark val="out"/>
        <c:minorTickMark val="none"/>
        <c:tickLblPos val="nextTo"/>
        <c:spPr>
          <a:noFill/>
          <a:ln w="25400"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394357519"/>
        <c:crossesAt val="0"/>
        <c:crossBetween val="midCat"/>
        <c:majorUnit val="5"/>
      </c:valAx>
      <c:spPr>
        <a:noFill/>
        <a:ln>
          <a:noFill/>
        </a:ln>
        <a:effectLst/>
      </c:spPr>
    </c:plotArea>
    <c:legend>
      <c:legendPos val="r"/>
      <c:legendEntry>
        <c:idx val="2"/>
        <c:delete val="1"/>
      </c:legendEntry>
      <c:legendEntry>
        <c:idx val="3"/>
        <c:delete val="1"/>
      </c:legendEntry>
      <c:layout>
        <c:manualLayout>
          <c:xMode val="edge"/>
          <c:yMode val="edge"/>
          <c:x val="0.6346063841256091"/>
          <c:y val="3.2484495828669517E-2"/>
          <c:w val="0.33887077397210308"/>
          <c:h val="0.11546346874547971"/>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756199784595289E-2"/>
          <c:y val="7.4723042081116006E-2"/>
          <c:w val="0.83236585198757929"/>
          <c:h val="0.8064799859322962"/>
        </c:manualLayout>
      </c:layout>
      <c:scatterChart>
        <c:scatterStyle val="lineMarker"/>
        <c:varyColors val="0"/>
        <c:ser>
          <c:idx val="0"/>
          <c:order val="0"/>
          <c:tx>
            <c:v>BPD</c:v>
          </c:tx>
          <c:spPr>
            <a:ln w="19050" cap="rnd">
              <a:noFill/>
              <a:round/>
            </a:ln>
            <a:effectLst/>
          </c:spPr>
          <c:marker>
            <c:symbol val="circle"/>
            <c:size val="7"/>
            <c:spPr>
              <a:solidFill>
                <a:srgbClr val="C00000"/>
              </a:solidFill>
              <a:ln w="12700">
                <a:solidFill>
                  <a:schemeClr val="tx1"/>
                </a:solidFill>
              </a:ln>
              <a:effectLst/>
            </c:spPr>
          </c:marker>
          <c:trendline>
            <c:spPr>
              <a:ln w="63500" cap="rnd">
                <a:solidFill>
                  <a:srgbClr val="C00000"/>
                </a:solidFill>
                <a:prstDash val="solid"/>
              </a:ln>
              <a:effectLst/>
            </c:spPr>
            <c:trendlineType val="linear"/>
            <c:dispRSqr val="1"/>
            <c:dispEq val="0"/>
            <c:trendlineLbl>
              <c:layout>
                <c:manualLayout>
                  <c:x val="0.18676249676416876"/>
                  <c:y val="6.7943810742866872E-2"/>
                </c:manualLayout>
              </c:layout>
              <c:numFmt formatCode="General" sourceLinked="0"/>
              <c:spPr>
                <a:noFill/>
                <a:ln>
                  <a:noFill/>
                </a:ln>
                <a:effectLst/>
              </c:spPr>
              <c:txPr>
                <a:bodyPr rot="0" spcFirstLastPara="1" vertOverflow="ellipsis" vert="horz" wrap="square" anchor="ctr" anchorCtr="1"/>
                <a:lstStyle/>
                <a:p>
                  <a:pPr>
                    <a:defRPr sz="1200" b="0" i="0" u="none" strike="noStrike" kern="1200" baseline="0">
                      <a:solidFill>
                        <a:srgbClr val="C00000"/>
                      </a:solidFill>
                      <a:latin typeface="Arial" panose="020B0604020202020204" pitchFamily="34" charset="0"/>
                      <a:ea typeface="+mn-ea"/>
                      <a:cs typeface="Arial" panose="020B0604020202020204" pitchFamily="34" charset="0"/>
                    </a:defRPr>
                  </a:pPr>
                  <a:endParaRPr lang="en-US"/>
                </a:p>
              </c:txPr>
            </c:trendlineLbl>
          </c:trendline>
          <c:xVal>
            <c:numRef>
              <c:f>'SSR BPD'!$D$2:$D$111</c:f>
              <c:numCache>
                <c:formatCode>General</c:formatCode>
                <c:ptCount val="110"/>
                <c:pt idx="0">
                  <c:v>1.299822E-3</c:v>
                </c:pt>
                <c:pt idx="1">
                  <c:v>1.151036E-3</c:v>
                </c:pt>
                <c:pt idx="2">
                  <c:v>1.2038089999999999E-3</c:v>
                </c:pt>
                <c:pt idx="3">
                  <c:v>1.2001799999999999E-3</c:v>
                </c:pt>
                <c:pt idx="4">
                  <c:v>1.3473160000000001E-3</c:v>
                </c:pt>
                <c:pt idx="5">
                  <c:v>1.2407340000000001E-3</c:v>
                </c:pt>
                <c:pt idx="6">
                  <c:v>1.494705E-3</c:v>
                </c:pt>
                <c:pt idx="7">
                  <c:v>1.3991629999999999E-3</c:v>
                </c:pt>
                <c:pt idx="8">
                  <c:v>1.4013249999999999E-3</c:v>
                </c:pt>
                <c:pt idx="9">
                  <c:v>1.2203279999999999E-3</c:v>
                </c:pt>
                <c:pt idx="10">
                  <c:v>1.1437400000000001E-3</c:v>
                </c:pt>
                <c:pt idx="11">
                  <c:v>1.246385E-3</c:v>
                </c:pt>
                <c:pt idx="12">
                  <c:v>1.3190400000000001E-3</c:v>
                </c:pt>
                <c:pt idx="13">
                  <c:v>1.594107E-3</c:v>
                </c:pt>
                <c:pt idx="14">
                  <c:v>1.2872529999999999E-3</c:v>
                </c:pt>
                <c:pt idx="15">
                  <c:v>1.3329380000000001E-3</c:v>
                </c:pt>
                <c:pt idx="16">
                  <c:v>1.219786E-3</c:v>
                </c:pt>
                <c:pt idx="17">
                  <c:v>1.4144019999999999E-3</c:v>
                </c:pt>
                <c:pt idx="18">
                  <c:v>1.2067670000000001E-3</c:v>
                </c:pt>
                <c:pt idx="19">
                  <c:v>1.228233E-3</c:v>
                </c:pt>
                <c:pt idx="20">
                  <c:v>1.291431E-3</c:v>
                </c:pt>
                <c:pt idx="21">
                  <c:v>1.263983E-3</c:v>
                </c:pt>
                <c:pt idx="22">
                  <c:v>1.136572E-3</c:v>
                </c:pt>
                <c:pt idx="23">
                  <c:v>1.167347E-3</c:v>
                </c:pt>
                <c:pt idx="24">
                  <c:v>1.1810060000000001E-3</c:v>
                </c:pt>
                <c:pt idx="25">
                  <c:v>1.3401120000000001E-3</c:v>
                </c:pt>
                <c:pt idx="26">
                  <c:v>1.3582830000000001E-3</c:v>
                </c:pt>
                <c:pt idx="27">
                  <c:v>1.094002E-3</c:v>
                </c:pt>
                <c:pt idx="28">
                  <c:v>1.390447E-3</c:v>
                </c:pt>
                <c:pt idx="29">
                  <c:v>1.302915E-3</c:v>
                </c:pt>
                <c:pt idx="30">
                  <c:v>1.303804E-3</c:v>
                </c:pt>
                <c:pt idx="31">
                  <c:v>1.0567630000000001E-3</c:v>
                </c:pt>
                <c:pt idx="32">
                  <c:v>1.2223970000000001E-3</c:v>
                </c:pt>
                <c:pt idx="33">
                  <c:v>1.34307E-3</c:v>
                </c:pt>
                <c:pt idx="34">
                  <c:v>1.196024E-3</c:v>
                </c:pt>
                <c:pt idx="35">
                  <c:v>1.3037089999999999E-3</c:v>
                </c:pt>
                <c:pt idx="36">
                  <c:v>1.3502099999999999E-3</c:v>
                </c:pt>
                <c:pt idx="37">
                  <c:v>1.3302380000000001E-3</c:v>
                </c:pt>
                <c:pt idx="38">
                  <c:v>1.220713E-3</c:v>
                </c:pt>
                <c:pt idx="39">
                  <c:v>1.231376E-3</c:v>
                </c:pt>
                <c:pt idx="40">
                  <c:v>1.301031E-3</c:v>
                </c:pt>
                <c:pt idx="41">
                  <c:v>1.206255E-3</c:v>
                </c:pt>
                <c:pt idx="42">
                  <c:v>1.33942E-3</c:v>
                </c:pt>
                <c:pt idx="43">
                  <c:v>1.2955169999999999E-3</c:v>
                </c:pt>
                <c:pt idx="44">
                  <c:v>1.2553289999999999E-3</c:v>
                </c:pt>
                <c:pt idx="45">
                  <c:v>1.23723E-3</c:v>
                </c:pt>
                <c:pt idx="46">
                  <c:v>1.4776850000000001E-3</c:v>
                </c:pt>
                <c:pt idx="47">
                  <c:v>1.089064E-3</c:v>
                </c:pt>
                <c:pt idx="48">
                  <c:v>1.2886149999999999E-3</c:v>
                </c:pt>
                <c:pt idx="49">
                  <c:v>1.3678259999999999E-3</c:v>
                </c:pt>
                <c:pt idx="50">
                  <c:v>1.178927E-3</c:v>
                </c:pt>
                <c:pt idx="51">
                  <c:v>1.016156E-3</c:v>
                </c:pt>
                <c:pt idx="52">
                  <c:v>1.3967020000000001E-3</c:v>
                </c:pt>
                <c:pt idx="53">
                  <c:v>1.255974E-3</c:v>
                </c:pt>
                <c:pt idx="54">
                  <c:v>1.2371050000000001E-3</c:v>
                </c:pt>
                <c:pt idx="55">
                  <c:v>1.3935239999999999E-3</c:v>
                </c:pt>
                <c:pt idx="56">
                  <c:v>1.4234269999999999E-3</c:v>
                </c:pt>
                <c:pt idx="57">
                  <c:v>1.505454E-3</c:v>
                </c:pt>
                <c:pt idx="58">
                  <c:v>1.126684E-3</c:v>
                </c:pt>
                <c:pt idx="59">
                  <c:v>1.3037960000000001E-3</c:v>
                </c:pt>
                <c:pt idx="60">
                  <c:v>1.300212E-3</c:v>
                </c:pt>
                <c:pt idx="61">
                  <c:v>1.290509E-3</c:v>
                </c:pt>
                <c:pt idx="62">
                  <c:v>1.35749E-3</c:v>
                </c:pt>
                <c:pt idx="63">
                  <c:v>1.2113829999999999E-3</c:v>
                </c:pt>
                <c:pt idx="64">
                  <c:v>1.20381E-3</c:v>
                </c:pt>
                <c:pt idx="65">
                  <c:v>1.399792E-3</c:v>
                </c:pt>
                <c:pt idx="66">
                  <c:v>1.467047E-3</c:v>
                </c:pt>
                <c:pt idx="67">
                  <c:v>1.142866E-3</c:v>
                </c:pt>
                <c:pt idx="68">
                  <c:v>1.184243E-3</c:v>
                </c:pt>
                <c:pt idx="69">
                  <c:v>1.2550980000000001E-3</c:v>
                </c:pt>
                <c:pt idx="70">
                  <c:v>1.2745530000000001E-3</c:v>
                </c:pt>
                <c:pt idx="71">
                  <c:v>1.3377280000000001E-3</c:v>
                </c:pt>
                <c:pt idx="72">
                  <c:v>1.4512500000000001E-3</c:v>
                </c:pt>
                <c:pt idx="73">
                  <c:v>1.2242049999999999E-3</c:v>
                </c:pt>
                <c:pt idx="74">
                  <c:v>1.1761720000000001E-3</c:v>
                </c:pt>
                <c:pt idx="75">
                  <c:v>1.2353570000000001E-3</c:v>
                </c:pt>
                <c:pt idx="76">
                  <c:v>1.3379819999999999E-3</c:v>
                </c:pt>
                <c:pt idx="77">
                  <c:v>1.4102470000000001E-3</c:v>
                </c:pt>
                <c:pt idx="78">
                  <c:v>1.1630169999999999E-3</c:v>
                </c:pt>
                <c:pt idx="79">
                  <c:v>1.4064450000000001E-3</c:v>
                </c:pt>
                <c:pt idx="80">
                  <c:v>1.206223E-3</c:v>
                </c:pt>
                <c:pt idx="81">
                  <c:v>1.46068E-3</c:v>
                </c:pt>
                <c:pt idx="82">
                  <c:v>1.3365110000000001E-3</c:v>
                </c:pt>
                <c:pt idx="83">
                  <c:v>1.2298949999999999E-3</c:v>
                </c:pt>
                <c:pt idx="84">
                  <c:v>1.3969950000000001E-3</c:v>
                </c:pt>
                <c:pt idx="85">
                  <c:v>1.1120329999999999E-3</c:v>
                </c:pt>
                <c:pt idx="86">
                  <c:v>1.177759E-3</c:v>
                </c:pt>
                <c:pt idx="87">
                  <c:v>1.1403819999999999E-3</c:v>
                </c:pt>
                <c:pt idx="88">
                  <c:v>1.1210619999999999E-3</c:v>
                </c:pt>
                <c:pt idx="89">
                  <c:v>1.6761339999999999E-3</c:v>
                </c:pt>
                <c:pt idx="90">
                  <c:v>1.347663E-3</c:v>
                </c:pt>
                <c:pt idx="91">
                  <c:v>1.373892E-3</c:v>
                </c:pt>
                <c:pt idx="92">
                  <c:v>1.172693E-3</c:v>
                </c:pt>
                <c:pt idx="93">
                  <c:v>1.1223419999999999E-3</c:v>
                </c:pt>
                <c:pt idx="94">
                  <c:v>1.0282799999999999E-3</c:v>
                </c:pt>
                <c:pt idx="95">
                  <c:v>1.0536810000000001E-3</c:v>
                </c:pt>
                <c:pt idx="96">
                  <c:v>1.3500529999999999E-3</c:v>
                </c:pt>
                <c:pt idx="97">
                  <c:v>1.2116970000000001E-3</c:v>
                </c:pt>
                <c:pt idx="98">
                  <c:v>1.3821599999999999E-3</c:v>
                </c:pt>
                <c:pt idx="99">
                  <c:v>1.3287189999999999E-3</c:v>
                </c:pt>
                <c:pt idx="100">
                  <c:v>1.302725E-3</c:v>
                </c:pt>
                <c:pt idx="101">
                  <c:v>1.253512E-3</c:v>
                </c:pt>
                <c:pt idx="102">
                  <c:v>1.1460050000000001E-3</c:v>
                </c:pt>
                <c:pt idx="103">
                  <c:v>1.3050399999999999E-3</c:v>
                </c:pt>
                <c:pt idx="104">
                  <c:v>1.26045E-3</c:v>
                </c:pt>
                <c:pt idx="105">
                  <c:v>1.498215E-3</c:v>
                </c:pt>
                <c:pt idx="106">
                  <c:v>1.202528E-3</c:v>
                </c:pt>
                <c:pt idx="107">
                  <c:v>1.36392E-3</c:v>
                </c:pt>
                <c:pt idx="108">
                  <c:v>1.415438E-3</c:v>
                </c:pt>
                <c:pt idx="109">
                  <c:v>1.1331970000000001E-3</c:v>
                </c:pt>
              </c:numCache>
            </c:numRef>
          </c:xVal>
          <c:yVal>
            <c:numRef>
              <c:f>'SSR BPD'!$F$2:$F$111</c:f>
              <c:numCache>
                <c:formatCode>General</c:formatCode>
                <c:ptCount val="110"/>
                <c:pt idx="0">
                  <c:v>28</c:v>
                </c:pt>
                <c:pt idx="1">
                  <c:v>41</c:v>
                </c:pt>
                <c:pt idx="2">
                  <c:v>27</c:v>
                </c:pt>
                <c:pt idx="3">
                  <c:v>56</c:v>
                </c:pt>
                <c:pt idx="4">
                  <c:v>22</c:v>
                </c:pt>
                <c:pt idx="5">
                  <c:v>40</c:v>
                </c:pt>
                <c:pt idx="6">
                  <c:v>29</c:v>
                </c:pt>
                <c:pt idx="7">
                  <c:v>28</c:v>
                </c:pt>
                <c:pt idx="8">
                  <c:v>20</c:v>
                </c:pt>
                <c:pt idx="9">
                  <c:v>46</c:v>
                </c:pt>
                <c:pt idx="10">
                  <c:v>21</c:v>
                </c:pt>
                <c:pt idx="11">
                  <c:v>20</c:v>
                </c:pt>
                <c:pt idx="12">
                  <c:v>23</c:v>
                </c:pt>
                <c:pt idx="13">
                  <c:v>22</c:v>
                </c:pt>
                <c:pt idx="14">
                  <c:v>21</c:v>
                </c:pt>
                <c:pt idx="15">
                  <c:v>25</c:v>
                </c:pt>
                <c:pt idx="16">
                  <c:v>21</c:v>
                </c:pt>
                <c:pt idx="17">
                  <c:v>19</c:v>
                </c:pt>
                <c:pt idx="18">
                  <c:v>59</c:v>
                </c:pt>
                <c:pt idx="19">
                  <c:v>24</c:v>
                </c:pt>
                <c:pt idx="20">
                  <c:v>43</c:v>
                </c:pt>
                <c:pt idx="21">
                  <c:v>26</c:v>
                </c:pt>
                <c:pt idx="22">
                  <c:v>27</c:v>
                </c:pt>
                <c:pt idx="23">
                  <c:v>19</c:v>
                </c:pt>
                <c:pt idx="24">
                  <c:v>25</c:v>
                </c:pt>
                <c:pt idx="25">
                  <c:v>29</c:v>
                </c:pt>
                <c:pt idx="26">
                  <c:v>35</c:v>
                </c:pt>
                <c:pt idx="27">
                  <c:v>48</c:v>
                </c:pt>
                <c:pt idx="28">
                  <c:v>21</c:v>
                </c:pt>
                <c:pt idx="29">
                  <c:v>24</c:v>
                </c:pt>
                <c:pt idx="30">
                  <c:v>23</c:v>
                </c:pt>
                <c:pt idx="31">
                  <c:v>37</c:v>
                </c:pt>
                <c:pt idx="32">
                  <c:v>48</c:v>
                </c:pt>
                <c:pt idx="33">
                  <c:v>28</c:v>
                </c:pt>
                <c:pt idx="34">
                  <c:v>29</c:v>
                </c:pt>
                <c:pt idx="35">
                  <c:v>33</c:v>
                </c:pt>
                <c:pt idx="36">
                  <c:v>20</c:v>
                </c:pt>
                <c:pt idx="37">
                  <c:v>31</c:v>
                </c:pt>
                <c:pt idx="38">
                  <c:v>24</c:v>
                </c:pt>
                <c:pt idx="39">
                  <c:v>36</c:v>
                </c:pt>
                <c:pt idx="40">
                  <c:v>24</c:v>
                </c:pt>
                <c:pt idx="41">
                  <c:v>18</c:v>
                </c:pt>
                <c:pt idx="42">
                  <c:v>21</c:v>
                </c:pt>
                <c:pt idx="43">
                  <c:v>23</c:v>
                </c:pt>
                <c:pt idx="44">
                  <c:v>22</c:v>
                </c:pt>
                <c:pt idx="45">
                  <c:v>32</c:v>
                </c:pt>
                <c:pt idx="46">
                  <c:v>31</c:v>
                </c:pt>
                <c:pt idx="47">
                  <c:v>29</c:v>
                </c:pt>
                <c:pt idx="48">
                  <c:v>30</c:v>
                </c:pt>
                <c:pt idx="49">
                  <c:v>22</c:v>
                </c:pt>
                <c:pt idx="50">
                  <c:v>36</c:v>
                </c:pt>
                <c:pt idx="51">
                  <c:v>33</c:v>
                </c:pt>
                <c:pt idx="52">
                  <c:v>22</c:v>
                </c:pt>
                <c:pt idx="53">
                  <c:v>40</c:v>
                </c:pt>
                <c:pt idx="54">
                  <c:v>32</c:v>
                </c:pt>
                <c:pt idx="55">
                  <c:v>19</c:v>
                </c:pt>
                <c:pt idx="56">
                  <c:v>20</c:v>
                </c:pt>
                <c:pt idx="57">
                  <c:v>22</c:v>
                </c:pt>
                <c:pt idx="58">
                  <c:v>56</c:v>
                </c:pt>
                <c:pt idx="59">
                  <c:v>20</c:v>
                </c:pt>
                <c:pt idx="60">
                  <c:v>23</c:v>
                </c:pt>
                <c:pt idx="61">
                  <c:v>21</c:v>
                </c:pt>
                <c:pt idx="62">
                  <c:v>36</c:v>
                </c:pt>
                <c:pt idx="63">
                  <c:v>22</c:v>
                </c:pt>
                <c:pt idx="64">
                  <c:v>23</c:v>
                </c:pt>
                <c:pt idx="65">
                  <c:v>20</c:v>
                </c:pt>
                <c:pt idx="66">
                  <c:v>33</c:v>
                </c:pt>
                <c:pt idx="67">
                  <c:v>33</c:v>
                </c:pt>
                <c:pt idx="68">
                  <c:v>19</c:v>
                </c:pt>
                <c:pt idx="69">
                  <c:v>21</c:v>
                </c:pt>
                <c:pt idx="70">
                  <c:v>26</c:v>
                </c:pt>
                <c:pt idx="71">
                  <c:v>20</c:v>
                </c:pt>
                <c:pt idx="72">
                  <c:v>21</c:v>
                </c:pt>
                <c:pt idx="73">
                  <c:v>27</c:v>
                </c:pt>
                <c:pt idx="74">
                  <c:v>23</c:v>
                </c:pt>
                <c:pt idx="75">
                  <c:v>35</c:v>
                </c:pt>
                <c:pt idx="76">
                  <c:v>20</c:v>
                </c:pt>
                <c:pt idx="77">
                  <c:v>26</c:v>
                </c:pt>
                <c:pt idx="78">
                  <c:v>30</c:v>
                </c:pt>
                <c:pt idx="79">
                  <c:v>21</c:v>
                </c:pt>
                <c:pt idx="80">
                  <c:v>59</c:v>
                </c:pt>
                <c:pt idx="81">
                  <c:v>20</c:v>
                </c:pt>
                <c:pt idx="82">
                  <c:v>23</c:v>
                </c:pt>
                <c:pt idx="83">
                  <c:v>22</c:v>
                </c:pt>
                <c:pt idx="84">
                  <c:v>19</c:v>
                </c:pt>
                <c:pt idx="85">
                  <c:v>31</c:v>
                </c:pt>
                <c:pt idx="86">
                  <c:v>22</c:v>
                </c:pt>
                <c:pt idx="87">
                  <c:v>29</c:v>
                </c:pt>
                <c:pt idx="88">
                  <c:v>42</c:v>
                </c:pt>
                <c:pt idx="89">
                  <c:v>18</c:v>
                </c:pt>
                <c:pt idx="90">
                  <c:v>20</c:v>
                </c:pt>
                <c:pt idx="91">
                  <c:v>18</c:v>
                </c:pt>
                <c:pt idx="92">
                  <c:v>18</c:v>
                </c:pt>
                <c:pt idx="93">
                  <c:v>37</c:v>
                </c:pt>
                <c:pt idx="94">
                  <c:v>51</c:v>
                </c:pt>
                <c:pt idx="95">
                  <c:v>37</c:v>
                </c:pt>
                <c:pt idx="96">
                  <c:v>23</c:v>
                </c:pt>
                <c:pt idx="97">
                  <c:v>20</c:v>
                </c:pt>
                <c:pt idx="98">
                  <c:v>18</c:v>
                </c:pt>
                <c:pt idx="99">
                  <c:v>20</c:v>
                </c:pt>
                <c:pt idx="100">
                  <c:v>31</c:v>
                </c:pt>
                <c:pt idx="101">
                  <c:v>19</c:v>
                </c:pt>
                <c:pt idx="102">
                  <c:v>18</c:v>
                </c:pt>
                <c:pt idx="103">
                  <c:v>21</c:v>
                </c:pt>
                <c:pt idx="104">
                  <c:v>29</c:v>
                </c:pt>
                <c:pt idx="105">
                  <c:v>21</c:v>
                </c:pt>
                <c:pt idx="106">
                  <c:v>19</c:v>
                </c:pt>
                <c:pt idx="107">
                  <c:v>21</c:v>
                </c:pt>
                <c:pt idx="108">
                  <c:v>43</c:v>
                </c:pt>
                <c:pt idx="109">
                  <c:v>20</c:v>
                </c:pt>
              </c:numCache>
            </c:numRef>
          </c:yVal>
          <c:smooth val="0"/>
          <c:extLst>
            <c:ext xmlns:c16="http://schemas.microsoft.com/office/drawing/2014/chart" uri="{C3380CC4-5D6E-409C-BE32-E72D297353CC}">
              <c16:uniqueId val="{00000001-F8F3-8E4E-A57D-02630E7CEE22}"/>
            </c:ext>
          </c:extLst>
        </c:ser>
        <c:ser>
          <c:idx val="1"/>
          <c:order val="1"/>
          <c:tx>
            <c:v>PC</c:v>
          </c:tx>
          <c:spPr>
            <a:ln w="25400" cap="rnd">
              <a:noFill/>
              <a:round/>
            </a:ln>
            <a:effectLst/>
          </c:spPr>
          <c:marker>
            <c:symbol val="triangle"/>
            <c:size val="7"/>
            <c:spPr>
              <a:solidFill>
                <a:schemeClr val="bg2">
                  <a:lumMod val="90000"/>
                </a:schemeClr>
              </a:solidFill>
              <a:ln w="12700">
                <a:solidFill>
                  <a:schemeClr val="tx1"/>
                </a:solidFill>
              </a:ln>
              <a:effectLst/>
            </c:spPr>
          </c:marker>
          <c:trendline>
            <c:spPr>
              <a:ln w="63500" cap="rnd">
                <a:solidFill>
                  <a:schemeClr val="tx1"/>
                </a:solidFill>
                <a:prstDash val="solid"/>
              </a:ln>
              <a:effectLst/>
            </c:spPr>
            <c:trendlineType val="linear"/>
            <c:dispRSqr val="1"/>
            <c:dispEq val="0"/>
            <c:trendlineLbl>
              <c:layout>
                <c:manualLayout>
                  <c:x val="0.21833420375311238"/>
                  <c:y val="-0.13145500994578571"/>
                </c:manualLayout>
              </c:layout>
              <c:numFmt formatCode="General"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rendlineLbl>
          </c:trendline>
          <c:xVal>
            <c:numRef>
              <c:f>'SSR BPD'!$D$112:$D$219</c:f>
              <c:numCache>
                <c:formatCode>General</c:formatCode>
                <c:ptCount val="108"/>
                <c:pt idx="0">
                  <c:v>1.1948639999999999E-3</c:v>
                </c:pt>
                <c:pt idx="1">
                  <c:v>1.4202259999999999E-3</c:v>
                </c:pt>
                <c:pt idx="2">
                  <c:v>1.319618E-3</c:v>
                </c:pt>
                <c:pt idx="3">
                  <c:v>1.2780929999999999E-3</c:v>
                </c:pt>
                <c:pt idx="4">
                  <c:v>1.2120989999999999E-3</c:v>
                </c:pt>
                <c:pt idx="5">
                  <c:v>1.402152E-3</c:v>
                </c:pt>
                <c:pt idx="6">
                  <c:v>1.3985180000000001E-3</c:v>
                </c:pt>
                <c:pt idx="7">
                  <c:v>1.2323060000000001E-3</c:v>
                </c:pt>
                <c:pt idx="8">
                  <c:v>1.4385730000000001E-3</c:v>
                </c:pt>
                <c:pt idx="9">
                  <c:v>1.3919920000000001E-3</c:v>
                </c:pt>
                <c:pt idx="10">
                  <c:v>1.2398999999999999E-3</c:v>
                </c:pt>
                <c:pt idx="11">
                  <c:v>1.453087E-3</c:v>
                </c:pt>
                <c:pt idx="12">
                  <c:v>1.402307E-3</c:v>
                </c:pt>
                <c:pt idx="13">
                  <c:v>1.232742E-3</c:v>
                </c:pt>
                <c:pt idx="14">
                  <c:v>1.23741E-3</c:v>
                </c:pt>
                <c:pt idx="15">
                  <c:v>1.228046E-3</c:v>
                </c:pt>
                <c:pt idx="16">
                  <c:v>1.2523160000000001E-3</c:v>
                </c:pt>
                <c:pt idx="17">
                  <c:v>1.3185580000000001E-3</c:v>
                </c:pt>
                <c:pt idx="18">
                  <c:v>1.1844239999999999E-3</c:v>
                </c:pt>
                <c:pt idx="19">
                  <c:v>1.3241080000000001E-3</c:v>
                </c:pt>
                <c:pt idx="20">
                  <c:v>1.287917E-3</c:v>
                </c:pt>
                <c:pt idx="21">
                  <c:v>1.259855E-3</c:v>
                </c:pt>
                <c:pt idx="22">
                  <c:v>1.268372E-3</c:v>
                </c:pt>
                <c:pt idx="23">
                  <c:v>1.460104E-3</c:v>
                </c:pt>
                <c:pt idx="24">
                  <c:v>1.3412490000000001E-3</c:v>
                </c:pt>
                <c:pt idx="25">
                  <c:v>1.1899300000000001E-3</c:v>
                </c:pt>
                <c:pt idx="26">
                  <c:v>1.3603650000000001E-3</c:v>
                </c:pt>
                <c:pt idx="27">
                  <c:v>1.2696809999999999E-3</c:v>
                </c:pt>
                <c:pt idx="28">
                  <c:v>1.6318109999999999E-3</c:v>
                </c:pt>
                <c:pt idx="29">
                  <c:v>1.2797959999999999E-3</c:v>
                </c:pt>
                <c:pt idx="30">
                  <c:v>1.148792E-3</c:v>
                </c:pt>
                <c:pt idx="31">
                  <c:v>1.3162549999999999E-3</c:v>
                </c:pt>
                <c:pt idx="32">
                  <c:v>1.275069E-3</c:v>
                </c:pt>
                <c:pt idx="33">
                  <c:v>1.3068139999999999E-3</c:v>
                </c:pt>
                <c:pt idx="34">
                  <c:v>1.2626849999999999E-3</c:v>
                </c:pt>
                <c:pt idx="35">
                  <c:v>1.1377099999999999E-3</c:v>
                </c:pt>
                <c:pt idx="36">
                  <c:v>1.154651E-3</c:v>
                </c:pt>
                <c:pt idx="37">
                  <c:v>1.3270039999999999E-3</c:v>
                </c:pt>
                <c:pt idx="38">
                  <c:v>1.249385E-3</c:v>
                </c:pt>
                <c:pt idx="39">
                  <c:v>1.266405E-3</c:v>
                </c:pt>
                <c:pt idx="40">
                  <c:v>1.188754E-3</c:v>
                </c:pt>
                <c:pt idx="41">
                  <c:v>1.1185349999999999E-3</c:v>
                </c:pt>
                <c:pt idx="42">
                  <c:v>1.328192E-3</c:v>
                </c:pt>
                <c:pt idx="43">
                  <c:v>1.3197650000000001E-3</c:v>
                </c:pt>
                <c:pt idx="44">
                  <c:v>1.5788530000000001E-3</c:v>
                </c:pt>
                <c:pt idx="45">
                  <c:v>1.6695010000000001E-3</c:v>
                </c:pt>
                <c:pt idx="46">
                  <c:v>1.172719E-3</c:v>
                </c:pt>
                <c:pt idx="47">
                  <c:v>1.3357270000000001E-3</c:v>
                </c:pt>
                <c:pt idx="48">
                  <c:v>1.247068E-3</c:v>
                </c:pt>
                <c:pt idx="49">
                  <c:v>1.2693750000000001E-3</c:v>
                </c:pt>
                <c:pt idx="50">
                  <c:v>1.2426469999999999E-3</c:v>
                </c:pt>
                <c:pt idx="51">
                  <c:v>1.2084559999999999E-3</c:v>
                </c:pt>
                <c:pt idx="52">
                  <c:v>1.341739E-3</c:v>
                </c:pt>
                <c:pt idx="53">
                  <c:v>1.130973E-3</c:v>
                </c:pt>
                <c:pt idx="54">
                  <c:v>1.337803E-3</c:v>
                </c:pt>
                <c:pt idx="55">
                  <c:v>1.2805640000000001E-3</c:v>
                </c:pt>
                <c:pt idx="56">
                  <c:v>1.4470279999999999E-3</c:v>
                </c:pt>
                <c:pt idx="57">
                  <c:v>1.268904E-3</c:v>
                </c:pt>
                <c:pt idx="58">
                  <c:v>1.2808979999999999E-3</c:v>
                </c:pt>
                <c:pt idx="59">
                  <c:v>1.2857039999999999E-3</c:v>
                </c:pt>
                <c:pt idx="60">
                  <c:v>1.283752E-3</c:v>
                </c:pt>
                <c:pt idx="61">
                  <c:v>1.224118E-3</c:v>
                </c:pt>
                <c:pt idx="62">
                  <c:v>1.3562470000000001E-3</c:v>
                </c:pt>
                <c:pt idx="63">
                  <c:v>1.114774E-3</c:v>
                </c:pt>
                <c:pt idx="64">
                  <c:v>1.2971619999999999E-3</c:v>
                </c:pt>
                <c:pt idx="65">
                  <c:v>1.4785239999999999E-3</c:v>
                </c:pt>
                <c:pt idx="66">
                  <c:v>1.4151840000000001E-3</c:v>
                </c:pt>
                <c:pt idx="67">
                  <c:v>1.3090529999999999E-3</c:v>
                </c:pt>
                <c:pt idx="68">
                  <c:v>1.172855E-3</c:v>
                </c:pt>
                <c:pt idx="69">
                  <c:v>1.3400459999999999E-3</c:v>
                </c:pt>
                <c:pt idx="70">
                  <c:v>1.3346790000000001E-3</c:v>
                </c:pt>
                <c:pt idx="71">
                  <c:v>1.249666E-3</c:v>
                </c:pt>
                <c:pt idx="72">
                  <c:v>1.2814129999999999E-3</c:v>
                </c:pt>
                <c:pt idx="73">
                  <c:v>1.241921E-3</c:v>
                </c:pt>
                <c:pt idx="74">
                  <c:v>1.3046379999999999E-3</c:v>
                </c:pt>
                <c:pt idx="75">
                  <c:v>1.329607E-3</c:v>
                </c:pt>
                <c:pt idx="76">
                  <c:v>1.595015E-3</c:v>
                </c:pt>
                <c:pt idx="77">
                  <c:v>1.6814760000000001E-3</c:v>
                </c:pt>
                <c:pt idx="78">
                  <c:v>1.4619959999999999E-3</c:v>
                </c:pt>
                <c:pt idx="79">
                  <c:v>1.4904860000000001E-3</c:v>
                </c:pt>
                <c:pt idx="80">
                  <c:v>1.2931430000000001E-3</c:v>
                </c:pt>
                <c:pt idx="81">
                  <c:v>1.298888E-3</c:v>
                </c:pt>
                <c:pt idx="82">
                  <c:v>1.153414E-3</c:v>
                </c:pt>
                <c:pt idx="83">
                  <c:v>1.404874E-3</c:v>
                </c:pt>
                <c:pt idx="84">
                  <c:v>1.173842E-3</c:v>
                </c:pt>
                <c:pt idx="85">
                  <c:v>1.271311E-3</c:v>
                </c:pt>
                <c:pt idx="86">
                  <c:v>1.4541720000000001E-3</c:v>
                </c:pt>
                <c:pt idx="87">
                  <c:v>1.5097310000000001E-3</c:v>
                </c:pt>
                <c:pt idx="88">
                  <c:v>1.2734549999999999E-3</c:v>
                </c:pt>
                <c:pt idx="89">
                  <c:v>1.297606E-3</c:v>
                </c:pt>
                <c:pt idx="90">
                  <c:v>1.458198E-3</c:v>
                </c:pt>
                <c:pt idx="91">
                  <c:v>1.3685279999999999E-3</c:v>
                </c:pt>
                <c:pt idx="92">
                  <c:v>1.1845270000000001E-3</c:v>
                </c:pt>
                <c:pt idx="93">
                  <c:v>1.3194560000000001E-3</c:v>
                </c:pt>
                <c:pt idx="94">
                  <c:v>1.317948E-3</c:v>
                </c:pt>
                <c:pt idx="95">
                  <c:v>1.3545499999999999E-3</c:v>
                </c:pt>
                <c:pt idx="96">
                  <c:v>1.3462459999999999E-3</c:v>
                </c:pt>
                <c:pt idx="97">
                  <c:v>1.322429E-3</c:v>
                </c:pt>
                <c:pt idx="98">
                  <c:v>1.2564379999999999E-3</c:v>
                </c:pt>
                <c:pt idx="99">
                  <c:v>1.13053E-3</c:v>
                </c:pt>
                <c:pt idx="100">
                  <c:v>1.3383970000000001E-3</c:v>
                </c:pt>
                <c:pt idx="101">
                  <c:v>1.223303E-3</c:v>
                </c:pt>
                <c:pt idx="102">
                  <c:v>1.411346E-3</c:v>
                </c:pt>
                <c:pt idx="103">
                  <c:v>1.291202E-3</c:v>
                </c:pt>
                <c:pt idx="104">
                  <c:v>1.223158E-3</c:v>
                </c:pt>
                <c:pt idx="105">
                  <c:v>1.3587639999999999E-3</c:v>
                </c:pt>
                <c:pt idx="106">
                  <c:v>1.1571260000000001E-3</c:v>
                </c:pt>
                <c:pt idx="107">
                  <c:v>1.3207010000000001E-3</c:v>
                </c:pt>
              </c:numCache>
            </c:numRef>
          </c:xVal>
          <c:yVal>
            <c:numRef>
              <c:f>'SSR BPD'!$F$112:$F$219</c:f>
              <c:numCache>
                <c:formatCode>General</c:formatCode>
                <c:ptCount val="108"/>
                <c:pt idx="0">
                  <c:v>26</c:v>
                </c:pt>
                <c:pt idx="1">
                  <c:v>24</c:v>
                </c:pt>
                <c:pt idx="2">
                  <c:v>25</c:v>
                </c:pt>
                <c:pt idx="3">
                  <c:v>34</c:v>
                </c:pt>
                <c:pt idx="4">
                  <c:v>31</c:v>
                </c:pt>
                <c:pt idx="5">
                  <c:v>35</c:v>
                </c:pt>
                <c:pt idx="6">
                  <c:v>23</c:v>
                </c:pt>
                <c:pt idx="7">
                  <c:v>24</c:v>
                </c:pt>
                <c:pt idx="8">
                  <c:v>34</c:v>
                </c:pt>
                <c:pt idx="9">
                  <c:v>20</c:v>
                </c:pt>
                <c:pt idx="10">
                  <c:v>27</c:v>
                </c:pt>
                <c:pt idx="11">
                  <c:v>20</c:v>
                </c:pt>
                <c:pt idx="12">
                  <c:v>22</c:v>
                </c:pt>
                <c:pt idx="13">
                  <c:v>25</c:v>
                </c:pt>
                <c:pt idx="14">
                  <c:v>26</c:v>
                </c:pt>
                <c:pt idx="15">
                  <c:v>20</c:v>
                </c:pt>
                <c:pt idx="16">
                  <c:v>23</c:v>
                </c:pt>
                <c:pt idx="17">
                  <c:v>22</c:v>
                </c:pt>
                <c:pt idx="18">
                  <c:v>26</c:v>
                </c:pt>
                <c:pt idx="19">
                  <c:v>29</c:v>
                </c:pt>
                <c:pt idx="20">
                  <c:v>36</c:v>
                </c:pt>
                <c:pt idx="21">
                  <c:v>26</c:v>
                </c:pt>
                <c:pt idx="22">
                  <c:v>25</c:v>
                </c:pt>
                <c:pt idx="23">
                  <c:v>28</c:v>
                </c:pt>
                <c:pt idx="24">
                  <c:v>24</c:v>
                </c:pt>
                <c:pt idx="25">
                  <c:v>20</c:v>
                </c:pt>
                <c:pt idx="26">
                  <c:v>26</c:v>
                </c:pt>
                <c:pt idx="27">
                  <c:v>28</c:v>
                </c:pt>
                <c:pt idx="28">
                  <c:v>21</c:v>
                </c:pt>
                <c:pt idx="29">
                  <c:v>32</c:v>
                </c:pt>
                <c:pt idx="30">
                  <c:v>29</c:v>
                </c:pt>
                <c:pt idx="31">
                  <c:v>25</c:v>
                </c:pt>
                <c:pt idx="32">
                  <c:v>20</c:v>
                </c:pt>
                <c:pt idx="33">
                  <c:v>32</c:v>
                </c:pt>
                <c:pt idx="34">
                  <c:v>23</c:v>
                </c:pt>
                <c:pt idx="35">
                  <c:v>21</c:v>
                </c:pt>
                <c:pt idx="36">
                  <c:v>21</c:v>
                </c:pt>
                <c:pt idx="37">
                  <c:v>31</c:v>
                </c:pt>
                <c:pt idx="38">
                  <c:v>27</c:v>
                </c:pt>
                <c:pt idx="39">
                  <c:v>25</c:v>
                </c:pt>
                <c:pt idx="40">
                  <c:v>25</c:v>
                </c:pt>
                <c:pt idx="41">
                  <c:v>33</c:v>
                </c:pt>
                <c:pt idx="42">
                  <c:v>22</c:v>
                </c:pt>
                <c:pt idx="43">
                  <c:v>22</c:v>
                </c:pt>
                <c:pt idx="44">
                  <c:v>23</c:v>
                </c:pt>
                <c:pt idx="45">
                  <c:v>20</c:v>
                </c:pt>
                <c:pt idx="46">
                  <c:v>20</c:v>
                </c:pt>
                <c:pt idx="47">
                  <c:v>27</c:v>
                </c:pt>
                <c:pt idx="48">
                  <c:v>28</c:v>
                </c:pt>
                <c:pt idx="49">
                  <c:v>27</c:v>
                </c:pt>
                <c:pt idx="50">
                  <c:v>26</c:v>
                </c:pt>
                <c:pt idx="51">
                  <c:v>33</c:v>
                </c:pt>
                <c:pt idx="52">
                  <c:v>34</c:v>
                </c:pt>
                <c:pt idx="53">
                  <c:v>29</c:v>
                </c:pt>
                <c:pt idx="54">
                  <c:v>36</c:v>
                </c:pt>
                <c:pt idx="55">
                  <c:v>27</c:v>
                </c:pt>
                <c:pt idx="56">
                  <c:v>24</c:v>
                </c:pt>
                <c:pt idx="57">
                  <c:v>36</c:v>
                </c:pt>
                <c:pt idx="58">
                  <c:v>23</c:v>
                </c:pt>
                <c:pt idx="59">
                  <c:v>21</c:v>
                </c:pt>
                <c:pt idx="60">
                  <c:v>22</c:v>
                </c:pt>
                <c:pt idx="61">
                  <c:v>33</c:v>
                </c:pt>
                <c:pt idx="62">
                  <c:v>26</c:v>
                </c:pt>
                <c:pt idx="63">
                  <c:v>20</c:v>
                </c:pt>
                <c:pt idx="64">
                  <c:v>29</c:v>
                </c:pt>
                <c:pt idx="65">
                  <c:v>25</c:v>
                </c:pt>
                <c:pt idx="66">
                  <c:v>21</c:v>
                </c:pt>
                <c:pt idx="67">
                  <c:v>23</c:v>
                </c:pt>
                <c:pt idx="68">
                  <c:v>27</c:v>
                </c:pt>
                <c:pt idx="69">
                  <c:v>23</c:v>
                </c:pt>
                <c:pt idx="70">
                  <c:v>22</c:v>
                </c:pt>
                <c:pt idx="71">
                  <c:v>22</c:v>
                </c:pt>
                <c:pt idx="72">
                  <c:v>25</c:v>
                </c:pt>
                <c:pt idx="73">
                  <c:v>27</c:v>
                </c:pt>
                <c:pt idx="74">
                  <c:v>24</c:v>
                </c:pt>
                <c:pt idx="75">
                  <c:v>21</c:v>
                </c:pt>
                <c:pt idx="76">
                  <c:v>31</c:v>
                </c:pt>
                <c:pt idx="77">
                  <c:v>20</c:v>
                </c:pt>
                <c:pt idx="78">
                  <c:v>30</c:v>
                </c:pt>
                <c:pt idx="79">
                  <c:v>30</c:v>
                </c:pt>
                <c:pt idx="80">
                  <c:v>30</c:v>
                </c:pt>
                <c:pt idx="81">
                  <c:v>30</c:v>
                </c:pt>
                <c:pt idx="82">
                  <c:v>28</c:v>
                </c:pt>
                <c:pt idx="83">
                  <c:v>24</c:v>
                </c:pt>
                <c:pt idx="84">
                  <c:v>22</c:v>
                </c:pt>
                <c:pt idx="85">
                  <c:v>24</c:v>
                </c:pt>
                <c:pt idx="86">
                  <c:v>20</c:v>
                </c:pt>
                <c:pt idx="87">
                  <c:v>21</c:v>
                </c:pt>
                <c:pt idx="88">
                  <c:v>35</c:v>
                </c:pt>
                <c:pt idx="89">
                  <c:v>24</c:v>
                </c:pt>
                <c:pt idx="90">
                  <c:v>20</c:v>
                </c:pt>
                <c:pt idx="91">
                  <c:v>27</c:v>
                </c:pt>
                <c:pt idx="92">
                  <c:v>30</c:v>
                </c:pt>
                <c:pt idx="93">
                  <c:v>28</c:v>
                </c:pt>
                <c:pt idx="94">
                  <c:v>23</c:v>
                </c:pt>
                <c:pt idx="95">
                  <c:v>35</c:v>
                </c:pt>
                <c:pt idx="96">
                  <c:v>21</c:v>
                </c:pt>
                <c:pt idx="97">
                  <c:v>37</c:v>
                </c:pt>
                <c:pt idx="98">
                  <c:v>31</c:v>
                </c:pt>
                <c:pt idx="99">
                  <c:v>23</c:v>
                </c:pt>
                <c:pt idx="100">
                  <c:v>33</c:v>
                </c:pt>
                <c:pt idx="101">
                  <c:v>25</c:v>
                </c:pt>
                <c:pt idx="102">
                  <c:v>36</c:v>
                </c:pt>
                <c:pt idx="103">
                  <c:v>28</c:v>
                </c:pt>
                <c:pt idx="104">
                  <c:v>28</c:v>
                </c:pt>
                <c:pt idx="105">
                  <c:v>30</c:v>
                </c:pt>
                <c:pt idx="106">
                  <c:v>20</c:v>
                </c:pt>
                <c:pt idx="107">
                  <c:v>20</c:v>
                </c:pt>
              </c:numCache>
            </c:numRef>
          </c:yVal>
          <c:smooth val="0"/>
          <c:extLst>
            <c:ext xmlns:c16="http://schemas.microsoft.com/office/drawing/2014/chart" uri="{C3380CC4-5D6E-409C-BE32-E72D297353CC}">
              <c16:uniqueId val="{00000003-F8F3-8E4E-A57D-02630E7CEE22}"/>
            </c:ext>
          </c:extLst>
        </c:ser>
        <c:dLbls>
          <c:showLegendKey val="0"/>
          <c:showVal val="0"/>
          <c:showCatName val="0"/>
          <c:showSerName val="0"/>
          <c:showPercent val="0"/>
          <c:showBubbleSize val="0"/>
        </c:dLbls>
        <c:axId val="845216"/>
        <c:axId val="276057087"/>
      </c:scatterChart>
      <c:valAx>
        <c:axId val="845216"/>
        <c:scaling>
          <c:orientation val="minMax"/>
          <c:min val="1.0000000000000002E-3"/>
        </c:scaling>
        <c:delete val="0"/>
        <c:axPos val="b"/>
        <c:numFmt formatCode="General" sourceLinked="1"/>
        <c:majorTickMark val="out"/>
        <c:minorTickMark val="none"/>
        <c:tickLblPos val="nextTo"/>
        <c:spPr>
          <a:noFill/>
          <a:ln w="25400"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76057087"/>
        <c:crosses val="autoZero"/>
        <c:crossBetween val="midCat"/>
      </c:valAx>
      <c:valAx>
        <c:axId val="276057087"/>
        <c:scaling>
          <c:orientation val="minMax"/>
        </c:scaling>
        <c:delete val="0"/>
        <c:axPos val="l"/>
        <c:numFmt formatCode="General" sourceLinked="1"/>
        <c:majorTickMark val="out"/>
        <c:minorTickMark val="none"/>
        <c:tickLblPos val="nextTo"/>
        <c:spPr>
          <a:noFill/>
          <a:ln w="25400"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45216"/>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356595866996855E-2"/>
          <c:y val="6.8899134188446232E-2"/>
          <c:w val="0.8410789901985013"/>
          <c:h val="0.83975794180363761"/>
        </c:manualLayout>
      </c:layout>
      <c:scatterChart>
        <c:scatterStyle val="lineMarker"/>
        <c:varyColors val="0"/>
        <c:ser>
          <c:idx val="0"/>
          <c:order val="0"/>
          <c:tx>
            <c:v>BPD</c:v>
          </c:tx>
          <c:spPr>
            <a:ln w="25400" cap="rnd">
              <a:noFill/>
              <a:round/>
            </a:ln>
            <a:effectLst/>
          </c:spPr>
          <c:marker>
            <c:symbol val="circle"/>
            <c:size val="7"/>
            <c:spPr>
              <a:solidFill>
                <a:srgbClr val="C00000"/>
              </a:solidFill>
              <a:ln w="12700">
                <a:solidFill>
                  <a:schemeClr val="tx1"/>
                </a:solidFill>
              </a:ln>
              <a:effectLst/>
            </c:spPr>
          </c:marker>
          <c:trendline>
            <c:spPr>
              <a:ln w="63500" cap="rnd" cmpd="sng">
                <a:solidFill>
                  <a:srgbClr val="C00000"/>
                </a:solidFill>
                <a:prstDash val="solid"/>
                <a:extLst>
                  <a:ext uri="{C807C97D-BFC1-408E-A445-0C87EB9F89A2}">
                    <ask:lineSketchStyleProps xmlns:ask="http://schemas.microsoft.com/office/drawing/2018/sketchyshapes">
                      <ask:type>
                        <ask:lineSketchNone/>
                      </ask:type>
                    </ask:lineSketchStyleProps>
                  </a:ext>
                </a:extLst>
              </a:ln>
              <a:effectLst/>
            </c:spPr>
            <c:trendlineType val="linear"/>
            <c:dispRSqr val="1"/>
            <c:dispEq val="0"/>
            <c:trendlineLbl>
              <c:layout>
                <c:manualLayout>
                  <c:x val="0.20882231235567869"/>
                  <c:y val="0.15717357964177162"/>
                </c:manualLayout>
              </c:layout>
              <c:numFmt formatCode="General" sourceLinked="0"/>
              <c:spPr>
                <a:noFill/>
                <a:ln>
                  <a:noFill/>
                </a:ln>
                <a:effectLst/>
              </c:spPr>
              <c:txPr>
                <a:bodyPr rot="0" spcFirstLastPara="1" vertOverflow="ellipsis" vert="horz" wrap="square" anchor="ctr" anchorCtr="1"/>
                <a:lstStyle/>
                <a:p>
                  <a:pPr>
                    <a:defRPr sz="1200" b="0" i="0" u="none" strike="noStrike" kern="1200" baseline="0">
                      <a:solidFill>
                        <a:srgbClr val="C00000"/>
                      </a:solidFill>
                      <a:latin typeface="Arial" panose="020B0604020202020204" pitchFamily="34" charset="0"/>
                      <a:ea typeface="+mn-ea"/>
                      <a:cs typeface="Arial" panose="020B0604020202020204" pitchFamily="34" charset="0"/>
                    </a:defRPr>
                  </a:pPr>
                  <a:endParaRPr lang="en-US"/>
                </a:p>
              </c:txPr>
            </c:trendlineLbl>
          </c:trendline>
          <c:xVal>
            <c:numRef>
              <c:f>'SSR BPD'!$D$2:$D$112</c:f>
              <c:numCache>
                <c:formatCode>General</c:formatCode>
                <c:ptCount val="111"/>
                <c:pt idx="0">
                  <c:v>1.299822E-3</c:v>
                </c:pt>
                <c:pt idx="1">
                  <c:v>1.151036E-3</c:v>
                </c:pt>
                <c:pt idx="2">
                  <c:v>1.2038089999999999E-3</c:v>
                </c:pt>
                <c:pt idx="3">
                  <c:v>1.2001799999999999E-3</c:v>
                </c:pt>
                <c:pt idx="4">
                  <c:v>1.3473160000000001E-3</c:v>
                </c:pt>
                <c:pt idx="5">
                  <c:v>1.2407340000000001E-3</c:v>
                </c:pt>
                <c:pt idx="6">
                  <c:v>1.494705E-3</c:v>
                </c:pt>
                <c:pt idx="7">
                  <c:v>1.3991629999999999E-3</c:v>
                </c:pt>
                <c:pt idx="8">
                  <c:v>1.4013249999999999E-3</c:v>
                </c:pt>
                <c:pt idx="9">
                  <c:v>1.2203279999999999E-3</c:v>
                </c:pt>
                <c:pt idx="10">
                  <c:v>1.1437400000000001E-3</c:v>
                </c:pt>
                <c:pt idx="11">
                  <c:v>1.246385E-3</c:v>
                </c:pt>
                <c:pt idx="12">
                  <c:v>1.3190400000000001E-3</c:v>
                </c:pt>
                <c:pt idx="13">
                  <c:v>1.594107E-3</c:v>
                </c:pt>
                <c:pt idx="14">
                  <c:v>1.2872529999999999E-3</c:v>
                </c:pt>
                <c:pt idx="15">
                  <c:v>1.3329380000000001E-3</c:v>
                </c:pt>
                <c:pt idx="16">
                  <c:v>1.219786E-3</c:v>
                </c:pt>
                <c:pt idx="17">
                  <c:v>1.4144019999999999E-3</c:v>
                </c:pt>
                <c:pt idx="18">
                  <c:v>1.2067670000000001E-3</c:v>
                </c:pt>
                <c:pt idx="19">
                  <c:v>1.228233E-3</c:v>
                </c:pt>
                <c:pt idx="20">
                  <c:v>1.291431E-3</c:v>
                </c:pt>
                <c:pt idx="21">
                  <c:v>1.263983E-3</c:v>
                </c:pt>
                <c:pt idx="22">
                  <c:v>1.136572E-3</c:v>
                </c:pt>
                <c:pt idx="23">
                  <c:v>1.167347E-3</c:v>
                </c:pt>
                <c:pt idx="24">
                  <c:v>1.1810060000000001E-3</c:v>
                </c:pt>
                <c:pt idx="25">
                  <c:v>1.3401120000000001E-3</c:v>
                </c:pt>
                <c:pt idx="26">
                  <c:v>1.3582830000000001E-3</c:v>
                </c:pt>
                <c:pt idx="27">
                  <c:v>1.094002E-3</c:v>
                </c:pt>
                <c:pt idx="28">
                  <c:v>1.390447E-3</c:v>
                </c:pt>
                <c:pt idx="29">
                  <c:v>1.302915E-3</c:v>
                </c:pt>
                <c:pt idx="30">
                  <c:v>1.303804E-3</c:v>
                </c:pt>
                <c:pt idx="31">
                  <c:v>1.0567630000000001E-3</c:v>
                </c:pt>
                <c:pt idx="32">
                  <c:v>1.2223970000000001E-3</c:v>
                </c:pt>
                <c:pt idx="33">
                  <c:v>1.34307E-3</c:v>
                </c:pt>
                <c:pt idx="34">
                  <c:v>1.196024E-3</c:v>
                </c:pt>
                <c:pt idx="35">
                  <c:v>1.3037089999999999E-3</c:v>
                </c:pt>
                <c:pt idx="36">
                  <c:v>1.3502099999999999E-3</c:v>
                </c:pt>
                <c:pt idx="37">
                  <c:v>1.3302380000000001E-3</c:v>
                </c:pt>
                <c:pt idx="38">
                  <c:v>1.220713E-3</c:v>
                </c:pt>
                <c:pt idx="39">
                  <c:v>1.231376E-3</c:v>
                </c:pt>
                <c:pt idx="40">
                  <c:v>1.301031E-3</c:v>
                </c:pt>
                <c:pt idx="41">
                  <c:v>1.206255E-3</c:v>
                </c:pt>
                <c:pt idx="42">
                  <c:v>1.33942E-3</c:v>
                </c:pt>
                <c:pt idx="43">
                  <c:v>1.2955169999999999E-3</c:v>
                </c:pt>
                <c:pt idx="44">
                  <c:v>1.2553289999999999E-3</c:v>
                </c:pt>
                <c:pt idx="45">
                  <c:v>1.23723E-3</c:v>
                </c:pt>
                <c:pt idx="46">
                  <c:v>1.4776850000000001E-3</c:v>
                </c:pt>
                <c:pt idx="47">
                  <c:v>1.089064E-3</c:v>
                </c:pt>
                <c:pt idx="48">
                  <c:v>1.2886149999999999E-3</c:v>
                </c:pt>
                <c:pt idx="49">
                  <c:v>1.3678259999999999E-3</c:v>
                </c:pt>
                <c:pt idx="50">
                  <c:v>1.178927E-3</c:v>
                </c:pt>
                <c:pt idx="51">
                  <c:v>1.016156E-3</c:v>
                </c:pt>
                <c:pt idx="52">
                  <c:v>1.3967020000000001E-3</c:v>
                </c:pt>
                <c:pt idx="53">
                  <c:v>1.255974E-3</c:v>
                </c:pt>
                <c:pt idx="54">
                  <c:v>1.2371050000000001E-3</c:v>
                </c:pt>
                <c:pt idx="55">
                  <c:v>1.3935239999999999E-3</c:v>
                </c:pt>
                <c:pt idx="56">
                  <c:v>1.4234269999999999E-3</c:v>
                </c:pt>
                <c:pt idx="57">
                  <c:v>1.505454E-3</c:v>
                </c:pt>
                <c:pt idx="58">
                  <c:v>1.126684E-3</c:v>
                </c:pt>
                <c:pt idx="59">
                  <c:v>1.3037960000000001E-3</c:v>
                </c:pt>
                <c:pt idx="60">
                  <c:v>1.300212E-3</c:v>
                </c:pt>
                <c:pt idx="61">
                  <c:v>1.290509E-3</c:v>
                </c:pt>
                <c:pt idx="62">
                  <c:v>1.35749E-3</c:v>
                </c:pt>
                <c:pt idx="63">
                  <c:v>1.2113829999999999E-3</c:v>
                </c:pt>
                <c:pt idx="64">
                  <c:v>1.20381E-3</c:v>
                </c:pt>
                <c:pt idx="65">
                  <c:v>1.399792E-3</c:v>
                </c:pt>
                <c:pt idx="66">
                  <c:v>1.467047E-3</c:v>
                </c:pt>
                <c:pt idx="67">
                  <c:v>1.142866E-3</c:v>
                </c:pt>
                <c:pt idx="68">
                  <c:v>1.184243E-3</c:v>
                </c:pt>
                <c:pt idx="69">
                  <c:v>1.2550980000000001E-3</c:v>
                </c:pt>
                <c:pt idx="70">
                  <c:v>1.2745530000000001E-3</c:v>
                </c:pt>
                <c:pt idx="71">
                  <c:v>1.3377280000000001E-3</c:v>
                </c:pt>
                <c:pt idx="72">
                  <c:v>1.4512500000000001E-3</c:v>
                </c:pt>
                <c:pt idx="73">
                  <c:v>1.2242049999999999E-3</c:v>
                </c:pt>
                <c:pt idx="74">
                  <c:v>1.1761720000000001E-3</c:v>
                </c:pt>
                <c:pt idx="75">
                  <c:v>1.2353570000000001E-3</c:v>
                </c:pt>
                <c:pt idx="76">
                  <c:v>1.3379819999999999E-3</c:v>
                </c:pt>
                <c:pt idx="77">
                  <c:v>1.4102470000000001E-3</c:v>
                </c:pt>
                <c:pt idx="78">
                  <c:v>1.1630169999999999E-3</c:v>
                </c:pt>
                <c:pt idx="79">
                  <c:v>1.4064450000000001E-3</c:v>
                </c:pt>
                <c:pt idx="80">
                  <c:v>1.206223E-3</c:v>
                </c:pt>
                <c:pt idx="81">
                  <c:v>1.46068E-3</c:v>
                </c:pt>
                <c:pt idx="82">
                  <c:v>1.3365110000000001E-3</c:v>
                </c:pt>
                <c:pt idx="83">
                  <c:v>1.2298949999999999E-3</c:v>
                </c:pt>
                <c:pt idx="84">
                  <c:v>1.3969950000000001E-3</c:v>
                </c:pt>
                <c:pt idx="85">
                  <c:v>1.1120329999999999E-3</c:v>
                </c:pt>
                <c:pt idx="86">
                  <c:v>1.177759E-3</c:v>
                </c:pt>
                <c:pt idx="87">
                  <c:v>1.1403819999999999E-3</c:v>
                </c:pt>
                <c:pt idx="88">
                  <c:v>1.1210619999999999E-3</c:v>
                </c:pt>
                <c:pt idx="89">
                  <c:v>1.6761339999999999E-3</c:v>
                </c:pt>
                <c:pt idx="90">
                  <c:v>1.347663E-3</c:v>
                </c:pt>
                <c:pt idx="91">
                  <c:v>1.373892E-3</c:v>
                </c:pt>
                <c:pt idx="92">
                  <c:v>1.172693E-3</c:v>
                </c:pt>
                <c:pt idx="93">
                  <c:v>1.1223419999999999E-3</c:v>
                </c:pt>
                <c:pt idx="94">
                  <c:v>1.0282799999999999E-3</c:v>
                </c:pt>
                <c:pt idx="95">
                  <c:v>1.0536810000000001E-3</c:v>
                </c:pt>
                <c:pt idx="96">
                  <c:v>1.3500529999999999E-3</c:v>
                </c:pt>
                <c:pt idx="97">
                  <c:v>1.2116970000000001E-3</c:v>
                </c:pt>
                <c:pt idx="98">
                  <c:v>1.3821599999999999E-3</c:v>
                </c:pt>
                <c:pt idx="99">
                  <c:v>1.3287189999999999E-3</c:v>
                </c:pt>
                <c:pt idx="100">
                  <c:v>1.302725E-3</c:v>
                </c:pt>
                <c:pt idx="101">
                  <c:v>1.253512E-3</c:v>
                </c:pt>
                <c:pt idx="102">
                  <c:v>1.1460050000000001E-3</c:v>
                </c:pt>
                <c:pt idx="103">
                  <c:v>1.3050399999999999E-3</c:v>
                </c:pt>
                <c:pt idx="104">
                  <c:v>1.26045E-3</c:v>
                </c:pt>
                <c:pt idx="105">
                  <c:v>1.498215E-3</c:v>
                </c:pt>
                <c:pt idx="106">
                  <c:v>1.202528E-3</c:v>
                </c:pt>
                <c:pt idx="107">
                  <c:v>1.36392E-3</c:v>
                </c:pt>
                <c:pt idx="108">
                  <c:v>1.415438E-3</c:v>
                </c:pt>
                <c:pt idx="109">
                  <c:v>1.1331970000000001E-3</c:v>
                </c:pt>
                <c:pt idx="110">
                  <c:v>1.1948639999999999E-3</c:v>
                </c:pt>
              </c:numCache>
            </c:numRef>
          </c:xVal>
          <c:yVal>
            <c:numRef>
              <c:f>'SSR BPD'!$M$2:$M$111</c:f>
              <c:numCache>
                <c:formatCode>General</c:formatCode>
                <c:ptCount val="110"/>
                <c:pt idx="0">
                  <c:v>1</c:v>
                </c:pt>
                <c:pt idx="1">
                  <c:v>14</c:v>
                </c:pt>
                <c:pt idx="2">
                  <c:v>15</c:v>
                </c:pt>
                <c:pt idx="3">
                  <c:v>13</c:v>
                </c:pt>
                <c:pt idx="4">
                  <c:v>0</c:v>
                </c:pt>
                <c:pt idx="5">
                  <c:v>5</c:v>
                </c:pt>
                <c:pt idx="6">
                  <c:v>16</c:v>
                </c:pt>
                <c:pt idx="7">
                  <c:v>0</c:v>
                </c:pt>
                <c:pt idx="8">
                  <c:v>2</c:v>
                </c:pt>
                <c:pt idx="9">
                  <c:v>13</c:v>
                </c:pt>
                <c:pt idx="10">
                  <c:v>10</c:v>
                </c:pt>
                <c:pt idx="11">
                  <c:v>17</c:v>
                </c:pt>
                <c:pt idx="12">
                  <c:v>0</c:v>
                </c:pt>
                <c:pt idx="13">
                  <c:v>11</c:v>
                </c:pt>
                <c:pt idx="14">
                  <c:v>15</c:v>
                </c:pt>
                <c:pt idx="15">
                  <c:v>21</c:v>
                </c:pt>
                <c:pt idx="16">
                  <c:v>12</c:v>
                </c:pt>
                <c:pt idx="17">
                  <c:v>10</c:v>
                </c:pt>
                <c:pt idx="18">
                  <c:v>18</c:v>
                </c:pt>
                <c:pt idx="19">
                  <c:v>0</c:v>
                </c:pt>
                <c:pt idx="20">
                  <c:v>10</c:v>
                </c:pt>
                <c:pt idx="21">
                  <c:v>0</c:v>
                </c:pt>
                <c:pt idx="22">
                  <c:v>17</c:v>
                </c:pt>
                <c:pt idx="23">
                  <c:v>0</c:v>
                </c:pt>
                <c:pt idx="24">
                  <c:v>-1</c:v>
                </c:pt>
                <c:pt idx="25">
                  <c:v>0</c:v>
                </c:pt>
                <c:pt idx="26">
                  <c:v>23</c:v>
                </c:pt>
                <c:pt idx="27">
                  <c:v>3</c:v>
                </c:pt>
                <c:pt idx="28">
                  <c:v>17</c:v>
                </c:pt>
                <c:pt idx="29">
                  <c:v>1</c:v>
                </c:pt>
                <c:pt idx="30">
                  <c:v>13</c:v>
                </c:pt>
                <c:pt idx="31">
                  <c:v>3</c:v>
                </c:pt>
                <c:pt idx="32">
                  <c:v>15</c:v>
                </c:pt>
                <c:pt idx="33">
                  <c:v>10</c:v>
                </c:pt>
                <c:pt idx="34">
                  <c:v>13</c:v>
                </c:pt>
                <c:pt idx="35">
                  <c:v>14</c:v>
                </c:pt>
                <c:pt idx="36">
                  <c:v>4</c:v>
                </c:pt>
                <c:pt idx="37">
                  <c:v>16</c:v>
                </c:pt>
                <c:pt idx="38">
                  <c:v>13</c:v>
                </c:pt>
                <c:pt idx="39">
                  <c:v>8</c:v>
                </c:pt>
                <c:pt idx="40">
                  <c:v>0</c:v>
                </c:pt>
                <c:pt idx="41">
                  <c:v>19</c:v>
                </c:pt>
                <c:pt idx="42">
                  <c:v>16</c:v>
                </c:pt>
                <c:pt idx="43">
                  <c:v>17</c:v>
                </c:pt>
                <c:pt idx="44">
                  <c:v>19</c:v>
                </c:pt>
                <c:pt idx="45">
                  <c:v>16</c:v>
                </c:pt>
                <c:pt idx="46">
                  <c:v>10</c:v>
                </c:pt>
                <c:pt idx="47">
                  <c:v>12</c:v>
                </c:pt>
                <c:pt idx="48">
                  <c:v>1</c:v>
                </c:pt>
                <c:pt idx="49">
                  <c:v>11</c:v>
                </c:pt>
                <c:pt idx="50">
                  <c:v>20</c:v>
                </c:pt>
                <c:pt idx="51">
                  <c:v>0</c:v>
                </c:pt>
                <c:pt idx="52">
                  <c:v>11</c:v>
                </c:pt>
                <c:pt idx="53">
                  <c:v>2</c:v>
                </c:pt>
                <c:pt idx="54">
                  <c:v>9</c:v>
                </c:pt>
                <c:pt idx="55">
                  <c:v>2</c:v>
                </c:pt>
                <c:pt idx="56">
                  <c:v>11</c:v>
                </c:pt>
                <c:pt idx="57">
                  <c:v>12</c:v>
                </c:pt>
                <c:pt idx="58">
                  <c:v>0</c:v>
                </c:pt>
                <c:pt idx="59">
                  <c:v>0</c:v>
                </c:pt>
                <c:pt idx="60">
                  <c:v>-6</c:v>
                </c:pt>
                <c:pt idx="61">
                  <c:v>18</c:v>
                </c:pt>
                <c:pt idx="62">
                  <c:v>0</c:v>
                </c:pt>
                <c:pt idx="63">
                  <c:v>12</c:v>
                </c:pt>
                <c:pt idx="64">
                  <c:v>0</c:v>
                </c:pt>
                <c:pt idx="65">
                  <c:v>10</c:v>
                </c:pt>
                <c:pt idx="66">
                  <c:v>8</c:v>
                </c:pt>
                <c:pt idx="67">
                  <c:v>19</c:v>
                </c:pt>
                <c:pt idx="68">
                  <c:v>12</c:v>
                </c:pt>
                <c:pt idx="69">
                  <c:v>0</c:v>
                </c:pt>
                <c:pt idx="70">
                  <c:v>11</c:v>
                </c:pt>
                <c:pt idx="71">
                  <c:v>17</c:v>
                </c:pt>
                <c:pt idx="72">
                  <c:v>15</c:v>
                </c:pt>
                <c:pt idx="73">
                  <c:v>10</c:v>
                </c:pt>
                <c:pt idx="74">
                  <c:v>16</c:v>
                </c:pt>
                <c:pt idx="75">
                  <c:v>2</c:v>
                </c:pt>
                <c:pt idx="76">
                  <c:v>16</c:v>
                </c:pt>
                <c:pt idx="77">
                  <c:v>8</c:v>
                </c:pt>
                <c:pt idx="78">
                  <c:v>3</c:v>
                </c:pt>
                <c:pt idx="79">
                  <c:v>-13</c:v>
                </c:pt>
                <c:pt idx="80">
                  <c:v>0</c:v>
                </c:pt>
                <c:pt idx="81">
                  <c:v>12</c:v>
                </c:pt>
                <c:pt idx="82">
                  <c:v>0</c:v>
                </c:pt>
                <c:pt idx="83">
                  <c:v>4</c:v>
                </c:pt>
                <c:pt idx="84">
                  <c:v>1</c:v>
                </c:pt>
                <c:pt idx="85">
                  <c:v>16</c:v>
                </c:pt>
                <c:pt idx="86">
                  <c:v>14</c:v>
                </c:pt>
                <c:pt idx="87">
                  <c:v>10</c:v>
                </c:pt>
                <c:pt idx="88">
                  <c:v>14</c:v>
                </c:pt>
                <c:pt idx="89">
                  <c:v>-16</c:v>
                </c:pt>
                <c:pt idx="90">
                  <c:v>-1</c:v>
                </c:pt>
                <c:pt idx="91">
                  <c:v>6</c:v>
                </c:pt>
                <c:pt idx="92">
                  <c:v>12</c:v>
                </c:pt>
                <c:pt idx="93">
                  <c:v>0</c:v>
                </c:pt>
                <c:pt idx="94">
                  <c:v>15</c:v>
                </c:pt>
                <c:pt idx="95">
                  <c:v>21</c:v>
                </c:pt>
                <c:pt idx="96">
                  <c:v>11</c:v>
                </c:pt>
                <c:pt idx="97">
                  <c:v>18</c:v>
                </c:pt>
                <c:pt idx="98">
                  <c:v>17</c:v>
                </c:pt>
                <c:pt idx="99">
                  <c:v>0</c:v>
                </c:pt>
                <c:pt idx="100">
                  <c:v>20</c:v>
                </c:pt>
                <c:pt idx="101">
                  <c:v>6</c:v>
                </c:pt>
                <c:pt idx="102">
                  <c:v>15</c:v>
                </c:pt>
                <c:pt idx="103">
                  <c:v>9</c:v>
                </c:pt>
                <c:pt idx="104">
                  <c:v>0</c:v>
                </c:pt>
                <c:pt idx="105">
                  <c:v>-2</c:v>
                </c:pt>
                <c:pt idx="106">
                  <c:v>5</c:v>
                </c:pt>
                <c:pt idx="107">
                  <c:v>15</c:v>
                </c:pt>
                <c:pt idx="108">
                  <c:v>0</c:v>
                </c:pt>
                <c:pt idx="109">
                  <c:v>10</c:v>
                </c:pt>
              </c:numCache>
            </c:numRef>
          </c:yVal>
          <c:smooth val="0"/>
          <c:extLst>
            <c:ext xmlns:c16="http://schemas.microsoft.com/office/drawing/2014/chart" uri="{C3380CC4-5D6E-409C-BE32-E72D297353CC}">
              <c16:uniqueId val="{00000001-74FC-9046-9D4B-05195FC5A6BF}"/>
            </c:ext>
          </c:extLst>
        </c:ser>
        <c:ser>
          <c:idx val="1"/>
          <c:order val="1"/>
          <c:tx>
            <c:v>PC</c:v>
          </c:tx>
          <c:spPr>
            <a:ln w="25400" cap="rnd">
              <a:noFill/>
              <a:round/>
            </a:ln>
            <a:effectLst/>
          </c:spPr>
          <c:marker>
            <c:symbol val="triangle"/>
            <c:size val="7"/>
            <c:spPr>
              <a:solidFill>
                <a:schemeClr val="bg2">
                  <a:lumMod val="90000"/>
                </a:schemeClr>
              </a:solidFill>
              <a:ln w="12700">
                <a:solidFill>
                  <a:schemeClr val="tx1"/>
                </a:solidFill>
              </a:ln>
              <a:effectLst/>
            </c:spPr>
          </c:marker>
          <c:trendline>
            <c:spPr>
              <a:ln w="63500" cap="rnd">
                <a:solidFill>
                  <a:schemeClr val="tx1"/>
                </a:solidFill>
                <a:prstDash val="solid"/>
              </a:ln>
              <a:effectLst/>
            </c:spPr>
            <c:trendlineType val="linear"/>
            <c:dispRSqr val="1"/>
            <c:dispEq val="0"/>
            <c:trendlineLbl>
              <c:layout>
                <c:manualLayout>
                  <c:x val="0.22000715272026086"/>
                  <c:y val="-0.10687577087364995"/>
                </c:manualLayout>
              </c:layout>
              <c:numFmt formatCode="General"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rendlineLbl>
          </c:trendline>
          <c:xVal>
            <c:numRef>
              <c:f>'SSR BPD'!$D$112:$D$219</c:f>
              <c:numCache>
                <c:formatCode>General</c:formatCode>
                <c:ptCount val="108"/>
                <c:pt idx="0">
                  <c:v>1.1948639999999999E-3</c:v>
                </c:pt>
                <c:pt idx="1">
                  <c:v>1.4202259999999999E-3</c:v>
                </c:pt>
                <c:pt idx="2">
                  <c:v>1.319618E-3</c:v>
                </c:pt>
                <c:pt idx="3">
                  <c:v>1.2780929999999999E-3</c:v>
                </c:pt>
                <c:pt idx="4">
                  <c:v>1.2120989999999999E-3</c:v>
                </c:pt>
                <c:pt idx="5">
                  <c:v>1.402152E-3</c:v>
                </c:pt>
                <c:pt idx="6">
                  <c:v>1.3985180000000001E-3</c:v>
                </c:pt>
                <c:pt idx="7">
                  <c:v>1.2323060000000001E-3</c:v>
                </c:pt>
                <c:pt idx="8">
                  <c:v>1.4385730000000001E-3</c:v>
                </c:pt>
                <c:pt idx="9">
                  <c:v>1.3919920000000001E-3</c:v>
                </c:pt>
                <c:pt idx="10">
                  <c:v>1.2398999999999999E-3</c:v>
                </c:pt>
                <c:pt idx="11">
                  <c:v>1.453087E-3</c:v>
                </c:pt>
                <c:pt idx="12">
                  <c:v>1.402307E-3</c:v>
                </c:pt>
                <c:pt idx="13">
                  <c:v>1.232742E-3</c:v>
                </c:pt>
                <c:pt idx="14">
                  <c:v>1.23741E-3</c:v>
                </c:pt>
                <c:pt idx="15">
                  <c:v>1.228046E-3</c:v>
                </c:pt>
                <c:pt idx="16">
                  <c:v>1.2523160000000001E-3</c:v>
                </c:pt>
                <c:pt idx="17">
                  <c:v>1.3185580000000001E-3</c:v>
                </c:pt>
                <c:pt idx="18">
                  <c:v>1.1844239999999999E-3</c:v>
                </c:pt>
                <c:pt idx="19">
                  <c:v>1.3241080000000001E-3</c:v>
                </c:pt>
                <c:pt idx="20">
                  <c:v>1.287917E-3</c:v>
                </c:pt>
                <c:pt idx="21">
                  <c:v>1.259855E-3</c:v>
                </c:pt>
                <c:pt idx="22">
                  <c:v>1.268372E-3</c:v>
                </c:pt>
                <c:pt idx="23">
                  <c:v>1.460104E-3</c:v>
                </c:pt>
                <c:pt idx="24">
                  <c:v>1.3412490000000001E-3</c:v>
                </c:pt>
                <c:pt idx="25">
                  <c:v>1.1899300000000001E-3</c:v>
                </c:pt>
                <c:pt idx="26">
                  <c:v>1.3603650000000001E-3</c:v>
                </c:pt>
                <c:pt idx="27">
                  <c:v>1.2696809999999999E-3</c:v>
                </c:pt>
                <c:pt idx="28">
                  <c:v>1.6318109999999999E-3</c:v>
                </c:pt>
                <c:pt idx="29">
                  <c:v>1.2797959999999999E-3</c:v>
                </c:pt>
                <c:pt idx="30">
                  <c:v>1.148792E-3</c:v>
                </c:pt>
                <c:pt idx="31">
                  <c:v>1.3162549999999999E-3</c:v>
                </c:pt>
                <c:pt idx="32">
                  <c:v>1.275069E-3</c:v>
                </c:pt>
                <c:pt idx="33">
                  <c:v>1.3068139999999999E-3</c:v>
                </c:pt>
                <c:pt idx="34">
                  <c:v>1.2626849999999999E-3</c:v>
                </c:pt>
                <c:pt idx="35">
                  <c:v>1.1377099999999999E-3</c:v>
                </c:pt>
                <c:pt idx="36">
                  <c:v>1.154651E-3</c:v>
                </c:pt>
                <c:pt idx="37">
                  <c:v>1.3270039999999999E-3</c:v>
                </c:pt>
                <c:pt idx="38">
                  <c:v>1.249385E-3</c:v>
                </c:pt>
                <c:pt idx="39">
                  <c:v>1.266405E-3</c:v>
                </c:pt>
                <c:pt idx="40">
                  <c:v>1.188754E-3</c:v>
                </c:pt>
                <c:pt idx="41">
                  <c:v>1.1185349999999999E-3</c:v>
                </c:pt>
                <c:pt idx="42">
                  <c:v>1.328192E-3</c:v>
                </c:pt>
                <c:pt idx="43">
                  <c:v>1.3197650000000001E-3</c:v>
                </c:pt>
                <c:pt idx="44">
                  <c:v>1.5788530000000001E-3</c:v>
                </c:pt>
                <c:pt idx="45">
                  <c:v>1.6695010000000001E-3</c:v>
                </c:pt>
                <c:pt idx="46">
                  <c:v>1.172719E-3</c:v>
                </c:pt>
                <c:pt idx="47">
                  <c:v>1.3357270000000001E-3</c:v>
                </c:pt>
                <c:pt idx="48">
                  <c:v>1.247068E-3</c:v>
                </c:pt>
                <c:pt idx="49">
                  <c:v>1.2693750000000001E-3</c:v>
                </c:pt>
                <c:pt idx="50">
                  <c:v>1.2426469999999999E-3</c:v>
                </c:pt>
                <c:pt idx="51">
                  <c:v>1.2084559999999999E-3</c:v>
                </c:pt>
                <c:pt idx="52">
                  <c:v>1.341739E-3</c:v>
                </c:pt>
                <c:pt idx="53">
                  <c:v>1.130973E-3</c:v>
                </c:pt>
                <c:pt idx="54">
                  <c:v>1.337803E-3</c:v>
                </c:pt>
                <c:pt idx="55">
                  <c:v>1.2805640000000001E-3</c:v>
                </c:pt>
                <c:pt idx="56">
                  <c:v>1.4470279999999999E-3</c:v>
                </c:pt>
                <c:pt idx="57">
                  <c:v>1.268904E-3</c:v>
                </c:pt>
                <c:pt idx="58">
                  <c:v>1.2808979999999999E-3</c:v>
                </c:pt>
                <c:pt idx="59">
                  <c:v>1.2857039999999999E-3</c:v>
                </c:pt>
                <c:pt idx="60">
                  <c:v>1.283752E-3</c:v>
                </c:pt>
                <c:pt idx="61">
                  <c:v>1.224118E-3</c:v>
                </c:pt>
                <c:pt idx="62">
                  <c:v>1.3562470000000001E-3</c:v>
                </c:pt>
                <c:pt idx="63">
                  <c:v>1.114774E-3</c:v>
                </c:pt>
                <c:pt idx="64">
                  <c:v>1.2971619999999999E-3</c:v>
                </c:pt>
                <c:pt idx="65">
                  <c:v>1.4785239999999999E-3</c:v>
                </c:pt>
                <c:pt idx="66">
                  <c:v>1.4151840000000001E-3</c:v>
                </c:pt>
                <c:pt idx="67">
                  <c:v>1.3090529999999999E-3</c:v>
                </c:pt>
                <c:pt idx="68">
                  <c:v>1.172855E-3</c:v>
                </c:pt>
                <c:pt idx="69">
                  <c:v>1.3400459999999999E-3</c:v>
                </c:pt>
                <c:pt idx="70">
                  <c:v>1.3346790000000001E-3</c:v>
                </c:pt>
                <c:pt idx="71">
                  <c:v>1.249666E-3</c:v>
                </c:pt>
                <c:pt idx="72">
                  <c:v>1.2814129999999999E-3</c:v>
                </c:pt>
                <c:pt idx="73">
                  <c:v>1.241921E-3</c:v>
                </c:pt>
                <c:pt idx="74">
                  <c:v>1.3046379999999999E-3</c:v>
                </c:pt>
                <c:pt idx="75">
                  <c:v>1.329607E-3</c:v>
                </c:pt>
                <c:pt idx="76">
                  <c:v>1.595015E-3</c:v>
                </c:pt>
                <c:pt idx="77">
                  <c:v>1.6814760000000001E-3</c:v>
                </c:pt>
                <c:pt idx="78">
                  <c:v>1.4619959999999999E-3</c:v>
                </c:pt>
                <c:pt idx="79">
                  <c:v>1.4904860000000001E-3</c:v>
                </c:pt>
                <c:pt idx="80">
                  <c:v>1.2931430000000001E-3</c:v>
                </c:pt>
                <c:pt idx="81">
                  <c:v>1.298888E-3</c:v>
                </c:pt>
                <c:pt idx="82">
                  <c:v>1.153414E-3</c:v>
                </c:pt>
                <c:pt idx="83">
                  <c:v>1.404874E-3</c:v>
                </c:pt>
                <c:pt idx="84">
                  <c:v>1.173842E-3</c:v>
                </c:pt>
                <c:pt idx="85">
                  <c:v>1.271311E-3</c:v>
                </c:pt>
                <c:pt idx="86">
                  <c:v>1.4541720000000001E-3</c:v>
                </c:pt>
                <c:pt idx="87">
                  <c:v>1.5097310000000001E-3</c:v>
                </c:pt>
                <c:pt idx="88">
                  <c:v>1.2734549999999999E-3</c:v>
                </c:pt>
                <c:pt idx="89">
                  <c:v>1.297606E-3</c:v>
                </c:pt>
                <c:pt idx="90">
                  <c:v>1.458198E-3</c:v>
                </c:pt>
                <c:pt idx="91">
                  <c:v>1.3685279999999999E-3</c:v>
                </c:pt>
                <c:pt idx="92">
                  <c:v>1.1845270000000001E-3</c:v>
                </c:pt>
                <c:pt idx="93">
                  <c:v>1.3194560000000001E-3</c:v>
                </c:pt>
                <c:pt idx="94">
                  <c:v>1.317948E-3</c:v>
                </c:pt>
                <c:pt idx="95">
                  <c:v>1.3545499999999999E-3</c:v>
                </c:pt>
                <c:pt idx="96">
                  <c:v>1.3462459999999999E-3</c:v>
                </c:pt>
                <c:pt idx="97">
                  <c:v>1.322429E-3</c:v>
                </c:pt>
                <c:pt idx="98">
                  <c:v>1.2564379999999999E-3</c:v>
                </c:pt>
                <c:pt idx="99">
                  <c:v>1.13053E-3</c:v>
                </c:pt>
                <c:pt idx="100">
                  <c:v>1.3383970000000001E-3</c:v>
                </c:pt>
                <c:pt idx="101">
                  <c:v>1.223303E-3</c:v>
                </c:pt>
                <c:pt idx="102">
                  <c:v>1.411346E-3</c:v>
                </c:pt>
                <c:pt idx="103">
                  <c:v>1.291202E-3</c:v>
                </c:pt>
                <c:pt idx="104">
                  <c:v>1.223158E-3</c:v>
                </c:pt>
                <c:pt idx="105">
                  <c:v>1.3587639999999999E-3</c:v>
                </c:pt>
                <c:pt idx="106">
                  <c:v>1.1571260000000001E-3</c:v>
                </c:pt>
                <c:pt idx="107">
                  <c:v>1.3207010000000001E-3</c:v>
                </c:pt>
              </c:numCache>
            </c:numRef>
          </c:xVal>
          <c:yVal>
            <c:numRef>
              <c:f>'SSR BPD'!$M$112:$M$219</c:f>
              <c:numCache>
                <c:formatCode>General</c:formatCode>
                <c:ptCount val="108"/>
                <c:pt idx="0">
                  <c:v>19</c:v>
                </c:pt>
                <c:pt idx="1">
                  <c:v>8</c:v>
                </c:pt>
                <c:pt idx="2">
                  <c:v>14</c:v>
                </c:pt>
                <c:pt idx="3">
                  <c:v>0</c:v>
                </c:pt>
                <c:pt idx="4">
                  <c:v>0</c:v>
                </c:pt>
                <c:pt idx="5">
                  <c:v>9</c:v>
                </c:pt>
                <c:pt idx="6">
                  <c:v>-3</c:v>
                </c:pt>
                <c:pt idx="7">
                  <c:v>0</c:v>
                </c:pt>
                <c:pt idx="8">
                  <c:v>4</c:v>
                </c:pt>
                <c:pt idx="9">
                  <c:v>-3</c:v>
                </c:pt>
                <c:pt idx="10">
                  <c:v>16</c:v>
                </c:pt>
                <c:pt idx="11">
                  <c:v>0</c:v>
                </c:pt>
                <c:pt idx="12">
                  <c:v>0</c:v>
                </c:pt>
                <c:pt idx="13">
                  <c:v>0</c:v>
                </c:pt>
                <c:pt idx="14">
                  <c:v>0</c:v>
                </c:pt>
                <c:pt idx="15">
                  <c:v>0</c:v>
                </c:pt>
                <c:pt idx="16">
                  <c:v>12</c:v>
                </c:pt>
                <c:pt idx="17">
                  <c:v>0</c:v>
                </c:pt>
                <c:pt idx="18">
                  <c:v>0</c:v>
                </c:pt>
                <c:pt idx="19">
                  <c:v>10</c:v>
                </c:pt>
                <c:pt idx="20">
                  <c:v>0</c:v>
                </c:pt>
                <c:pt idx="21">
                  <c:v>3</c:v>
                </c:pt>
                <c:pt idx="22">
                  <c:v>-12</c:v>
                </c:pt>
                <c:pt idx="23">
                  <c:v>0</c:v>
                </c:pt>
                <c:pt idx="24">
                  <c:v>0</c:v>
                </c:pt>
                <c:pt idx="25">
                  <c:v>0</c:v>
                </c:pt>
                <c:pt idx="26">
                  <c:v>14</c:v>
                </c:pt>
                <c:pt idx="27">
                  <c:v>13</c:v>
                </c:pt>
                <c:pt idx="28">
                  <c:v>7</c:v>
                </c:pt>
                <c:pt idx="29">
                  <c:v>0</c:v>
                </c:pt>
                <c:pt idx="30">
                  <c:v>0</c:v>
                </c:pt>
                <c:pt idx="31">
                  <c:v>13</c:v>
                </c:pt>
                <c:pt idx="32">
                  <c:v>12</c:v>
                </c:pt>
                <c:pt idx="33">
                  <c:v>0</c:v>
                </c:pt>
                <c:pt idx="34">
                  <c:v>22</c:v>
                </c:pt>
                <c:pt idx="35">
                  <c:v>10</c:v>
                </c:pt>
                <c:pt idx="36">
                  <c:v>18</c:v>
                </c:pt>
                <c:pt idx="37">
                  <c:v>-8</c:v>
                </c:pt>
                <c:pt idx="38">
                  <c:v>16</c:v>
                </c:pt>
                <c:pt idx="39">
                  <c:v>12</c:v>
                </c:pt>
                <c:pt idx="40">
                  <c:v>24</c:v>
                </c:pt>
                <c:pt idx="41">
                  <c:v>0</c:v>
                </c:pt>
                <c:pt idx="42">
                  <c:v>15</c:v>
                </c:pt>
                <c:pt idx="43">
                  <c:v>0</c:v>
                </c:pt>
                <c:pt idx="44">
                  <c:v>10</c:v>
                </c:pt>
                <c:pt idx="45">
                  <c:v>0</c:v>
                </c:pt>
                <c:pt idx="46">
                  <c:v>15</c:v>
                </c:pt>
                <c:pt idx="47">
                  <c:v>11</c:v>
                </c:pt>
                <c:pt idx="48">
                  <c:v>0</c:v>
                </c:pt>
                <c:pt idx="49">
                  <c:v>0</c:v>
                </c:pt>
                <c:pt idx="50">
                  <c:v>3</c:v>
                </c:pt>
                <c:pt idx="51">
                  <c:v>0</c:v>
                </c:pt>
                <c:pt idx="52">
                  <c:v>0</c:v>
                </c:pt>
                <c:pt idx="53">
                  <c:v>13</c:v>
                </c:pt>
                <c:pt idx="54">
                  <c:v>0</c:v>
                </c:pt>
                <c:pt idx="55">
                  <c:v>0</c:v>
                </c:pt>
                <c:pt idx="56">
                  <c:v>0</c:v>
                </c:pt>
                <c:pt idx="57">
                  <c:v>0</c:v>
                </c:pt>
                <c:pt idx="58">
                  <c:v>1</c:v>
                </c:pt>
                <c:pt idx="59">
                  <c:v>0</c:v>
                </c:pt>
                <c:pt idx="60">
                  <c:v>0</c:v>
                </c:pt>
                <c:pt idx="61">
                  <c:v>0</c:v>
                </c:pt>
                <c:pt idx="62">
                  <c:v>0</c:v>
                </c:pt>
                <c:pt idx="63">
                  <c:v>0</c:v>
                </c:pt>
                <c:pt idx="64">
                  <c:v>9</c:v>
                </c:pt>
                <c:pt idx="65">
                  <c:v>10</c:v>
                </c:pt>
                <c:pt idx="66">
                  <c:v>9</c:v>
                </c:pt>
                <c:pt idx="67">
                  <c:v>7</c:v>
                </c:pt>
                <c:pt idx="68">
                  <c:v>11</c:v>
                </c:pt>
                <c:pt idx="69">
                  <c:v>0</c:v>
                </c:pt>
                <c:pt idx="70">
                  <c:v>16</c:v>
                </c:pt>
                <c:pt idx="71">
                  <c:v>20</c:v>
                </c:pt>
                <c:pt idx="72">
                  <c:v>0</c:v>
                </c:pt>
                <c:pt idx="73">
                  <c:v>11</c:v>
                </c:pt>
                <c:pt idx="74">
                  <c:v>0</c:v>
                </c:pt>
                <c:pt idx="75">
                  <c:v>0</c:v>
                </c:pt>
                <c:pt idx="76">
                  <c:v>0</c:v>
                </c:pt>
                <c:pt idx="77">
                  <c:v>15</c:v>
                </c:pt>
                <c:pt idx="78">
                  <c:v>0</c:v>
                </c:pt>
                <c:pt idx="79">
                  <c:v>19</c:v>
                </c:pt>
                <c:pt idx="80">
                  <c:v>15</c:v>
                </c:pt>
                <c:pt idx="81">
                  <c:v>17</c:v>
                </c:pt>
                <c:pt idx="82">
                  <c:v>11</c:v>
                </c:pt>
                <c:pt idx="83">
                  <c:v>16</c:v>
                </c:pt>
                <c:pt idx="84">
                  <c:v>11</c:v>
                </c:pt>
                <c:pt idx="85">
                  <c:v>13</c:v>
                </c:pt>
                <c:pt idx="86">
                  <c:v>11</c:v>
                </c:pt>
                <c:pt idx="87">
                  <c:v>0</c:v>
                </c:pt>
                <c:pt idx="88">
                  <c:v>12</c:v>
                </c:pt>
                <c:pt idx="89">
                  <c:v>0</c:v>
                </c:pt>
                <c:pt idx="90">
                  <c:v>0</c:v>
                </c:pt>
                <c:pt idx="91">
                  <c:v>6</c:v>
                </c:pt>
                <c:pt idx="92">
                  <c:v>13</c:v>
                </c:pt>
                <c:pt idx="93">
                  <c:v>13</c:v>
                </c:pt>
                <c:pt idx="94">
                  <c:v>15</c:v>
                </c:pt>
                <c:pt idx="95">
                  <c:v>23</c:v>
                </c:pt>
                <c:pt idx="96">
                  <c:v>-2</c:v>
                </c:pt>
                <c:pt idx="97">
                  <c:v>19</c:v>
                </c:pt>
                <c:pt idx="98">
                  <c:v>0</c:v>
                </c:pt>
                <c:pt idx="99">
                  <c:v>0</c:v>
                </c:pt>
                <c:pt idx="100">
                  <c:v>1</c:v>
                </c:pt>
                <c:pt idx="101">
                  <c:v>12</c:v>
                </c:pt>
                <c:pt idx="102">
                  <c:v>18</c:v>
                </c:pt>
                <c:pt idx="103">
                  <c:v>0</c:v>
                </c:pt>
                <c:pt idx="104">
                  <c:v>0</c:v>
                </c:pt>
                <c:pt idx="105">
                  <c:v>14</c:v>
                </c:pt>
                <c:pt idx="106">
                  <c:v>0</c:v>
                </c:pt>
                <c:pt idx="107">
                  <c:v>10</c:v>
                </c:pt>
              </c:numCache>
            </c:numRef>
          </c:yVal>
          <c:smooth val="0"/>
          <c:extLst>
            <c:ext xmlns:c16="http://schemas.microsoft.com/office/drawing/2014/chart" uri="{C3380CC4-5D6E-409C-BE32-E72D297353CC}">
              <c16:uniqueId val="{00000003-74FC-9046-9D4B-05195FC5A6BF}"/>
            </c:ext>
          </c:extLst>
        </c:ser>
        <c:dLbls>
          <c:showLegendKey val="0"/>
          <c:showVal val="0"/>
          <c:showCatName val="0"/>
          <c:showSerName val="0"/>
          <c:showPercent val="0"/>
          <c:showBubbleSize val="0"/>
        </c:dLbls>
        <c:axId val="394357519"/>
        <c:axId val="358201007"/>
      </c:scatterChart>
      <c:valAx>
        <c:axId val="394357519"/>
        <c:scaling>
          <c:orientation val="minMax"/>
          <c:max val="1.8000000000000004E-3"/>
          <c:min val="1.0000000000000002E-3"/>
        </c:scaling>
        <c:delete val="0"/>
        <c:axPos val="b"/>
        <c:numFmt formatCode="General" sourceLinked="1"/>
        <c:majorTickMark val="out"/>
        <c:minorTickMark val="none"/>
        <c:tickLblPos val="low"/>
        <c:spPr>
          <a:noFill/>
          <a:ln w="25400" cap="flat" cmpd="sng" algn="ctr">
            <a:solidFill>
              <a:schemeClr val="tx1"/>
            </a:solidFill>
            <a:round/>
          </a:ln>
          <a:effectLst/>
        </c:spPr>
        <c:txPr>
          <a:bodyPr rot="-60000000" spcFirstLastPara="1" vertOverflow="ellipsis" vert="horz" wrap="square" anchor="ctr" anchorCtr="0"/>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358201007"/>
        <c:crossesAt val="-20"/>
        <c:crossBetween val="midCat"/>
      </c:valAx>
      <c:valAx>
        <c:axId val="358201007"/>
        <c:scaling>
          <c:orientation val="minMax"/>
        </c:scaling>
        <c:delete val="0"/>
        <c:axPos val="l"/>
        <c:numFmt formatCode="General" sourceLinked="1"/>
        <c:majorTickMark val="out"/>
        <c:minorTickMark val="none"/>
        <c:tickLblPos val="nextTo"/>
        <c:spPr>
          <a:noFill/>
          <a:ln w="25400"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394357519"/>
        <c:crossesAt val="0"/>
        <c:crossBetween val="midCat"/>
        <c:majorUnit val="5"/>
      </c:valAx>
      <c:spPr>
        <a:noFill/>
        <a:ln>
          <a:noFill/>
        </a:ln>
        <a:effectLst/>
      </c:spPr>
    </c:plotArea>
    <c:legend>
      <c:legendPos val="r"/>
      <c:legendEntry>
        <c:idx val="2"/>
        <c:delete val="1"/>
      </c:legendEntry>
      <c:legendEntry>
        <c:idx val="3"/>
        <c:delete val="1"/>
      </c:legendEntry>
      <c:layout>
        <c:manualLayout>
          <c:xMode val="edge"/>
          <c:yMode val="edge"/>
          <c:x val="0.6346063841256091"/>
          <c:y val="3.2484495828669517E-2"/>
          <c:w val="0.33887077397210308"/>
          <c:h val="0.11546346874547971"/>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126FA0-342C-48D4-9DDB-12CC563B6839}" type="datetimeFigureOut">
              <a:rPr lang="en-US" smtClean="0"/>
              <a:t>10/5/23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AA9AE4-516A-4653-B06E-E07FC1A7476C}" type="slidenum">
              <a:rPr lang="en-US" smtClean="0"/>
              <a:t>‹#›</a:t>
            </a:fld>
            <a:endParaRPr lang="en-US"/>
          </a:p>
        </p:txBody>
      </p:sp>
    </p:spTree>
    <p:extLst>
      <p:ext uri="{BB962C8B-B14F-4D97-AF65-F5344CB8AC3E}">
        <p14:creationId xmlns:p14="http://schemas.microsoft.com/office/powerpoint/2010/main" val="1293123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baseline="0" dirty="0"/>
              <a:t>Here is an overview of psychiatric diagnoses in our patient sample. Major depression, anxiety, and substance use disorders were most common. But as you can see our patients had a wide range of psychiatric problems. You can see from the graph that over 50% of patients had either major depression, substance use, or an anxiety disorder and if your wondering why these numbers don’t add up to 100 its because this is population of patients is representative of a real clinic population in which most patients have at least co-occurring disorders. We believe its very important for the generalizability of our findings to study a realistic population of psychiatric individuals and not one that has been pruned for comorbidities like in the majority of previous research.</a:t>
            </a:r>
          </a:p>
          <a:p>
            <a:endParaRPr lang="en-US" baseline="0" dirty="0"/>
          </a:p>
          <a:p>
            <a:r>
              <a:rPr lang="en-US" baseline="0" dirty="0"/>
              <a:t>Point to those I list</a:t>
            </a:r>
          </a:p>
        </p:txBody>
      </p:sp>
      <p:sp>
        <p:nvSpPr>
          <p:cNvPr id="4" name="Slide Number Placeholder 3"/>
          <p:cNvSpPr>
            <a:spLocks noGrp="1"/>
          </p:cNvSpPr>
          <p:nvPr>
            <p:ph type="sldNum" sz="quarter" idx="10"/>
          </p:nvPr>
        </p:nvSpPr>
        <p:spPr/>
        <p:txBody>
          <a:bodyPr/>
          <a:lstStyle/>
          <a:p>
            <a:fld id="{F417DA74-6937-134A-8AEA-CE2247BC1CB1}" type="slidenum">
              <a:rPr lang="en-US" smtClean="0"/>
              <a:t>4</a:t>
            </a:fld>
            <a:endParaRPr lang="en-US"/>
          </a:p>
        </p:txBody>
      </p:sp>
    </p:spTree>
    <p:extLst>
      <p:ext uri="{BB962C8B-B14F-4D97-AF65-F5344CB8AC3E}">
        <p14:creationId xmlns:p14="http://schemas.microsoft.com/office/powerpoint/2010/main" val="31588284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625E10E9-2AEA-2D4F-A4EC-69C9EB31D690}" type="slidenum">
              <a:rPr lang="en-US" smtClean="0"/>
              <a:t>17</a:t>
            </a:fld>
            <a:endParaRPr lang="en-US"/>
          </a:p>
        </p:txBody>
      </p:sp>
    </p:spTree>
    <p:extLst>
      <p:ext uri="{BB962C8B-B14F-4D97-AF65-F5344CB8AC3E}">
        <p14:creationId xmlns:p14="http://schemas.microsoft.com/office/powerpoint/2010/main" val="41521941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Suicide ideation al </a:t>
            </a:r>
            <a:r>
              <a:rPr lang="en-US" dirty="0" err="1"/>
              <a:t>entrar</a:t>
            </a:r>
            <a:r>
              <a:rPr lang="en-US" dirty="0"/>
              <a:t> v L pall vol.</a:t>
            </a:r>
          </a:p>
        </p:txBody>
      </p:sp>
      <p:sp>
        <p:nvSpPr>
          <p:cNvPr id="4" name="Slide Number Placeholder 3"/>
          <p:cNvSpPr>
            <a:spLocks noGrp="1"/>
          </p:cNvSpPr>
          <p:nvPr>
            <p:ph type="sldNum" sz="quarter" idx="5"/>
          </p:nvPr>
        </p:nvSpPr>
        <p:spPr/>
        <p:txBody>
          <a:bodyPr/>
          <a:lstStyle/>
          <a:p>
            <a:fld id="{625E10E9-2AEA-2D4F-A4EC-69C9EB31D690}" type="slidenum">
              <a:rPr lang="en-US" smtClean="0"/>
              <a:t>19</a:t>
            </a:fld>
            <a:endParaRPr lang="en-US"/>
          </a:p>
        </p:txBody>
      </p:sp>
    </p:spTree>
    <p:extLst>
      <p:ext uri="{BB962C8B-B14F-4D97-AF65-F5344CB8AC3E}">
        <p14:creationId xmlns:p14="http://schemas.microsoft.com/office/powerpoint/2010/main" val="20746492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0CD0CA1-6DBF-4EC6-878A-15B949213D71}" type="datetimeFigureOut">
              <a:rPr lang="en-US" smtClean="0">
                <a:solidFill>
                  <a:prstClr val="white">
                    <a:tint val="75000"/>
                  </a:prstClr>
                </a:solidFill>
              </a:rPr>
              <a:pPr/>
              <a:t>10/5/23</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60655905-E767-4F7B-8076-545ADAE61B1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5563357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CD0CA1-6DBF-4EC6-878A-15B949213D71}" type="datetimeFigureOut">
              <a:rPr lang="en-US" smtClean="0">
                <a:solidFill>
                  <a:prstClr val="white">
                    <a:tint val="75000"/>
                  </a:prstClr>
                </a:solidFill>
              </a:rPr>
              <a:pPr/>
              <a:t>10/5/23</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60655905-E767-4F7B-8076-545ADAE61B1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379103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CD0CA1-6DBF-4EC6-878A-15B949213D71}" type="datetimeFigureOut">
              <a:rPr lang="en-US" smtClean="0">
                <a:solidFill>
                  <a:prstClr val="white">
                    <a:tint val="75000"/>
                  </a:prstClr>
                </a:solidFill>
              </a:rPr>
              <a:pPr/>
              <a:t>10/5/23</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60655905-E767-4F7B-8076-545ADAE61B1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464863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CD0CA1-6DBF-4EC6-878A-15B949213D71}" type="datetimeFigureOut">
              <a:rPr lang="en-US" smtClean="0">
                <a:solidFill>
                  <a:prstClr val="white">
                    <a:tint val="75000"/>
                  </a:prstClr>
                </a:solidFill>
              </a:rPr>
              <a:pPr/>
              <a:t>10/5/23</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60655905-E767-4F7B-8076-545ADAE61B1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671342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CD0CA1-6DBF-4EC6-878A-15B949213D71}" type="datetimeFigureOut">
              <a:rPr lang="en-US" smtClean="0">
                <a:solidFill>
                  <a:prstClr val="white">
                    <a:tint val="75000"/>
                  </a:prstClr>
                </a:solidFill>
              </a:rPr>
              <a:pPr/>
              <a:t>10/5/23</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60655905-E767-4F7B-8076-545ADAE61B1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035946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0CD0CA1-6DBF-4EC6-878A-15B949213D71}" type="datetimeFigureOut">
              <a:rPr lang="en-US" smtClean="0">
                <a:solidFill>
                  <a:prstClr val="white">
                    <a:tint val="75000"/>
                  </a:prstClr>
                </a:solidFill>
              </a:rPr>
              <a:pPr/>
              <a:t>10/5/23</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60655905-E767-4F7B-8076-545ADAE61B1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5707111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0CD0CA1-6DBF-4EC6-878A-15B949213D71}" type="datetimeFigureOut">
              <a:rPr lang="en-US" smtClean="0">
                <a:solidFill>
                  <a:prstClr val="white">
                    <a:tint val="75000"/>
                  </a:prstClr>
                </a:solidFill>
              </a:rPr>
              <a:pPr/>
              <a:t>10/5/23</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60655905-E767-4F7B-8076-545ADAE61B1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7691974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0CD0CA1-6DBF-4EC6-878A-15B949213D71}" type="datetimeFigureOut">
              <a:rPr lang="en-US" smtClean="0">
                <a:solidFill>
                  <a:prstClr val="white">
                    <a:tint val="75000"/>
                  </a:prstClr>
                </a:solidFill>
              </a:rPr>
              <a:pPr/>
              <a:t>10/5/23</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60655905-E767-4F7B-8076-545ADAE61B1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354237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CD0CA1-6DBF-4EC6-878A-15B949213D71}" type="datetimeFigureOut">
              <a:rPr lang="en-US" smtClean="0">
                <a:solidFill>
                  <a:prstClr val="white">
                    <a:tint val="75000"/>
                  </a:prstClr>
                </a:solidFill>
              </a:rPr>
              <a:pPr/>
              <a:t>10/5/23</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60655905-E767-4F7B-8076-545ADAE61B1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7238370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0CD0CA1-6DBF-4EC6-878A-15B949213D71}" type="datetimeFigureOut">
              <a:rPr lang="en-US" smtClean="0">
                <a:solidFill>
                  <a:prstClr val="white">
                    <a:tint val="75000"/>
                  </a:prstClr>
                </a:solidFill>
              </a:rPr>
              <a:pPr/>
              <a:t>10/5/23</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60655905-E767-4F7B-8076-545ADAE61B1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9591121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0CD0CA1-6DBF-4EC6-878A-15B949213D71}" type="datetimeFigureOut">
              <a:rPr lang="en-US" smtClean="0">
                <a:solidFill>
                  <a:prstClr val="white">
                    <a:tint val="75000"/>
                  </a:prstClr>
                </a:solidFill>
              </a:rPr>
              <a:pPr/>
              <a:t>10/5/23</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60655905-E767-4F7B-8076-545ADAE61B1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4196722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CD0CA1-6DBF-4EC6-878A-15B949213D71}" type="datetimeFigureOut">
              <a:rPr lang="en-US" smtClean="0">
                <a:solidFill>
                  <a:prstClr val="white">
                    <a:tint val="75000"/>
                  </a:prstClr>
                </a:solidFill>
              </a:rPr>
              <a:pPr/>
              <a:t>10/5/23</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655905-E767-4F7B-8076-545ADAE61B1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084612435"/>
      </p:ext>
    </p:extLst>
  </p:cSld>
  <p:clrMap bg1="dk1" tx1="lt1" bg2="dk2" tx2="lt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5.emf"/></Relationships>
</file>

<file path=ppt/slides/_rels/slide1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7.xml"/><Relationship Id="rId5" Type="http://schemas.openxmlformats.org/officeDocument/2006/relationships/image" Target="../media/image19.emf"/><Relationship Id="rId4" Type="http://schemas.openxmlformats.org/officeDocument/2006/relationships/image" Target="../media/image18.emf"/></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chart" Target="../charts/chart3.xml"/><Relationship Id="rId1" Type="http://schemas.openxmlformats.org/officeDocument/2006/relationships/slideLayout" Target="../slideLayouts/slideLayout7.xml"/><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21.emf"/></Relationships>
</file>

<file path=ppt/slides/_rels/slide21.xml.rels><?xml version="1.0" encoding="UTF-8" standalone="yes"?>
<Relationships xmlns="http://schemas.openxmlformats.org/package/2006/relationships"><Relationship Id="rId3" Type="http://schemas.openxmlformats.org/officeDocument/2006/relationships/chart" Target="../charts/chart5.xml"/><Relationship Id="rId7" Type="http://schemas.openxmlformats.org/officeDocument/2006/relationships/image" Target="../media/image23.emf"/><Relationship Id="rId2" Type="http://schemas.openxmlformats.org/officeDocument/2006/relationships/chart" Target="../charts/chart4.xml"/><Relationship Id="rId1" Type="http://schemas.openxmlformats.org/officeDocument/2006/relationships/slideLayout" Target="../slideLayouts/slideLayout7.xml"/><Relationship Id="rId6" Type="http://schemas.openxmlformats.org/officeDocument/2006/relationships/image" Target="../media/image22.emf"/><Relationship Id="rId5" Type="http://schemas.openxmlformats.org/officeDocument/2006/relationships/image" Target="../media/image21.emf"/><Relationship Id="rId4" Type="http://schemas.openxmlformats.org/officeDocument/2006/relationships/image" Target="../media/image20.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5.jpeg"/><Relationship Id="rId7"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533400" y="914400"/>
            <a:ext cx="7772400" cy="1143000"/>
          </a:xfrm>
          <a:prstGeom prst="rect">
            <a:avLst/>
          </a:prstGeom>
        </p:spPr>
        <p:txBody>
          <a:bodyPr/>
          <a:lstStyle/>
          <a:p>
            <a:pPr algn="ctr" eaLnBrk="0" fontAlgn="base" hangingPunct="0">
              <a:spcBef>
                <a:spcPct val="0"/>
              </a:spcBef>
              <a:spcAft>
                <a:spcPct val="0"/>
              </a:spcAft>
              <a:defRPr/>
            </a:pPr>
            <a:r>
              <a:rPr lang="en-US" sz="3200" dirty="0"/>
              <a:t>Using human brain imaging and</a:t>
            </a:r>
          </a:p>
          <a:p>
            <a:pPr algn="ctr" eaLnBrk="0" fontAlgn="base" hangingPunct="0">
              <a:spcBef>
                <a:spcPct val="0"/>
              </a:spcBef>
              <a:spcAft>
                <a:spcPct val="0"/>
              </a:spcAft>
              <a:defRPr/>
            </a:pPr>
            <a:r>
              <a:rPr lang="en-US" sz="3200" dirty="0"/>
              <a:t>Genetics/epigenetics to identify therapeutic targets for suicide prevention</a:t>
            </a:r>
            <a:endParaRPr lang="en-US" sz="3200" kern="0" dirty="0">
              <a:latin typeface="Cambria" panose="02040503050406030204" pitchFamily="18" charset="0"/>
            </a:endParaRPr>
          </a:p>
        </p:txBody>
      </p:sp>
      <p:sp>
        <p:nvSpPr>
          <p:cNvPr id="18" name="TextBox 17">
            <a:extLst>
              <a:ext uri="{FF2B5EF4-FFF2-40B4-BE49-F238E27FC236}">
                <a16:creationId xmlns:a16="http://schemas.microsoft.com/office/drawing/2014/main" id="{E1C4993B-8022-E244-AE08-58A81B307D49}"/>
              </a:ext>
            </a:extLst>
          </p:cNvPr>
          <p:cNvSpPr txBox="1"/>
          <p:nvPr/>
        </p:nvSpPr>
        <p:spPr>
          <a:xfrm>
            <a:off x="990600" y="3357265"/>
            <a:ext cx="2133469" cy="923330"/>
          </a:xfrm>
          <a:prstGeom prst="rect">
            <a:avLst/>
          </a:prstGeom>
          <a:noFill/>
          <a:ln w="38100">
            <a:noFill/>
          </a:ln>
        </p:spPr>
        <p:txBody>
          <a:bodyPr wrap="none" rtlCol="0">
            <a:spAutoFit/>
          </a:bodyPr>
          <a:lstStyle/>
          <a:p>
            <a:pPr defTabSz="457200"/>
            <a:r>
              <a:rPr lang="en-US" dirty="0">
                <a:solidFill>
                  <a:prstClr val="white"/>
                </a:solidFill>
                <a:latin typeface="Cambria" panose="02040503050406030204" pitchFamily="18" charset="0"/>
              </a:rPr>
              <a:t>The MIND-MB team</a:t>
            </a:r>
          </a:p>
          <a:p>
            <a:pPr defTabSz="457200"/>
            <a:r>
              <a:rPr lang="en-US" dirty="0">
                <a:solidFill>
                  <a:prstClr val="white"/>
                </a:solidFill>
                <a:latin typeface="Cambria" panose="02040503050406030204" pitchFamily="18" charset="0"/>
              </a:rPr>
              <a:t>Ramiro Salas, PhD </a:t>
            </a:r>
          </a:p>
          <a:p>
            <a:pPr defTabSz="457200"/>
            <a:r>
              <a:rPr lang="en-US" dirty="0">
                <a:solidFill>
                  <a:prstClr val="white"/>
                </a:solidFill>
                <a:latin typeface="Cambria" panose="02040503050406030204" pitchFamily="18" charset="0"/>
              </a:rPr>
              <a:t>rsalas@bcm.edu</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1112" y="4953000"/>
            <a:ext cx="942975" cy="942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2775" y="4950325"/>
            <a:ext cx="945650" cy="945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60150" y="4953000"/>
            <a:ext cx="945650" cy="945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182697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AKAP7 genotype, past suicide attempt, and subiculum connectivity</a:t>
            </a: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t="12527" r="17534" b="10598"/>
          <a:stretch/>
        </p:blipFill>
        <p:spPr>
          <a:xfrm>
            <a:off x="3886200" y="2690577"/>
            <a:ext cx="4712933" cy="2716567"/>
          </a:xfrm>
        </p:spPr>
      </p:pic>
      <p:sp>
        <p:nvSpPr>
          <p:cNvPr id="5" name="Rectangle 4"/>
          <p:cNvSpPr/>
          <p:nvPr/>
        </p:nvSpPr>
        <p:spPr>
          <a:xfrm rot="16200000">
            <a:off x="3200400" y="4075863"/>
            <a:ext cx="1981200" cy="381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RSFC</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690577"/>
            <a:ext cx="3124200" cy="2795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371600" y="1981200"/>
            <a:ext cx="5373266" cy="369332"/>
          </a:xfrm>
          <a:prstGeom prst="rect">
            <a:avLst/>
          </a:prstGeom>
          <a:noFill/>
        </p:spPr>
        <p:txBody>
          <a:bodyPr wrap="none" rtlCol="0">
            <a:spAutoFit/>
          </a:bodyPr>
          <a:lstStyle/>
          <a:p>
            <a:r>
              <a:rPr lang="en-US" dirty="0"/>
              <a:t>Subiculum/</a:t>
            </a:r>
            <a:r>
              <a:rPr lang="en-US" dirty="0" err="1"/>
              <a:t>dlPFC</a:t>
            </a:r>
            <a:r>
              <a:rPr lang="en-US" dirty="0"/>
              <a:t> resting state functional connectivity</a:t>
            </a:r>
          </a:p>
        </p:txBody>
      </p:sp>
      <p:sp>
        <p:nvSpPr>
          <p:cNvPr id="7" name="TextBox 6">
            <a:extLst>
              <a:ext uri="{FF2B5EF4-FFF2-40B4-BE49-F238E27FC236}">
                <a16:creationId xmlns:a16="http://schemas.microsoft.com/office/drawing/2014/main" id="{165BEF18-E768-314C-9067-AF768A5C3D4D}"/>
              </a:ext>
            </a:extLst>
          </p:cNvPr>
          <p:cNvSpPr txBox="1"/>
          <p:nvPr/>
        </p:nvSpPr>
        <p:spPr>
          <a:xfrm>
            <a:off x="6400800" y="6016823"/>
            <a:ext cx="2341684" cy="307777"/>
          </a:xfrm>
          <a:prstGeom prst="rect">
            <a:avLst/>
          </a:prstGeom>
          <a:noFill/>
        </p:spPr>
        <p:txBody>
          <a:bodyPr wrap="square" rtlCol="0">
            <a:spAutoFit/>
          </a:bodyPr>
          <a:lstStyle/>
          <a:p>
            <a:pPr>
              <a:buSzPct val="100000"/>
            </a:pPr>
            <a:r>
              <a:rPr lang="en-US" sz="1400" dirty="0">
                <a:latin typeface="Cambria" panose="02040503050406030204" pitchFamily="18" charset="0"/>
                <a:cs typeface="Times New Roman" panose="02020603050405020304" pitchFamily="18" charset="0"/>
              </a:rPr>
              <a:t>Poblete et al, 2022</a:t>
            </a:r>
          </a:p>
        </p:txBody>
      </p:sp>
      <p:sp>
        <p:nvSpPr>
          <p:cNvPr id="3" name="Rectangle 2">
            <a:extLst>
              <a:ext uri="{FF2B5EF4-FFF2-40B4-BE49-F238E27FC236}">
                <a16:creationId xmlns:a16="http://schemas.microsoft.com/office/drawing/2014/main" id="{82F3F360-5B03-3F42-92E4-F9624EAECCDC}"/>
              </a:ext>
            </a:extLst>
          </p:cNvPr>
          <p:cNvSpPr/>
          <p:nvPr/>
        </p:nvSpPr>
        <p:spPr>
          <a:xfrm>
            <a:off x="6834657" y="2321245"/>
            <a:ext cx="1844608" cy="369332"/>
          </a:xfrm>
          <a:prstGeom prst="rect">
            <a:avLst/>
          </a:prstGeom>
        </p:spPr>
        <p:txBody>
          <a:bodyPr wrap="none">
            <a:spAutoFit/>
          </a:bodyPr>
          <a:lstStyle/>
          <a:p>
            <a:r>
              <a:rPr lang="en-US" dirty="0"/>
              <a:t>AKAP7 rs3777487</a:t>
            </a:r>
          </a:p>
        </p:txBody>
      </p:sp>
      <p:sp>
        <p:nvSpPr>
          <p:cNvPr id="8" name="TextBox 7">
            <a:extLst>
              <a:ext uri="{FF2B5EF4-FFF2-40B4-BE49-F238E27FC236}">
                <a16:creationId xmlns:a16="http://schemas.microsoft.com/office/drawing/2014/main" id="{1F37ED5E-6217-3702-4A66-5C8AF796AA95}"/>
              </a:ext>
            </a:extLst>
          </p:cNvPr>
          <p:cNvSpPr txBox="1"/>
          <p:nvPr/>
        </p:nvSpPr>
        <p:spPr>
          <a:xfrm>
            <a:off x="4724400" y="5620984"/>
            <a:ext cx="721672" cy="310983"/>
          </a:xfrm>
          <a:prstGeom prst="rect">
            <a:avLst/>
          </a:prstGeom>
          <a:noFill/>
        </p:spPr>
        <p:txBody>
          <a:bodyPr wrap="none" rtlCol="0">
            <a:spAutoFit/>
          </a:bodyPr>
          <a:lstStyle/>
          <a:p>
            <a:r>
              <a:rPr lang="en-US" sz="1421" dirty="0">
                <a:solidFill>
                  <a:srgbClr val="FFFF00"/>
                </a:solidFill>
                <a:latin typeface="Arial" panose="020B0604020202020204" pitchFamily="34" charset="0"/>
                <a:cs typeface="Arial" panose="020B0604020202020204" pitchFamily="34" charset="0"/>
              </a:rPr>
              <a:t>TMS?</a:t>
            </a:r>
            <a:r>
              <a:rPr lang="en-US" sz="1421" dirty="0">
                <a:solidFill>
                  <a:schemeClr val="bg1"/>
                </a:solidFill>
                <a:latin typeface="Arial" panose="020B0604020202020204" pitchFamily="34" charset="0"/>
                <a:cs typeface="Arial" panose="020B0604020202020204" pitchFamily="34" charset="0"/>
              </a:rPr>
              <a:t> </a:t>
            </a:r>
          </a:p>
        </p:txBody>
      </p:sp>
      <p:cxnSp>
        <p:nvCxnSpPr>
          <p:cNvPr id="10" name="Straight Arrow Connector 9">
            <a:extLst>
              <a:ext uri="{FF2B5EF4-FFF2-40B4-BE49-F238E27FC236}">
                <a16:creationId xmlns:a16="http://schemas.microsoft.com/office/drawing/2014/main" id="{9FD0BF19-20B1-BEA2-466B-F8AD2E219624}"/>
              </a:ext>
            </a:extLst>
          </p:cNvPr>
          <p:cNvCxnSpPr>
            <a:cxnSpLocks/>
            <a:stCxn id="8" idx="0"/>
          </p:cNvCxnSpPr>
          <p:nvPr/>
        </p:nvCxnSpPr>
        <p:spPr>
          <a:xfrm flipV="1">
            <a:off x="5085236" y="4392160"/>
            <a:ext cx="858364" cy="1228824"/>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968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8CF8569-A155-2E42-9705-7C318E7434F8}"/>
              </a:ext>
            </a:extLst>
          </p:cNvPr>
          <p:cNvSpPr txBox="1"/>
          <p:nvPr/>
        </p:nvSpPr>
        <p:spPr>
          <a:xfrm>
            <a:off x="762000" y="228600"/>
            <a:ext cx="6328207" cy="1692771"/>
          </a:xfrm>
          <a:prstGeom prst="rect">
            <a:avLst/>
          </a:prstGeom>
          <a:noFill/>
          <a:ln w="38100">
            <a:noFill/>
          </a:ln>
        </p:spPr>
        <p:txBody>
          <a:bodyPr wrap="none" rtlCol="0">
            <a:spAutoFit/>
          </a:bodyPr>
          <a:lstStyle/>
          <a:p>
            <a:pPr defTabSz="457200"/>
            <a:r>
              <a:rPr lang="en-US" sz="3200" dirty="0"/>
              <a:t>Corpus callosum, amygdala and NFIA</a:t>
            </a:r>
            <a:endParaRPr lang="en-US" sz="2000" dirty="0"/>
          </a:p>
          <a:p>
            <a:pPr defTabSz="457200"/>
            <a:r>
              <a:rPr lang="en-US" sz="2000" dirty="0"/>
              <a:t>NFIA important in astroglia</a:t>
            </a:r>
          </a:p>
          <a:p>
            <a:pPr defTabSz="457200"/>
            <a:r>
              <a:rPr lang="en-US" sz="2000" dirty="0"/>
              <a:t>in callosum, hippocampus, amygdala</a:t>
            </a:r>
          </a:p>
          <a:p>
            <a:pPr defTabSz="457200"/>
            <a:endParaRPr lang="en-US" sz="3200" dirty="0"/>
          </a:p>
        </p:txBody>
      </p:sp>
      <p:pic>
        <p:nvPicPr>
          <p:cNvPr id="4" name="Picture 3" descr="Chart, bar chart&#10;&#10;Description automatically generated">
            <a:extLst>
              <a:ext uri="{FF2B5EF4-FFF2-40B4-BE49-F238E27FC236}">
                <a16:creationId xmlns:a16="http://schemas.microsoft.com/office/drawing/2014/main" id="{F16A94F5-0431-E0CC-EFD2-14BA3439C4A4}"/>
              </a:ext>
            </a:extLst>
          </p:cNvPr>
          <p:cNvPicPr>
            <a:picLocks noChangeAspect="1"/>
          </p:cNvPicPr>
          <p:nvPr/>
        </p:nvPicPr>
        <p:blipFill rotWithShape="1">
          <a:blip r:embed="rId2">
            <a:extLst>
              <a:ext uri="{28A0092B-C50C-407E-A947-70E740481C1C}">
                <a14:useLocalDpi xmlns:a14="http://schemas.microsoft.com/office/drawing/2010/main" val="0"/>
              </a:ext>
            </a:extLst>
          </a:blip>
          <a:srcRect l="37423" t="16214" r="14091" b="28347"/>
          <a:stretch/>
        </p:blipFill>
        <p:spPr bwMode="auto">
          <a:xfrm>
            <a:off x="457199" y="1981200"/>
            <a:ext cx="3998113" cy="3429000"/>
          </a:xfrm>
          <a:prstGeom prst="rect">
            <a:avLst/>
          </a:prstGeom>
          <a:ln>
            <a:noFill/>
          </a:ln>
          <a:extLst>
            <a:ext uri="{53640926-AAD7-44D8-BBD7-CCE9431645EC}">
              <a14:shadowObscured xmlns:a14="http://schemas.microsoft.com/office/drawing/2010/main"/>
            </a:ext>
          </a:extLst>
        </p:spPr>
      </p:pic>
      <p:sp>
        <p:nvSpPr>
          <p:cNvPr id="5" name="TextBox 4">
            <a:extLst>
              <a:ext uri="{FF2B5EF4-FFF2-40B4-BE49-F238E27FC236}">
                <a16:creationId xmlns:a16="http://schemas.microsoft.com/office/drawing/2014/main" id="{AFCF1F45-C307-B766-C265-A8F088885129}"/>
              </a:ext>
            </a:extLst>
          </p:cNvPr>
          <p:cNvSpPr txBox="1"/>
          <p:nvPr/>
        </p:nvSpPr>
        <p:spPr>
          <a:xfrm>
            <a:off x="5257800" y="1214021"/>
            <a:ext cx="3505200" cy="5262979"/>
          </a:xfrm>
          <a:prstGeom prst="rect">
            <a:avLst/>
          </a:prstGeom>
          <a:noFill/>
          <a:ln w="38100">
            <a:noFill/>
          </a:ln>
        </p:spPr>
        <p:txBody>
          <a:bodyPr wrap="square" rtlCol="0">
            <a:spAutoFit/>
          </a:bodyPr>
          <a:lstStyle/>
          <a:p>
            <a:pPr defTabSz="457200"/>
            <a:r>
              <a:rPr lang="en-US" sz="2400" dirty="0">
                <a:latin typeface="Cambria" panose="02040503050406030204" pitchFamily="18" charset="0"/>
              </a:rPr>
              <a:t>The callosum, one of eight past attempt PGL highlighted regions, was larger (anterior part) in ATT patients. </a:t>
            </a:r>
          </a:p>
          <a:p>
            <a:pPr defTabSz="457200"/>
            <a:endParaRPr lang="en-US" sz="2400" dirty="0">
              <a:latin typeface="Cambria" panose="02040503050406030204" pitchFamily="18" charset="0"/>
            </a:endParaRPr>
          </a:p>
          <a:p>
            <a:pPr defTabSz="457200"/>
            <a:r>
              <a:rPr lang="en-US" sz="2400" dirty="0">
                <a:latin typeface="Cambria" panose="02040503050406030204" pitchFamily="18" charset="0"/>
              </a:rPr>
              <a:t>NFIA (one of the 5 top genes “pointing” to the callosum) interacted with that effect. </a:t>
            </a:r>
          </a:p>
          <a:p>
            <a:pPr defTabSz="457200"/>
            <a:endParaRPr lang="en-US" sz="2400" dirty="0">
              <a:latin typeface="Cambria" panose="02040503050406030204" pitchFamily="18" charset="0"/>
            </a:endParaRPr>
          </a:p>
          <a:p>
            <a:pPr defTabSz="457200"/>
            <a:r>
              <a:rPr lang="en-US" sz="2400" dirty="0">
                <a:latin typeface="Cambria" panose="02040503050406030204" pitchFamily="18" charset="0"/>
              </a:rPr>
              <a:t>Next: Study NFIA in suicide </a:t>
            </a:r>
            <a:r>
              <a:rPr lang="en-US" sz="2400" b="1" dirty="0">
                <a:latin typeface="Cambria" panose="02040503050406030204" pitchFamily="18" charset="0"/>
              </a:rPr>
              <a:t>amygdala </a:t>
            </a:r>
            <a:r>
              <a:rPr lang="en-US" sz="2400" dirty="0">
                <a:latin typeface="Cambria" panose="02040503050406030204" pitchFamily="18" charset="0"/>
              </a:rPr>
              <a:t>in human </a:t>
            </a:r>
            <a:r>
              <a:rPr lang="en-US" sz="2400" i="1" dirty="0">
                <a:latin typeface="Cambria" panose="02040503050406030204" pitchFamily="18" charset="0"/>
              </a:rPr>
              <a:t>ex-vivo</a:t>
            </a:r>
            <a:r>
              <a:rPr lang="en-US" sz="2400" dirty="0">
                <a:latin typeface="Cambria" panose="02040503050406030204" pitchFamily="18" charset="0"/>
              </a:rPr>
              <a:t>. </a:t>
            </a:r>
          </a:p>
        </p:txBody>
      </p:sp>
    </p:spTree>
    <p:extLst>
      <p:ext uri="{BB962C8B-B14F-4D97-AF65-F5344CB8AC3E}">
        <p14:creationId xmlns:p14="http://schemas.microsoft.com/office/powerpoint/2010/main" val="3762136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8CF8569-A155-2E42-9705-7C318E7434F8}"/>
              </a:ext>
            </a:extLst>
          </p:cNvPr>
          <p:cNvSpPr txBox="1"/>
          <p:nvPr/>
        </p:nvSpPr>
        <p:spPr>
          <a:xfrm>
            <a:off x="92921" y="304800"/>
            <a:ext cx="8958158" cy="1077218"/>
          </a:xfrm>
          <a:prstGeom prst="rect">
            <a:avLst/>
          </a:prstGeom>
          <a:noFill/>
          <a:ln w="38100">
            <a:noFill/>
          </a:ln>
        </p:spPr>
        <p:txBody>
          <a:bodyPr wrap="none" rtlCol="0">
            <a:spAutoFit/>
          </a:bodyPr>
          <a:lstStyle/>
          <a:p>
            <a:pPr defTabSz="457200"/>
            <a:r>
              <a:rPr lang="en-US" sz="3200" dirty="0"/>
              <a:t>Corpus callosum, amygdala and NFIA, human </a:t>
            </a:r>
            <a:r>
              <a:rPr lang="en-US" sz="3200" i="1" dirty="0"/>
              <a:t>ex-vivo</a:t>
            </a:r>
          </a:p>
          <a:p>
            <a:pPr defTabSz="457200"/>
            <a:endParaRPr lang="en-US" sz="3200" dirty="0"/>
          </a:p>
        </p:txBody>
      </p:sp>
      <p:sp>
        <p:nvSpPr>
          <p:cNvPr id="5" name="TextBox 4">
            <a:extLst>
              <a:ext uri="{FF2B5EF4-FFF2-40B4-BE49-F238E27FC236}">
                <a16:creationId xmlns:a16="http://schemas.microsoft.com/office/drawing/2014/main" id="{AFCF1F45-C307-B766-C265-A8F088885129}"/>
              </a:ext>
            </a:extLst>
          </p:cNvPr>
          <p:cNvSpPr txBox="1"/>
          <p:nvPr/>
        </p:nvSpPr>
        <p:spPr>
          <a:xfrm>
            <a:off x="5334000" y="2362200"/>
            <a:ext cx="2090420" cy="2308324"/>
          </a:xfrm>
          <a:prstGeom prst="rect">
            <a:avLst/>
          </a:prstGeom>
          <a:noFill/>
          <a:ln w="38100">
            <a:noFill/>
          </a:ln>
        </p:spPr>
        <p:txBody>
          <a:bodyPr wrap="square" rtlCol="0">
            <a:spAutoFit/>
          </a:bodyPr>
          <a:lstStyle/>
          <a:p>
            <a:pPr defTabSz="457200"/>
            <a:r>
              <a:rPr lang="en-US" sz="2400" dirty="0">
                <a:latin typeface="Cambria" panose="02040503050406030204" pitchFamily="18" charset="0"/>
              </a:rPr>
              <a:t>Humans who died of suicide had higher NFIA expression in amygdala</a:t>
            </a:r>
          </a:p>
        </p:txBody>
      </p:sp>
      <p:sp>
        <p:nvSpPr>
          <p:cNvPr id="8" name="Rectangle 7">
            <a:extLst>
              <a:ext uri="{FF2B5EF4-FFF2-40B4-BE49-F238E27FC236}">
                <a16:creationId xmlns:a16="http://schemas.microsoft.com/office/drawing/2014/main" id="{6FB5C254-11F8-7149-2613-1251808B2845}"/>
              </a:ext>
            </a:extLst>
          </p:cNvPr>
          <p:cNvSpPr/>
          <p:nvPr/>
        </p:nvSpPr>
        <p:spPr>
          <a:xfrm>
            <a:off x="1524000" y="1752601"/>
            <a:ext cx="3505200" cy="3352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698E3DFD-0C15-29BE-F3D6-CC8430BC7ECE}"/>
              </a:ext>
            </a:extLst>
          </p:cNvPr>
          <p:cNvPicPr>
            <a:picLocks noChangeAspect="1"/>
          </p:cNvPicPr>
          <p:nvPr/>
        </p:nvPicPr>
        <p:blipFill rotWithShape="1">
          <a:blip r:embed="rId2">
            <a:extLst>
              <a:ext uri="{28A0092B-C50C-407E-A947-70E740481C1C}">
                <a14:useLocalDpi xmlns:a14="http://schemas.microsoft.com/office/drawing/2010/main" val="0"/>
              </a:ext>
            </a:extLst>
          </a:blip>
          <a:srcRect l="2384" t="3228" r="36197" b="19225"/>
          <a:stretch/>
        </p:blipFill>
        <p:spPr bwMode="auto">
          <a:xfrm>
            <a:off x="1524000" y="1828800"/>
            <a:ext cx="3429000" cy="3200400"/>
          </a:xfrm>
          <a:prstGeom prst="rect">
            <a:avLst/>
          </a:prstGeom>
          <a:noFill/>
        </p:spPr>
      </p:pic>
    </p:spTree>
    <p:extLst>
      <p:ext uri="{BB962C8B-B14F-4D97-AF65-F5344CB8AC3E}">
        <p14:creationId xmlns:p14="http://schemas.microsoft.com/office/powerpoint/2010/main" val="11758926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8CF8569-A155-2E42-9705-7C318E7434F8}"/>
              </a:ext>
            </a:extLst>
          </p:cNvPr>
          <p:cNvSpPr txBox="1"/>
          <p:nvPr/>
        </p:nvSpPr>
        <p:spPr>
          <a:xfrm>
            <a:off x="745952" y="336858"/>
            <a:ext cx="7652095" cy="1077218"/>
          </a:xfrm>
          <a:prstGeom prst="rect">
            <a:avLst/>
          </a:prstGeom>
          <a:noFill/>
          <a:ln w="38100">
            <a:noFill/>
          </a:ln>
        </p:spPr>
        <p:txBody>
          <a:bodyPr wrap="none" rtlCol="0">
            <a:spAutoFit/>
          </a:bodyPr>
          <a:lstStyle/>
          <a:p>
            <a:pPr defTabSz="457200"/>
            <a:r>
              <a:rPr lang="en-US" sz="3200" dirty="0"/>
              <a:t>Corpus callosum, amygdala and NFIA, mouse</a:t>
            </a:r>
          </a:p>
          <a:p>
            <a:pPr defTabSz="457200"/>
            <a:endParaRPr lang="en-US" sz="3200" dirty="0"/>
          </a:p>
        </p:txBody>
      </p:sp>
      <p:sp>
        <p:nvSpPr>
          <p:cNvPr id="5" name="TextBox 4">
            <a:extLst>
              <a:ext uri="{FF2B5EF4-FFF2-40B4-BE49-F238E27FC236}">
                <a16:creationId xmlns:a16="http://schemas.microsoft.com/office/drawing/2014/main" id="{AFCF1F45-C307-B766-C265-A8F088885129}"/>
              </a:ext>
            </a:extLst>
          </p:cNvPr>
          <p:cNvSpPr txBox="1"/>
          <p:nvPr/>
        </p:nvSpPr>
        <p:spPr>
          <a:xfrm>
            <a:off x="5334000" y="1411028"/>
            <a:ext cx="3124200" cy="4154984"/>
          </a:xfrm>
          <a:prstGeom prst="rect">
            <a:avLst/>
          </a:prstGeom>
          <a:noFill/>
          <a:ln w="38100">
            <a:noFill/>
          </a:ln>
        </p:spPr>
        <p:txBody>
          <a:bodyPr wrap="square" rtlCol="0">
            <a:spAutoFit/>
          </a:bodyPr>
          <a:lstStyle/>
          <a:p>
            <a:pPr defTabSz="457200"/>
            <a:r>
              <a:rPr lang="en-US" sz="2400" dirty="0">
                <a:latin typeface="Cambria" panose="02040503050406030204" pitchFamily="18" charset="0"/>
              </a:rPr>
              <a:t>Mice overexpressing NFIA in amygdala behaved as more depressed. </a:t>
            </a:r>
          </a:p>
          <a:p>
            <a:pPr defTabSz="457200"/>
            <a:endParaRPr lang="en-US" sz="2400" dirty="0">
              <a:latin typeface="Cambria" panose="02040503050406030204" pitchFamily="18" charset="0"/>
            </a:endParaRPr>
          </a:p>
          <a:p>
            <a:pPr defTabSz="457200"/>
            <a:r>
              <a:rPr lang="en-US" sz="2400" dirty="0">
                <a:latin typeface="Cambria" panose="02040503050406030204" pitchFamily="18" charset="0"/>
              </a:rPr>
              <a:t>The mechanism is through higher MAO-B in astrocytes. </a:t>
            </a:r>
          </a:p>
          <a:p>
            <a:pPr defTabSz="457200"/>
            <a:endParaRPr lang="en-US" sz="2400" dirty="0">
              <a:latin typeface="Cambria" panose="02040503050406030204" pitchFamily="18" charset="0"/>
            </a:endParaRPr>
          </a:p>
          <a:p>
            <a:pPr defTabSz="457200"/>
            <a:endParaRPr lang="en-US" sz="2400" dirty="0">
              <a:latin typeface="Cambria" panose="02040503050406030204" pitchFamily="18" charset="0"/>
            </a:endParaRPr>
          </a:p>
          <a:p>
            <a:pPr defTabSz="457200"/>
            <a:endParaRPr lang="en-US" sz="2400" dirty="0">
              <a:latin typeface="Cambria" panose="02040503050406030204" pitchFamily="18" charset="0"/>
            </a:endParaRPr>
          </a:p>
        </p:txBody>
      </p:sp>
      <p:pic>
        <p:nvPicPr>
          <p:cNvPr id="2" name="Picture 1">
            <a:extLst>
              <a:ext uri="{FF2B5EF4-FFF2-40B4-BE49-F238E27FC236}">
                <a16:creationId xmlns:a16="http://schemas.microsoft.com/office/drawing/2014/main" id="{1C434DEF-6FBD-7D29-F055-C68CD3F1B911}"/>
              </a:ext>
            </a:extLst>
          </p:cNvPr>
          <p:cNvPicPr>
            <a:picLocks noChangeAspect="1"/>
          </p:cNvPicPr>
          <p:nvPr/>
        </p:nvPicPr>
        <p:blipFill rotWithShape="1">
          <a:blip r:embed="rId2">
            <a:extLst>
              <a:ext uri="{28A0092B-C50C-407E-A947-70E740481C1C}">
                <a14:useLocalDpi xmlns:a14="http://schemas.microsoft.com/office/drawing/2010/main" val="0"/>
              </a:ext>
            </a:extLst>
          </a:blip>
          <a:srcRect l="48533" t="36982" r="38780" b="42267"/>
          <a:stretch/>
        </p:blipFill>
        <p:spPr bwMode="auto">
          <a:xfrm>
            <a:off x="1295400" y="2433395"/>
            <a:ext cx="1905000" cy="1752600"/>
          </a:xfrm>
          <a:prstGeom prst="rect">
            <a:avLst/>
          </a:prstGeom>
          <a:ln>
            <a:noFill/>
          </a:ln>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id="{FD69213B-C185-EA97-AD33-E17B322DDFB5}"/>
              </a:ext>
            </a:extLst>
          </p:cNvPr>
          <p:cNvPicPr>
            <a:picLocks noChangeAspect="1"/>
          </p:cNvPicPr>
          <p:nvPr/>
        </p:nvPicPr>
        <p:blipFill rotWithShape="1">
          <a:blip r:embed="rId2">
            <a:extLst>
              <a:ext uri="{28A0092B-C50C-407E-A947-70E740481C1C}">
                <a14:useLocalDpi xmlns:a14="http://schemas.microsoft.com/office/drawing/2010/main" val="0"/>
              </a:ext>
            </a:extLst>
          </a:blip>
          <a:srcRect l="68833" t="36982" r="19345" b="42267"/>
          <a:stretch/>
        </p:blipFill>
        <p:spPr bwMode="auto">
          <a:xfrm>
            <a:off x="3220517" y="2433395"/>
            <a:ext cx="1775085" cy="1752600"/>
          </a:xfrm>
          <a:prstGeom prst="rect">
            <a:avLst/>
          </a:prstGeom>
          <a:ln>
            <a:noFill/>
          </a:ln>
          <a:extLst>
            <a:ext uri="{53640926-AAD7-44D8-BBD7-CCE9431645EC}">
              <a14:shadowObscured xmlns:a14="http://schemas.microsoft.com/office/drawing/2010/main"/>
            </a:ext>
          </a:extLst>
        </p:spPr>
      </p:pic>
      <p:sp>
        <p:nvSpPr>
          <p:cNvPr id="4" name="Rectangle 3">
            <a:extLst>
              <a:ext uri="{FF2B5EF4-FFF2-40B4-BE49-F238E27FC236}">
                <a16:creationId xmlns:a16="http://schemas.microsoft.com/office/drawing/2014/main" id="{91647DCB-C42C-2E6C-4ECC-F3E928D9D30C}"/>
              </a:ext>
            </a:extLst>
          </p:cNvPr>
          <p:cNvSpPr/>
          <p:nvPr/>
        </p:nvSpPr>
        <p:spPr>
          <a:xfrm>
            <a:off x="4510430" y="2445458"/>
            <a:ext cx="457200" cy="15240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22570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8CF8569-A155-2E42-9705-7C318E7434F8}"/>
              </a:ext>
            </a:extLst>
          </p:cNvPr>
          <p:cNvSpPr txBox="1"/>
          <p:nvPr/>
        </p:nvSpPr>
        <p:spPr>
          <a:xfrm>
            <a:off x="745952" y="336858"/>
            <a:ext cx="7652095" cy="1077218"/>
          </a:xfrm>
          <a:prstGeom prst="rect">
            <a:avLst/>
          </a:prstGeom>
          <a:noFill/>
          <a:ln w="38100">
            <a:noFill/>
          </a:ln>
        </p:spPr>
        <p:txBody>
          <a:bodyPr wrap="none" rtlCol="0">
            <a:spAutoFit/>
          </a:bodyPr>
          <a:lstStyle/>
          <a:p>
            <a:pPr defTabSz="457200"/>
            <a:r>
              <a:rPr lang="en-US" sz="3200" dirty="0"/>
              <a:t>Corpus callosum, amygdala and NFIA, mouse</a:t>
            </a:r>
          </a:p>
          <a:p>
            <a:pPr defTabSz="457200"/>
            <a:endParaRPr lang="en-US" sz="3200" dirty="0"/>
          </a:p>
        </p:txBody>
      </p:sp>
      <p:sp>
        <p:nvSpPr>
          <p:cNvPr id="5" name="TextBox 4">
            <a:extLst>
              <a:ext uri="{FF2B5EF4-FFF2-40B4-BE49-F238E27FC236}">
                <a16:creationId xmlns:a16="http://schemas.microsoft.com/office/drawing/2014/main" id="{AFCF1F45-C307-B766-C265-A8F088885129}"/>
              </a:ext>
            </a:extLst>
          </p:cNvPr>
          <p:cNvSpPr txBox="1"/>
          <p:nvPr/>
        </p:nvSpPr>
        <p:spPr>
          <a:xfrm>
            <a:off x="5334000" y="1411028"/>
            <a:ext cx="3124200" cy="4154984"/>
          </a:xfrm>
          <a:prstGeom prst="rect">
            <a:avLst/>
          </a:prstGeom>
          <a:noFill/>
          <a:ln w="38100">
            <a:noFill/>
          </a:ln>
        </p:spPr>
        <p:txBody>
          <a:bodyPr wrap="square" rtlCol="0">
            <a:spAutoFit/>
          </a:bodyPr>
          <a:lstStyle/>
          <a:p>
            <a:pPr defTabSz="457200"/>
            <a:r>
              <a:rPr lang="en-US" sz="2400" dirty="0">
                <a:latin typeface="Cambria" panose="02040503050406030204" pitchFamily="18" charset="0"/>
              </a:rPr>
              <a:t>Mice overexpressing NFIA in amygdala behaved as more depressed. </a:t>
            </a:r>
          </a:p>
          <a:p>
            <a:pPr defTabSz="457200"/>
            <a:endParaRPr lang="en-US" sz="2400" dirty="0">
              <a:latin typeface="Cambria" panose="02040503050406030204" pitchFamily="18" charset="0"/>
            </a:endParaRPr>
          </a:p>
          <a:p>
            <a:pPr defTabSz="457200"/>
            <a:r>
              <a:rPr lang="en-US" sz="2400" dirty="0">
                <a:latin typeface="Cambria" panose="02040503050406030204" pitchFamily="18" charset="0"/>
              </a:rPr>
              <a:t>The mechanism is through higher MAO-B in astrocytes. </a:t>
            </a:r>
          </a:p>
          <a:p>
            <a:pPr defTabSz="457200"/>
            <a:endParaRPr lang="en-US" sz="2400" dirty="0">
              <a:latin typeface="Cambria" panose="02040503050406030204" pitchFamily="18" charset="0"/>
            </a:endParaRPr>
          </a:p>
          <a:p>
            <a:pPr defTabSz="457200"/>
            <a:endParaRPr lang="en-US" sz="2400" dirty="0">
              <a:latin typeface="Cambria" panose="02040503050406030204" pitchFamily="18" charset="0"/>
            </a:endParaRPr>
          </a:p>
          <a:p>
            <a:pPr defTabSz="457200"/>
            <a:endParaRPr lang="en-US" sz="2400" dirty="0">
              <a:latin typeface="Cambria" panose="02040503050406030204" pitchFamily="18" charset="0"/>
            </a:endParaRPr>
          </a:p>
        </p:txBody>
      </p:sp>
      <p:pic>
        <p:nvPicPr>
          <p:cNvPr id="2" name="Picture 1">
            <a:extLst>
              <a:ext uri="{FF2B5EF4-FFF2-40B4-BE49-F238E27FC236}">
                <a16:creationId xmlns:a16="http://schemas.microsoft.com/office/drawing/2014/main" id="{1C434DEF-6FBD-7D29-F055-C68CD3F1B911}"/>
              </a:ext>
            </a:extLst>
          </p:cNvPr>
          <p:cNvPicPr>
            <a:picLocks noChangeAspect="1"/>
          </p:cNvPicPr>
          <p:nvPr/>
        </p:nvPicPr>
        <p:blipFill rotWithShape="1">
          <a:blip r:embed="rId2">
            <a:extLst>
              <a:ext uri="{28A0092B-C50C-407E-A947-70E740481C1C}">
                <a14:useLocalDpi xmlns:a14="http://schemas.microsoft.com/office/drawing/2010/main" val="0"/>
              </a:ext>
            </a:extLst>
          </a:blip>
          <a:srcRect l="48533" t="36982" r="38780" b="42267"/>
          <a:stretch/>
        </p:blipFill>
        <p:spPr bwMode="auto">
          <a:xfrm>
            <a:off x="1295400" y="2433395"/>
            <a:ext cx="1905000" cy="1752600"/>
          </a:xfrm>
          <a:prstGeom prst="rect">
            <a:avLst/>
          </a:prstGeom>
          <a:ln>
            <a:noFill/>
          </a:ln>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id="{FD69213B-C185-EA97-AD33-E17B322DDFB5}"/>
              </a:ext>
            </a:extLst>
          </p:cNvPr>
          <p:cNvPicPr>
            <a:picLocks noChangeAspect="1"/>
          </p:cNvPicPr>
          <p:nvPr/>
        </p:nvPicPr>
        <p:blipFill rotWithShape="1">
          <a:blip r:embed="rId2">
            <a:extLst>
              <a:ext uri="{28A0092B-C50C-407E-A947-70E740481C1C}">
                <a14:useLocalDpi xmlns:a14="http://schemas.microsoft.com/office/drawing/2010/main" val="0"/>
              </a:ext>
            </a:extLst>
          </a:blip>
          <a:srcRect l="68833" t="36982" r="19345" b="42267"/>
          <a:stretch/>
        </p:blipFill>
        <p:spPr bwMode="auto">
          <a:xfrm>
            <a:off x="3220517" y="2433395"/>
            <a:ext cx="1775085" cy="1752600"/>
          </a:xfrm>
          <a:prstGeom prst="rect">
            <a:avLst/>
          </a:prstGeom>
          <a:ln>
            <a:noFill/>
          </a:ln>
          <a:extLst>
            <a:ext uri="{53640926-AAD7-44D8-BBD7-CCE9431645EC}">
              <a14:shadowObscured xmlns:a14="http://schemas.microsoft.com/office/drawing/2010/main"/>
            </a:ext>
          </a:extLst>
        </p:spPr>
      </p:pic>
      <p:sp>
        <p:nvSpPr>
          <p:cNvPr id="6" name="TextBox 5">
            <a:extLst>
              <a:ext uri="{FF2B5EF4-FFF2-40B4-BE49-F238E27FC236}">
                <a16:creationId xmlns:a16="http://schemas.microsoft.com/office/drawing/2014/main" id="{D8435782-1544-D00C-7F32-1CC6DB8CDB2C}"/>
              </a:ext>
            </a:extLst>
          </p:cNvPr>
          <p:cNvSpPr txBox="1"/>
          <p:nvPr/>
        </p:nvSpPr>
        <p:spPr>
          <a:xfrm>
            <a:off x="6781800" y="4953000"/>
            <a:ext cx="1513556" cy="400110"/>
          </a:xfrm>
          <a:prstGeom prst="rect">
            <a:avLst/>
          </a:prstGeom>
          <a:noFill/>
        </p:spPr>
        <p:txBody>
          <a:bodyPr wrap="none" rtlCol="0">
            <a:spAutoFit/>
          </a:bodyPr>
          <a:lstStyle/>
          <a:p>
            <a:r>
              <a:rPr lang="en-US" sz="2000" dirty="0">
                <a:solidFill>
                  <a:srgbClr val="FFFF00"/>
                </a:solidFill>
                <a:latin typeface="Arial" panose="020B0604020202020204" pitchFamily="34" charset="0"/>
                <a:cs typeface="Arial" panose="020B0604020202020204" pitchFamily="34" charset="0"/>
              </a:rPr>
              <a:t>Selegiline? </a:t>
            </a:r>
          </a:p>
        </p:txBody>
      </p:sp>
      <p:sp>
        <p:nvSpPr>
          <p:cNvPr id="4" name="Rectangle 3">
            <a:extLst>
              <a:ext uri="{FF2B5EF4-FFF2-40B4-BE49-F238E27FC236}">
                <a16:creationId xmlns:a16="http://schemas.microsoft.com/office/drawing/2014/main" id="{91647DCB-C42C-2E6C-4ECC-F3E928D9D30C}"/>
              </a:ext>
            </a:extLst>
          </p:cNvPr>
          <p:cNvSpPr/>
          <p:nvPr/>
        </p:nvSpPr>
        <p:spPr>
          <a:xfrm>
            <a:off x="4510430" y="2445458"/>
            <a:ext cx="457200" cy="15240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05564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DC1556D-9E5E-5C4A-8FE2-4BE6FC263ADA}"/>
              </a:ext>
            </a:extLst>
          </p:cNvPr>
          <p:cNvSpPr txBox="1"/>
          <p:nvPr/>
        </p:nvSpPr>
        <p:spPr>
          <a:xfrm>
            <a:off x="1143000" y="1219200"/>
            <a:ext cx="6934200" cy="3785652"/>
          </a:xfrm>
          <a:prstGeom prst="rect">
            <a:avLst/>
          </a:prstGeom>
          <a:noFill/>
          <a:ln w="38100">
            <a:noFill/>
          </a:ln>
        </p:spPr>
        <p:txBody>
          <a:bodyPr wrap="square" rtlCol="0">
            <a:spAutoFit/>
          </a:bodyPr>
          <a:lstStyle/>
          <a:p>
            <a:pPr defTabSz="457200"/>
            <a:r>
              <a:rPr lang="en-US" sz="2400" dirty="0">
                <a:latin typeface="Cambria" panose="02040503050406030204" pitchFamily="18" charset="0"/>
              </a:rPr>
              <a:t>1. Genetics/epigenetics and brain imaging 	interactions in suicidality (not all patients are 	the same)</a:t>
            </a:r>
          </a:p>
          <a:p>
            <a:pPr defTabSz="457200"/>
            <a:endParaRPr lang="en-US" sz="2400" dirty="0">
              <a:latin typeface="Cambria" panose="02040503050406030204" pitchFamily="18" charset="0"/>
            </a:endParaRPr>
          </a:p>
          <a:p>
            <a:pPr defTabSz="457200"/>
            <a:r>
              <a:rPr lang="en-US" sz="2400" dirty="0">
                <a:latin typeface="Cambria" panose="02040503050406030204" pitchFamily="18" charset="0"/>
              </a:rPr>
              <a:t>2. Two examples: AKAP7/subiculum and 	NFIA/callosum-amygdala</a:t>
            </a:r>
          </a:p>
          <a:p>
            <a:pPr defTabSz="457200"/>
            <a:endParaRPr lang="en-US" sz="2400" dirty="0">
              <a:latin typeface="Cambria" panose="02040503050406030204" pitchFamily="18" charset="0"/>
            </a:endParaRPr>
          </a:p>
          <a:p>
            <a:pPr defTabSz="457200"/>
            <a:r>
              <a:rPr lang="en-US" sz="2400" dirty="0">
                <a:solidFill>
                  <a:srgbClr val="FFFF00"/>
                </a:solidFill>
                <a:latin typeface="Cambria" panose="02040503050406030204" pitchFamily="18" charset="0"/>
              </a:rPr>
              <a:t>3. MicroRNA-124 and brain structure in borderline</a:t>
            </a:r>
          </a:p>
          <a:p>
            <a:pPr defTabSz="457200"/>
            <a:endParaRPr lang="en-US" sz="2400" dirty="0">
              <a:latin typeface="Cambria" panose="02040503050406030204" pitchFamily="18" charset="0"/>
            </a:endParaRPr>
          </a:p>
          <a:p>
            <a:pPr defTabSz="457200"/>
            <a:r>
              <a:rPr lang="en-US" sz="2400" dirty="0">
                <a:latin typeface="Cambria" panose="02040503050406030204" pitchFamily="18" charset="0"/>
              </a:rPr>
              <a:t>4. The future</a:t>
            </a:r>
          </a:p>
        </p:txBody>
      </p:sp>
      <p:sp>
        <p:nvSpPr>
          <p:cNvPr id="3" name="TextBox 2">
            <a:extLst>
              <a:ext uri="{FF2B5EF4-FFF2-40B4-BE49-F238E27FC236}">
                <a16:creationId xmlns:a16="http://schemas.microsoft.com/office/drawing/2014/main" id="{F8CF8569-A155-2E42-9705-7C318E7434F8}"/>
              </a:ext>
            </a:extLst>
          </p:cNvPr>
          <p:cNvSpPr txBox="1"/>
          <p:nvPr/>
        </p:nvSpPr>
        <p:spPr>
          <a:xfrm>
            <a:off x="685800" y="381000"/>
            <a:ext cx="1473480" cy="584775"/>
          </a:xfrm>
          <a:prstGeom prst="rect">
            <a:avLst/>
          </a:prstGeom>
          <a:noFill/>
          <a:ln w="38100">
            <a:noFill/>
          </a:ln>
        </p:spPr>
        <p:txBody>
          <a:bodyPr wrap="none" rtlCol="0">
            <a:spAutoFit/>
          </a:bodyPr>
          <a:lstStyle/>
          <a:p>
            <a:pPr defTabSz="457200"/>
            <a:r>
              <a:rPr lang="en-US" sz="3200" dirty="0">
                <a:solidFill>
                  <a:prstClr val="white"/>
                </a:solidFill>
              </a:rPr>
              <a:t>Outline</a:t>
            </a:r>
          </a:p>
        </p:txBody>
      </p:sp>
    </p:spTree>
    <p:extLst>
      <p:ext uri="{BB962C8B-B14F-4D97-AF65-F5344CB8AC3E}">
        <p14:creationId xmlns:p14="http://schemas.microsoft.com/office/powerpoint/2010/main" val="37548929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8CF8569-A155-2E42-9705-7C318E7434F8}"/>
              </a:ext>
            </a:extLst>
          </p:cNvPr>
          <p:cNvSpPr txBox="1"/>
          <p:nvPr/>
        </p:nvSpPr>
        <p:spPr>
          <a:xfrm>
            <a:off x="457200" y="381000"/>
            <a:ext cx="8305800" cy="584775"/>
          </a:xfrm>
          <a:prstGeom prst="rect">
            <a:avLst/>
          </a:prstGeom>
          <a:noFill/>
          <a:ln w="38100">
            <a:noFill/>
          </a:ln>
        </p:spPr>
        <p:txBody>
          <a:bodyPr wrap="square" rtlCol="0">
            <a:spAutoFit/>
          </a:bodyPr>
          <a:lstStyle/>
          <a:p>
            <a:pPr algn="ctr" defTabSz="457200"/>
            <a:r>
              <a:rPr lang="en-US" sz="3200" dirty="0">
                <a:latin typeface="Cambria" panose="02040503050406030204" pitchFamily="18" charset="0"/>
              </a:rPr>
              <a:t>MicroRNAs and brain structure in borderline</a:t>
            </a:r>
            <a:endParaRPr lang="en-US" sz="3200" dirty="0"/>
          </a:p>
        </p:txBody>
      </p:sp>
      <p:sp>
        <p:nvSpPr>
          <p:cNvPr id="18" name="TextBox 17">
            <a:extLst>
              <a:ext uri="{FF2B5EF4-FFF2-40B4-BE49-F238E27FC236}">
                <a16:creationId xmlns:a16="http://schemas.microsoft.com/office/drawing/2014/main" id="{11C67417-1E62-6F48-8BC3-FC9AEE2149C7}"/>
              </a:ext>
            </a:extLst>
          </p:cNvPr>
          <p:cNvSpPr txBox="1"/>
          <p:nvPr/>
        </p:nvSpPr>
        <p:spPr>
          <a:xfrm>
            <a:off x="609600" y="1371600"/>
            <a:ext cx="8077200" cy="4493538"/>
          </a:xfrm>
          <a:prstGeom prst="rect">
            <a:avLst/>
          </a:prstGeom>
          <a:noFill/>
          <a:ln w="38100">
            <a:noFill/>
          </a:ln>
        </p:spPr>
        <p:txBody>
          <a:bodyPr wrap="square" rtlCol="0">
            <a:spAutoFit/>
          </a:bodyPr>
          <a:lstStyle/>
          <a:p>
            <a:pPr defTabSz="457200"/>
            <a:r>
              <a:rPr lang="en-US" sz="2600" dirty="0">
                <a:latin typeface="Cambria" panose="02040503050406030204" pitchFamily="18" charset="0"/>
              </a:rPr>
              <a:t>1. MicroRNAs (miRNA) affect the expression level of large (commonly hundreds) groups of genes. </a:t>
            </a:r>
          </a:p>
          <a:p>
            <a:pPr defTabSz="457200"/>
            <a:endParaRPr lang="en-US" sz="2600" dirty="0">
              <a:solidFill>
                <a:prstClr val="white"/>
              </a:solidFill>
              <a:latin typeface="Cambria" panose="02040503050406030204" pitchFamily="18" charset="0"/>
            </a:endParaRPr>
          </a:p>
          <a:p>
            <a:pPr defTabSz="457200"/>
            <a:r>
              <a:rPr lang="en-US" sz="2600" dirty="0">
                <a:latin typeface="Cambria" panose="02040503050406030204" pitchFamily="18" charset="0"/>
              </a:rPr>
              <a:t>2. miRNAs are promising therapeutic targets. </a:t>
            </a:r>
          </a:p>
          <a:p>
            <a:pPr defTabSz="457200"/>
            <a:endParaRPr lang="en-US" sz="2600" dirty="0">
              <a:latin typeface="Cambria" panose="02040503050406030204" pitchFamily="18" charset="0"/>
            </a:endParaRPr>
          </a:p>
          <a:p>
            <a:pPr defTabSz="457200"/>
            <a:r>
              <a:rPr lang="en-US" sz="2600" dirty="0">
                <a:latin typeface="Cambria" panose="02040503050406030204" pitchFamily="18" charset="0"/>
              </a:rPr>
              <a:t>3. miRNA-124 was previously associated with borderline personality disorder (BPD).</a:t>
            </a:r>
          </a:p>
          <a:p>
            <a:pPr defTabSz="457200"/>
            <a:endParaRPr lang="en-US" sz="2600" dirty="0">
              <a:latin typeface="Cambria" panose="02040503050406030204" pitchFamily="18" charset="0"/>
            </a:endParaRPr>
          </a:p>
          <a:p>
            <a:pPr defTabSz="457200"/>
            <a:r>
              <a:rPr lang="en-US" sz="2600" dirty="0">
                <a:latin typeface="Cambria" panose="02040503050406030204" pitchFamily="18" charset="0"/>
              </a:rPr>
              <a:t>4. We studied the top genes most likely modulated by miRNA-124 using PGL to obtain hypotheses of brain function in BPD. </a:t>
            </a:r>
          </a:p>
        </p:txBody>
      </p:sp>
    </p:spTree>
    <p:extLst>
      <p:ext uri="{BB962C8B-B14F-4D97-AF65-F5344CB8AC3E}">
        <p14:creationId xmlns:p14="http://schemas.microsoft.com/office/powerpoint/2010/main" val="25210791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08B1EF67-CFA6-54E3-656E-D07F3D64A33A}"/>
              </a:ext>
            </a:extLst>
          </p:cNvPr>
          <p:cNvSpPr txBox="1"/>
          <p:nvPr/>
        </p:nvSpPr>
        <p:spPr>
          <a:xfrm>
            <a:off x="2251259" y="1360942"/>
            <a:ext cx="1592036" cy="529632"/>
          </a:xfrm>
          <a:prstGeom prst="rect">
            <a:avLst/>
          </a:prstGeom>
          <a:noFill/>
          <a:ln w="12700">
            <a:solidFill>
              <a:schemeClr val="tx1"/>
            </a:solidFill>
          </a:ln>
        </p:spPr>
        <p:txBody>
          <a:bodyPr wrap="square" rtlCol="0">
            <a:spAutoFit/>
          </a:bodyPr>
          <a:lstStyle/>
          <a:p>
            <a:pPr algn="ctr"/>
            <a:r>
              <a:rPr lang="en-US" sz="1421" dirty="0">
                <a:latin typeface="Arial" panose="020B0604020202020204" pitchFamily="34" charset="0"/>
                <a:cs typeface="Arial" panose="020B0604020202020204" pitchFamily="34" charset="0"/>
              </a:rPr>
              <a:t>miR-124-3p </a:t>
            </a:r>
          </a:p>
          <a:p>
            <a:pPr algn="ctr"/>
            <a:r>
              <a:rPr lang="en-US" sz="1421" i="1" dirty="0" err="1">
                <a:latin typeface="Arial" panose="020B0604020202020204" pitchFamily="34" charset="0"/>
                <a:cs typeface="Arial" panose="020B0604020202020204" pitchFamily="34" charset="0"/>
              </a:rPr>
              <a:t>Prados</a:t>
            </a:r>
            <a:r>
              <a:rPr lang="en-US" sz="1421" i="1" dirty="0">
                <a:latin typeface="Arial" panose="020B0604020202020204" pitchFamily="34" charset="0"/>
                <a:cs typeface="Arial" panose="020B0604020202020204" pitchFamily="34" charset="0"/>
              </a:rPr>
              <a:t>, </a:t>
            </a:r>
            <a:r>
              <a:rPr lang="en-US" sz="1421" i="1" dirty="0" err="1">
                <a:latin typeface="Arial" panose="020B0604020202020204" pitchFamily="34" charset="0"/>
                <a:cs typeface="Arial" panose="020B0604020202020204" pitchFamily="34" charset="0"/>
              </a:rPr>
              <a:t>et.al</a:t>
            </a:r>
            <a:r>
              <a:rPr lang="en-US" sz="1421" i="1" dirty="0">
                <a:latin typeface="Arial" panose="020B0604020202020204" pitchFamily="34" charset="0"/>
                <a:cs typeface="Arial" panose="020B0604020202020204" pitchFamily="34" charset="0"/>
              </a:rPr>
              <a:t>.</a:t>
            </a:r>
          </a:p>
        </p:txBody>
      </p:sp>
      <p:sp>
        <p:nvSpPr>
          <p:cNvPr id="21" name="TextBox 20">
            <a:extLst>
              <a:ext uri="{FF2B5EF4-FFF2-40B4-BE49-F238E27FC236}">
                <a16:creationId xmlns:a16="http://schemas.microsoft.com/office/drawing/2014/main" id="{8F04BA8F-7BB5-D76B-B091-C7B5A94AC3B7}"/>
              </a:ext>
            </a:extLst>
          </p:cNvPr>
          <p:cNvSpPr txBox="1"/>
          <p:nvPr/>
        </p:nvSpPr>
        <p:spPr>
          <a:xfrm>
            <a:off x="4737875" y="1358362"/>
            <a:ext cx="1745330" cy="748282"/>
          </a:xfrm>
          <a:prstGeom prst="rect">
            <a:avLst/>
          </a:prstGeom>
          <a:noFill/>
          <a:ln w="12700">
            <a:solidFill>
              <a:schemeClr val="tx1"/>
            </a:solidFill>
          </a:ln>
        </p:spPr>
        <p:txBody>
          <a:bodyPr wrap="square" rtlCol="0">
            <a:spAutoFit/>
          </a:bodyPr>
          <a:lstStyle/>
          <a:p>
            <a:pPr algn="ctr"/>
            <a:r>
              <a:rPr lang="en-US" sz="1421" dirty="0">
                <a:latin typeface="Arial" panose="020B0604020202020204" pitchFamily="34" charset="0"/>
                <a:cs typeface="Arial" panose="020B0604020202020204" pitchFamily="34" charset="0"/>
              </a:rPr>
              <a:t>93 genes</a:t>
            </a:r>
          </a:p>
          <a:p>
            <a:pPr algn="ctr"/>
            <a:r>
              <a:rPr lang="en-US" sz="1421" dirty="0">
                <a:latin typeface="Arial" panose="020B0604020202020204" pitchFamily="34" charset="0"/>
                <a:cs typeface="Arial" panose="020B0604020202020204" pitchFamily="34" charset="0"/>
              </a:rPr>
              <a:t>Aggregate P</a:t>
            </a:r>
            <a:r>
              <a:rPr lang="en-US" sz="1421" baseline="-25000" dirty="0">
                <a:latin typeface="Arial" panose="020B0604020202020204" pitchFamily="34" charset="0"/>
                <a:cs typeface="Arial" panose="020B0604020202020204" pitchFamily="34" charset="0"/>
              </a:rPr>
              <a:t>CT </a:t>
            </a:r>
            <a:r>
              <a:rPr lang="en-US" sz="1421" dirty="0">
                <a:latin typeface="Arial" panose="020B0604020202020204" pitchFamily="34" charset="0"/>
                <a:cs typeface="Arial" panose="020B0604020202020204" pitchFamily="34" charset="0"/>
              </a:rPr>
              <a:t>&gt;0.99 </a:t>
            </a:r>
            <a:endParaRPr lang="en-US" sz="1421" baseline="-25000" dirty="0">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AA04A336-B5C4-7CB6-01B7-D5188BCD15C2}"/>
              </a:ext>
            </a:extLst>
          </p:cNvPr>
          <p:cNvSpPr txBox="1"/>
          <p:nvPr/>
        </p:nvSpPr>
        <p:spPr>
          <a:xfrm>
            <a:off x="6827377" y="1517709"/>
            <a:ext cx="849086" cy="310983"/>
          </a:xfrm>
          <a:prstGeom prst="rect">
            <a:avLst/>
          </a:prstGeom>
          <a:noFill/>
          <a:ln w="12700">
            <a:solidFill>
              <a:schemeClr val="tx1"/>
            </a:solidFill>
          </a:ln>
        </p:spPr>
        <p:txBody>
          <a:bodyPr wrap="square" rtlCol="0">
            <a:spAutoFit/>
          </a:bodyPr>
          <a:lstStyle/>
          <a:p>
            <a:pPr algn="ctr"/>
            <a:r>
              <a:rPr lang="en-US" sz="1421" dirty="0">
                <a:latin typeface="Arial" panose="020B0604020202020204" pitchFamily="34" charset="0"/>
                <a:cs typeface="Arial" panose="020B0604020202020204" pitchFamily="34" charset="0"/>
              </a:rPr>
              <a:t>PGL</a:t>
            </a:r>
            <a:endParaRPr lang="en-US" sz="1421" baseline="-25000" dirty="0">
              <a:latin typeface="Arial" panose="020B0604020202020204" pitchFamily="34" charset="0"/>
              <a:cs typeface="Arial" panose="020B0604020202020204" pitchFamily="34" charset="0"/>
            </a:endParaRPr>
          </a:p>
        </p:txBody>
      </p:sp>
      <p:cxnSp>
        <p:nvCxnSpPr>
          <p:cNvPr id="18" name="Straight Arrow Connector 17">
            <a:extLst>
              <a:ext uri="{FF2B5EF4-FFF2-40B4-BE49-F238E27FC236}">
                <a16:creationId xmlns:a16="http://schemas.microsoft.com/office/drawing/2014/main" id="{85BBFE87-87EC-FFC8-638E-F150FD403756}"/>
              </a:ext>
            </a:extLst>
          </p:cNvPr>
          <p:cNvCxnSpPr>
            <a:cxnSpLocks/>
          </p:cNvCxnSpPr>
          <p:nvPr/>
        </p:nvCxnSpPr>
        <p:spPr>
          <a:xfrm>
            <a:off x="3887277" y="1648955"/>
            <a:ext cx="76742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62CA6B7F-14C3-22F5-0AE1-4770948E3D4F}"/>
              </a:ext>
            </a:extLst>
          </p:cNvPr>
          <p:cNvSpPr txBox="1"/>
          <p:nvPr/>
        </p:nvSpPr>
        <p:spPr>
          <a:xfrm>
            <a:off x="3863304" y="1256540"/>
            <a:ext cx="918841" cy="415498"/>
          </a:xfrm>
          <a:prstGeom prst="rect">
            <a:avLst/>
          </a:prstGeom>
          <a:noFill/>
        </p:spPr>
        <p:txBody>
          <a:bodyPr wrap="none" rtlCol="0">
            <a:spAutoFit/>
          </a:bodyPr>
          <a:lstStyle/>
          <a:p>
            <a:r>
              <a:rPr lang="en-US" sz="1050" dirty="0" err="1">
                <a:latin typeface="Arial" panose="020B0604020202020204" pitchFamily="34" charset="0"/>
                <a:cs typeface="Arial" panose="020B0604020202020204" pitchFamily="34" charset="0"/>
              </a:rPr>
              <a:t>TargetScan</a:t>
            </a:r>
            <a:r>
              <a:rPr lang="en-US" sz="1050" dirty="0">
                <a:latin typeface="Arial" panose="020B0604020202020204" pitchFamily="34" charset="0"/>
                <a:cs typeface="Arial" panose="020B0604020202020204" pitchFamily="34" charset="0"/>
              </a:rPr>
              <a:t> </a:t>
            </a:r>
          </a:p>
          <a:p>
            <a:pPr algn="ctr"/>
            <a:r>
              <a:rPr lang="en-US" sz="1050" dirty="0">
                <a:latin typeface="Arial" panose="020B0604020202020204" pitchFamily="34" charset="0"/>
                <a:cs typeface="Arial" panose="020B0604020202020204" pitchFamily="34" charset="0"/>
              </a:rPr>
              <a:t>v8.0</a:t>
            </a:r>
          </a:p>
        </p:txBody>
      </p:sp>
      <p:cxnSp>
        <p:nvCxnSpPr>
          <p:cNvPr id="29" name="Straight Arrow Connector 28">
            <a:extLst>
              <a:ext uri="{FF2B5EF4-FFF2-40B4-BE49-F238E27FC236}">
                <a16:creationId xmlns:a16="http://schemas.microsoft.com/office/drawing/2014/main" id="{BDC61174-13BA-FA15-99AD-00638E5E235E}"/>
              </a:ext>
            </a:extLst>
          </p:cNvPr>
          <p:cNvCxnSpPr>
            <a:cxnSpLocks/>
          </p:cNvCxnSpPr>
          <p:nvPr/>
        </p:nvCxnSpPr>
        <p:spPr>
          <a:xfrm>
            <a:off x="6517710" y="1648955"/>
            <a:ext cx="27516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522D0894-C2CC-CD15-3AB4-571363CC2F9D}"/>
              </a:ext>
            </a:extLst>
          </p:cNvPr>
          <p:cNvCxnSpPr>
            <a:cxnSpLocks/>
          </p:cNvCxnSpPr>
          <p:nvPr/>
        </p:nvCxnSpPr>
        <p:spPr>
          <a:xfrm flipH="1">
            <a:off x="6591167" y="3212575"/>
            <a:ext cx="678687"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A15696BC-4218-105A-7724-D02FC438B34B}"/>
              </a:ext>
            </a:extLst>
          </p:cNvPr>
          <p:cNvCxnSpPr>
            <a:cxnSpLocks/>
          </p:cNvCxnSpPr>
          <p:nvPr/>
        </p:nvCxnSpPr>
        <p:spPr>
          <a:xfrm>
            <a:off x="7262002" y="1877706"/>
            <a:ext cx="0" cy="134273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B8AC0AEF-3D27-C6BC-4364-87A651DAB98B}"/>
              </a:ext>
            </a:extLst>
          </p:cNvPr>
          <p:cNvSpPr txBox="1"/>
          <p:nvPr/>
        </p:nvSpPr>
        <p:spPr>
          <a:xfrm>
            <a:off x="1787104" y="1507332"/>
            <a:ext cx="378630" cy="415498"/>
          </a:xfrm>
          <a:prstGeom prst="rect">
            <a:avLst/>
          </a:prstGeom>
          <a:noFill/>
        </p:spPr>
        <p:txBody>
          <a:bodyPr wrap="none" rtlCol="0">
            <a:spAutoFit/>
          </a:bodyPr>
          <a:lstStyle/>
          <a:p>
            <a:r>
              <a:rPr lang="en-US" sz="2100" b="1" dirty="0">
                <a:latin typeface="Arial" panose="020B0604020202020204" pitchFamily="34" charset="0"/>
                <a:cs typeface="Arial" panose="020B0604020202020204" pitchFamily="34" charset="0"/>
              </a:rPr>
              <a:t>A</a:t>
            </a:r>
          </a:p>
        </p:txBody>
      </p:sp>
      <p:sp>
        <p:nvSpPr>
          <p:cNvPr id="37" name="TextBox 36">
            <a:extLst>
              <a:ext uri="{FF2B5EF4-FFF2-40B4-BE49-F238E27FC236}">
                <a16:creationId xmlns:a16="http://schemas.microsoft.com/office/drawing/2014/main" id="{2CCBEF1F-9732-E7F0-7980-CAC23B29FB27}"/>
              </a:ext>
            </a:extLst>
          </p:cNvPr>
          <p:cNvSpPr txBox="1"/>
          <p:nvPr/>
        </p:nvSpPr>
        <p:spPr>
          <a:xfrm>
            <a:off x="2909082" y="1966045"/>
            <a:ext cx="378630" cy="415498"/>
          </a:xfrm>
          <a:prstGeom prst="rect">
            <a:avLst/>
          </a:prstGeom>
          <a:noFill/>
        </p:spPr>
        <p:txBody>
          <a:bodyPr wrap="none" rtlCol="0">
            <a:spAutoFit/>
          </a:bodyPr>
          <a:lstStyle/>
          <a:p>
            <a:r>
              <a:rPr lang="en-US" sz="2100" b="1" dirty="0">
                <a:latin typeface="Arial" panose="020B0604020202020204" pitchFamily="34" charset="0"/>
                <a:cs typeface="Arial" panose="020B0604020202020204" pitchFamily="34" charset="0"/>
              </a:rPr>
              <a:t>B</a:t>
            </a:r>
          </a:p>
        </p:txBody>
      </p:sp>
      <p:sp>
        <p:nvSpPr>
          <p:cNvPr id="39" name="TextBox 38">
            <a:extLst>
              <a:ext uri="{FF2B5EF4-FFF2-40B4-BE49-F238E27FC236}">
                <a16:creationId xmlns:a16="http://schemas.microsoft.com/office/drawing/2014/main" id="{D4A21472-BEAA-BBC9-8DD9-C758AC8C0B39}"/>
              </a:ext>
            </a:extLst>
          </p:cNvPr>
          <p:cNvSpPr txBox="1"/>
          <p:nvPr/>
        </p:nvSpPr>
        <p:spPr>
          <a:xfrm>
            <a:off x="2379890" y="3764478"/>
            <a:ext cx="378630" cy="415498"/>
          </a:xfrm>
          <a:prstGeom prst="rect">
            <a:avLst/>
          </a:prstGeom>
          <a:noFill/>
        </p:spPr>
        <p:txBody>
          <a:bodyPr wrap="none" rtlCol="0">
            <a:spAutoFit/>
          </a:bodyPr>
          <a:lstStyle/>
          <a:p>
            <a:r>
              <a:rPr lang="en-US" sz="2100" b="1" dirty="0">
                <a:latin typeface="Arial" panose="020B0604020202020204" pitchFamily="34" charset="0"/>
                <a:cs typeface="Arial" panose="020B0604020202020204" pitchFamily="34" charset="0"/>
              </a:rPr>
              <a:t>C</a:t>
            </a:r>
          </a:p>
        </p:txBody>
      </p:sp>
      <p:graphicFrame>
        <p:nvGraphicFramePr>
          <p:cNvPr id="49" name="Table 48">
            <a:extLst>
              <a:ext uri="{FF2B5EF4-FFF2-40B4-BE49-F238E27FC236}">
                <a16:creationId xmlns:a16="http://schemas.microsoft.com/office/drawing/2014/main" id="{65EC358A-2294-CA50-4035-F1CAC72856BF}"/>
              </a:ext>
            </a:extLst>
          </p:cNvPr>
          <p:cNvGraphicFramePr>
            <a:graphicFrameLocks noGrp="1"/>
          </p:cNvGraphicFramePr>
          <p:nvPr>
            <p:extLst>
              <p:ext uri="{D42A27DB-BD31-4B8C-83A1-F6EECF244321}">
                <p14:modId xmlns:p14="http://schemas.microsoft.com/office/powerpoint/2010/main" val="2993954803"/>
              </p:ext>
            </p:extLst>
          </p:nvPr>
        </p:nvGraphicFramePr>
        <p:xfrm>
          <a:off x="2764514" y="4118920"/>
          <a:ext cx="4161515" cy="2438400"/>
        </p:xfrm>
        <a:graphic>
          <a:graphicData uri="http://schemas.openxmlformats.org/drawingml/2006/table">
            <a:tbl>
              <a:tblPr/>
              <a:tblGrid>
                <a:gridCol w="2844961">
                  <a:extLst>
                    <a:ext uri="{9D8B030D-6E8A-4147-A177-3AD203B41FA5}">
                      <a16:colId xmlns:a16="http://schemas.microsoft.com/office/drawing/2014/main" val="45118393"/>
                    </a:ext>
                  </a:extLst>
                </a:gridCol>
                <a:gridCol w="658277">
                  <a:extLst>
                    <a:ext uri="{9D8B030D-6E8A-4147-A177-3AD203B41FA5}">
                      <a16:colId xmlns:a16="http://schemas.microsoft.com/office/drawing/2014/main" val="2183125506"/>
                    </a:ext>
                  </a:extLst>
                </a:gridCol>
                <a:gridCol w="658277">
                  <a:extLst>
                    <a:ext uri="{9D8B030D-6E8A-4147-A177-3AD203B41FA5}">
                      <a16:colId xmlns:a16="http://schemas.microsoft.com/office/drawing/2014/main" val="2500578550"/>
                    </a:ext>
                  </a:extLst>
                </a:gridCol>
              </a:tblGrid>
              <a:tr h="152400">
                <a:tc>
                  <a:txBody>
                    <a:bodyPr/>
                    <a:lstStyle/>
                    <a:p>
                      <a:pPr algn="ctr" fontAlgn="b"/>
                      <a:r>
                        <a:rPr lang="en-US" sz="900" b="0" i="0" u="none" strike="noStrike" dirty="0">
                          <a:solidFill>
                            <a:schemeClr val="tx1"/>
                          </a:solidFill>
                          <a:effectLst/>
                          <a:latin typeface="Arial" panose="020B0604020202020204" pitchFamily="34" charset="0"/>
                          <a:cs typeface="Arial" panose="020B0604020202020204" pitchFamily="34" charset="0"/>
                        </a:rPr>
                        <a:t>Structure Name</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chemeClr val="tx1"/>
                          </a:solidFill>
                          <a:effectLst/>
                          <a:latin typeface="Arial" panose="020B0604020202020204" pitchFamily="34" charset="0"/>
                          <a:cs typeface="Arial" panose="020B0604020202020204" pitchFamily="34" charset="0"/>
                        </a:rPr>
                        <a:t>Ranking</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chemeClr val="tx1"/>
                          </a:solidFill>
                          <a:effectLst/>
                          <a:latin typeface="Arial" panose="020B0604020202020204" pitchFamily="34" charset="0"/>
                          <a:cs typeface="Arial" panose="020B0604020202020204" pitchFamily="34" charset="0"/>
                        </a:rPr>
                        <a:t>Freq</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05227043"/>
                  </a:ext>
                </a:extLst>
              </a:tr>
              <a:tr h="152400">
                <a:tc>
                  <a:txBody>
                    <a:bodyPr/>
                    <a:lstStyle/>
                    <a:p>
                      <a:pPr algn="ctr" fontAlgn="b"/>
                      <a:r>
                        <a:rPr lang="en-US" sz="900" b="1" i="0" u="none" strike="noStrike" dirty="0">
                          <a:solidFill>
                            <a:srgbClr val="C00000"/>
                          </a:solidFill>
                          <a:effectLst/>
                          <a:latin typeface="Arial" panose="020B0604020202020204" pitchFamily="34" charset="0"/>
                          <a:cs typeface="Arial" panose="020B0604020202020204" pitchFamily="34" charset="0"/>
                        </a:rPr>
                        <a:t>globus pallidus, external segment, left</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solidFill>
                            <a:srgbClr val="C00000"/>
                          </a:solidFill>
                          <a:effectLst/>
                          <a:latin typeface="Arial" panose="020B0604020202020204" pitchFamily="34" charset="0"/>
                          <a:cs typeface="Arial" panose="020B0604020202020204" pitchFamily="34" charset="0"/>
                        </a:rPr>
                        <a:t>0.61666667</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solidFill>
                            <a:srgbClr val="C00000"/>
                          </a:solidFill>
                          <a:effectLst/>
                          <a:latin typeface="Arial" panose="020B0604020202020204" pitchFamily="34" charset="0"/>
                          <a:cs typeface="Arial" panose="020B0604020202020204" pitchFamily="34" charset="0"/>
                        </a:rPr>
                        <a:t>5</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7064232"/>
                  </a:ext>
                </a:extLst>
              </a:tr>
              <a:tr h="152400">
                <a:tc>
                  <a:txBody>
                    <a:bodyPr/>
                    <a:lstStyle/>
                    <a:p>
                      <a:pPr algn="ctr" fontAlgn="b"/>
                      <a:r>
                        <a:rPr lang="en-US" sz="900" b="1" i="0" u="none" strike="noStrike" dirty="0">
                          <a:solidFill>
                            <a:srgbClr val="C00000"/>
                          </a:solidFill>
                          <a:effectLst/>
                          <a:latin typeface="Arial" panose="020B0604020202020204" pitchFamily="34" charset="0"/>
                          <a:cs typeface="Arial" panose="020B0604020202020204" pitchFamily="34" charset="0"/>
                        </a:rPr>
                        <a:t>globus pallidus, internal segment, left</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solidFill>
                            <a:srgbClr val="C00000"/>
                          </a:solidFill>
                          <a:effectLst/>
                          <a:latin typeface="Arial" panose="020B0604020202020204" pitchFamily="34" charset="0"/>
                          <a:cs typeface="Arial" panose="020B0604020202020204" pitchFamily="34" charset="0"/>
                        </a:rPr>
                        <a:t>0.6</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solidFill>
                            <a:srgbClr val="C00000"/>
                          </a:solidFill>
                          <a:effectLst/>
                          <a:latin typeface="Arial" panose="020B0604020202020204" pitchFamily="34" charset="0"/>
                          <a:cs typeface="Arial" panose="020B0604020202020204" pitchFamily="34" charset="0"/>
                        </a:rPr>
                        <a:t>6</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12407343"/>
                  </a:ext>
                </a:extLst>
              </a:tr>
              <a:tr h="152400">
                <a:tc>
                  <a:txBody>
                    <a:bodyPr/>
                    <a:lstStyle/>
                    <a:p>
                      <a:pPr algn="ctr" fontAlgn="b"/>
                      <a:r>
                        <a:rPr lang="en-US" sz="900" b="0" i="0" u="none" strike="noStrike" dirty="0">
                          <a:solidFill>
                            <a:schemeClr val="tx1"/>
                          </a:solidFill>
                          <a:effectLst/>
                          <a:latin typeface="Arial" panose="020B0604020202020204" pitchFamily="34" charset="0"/>
                          <a:cs typeface="Arial" panose="020B0604020202020204" pitchFamily="34" charset="0"/>
                        </a:rPr>
                        <a:t>substantia nigra, pars reticulata, left</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chemeClr val="tx1"/>
                          </a:solidFill>
                          <a:effectLst/>
                          <a:latin typeface="Arial" panose="020B0604020202020204" pitchFamily="34" charset="0"/>
                          <a:cs typeface="Arial" panose="020B0604020202020204" pitchFamily="34" charset="0"/>
                        </a:rPr>
                        <a:t>0.5</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chemeClr val="tx1"/>
                          </a:solidFill>
                          <a:effectLst/>
                          <a:latin typeface="Arial" panose="020B0604020202020204" pitchFamily="34" charset="0"/>
                          <a:cs typeface="Arial" panose="020B0604020202020204" pitchFamily="34" charset="0"/>
                        </a:rPr>
                        <a:t>5</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1514845"/>
                  </a:ext>
                </a:extLst>
              </a:tr>
              <a:tr h="152400">
                <a:tc>
                  <a:txBody>
                    <a:bodyPr/>
                    <a:lstStyle/>
                    <a:p>
                      <a:pPr algn="ctr" fontAlgn="b"/>
                      <a:r>
                        <a:rPr lang="en-US" sz="900" b="0" i="0" u="none" strike="noStrike" dirty="0">
                          <a:solidFill>
                            <a:schemeClr val="tx1"/>
                          </a:solidFill>
                          <a:effectLst/>
                          <a:latin typeface="Arial" panose="020B0604020202020204" pitchFamily="34" charset="0"/>
                          <a:cs typeface="Arial" panose="020B0604020202020204" pitchFamily="34" charset="0"/>
                        </a:rPr>
                        <a:t>corpus callosum</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chemeClr val="tx1"/>
                          </a:solidFill>
                          <a:effectLst/>
                          <a:latin typeface="Arial" panose="020B0604020202020204" pitchFamily="34" charset="0"/>
                          <a:cs typeface="Arial" panose="020B0604020202020204" pitchFamily="34" charset="0"/>
                        </a:rPr>
                        <a:t>0.43333333</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chemeClr val="tx1"/>
                          </a:solidFill>
                          <a:effectLst/>
                          <a:latin typeface="Arial" panose="020B0604020202020204" pitchFamily="34" charset="0"/>
                          <a:cs typeface="Arial" panose="020B0604020202020204" pitchFamily="34" charset="0"/>
                        </a:rPr>
                        <a:t>6</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59739304"/>
                  </a:ext>
                </a:extLst>
              </a:tr>
              <a:tr h="152400">
                <a:tc>
                  <a:txBody>
                    <a:bodyPr/>
                    <a:lstStyle/>
                    <a:p>
                      <a:pPr algn="ctr" fontAlgn="b"/>
                      <a:r>
                        <a:rPr lang="en-US" sz="900" b="0" i="0" u="none" strike="noStrike">
                          <a:solidFill>
                            <a:schemeClr val="tx1"/>
                          </a:solidFill>
                          <a:effectLst/>
                          <a:latin typeface="Arial" panose="020B0604020202020204" pitchFamily="34" charset="0"/>
                          <a:cs typeface="Arial" panose="020B0604020202020204" pitchFamily="34" charset="0"/>
                        </a:rPr>
                        <a:t>zona incerta, left</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chemeClr val="tx1"/>
                          </a:solidFill>
                          <a:effectLst/>
                          <a:latin typeface="Arial" panose="020B0604020202020204" pitchFamily="34" charset="0"/>
                          <a:cs typeface="Arial" panose="020B0604020202020204" pitchFamily="34" charset="0"/>
                        </a:rPr>
                        <a:t>0.16666667</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chemeClr val="tx1"/>
                          </a:solidFill>
                          <a:effectLst/>
                          <a:latin typeface="Arial" panose="020B0604020202020204" pitchFamily="34" charset="0"/>
                          <a:cs typeface="Arial" panose="020B0604020202020204" pitchFamily="34" charset="0"/>
                        </a:rPr>
                        <a:t>5</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9026943"/>
                  </a:ext>
                </a:extLst>
              </a:tr>
              <a:tr h="152400">
                <a:tc>
                  <a:txBody>
                    <a:bodyPr/>
                    <a:lstStyle/>
                    <a:p>
                      <a:pPr algn="ctr" fontAlgn="b"/>
                      <a:r>
                        <a:rPr lang="en-US" sz="900" b="0" i="0" u="none" strike="noStrike">
                          <a:solidFill>
                            <a:schemeClr val="tx1"/>
                          </a:solidFill>
                          <a:effectLst/>
                          <a:latin typeface="Arial" panose="020B0604020202020204" pitchFamily="34" charset="0"/>
                          <a:cs typeface="Arial" panose="020B0604020202020204" pitchFamily="34" charset="0"/>
                        </a:rPr>
                        <a:t>middle temporal gyrus, left, inferior bank of gyrus</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chemeClr val="tx1"/>
                          </a:solidFill>
                          <a:effectLst/>
                          <a:latin typeface="Arial" panose="020B0604020202020204" pitchFamily="34" charset="0"/>
                          <a:cs typeface="Arial" panose="020B0604020202020204" pitchFamily="34" charset="0"/>
                        </a:rPr>
                        <a:t>0.15</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chemeClr val="tx1"/>
                          </a:solidFill>
                          <a:effectLst/>
                          <a:latin typeface="Arial" panose="020B0604020202020204" pitchFamily="34" charset="0"/>
                          <a:cs typeface="Arial" panose="020B0604020202020204" pitchFamily="34" charset="0"/>
                        </a:rPr>
                        <a:t>6</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35547"/>
                  </a:ext>
                </a:extLst>
              </a:tr>
              <a:tr h="152400">
                <a:tc>
                  <a:txBody>
                    <a:bodyPr/>
                    <a:lstStyle/>
                    <a:p>
                      <a:pPr algn="ctr" fontAlgn="b"/>
                      <a:r>
                        <a:rPr lang="en-US" sz="900" b="0" i="0" u="none" strike="noStrike">
                          <a:solidFill>
                            <a:schemeClr val="tx1"/>
                          </a:solidFill>
                          <a:effectLst/>
                          <a:latin typeface="Arial" panose="020B0604020202020204" pitchFamily="34" charset="0"/>
                          <a:cs typeface="Arial" panose="020B0604020202020204" pitchFamily="34" charset="0"/>
                        </a:rPr>
                        <a:t>putamen, left</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chemeClr val="tx1"/>
                          </a:solidFill>
                          <a:effectLst/>
                          <a:latin typeface="Arial" panose="020B0604020202020204" pitchFamily="34" charset="0"/>
                          <a:cs typeface="Arial" panose="020B0604020202020204" pitchFamily="34" charset="0"/>
                        </a:rPr>
                        <a:t>0.11666667</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chemeClr val="tx1"/>
                          </a:solidFill>
                          <a:effectLst/>
                          <a:latin typeface="Arial" panose="020B0604020202020204" pitchFamily="34" charset="0"/>
                          <a:cs typeface="Arial" panose="020B0604020202020204" pitchFamily="34" charset="0"/>
                        </a:rPr>
                        <a:t>6</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0082975"/>
                  </a:ext>
                </a:extLst>
              </a:tr>
              <a:tr h="152400">
                <a:tc>
                  <a:txBody>
                    <a:bodyPr/>
                    <a:lstStyle/>
                    <a:p>
                      <a:pPr algn="ctr" fontAlgn="b"/>
                      <a:r>
                        <a:rPr lang="en-US" sz="900" b="0" i="0" u="none" strike="noStrike">
                          <a:solidFill>
                            <a:schemeClr val="tx1"/>
                          </a:solidFill>
                          <a:effectLst/>
                          <a:latin typeface="Arial" panose="020B0604020202020204" pitchFamily="34" charset="0"/>
                          <a:cs typeface="Arial" panose="020B0604020202020204" pitchFamily="34" charset="0"/>
                        </a:rPr>
                        <a:t>superior temporal gyrus, left, lateral bank of gyrus</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chemeClr val="tx1"/>
                          </a:solidFill>
                          <a:effectLst/>
                          <a:latin typeface="Arial" panose="020B0604020202020204" pitchFamily="34" charset="0"/>
                          <a:cs typeface="Arial" panose="020B0604020202020204" pitchFamily="34" charset="0"/>
                        </a:rPr>
                        <a:t>0.11666667</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chemeClr val="tx1"/>
                          </a:solidFill>
                          <a:effectLst/>
                          <a:latin typeface="Arial" panose="020B0604020202020204" pitchFamily="34" charset="0"/>
                          <a:cs typeface="Arial" panose="020B0604020202020204" pitchFamily="34" charset="0"/>
                        </a:rPr>
                        <a:t>6</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85221067"/>
                  </a:ext>
                </a:extLst>
              </a:tr>
              <a:tr h="152400">
                <a:tc>
                  <a:txBody>
                    <a:bodyPr/>
                    <a:lstStyle/>
                    <a:p>
                      <a:pPr algn="ctr" fontAlgn="b"/>
                      <a:r>
                        <a:rPr lang="en-US" sz="900" b="0" i="0" u="none" strike="noStrike">
                          <a:solidFill>
                            <a:schemeClr val="tx1"/>
                          </a:solidFill>
                          <a:effectLst/>
                          <a:latin typeface="Arial" panose="020B0604020202020204" pitchFamily="34" charset="0"/>
                          <a:cs typeface="Arial" panose="020B0604020202020204" pitchFamily="34" charset="0"/>
                        </a:rPr>
                        <a:t>vestibular nuclei, left</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chemeClr val="tx1"/>
                          </a:solidFill>
                          <a:effectLst/>
                          <a:latin typeface="Arial" panose="020B0604020202020204" pitchFamily="34" charset="0"/>
                          <a:cs typeface="Arial" panose="020B0604020202020204" pitchFamily="34" charset="0"/>
                        </a:rPr>
                        <a:t>0.11666667</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chemeClr val="tx1"/>
                          </a:solidFill>
                          <a:effectLst/>
                          <a:latin typeface="Arial" panose="020B0604020202020204" pitchFamily="34" charset="0"/>
                          <a:cs typeface="Arial" panose="020B0604020202020204" pitchFamily="34" charset="0"/>
                        </a:rPr>
                        <a:t>6</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30892625"/>
                  </a:ext>
                </a:extLst>
              </a:tr>
              <a:tr h="152400">
                <a:tc>
                  <a:txBody>
                    <a:bodyPr/>
                    <a:lstStyle/>
                    <a:p>
                      <a:pPr algn="ctr" fontAlgn="b"/>
                      <a:r>
                        <a:rPr lang="en-US" sz="900" b="0" i="0" u="none" strike="noStrike">
                          <a:solidFill>
                            <a:schemeClr val="tx1"/>
                          </a:solidFill>
                          <a:effectLst/>
                          <a:latin typeface="Arial" panose="020B0604020202020204" pitchFamily="34" charset="0"/>
                          <a:cs typeface="Arial" panose="020B0604020202020204" pitchFamily="34" charset="0"/>
                        </a:rPr>
                        <a:t>long insular gyri, left</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chemeClr val="tx1"/>
                          </a:solidFill>
                          <a:effectLst/>
                          <a:latin typeface="Arial" panose="020B0604020202020204" pitchFamily="34" charset="0"/>
                          <a:cs typeface="Arial" panose="020B0604020202020204" pitchFamily="34" charset="0"/>
                        </a:rPr>
                        <a:t>0.1</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chemeClr val="tx1"/>
                          </a:solidFill>
                          <a:effectLst/>
                          <a:latin typeface="Arial" panose="020B0604020202020204" pitchFamily="34" charset="0"/>
                          <a:cs typeface="Arial" panose="020B0604020202020204" pitchFamily="34" charset="0"/>
                        </a:rPr>
                        <a:t>5</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15121219"/>
                  </a:ext>
                </a:extLst>
              </a:tr>
              <a:tr h="152400">
                <a:tc>
                  <a:txBody>
                    <a:bodyPr/>
                    <a:lstStyle/>
                    <a:p>
                      <a:pPr algn="ctr" fontAlgn="b"/>
                      <a:r>
                        <a:rPr lang="en-US" sz="900" b="0" i="0" u="none" strike="noStrike">
                          <a:solidFill>
                            <a:schemeClr val="tx1"/>
                          </a:solidFill>
                          <a:effectLst/>
                          <a:latin typeface="Arial" panose="020B0604020202020204" pitchFamily="34" charset="0"/>
                          <a:cs typeface="Arial" panose="020B0604020202020204" pitchFamily="34" charset="0"/>
                        </a:rPr>
                        <a:t>superior olivary complex, left</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chemeClr val="tx1"/>
                          </a:solidFill>
                          <a:effectLst/>
                          <a:latin typeface="Arial" panose="020B0604020202020204" pitchFamily="34" charset="0"/>
                          <a:cs typeface="Arial" panose="020B0604020202020204" pitchFamily="34" charset="0"/>
                        </a:rPr>
                        <a:t>0.1</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chemeClr val="tx1"/>
                          </a:solidFill>
                          <a:effectLst/>
                          <a:latin typeface="Arial" panose="020B0604020202020204" pitchFamily="34" charset="0"/>
                          <a:cs typeface="Arial" panose="020B0604020202020204" pitchFamily="34" charset="0"/>
                        </a:rPr>
                        <a:t>5</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99599400"/>
                  </a:ext>
                </a:extLst>
              </a:tr>
              <a:tr h="152400">
                <a:tc>
                  <a:txBody>
                    <a:bodyPr/>
                    <a:lstStyle/>
                    <a:p>
                      <a:pPr algn="ctr" fontAlgn="b"/>
                      <a:r>
                        <a:rPr lang="en-US" sz="900" b="0" i="0" u="none" strike="noStrike">
                          <a:solidFill>
                            <a:schemeClr val="tx1"/>
                          </a:solidFill>
                          <a:effectLst/>
                          <a:latin typeface="Arial" panose="020B0604020202020204" pitchFamily="34" charset="0"/>
                          <a:cs typeface="Arial" panose="020B0604020202020204" pitchFamily="34" charset="0"/>
                        </a:rPr>
                        <a:t>reticular nucleus of thalamus, left</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chemeClr val="tx1"/>
                          </a:solidFill>
                          <a:effectLst/>
                          <a:latin typeface="Arial" panose="020B0604020202020204" pitchFamily="34" charset="0"/>
                          <a:cs typeface="Arial" panose="020B0604020202020204" pitchFamily="34" charset="0"/>
                        </a:rPr>
                        <a:t>0.06666667</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chemeClr val="tx1"/>
                          </a:solidFill>
                          <a:effectLst/>
                          <a:latin typeface="Arial" panose="020B0604020202020204" pitchFamily="34" charset="0"/>
                          <a:cs typeface="Arial" panose="020B0604020202020204" pitchFamily="34" charset="0"/>
                        </a:rPr>
                        <a:t>5</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49461241"/>
                  </a:ext>
                </a:extLst>
              </a:tr>
              <a:tr h="152400">
                <a:tc>
                  <a:txBody>
                    <a:bodyPr/>
                    <a:lstStyle/>
                    <a:p>
                      <a:pPr algn="ctr" fontAlgn="b"/>
                      <a:r>
                        <a:rPr lang="en-US" sz="900" b="0" i="0" u="none" strike="noStrike">
                          <a:solidFill>
                            <a:schemeClr val="tx1"/>
                          </a:solidFill>
                          <a:effectLst/>
                          <a:latin typeface="Arial" panose="020B0604020202020204" pitchFamily="34" charset="0"/>
                          <a:cs typeface="Arial" panose="020B0604020202020204" pitchFamily="34" charset="0"/>
                        </a:rPr>
                        <a:t>substantia nigra, pars compacta, left</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chemeClr val="tx1"/>
                          </a:solidFill>
                          <a:effectLst/>
                          <a:latin typeface="Arial" panose="020B0604020202020204" pitchFamily="34" charset="0"/>
                          <a:cs typeface="Arial" panose="020B0604020202020204" pitchFamily="34" charset="0"/>
                        </a:rPr>
                        <a:t>0.06666667</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chemeClr val="tx1"/>
                          </a:solidFill>
                          <a:effectLst/>
                          <a:latin typeface="Arial" panose="020B0604020202020204" pitchFamily="34" charset="0"/>
                          <a:cs typeface="Arial" panose="020B0604020202020204" pitchFamily="34" charset="0"/>
                        </a:rPr>
                        <a:t>5</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24513240"/>
                  </a:ext>
                </a:extLst>
              </a:tr>
              <a:tr h="152400">
                <a:tc>
                  <a:txBody>
                    <a:bodyPr/>
                    <a:lstStyle/>
                    <a:p>
                      <a:pPr algn="ctr" fontAlgn="b"/>
                      <a:r>
                        <a:rPr lang="en-US" sz="900" b="0" i="0" u="none" strike="noStrike">
                          <a:solidFill>
                            <a:schemeClr val="tx1"/>
                          </a:solidFill>
                          <a:effectLst/>
                          <a:latin typeface="Arial" panose="020B0604020202020204" pitchFamily="34" charset="0"/>
                          <a:cs typeface="Arial" panose="020B0604020202020204" pitchFamily="34" charset="0"/>
                        </a:rPr>
                        <a:t>lateral group of nuclei, left, ventral division</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chemeClr val="tx1"/>
                          </a:solidFill>
                          <a:effectLst/>
                          <a:latin typeface="Arial" panose="020B0604020202020204" pitchFamily="34" charset="0"/>
                          <a:cs typeface="Arial" panose="020B0604020202020204" pitchFamily="34" charset="0"/>
                        </a:rPr>
                        <a:t>0.05</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chemeClr val="tx1"/>
                          </a:solidFill>
                          <a:effectLst/>
                          <a:latin typeface="Arial" panose="020B0604020202020204" pitchFamily="34" charset="0"/>
                          <a:cs typeface="Arial" panose="020B0604020202020204" pitchFamily="34" charset="0"/>
                        </a:rPr>
                        <a:t>5</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6106876"/>
                  </a:ext>
                </a:extLst>
              </a:tr>
              <a:tr h="152400">
                <a:tc>
                  <a:txBody>
                    <a:bodyPr/>
                    <a:lstStyle/>
                    <a:p>
                      <a:pPr algn="ctr" fontAlgn="b"/>
                      <a:r>
                        <a:rPr lang="en-US" sz="900" b="0" i="0" u="none" strike="noStrike">
                          <a:solidFill>
                            <a:schemeClr val="tx1"/>
                          </a:solidFill>
                          <a:effectLst/>
                          <a:latin typeface="Arial" panose="020B0604020202020204" pitchFamily="34" charset="0"/>
                          <a:cs typeface="Arial" panose="020B0604020202020204" pitchFamily="34" charset="0"/>
                        </a:rPr>
                        <a:t>cingulate gyrus, frontal part, left, inferior bank of gyrus</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chemeClr val="tx1"/>
                          </a:solidFill>
                          <a:effectLst/>
                          <a:latin typeface="Arial" panose="020B0604020202020204" pitchFamily="34" charset="0"/>
                          <a:cs typeface="Arial" panose="020B0604020202020204" pitchFamily="34" charset="0"/>
                        </a:rPr>
                        <a:t>0.01666667</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chemeClr val="tx1"/>
                          </a:solidFill>
                          <a:effectLst/>
                          <a:latin typeface="Arial" panose="020B0604020202020204" pitchFamily="34" charset="0"/>
                          <a:cs typeface="Arial" panose="020B0604020202020204" pitchFamily="34" charset="0"/>
                        </a:rPr>
                        <a:t>6</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95542822"/>
                  </a:ext>
                </a:extLst>
              </a:tr>
            </a:tbl>
          </a:graphicData>
        </a:graphic>
      </p:graphicFrame>
      <p:pic>
        <p:nvPicPr>
          <p:cNvPr id="3" name="Picture 2">
            <a:extLst>
              <a:ext uri="{FF2B5EF4-FFF2-40B4-BE49-F238E27FC236}">
                <a16:creationId xmlns:a16="http://schemas.microsoft.com/office/drawing/2014/main" id="{56C944F4-292B-E5F4-6463-20838FF078F1}"/>
              </a:ext>
            </a:extLst>
          </p:cNvPr>
          <p:cNvPicPr>
            <a:picLocks noChangeAspect="1"/>
          </p:cNvPicPr>
          <p:nvPr/>
        </p:nvPicPr>
        <p:blipFill rotWithShape="1">
          <a:blip r:embed="rId3"/>
          <a:srcRect r="88166"/>
          <a:stretch/>
        </p:blipFill>
        <p:spPr>
          <a:xfrm>
            <a:off x="2344039" y="4190999"/>
            <a:ext cx="404971" cy="2438401"/>
          </a:xfrm>
          <a:prstGeom prst="rect">
            <a:avLst/>
          </a:prstGeom>
        </p:spPr>
      </p:pic>
      <p:sp>
        <p:nvSpPr>
          <p:cNvPr id="43" name="TextBox 42">
            <a:extLst>
              <a:ext uri="{FF2B5EF4-FFF2-40B4-BE49-F238E27FC236}">
                <a16:creationId xmlns:a16="http://schemas.microsoft.com/office/drawing/2014/main" id="{8EDC01B8-2CFB-5FA4-8016-7FC9745F9156}"/>
              </a:ext>
            </a:extLst>
          </p:cNvPr>
          <p:cNvSpPr txBox="1"/>
          <p:nvPr/>
        </p:nvSpPr>
        <p:spPr>
          <a:xfrm>
            <a:off x="457200" y="112693"/>
            <a:ext cx="8305800" cy="954107"/>
          </a:xfrm>
          <a:prstGeom prst="rect">
            <a:avLst/>
          </a:prstGeom>
          <a:noFill/>
        </p:spPr>
        <p:txBody>
          <a:bodyPr wrap="square" rtlCol="0">
            <a:spAutoFit/>
          </a:bodyPr>
          <a:lstStyle/>
          <a:p>
            <a:pPr algn="ctr"/>
            <a:r>
              <a:rPr lang="en-US" sz="2800" b="1" dirty="0">
                <a:latin typeface="Arial" panose="020B0604020202020204" pitchFamily="34" charset="0"/>
                <a:cs typeface="Arial" panose="020B0604020202020204" pitchFamily="34" charset="0"/>
              </a:rPr>
              <a:t> Targets of miR-124-3p used in PGL identify the Globus Pallidus as the top region of interest</a:t>
            </a:r>
          </a:p>
        </p:txBody>
      </p:sp>
      <p:pic>
        <p:nvPicPr>
          <p:cNvPr id="25" name="Picture 24">
            <a:extLst>
              <a:ext uri="{FF2B5EF4-FFF2-40B4-BE49-F238E27FC236}">
                <a16:creationId xmlns:a16="http://schemas.microsoft.com/office/drawing/2014/main" id="{92E482E3-DA3C-C797-682E-C89A1A7FFE06}"/>
              </a:ext>
            </a:extLst>
          </p:cNvPr>
          <p:cNvPicPr>
            <a:picLocks noChangeAspect="1"/>
          </p:cNvPicPr>
          <p:nvPr/>
        </p:nvPicPr>
        <p:blipFill>
          <a:blip r:embed="rId4"/>
          <a:stretch>
            <a:fillRect/>
          </a:stretch>
        </p:blipFill>
        <p:spPr>
          <a:xfrm>
            <a:off x="3283933" y="2182845"/>
            <a:ext cx="3047813" cy="1852334"/>
          </a:xfrm>
          <a:prstGeom prst="rect">
            <a:avLst/>
          </a:prstGeom>
        </p:spPr>
      </p:pic>
      <p:cxnSp>
        <p:nvCxnSpPr>
          <p:cNvPr id="42" name="Straight Arrow Connector 41">
            <a:extLst>
              <a:ext uri="{FF2B5EF4-FFF2-40B4-BE49-F238E27FC236}">
                <a16:creationId xmlns:a16="http://schemas.microsoft.com/office/drawing/2014/main" id="{FEBF8356-310D-12C3-DE2C-0B9353B81196}"/>
              </a:ext>
            </a:extLst>
          </p:cNvPr>
          <p:cNvCxnSpPr>
            <a:cxnSpLocks/>
          </p:cNvCxnSpPr>
          <p:nvPr/>
        </p:nvCxnSpPr>
        <p:spPr>
          <a:xfrm flipH="1">
            <a:off x="3242346" y="3031484"/>
            <a:ext cx="537675" cy="1259029"/>
          </a:xfrm>
          <a:prstGeom prst="straightConnector1">
            <a:avLst/>
          </a:prstGeom>
          <a:ln w="19050">
            <a:solidFill>
              <a:srgbClr val="FD1303"/>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9A76ED9C-1EB6-65B5-6953-8E054532798D}"/>
              </a:ext>
            </a:extLst>
          </p:cNvPr>
          <p:cNvSpPr txBox="1"/>
          <p:nvPr/>
        </p:nvSpPr>
        <p:spPr>
          <a:xfrm>
            <a:off x="7543800" y="6238335"/>
            <a:ext cx="1374734" cy="307777"/>
          </a:xfrm>
          <a:prstGeom prst="rect">
            <a:avLst/>
          </a:prstGeom>
          <a:noFill/>
        </p:spPr>
        <p:txBody>
          <a:bodyPr wrap="square" rtlCol="0">
            <a:spAutoFit/>
          </a:bodyPr>
          <a:lstStyle/>
          <a:p>
            <a:pPr>
              <a:buSzPct val="100000"/>
            </a:pPr>
            <a:r>
              <a:rPr lang="en-US" sz="1400" dirty="0" err="1">
                <a:latin typeface="Cambria" panose="02040503050406030204" pitchFamily="18" charset="0"/>
                <a:cs typeface="Times New Roman" panose="02020603050405020304" pitchFamily="18" charset="0"/>
              </a:rPr>
              <a:t>Aloi</a:t>
            </a:r>
            <a:r>
              <a:rPr lang="en-US" sz="1400" dirty="0">
                <a:latin typeface="Cambria" panose="02040503050406030204" pitchFamily="18" charset="0"/>
                <a:cs typeface="Times New Roman" panose="02020603050405020304" pitchFamily="18" charset="0"/>
              </a:rPr>
              <a:t> et al, 2023</a:t>
            </a:r>
          </a:p>
        </p:txBody>
      </p:sp>
    </p:spTree>
    <p:extLst>
      <p:ext uri="{BB962C8B-B14F-4D97-AF65-F5344CB8AC3E}">
        <p14:creationId xmlns:p14="http://schemas.microsoft.com/office/powerpoint/2010/main" val="4004064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27C7B09-33B7-C53D-ED5D-1FD74F9292E0}"/>
              </a:ext>
            </a:extLst>
          </p:cNvPr>
          <p:cNvSpPr txBox="1"/>
          <p:nvPr/>
        </p:nvSpPr>
        <p:spPr>
          <a:xfrm>
            <a:off x="752864" y="597886"/>
            <a:ext cx="7924800" cy="769441"/>
          </a:xfrm>
          <a:prstGeom prst="rect">
            <a:avLst/>
          </a:prstGeom>
          <a:noFill/>
        </p:spPr>
        <p:txBody>
          <a:bodyPr wrap="square" rtlCol="0">
            <a:spAutoFit/>
          </a:bodyPr>
          <a:lstStyle/>
          <a:p>
            <a:pPr algn="ctr"/>
            <a:r>
              <a:rPr lang="en-US" sz="2200" b="1" dirty="0">
                <a:latin typeface="Arial" panose="020B0604020202020204" pitchFamily="34" charset="0"/>
                <a:cs typeface="Arial" panose="020B0604020202020204" pitchFamily="34" charset="0"/>
              </a:rPr>
              <a:t>Levels of miR-124 are increased in BPD patients, who have a lower Globus Pallidus volume</a:t>
            </a:r>
          </a:p>
        </p:txBody>
      </p:sp>
      <p:sp>
        <p:nvSpPr>
          <p:cNvPr id="2" name="Rectangle 1">
            <a:extLst>
              <a:ext uri="{FF2B5EF4-FFF2-40B4-BE49-F238E27FC236}">
                <a16:creationId xmlns:a16="http://schemas.microsoft.com/office/drawing/2014/main" id="{E06F2F8B-8BA9-AE43-7BF8-16EAF98DAD71}"/>
              </a:ext>
            </a:extLst>
          </p:cNvPr>
          <p:cNvSpPr/>
          <p:nvPr/>
        </p:nvSpPr>
        <p:spPr>
          <a:xfrm>
            <a:off x="1524000" y="1838274"/>
            <a:ext cx="6705600" cy="291587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AE092EC5-294C-EF4E-C86F-6127F32EAD13}"/>
              </a:ext>
            </a:extLst>
          </p:cNvPr>
          <p:cNvSpPr txBox="1"/>
          <p:nvPr/>
        </p:nvSpPr>
        <p:spPr>
          <a:xfrm>
            <a:off x="1695499" y="1838274"/>
            <a:ext cx="378630" cy="415498"/>
          </a:xfrm>
          <a:prstGeom prst="rect">
            <a:avLst/>
          </a:prstGeom>
          <a:noFill/>
        </p:spPr>
        <p:txBody>
          <a:bodyPr wrap="none" rtlCol="0">
            <a:spAutoFit/>
          </a:bodyPr>
          <a:lstStyle/>
          <a:p>
            <a:r>
              <a:rPr lang="en-US" sz="2100" b="1" dirty="0">
                <a:latin typeface="Arial" panose="020B0604020202020204" pitchFamily="34" charset="0"/>
                <a:cs typeface="Arial" panose="020B0604020202020204" pitchFamily="34" charset="0"/>
              </a:rPr>
              <a:t>A</a:t>
            </a:r>
          </a:p>
        </p:txBody>
      </p:sp>
      <p:sp>
        <p:nvSpPr>
          <p:cNvPr id="11" name="TextBox 10">
            <a:extLst>
              <a:ext uri="{FF2B5EF4-FFF2-40B4-BE49-F238E27FC236}">
                <a16:creationId xmlns:a16="http://schemas.microsoft.com/office/drawing/2014/main" id="{67B3D213-3D1F-669C-CE85-B14D734CD513}"/>
              </a:ext>
            </a:extLst>
          </p:cNvPr>
          <p:cNvSpPr txBox="1"/>
          <p:nvPr/>
        </p:nvSpPr>
        <p:spPr>
          <a:xfrm>
            <a:off x="4566830" y="1839748"/>
            <a:ext cx="378630" cy="415498"/>
          </a:xfrm>
          <a:prstGeom prst="rect">
            <a:avLst/>
          </a:prstGeom>
          <a:noFill/>
        </p:spPr>
        <p:txBody>
          <a:bodyPr wrap="none" rtlCol="0">
            <a:spAutoFit/>
          </a:bodyPr>
          <a:lstStyle/>
          <a:p>
            <a:r>
              <a:rPr lang="en-US" sz="2100" b="1" dirty="0">
                <a:latin typeface="Arial" panose="020B0604020202020204" pitchFamily="34" charset="0"/>
                <a:cs typeface="Arial" panose="020B0604020202020204" pitchFamily="34" charset="0"/>
              </a:rPr>
              <a:t>B</a:t>
            </a:r>
          </a:p>
        </p:txBody>
      </p:sp>
      <p:grpSp>
        <p:nvGrpSpPr>
          <p:cNvPr id="7" name="Group 6">
            <a:extLst>
              <a:ext uri="{FF2B5EF4-FFF2-40B4-BE49-F238E27FC236}">
                <a16:creationId xmlns:a16="http://schemas.microsoft.com/office/drawing/2014/main" id="{CEA9B0E0-44C2-8DA0-C91C-7AC14A9FFB8E}"/>
              </a:ext>
            </a:extLst>
          </p:cNvPr>
          <p:cNvGrpSpPr/>
          <p:nvPr/>
        </p:nvGrpSpPr>
        <p:grpSpPr>
          <a:xfrm>
            <a:off x="4715264" y="1920241"/>
            <a:ext cx="3542234" cy="2833905"/>
            <a:chOff x="6287018" y="2103121"/>
            <a:chExt cx="4722979" cy="3778540"/>
          </a:xfrm>
        </p:grpSpPr>
        <p:pic>
          <p:nvPicPr>
            <p:cNvPr id="12" name="Picture 11">
              <a:extLst>
                <a:ext uri="{FF2B5EF4-FFF2-40B4-BE49-F238E27FC236}">
                  <a16:creationId xmlns:a16="http://schemas.microsoft.com/office/drawing/2014/main" id="{CF39F46F-9FFE-3458-2463-126C15E886C4}"/>
                </a:ext>
              </a:extLst>
            </p:cNvPr>
            <p:cNvPicPr>
              <a:picLocks noChangeAspect="1"/>
            </p:cNvPicPr>
            <p:nvPr/>
          </p:nvPicPr>
          <p:blipFill rotWithShape="1">
            <a:blip r:embed="rId2"/>
            <a:srcRect l="20222" t="50052" r="8344" b="43590"/>
            <a:stretch/>
          </p:blipFill>
          <p:spPr>
            <a:xfrm>
              <a:off x="6856192" y="2103121"/>
              <a:ext cx="3715789" cy="523220"/>
            </a:xfrm>
            <a:prstGeom prst="rect">
              <a:avLst/>
            </a:prstGeom>
          </p:spPr>
        </p:pic>
        <p:pic>
          <p:nvPicPr>
            <p:cNvPr id="14" name="Picture 13">
              <a:extLst>
                <a:ext uri="{FF2B5EF4-FFF2-40B4-BE49-F238E27FC236}">
                  <a16:creationId xmlns:a16="http://schemas.microsoft.com/office/drawing/2014/main" id="{00E1A3FB-940D-FB55-33DC-6EF11C3AC696}"/>
                </a:ext>
              </a:extLst>
            </p:cNvPr>
            <p:cNvPicPr>
              <a:picLocks noChangeAspect="1"/>
            </p:cNvPicPr>
            <p:nvPr/>
          </p:nvPicPr>
          <p:blipFill rotWithShape="1">
            <a:blip r:embed="rId3">
              <a:clrChange>
                <a:clrFrom>
                  <a:srgbClr val="000000">
                    <a:alpha val="0"/>
                  </a:srgbClr>
                </a:clrFrom>
                <a:clrTo>
                  <a:srgbClr val="000000">
                    <a:alpha val="0"/>
                  </a:srgbClr>
                </a:clrTo>
              </a:clrChange>
            </a:blip>
            <a:srcRect t="59116"/>
            <a:stretch/>
          </p:blipFill>
          <p:spPr>
            <a:xfrm>
              <a:off x="6287018" y="2517052"/>
              <a:ext cx="4722979" cy="3364609"/>
            </a:xfrm>
            <a:prstGeom prst="rect">
              <a:avLst/>
            </a:prstGeom>
          </p:spPr>
        </p:pic>
      </p:grpSp>
      <p:grpSp>
        <p:nvGrpSpPr>
          <p:cNvPr id="6" name="Group 5">
            <a:extLst>
              <a:ext uri="{FF2B5EF4-FFF2-40B4-BE49-F238E27FC236}">
                <a16:creationId xmlns:a16="http://schemas.microsoft.com/office/drawing/2014/main" id="{73347039-F4DB-0901-93C9-FF5D1B656977}"/>
              </a:ext>
            </a:extLst>
          </p:cNvPr>
          <p:cNvGrpSpPr/>
          <p:nvPr/>
        </p:nvGrpSpPr>
        <p:grpSpPr>
          <a:xfrm>
            <a:off x="1791503" y="1900619"/>
            <a:ext cx="2351842" cy="2742039"/>
            <a:chOff x="2133840" y="2076959"/>
            <a:chExt cx="3135789" cy="3656052"/>
          </a:xfrm>
        </p:grpSpPr>
        <p:pic>
          <p:nvPicPr>
            <p:cNvPr id="13" name="Picture 12">
              <a:extLst>
                <a:ext uri="{FF2B5EF4-FFF2-40B4-BE49-F238E27FC236}">
                  <a16:creationId xmlns:a16="http://schemas.microsoft.com/office/drawing/2014/main" id="{0E93040B-7E48-0307-2910-D363828A7249}"/>
                </a:ext>
              </a:extLst>
            </p:cNvPr>
            <p:cNvPicPr>
              <a:picLocks noChangeAspect="1"/>
            </p:cNvPicPr>
            <p:nvPr/>
          </p:nvPicPr>
          <p:blipFill rotWithShape="1">
            <a:blip r:embed="rId4"/>
            <a:srcRect l="34458" r="27971" b="93642"/>
            <a:stretch/>
          </p:blipFill>
          <p:spPr>
            <a:xfrm>
              <a:off x="2878707" y="2076959"/>
              <a:ext cx="2149761" cy="575543"/>
            </a:xfrm>
            <a:prstGeom prst="rect">
              <a:avLst/>
            </a:prstGeom>
          </p:spPr>
        </p:pic>
        <p:pic>
          <p:nvPicPr>
            <p:cNvPr id="3" name="Picture 2">
              <a:extLst>
                <a:ext uri="{FF2B5EF4-FFF2-40B4-BE49-F238E27FC236}">
                  <a16:creationId xmlns:a16="http://schemas.microsoft.com/office/drawing/2014/main" id="{3269CCEC-8727-2FD3-8ADA-B086340CCB40}"/>
                </a:ext>
              </a:extLst>
            </p:cNvPr>
            <p:cNvPicPr>
              <a:picLocks noChangeAspect="1"/>
            </p:cNvPicPr>
            <p:nvPr/>
          </p:nvPicPr>
          <p:blipFill rotWithShape="1">
            <a:blip r:embed="rId5"/>
            <a:srcRect l="16981" t="9640" r="18559" b="54750"/>
            <a:stretch/>
          </p:blipFill>
          <p:spPr>
            <a:xfrm>
              <a:off x="2133840" y="2714464"/>
              <a:ext cx="3135789" cy="3018547"/>
            </a:xfrm>
            <a:prstGeom prst="rect">
              <a:avLst/>
            </a:prstGeom>
          </p:spPr>
        </p:pic>
      </p:grpSp>
    </p:spTree>
    <p:extLst>
      <p:ext uri="{BB962C8B-B14F-4D97-AF65-F5344CB8AC3E}">
        <p14:creationId xmlns:p14="http://schemas.microsoft.com/office/powerpoint/2010/main" val="24435982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32D6A010-4F8B-2496-CE99-C48BDC0ADDED}"/>
              </a:ext>
            </a:extLst>
          </p:cNvPr>
          <p:cNvGraphicFramePr>
            <a:graphicFrameLocks/>
          </p:cNvGraphicFramePr>
          <p:nvPr>
            <p:extLst>
              <p:ext uri="{D42A27DB-BD31-4B8C-83A1-F6EECF244321}">
                <p14:modId xmlns:p14="http://schemas.microsoft.com/office/powerpoint/2010/main" val="29899810"/>
              </p:ext>
            </p:extLst>
          </p:nvPr>
        </p:nvGraphicFramePr>
        <p:xfrm>
          <a:off x="2286000" y="1600200"/>
          <a:ext cx="4464308" cy="2656366"/>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7EB6977C-AD73-4295-A66C-D5D6AC8CF4ED}"/>
              </a:ext>
            </a:extLst>
          </p:cNvPr>
          <p:cNvSpPr txBox="1"/>
          <p:nvPr/>
        </p:nvSpPr>
        <p:spPr>
          <a:xfrm>
            <a:off x="685800" y="457200"/>
            <a:ext cx="8052204" cy="769441"/>
          </a:xfrm>
          <a:prstGeom prst="rect">
            <a:avLst/>
          </a:prstGeom>
          <a:noFill/>
        </p:spPr>
        <p:txBody>
          <a:bodyPr wrap="none" rtlCol="0">
            <a:spAutoFit/>
          </a:bodyPr>
          <a:lstStyle/>
          <a:p>
            <a:r>
              <a:rPr lang="en-US" sz="2200" b="1" dirty="0">
                <a:latin typeface="Arial" panose="020B0604020202020204" pitchFamily="34" charset="0"/>
                <a:cs typeface="Arial" panose="020B0604020202020204" pitchFamily="34" charset="0"/>
              </a:rPr>
              <a:t>Agreeableness negatively correlates with Pallidum volume</a:t>
            </a:r>
          </a:p>
          <a:p>
            <a:r>
              <a:rPr lang="en-US" sz="2200" b="1" dirty="0">
                <a:latin typeface="Arial" panose="020B0604020202020204" pitchFamily="34" charset="0"/>
                <a:cs typeface="Arial" panose="020B0604020202020204" pitchFamily="34" charset="0"/>
              </a:rPr>
              <a:t> in Borderline only</a:t>
            </a:r>
          </a:p>
        </p:txBody>
      </p:sp>
      <p:sp>
        <p:nvSpPr>
          <p:cNvPr id="8" name="TextBox 7">
            <a:extLst>
              <a:ext uri="{FF2B5EF4-FFF2-40B4-BE49-F238E27FC236}">
                <a16:creationId xmlns:a16="http://schemas.microsoft.com/office/drawing/2014/main" id="{7932131B-1D08-D6BB-47D6-8C649C66F1CB}"/>
              </a:ext>
            </a:extLst>
          </p:cNvPr>
          <p:cNvSpPr txBox="1"/>
          <p:nvPr/>
        </p:nvSpPr>
        <p:spPr>
          <a:xfrm>
            <a:off x="3124200" y="4101074"/>
            <a:ext cx="1977977" cy="310983"/>
          </a:xfrm>
          <a:prstGeom prst="rect">
            <a:avLst/>
          </a:prstGeom>
          <a:noFill/>
        </p:spPr>
        <p:txBody>
          <a:bodyPr wrap="none" rtlCol="0">
            <a:spAutoFit/>
          </a:bodyPr>
          <a:lstStyle/>
          <a:p>
            <a:r>
              <a:rPr lang="en-US" sz="1421" dirty="0">
                <a:latin typeface="Arial" panose="020B0604020202020204" pitchFamily="34" charset="0"/>
                <a:cs typeface="Arial" panose="020B0604020202020204" pitchFamily="34" charset="0"/>
              </a:rPr>
              <a:t>Left Pallidum Vol/eTIV</a:t>
            </a:r>
          </a:p>
        </p:txBody>
      </p:sp>
      <p:sp>
        <p:nvSpPr>
          <p:cNvPr id="9" name="TextBox 8">
            <a:extLst>
              <a:ext uri="{FF2B5EF4-FFF2-40B4-BE49-F238E27FC236}">
                <a16:creationId xmlns:a16="http://schemas.microsoft.com/office/drawing/2014/main" id="{0E20D27E-7C0E-046C-0842-3F89728C4D44}"/>
              </a:ext>
            </a:extLst>
          </p:cNvPr>
          <p:cNvSpPr txBox="1"/>
          <p:nvPr/>
        </p:nvSpPr>
        <p:spPr>
          <a:xfrm rot="16200000">
            <a:off x="1418449" y="2780434"/>
            <a:ext cx="1398140" cy="310983"/>
          </a:xfrm>
          <a:prstGeom prst="rect">
            <a:avLst/>
          </a:prstGeom>
          <a:noFill/>
        </p:spPr>
        <p:txBody>
          <a:bodyPr wrap="none" rtlCol="0">
            <a:spAutoFit/>
          </a:bodyPr>
          <a:lstStyle/>
          <a:p>
            <a:r>
              <a:rPr lang="en-US" sz="1421" dirty="0">
                <a:latin typeface="Arial" panose="020B0604020202020204" pitchFamily="34" charset="0"/>
                <a:cs typeface="Arial" panose="020B0604020202020204" pitchFamily="34" charset="0"/>
              </a:rPr>
              <a:t>Agreeableness</a:t>
            </a:r>
          </a:p>
        </p:txBody>
      </p:sp>
      <p:sp>
        <p:nvSpPr>
          <p:cNvPr id="3" name="TextBox 2">
            <a:extLst>
              <a:ext uri="{FF2B5EF4-FFF2-40B4-BE49-F238E27FC236}">
                <a16:creationId xmlns:a16="http://schemas.microsoft.com/office/drawing/2014/main" id="{A6AE6EF7-87EC-0C94-9A0D-2ECD7123672B}"/>
              </a:ext>
            </a:extLst>
          </p:cNvPr>
          <p:cNvSpPr txBox="1"/>
          <p:nvPr/>
        </p:nvSpPr>
        <p:spPr>
          <a:xfrm rot="16200000">
            <a:off x="1433783" y="2775616"/>
            <a:ext cx="671979" cy="310983"/>
          </a:xfrm>
          <a:prstGeom prst="rect">
            <a:avLst/>
          </a:prstGeom>
          <a:noFill/>
        </p:spPr>
        <p:txBody>
          <a:bodyPr wrap="none" rtlCol="0">
            <a:spAutoFit/>
          </a:bodyPr>
          <a:lstStyle/>
          <a:p>
            <a:r>
              <a:rPr lang="en-US" sz="1421" dirty="0">
                <a:latin typeface="Arial" panose="020B0604020202020204" pitchFamily="34" charset="0"/>
                <a:cs typeface="Arial" panose="020B0604020202020204" pitchFamily="34" charset="0"/>
              </a:rPr>
              <a:t>Better</a:t>
            </a:r>
          </a:p>
        </p:txBody>
      </p:sp>
      <p:cxnSp>
        <p:nvCxnSpPr>
          <p:cNvPr id="4" name="Straight Arrow Connector 3">
            <a:extLst>
              <a:ext uri="{FF2B5EF4-FFF2-40B4-BE49-F238E27FC236}">
                <a16:creationId xmlns:a16="http://schemas.microsoft.com/office/drawing/2014/main" id="{E3DC7F26-043A-CF7B-50FD-40F82A324305}"/>
              </a:ext>
            </a:extLst>
          </p:cNvPr>
          <p:cNvCxnSpPr/>
          <p:nvPr/>
        </p:nvCxnSpPr>
        <p:spPr>
          <a:xfrm flipV="1">
            <a:off x="1571182" y="2476553"/>
            <a:ext cx="0" cy="83510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31592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DC1556D-9E5E-5C4A-8FE2-4BE6FC263ADA}"/>
              </a:ext>
            </a:extLst>
          </p:cNvPr>
          <p:cNvSpPr txBox="1"/>
          <p:nvPr/>
        </p:nvSpPr>
        <p:spPr>
          <a:xfrm>
            <a:off x="1143000" y="1219200"/>
            <a:ext cx="6934200" cy="3785652"/>
          </a:xfrm>
          <a:prstGeom prst="rect">
            <a:avLst/>
          </a:prstGeom>
          <a:noFill/>
          <a:ln w="38100">
            <a:noFill/>
          </a:ln>
        </p:spPr>
        <p:txBody>
          <a:bodyPr wrap="square" rtlCol="0">
            <a:spAutoFit/>
          </a:bodyPr>
          <a:lstStyle/>
          <a:p>
            <a:pPr defTabSz="457200"/>
            <a:r>
              <a:rPr lang="en-US" sz="2400" dirty="0">
                <a:latin typeface="Cambria" panose="02040503050406030204" pitchFamily="18" charset="0"/>
              </a:rPr>
              <a:t>1. </a:t>
            </a:r>
            <a:r>
              <a:rPr lang="en-US" sz="2400" dirty="0">
                <a:solidFill>
                  <a:srgbClr val="FFFF00"/>
                </a:solidFill>
                <a:latin typeface="Cambria" panose="02040503050406030204" pitchFamily="18" charset="0"/>
              </a:rPr>
              <a:t>Genetics/epigenetics and brain imaging 	interactions in suicidality (not all patients are 	the same)</a:t>
            </a:r>
          </a:p>
          <a:p>
            <a:pPr defTabSz="457200"/>
            <a:endParaRPr lang="en-US" sz="2400" dirty="0">
              <a:latin typeface="Cambria" panose="02040503050406030204" pitchFamily="18" charset="0"/>
            </a:endParaRPr>
          </a:p>
          <a:p>
            <a:pPr defTabSz="457200"/>
            <a:r>
              <a:rPr lang="en-US" sz="2400" dirty="0">
                <a:latin typeface="Cambria" panose="02040503050406030204" pitchFamily="18" charset="0"/>
              </a:rPr>
              <a:t>2. Two examples: AKAP7/subiculum and 	NFIA/callosum-amygdala</a:t>
            </a:r>
          </a:p>
          <a:p>
            <a:pPr defTabSz="457200"/>
            <a:endParaRPr lang="en-US" sz="2400" dirty="0">
              <a:latin typeface="Cambria" panose="02040503050406030204" pitchFamily="18" charset="0"/>
            </a:endParaRPr>
          </a:p>
          <a:p>
            <a:pPr defTabSz="457200"/>
            <a:r>
              <a:rPr lang="en-US" sz="2400" dirty="0">
                <a:latin typeface="Cambria" panose="02040503050406030204" pitchFamily="18" charset="0"/>
              </a:rPr>
              <a:t>3. MicroRNA-124 and brain structure in borderline</a:t>
            </a:r>
          </a:p>
          <a:p>
            <a:pPr defTabSz="457200"/>
            <a:endParaRPr lang="en-US" sz="2400" dirty="0">
              <a:latin typeface="Cambria" panose="02040503050406030204" pitchFamily="18" charset="0"/>
            </a:endParaRPr>
          </a:p>
          <a:p>
            <a:pPr defTabSz="457200"/>
            <a:r>
              <a:rPr lang="en-US" sz="2400" dirty="0">
                <a:latin typeface="Cambria" panose="02040503050406030204" pitchFamily="18" charset="0"/>
              </a:rPr>
              <a:t>4. The future</a:t>
            </a:r>
          </a:p>
        </p:txBody>
      </p:sp>
      <p:sp>
        <p:nvSpPr>
          <p:cNvPr id="3" name="TextBox 2">
            <a:extLst>
              <a:ext uri="{FF2B5EF4-FFF2-40B4-BE49-F238E27FC236}">
                <a16:creationId xmlns:a16="http://schemas.microsoft.com/office/drawing/2014/main" id="{F8CF8569-A155-2E42-9705-7C318E7434F8}"/>
              </a:ext>
            </a:extLst>
          </p:cNvPr>
          <p:cNvSpPr txBox="1"/>
          <p:nvPr/>
        </p:nvSpPr>
        <p:spPr>
          <a:xfrm>
            <a:off x="685800" y="381000"/>
            <a:ext cx="1473480" cy="584775"/>
          </a:xfrm>
          <a:prstGeom prst="rect">
            <a:avLst/>
          </a:prstGeom>
          <a:noFill/>
          <a:ln w="38100">
            <a:noFill/>
          </a:ln>
        </p:spPr>
        <p:txBody>
          <a:bodyPr wrap="none" rtlCol="0">
            <a:spAutoFit/>
          </a:bodyPr>
          <a:lstStyle/>
          <a:p>
            <a:pPr defTabSz="457200"/>
            <a:r>
              <a:rPr lang="en-US" sz="3200" dirty="0">
                <a:solidFill>
                  <a:prstClr val="white"/>
                </a:solidFill>
              </a:rPr>
              <a:t>Outline</a:t>
            </a:r>
          </a:p>
        </p:txBody>
      </p:sp>
    </p:spTree>
    <p:extLst>
      <p:ext uri="{BB962C8B-B14F-4D97-AF65-F5344CB8AC3E}">
        <p14:creationId xmlns:p14="http://schemas.microsoft.com/office/powerpoint/2010/main" val="35341580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roup 37">
            <a:extLst>
              <a:ext uri="{FF2B5EF4-FFF2-40B4-BE49-F238E27FC236}">
                <a16:creationId xmlns:a16="http://schemas.microsoft.com/office/drawing/2014/main" id="{FC42FE3A-2BE1-4A36-DA44-8269FA268D8C}"/>
              </a:ext>
            </a:extLst>
          </p:cNvPr>
          <p:cNvGrpSpPr/>
          <p:nvPr/>
        </p:nvGrpSpPr>
        <p:grpSpPr>
          <a:xfrm>
            <a:off x="643570" y="3657243"/>
            <a:ext cx="3397595" cy="2514957"/>
            <a:chOff x="6896676" y="3480933"/>
            <a:chExt cx="4530126" cy="3353275"/>
          </a:xfrm>
        </p:grpSpPr>
        <p:graphicFrame>
          <p:nvGraphicFramePr>
            <p:cNvPr id="2" name="Chart 1">
              <a:extLst>
                <a:ext uri="{FF2B5EF4-FFF2-40B4-BE49-F238E27FC236}">
                  <a16:creationId xmlns:a16="http://schemas.microsoft.com/office/drawing/2014/main" id="{7E1D5E5F-6298-3C30-FDAA-3804585182DE}"/>
                </a:ext>
              </a:extLst>
            </p:cNvPr>
            <p:cNvGraphicFramePr>
              <a:graphicFrameLocks/>
            </p:cNvGraphicFramePr>
            <p:nvPr>
              <p:extLst>
                <p:ext uri="{D42A27DB-BD31-4B8C-83A1-F6EECF244321}">
                  <p14:modId xmlns:p14="http://schemas.microsoft.com/office/powerpoint/2010/main" val="3700406552"/>
                </p:ext>
              </p:extLst>
            </p:nvPr>
          </p:nvGraphicFramePr>
          <p:xfrm>
            <a:off x="7295973" y="3497555"/>
            <a:ext cx="4130829" cy="2922008"/>
          </p:xfrm>
          <a:graphic>
            <a:graphicData uri="http://schemas.openxmlformats.org/drawingml/2006/chart">
              <c:chart xmlns:c="http://schemas.openxmlformats.org/drawingml/2006/chart" xmlns:r="http://schemas.openxmlformats.org/officeDocument/2006/relationships" r:id="rId2"/>
            </a:graphicData>
          </a:graphic>
        </p:graphicFrame>
        <p:sp>
          <p:nvSpPr>
            <p:cNvPr id="14" name="TextBox 13">
              <a:extLst>
                <a:ext uri="{FF2B5EF4-FFF2-40B4-BE49-F238E27FC236}">
                  <a16:creationId xmlns:a16="http://schemas.microsoft.com/office/drawing/2014/main" id="{AEB3D68C-159D-F08F-D0E9-A7AA26FDE29B}"/>
                </a:ext>
              </a:extLst>
            </p:cNvPr>
            <p:cNvSpPr txBox="1"/>
            <p:nvPr/>
          </p:nvSpPr>
          <p:spPr>
            <a:xfrm rot="16200000">
              <a:off x="5599843" y="4777766"/>
              <a:ext cx="3008309" cy="414644"/>
            </a:xfrm>
            <a:prstGeom prst="rect">
              <a:avLst/>
            </a:prstGeom>
            <a:noFill/>
          </p:spPr>
          <p:txBody>
            <a:bodyPr wrap="square" rtlCol="0">
              <a:spAutoFit/>
            </a:bodyPr>
            <a:lstStyle/>
            <a:p>
              <a:pPr algn="ctr"/>
              <a:r>
                <a:rPr lang="en-US" sz="1421" dirty="0" err="1">
                  <a:latin typeface="Arial" panose="020B0604020202020204" pitchFamily="34" charset="0"/>
                  <a:cs typeface="Arial" panose="020B0604020202020204" pitchFamily="34" charset="0"/>
                </a:rPr>
                <a:t>Δ</a:t>
              </a:r>
              <a:r>
                <a:rPr lang="en-US" sz="1421" dirty="0">
                  <a:latin typeface="Arial" panose="020B0604020202020204" pitchFamily="34" charset="0"/>
                  <a:cs typeface="Arial" panose="020B0604020202020204" pitchFamily="34" charset="0"/>
                </a:rPr>
                <a:t> Ideation Intensity</a:t>
              </a:r>
            </a:p>
          </p:txBody>
        </p:sp>
        <p:sp>
          <p:nvSpPr>
            <p:cNvPr id="17" name="TextBox 16">
              <a:extLst>
                <a:ext uri="{FF2B5EF4-FFF2-40B4-BE49-F238E27FC236}">
                  <a16:creationId xmlns:a16="http://schemas.microsoft.com/office/drawing/2014/main" id="{26C1E9AD-1810-0D53-CB45-E3BEE809F7C3}"/>
                </a:ext>
              </a:extLst>
            </p:cNvPr>
            <p:cNvSpPr txBox="1"/>
            <p:nvPr/>
          </p:nvSpPr>
          <p:spPr>
            <a:xfrm>
              <a:off x="8156314" y="6419564"/>
              <a:ext cx="2637302" cy="414644"/>
            </a:xfrm>
            <a:prstGeom prst="rect">
              <a:avLst/>
            </a:prstGeom>
            <a:noFill/>
          </p:spPr>
          <p:txBody>
            <a:bodyPr wrap="none" rtlCol="0">
              <a:spAutoFit/>
            </a:bodyPr>
            <a:lstStyle/>
            <a:p>
              <a:r>
                <a:rPr lang="en-US" sz="1421" dirty="0">
                  <a:latin typeface="Arial" panose="020B0604020202020204" pitchFamily="34" charset="0"/>
                  <a:cs typeface="Arial" panose="020B0604020202020204" pitchFamily="34" charset="0"/>
                </a:rPr>
                <a:t>Left Pallidum Vol/eTIV</a:t>
              </a:r>
            </a:p>
          </p:txBody>
        </p:sp>
      </p:grpSp>
      <p:sp>
        <p:nvSpPr>
          <p:cNvPr id="36" name="TextBox 35">
            <a:extLst>
              <a:ext uri="{FF2B5EF4-FFF2-40B4-BE49-F238E27FC236}">
                <a16:creationId xmlns:a16="http://schemas.microsoft.com/office/drawing/2014/main" id="{AD252D4B-7EAF-32C9-3203-FDDBF983D174}"/>
              </a:ext>
            </a:extLst>
          </p:cNvPr>
          <p:cNvSpPr txBox="1"/>
          <p:nvPr/>
        </p:nvSpPr>
        <p:spPr>
          <a:xfrm>
            <a:off x="381000" y="3528912"/>
            <a:ext cx="378630" cy="415498"/>
          </a:xfrm>
          <a:prstGeom prst="rect">
            <a:avLst/>
          </a:prstGeom>
          <a:noFill/>
        </p:spPr>
        <p:txBody>
          <a:bodyPr wrap="none" rtlCol="0">
            <a:spAutoFit/>
          </a:bodyPr>
          <a:lstStyle/>
          <a:p>
            <a:r>
              <a:rPr lang="en-US" sz="2100" b="1" dirty="0">
                <a:latin typeface="Arial" panose="020B0604020202020204" pitchFamily="34" charset="0"/>
                <a:cs typeface="Arial" panose="020B0604020202020204" pitchFamily="34" charset="0"/>
              </a:rPr>
              <a:t>C</a:t>
            </a:r>
          </a:p>
        </p:txBody>
      </p:sp>
      <p:sp>
        <p:nvSpPr>
          <p:cNvPr id="39" name="TextBox 38">
            <a:extLst>
              <a:ext uri="{FF2B5EF4-FFF2-40B4-BE49-F238E27FC236}">
                <a16:creationId xmlns:a16="http://schemas.microsoft.com/office/drawing/2014/main" id="{FAA47B6B-E7B0-F00A-539C-9404C5BC4B76}"/>
              </a:ext>
            </a:extLst>
          </p:cNvPr>
          <p:cNvSpPr txBox="1"/>
          <p:nvPr/>
        </p:nvSpPr>
        <p:spPr>
          <a:xfrm>
            <a:off x="381000" y="289153"/>
            <a:ext cx="7754046" cy="769441"/>
          </a:xfrm>
          <a:prstGeom prst="rect">
            <a:avLst/>
          </a:prstGeom>
          <a:noFill/>
        </p:spPr>
        <p:txBody>
          <a:bodyPr wrap="none" rtlCol="0">
            <a:spAutoFit/>
          </a:bodyPr>
          <a:lstStyle/>
          <a:p>
            <a:r>
              <a:rPr lang="en-US" sz="2200" b="1" dirty="0">
                <a:latin typeface="Arial" panose="020B0604020202020204" pitchFamily="34" charset="0"/>
                <a:cs typeface="Arial" panose="020B0604020202020204" pitchFamily="34" charset="0"/>
              </a:rPr>
              <a:t>Suicidal ideation recovery in BPD only is correlated with</a:t>
            </a:r>
          </a:p>
          <a:p>
            <a:r>
              <a:rPr lang="en-US" sz="2200" b="1" dirty="0">
                <a:latin typeface="Arial" panose="020B0604020202020204" pitchFamily="34" charset="0"/>
                <a:cs typeface="Arial" panose="020B0604020202020204" pitchFamily="34" charset="0"/>
              </a:rPr>
              <a:t> left pallidum volume</a:t>
            </a:r>
          </a:p>
        </p:txBody>
      </p:sp>
      <p:grpSp>
        <p:nvGrpSpPr>
          <p:cNvPr id="9" name="Group 8">
            <a:extLst>
              <a:ext uri="{FF2B5EF4-FFF2-40B4-BE49-F238E27FC236}">
                <a16:creationId xmlns:a16="http://schemas.microsoft.com/office/drawing/2014/main" id="{222B0B34-7D98-9AB9-823A-CF5213B7CFC4}"/>
              </a:ext>
            </a:extLst>
          </p:cNvPr>
          <p:cNvGrpSpPr/>
          <p:nvPr/>
        </p:nvGrpSpPr>
        <p:grpSpPr>
          <a:xfrm>
            <a:off x="3377804" y="1007962"/>
            <a:ext cx="4186370" cy="2421038"/>
            <a:chOff x="4503738" y="514569"/>
            <a:chExt cx="5581827" cy="3228050"/>
          </a:xfrm>
        </p:grpSpPr>
        <p:sp>
          <p:nvSpPr>
            <p:cNvPr id="34" name="TextBox 33">
              <a:extLst>
                <a:ext uri="{FF2B5EF4-FFF2-40B4-BE49-F238E27FC236}">
                  <a16:creationId xmlns:a16="http://schemas.microsoft.com/office/drawing/2014/main" id="{27319256-CDB8-145F-7470-EEA6F8FEA0E3}"/>
                </a:ext>
              </a:extLst>
            </p:cNvPr>
            <p:cNvSpPr txBox="1"/>
            <p:nvPr/>
          </p:nvSpPr>
          <p:spPr>
            <a:xfrm>
              <a:off x="4503738" y="531504"/>
              <a:ext cx="504840" cy="553997"/>
            </a:xfrm>
            <a:prstGeom prst="rect">
              <a:avLst/>
            </a:prstGeom>
            <a:noFill/>
          </p:spPr>
          <p:txBody>
            <a:bodyPr wrap="none" rtlCol="0">
              <a:spAutoFit/>
            </a:bodyPr>
            <a:lstStyle/>
            <a:p>
              <a:r>
                <a:rPr lang="en-US" sz="2100" b="1" dirty="0">
                  <a:latin typeface="Arial" panose="020B0604020202020204" pitchFamily="34" charset="0"/>
                  <a:cs typeface="Arial" panose="020B0604020202020204" pitchFamily="34" charset="0"/>
                </a:rPr>
                <a:t>A</a:t>
              </a:r>
            </a:p>
          </p:txBody>
        </p:sp>
        <p:sp>
          <p:nvSpPr>
            <p:cNvPr id="35" name="TextBox 34">
              <a:extLst>
                <a:ext uri="{FF2B5EF4-FFF2-40B4-BE49-F238E27FC236}">
                  <a16:creationId xmlns:a16="http://schemas.microsoft.com/office/drawing/2014/main" id="{039E0CE7-F48F-11F7-6DD3-A5F5FCAD2510}"/>
                </a:ext>
              </a:extLst>
            </p:cNvPr>
            <p:cNvSpPr txBox="1"/>
            <p:nvPr/>
          </p:nvSpPr>
          <p:spPr>
            <a:xfrm>
              <a:off x="7222242" y="514569"/>
              <a:ext cx="504840" cy="553997"/>
            </a:xfrm>
            <a:prstGeom prst="rect">
              <a:avLst/>
            </a:prstGeom>
            <a:noFill/>
          </p:spPr>
          <p:txBody>
            <a:bodyPr wrap="none" rtlCol="0">
              <a:spAutoFit/>
            </a:bodyPr>
            <a:lstStyle/>
            <a:p>
              <a:r>
                <a:rPr lang="en-US" sz="2100" b="1" dirty="0">
                  <a:latin typeface="Arial" panose="020B0604020202020204" pitchFamily="34" charset="0"/>
                  <a:cs typeface="Arial" panose="020B0604020202020204" pitchFamily="34" charset="0"/>
                </a:rPr>
                <a:t>B</a:t>
              </a:r>
            </a:p>
          </p:txBody>
        </p:sp>
        <p:pic>
          <p:nvPicPr>
            <p:cNvPr id="27" name="Picture 26">
              <a:extLst>
                <a:ext uri="{FF2B5EF4-FFF2-40B4-BE49-F238E27FC236}">
                  <a16:creationId xmlns:a16="http://schemas.microsoft.com/office/drawing/2014/main" id="{980D557A-FB1E-7E2A-52B3-AC47B899D734}"/>
                </a:ext>
              </a:extLst>
            </p:cNvPr>
            <p:cNvPicPr>
              <a:picLocks noChangeAspect="1"/>
            </p:cNvPicPr>
            <p:nvPr/>
          </p:nvPicPr>
          <p:blipFill rotWithShape="1">
            <a:blip r:embed="rId3"/>
            <a:srcRect b="76888"/>
            <a:stretch/>
          </p:blipFill>
          <p:spPr>
            <a:xfrm>
              <a:off x="7723365" y="675922"/>
              <a:ext cx="2362200" cy="692711"/>
            </a:xfrm>
            <a:prstGeom prst="rect">
              <a:avLst/>
            </a:prstGeom>
          </p:spPr>
        </p:pic>
        <p:pic>
          <p:nvPicPr>
            <p:cNvPr id="7" name="Picture 6">
              <a:extLst>
                <a:ext uri="{FF2B5EF4-FFF2-40B4-BE49-F238E27FC236}">
                  <a16:creationId xmlns:a16="http://schemas.microsoft.com/office/drawing/2014/main" id="{36097C0C-FE9E-761B-C0E4-99183FA71EC9}"/>
                </a:ext>
              </a:extLst>
            </p:cNvPr>
            <p:cNvPicPr>
              <a:picLocks noChangeAspect="1"/>
            </p:cNvPicPr>
            <p:nvPr/>
          </p:nvPicPr>
          <p:blipFill rotWithShape="1">
            <a:blip r:embed="rId4"/>
            <a:srcRect l="50296" b="88325"/>
            <a:stretch/>
          </p:blipFill>
          <p:spPr>
            <a:xfrm>
              <a:off x="4723156" y="592425"/>
              <a:ext cx="2558597" cy="775928"/>
            </a:xfrm>
            <a:prstGeom prst="rect">
              <a:avLst/>
            </a:prstGeom>
          </p:spPr>
        </p:pic>
        <p:pic>
          <p:nvPicPr>
            <p:cNvPr id="28" name="Picture 27">
              <a:extLst>
                <a:ext uri="{FF2B5EF4-FFF2-40B4-BE49-F238E27FC236}">
                  <a16:creationId xmlns:a16="http://schemas.microsoft.com/office/drawing/2014/main" id="{02FD3FDA-CE56-29DE-C014-E41E904FEFEB}"/>
                </a:ext>
              </a:extLst>
            </p:cNvPr>
            <p:cNvPicPr>
              <a:picLocks noChangeAspect="1"/>
            </p:cNvPicPr>
            <p:nvPr/>
          </p:nvPicPr>
          <p:blipFill rotWithShape="1">
            <a:blip r:embed="rId5"/>
            <a:srcRect t="64308" r="56572"/>
            <a:stretch/>
          </p:blipFill>
          <p:spPr>
            <a:xfrm>
              <a:off x="7672605" y="1344594"/>
              <a:ext cx="2260031" cy="2398025"/>
            </a:xfrm>
            <a:prstGeom prst="rect">
              <a:avLst/>
            </a:prstGeom>
          </p:spPr>
        </p:pic>
        <p:pic>
          <p:nvPicPr>
            <p:cNvPr id="29" name="Picture 28">
              <a:extLst>
                <a:ext uri="{FF2B5EF4-FFF2-40B4-BE49-F238E27FC236}">
                  <a16:creationId xmlns:a16="http://schemas.microsoft.com/office/drawing/2014/main" id="{D432ADF6-AEBD-5F47-45BF-86A2874630BE}"/>
                </a:ext>
              </a:extLst>
            </p:cNvPr>
            <p:cNvPicPr>
              <a:picLocks noChangeAspect="1"/>
            </p:cNvPicPr>
            <p:nvPr/>
          </p:nvPicPr>
          <p:blipFill rotWithShape="1">
            <a:blip r:embed="rId6"/>
            <a:srcRect l="50296" t="11959" b="52364"/>
            <a:stretch/>
          </p:blipFill>
          <p:spPr>
            <a:xfrm>
              <a:off x="4735705" y="1273187"/>
              <a:ext cx="2587670" cy="2398026"/>
            </a:xfrm>
            <a:prstGeom prst="rect">
              <a:avLst/>
            </a:prstGeom>
          </p:spPr>
        </p:pic>
      </p:grpSp>
      <p:sp>
        <p:nvSpPr>
          <p:cNvPr id="3" name="TextBox 2">
            <a:extLst>
              <a:ext uri="{FF2B5EF4-FFF2-40B4-BE49-F238E27FC236}">
                <a16:creationId xmlns:a16="http://schemas.microsoft.com/office/drawing/2014/main" id="{4BD44E8E-5D37-4ED2-EE4C-E4F7DBE03EF8}"/>
              </a:ext>
            </a:extLst>
          </p:cNvPr>
          <p:cNvSpPr txBox="1"/>
          <p:nvPr/>
        </p:nvSpPr>
        <p:spPr>
          <a:xfrm rot="16200000">
            <a:off x="42461" y="4533401"/>
            <a:ext cx="995785" cy="310983"/>
          </a:xfrm>
          <a:prstGeom prst="rect">
            <a:avLst/>
          </a:prstGeom>
          <a:noFill/>
        </p:spPr>
        <p:txBody>
          <a:bodyPr wrap="none" rtlCol="0">
            <a:spAutoFit/>
          </a:bodyPr>
          <a:lstStyle/>
          <a:p>
            <a:r>
              <a:rPr lang="en-US" sz="1421" dirty="0">
                <a:latin typeface="Arial" panose="020B0604020202020204" pitchFamily="34" charset="0"/>
                <a:cs typeface="Arial" panose="020B0604020202020204" pitchFamily="34" charset="0"/>
              </a:rPr>
              <a:t>Get better</a:t>
            </a:r>
          </a:p>
        </p:txBody>
      </p:sp>
      <p:cxnSp>
        <p:nvCxnSpPr>
          <p:cNvPr id="6" name="Straight Arrow Connector 5">
            <a:extLst>
              <a:ext uri="{FF2B5EF4-FFF2-40B4-BE49-F238E27FC236}">
                <a16:creationId xmlns:a16="http://schemas.microsoft.com/office/drawing/2014/main" id="{ED91DA20-8075-1609-E6DE-C8371F856F4F}"/>
              </a:ext>
            </a:extLst>
          </p:cNvPr>
          <p:cNvCxnSpPr/>
          <p:nvPr/>
        </p:nvCxnSpPr>
        <p:spPr>
          <a:xfrm flipV="1">
            <a:off x="341763" y="4234338"/>
            <a:ext cx="0" cy="83510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09924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32BE7E22-0DDB-7875-5F5C-783113744007}"/>
              </a:ext>
            </a:extLst>
          </p:cNvPr>
          <p:cNvGrpSpPr/>
          <p:nvPr/>
        </p:nvGrpSpPr>
        <p:grpSpPr>
          <a:xfrm>
            <a:off x="4717773" y="3893500"/>
            <a:ext cx="2978619" cy="2278697"/>
            <a:chOff x="831845" y="3698937"/>
            <a:chExt cx="4253479" cy="3200740"/>
          </a:xfrm>
        </p:grpSpPr>
        <p:sp>
          <p:nvSpPr>
            <p:cNvPr id="19" name="TextBox 18">
              <a:extLst>
                <a:ext uri="{FF2B5EF4-FFF2-40B4-BE49-F238E27FC236}">
                  <a16:creationId xmlns:a16="http://schemas.microsoft.com/office/drawing/2014/main" id="{2B79412D-9CE5-22BB-E836-CB8B75A07303}"/>
                </a:ext>
              </a:extLst>
            </p:cNvPr>
            <p:cNvSpPr txBox="1"/>
            <p:nvPr/>
          </p:nvSpPr>
          <p:spPr>
            <a:xfrm>
              <a:off x="2120497" y="6462859"/>
              <a:ext cx="2964827" cy="436818"/>
            </a:xfrm>
            <a:prstGeom prst="rect">
              <a:avLst/>
            </a:prstGeom>
            <a:noFill/>
          </p:spPr>
          <p:txBody>
            <a:bodyPr wrap="square" rtlCol="0">
              <a:spAutoFit/>
            </a:bodyPr>
            <a:lstStyle/>
            <a:p>
              <a:r>
                <a:rPr lang="en-US" sz="1421" dirty="0">
                  <a:latin typeface="Arial" panose="020B0604020202020204" pitchFamily="34" charset="0"/>
                  <a:cs typeface="Arial" panose="020B0604020202020204" pitchFamily="34" charset="0"/>
                </a:rPr>
                <a:t>Left Pallidum Vol/eTIV</a:t>
              </a:r>
            </a:p>
          </p:txBody>
        </p:sp>
        <p:sp>
          <p:nvSpPr>
            <p:cNvPr id="20" name="TextBox 19">
              <a:extLst>
                <a:ext uri="{FF2B5EF4-FFF2-40B4-BE49-F238E27FC236}">
                  <a16:creationId xmlns:a16="http://schemas.microsoft.com/office/drawing/2014/main" id="{FD89E263-471F-6460-4333-D463968C874F}"/>
                </a:ext>
              </a:extLst>
            </p:cNvPr>
            <p:cNvSpPr txBox="1"/>
            <p:nvPr/>
          </p:nvSpPr>
          <p:spPr>
            <a:xfrm rot="16200000">
              <a:off x="-159358" y="4690140"/>
              <a:ext cx="2426492" cy="444085"/>
            </a:xfrm>
            <a:prstGeom prst="rect">
              <a:avLst/>
            </a:prstGeom>
            <a:noFill/>
          </p:spPr>
          <p:txBody>
            <a:bodyPr wrap="square" rtlCol="0">
              <a:spAutoFit/>
            </a:bodyPr>
            <a:lstStyle/>
            <a:p>
              <a:pPr algn="ctr"/>
              <a:r>
                <a:rPr lang="en-US" sz="1421" dirty="0">
                  <a:latin typeface="Arial" panose="020B0604020202020204" pitchFamily="34" charset="0"/>
                  <a:cs typeface="Arial" panose="020B0604020202020204" pitchFamily="34" charset="0"/>
                </a:rPr>
                <a:t>Age</a:t>
              </a:r>
            </a:p>
          </p:txBody>
        </p:sp>
      </p:grpSp>
      <p:sp>
        <p:nvSpPr>
          <p:cNvPr id="22" name="TextBox 21">
            <a:extLst>
              <a:ext uri="{FF2B5EF4-FFF2-40B4-BE49-F238E27FC236}">
                <a16:creationId xmlns:a16="http://schemas.microsoft.com/office/drawing/2014/main" id="{172D7CDB-F44D-B79A-5A84-B17EDD0FC317}"/>
              </a:ext>
            </a:extLst>
          </p:cNvPr>
          <p:cNvSpPr txBox="1"/>
          <p:nvPr/>
        </p:nvSpPr>
        <p:spPr>
          <a:xfrm>
            <a:off x="4465139" y="3649137"/>
            <a:ext cx="378630" cy="415498"/>
          </a:xfrm>
          <a:prstGeom prst="rect">
            <a:avLst/>
          </a:prstGeom>
          <a:noFill/>
        </p:spPr>
        <p:txBody>
          <a:bodyPr wrap="none" rtlCol="0">
            <a:spAutoFit/>
          </a:bodyPr>
          <a:lstStyle/>
          <a:p>
            <a:r>
              <a:rPr lang="en-US" sz="2100" b="1" dirty="0">
                <a:latin typeface="Arial" panose="020B0604020202020204" pitchFamily="34" charset="0"/>
                <a:cs typeface="Arial" panose="020B0604020202020204" pitchFamily="34" charset="0"/>
              </a:rPr>
              <a:t>D</a:t>
            </a:r>
          </a:p>
        </p:txBody>
      </p:sp>
      <p:graphicFrame>
        <p:nvGraphicFramePr>
          <p:cNvPr id="23" name="Chart 22">
            <a:extLst>
              <a:ext uri="{FF2B5EF4-FFF2-40B4-BE49-F238E27FC236}">
                <a16:creationId xmlns:a16="http://schemas.microsoft.com/office/drawing/2014/main" id="{9F0BE511-CF48-780E-68A9-D4B664C4C817}"/>
              </a:ext>
            </a:extLst>
          </p:cNvPr>
          <p:cNvGraphicFramePr>
            <a:graphicFrameLocks/>
          </p:cNvGraphicFramePr>
          <p:nvPr>
            <p:extLst>
              <p:ext uri="{D42A27DB-BD31-4B8C-83A1-F6EECF244321}">
                <p14:modId xmlns:p14="http://schemas.microsoft.com/office/powerpoint/2010/main" val="1552731016"/>
              </p:ext>
            </p:extLst>
          </p:nvPr>
        </p:nvGraphicFramePr>
        <p:xfrm>
          <a:off x="4979078" y="3657244"/>
          <a:ext cx="3098122" cy="2256232"/>
        </p:xfrm>
        <a:graphic>
          <a:graphicData uri="http://schemas.openxmlformats.org/drawingml/2006/chart">
            <c:chart xmlns:c="http://schemas.openxmlformats.org/drawingml/2006/chart" xmlns:r="http://schemas.openxmlformats.org/officeDocument/2006/relationships" r:id="rId2"/>
          </a:graphicData>
        </a:graphic>
      </p:graphicFrame>
      <p:grpSp>
        <p:nvGrpSpPr>
          <p:cNvPr id="24" name="Group 23">
            <a:extLst>
              <a:ext uri="{FF2B5EF4-FFF2-40B4-BE49-F238E27FC236}">
                <a16:creationId xmlns:a16="http://schemas.microsoft.com/office/drawing/2014/main" id="{FE14DAC3-2F77-C47E-BFBB-9485C129C71B}"/>
              </a:ext>
            </a:extLst>
          </p:cNvPr>
          <p:cNvGrpSpPr/>
          <p:nvPr/>
        </p:nvGrpSpPr>
        <p:grpSpPr>
          <a:xfrm>
            <a:off x="643570" y="3657243"/>
            <a:ext cx="3397595" cy="2514957"/>
            <a:chOff x="6896676" y="3480933"/>
            <a:chExt cx="4530126" cy="3353275"/>
          </a:xfrm>
        </p:grpSpPr>
        <p:graphicFrame>
          <p:nvGraphicFramePr>
            <p:cNvPr id="25" name="Chart 24">
              <a:extLst>
                <a:ext uri="{FF2B5EF4-FFF2-40B4-BE49-F238E27FC236}">
                  <a16:creationId xmlns:a16="http://schemas.microsoft.com/office/drawing/2014/main" id="{66015746-FCCB-A8C9-4CB4-2C39079B0549}"/>
                </a:ext>
              </a:extLst>
            </p:cNvPr>
            <p:cNvGraphicFramePr>
              <a:graphicFrameLocks/>
            </p:cNvGraphicFramePr>
            <p:nvPr>
              <p:extLst>
                <p:ext uri="{D42A27DB-BD31-4B8C-83A1-F6EECF244321}">
                  <p14:modId xmlns:p14="http://schemas.microsoft.com/office/powerpoint/2010/main" val="3672626293"/>
                </p:ext>
              </p:extLst>
            </p:nvPr>
          </p:nvGraphicFramePr>
          <p:xfrm>
            <a:off x="7295973" y="3497555"/>
            <a:ext cx="4130829" cy="2922008"/>
          </p:xfrm>
          <a:graphic>
            <a:graphicData uri="http://schemas.openxmlformats.org/drawingml/2006/chart">
              <c:chart xmlns:c="http://schemas.openxmlformats.org/drawingml/2006/chart" xmlns:r="http://schemas.openxmlformats.org/officeDocument/2006/relationships" r:id="rId3"/>
            </a:graphicData>
          </a:graphic>
        </p:graphicFrame>
        <p:sp>
          <p:nvSpPr>
            <p:cNvPr id="26" name="TextBox 25">
              <a:extLst>
                <a:ext uri="{FF2B5EF4-FFF2-40B4-BE49-F238E27FC236}">
                  <a16:creationId xmlns:a16="http://schemas.microsoft.com/office/drawing/2014/main" id="{CEBB9524-8E15-5294-261E-E082306C7E78}"/>
                </a:ext>
              </a:extLst>
            </p:cNvPr>
            <p:cNvSpPr txBox="1"/>
            <p:nvPr/>
          </p:nvSpPr>
          <p:spPr>
            <a:xfrm rot="16200000">
              <a:off x="5599843" y="4777766"/>
              <a:ext cx="3008309" cy="414644"/>
            </a:xfrm>
            <a:prstGeom prst="rect">
              <a:avLst/>
            </a:prstGeom>
            <a:noFill/>
          </p:spPr>
          <p:txBody>
            <a:bodyPr wrap="square" rtlCol="0">
              <a:spAutoFit/>
            </a:bodyPr>
            <a:lstStyle/>
            <a:p>
              <a:pPr algn="ctr"/>
              <a:r>
                <a:rPr lang="en-US" sz="1421" dirty="0" err="1">
                  <a:latin typeface="Arial" panose="020B0604020202020204" pitchFamily="34" charset="0"/>
                  <a:cs typeface="Arial" panose="020B0604020202020204" pitchFamily="34" charset="0"/>
                </a:rPr>
                <a:t>Δ</a:t>
              </a:r>
              <a:r>
                <a:rPr lang="en-US" sz="1421" dirty="0">
                  <a:latin typeface="Arial" panose="020B0604020202020204" pitchFamily="34" charset="0"/>
                  <a:cs typeface="Arial" panose="020B0604020202020204" pitchFamily="34" charset="0"/>
                </a:rPr>
                <a:t> Ideation Intensity</a:t>
              </a:r>
            </a:p>
          </p:txBody>
        </p:sp>
        <p:sp>
          <p:nvSpPr>
            <p:cNvPr id="27" name="TextBox 26">
              <a:extLst>
                <a:ext uri="{FF2B5EF4-FFF2-40B4-BE49-F238E27FC236}">
                  <a16:creationId xmlns:a16="http://schemas.microsoft.com/office/drawing/2014/main" id="{617906E7-7F3F-CF36-F991-308E7E049921}"/>
                </a:ext>
              </a:extLst>
            </p:cNvPr>
            <p:cNvSpPr txBox="1"/>
            <p:nvPr/>
          </p:nvSpPr>
          <p:spPr>
            <a:xfrm>
              <a:off x="8156314" y="6419564"/>
              <a:ext cx="2637302" cy="414644"/>
            </a:xfrm>
            <a:prstGeom prst="rect">
              <a:avLst/>
            </a:prstGeom>
            <a:noFill/>
          </p:spPr>
          <p:txBody>
            <a:bodyPr wrap="none" rtlCol="0">
              <a:spAutoFit/>
            </a:bodyPr>
            <a:lstStyle/>
            <a:p>
              <a:r>
                <a:rPr lang="en-US" sz="1421" dirty="0">
                  <a:latin typeface="Arial" panose="020B0604020202020204" pitchFamily="34" charset="0"/>
                  <a:cs typeface="Arial" panose="020B0604020202020204" pitchFamily="34" charset="0"/>
                </a:rPr>
                <a:t>Left Pallidum Vol/eTIV</a:t>
              </a:r>
            </a:p>
          </p:txBody>
        </p:sp>
      </p:grpSp>
      <p:sp>
        <p:nvSpPr>
          <p:cNvPr id="28" name="TextBox 27">
            <a:extLst>
              <a:ext uri="{FF2B5EF4-FFF2-40B4-BE49-F238E27FC236}">
                <a16:creationId xmlns:a16="http://schemas.microsoft.com/office/drawing/2014/main" id="{110789EC-1689-FBA8-902F-1B7AF87AB3EE}"/>
              </a:ext>
            </a:extLst>
          </p:cNvPr>
          <p:cNvSpPr txBox="1"/>
          <p:nvPr/>
        </p:nvSpPr>
        <p:spPr>
          <a:xfrm>
            <a:off x="381000" y="3528912"/>
            <a:ext cx="378630" cy="415498"/>
          </a:xfrm>
          <a:prstGeom prst="rect">
            <a:avLst/>
          </a:prstGeom>
          <a:noFill/>
        </p:spPr>
        <p:txBody>
          <a:bodyPr wrap="none" rtlCol="0">
            <a:spAutoFit/>
          </a:bodyPr>
          <a:lstStyle/>
          <a:p>
            <a:r>
              <a:rPr lang="en-US" sz="2100" b="1" dirty="0">
                <a:latin typeface="Arial" panose="020B0604020202020204" pitchFamily="34" charset="0"/>
                <a:cs typeface="Arial" panose="020B0604020202020204" pitchFamily="34" charset="0"/>
              </a:rPr>
              <a:t>C</a:t>
            </a:r>
          </a:p>
        </p:txBody>
      </p:sp>
      <p:sp>
        <p:nvSpPr>
          <p:cNvPr id="29" name="TextBox 28">
            <a:extLst>
              <a:ext uri="{FF2B5EF4-FFF2-40B4-BE49-F238E27FC236}">
                <a16:creationId xmlns:a16="http://schemas.microsoft.com/office/drawing/2014/main" id="{A7702BAA-B81B-4F55-B0DF-6153747FE9A7}"/>
              </a:ext>
            </a:extLst>
          </p:cNvPr>
          <p:cNvSpPr txBox="1"/>
          <p:nvPr/>
        </p:nvSpPr>
        <p:spPr>
          <a:xfrm>
            <a:off x="381000" y="289153"/>
            <a:ext cx="7754046" cy="769441"/>
          </a:xfrm>
          <a:prstGeom prst="rect">
            <a:avLst/>
          </a:prstGeom>
          <a:noFill/>
        </p:spPr>
        <p:txBody>
          <a:bodyPr wrap="none" rtlCol="0">
            <a:spAutoFit/>
          </a:bodyPr>
          <a:lstStyle/>
          <a:p>
            <a:r>
              <a:rPr lang="en-US" sz="2200" b="1" dirty="0">
                <a:latin typeface="Arial" panose="020B0604020202020204" pitchFamily="34" charset="0"/>
                <a:cs typeface="Arial" panose="020B0604020202020204" pitchFamily="34" charset="0"/>
              </a:rPr>
              <a:t>Suicidal ideation recovery in BPD only is correlated with</a:t>
            </a:r>
          </a:p>
          <a:p>
            <a:r>
              <a:rPr lang="en-US" sz="2200" b="1" dirty="0">
                <a:latin typeface="Arial" panose="020B0604020202020204" pitchFamily="34" charset="0"/>
                <a:cs typeface="Arial" panose="020B0604020202020204" pitchFamily="34" charset="0"/>
              </a:rPr>
              <a:t> left pallidum volume. Effect of Age</a:t>
            </a:r>
          </a:p>
        </p:txBody>
      </p:sp>
      <p:grpSp>
        <p:nvGrpSpPr>
          <p:cNvPr id="30" name="Group 29">
            <a:extLst>
              <a:ext uri="{FF2B5EF4-FFF2-40B4-BE49-F238E27FC236}">
                <a16:creationId xmlns:a16="http://schemas.microsoft.com/office/drawing/2014/main" id="{DFC6A000-E2E8-FD12-DBFD-DEB967F09893}"/>
              </a:ext>
            </a:extLst>
          </p:cNvPr>
          <p:cNvGrpSpPr/>
          <p:nvPr/>
        </p:nvGrpSpPr>
        <p:grpSpPr>
          <a:xfrm>
            <a:off x="3377804" y="1007962"/>
            <a:ext cx="4186370" cy="2421038"/>
            <a:chOff x="4503738" y="514569"/>
            <a:chExt cx="5581827" cy="3228050"/>
          </a:xfrm>
        </p:grpSpPr>
        <p:sp>
          <p:nvSpPr>
            <p:cNvPr id="32" name="TextBox 31">
              <a:extLst>
                <a:ext uri="{FF2B5EF4-FFF2-40B4-BE49-F238E27FC236}">
                  <a16:creationId xmlns:a16="http://schemas.microsoft.com/office/drawing/2014/main" id="{A6303C96-660F-F5EF-5991-69F43B3C1A14}"/>
                </a:ext>
              </a:extLst>
            </p:cNvPr>
            <p:cNvSpPr txBox="1"/>
            <p:nvPr/>
          </p:nvSpPr>
          <p:spPr>
            <a:xfrm>
              <a:off x="4503738" y="531504"/>
              <a:ext cx="504840" cy="553997"/>
            </a:xfrm>
            <a:prstGeom prst="rect">
              <a:avLst/>
            </a:prstGeom>
            <a:noFill/>
          </p:spPr>
          <p:txBody>
            <a:bodyPr wrap="none" rtlCol="0">
              <a:spAutoFit/>
            </a:bodyPr>
            <a:lstStyle/>
            <a:p>
              <a:r>
                <a:rPr lang="en-US" sz="2100" b="1" dirty="0">
                  <a:latin typeface="Arial" panose="020B0604020202020204" pitchFamily="34" charset="0"/>
                  <a:cs typeface="Arial" panose="020B0604020202020204" pitchFamily="34" charset="0"/>
                </a:rPr>
                <a:t>A</a:t>
              </a:r>
            </a:p>
          </p:txBody>
        </p:sp>
        <p:sp>
          <p:nvSpPr>
            <p:cNvPr id="33" name="TextBox 32">
              <a:extLst>
                <a:ext uri="{FF2B5EF4-FFF2-40B4-BE49-F238E27FC236}">
                  <a16:creationId xmlns:a16="http://schemas.microsoft.com/office/drawing/2014/main" id="{CDF84F59-647F-84E0-59DC-AB86F229AACC}"/>
                </a:ext>
              </a:extLst>
            </p:cNvPr>
            <p:cNvSpPr txBox="1"/>
            <p:nvPr/>
          </p:nvSpPr>
          <p:spPr>
            <a:xfrm>
              <a:off x="7222242" y="514569"/>
              <a:ext cx="504840" cy="553997"/>
            </a:xfrm>
            <a:prstGeom prst="rect">
              <a:avLst/>
            </a:prstGeom>
            <a:noFill/>
          </p:spPr>
          <p:txBody>
            <a:bodyPr wrap="none" rtlCol="0">
              <a:spAutoFit/>
            </a:bodyPr>
            <a:lstStyle/>
            <a:p>
              <a:r>
                <a:rPr lang="en-US" sz="2100" b="1" dirty="0">
                  <a:latin typeface="Arial" panose="020B0604020202020204" pitchFamily="34" charset="0"/>
                  <a:cs typeface="Arial" panose="020B0604020202020204" pitchFamily="34" charset="0"/>
                </a:rPr>
                <a:t>B</a:t>
              </a:r>
            </a:p>
          </p:txBody>
        </p:sp>
        <p:pic>
          <p:nvPicPr>
            <p:cNvPr id="34" name="Picture 33">
              <a:extLst>
                <a:ext uri="{FF2B5EF4-FFF2-40B4-BE49-F238E27FC236}">
                  <a16:creationId xmlns:a16="http://schemas.microsoft.com/office/drawing/2014/main" id="{5447227F-8223-43AF-FE94-F2A98100634E}"/>
                </a:ext>
              </a:extLst>
            </p:cNvPr>
            <p:cNvPicPr>
              <a:picLocks noChangeAspect="1"/>
            </p:cNvPicPr>
            <p:nvPr/>
          </p:nvPicPr>
          <p:blipFill rotWithShape="1">
            <a:blip r:embed="rId4"/>
            <a:srcRect b="76888"/>
            <a:stretch/>
          </p:blipFill>
          <p:spPr>
            <a:xfrm>
              <a:off x="7723365" y="675922"/>
              <a:ext cx="2362200" cy="692711"/>
            </a:xfrm>
            <a:prstGeom prst="rect">
              <a:avLst/>
            </a:prstGeom>
          </p:spPr>
        </p:pic>
        <p:pic>
          <p:nvPicPr>
            <p:cNvPr id="37" name="Picture 36">
              <a:extLst>
                <a:ext uri="{FF2B5EF4-FFF2-40B4-BE49-F238E27FC236}">
                  <a16:creationId xmlns:a16="http://schemas.microsoft.com/office/drawing/2014/main" id="{DC583824-615C-8445-7B5A-D55CB1103C20}"/>
                </a:ext>
              </a:extLst>
            </p:cNvPr>
            <p:cNvPicPr>
              <a:picLocks noChangeAspect="1"/>
            </p:cNvPicPr>
            <p:nvPr/>
          </p:nvPicPr>
          <p:blipFill rotWithShape="1">
            <a:blip r:embed="rId5"/>
            <a:srcRect l="50296" b="88325"/>
            <a:stretch/>
          </p:blipFill>
          <p:spPr>
            <a:xfrm>
              <a:off x="4723156" y="592425"/>
              <a:ext cx="2558597" cy="775928"/>
            </a:xfrm>
            <a:prstGeom prst="rect">
              <a:avLst/>
            </a:prstGeom>
          </p:spPr>
        </p:pic>
        <p:pic>
          <p:nvPicPr>
            <p:cNvPr id="38" name="Picture 37">
              <a:extLst>
                <a:ext uri="{FF2B5EF4-FFF2-40B4-BE49-F238E27FC236}">
                  <a16:creationId xmlns:a16="http://schemas.microsoft.com/office/drawing/2014/main" id="{8DD2FEA5-BA20-8325-EF60-5DD193393C90}"/>
                </a:ext>
              </a:extLst>
            </p:cNvPr>
            <p:cNvPicPr>
              <a:picLocks noChangeAspect="1"/>
            </p:cNvPicPr>
            <p:nvPr/>
          </p:nvPicPr>
          <p:blipFill rotWithShape="1">
            <a:blip r:embed="rId6"/>
            <a:srcRect t="64308" r="56572"/>
            <a:stretch/>
          </p:blipFill>
          <p:spPr>
            <a:xfrm>
              <a:off x="7672605" y="1344594"/>
              <a:ext cx="2260031" cy="2398025"/>
            </a:xfrm>
            <a:prstGeom prst="rect">
              <a:avLst/>
            </a:prstGeom>
          </p:spPr>
        </p:pic>
        <p:pic>
          <p:nvPicPr>
            <p:cNvPr id="39" name="Picture 38">
              <a:extLst>
                <a:ext uri="{FF2B5EF4-FFF2-40B4-BE49-F238E27FC236}">
                  <a16:creationId xmlns:a16="http://schemas.microsoft.com/office/drawing/2014/main" id="{F7309B91-3874-9679-ACDB-0E8B29C7039E}"/>
                </a:ext>
              </a:extLst>
            </p:cNvPr>
            <p:cNvPicPr>
              <a:picLocks noChangeAspect="1"/>
            </p:cNvPicPr>
            <p:nvPr/>
          </p:nvPicPr>
          <p:blipFill rotWithShape="1">
            <a:blip r:embed="rId7"/>
            <a:srcRect l="50296" t="11959" b="52364"/>
            <a:stretch/>
          </p:blipFill>
          <p:spPr>
            <a:xfrm>
              <a:off x="4735705" y="1273187"/>
              <a:ext cx="2587670" cy="2398026"/>
            </a:xfrm>
            <a:prstGeom prst="rect">
              <a:avLst/>
            </a:prstGeom>
          </p:spPr>
        </p:pic>
      </p:grpSp>
      <p:sp>
        <p:nvSpPr>
          <p:cNvPr id="2" name="TextBox 1">
            <a:extLst>
              <a:ext uri="{FF2B5EF4-FFF2-40B4-BE49-F238E27FC236}">
                <a16:creationId xmlns:a16="http://schemas.microsoft.com/office/drawing/2014/main" id="{504E8004-7F47-966C-05F2-9B7323287750}"/>
              </a:ext>
            </a:extLst>
          </p:cNvPr>
          <p:cNvSpPr txBox="1"/>
          <p:nvPr/>
        </p:nvSpPr>
        <p:spPr>
          <a:xfrm rot="16200000">
            <a:off x="42461" y="4533401"/>
            <a:ext cx="995785" cy="310983"/>
          </a:xfrm>
          <a:prstGeom prst="rect">
            <a:avLst/>
          </a:prstGeom>
          <a:noFill/>
        </p:spPr>
        <p:txBody>
          <a:bodyPr wrap="none" rtlCol="0">
            <a:spAutoFit/>
          </a:bodyPr>
          <a:lstStyle/>
          <a:p>
            <a:r>
              <a:rPr lang="en-US" sz="1421" dirty="0">
                <a:latin typeface="Arial" panose="020B0604020202020204" pitchFamily="34" charset="0"/>
                <a:cs typeface="Arial" panose="020B0604020202020204" pitchFamily="34" charset="0"/>
              </a:rPr>
              <a:t>Get better</a:t>
            </a:r>
          </a:p>
        </p:txBody>
      </p:sp>
      <p:cxnSp>
        <p:nvCxnSpPr>
          <p:cNvPr id="3" name="Straight Arrow Connector 2">
            <a:extLst>
              <a:ext uri="{FF2B5EF4-FFF2-40B4-BE49-F238E27FC236}">
                <a16:creationId xmlns:a16="http://schemas.microsoft.com/office/drawing/2014/main" id="{FAF6B375-DC60-CD4C-2D1C-BC395B2D0002}"/>
              </a:ext>
            </a:extLst>
          </p:cNvPr>
          <p:cNvCxnSpPr/>
          <p:nvPr/>
        </p:nvCxnSpPr>
        <p:spPr>
          <a:xfrm flipV="1">
            <a:off x="341763" y="4234338"/>
            <a:ext cx="0" cy="83510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93146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DC1556D-9E5E-5C4A-8FE2-4BE6FC263ADA}"/>
              </a:ext>
            </a:extLst>
          </p:cNvPr>
          <p:cNvSpPr txBox="1"/>
          <p:nvPr/>
        </p:nvSpPr>
        <p:spPr>
          <a:xfrm>
            <a:off x="1143000" y="1219200"/>
            <a:ext cx="6934200" cy="4524315"/>
          </a:xfrm>
          <a:prstGeom prst="rect">
            <a:avLst/>
          </a:prstGeom>
          <a:noFill/>
          <a:ln w="38100">
            <a:noFill/>
          </a:ln>
        </p:spPr>
        <p:txBody>
          <a:bodyPr wrap="square" rtlCol="0">
            <a:spAutoFit/>
          </a:bodyPr>
          <a:lstStyle/>
          <a:p>
            <a:pPr defTabSz="457200"/>
            <a:r>
              <a:rPr lang="en-US" sz="2400" dirty="0">
                <a:latin typeface="Cambria" panose="02040503050406030204" pitchFamily="18" charset="0"/>
              </a:rPr>
              <a:t>1. Genetics/epigenetics and brain imaging 	interactions in suicidality </a:t>
            </a:r>
            <a:r>
              <a:rPr lang="en-US" sz="2400" dirty="0">
                <a:solidFill>
                  <a:srgbClr val="FFFF00"/>
                </a:solidFill>
                <a:latin typeface="Cambria" panose="02040503050406030204" pitchFamily="18" charset="0"/>
              </a:rPr>
              <a:t>(not all patients are 	the same)</a:t>
            </a:r>
          </a:p>
          <a:p>
            <a:pPr defTabSz="457200"/>
            <a:endParaRPr lang="en-US" sz="2400" dirty="0">
              <a:latin typeface="Cambria" panose="02040503050406030204" pitchFamily="18" charset="0"/>
            </a:endParaRPr>
          </a:p>
          <a:p>
            <a:pPr defTabSz="457200"/>
            <a:r>
              <a:rPr lang="en-US" sz="2400" dirty="0">
                <a:latin typeface="Cambria" panose="02040503050406030204" pitchFamily="18" charset="0"/>
              </a:rPr>
              <a:t>2. Two examples: AKAP7/subiculum and 	NFIA/callosum-amygdala </a:t>
            </a:r>
            <a:r>
              <a:rPr lang="en-US" sz="2400" dirty="0">
                <a:solidFill>
                  <a:srgbClr val="FFFF00"/>
                </a:solidFill>
                <a:latin typeface="Cambria" panose="02040503050406030204" pitchFamily="18" charset="0"/>
              </a:rPr>
              <a:t>(not all patients are 	the same)</a:t>
            </a:r>
          </a:p>
          <a:p>
            <a:pPr defTabSz="457200"/>
            <a:endParaRPr lang="en-US" sz="2400" dirty="0">
              <a:latin typeface="Cambria" panose="02040503050406030204" pitchFamily="18" charset="0"/>
            </a:endParaRPr>
          </a:p>
          <a:p>
            <a:pPr defTabSz="457200"/>
            <a:r>
              <a:rPr lang="en-US" sz="2400" dirty="0">
                <a:latin typeface="Cambria" panose="02040503050406030204" pitchFamily="18" charset="0"/>
              </a:rPr>
              <a:t>3. MicroRNA-124 and brain structure in borderline 	</a:t>
            </a:r>
            <a:r>
              <a:rPr lang="en-US" sz="2400" dirty="0">
                <a:solidFill>
                  <a:srgbClr val="FFFF00"/>
                </a:solidFill>
                <a:latin typeface="Cambria" panose="02040503050406030204" pitchFamily="18" charset="0"/>
              </a:rPr>
              <a:t>(not all patients are the same)</a:t>
            </a:r>
          </a:p>
          <a:p>
            <a:pPr defTabSz="457200"/>
            <a:endParaRPr lang="en-US" sz="2400" dirty="0">
              <a:latin typeface="Cambria" panose="02040503050406030204" pitchFamily="18" charset="0"/>
            </a:endParaRPr>
          </a:p>
          <a:p>
            <a:pPr defTabSz="457200"/>
            <a:r>
              <a:rPr lang="en-US" sz="2400" dirty="0">
                <a:solidFill>
                  <a:srgbClr val="FFFF00"/>
                </a:solidFill>
                <a:latin typeface="Cambria" panose="02040503050406030204" pitchFamily="18" charset="0"/>
              </a:rPr>
              <a:t>4. The future (not all patients are the same)</a:t>
            </a:r>
          </a:p>
        </p:txBody>
      </p:sp>
      <p:sp>
        <p:nvSpPr>
          <p:cNvPr id="3" name="TextBox 2">
            <a:extLst>
              <a:ext uri="{FF2B5EF4-FFF2-40B4-BE49-F238E27FC236}">
                <a16:creationId xmlns:a16="http://schemas.microsoft.com/office/drawing/2014/main" id="{F8CF8569-A155-2E42-9705-7C318E7434F8}"/>
              </a:ext>
            </a:extLst>
          </p:cNvPr>
          <p:cNvSpPr txBox="1"/>
          <p:nvPr/>
        </p:nvSpPr>
        <p:spPr>
          <a:xfrm>
            <a:off x="685800" y="381000"/>
            <a:ext cx="1473480" cy="584775"/>
          </a:xfrm>
          <a:prstGeom prst="rect">
            <a:avLst/>
          </a:prstGeom>
          <a:noFill/>
          <a:ln w="38100">
            <a:noFill/>
          </a:ln>
        </p:spPr>
        <p:txBody>
          <a:bodyPr wrap="none" rtlCol="0">
            <a:spAutoFit/>
          </a:bodyPr>
          <a:lstStyle/>
          <a:p>
            <a:pPr defTabSz="457200"/>
            <a:r>
              <a:rPr lang="en-US" sz="3200" dirty="0">
                <a:solidFill>
                  <a:prstClr val="white"/>
                </a:solidFill>
              </a:rPr>
              <a:t>Outline</a:t>
            </a:r>
          </a:p>
        </p:txBody>
      </p:sp>
    </p:spTree>
    <p:extLst>
      <p:ext uri="{BB962C8B-B14F-4D97-AF65-F5344CB8AC3E}">
        <p14:creationId xmlns:p14="http://schemas.microsoft.com/office/powerpoint/2010/main" val="32316493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a:t>The future</a:t>
            </a:r>
          </a:p>
        </p:txBody>
      </p:sp>
      <p:sp>
        <p:nvSpPr>
          <p:cNvPr id="6" name="TextBox 5"/>
          <p:cNvSpPr txBox="1"/>
          <p:nvPr/>
        </p:nvSpPr>
        <p:spPr>
          <a:xfrm>
            <a:off x="428875" y="1119187"/>
            <a:ext cx="8181725" cy="2800767"/>
          </a:xfrm>
          <a:prstGeom prst="rect">
            <a:avLst/>
          </a:prstGeom>
          <a:noFill/>
        </p:spPr>
        <p:txBody>
          <a:bodyPr wrap="square" rtlCol="0">
            <a:spAutoFit/>
          </a:bodyPr>
          <a:lstStyle/>
          <a:p>
            <a:endParaRPr lang="en-US" sz="2200" dirty="0"/>
          </a:p>
          <a:p>
            <a:r>
              <a:rPr lang="en-US" sz="2200" dirty="0"/>
              <a:t>Our novel method can study genetics and brain function together. </a:t>
            </a:r>
          </a:p>
          <a:p>
            <a:endParaRPr lang="en-US" sz="2200" dirty="0"/>
          </a:p>
          <a:p>
            <a:r>
              <a:rPr lang="en-US" sz="2200" dirty="0"/>
              <a:t>Now we have targets that span both genetic variants and the brain regions to be modulated. </a:t>
            </a:r>
          </a:p>
          <a:p>
            <a:endParaRPr lang="en-US" sz="2200" dirty="0"/>
          </a:p>
          <a:p>
            <a:r>
              <a:rPr lang="en-US" sz="2200" dirty="0"/>
              <a:t>Hopefully we will be able to keep separating types of suicide patients to find biomarkers specific for each sub-group. </a:t>
            </a:r>
          </a:p>
        </p:txBody>
      </p:sp>
    </p:spTree>
    <p:extLst>
      <p:ext uri="{BB962C8B-B14F-4D97-AF65-F5344CB8AC3E}">
        <p14:creationId xmlns:p14="http://schemas.microsoft.com/office/powerpoint/2010/main" val="34341923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a:t>The future</a:t>
            </a:r>
          </a:p>
        </p:txBody>
      </p:sp>
      <p:sp>
        <p:nvSpPr>
          <p:cNvPr id="6" name="TextBox 5"/>
          <p:cNvSpPr txBox="1"/>
          <p:nvPr/>
        </p:nvSpPr>
        <p:spPr>
          <a:xfrm>
            <a:off x="428875" y="1119187"/>
            <a:ext cx="8181725" cy="3108543"/>
          </a:xfrm>
          <a:prstGeom prst="rect">
            <a:avLst/>
          </a:prstGeom>
          <a:noFill/>
        </p:spPr>
        <p:txBody>
          <a:bodyPr wrap="square" rtlCol="0">
            <a:spAutoFit/>
          </a:bodyPr>
          <a:lstStyle/>
          <a:p>
            <a:endParaRPr lang="en-US" sz="2200" dirty="0"/>
          </a:p>
          <a:p>
            <a:r>
              <a:rPr lang="en-US" sz="2200" dirty="0"/>
              <a:t>Our novel method can study genetics and brain function together. </a:t>
            </a:r>
          </a:p>
          <a:p>
            <a:endParaRPr lang="en-US" sz="2200" dirty="0"/>
          </a:p>
          <a:p>
            <a:r>
              <a:rPr lang="en-US" sz="2200" dirty="0"/>
              <a:t>Now we have targets that span both genetic variants and the brain regions to be modulated. </a:t>
            </a:r>
          </a:p>
          <a:p>
            <a:endParaRPr lang="en-US" sz="2200" dirty="0"/>
          </a:p>
          <a:p>
            <a:r>
              <a:rPr lang="en-US" sz="2200" dirty="0"/>
              <a:t>Hopefully we will be able to keep separating types of suicide patients to find biomarkers specific for each sub-group. </a:t>
            </a:r>
            <a:r>
              <a:rPr lang="en-US" sz="2000" dirty="0">
                <a:solidFill>
                  <a:srgbClr val="FFFF00"/>
                </a:solidFill>
                <a:latin typeface="Cambria" panose="02040503050406030204" pitchFamily="18" charset="0"/>
              </a:rPr>
              <a:t>(not all patients are the same)</a:t>
            </a:r>
            <a:endParaRPr lang="en-US" sz="2200" dirty="0"/>
          </a:p>
        </p:txBody>
      </p:sp>
    </p:spTree>
    <p:extLst>
      <p:ext uri="{BB962C8B-B14F-4D97-AF65-F5344CB8AC3E}">
        <p14:creationId xmlns:p14="http://schemas.microsoft.com/office/powerpoint/2010/main" val="12810368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a:t>The team</a:t>
            </a:r>
          </a:p>
        </p:txBody>
      </p:sp>
      <p:sp>
        <p:nvSpPr>
          <p:cNvPr id="6" name="TextBox 5"/>
          <p:cNvSpPr txBox="1"/>
          <p:nvPr/>
        </p:nvSpPr>
        <p:spPr>
          <a:xfrm>
            <a:off x="428875" y="838200"/>
            <a:ext cx="8181725" cy="5201424"/>
          </a:xfrm>
          <a:prstGeom prst="rect">
            <a:avLst/>
          </a:prstGeom>
          <a:noFill/>
        </p:spPr>
        <p:txBody>
          <a:bodyPr wrap="square" rtlCol="0">
            <a:spAutoFit/>
          </a:bodyPr>
          <a:lstStyle/>
          <a:p>
            <a:r>
              <a:rPr lang="en-US" sz="2200" dirty="0"/>
              <a:t>Peter Bolin, Vanessa Heredia, </a:t>
            </a:r>
            <a:r>
              <a:rPr lang="en-US" sz="2200" dirty="0" err="1"/>
              <a:t>Mianjel</a:t>
            </a:r>
            <a:r>
              <a:rPr lang="en-US" sz="2200" dirty="0"/>
              <a:t> Jack, Cassie Jennings, Tien Nguyen, Nitin Srinivasan; undergraduate students </a:t>
            </a:r>
          </a:p>
          <a:p>
            <a:endParaRPr lang="en-US" sz="1500" dirty="0"/>
          </a:p>
          <a:p>
            <a:r>
              <a:rPr lang="en-US" sz="2200" dirty="0"/>
              <a:t>Guillermo Poblete MS</a:t>
            </a:r>
          </a:p>
          <a:p>
            <a:endParaRPr lang="en-US" sz="1500" dirty="0"/>
          </a:p>
          <a:p>
            <a:r>
              <a:rPr lang="en-US" sz="2200" dirty="0"/>
              <a:t>Dr. Savannah Gosnell PhD</a:t>
            </a:r>
          </a:p>
          <a:p>
            <a:endParaRPr lang="en-US" sz="1500" dirty="0"/>
          </a:p>
          <a:p>
            <a:r>
              <a:rPr lang="en-US" sz="2200" dirty="0"/>
              <a:t>Drs. Elisa </a:t>
            </a:r>
            <a:r>
              <a:rPr lang="en-US" sz="2200" dirty="0" err="1"/>
              <a:t>Ambrosi</a:t>
            </a:r>
            <a:r>
              <a:rPr lang="en-US" sz="2200" dirty="0"/>
              <a:t>, David </a:t>
            </a:r>
            <a:r>
              <a:rPr lang="en-US" sz="2200" dirty="0" err="1"/>
              <a:t>Molfese</a:t>
            </a:r>
            <a:r>
              <a:rPr lang="en-US" sz="2200" dirty="0"/>
              <a:t>, </a:t>
            </a:r>
            <a:r>
              <a:rPr lang="en-US" sz="2200" dirty="0" err="1"/>
              <a:t>Hyuntaek</a:t>
            </a:r>
            <a:r>
              <a:rPr lang="en-US" sz="2200" dirty="0"/>
              <a:t> Oh</a:t>
            </a:r>
          </a:p>
          <a:p>
            <a:endParaRPr lang="en-US" sz="1500" dirty="0"/>
          </a:p>
          <a:p>
            <a:r>
              <a:rPr lang="en-US" sz="2200" dirty="0" err="1"/>
              <a:t>Asasia</a:t>
            </a:r>
            <a:r>
              <a:rPr lang="en-US" sz="2200" dirty="0"/>
              <a:t> Carter, Kaylah Curtis, Chris Frazier, Mark Harding, Danna Ramirez, Kenia Velasquez, </a:t>
            </a:r>
            <a:r>
              <a:rPr lang="en-US" sz="2200" dirty="0" err="1"/>
              <a:t>Humsini</a:t>
            </a:r>
            <a:r>
              <a:rPr lang="en-US" sz="2200" dirty="0"/>
              <a:t> Viswanath; research coordinators</a:t>
            </a:r>
          </a:p>
          <a:p>
            <a:endParaRPr lang="en-US" sz="1500" dirty="0"/>
          </a:p>
          <a:p>
            <a:r>
              <a:rPr lang="en-US" sz="2200" dirty="0"/>
              <a:t>Dr. Charles </a:t>
            </a:r>
            <a:r>
              <a:rPr lang="en-US" sz="2200" dirty="0" err="1"/>
              <a:t>Neblett</a:t>
            </a:r>
            <a:r>
              <a:rPr lang="en-US" sz="2200" dirty="0"/>
              <a:t>;  McNair Foundation</a:t>
            </a:r>
          </a:p>
          <a:p>
            <a:endParaRPr lang="en-US" sz="1500" dirty="0"/>
          </a:p>
          <a:p>
            <a:r>
              <a:rPr lang="en-US" sz="2200" dirty="0"/>
              <a:t>Drs. Philip Baldwin, Gabriel De </a:t>
            </a:r>
            <a:r>
              <a:rPr lang="en-US" sz="2200" dirty="0" err="1"/>
              <a:t>Erausquin</a:t>
            </a:r>
            <a:r>
              <a:rPr lang="en-US" sz="2200" dirty="0"/>
              <a:t>, Chris Frueh, Chris Fowler, Igor </a:t>
            </a:r>
            <a:r>
              <a:rPr lang="en-US" sz="2200" dirty="0" err="1"/>
              <a:t>Zwir</a:t>
            </a:r>
            <a:r>
              <a:rPr lang="en-US" sz="2200" dirty="0"/>
              <a:t>, Tom </a:t>
            </a:r>
            <a:r>
              <a:rPr lang="en-US" sz="2200" dirty="0" err="1"/>
              <a:t>Kosten</a:t>
            </a:r>
            <a:r>
              <a:rPr lang="en-US" sz="2200" dirty="0"/>
              <a:t>, Dave Nielsen, John Oldham, Michelle </a:t>
            </a:r>
            <a:r>
              <a:rPr lang="en-US" sz="2200" dirty="0" err="1"/>
              <a:t>Patriquin</a:t>
            </a:r>
            <a:r>
              <a:rPr lang="en-US" sz="2200" dirty="0"/>
              <a:t>, Rocio Romero, Katrina Rufino, </a:t>
            </a:r>
          </a:p>
        </p:txBody>
      </p:sp>
      <p:sp>
        <p:nvSpPr>
          <p:cNvPr id="3" name="TextBox 2"/>
          <p:cNvSpPr txBox="1"/>
          <p:nvPr/>
        </p:nvSpPr>
        <p:spPr>
          <a:xfrm>
            <a:off x="5562600" y="5867400"/>
            <a:ext cx="2780377" cy="461665"/>
          </a:xfrm>
          <a:prstGeom prst="rect">
            <a:avLst/>
          </a:prstGeom>
          <a:noFill/>
        </p:spPr>
        <p:txBody>
          <a:bodyPr wrap="none" rtlCol="0">
            <a:spAutoFit/>
          </a:bodyPr>
          <a:lstStyle/>
          <a:p>
            <a:r>
              <a:rPr lang="en-US" sz="1200" dirty="0">
                <a:solidFill>
                  <a:srgbClr val="FFFF00"/>
                </a:solidFill>
              </a:rPr>
              <a:t>AFSP, NIDA, NARSAD, McNair Foundation,</a:t>
            </a:r>
          </a:p>
          <a:p>
            <a:r>
              <a:rPr lang="en-US" sz="1200" dirty="0">
                <a:solidFill>
                  <a:srgbClr val="FFFF00"/>
                </a:solidFill>
              </a:rPr>
              <a:t>Veteran Health Administration</a:t>
            </a:r>
          </a:p>
        </p:txBody>
      </p:sp>
    </p:spTree>
    <p:extLst>
      <p:ext uri="{BB962C8B-B14F-4D97-AF65-F5344CB8AC3E}">
        <p14:creationId xmlns:p14="http://schemas.microsoft.com/office/powerpoint/2010/main" val="6114113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533400" y="304800"/>
            <a:ext cx="7772400" cy="1143000"/>
          </a:xfrm>
          <a:prstGeom prst="rect">
            <a:avLst/>
          </a:prstGeom>
        </p:spPr>
        <p:txBody>
          <a:bodyPr/>
          <a:lstStyle/>
          <a:p>
            <a:pPr algn="ctr" eaLnBrk="0" fontAlgn="base" hangingPunct="0">
              <a:spcBef>
                <a:spcPct val="0"/>
              </a:spcBef>
              <a:spcAft>
                <a:spcPct val="0"/>
              </a:spcAft>
              <a:defRPr/>
            </a:pPr>
            <a:r>
              <a:rPr lang="en-US" sz="3200" kern="0" dirty="0">
                <a:latin typeface="+mj-lt"/>
              </a:rPr>
              <a:t>The McNair Initiative for Neuroscience Discovery – Menninger/Baylor</a:t>
            </a:r>
          </a:p>
          <a:p>
            <a:pPr algn="ctr" eaLnBrk="0" fontAlgn="base" hangingPunct="0">
              <a:spcBef>
                <a:spcPct val="0"/>
              </a:spcBef>
              <a:spcAft>
                <a:spcPct val="0"/>
              </a:spcAft>
              <a:defRPr/>
            </a:pPr>
            <a:r>
              <a:rPr lang="en-US" sz="3200" kern="0" dirty="0">
                <a:latin typeface="+mj-lt"/>
              </a:rPr>
              <a:t>MIND-MB Project</a:t>
            </a:r>
          </a:p>
        </p:txBody>
      </p:sp>
      <p:pic>
        <p:nvPicPr>
          <p:cNvPr id="4" name="Picture 3" descr="Fig 5 smokers"/>
          <p:cNvPicPr/>
          <p:nvPr/>
        </p:nvPicPr>
        <p:blipFill>
          <a:blip r:embed="rId2" cstate="print"/>
          <a:srcRect l="32793" t="17257" r="48441" b="60765"/>
          <a:stretch>
            <a:fillRect/>
          </a:stretch>
        </p:blipFill>
        <p:spPr bwMode="auto">
          <a:xfrm>
            <a:off x="3404616" y="2143845"/>
            <a:ext cx="1344168" cy="1097280"/>
          </a:xfrm>
          <a:prstGeom prst="rect">
            <a:avLst/>
          </a:prstGeom>
          <a:noFill/>
        </p:spPr>
      </p:pic>
      <p:sp>
        <p:nvSpPr>
          <p:cNvPr id="5" name="Rectangle 1"/>
          <p:cNvSpPr>
            <a:spLocks noChangeArrowheads="1"/>
          </p:cNvSpPr>
          <p:nvPr/>
        </p:nvSpPr>
        <p:spPr bwMode="auto">
          <a:xfrm>
            <a:off x="3737741" y="2141882"/>
            <a:ext cx="677917" cy="461665"/>
          </a:xfrm>
          <a:prstGeom prst="rect">
            <a:avLst/>
          </a:prstGeom>
          <a:solidFill>
            <a:schemeClr val="tx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r>
              <a:rPr lang="en-US" sz="1200" b="1" dirty="0">
                <a:solidFill>
                  <a:schemeClr val="bg1"/>
                </a:solidFill>
                <a:latin typeface="Calibri" pitchFamily="34" charset="0"/>
                <a:ea typeface="Calibri" pitchFamily="34" charset="0"/>
                <a:cs typeface="Times New Roman" pitchFamily="18" charset="0"/>
              </a:rPr>
              <a:t>Brain Activity</a:t>
            </a:r>
            <a:endParaRPr lang="en-US" sz="1200" b="1" dirty="0">
              <a:solidFill>
                <a:srgbClr val="FFFFFF"/>
              </a:solidFill>
              <a:latin typeface="Calibri" pitchFamily="34" charset="0"/>
              <a:ea typeface="Calibri" pitchFamily="34" charset="0"/>
              <a:cs typeface="Times New Roman" pitchFamily="18" charset="0"/>
            </a:endParaRPr>
          </a:p>
        </p:txBody>
      </p:sp>
      <p:grpSp>
        <p:nvGrpSpPr>
          <p:cNvPr id="6" name="Group 5"/>
          <p:cNvGrpSpPr/>
          <p:nvPr/>
        </p:nvGrpSpPr>
        <p:grpSpPr>
          <a:xfrm>
            <a:off x="2057400" y="2174544"/>
            <a:ext cx="1235446" cy="1050047"/>
            <a:chOff x="1752600" y="2483069"/>
            <a:chExt cx="1235446" cy="1050047"/>
          </a:xfrm>
        </p:grpSpPr>
        <p:pic>
          <p:nvPicPr>
            <p:cNvPr id="7" name="Picture 3" descr="3d dna - DNA by jaydubin"/>
            <p:cNvPicPr>
              <a:picLocks noChangeAspect="1" noChangeArrowheads="1"/>
            </p:cNvPicPr>
            <p:nvPr/>
          </p:nvPicPr>
          <p:blipFill>
            <a:blip r:embed="rId3" cstate="print"/>
            <a:srcRect/>
            <a:stretch>
              <a:fillRect/>
            </a:stretch>
          </p:blipFill>
          <p:spPr bwMode="auto">
            <a:xfrm>
              <a:off x="1752600" y="2483069"/>
              <a:ext cx="1143000" cy="1024760"/>
            </a:xfrm>
            <a:prstGeom prst="rect">
              <a:avLst/>
            </a:prstGeom>
            <a:noFill/>
          </p:spPr>
        </p:pic>
        <p:sp>
          <p:nvSpPr>
            <p:cNvPr id="8" name="Rectangle 1"/>
            <p:cNvSpPr>
              <a:spLocks noChangeArrowheads="1"/>
            </p:cNvSpPr>
            <p:nvPr/>
          </p:nvSpPr>
          <p:spPr bwMode="auto">
            <a:xfrm>
              <a:off x="2073646" y="3071451"/>
              <a:ext cx="9144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sz="1200" b="1" dirty="0">
                  <a:solidFill>
                    <a:srgbClr val="FFFFFF"/>
                  </a:solidFill>
                  <a:latin typeface="Calibri" pitchFamily="34" charset="0"/>
                  <a:ea typeface="Calibri" pitchFamily="34" charset="0"/>
                  <a:cs typeface="Times New Roman" pitchFamily="18" charset="0"/>
                </a:rPr>
                <a:t>Genetics</a:t>
              </a:r>
            </a:p>
            <a:p>
              <a:pPr fontAlgn="base">
                <a:spcBef>
                  <a:spcPct val="0"/>
                </a:spcBef>
                <a:spcAft>
                  <a:spcPct val="0"/>
                </a:spcAft>
              </a:pPr>
              <a:r>
                <a:rPr lang="en-US" sz="1200" b="1" dirty="0">
                  <a:solidFill>
                    <a:srgbClr val="FFFFFF"/>
                  </a:solidFill>
                  <a:latin typeface="Calibri" pitchFamily="34" charset="0"/>
                  <a:cs typeface="Times New Roman" pitchFamily="18" charset="0"/>
                </a:rPr>
                <a:t>Epigenetics</a:t>
              </a:r>
              <a:endParaRPr lang="en-US" sz="1200" dirty="0">
                <a:solidFill>
                  <a:srgbClr val="FFFFFF"/>
                </a:solidFill>
                <a:latin typeface="Arial" pitchFamily="34" charset="0"/>
              </a:endParaRPr>
            </a:p>
          </p:txBody>
        </p:sp>
      </p:grpSp>
      <p:sp>
        <p:nvSpPr>
          <p:cNvPr id="9" name="Rectangle 1"/>
          <p:cNvSpPr>
            <a:spLocks noChangeArrowheads="1"/>
          </p:cNvSpPr>
          <p:nvPr/>
        </p:nvSpPr>
        <p:spPr bwMode="auto">
          <a:xfrm>
            <a:off x="914400" y="3425275"/>
            <a:ext cx="1143000" cy="276999"/>
          </a:xfrm>
          <a:prstGeom prst="rect">
            <a:avLst/>
          </a:prstGeom>
          <a:solidFill>
            <a:schemeClr val="tx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r>
              <a:rPr lang="en-US" sz="1200" b="1" dirty="0">
                <a:solidFill>
                  <a:srgbClr val="FFFFFF"/>
                </a:solidFill>
                <a:latin typeface="Calibri" pitchFamily="34" charset="0"/>
                <a:ea typeface="Calibri" pitchFamily="34" charset="0"/>
                <a:cs typeface="Times New Roman" pitchFamily="18" charset="0"/>
              </a:rPr>
              <a:t>DIAGNOSIS</a:t>
            </a:r>
          </a:p>
        </p:txBody>
      </p:sp>
      <p:sp>
        <p:nvSpPr>
          <p:cNvPr id="10" name="Rectangle 1"/>
          <p:cNvSpPr>
            <a:spLocks noChangeArrowheads="1"/>
          </p:cNvSpPr>
          <p:nvPr/>
        </p:nvSpPr>
        <p:spPr bwMode="auto">
          <a:xfrm>
            <a:off x="6477000" y="4133301"/>
            <a:ext cx="1447800" cy="830997"/>
          </a:xfrm>
          <a:prstGeom prst="rect">
            <a:avLst/>
          </a:prstGeom>
          <a:solidFill>
            <a:schemeClr val="tx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r>
              <a:rPr lang="en-US" sz="1200" b="1" dirty="0">
                <a:solidFill>
                  <a:srgbClr val="FFFFFF"/>
                </a:solidFill>
              </a:rPr>
              <a:t>PERSONALIZED</a:t>
            </a:r>
            <a:r>
              <a:rPr lang="en-US" sz="1200" dirty="0">
                <a:solidFill>
                  <a:srgbClr val="FFFFFF"/>
                </a:solidFill>
              </a:rPr>
              <a:t> </a:t>
            </a:r>
            <a:r>
              <a:rPr lang="en-US" sz="1200" b="1" dirty="0">
                <a:solidFill>
                  <a:srgbClr val="FFFFFF"/>
                </a:solidFill>
              </a:rPr>
              <a:t>TREATMENT</a:t>
            </a:r>
          </a:p>
          <a:p>
            <a:pPr algn="ctr" eaLnBrk="0" fontAlgn="base" hangingPunct="0">
              <a:spcBef>
                <a:spcPct val="0"/>
              </a:spcBef>
              <a:spcAft>
                <a:spcPct val="0"/>
              </a:spcAft>
            </a:pPr>
            <a:r>
              <a:rPr lang="en-US" sz="1200" b="1" dirty="0">
                <a:solidFill>
                  <a:srgbClr val="FFFFFF"/>
                </a:solidFill>
              </a:rPr>
              <a:t>(for future patients)</a:t>
            </a:r>
          </a:p>
        </p:txBody>
      </p:sp>
      <p:cxnSp>
        <p:nvCxnSpPr>
          <p:cNvPr id="12" name="Straight Arrow Connector 11"/>
          <p:cNvCxnSpPr/>
          <p:nvPr/>
        </p:nvCxnSpPr>
        <p:spPr>
          <a:xfrm>
            <a:off x="2133600" y="3577675"/>
            <a:ext cx="609600" cy="2629"/>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5129784" y="3639678"/>
            <a:ext cx="1156716" cy="592047"/>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4" name="Group 13"/>
          <p:cNvGrpSpPr/>
          <p:nvPr/>
        </p:nvGrpSpPr>
        <p:grpSpPr>
          <a:xfrm>
            <a:off x="2667000" y="3884884"/>
            <a:ext cx="2050676" cy="1032641"/>
            <a:chOff x="1981200" y="3920359"/>
            <a:chExt cx="2050676" cy="1032641"/>
          </a:xfrm>
        </p:grpSpPr>
        <p:pic>
          <p:nvPicPr>
            <p:cNvPr id="15" name="Picture 5" descr="http://cns.bcm.edu/exchange/rsalas@cns.bcm.edu/Inbox/Screenshots%20of%20DTI.EML/1_multipart_xF8FF_3_Screenshot_Flyer_2.png/C58EA28C-18C0-4a97-9AF2-036E93DDAFB3/Screenshot_Flyer_2.png?attach=1"/>
            <p:cNvPicPr>
              <a:picLocks noChangeAspect="1" noChangeArrowheads="1"/>
            </p:cNvPicPr>
            <p:nvPr/>
          </p:nvPicPr>
          <p:blipFill>
            <a:blip r:embed="rId4" cstate="print"/>
            <a:srcRect l="26193" t="28028" r="25633" b="32464"/>
            <a:stretch>
              <a:fillRect/>
            </a:stretch>
          </p:blipFill>
          <p:spPr bwMode="auto">
            <a:xfrm>
              <a:off x="1981200" y="3920359"/>
              <a:ext cx="2050676" cy="1032641"/>
            </a:xfrm>
            <a:prstGeom prst="rect">
              <a:avLst/>
            </a:prstGeom>
            <a:noFill/>
          </p:spPr>
        </p:pic>
        <p:sp>
          <p:nvSpPr>
            <p:cNvPr id="16" name="Rectangle 1"/>
            <p:cNvSpPr>
              <a:spLocks noChangeArrowheads="1"/>
            </p:cNvSpPr>
            <p:nvPr/>
          </p:nvSpPr>
          <p:spPr bwMode="auto">
            <a:xfrm>
              <a:off x="3035967" y="3920360"/>
              <a:ext cx="978877"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sz="1200" b="1" dirty="0">
                  <a:solidFill>
                    <a:srgbClr val="FFFFFF"/>
                  </a:solidFill>
                  <a:latin typeface="Calibri" pitchFamily="34" charset="0"/>
                  <a:ea typeface="Calibri" pitchFamily="34" charset="0"/>
                  <a:cs typeface="Times New Roman" pitchFamily="18" charset="0"/>
                </a:rPr>
                <a:t>Brain Connectivity</a:t>
              </a:r>
              <a:endParaRPr lang="en-US" sz="1200" dirty="0">
                <a:solidFill>
                  <a:srgbClr val="FFFFFF"/>
                </a:solidFill>
                <a:latin typeface="Arial" pitchFamily="34" charset="0"/>
              </a:endParaRPr>
            </a:p>
          </p:txBody>
        </p:sp>
      </p:grpSp>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33675" y="2160280"/>
            <a:ext cx="971825" cy="1121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a:extLst>
              <a:ext uri="{FF2B5EF4-FFF2-40B4-BE49-F238E27FC236}">
                <a16:creationId xmlns:a16="http://schemas.microsoft.com/office/drawing/2014/main" id="{E1C4993B-8022-E244-AE08-58A81B307D49}"/>
              </a:ext>
            </a:extLst>
          </p:cNvPr>
          <p:cNvSpPr txBox="1"/>
          <p:nvPr/>
        </p:nvSpPr>
        <p:spPr>
          <a:xfrm>
            <a:off x="6629400" y="5638800"/>
            <a:ext cx="2133469" cy="923330"/>
          </a:xfrm>
          <a:prstGeom prst="rect">
            <a:avLst/>
          </a:prstGeom>
          <a:noFill/>
          <a:ln w="38100">
            <a:noFill/>
          </a:ln>
        </p:spPr>
        <p:txBody>
          <a:bodyPr wrap="none" rtlCol="0">
            <a:spAutoFit/>
          </a:bodyPr>
          <a:lstStyle/>
          <a:p>
            <a:pPr defTabSz="457200"/>
            <a:r>
              <a:rPr lang="en-US" dirty="0">
                <a:solidFill>
                  <a:prstClr val="white"/>
                </a:solidFill>
                <a:latin typeface="Cambria" panose="02040503050406030204" pitchFamily="18" charset="0"/>
              </a:rPr>
              <a:t>The MIND-MB team</a:t>
            </a:r>
          </a:p>
          <a:p>
            <a:pPr defTabSz="457200"/>
            <a:r>
              <a:rPr lang="en-US" dirty="0">
                <a:solidFill>
                  <a:prstClr val="white"/>
                </a:solidFill>
                <a:latin typeface="Cambria" panose="02040503050406030204" pitchFamily="18" charset="0"/>
              </a:rPr>
              <a:t>Ramiro Salas, PhD </a:t>
            </a:r>
          </a:p>
          <a:p>
            <a:pPr defTabSz="457200"/>
            <a:r>
              <a:rPr lang="en-US" dirty="0">
                <a:solidFill>
                  <a:prstClr val="white"/>
                </a:solidFill>
                <a:latin typeface="Cambria" panose="02040503050406030204" pitchFamily="18" charset="0"/>
              </a:rPr>
              <a:t>rsalas@bcm.edu</a:t>
            </a:r>
          </a:p>
        </p:txBody>
      </p:sp>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2912" y="5609482"/>
            <a:ext cx="942975" cy="942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4575" y="5606807"/>
            <a:ext cx="945650" cy="945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11950" y="5609482"/>
            <a:ext cx="945650" cy="945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Rectangle 1"/>
          <p:cNvSpPr>
            <a:spLocks noChangeArrowheads="1"/>
          </p:cNvSpPr>
          <p:nvPr/>
        </p:nvSpPr>
        <p:spPr bwMode="auto">
          <a:xfrm>
            <a:off x="4933675" y="2999601"/>
            <a:ext cx="971826"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r>
              <a:rPr lang="en-US" sz="1200" b="1" dirty="0">
                <a:solidFill>
                  <a:schemeClr val="bg1"/>
                </a:solidFill>
              </a:rPr>
              <a:t>Microbiome</a:t>
            </a:r>
          </a:p>
        </p:txBody>
      </p:sp>
      <p:sp>
        <p:nvSpPr>
          <p:cNvPr id="23" name="Rectangle 1"/>
          <p:cNvSpPr>
            <a:spLocks noChangeArrowheads="1"/>
          </p:cNvSpPr>
          <p:nvPr/>
        </p:nvSpPr>
        <p:spPr bwMode="auto">
          <a:xfrm>
            <a:off x="885335" y="3425275"/>
            <a:ext cx="1143000" cy="276999"/>
          </a:xfrm>
          <a:prstGeom prst="rect">
            <a:avLst/>
          </a:prstGeom>
          <a:solidFill>
            <a:schemeClr val="tx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r>
              <a:rPr lang="en-US" sz="1200" b="1" dirty="0">
                <a:solidFill>
                  <a:schemeClr val="bg1"/>
                </a:solidFill>
                <a:latin typeface="Calibri" pitchFamily="34" charset="0"/>
                <a:ea typeface="Calibri" pitchFamily="34" charset="0"/>
                <a:cs typeface="Times New Roman" pitchFamily="18" charset="0"/>
              </a:rPr>
              <a:t>DIAGNOSES</a:t>
            </a:r>
          </a:p>
        </p:txBody>
      </p:sp>
      <p:sp>
        <p:nvSpPr>
          <p:cNvPr id="24" name="Rectangle 1"/>
          <p:cNvSpPr>
            <a:spLocks noChangeArrowheads="1"/>
          </p:cNvSpPr>
          <p:nvPr/>
        </p:nvSpPr>
        <p:spPr bwMode="auto">
          <a:xfrm>
            <a:off x="6482673" y="4225634"/>
            <a:ext cx="1447800" cy="646331"/>
          </a:xfrm>
          <a:prstGeom prst="rect">
            <a:avLst/>
          </a:prstGeom>
          <a:solidFill>
            <a:schemeClr val="tx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r>
              <a:rPr lang="en-US" sz="1200" b="1" dirty="0">
                <a:solidFill>
                  <a:schemeClr val="bg1"/>
                </a:solidFill>
              </a:rPr>
              <a:t>PERSONALIZED</a:t>
            </a:r>
            <a:r>
              <a:rPr lang="en-US" sz="1200" dirty="0">
                <a:solidFill>
                  <a:schemeClr val="bg1"/>
                </a:solidFill>
              </a:rPr>
              <a:t> </a:t>
            </a:r>
            <a:r>
              <a:rPr lang="en-US" sz="1200" b="1" dirty="0">
                <a:solidFill>
                  <a:schemeClr val="bg1"/>
                </a:solidFill>
              </a:rPr>
              <a:t>TREATMENT</a:t>
            </a:r>
          </a:p>
          <a:p>
            <a:pPr algn="ctr" eaLnBrk="0" fontAlgn="base" hangingPunct="0">
              <a:spcBef>
                <a:spcPct val="0"/>
              </a:spcBef>
              <a:spcAft>
                <a:spcPct val="0"/>
              </a:spcAft>
            </a:pPr>
            <a:r>
              <a:rPr lang="en-US" sz="1200" b="1" dirty="0">
                <a:solidFill>
                  <a:schemeClr val="bg1"/>
                </a:solidFill>
              </a:rPr>
              <a:t>(future)</a:t>
            </a:r>
          </a:p>
        </p:txBody>
      </p:sp>
      <p:sp>
        <p:nvSpPr>
          <p:cNvPr id="25" name="Rectangle 1"/>
          <p:cNvSpPr>
            <a:spLocks noChangeArrowheads="1"/>
          </p:cNvSpPr>
          <p:nvPr/>
        </p:nvSpPr>
        <p:spPr bwMode="auto">
          <a:xfrm>
            <a:off x="3727440" y="3884885"/>
            <a:ext cx="978877"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sz="1200" b="1" dirty="0">
                <a:solidFill>
                  <a:srgbClr val="FFFFFF"/>
                </a:solidFill>
                <a:latin typeface="Calibri" pitchFamily="34" charset="0"/>
                <a:ea typeface="Calibri" pitchFamily="34" charset="0"/>
                <a:cs typeface="Times New Roman" pitchFamily="18" charset="0"/>
              </a:rPr>
              <a:t>Brain </a:t>
            </a:r>
            <a:r>
              <a:rPr lang="en-US" sz="1200" b="1" dirty="0" err="1">
                <a:solidFill>
                  <a:srgbClr val="FFFFFF"/>
                </a:solidFill>
                <a:latin typeface="Calibri" pitchFamily="34" charset="0"/>
                <a:ea typeface="Calibri" pitchFamily="34" charset="0"/>
                <a:cs typeface="Times New Roman" pitchFamily="18" charset="0"/>
              </a:rPr>
              <a:t>Connecti</a:t>
            </a:r>
            <a:endParaRPr lang="en-US" sz="1200" dirty="0">
              <a:solidFill>
                <a:srgbClr val="FFFFFF"/>
              </a:solidFill>
              <a:latin typeface="Arial" pitchFamily="34" charset="0"/>
            </a:endParaRPr>
          </a:p>
        </p:txBody>
      </p:sp>
      <p:sp>
        <p:nvSpPr>
          <p:cNvPr id="26" name="Rectangle 1"/>
          <p:cNvSpPr>
            <a:spLocks noChangeArrowheads="1"/>
          </p:cNvSpPr>
          <p:nvPr/>
        </p:nvSpPr>
        <p:spPr bwMode="auto">
          <a:xfrm>
            <a:off x="3190973" y="3413777"/>
            <a:ext cx="1371600" cy="276999"/>
          </a:xfrm>
          <a:prstGeom prst="rect">
            <a:avLst/>
          </a:prstGeom>
          <a:solidFill>
            <a:schemeClr val="tx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r>
              <a:rPr lang="en-US" sz="1200" b="1" dirty="0">
                <a:solidFill>
                  <a:schemeClr val="bg1"/>
                </a:solidFill>
              </a:rPr>
              <a:t> RESEARCH</a:t>
            </a:r>
          </a:p>
        </p:txBody>
      </p:sp>
    </p:spTree>
    <p:extLst>
      <p:ext uri="{BB962C8B-B14F-4D97-AF65-F5344CB8AC3E}">
        <p14:creationId xmlns:p14="http://schemas.microsoft.com/office/powerpoint/2010/main" val="31200271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00000000-0008-0000-0600-000002000000}"/>
              </a:ext>
            </a:extLst>
          </p:cNvPr>
          <p:cNvGraphicFramePr>
            <a:graphicFrameLocks/>
          </p:cNvGraphicFramePr>
          <p:nvPr>
            <p:extLst>
              <p:ext uri="{D42A27DB-BD31-4B8C-83A1-F6EECF244321}">
                <p14:modId xmlns:p14="http://schemas.microsoft.com/office/powerpoint/2010/main" val="1093917604"/>
              </p:ext>
            </p:extLst>
          </p:nvPr>
        </p:nvGraphicFramePr>
        <p:xfrm>
          <a:off x="639228" y="1064974"/>
          <a:ext cx="7958674" cy="5500926"/>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419100" y="-152400"/>
            <a:ext cx="8382000" cy="1015663"/>
          </a:xfrm>
          <a:prstGeom prst="rect">
            <a:avLst/>
          </a:prstGeom>
          <a:noFill/>
        </p:spPr>
        <p:txBody>
          <a:bodyPr wrap="square" rtlCol="0">
            <a:spAutoFit/>
          </a:bodyPr>
          <a:lstStyle/>
          <a:p>
            <a:pPr algn="ctr"/>
            <a:endParaRPr lang="en-US" sz="3000" dirty="0">
              <a:latin typeface="+mj-lt"/>
              <a:cs typeface="Rockwell"/>
            </a:endParaRPr>
          </a:p>
          <a:p>
            <a:pPr algn="ctr"/>
            <a:r>
              <a:rPr lang="en-US" sz="3000" dirty="0">
                <a:latin typeface="+mj-lt"/>
                <a:cs typeface="Rockwell"/>
              </a:rPr>
              <a:t>Psychiatric diagnoses in MIND-MB patients </a:t>
            </a:r>
          </a:p>
        </p:txBody>
      </p:sp>
      <p:sp>
        <p:nvSpPr>
          <p:cNvPr id="42" name="TextBox 41"/>
          <p:cNvSpPr txBox="1"/>
          <p:nvPr/>
        </p:nvSpPr>
        <p:spPr>
          <a:xfrm>
            <a:off x="5756402" y="1143829"/>
            <a:ext cx="944489" cy="369332"/>
          </a:xfrm>
          <a:prstGeom prst="rect">
            <a:avLst/>
          </a:prstGeom>
          <a:noFill/>
        </p:spPr>
        <p:txBody>
          <a:bodyPr wrap="none" rtlCol="0">
            <a:spAutoFit/>
          </a:bodyPr>
          <a:lstStyle/>
          <a:p>
            <a:r>
              <a:rPr lang="en-US" b="1" dirty="0">
                <a:solidFill>
                  <a:srgbClr val="FFFFFF"/>
                </a:solidFill>
                <a:latin typeface="Times New Roman" panose="02020603050405020304" pitchFamily="18" charset="0"/>
                <a:cs typeface="Times New Roman" panose="02020603050405020304" pitchFamily="18" charset="0"/>
              </a:rPr>
              <a:t>N = 518</a:t>
            </a:r>
          </a:p>
        </p:txBody>
      </p:sp>
    </p:spTree>
    <p:extLst>
      <p:ext uri="{BB962C8B-B14F-4D97-AF65-F5344CB8AC3E}">
        <p14:creationId xmlns:p14="http://schemas.microsoft.com/office/powerpoint/2010/main" val="33922477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err="1"/>
              <a:t>ProcessGeneLists</a:t>
            </a:r>
            <a:r>
              <a:rPr lang="en-US" dirty="0"/>
              <a:t>: PGL</a:t>
            </a:r>
          </a:p>
        </p:txBody>
      </p:sp>
      <p:sp>
        <p:nvSpPr>
          <p:cNvPr id="3" name="Content Placeholder 2"/>
          <p:cNvSpPr>
            <a:spLocks noGrp="1"/>
          </p:cNvSpPr>
          <p:nvPr>
            <p:ph idx="1"/>
          </p:nvPr>
        </p:nvSpPr>
        <p:spPr>
          <a:xfrm>
            <a:off x="457200" y="1249362"/>
            <a:ext cx="8229600" cy="4525963"/>
          </a:xfrm>
        </p:spPr>
        <p:txBody>
          <a:bodyPr>
            <a:normAutofit lnSpcReduction="10000"/>
          </a:bodyPr>
          <a:lstStyle/>
          <a:p>
            <a:r>
              <a:rPr lang="en-US" dirty="0"/>
              <a:t>Genetics explores the question “which genes are associated with a phenotype?” </a:t>
            </a:r>
          </a:p>
          <a:p>
            <a:r>
              <a:rPr lang="en-US" dirty="0"/>
              <a:t>Human brain imaging explores the question “which areas of the brain are associated with a phenotype?”</a:t>
            </a:r>
          </a:p>
          <a:p>
            <a:endParaRPr lang="en-US" dirty="0"/>
          </a:p>
          <a:p>
            <a:r>
              <a:rPr lang="en-US" dirty="0"/>
              <a:t>We want to explore the question “which genes, by affecting function where in the brain, are associated with a phenotype?”</a:t>
            </a:r>
          </a:p>
        </p:txBody>
      </p:sp>
      <p:sp>
        <p:nvSpPr>
          <p:cNvPr id="4" name="TextBox 3">
            <a:extLst>
              <a:ext uri="{FF2B5EF4-FFF2-40B4-BE49-F238E27FC236}">
                <a16:creationId xmlns:a16="http://schemas.microsoft.com/office/drawing/2014/main" id="{4A61F2DC-9950-274C-B226-D9AFC9AFCF92}"/>
              </a:ext>
            </a:extLst>
          </p:cNvPr>
          <p:cNvSpPr txBox="1"/>
          <p:nvPr/>
        </p:nvSpPr>
        <p:spPr>
          <a:xfrm>
            <a:off x="6858000" y="5696277"/>
            <a:ext cx="2057400" cy="523220"/>
          </a:xfrm>
          <a:prstGeom prst="rect">
            <a:avLst/>
          </a:prstGeom>
          <a:noFill/>
        </p:spPr>
        <p:txBody>
          <a:bodyPr wrap="square" rtlCol="0">
            <a:spAutoFit/>
          </a:bodyPr>
          <a:lstStyle/>
          <a:p>
            <a:pPr>
              <a:buSzPct val="100000"/>
            </a:pPr>
            <a:r>
              <a:rPr lang="en-US" sz="1400" dirty="0">
                <a:latin typeface="Cambria" panose="02040503050406030204" pitchFamily="18" charset="0"/>
                <a:cs typeface="Times New Roman" panose="02020603050405020304" pitchFamily="18" charset="0"/>
              </a:rPr>
              <a:t>Poblete  et al, </a:t>
            </a:r>
          </a:p>
          <a:p>
            <a:pPr>
              <a:buSzPct val="100000"/>
            </a:pPr>
            <a:r>
              <a:rPr lang="en-US" sz="1400" dirty="0">
                <a:latin typeface="Cambria" panose="02040503050406030204" pitchFamily="18" charset="0"/>
                <a:cs typeface="Times New Roman" panose="02020603050405020304" pitchFamily="18" charset="0"/>
              </a:rPr>
              <a:t>J </a:t>
            </a:r>
            <a:r>
              <a:rPr lang="en-US" sz="1400" dirty="0" err="1">
                <a:latin typeface="Cambria" panose="02040503050406030204" pitchFamily="18" charset="0"/>
                <a:cs typeface="Times New Roman" panose="02020603050405020304" pitchFamily="18" charset="0"/>
              </a:rPr>
              <a:t>Neurosc</a:t>
            </a:r>
            <a:r>
              <a:rPr lang="en-US" sz="1400" dirty="0">
                <a:latin typeface="Cambria" panose="02040503050406030204" pitchFamily="18" charset="0"/>
                <a:cs typeface="Times New Roman" panose="02020603050405020304" pitchFamily="18" charset="0"/>
              </a:rPr>
              <a:t> Methods 2020</a:t>
            </a:r>
          </a:p>
        </p:txBody>
      </p:sp>
    </p:spTree>
    <p:extLst>
      <p:ext uri="{BB962C8B-B14F-4D97-AF65-F5344CB8AC3E}">
        <p14:creationId xmlns:p14="http://schemas.microsoft.com/office/powerpoint/2010/main" val="1167894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err="1"/>
              <a:t>ProcessGeneLists</a:t>
            </a:r>
            <a:r>
              <a:rPr lang="en-US" dirty="0"/>
              <a:t>: PGL</a:t>
            </a:r>
          </a:p>
        </p:txBody>
      </p:sp>
      <p:sp>
        <p:nvSpPr>
          <p:cNvPr id="3" name="Content Placeholder 2"/>
          <p:cNvSpPr>
            <a:spLocks noGrp="1"/>
          </p:cNvSpPr>
          <p:nvPr>
            <p:ph idx="1"/>
          </p:nvPr>
        </p:nvSpPr>
        <p:spPr>
          <a:xfrm>
            <a:off x="457200" y="1447800"/>
            <a:ext cx="8229600" cy="4525963"/>
          </a:xfrm>
        </p:spPr>
        <p:txBody>
          <a:bodyPr>
            <a:normAutofit fontScale="85000" lnSpcReduction="20000"/>
          </a:bodyPr>
          <a:lstStyle/>
          <a:p>
            <a:r>
              <a:rPr lang="en-US" dirty="0"/>
              <a:t>Our novel method to combine human brain imaging and genetic data. </a:t>
            </a:r>
          </a:p>
          <a:p>
            <a:endParaRPr lang="en-US" dirty="0"/>
          </a:p>
          <a:p>
            <a:r>
              <a:rPr lang="en-US" dirty="0"/>
              <a:t>Create a list of genes (in this case, genes possibly associated with suicidality)</a:t>
            </a:r>
          </a:p>
          <a:p>
            <a:r>
              <a:rPr lang="en-US" dirty="0"/>
              <a:t>Study where in the brain are these genes most co-expressed (Allen Brain Atlas for human mRNA)</a:t>
            </a:r>
          </a:p>
          <a:p>
            <a:r>
              <a:rPr lang="en-US" dirty="0"/>
              <a:t>Study those areas in a sample of suicidal and non-suicidal patients</a:t>
            </a:r>
          </a:p>
          <a:p>
            <a:r>
              <a:rPr lang="en-US" dirty="0"/>
              <a:t>Find which genes in the relevant areas interact with suicidality</a:t>
            </a:r>
          </a:p>
        </p:txBody>
      </p:sp>
    </p:spTree>
    <p:extLst>
      <p:ext uri="{BB962C8B-B14F-4D97-AF65-F5344CB8AC3E}">
        <p14:creationId xmlns:p14="http://schemas.microsoft.com/office/powerpoint/2010/main" val="13098891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err="1"/>
              <a:t>ProcessGeneLists</a:t>
            </a:r>
            <a:endParaRPr lang="en-US"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0" y="990600"/>
            <a:ext cx="5334000" cy="5541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a:extLst>
              <a:ext uri="{FF2B5EF4-FFF2-40B4-BE49-F238E27FC236}">
                <a16:creationId xmlns:a16="http://schemas.microsoft.com/office/drawing/2014/main" id="{6C4A1001-7B49-964A-AC7E-992B1515A308}"/>
              </a:ext>
            </a:extLst>
          </p:cNvPr>
          <p:cNvSpPr txBox="1"/>
          <p:nvPr/>
        </p:nvSpPr>
        <p:spPr>
          <a:xfrm>
            <a:off x="7391400" y="5029200"/>
            <a:ext cx="1834662" cy="738664"/>
          </a:xfrm>
          <a:prstGeom prst="rect">
            <a:avLst/>
          </a:prstGeom>
          <a:noFill/>
        </p:spPr>
        <p:txBody>
          <a:bodyPr wrap="square" rtlCol="0">
            <a:spAutoFit/>
          </a:bodyPr>
          <a:lstStyle/>
          <a:p>
            <a:pPr>
              <a:buSzPct val="100000"/>
            </a:pPr>
            <a:r>
              <a:rPr lang="en-US" sz="1400" dirty="0">
                <a:latin typeface="Cambria" panose="02040503050406030204" pitchFamily="18" charset="0"/>
                <a:cs typeface="Times New Roman" panose="02020603050405020304" pitchFamily="18" charset="0"/>
              </a:rPr>
              <a:t>Poblete  et al, J </a:t>
            </a:r>
            <a:r>
              <a:rPr lang="en-US" sz="1400" dirty="0" err="1">
                <a:latin typeface="Cambria" panose="02040503050406030204" pitchFamily="18" charset="0"/>
                <a:cs typeface="Times New Roman" panose="02020603050405020304" pitchFamily="18" charset="0"/>
              </a:rPr>
              <a:t>Neurosc</a:t>
            </a:r>
            <a:r>
              <a:rPr lang="en-US" sz="1400" dirty="0">
                <a:latin typeface="Cambria" panose="02040503050406030204" pitchFamily="18" charset="0"/>
                <a:cs typeface="Times New Roman" panose="02020603050405020304" pitchFamily="18" charset="0"/>
              </a:rPr>
              <a:t> Methods 2020</a:t>
            </a:r>
          </a:p>
        </p:txBody>
      </p:sp>
    </p:spTree>
    <p:extLst>
      <p:ext uri="{BB962C8B-B14F-4D97-AF65-F5344CB8AC3E}">
        <p14:creationId xmlns:p14="http://schemas.microsoft.com/office/powerpoint/2010/main" val="648210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DC1556D-9E5E-5C4A-8FE2-4BE6FC263ADA}"/>
              </a:ext>
            </a:extLst>
          </p:cNvPr>
          <p:cNvSpPr txBox="1"/>
          <p:nvPr/>
        </p:nvSpPr>
        <p:spPr>
          <a:xfrm>
            <a:off x="1143000" y="1219200"/>
            <a:ext cx="6934200" cy="3785652"/>
          </a:xfrm>
          <a:prstGeom prst="rect">
            <a:avLst/>
          </a:prstGeom>
          <a:noFill/>
          <a:ln w="38100">
            <a:noFill/>
          </a:ln>
        </p:spPr>
        <p:txBody>
          <a:bodyPr wrap="square" rtlCol="0">
            <a:spAutoFit/>
          </a:bodyPr>
          <a:lstStyle/>
          <a:p>
            <a:pPr defTabSz="457200"/>
            <a:r>
              <a:rPr lang="en-US" sz="2400" dirty="0">
                <a:latin typeface="Cambria" panose="02040503050406030204" pitchFamily="18" charset="0"/>
              </a:rPr>
              <a:t>1. Genetics/epigenetics and brain imaging 	interactions in suicidality (not all patients are 	the same)</a:t>
            </a:r>
          </a:p>
          <a:p>
            <a:pPr defTabSz="457200"/>
            <a:endParaRPr lang="en-US" sz="2400" dirty="0">
              <a:latin typeface="Cambria" panose="02040503050406030204" pitchFamily="18" charset="0"/>
            </a:endParaRPr>
          </a:p>
          <a:p>
            <a:pPr defTabSz="457200"/>
            <a:r>
              <a:rPr lang="en-US" sz="2400" dirty="0">
                <a:solidFill>
                  <a:srgbClr val="FFFF00"/>
                </a:solidFill>
                <a:latin typeface="Cambria" panose="02040503050406030204" pitchFamily="18" charset="0"/>
              </a:rPr>
              <a:t>2. Two examples: AKAP7/subiculum and 	NFIA/callosum-amygdala</a:t>
            </a:r>
          </a:p>
          <a:p>
            <a:pPr defTabSz="457200"/>
            <a:endParaRPr lang="en-US" sz="2400" dirty="0">
              <a:latin typeface="Cambria" panose="02040503050406030204" pitchFamily="18" charset="0"/>
            </a:endParaRPr>
          </a:p>
          <a:p>
            <a:pPr defTabSz="457200"/>
            <a:r>
              <a:rPr lang="en-US" sz="2400" dirty="0">
                <a:latin typeface="Cambria" panose="02040503050406030204" pitchFamily="18" charset="0"/>
              </a:rPr>
              <a:t>3. MicroRNA-124 and brain structure in borderline</a:t>
            </a:r>
          </a:p>
          <a:p>
            <a:pPr defTabSz="457200"/>
            <a:endParaRPr lang="en-US" sz="2400" dirty="0">
              <a:latin typeface="Cambria" panose="02040503050406030204" pitchFamily="18" charset="0"/>
            </a:endParaRPr>
          </a:p>
          <a:p>
            <a:pPr defTabSz="457200"/>
            <a:r>
              <a:rPr lang="en-US" sz="2400" dirty="0">
                <a:latin typeface="Cambria" panose="02040503050406030204" pitchFamily="18" charset="0"/>
              </a:rPr>
              <a:t>4. The future</a:t>
            </a:r>
          </a:p>
        </p:txBody>
      </p:sp>
      <p:sp>
        <p:nvSpPr>
          <p:cNvPr id="3" name="TextBox 2">
            <a:extLst>
              <a:ext uri="{FF2B5EF4-FFF2-40B4-BE49-F238E27FC236}">
                <a16:creationId xmlns:a16="http://schemas.microsoft.com/office/drawing/2014/main" id="{F8CF8569-A155-2E42-9705-7C318E7434F8}"/>
              </a:ext>
            </a:extLst>
          </p:cNvPr>
          <p:cNvSpPr txBox="1"/>
          <p:nvPr/>
        </p:nvSpPr>
        <p:spPr>
          <a:xfrm>
            <a:off x="685800" y="381000"/>
            <a:ext cx="1473480" cy="584775"/>
          </a:xfrm>
          <a:prstGeom prst="rect">
            <a:avLst/>
          </a:prstGeom>
          <a:noFill/>
          <a:ln w="38100">
            <a:noFill/>
          </a:ln>
        </p:spPr>
        <p:txBody>
          <a:bodyPr wrap="none" rtlCol="0">
            <a:spAutoFit/>
          </a:bodyPr>
          <a:lstStyle/>
          <a:p>
            <a:pPr defTabSz="457200"/>
            <a:r>
              <a:rPr lang="en-US" sz="3200" dirty="0">
                <a:solidFill>
                  <a:prstClr val="white"/>
                </a:solidFill>
              </a:rPr>
              <a:t>Outline</a:t>
            </a:r>
          </a:p>
        </p:txBody>
      </p:sp>
    </p:spTree>
    <p:extLst>
      <p:ext uri="{BB962C8B-B14F-4D97-AF65-F5344CB8AC3E}">
        <p14:creationId xmlns:p14="http://schemas.microsoft.com/office/powerpoint/2010/main" val="25141936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AKAP7 genotype, past suicide attempt, and subiculum connectivity</a:t>
            </a: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t="12527" r="17534" b="10598"/>
          <a:stretch/>
        </p:blipFill>
        <p:spPr>
          <a:xfrm>
            <a:off x="3886200" y="2690577"/>
            <a:ext cx="4712933" cy="2716567"/>
          </a:xfrm>
        </p:spPr>
      </p:pic>
      <p:sp>
        <p:nvSpPr>
          <p:cNvPr id="5" name="Rectangle 4"/>
          <p:cNvSpPr/>
          <p:nvPr/>
        </p:nvSpPr>
        <p:spPr>
          <a:xfrm rot="16200000">
            <a:off x="3200400" y="4075863"/>
            <a:ext cx="1981200" cy="381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RSFC</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690577"/>
            <a:ext cx="3124200" cy="2795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371600" y="1981200"/>
            <a:ext cx="5373266" cy="369332"/>
          </a:xfrm>
          <a:prstGeom prst="rect">
            <a:avLst/>
          </a:prstGeom>
          <a:noFill/>
        </p:spPr>
        <p:txBody>
          <a:bodyPr wrap="none" rtlCol="0">
            <a:spAutoFit/>
          </a:bodyPr>
          <a:lstStyle/>
          <a:p>
            <a:r>
              <a:rPr lang="en-US" dirty="0"/>
              <a:t>Subiculum/</a:t>
            </a:r>
            <a:r>
              <a:rPr lang="en-US" dirty="0" err="1"/>
              <a:t>dlPFC</a:t>
            </a:r>
            <a:r>
              <a:rPr lang="en-US" dirty="0"/>
              <a:t> resting state functional connectivity</a:t>
            </a:r>
          </a:p>
        </p:txBody>
      </p:sp>
      <p:sp>
        <p:nvSpPr>
          <p:cNvPr id="7" name="TextBox 6">
            <a:extLst>
              <a:ext uri="{FF2B5EF4-FFF2-40B4-BE49-F238E27FC236}">
                <a16:creationId xmlns:a16="http://schemas.microsoft.com/office/drawing/2014/main" id="{165BEF18-E768-314C-9067-AF768A5C3D4D}"/>
              </a:ext>
            </a:extLst>
          </p:cNvPr>
          <p:cNvSpPr txBox="1"/>
          <p:nvPr/>
        </p:nvSpPr>
        <p:spPr>
          <a:xfrm>
            <a:off x="6400800" y="6016823"/>
            <a:ext cx="2341684" cy="307777"/>
          </a:xfrm>
          <a:prstGeom prst="rect">
            <a:avLst/>
          </a:prstGeom>
          <a:noFill/>
        </p:spPr>
        <p:txBody>
          <a:bodyPr wrap="square" rtlCol="0">
            <a:spAutoFit/>
          </a:bodyPr>
          <a:lstStyle/>
          <a:p>
            <a:pPr>
              <a:buSzPct val="100000"/>
            </a:pPr>
            <a:r>
              <a:rPr lang="en-US" sz="1400" dirty="0">
                <a:latin typeface="Cambria" panose="02040503050406030204" pitchFamily="18" charset="0"/>
                <a:cs typeface="Times New Roman" panose="02020603050405020304" pitchFamily="18" charset="0"/>
              </a:rPr>
              <a:t>Poblete et al, 2022</a:t>
            </a:r>
          </a:p>
        </p:txBody>
      </p:sp>
      <p:sp>
        <p:nvSpPr>
          <p:cNvPr id="3" name="Rectangle 2">
            <a:extLst>
              <a:ext uri="{FF2B5EF4-FFF2-40B4-BE49-F238E27FC236}">
                <a16:creationId xmlns:a16="http://schemas.microsoft.com/office/drawing/2014/main" id="{82F3F360-5B03-3F42-92E4-F9624EAECCDC}"/>
              </a:ext>
            </a:extLst>
          </p:cNvPr>
          <p:cNvSpPr/>
          <p:nvPr/>
        </p:nvSpPr>
        <p:spPr>
          <a:xfrm>
            <a:off x="6834657" y="2321245"/>
            <a:ext cx="1844608" cy="369332"/>
          </a:xfrm>
          <a:prstGeom prst="rect">
            <a:avLst/>
          </a:prstGeom>
        </p:spPr>
        <p:txBody>
          <a:bodyPr wrap="none">
            <a:spAutoFit/>
          </a:bodyPr>
          <a:lstStyle/>
          <a:p>
            <a:r>
              <a:rPr lang="en-US" dirty="0"/>
              <a:t>AKAP7 rs3777487</a:t>
            </a:r>
          </a:p>
        </p:txBody>
      </p:sp>
    </p:spTree>
    <p:extLst>
      <p:ext uri="{BB962C8B-B14F-4D97-AF65-F5344CB8AC3E}">
        <p14:creationId xmlns:p14="http://schemas.microsoft.com/office/powerpoint/2010/main" val="174995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32704</TotalTime>
  <Words>1363</Words>
  <Application>Microsoft Macintosh PowerPoint</Application>
  <PresentationFormat>On-screen Show (4:3)</PresentationFormat>
  <Paragraphs>239</Paragraphs>
  <Slides>25</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Cambria</vt:lpstr>
      <vt:lpstr>Times New Roman</vt:lpstr>
      <vt:lpstr>3_Office Theme</vt:lpstr>
      <vt:lpstr>PowerPoint Presentation</vt:lpstr>
      <vt:lpstr>PowerPoint Presentation</vt:lpstr>
      <vt:lpstr>PowerPoint Presentation</vt:lpstr>
      <vt:lpstr>PowerPoint Presentation</vt:lpstr>
      <vt:lpstr>ProcessGeneLists: PGL</vt:lpstr>
      <vt:lpstr>ProcessGeneLists: PGL</vt:lpstr>
      <vt:lpstr>ProcessGeneLists</vt:lpstr>
      <vt:lpstr>PowerPoint Presentation</vt:lpstr>
      <vt:lpstr>AKAP7 genotype, past suicide attempt, and subiculum connectivity</vt:lpstr>
      <vt:lpstr>AKAP7 genotype, past suicide attempt, and subiculum connectivity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future</vt:lpstr>
      <vt:lpstr>The future</vt:lpstr>
      <vt:lpstr>The team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rsalas</dc:creator>
  <cp:lastModifiedBy>Salas, Ramiro</cp:lastModifiedBy>
  <cp:revision>103</cp:revision>
  <dcterms:created xsi:type="dcterms:W3CDTF">2019-05-22T21:18:19Z</dcterms:created>
  <dcterms:modified xsi:type="dcterms:W3CDTF">2023-10-05T18:03:08Z</dcterms:modified>
</cp:coreProperties>
</file>