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80" r:id="rId1"/>
  </p:sldMasterIdLst>
  <p:notesMasterIdLst>
    <p:notesMasterId r:id="rId12"/>
  </p:notesMasterIdLst>
  <p:handoutMasterIdLst>
    <p:handoutMasterId r:id="rId13"/>
  </p:handoutMasterIdLst>
  <p:sldIdLst>
    <p:sldId id="256" r:id="rId2"/>
    <p:sldId id="289" r:id="rId3"/>
    <p:sldId id="487" r:id="rId4"/>
    <p:sldId id="598" r:id="rId5"/>
    <p:sldId id="599" r:id="rId6"/>
    <p:sldId id="536" r:id="rId7"/>
    <p:sldId id="585" r:id="rId8"/>
    <p:sldId id="601" r:id="rId9"/>
    <p:sldId id="583" r:id="rId10"/>
    <p:sldId id="600" r:id="rId11"/>
  </p:sldIdLst>
  <p:sldSz cx="9144000" cy="6858000" type="letter"/>
  <p:notesSz cx="6858000" cy="91440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66"/>
    <a:srgbClr val="CC9900"/>
    <a:srgbClr val="669900"/>
    <a:srgbClr val="CCFF33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680"/>
    <p:restoredTop sz="93673"/>
  </p:normalViewPr>
  <p:slideViewPr>
    <p:cSldViewPr>
      <p:cViewPr varScale="1">
        <p:scale>
          <a:sx n="120" d="100"/>
          <a:sy n="120" d="100"/>
        </p:scale>
        <p:origin x="2448" y="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56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5" d="100"/>
        <a:sy n="65" d="100"/>
      </p:scale>
      <p:origin x="0" y="0"/>
    </p:cViewPr>
  </p:sorterViewPr>
  <p:notesViewPr>
    <p:cSldViewPr>
      <p:cViewPr varScale="1">
        <p:scale>
          <a:sx n="113" d="100"/>
          <a:sy n="113" d="100"/>
        </p:scale>
        <p:origin x="-2168" y="-10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828284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notes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5363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692150"/>
            <a:ext cx="4559300" cy="3416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176868635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1447801"/>
            <a:ext cx="662096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2" y="4777380"/>
            <a:ext cx="662096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10/5/23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95263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800587"/>
            <a:ext cx="66209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2" y="685800"/>
            <a:ext cx="662096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3" y="5367325"/>
            <a:ext cx="662096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10/5/23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14850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1447800"/>
            <a:ext cx="6620968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3657600"/>
            <a:ext cx="6620968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10/5/23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46248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409" y="1447800"/>
            <a:ext cx="6001049" cy="2317649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54530" y="3765449"/>
            <a:ext cx="5449871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4350657"/>
            <a:ext cx="6620968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10/5/23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73897" y="971253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999690" y="2613787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074208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3124201"/>
            <a:ext cx="662096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10/5/23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86861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834" y="1981200"/>
            <a:ext cx="22107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475" y="2667000"/>
            <a:ext cx="219608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3504" y="1981200"/>
            <a:ext cx="220275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5586" y="2667000"/>
            <a:ext cx="221067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1981200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4917" y="2667000"/>
            <a:ext cx="2199658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10/5/23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431829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475" y="4250949"/>
            <a:ext cx="22056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489475" y="2209800"/>
            <a:ext cx="2205612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475" y="4827212"/>
            <a:ext cx="2205612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792" y="4250949"/>
            <a:ext cx="21984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17791" y="2209800"/>
            <a:ext cx="2198466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776" y="4827211"/>
            <a:ext cx="2201378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4250949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4916" y="2209800"/>
            <a:ext cx="219965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4824" y="4827209"/>
            <a:ext cx="220257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10/5/23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789138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10/5/23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662011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9782" y="430214"/>
            <a:ext cx="1314793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475" y="773205"/>
            <a:ext cx="5568812" cy="548313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10/5/23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386961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Large Stat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-1"/>
            <a:ext cx="9144000" cy="6858001"/>
          </a:xfrm>
          <a:prstGeom prst="rect">
            <a:avLst/>
          </a:prstGeom>
          <a:solidFill>
            <a:schemeClr val="bg2"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649224"/>
            <a:ext cx="8229600" cy="5319293"/>
          </a:xfrm>
          <a:prstGeom prst="rect">
            <a:avLst/>
          </a:prstGeom>
        </p:spPr>
        <p:txBody>
          <a:bodyPr anchor="ctr" anchorCtr="0"/>
          <a:lstStyle>
            <a:lvl1pPr>
              <a:lnSpc>
                <a:spcPct val="90000"/>
              </a:lnSpc>
              <a:defRPr sz="42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</a:t>
            </a:r>
            <a:br>
              <a:rPr lang="en-US" dirty="0"/>
            </a:br>
            <a:r>
              <a:rPr lang="en-US" dirty="0"/>
              <a:t>title style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236DB134-6D94-6D48-8AF5-15672ACA45F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7560438" y="6048632"/>
            <a:ext cx="1123922" cy="607867"/>
          </a:xfrm>
          <a:prstGeom prst="rect">
            <a:avLst/>
          </a:prstGeom>
        </p:spPr>
      </p:pic>
      <p:pic>
        <p:nvPicPr>
          <p:cNvPr id="10" name="Picture 9" descr="A picture containing food&#10;&#10;Description automatically generated">
            <a:extLst>
              <a:ext uri="{FF2B5EF4-FFF2-40B4-BE49-F238E27FC236}">
                <a16:creationId xmlns:a16="http://schemas.microsoft.com/office/drawing/2014/main" id="{47D1C51E-8A90-5640-BCE1-E5F4F4CF9E0C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600735" y="6047765"/>
            <a:ext cx="1471961" cy="609600"/>
          </a:xfrm>
          <a:prstGeom prst="rect">
            <a:avLst/>
          </a:prstGeom>
        </p:spPr>
      </p:pic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C68B25E5-5A88-1744-AC94-7AF50B9B3608}"/>
              </a:ext>
            </a:extLst>
          </p:cNvPr>
          <p:cNvCxnSpPr>
            <a:cxnSpLocks/>
          </p:cNvCxnSpPr>
          <p:nvPr userDrawn="1"/>
        </p:nvCxnSpPr>
        <p:spPr>
          <a:xfrm>
            <a:off x="7304667" y="5968517"/>
            <a:ext cx="0" cy="768096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31E252AA-0BE8-0945-9372-E90CAFE841A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57200" y="6047765"/>
            <a:ext cx="4572000" cy="607944"/>
          </a:xfrm>
        </p:spPr>
        <p:txBody>
          <a:bodyPr anchor="t"/>
          <a:lstStyle>
            <a:lvl1pPr>
              <a:lnSpc>
                <a:spcPct val="100000"/>
              </a:lnSpc>
              <a:spcAft>
                <a:spcPts val="0"/>
              </a:spcAft>
              <a:defRPr sz="1000"/>
            </a:lvl1pPr>
          </a:lstStyle>
          <a:p>
            <a:pPr lvl="0"/>
            <a:r>
              <a:rPr lang="en-US" dirty="0"/>
              <a:t>Footnotes</a:t>
            </a:r>
          </a:p>
        </p:txBody>
      </p:sp>
    </p:spTree>
    <p:extLst>
      <p:ext uri="{BB962C8B-B14F-4D97-AF65-F5344CB8AC3E}">
        <p14:creationId xmlns:p14="http://schemas.microsoft.com/office/powerpoint/2010/main" val="13543837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10/5/23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03805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2861734"/>
            <a:ext cx="662096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10/5/23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24103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700" y="2060576"/>
            <a:ext cx="3298113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1975" y="2056093"/>
            <a:ext cx="3298115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10/5/23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7617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1905000"/>
            <a:ext cx="32981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700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1976" y="1905000"/>
            <a:ext cx="3298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1976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10/5/23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48592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10/5/23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84976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10/5/23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89665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1447800"/>
            <a:ext cx="2551462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397" y="1447800"/>
            <a:ext cx="3898013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129281"/>
            <a:ext cx="25514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10/5/23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23538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656" y="1854192"/>
            <a:ext cx="3820674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3517" y="1143000"/>
            <a:ext cx="2400925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657600"/>
            <a:ext cx="3814728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10/5/23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91287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629943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568983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14000"/>
                </a:schemeClr>
              </a:gs>
              <a:gs pos="73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629943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14000"/>
                </a:schemeClr>
              </a:gs>
              <a:gs pos="66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11000"/>
                </a:schemeClr>
              </a:gs>
              <a:gs pos="75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8000"/>
                </a:schemeClr>
              </a:gs>
              <a:gs pos="72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2052925"/>
            <a:ext cx="6711654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494989" y="1828771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smtClean="0"/>
              <a:t>10/5/23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233335" y="3263371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66431" y="295736"/>
            <a:ext cx="628813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1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792769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  <p:sldLayoutId id="2147483692" r:id="rId12"/>
    <p:sldLayoutId id="2147483693" r:id="rId13"/>
    <p:sldLayoutId id="2147483694" r:id="rId14"/>
    <p:sldLayoutId id="2147483695" r:id="rId15"/>
    <p:sldLayoutId id="2147483696" r:id="rId16"/>
    <p:sldLayoutId id="2147483697" r:id="rId17"/>
    <p:sldLayoutId id="2147483698" r:id="rId18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304800" y="1857153"/>
            <a:ext cx="8305800" cy="1143000"/>
          </a:xfrm>
          <a:noFill/>
        </p:spPr>
        <p:txBody>
          <a:bodyPr anchor="ctr"/>
          <a:lstStyle/>
          <a:p>
            <a:pPr algn="ctr"/>
            <a:r>
              <a:rPr lang="en-US" sz="3200" dirty="0"/>
              <a:t>Neurocognitive Performance and Suicidal Behavior across the Lifespan</a:t>
            </a:r>
            <a:br>
              <a:rPr lang="en-US" sz="3200" dirty="0"/>
            </a:br>
            <a:r>
              <a:rPr lang="en-US" sz="3200" dirty="0"/>
              <a:t>(The AFSP Lifespan Study: A Collaborative Endeavor)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304800" y="3857848"/>
            <a:ext cx="8458200" cy="533400"/>
          </a:xfrm>
          <a:noFill/>
        </p:spPr>
        <p:txBody>
          <a:bodyPr>
            <a:normAutofit fontScale="25000" lnSpcReduction="20000"/>
          </a:bodyPr>
          <a:lstStyle/>
          <a:p>
            <a:pPr algn="ctr">
              <a:buNone/>
            </a:pPr>
            <a:r>
              <a:rPr lang="en-US" sz="8000" dirty="0"/>
              <a:t>Katalin </a:t>
            </a:r>
            <a:r>
              <a:rPr lang="en-US" sz="8000" dirty="0" err="1"/>
              <a:t>Szanto</a:t>
            </a:r>
            <a:r>
              <a:rPr lang="en-US" sz="8000" dirty="0"/>
              <a:t>, M.D., Jeffrey Bridge, Ph.D., John G. Keilp, </a:t>
            </a:r>
            <a:r>
              <a:rPr lang="en-US" sz="8000" dirty="0" err="1"/>
              <a:t>Ph.D</a:t>
            </a:r>
            <a:endParaRPr lang="en-US" sz="8000" dirty="0"/>
          </a:p>
          <a:p>
            <a:pPr algn="ctr">
              <a:spcBef>
                <a:spcPts val="0"/>
              </a:spcBef>
              <a:spcAft>
                <a:spcPts val="0"/>
              </a:spcAft>
              <a:buFont typeface="Monotype Sorts" charset="2"/>
              <a:buNone/>
            </a:pPr>
            <a:endParaRPr lang="en-US" sz="7200" dirty="0"/>
          </a:p>
          <a:p>
            <a:pPr algn="ctr">
              <a:spcBef>
                <a:spcPts val="0"/>
              </a:spcBef>
              <a:spcAft>
                <a:spcPts val="0"/>
              </a:spcAft>
              <a:buFont typeface="Monotype Sorts" charset="2"/>
              <a:buNone/>
            </a:pPr>
            <a:endParaRPr lang="en-US" sz="7200" dirty="0"/>
          </a:p>
          <a:p>
            <a:pPr algn="ctr">
              <a:spcBef>
                <a:spcPts val="0"/>
              </a:spcBef>
              <a:buNone/>
            </a:pPr>
            <a:r>
              <a:rPr lang="en-US" sz="6400" dirty="0"/>
              <a:t>Western Psychiatric Institute and Clinic, University of Pittsburgh;</a:t>
            </a:r>
          </a:p>
          <a:p>
            <a:pPr algn="ctr">
              <a:spcBef>
                <a:spcPts val="0"/>
              </a:spcBef>
              <a:buNone/>
            </a:pPr>
            <a:r>
              <a:rPr lang="en-US" sz="6400" dirty="0"/>
              <a:t>Nationwide Children’s Hospital and THE Ohio State University;</a:t>
            </a:r>
          </a:p>
          <a:p>
            <a:pPr algn="ctr">
              <a:spcBef>
                <a:spcPts val="0"/>
              </a:spcBef>
              <a:buFont typeface="Monotype Sorts" charset="2"/>
              <a:buNone/>
            </a:pPr>
            <a:r>
              <a:rPr lang="en-US" sz="6400" dirty="0"/>
              <a:t>Division of Molecular Imaging and Neuropathology</a:t>
            </a:r>
          </a:p>
          <a:p>
            <a:pPr algn="ctr">
              <a:spcBef>
                <a:spcPts val="0"/>
              </a:spcBef>
              <a:buFont typeface="Monotype Sorts" charset="2"/>
              <a:buNone/>
            </a:pPr>
            <a:r>
              <a:rPr lang="en-US" sz="6400" dirty="0"/>
              <a:t>Columbia University/New York State Psychiatric Institute</a:t>
            </a:r>
          </a:p>
          <a:p>
            <a:pPr algn="ctr">
              <a:buFont typeface="Monotype Sorts" charset="2"/>
              <a:buNone/>
            </a:pPr>
            <a:endParaRPr lang="en-US" sz="2400" dirty="0"/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5521325" y="4256088"/>
            <a:ext cx="184150" cy="5191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84710" y="452718"/>
            <a:ext cx="7055380" cy="918882"/>
          </a:xfrm>
          <a:noFill/>
        </p:spPr>
        <p:txBody>
          <a:bodyPr anchor="ctr"/>
          <a:lstStyle/>
          <a:p>
            <a:r>
              <a:rPr lang="en-US" sz="3200" dirty="0"/>
              <a:t>AFSP Lifespan Study/Talks Today: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524000"/>
            <a:ext cx="8305800" cy="5029200"/>
          </a:xfrm>
          <a:noFill/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800" i="1" dirty="0"/>
              <a:t>Kati </a:t>
            </a:r>
            <a:r>
              <a:rPr lang="en-US" sz="2800" i="1" dirty="0" err="1"/>
              <a:t>Szanto</a:t>
            </a:r>
            <a:endParaRPr lang="en-US" sz="2800" i="1" dirty="0"/>
          </a:p>
          <a:p>
            <a:pPr lvl="1">
              <a:lnSpc>
                <a:spcPct val="90000"/>
              </a:lnSpc>
            </a:pPr>
            <a:r>
              <a:rPr lang="en-US" sz="2400" dirty="0"/>
              <a:t>Age Effects on Cognitive and Clinical Risk Factors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Early vs. Late onset Suicide Attempt</a:t>
            </a:r>
          </a:p>
          <a:p>
            <a:pPr lvl="1">
              <a:lnSpc>
                <a:spcPct val="90000"/>
              </a:lnSpc>
            </a:pPr>
            <a:endParaRPr lang="en-US" sz="2400" dirty="0"/>
          </a:p>
          <a:p>
            <a:pPr>
              <a:lnSpc>
                <a:spcPct val="90000"/>
              </a:lnSpc>
            </a:pPr>
            <a:r>
              <a:rPr lang="en-US" sz="2800" i="1" dirty="0"/>
              <a:t>Jeff Bridge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Age Effects on the Implicit Association Test (IAT) and its Discriminating Power across the Lifespan</a:t>
            </a:r>
          </a:p>
          <a:p>
            <a:pPr lvl="1">
              <a:lnSpc>
                <a:spcPct val="90000"/>
              </a:lnSpc>
            </a:pPr>
            <a:endParaRPr lang="en-US" sz="2400" dirty="0"/>
          </a:p>
          <a:p>
            <a:pPr>
              <a:lnSpc>
                <a:spcPct val="90000"/>
              </a:lnSpc>
            </a:pPr>
            <a:r>
              <a:rPr lang="en-US" sz="2800" i="1" dirty="0"/>
              <a:t>John Keilp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Levels of Functioning 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Loss of Set and Deficient Processing Speed</a:t>
            </a:r>
            <a:endParaRPr lang="en-US" sz="2800" dirty="0"/>
          </a:p>
          <a:p>
            <a:pPr marL="0" indent="0">
              <a:lnSpc>
                <a:spcPct val="90000"/>
              </a:lnSpc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549227673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>
            <a:extLst>
              <a:ext uri="{FF2B5EF4-FFF2-40B4-BE49-F238E27FC236}">
                <a16:creationId xmlns:a16="http://schemas.microsoft.com/office/drawing/2014/main" id="{D6286120-A606-B08A-FBB1-5C065679EA2C}"/>
              </a:ext>
            </a:extLst>
          </p:cNvPr>
          <p:cNvSpPr txBox="1">
            <a:spLocks noChangeArrowheads="1"/>
          </p:cNvSpPr>
          <p:nvPr/>
        </p:nvSpPr>
        <p:spPr>
          <a:xfrm>
            <a:off x="304800" y="2743200"/>
            <a:ext cx="8305800" cy="11430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sz="3200" dirty="0"/>
              <a:t>Acknowledgement of Funding Source:</a:t>
            </a:r>
          </a:p>
          <a:p>
            <a:pPr algn="ctr"/>
            <a:endParaRPr lang="en-US" sz="3200" dirty="0"/>
          </a:p>
          <a:p>
            <a:pPr algn="ctr"/>
            <a:r>
              <a:rPr lang="en-US" sz="3200" dirty="0"/>
              <a:t>American Foundation for Suicide Prevention (AFSP)</a:t>
            </a:r>
          </a:p>
          <a:p>
            <a:pPr algn="ctr"/>
            <a:endParaRPr lang="en-US" sz="3200" dirty="0"/>
          </a:p>
          <a:p>
            <a:pPr algn="ctr"/>
            <a:r>
              <a:rPr lang="en-US" sz="3200" i="1" dirty="0"/>
              <a:t>Linked Standard Research Grant </a:t>
            </a:r>
          </a:p>
        </p:txBody>
      </p:sp>
    </p:spTree>
    <p:extLst>
      <p:ext uri="{BB962C8B-B14F-4D97-AF65-F5344CB8AC3E}">
        <p14:creationId xmlns:p14="http://schemas.microsoft.com/office/powerpoint/2010/main" val="7277267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84710" y="452718"/>
            <a:ext cx="7055380" cy="1071282"/>
          </a:xfrm>
          <a:noFill/>
        </p:spPr>
        <p:txBody>
          <a:bodyPr anchor="ctr"/>
          <a:lstStyle/>
          <a:p>
            <a:r>
              <a:rPr lang="en-US" sz="3200" dirty="0"/>
              <a:t>Disclosure: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752600"/>
            <a:ext cx="8305800" cy="4114800"/>
          </a:xfrm>
          <a:noFill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Stock holdings in Pfizer, Inc. and Zoetis, Inc. (joint with spouse)</a:t>
            </a:r>
          </a:p>
          <a:p>
            <a:pPr>
              <a:lnSpc>
                <a:spcPct val="90000"/>
              </a:lnSpc>
            </a:pPr>
            <a:endParaRPr lang="en-US" sz="2800" dirty="0"/>
          </a:p>
          <a:p>
            <a:pPr>
              <a:lnSpc>
                <a:spcPct val="90000"/>
              </a:lnSpc>
            </a:pPr>
            <a:r>
              <a:rPr lang="en-US" sz="2800" dirty="0"/>
              <a:t>No Conflicts of Interest with Material in this Presentation</a:t>
            </a:r>
          </a:p>
          <a:p>
            <a:pPr>
              <a:lnSpc>
                <a:spcPct val="90000"/>
              </a:lnSpc>
            </a:pPr>
            <a:endParaRPr lang="en-US" sz="2800" dirty="0"/>
          </a:p>
          <a:p>
            <a:pPr>
              <a:lnSpc>
                <a:spcPct val="90000"/>
              </a:lnSpc>
            </a:pPr>
            <a:endParaRPr lang="en-US" sz="2800" dirty="0"/>
          </a:p>
          <a:p>
            <a:pPr>
              <a:lnSpc>
                <a:spcPct val="90000"/>
              </a:lnSpc>
            </a:pPr>
            <a:endParaRPr lang="en-US" sz="2800" dirty="0"/>
          </a:p>
          <a:p>
            <a:pPr>
              <a:lnSpc>
                <a:spcPct val="90000"/>
              </a:lnSpc>
            </a:pPr>
            <a:endParaRPr lang="en-US" sz="2800" dirty="0"/>
          </a:p>
          <a:p>
            <a:pPr>
              <a:lnSpc>
                <a:spcPct val="90000"/>
              </a:lnSpc>
            </a:pPr>
            <a:endParaRPr lang="en-US" sz="2800" dirty="0"/>
          </a:p>
          <a:p>
            <a:pPr>
              <a:lnSpc>
                <a:spcPct val="90000"/>
              </a:lnSpc>
            </a:pPr>
            <a:endParaRPr lang="en-US" sz="2800" dirty="0"/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6248400" cy="1219200"/>
          </a:xfrm>
          <a:noFill/>
        </p:spPr>
        <p:txBody>
          <a:bodyPr anchor="ctr"/>
          <a:lstStyle/>
          <a:p>
            <a:r>
              <a:rPr lang="en-US" sz="3200" dirty="0"/>
              <a:t>Risk Factors for Suicidal Behavior Across the Lifespan: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600200"/>
            <a:ext cx="8382000" cy="4800600"/>
          </a:xfrm>
          <a:noFill/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400" dirty="0"/>
              <a:t>Traditional research has focused on suicidal behavior and suicidal behavior risk </a:t>
            </a:r>
            <a:r>
              <a:rPr lang="en-US" sz="2400" u="sng" dirty="0"/>
              <a:t>at distinct developmental periods</a:t>
            </a:r>
            <a:r>
              <a:rPr lang="en-US" sz="2400" dirty="0"/>
              <a:t> (e.g. adolescence, adulthood, old age).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Age changes represent a </a:t>
            </a:r>
            <a:r>
              <a:rPr lang="en-US" sz="2400" u="sng" dirty="0"/>
              <a:t>continuum</a:t>
            </a:r>
            <a:r>
              <a:rPr lang="en-US" sz="2400" dirty="0"/>
              <a:t> (perhaps not linear, but continuous).  Can we examine these in a single study?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Impaired Neurocognition and disrupted Behavioral Performance are central, but often neglected aspects of suicidal behavior risk.  </a:t>
            </a:r>
            <a:r>
              <a:rPr lang="en-US" sz="2400" u="sng" dirty="0"/>
              <a:t>Additional information</a:t>
            </a:r>
            <a:r>
              <a:rPr lang="en-US" sz="2400" dirty="0"/>
              <a:t> not captured elsewhere.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It is not only </a:t>
            </a:r>
            <a:r>
              <a:rPr lang="en-US" sz="2400" i="1" u="sng" dirty="0"/>
              <a:t>what</a:t>
            </a:r>
            <a:r>
              <a:rPr lang="en-US" sz="2400" dirty="0"/>
              <a:t> those at risk for suicidal behavior are thinking, but </a:t>
            </a:r>
            <a:r>
              <a:rPr lang="en-US" sz="2400" i="1" u="sng" dirty="0"/>
              <a:t>how</a:t>
            </a:r>
            <a:r>
              <a:rPr lang="en-US" sz="2400" dirty="0"/>
              <a:t> they are thinking that may confer increased risk for attempt.</a:t>
            </a:r>
          </a:p>
          <a:p>
            <a:pPr>
              <a:lnSpc>
                <a:spcPct val="90000"/>
              </a:lnSpc>
            </a:pPr>
            <a:endParaRPr lang="en-US" sz="2800" dirty="0"/>
          </a:p>
          <a:p>
            <a:pPr marL="0" indent="0">
              <a:lnSpc>
                <a:spcPct val="90000"/>
              </a:lnSpc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342695126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6248400" cy="1219200"/>
          </a:xfrm>
          <a:noFill/>
        </p:spPr>
        <p:txBody>
          <a:bodyPr anchor="ctr"/>
          <a:lstStyle/>
          <a:p>
            <a:r>
              <a:rPr lang="en-US" sz="3200" dirty="0"/>
              <a:t>Main Topics in Our Presentation: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1828800"/>
            <a:ext cx="7543800" cy="4267200"/>
          </a:xfrm>
          <a:noFill/>
        </p:spPr>
        <p:txBody>
          <a:bodyPr>
            <a:normAutofit/>
          </a:bodyPr>
          <a:lstStyle/>
          <a:p>
            <a:pPr marL="0" indent="0">
              <a:lnSpc>
                <a:spcPct val="90000"/>
              </a:lnSpc>
              <a:buNone/>
            </a:pPr>
            <a:endParaRPr lang="en-US" sz="3600" dirty="0"/>
          </a:p>
          <a:p>
            <a:pPr>
              <a:lnSpc>
                <a:spcPct val="90000"/>
              </a:lnSpc>
            </a:pPr>
            <a:r>
              <a:rPr lang="en-US" sz="3200" dirty="0"/>
              <a:t>Age Effects on Risk Factors for Suicidal Behavior</a:t>
            </a:r>
          </a:p>
          <a:p>
            <a:pPr>
              <a:lnSpc>
                <a:spcPct val="90000"/>
              </a:lnSpc>
            </a:pPr>
            <a:endParaRPr lang="en-US" sz="3200" dirty="0"/>
          </a:p>
          <a:p>
            <a:pPr>
              <a:lnSpc>
                <a:spcPct val="90000"/>
              </a:lnSpc>
            </a:pPr>
            <a:r>
              <a:rPr lang="en-US" sz="3200" dirty="0"/>
              <a:t>Neurocognitive Risk Factors for Suicidal Behavior</a:t>
            </a:r>
          </a:p>
          <a:p>
            <a:pPr>
              <a:lnSpc>
                <a:spcPct val="90000"/>
              </a:lnSpc>
            </a:pPr>
            <a:endParaRPr lang="en-US" sz="2800" dirty="0"/>
          </a:p>
          <a:p>
            <a:pPr marL="0" indent="0">
              <a:lnSpc>
                <a:spcPct val="90000"/>
              </a:lnSpc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869494203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84710" y="452718"/>
            <a:ext cx="7055380" cy="995082"/>
          </a:xfrm>
          <a:noFill/>
        </p:spPr>
        <p:txBody>
          <a:bodyPr anchor="ctr"/>
          <a:lstStyle/>
          <a:p>
            <a:r>
              <a:rPr lang="en-US" sz="3200" dirty="0"/>
              <a:t>Aims of AFSP Lifespan Study: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327214" y="1447800"/>
            <a:ext cx="8305800" cy="5029200"/>
          </a:xfrm>
          <a:noFill/>
        </p:spPr>
        <p:txBody>
          <a:bodyPr>
            <a:normAutofit fontScale="92500"/>
          </a:bodyPr>
          <a:lstStyle/>
          <a:p>
            <a:pPr>
              <a:lnSpc>
                <a:spcPct val="90000"/>
              </a:lnSpc>
            </a:pPr>
            <a:r>
              <a:rPr lang="en-US" sz="2800" i="1" dirty="0"/>
              <a:t>Assess neurocognitive dysfunction associated with suicidal behavior across the adult lifespan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Are there neurocognitive correlates of suicidal behavior relevant at all ages throughout adulthood, or are certain deficits more pronounced at specific eras in adulthood?</a:t>
            </a:r>
            <a:endParaRPr lang="en-US" sz="2800" dirty="0"/>
          </a:p>
          <a:p>
            <a:pPr>
              <a:lnSpc>
                <a:spcPct val="90000"/>
              </a:lnSpc>
            </a:pPr>
            <a:r>
              <a:rPr lang="en-US" sz="2800" i="1" dirty="0"/>
              <a:t>Determine if deficits at specific levels of neurocognition better discriminate individuals with past suicidal behavior, and if these deficits relate to one another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Basic Information Processing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Executive Functioning and Decision Making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Psychological Content</a:t>
            </a:r>
          </a:p>
          <a:p>
            <a:pPr marL="0" indent="0">
              <a:lnSpc>
                <a:spcPct val="90000"/>
              </a:lnSpc>
              <a:buNone/>
            </a:pPr>
            <a:endParaRPr lang="en-US" sz="2800" dirty="0"/>
          </a:p>
          <a:p>
            <a:pPr marL="0" indent="0">
              <a:lnSpc>
                <a:spcPct val="90000"/>
              </a:lnSpc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12302013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44735"/>
            <a:ext cx="7162800" cy="1400530"/>
          </a:xfrm>
          <a:noFill/>
        </p:spPr>
        <p:txBody>
          <a:bodyPr anchor="ctr"/>
          <a:lstStyle/>
          <a:p>
            <a:r>
              <a:rPr lang="en-US" sz="3200" dirty="0"/>
              <a:t>AFSP Lifespan Study: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545265"/>
            <a:ext cx="8534400" cy="5029200"/>
          </a:xfrm>
          <a:noFill/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sz="2800" i="1" dirty="0"/>
              <a:t>Three Sites: </a:t>
            </a:r>
          </a:p>
          <a:p>
            <a:pPr lvl="1">
              <a:lnSpc>
                <a:spcPct val="90000"/>
              </a:lnSpc>
            </a:pPr>
            <a:r>
              <a:rPr lang="en-US" sz="2600" i="1" dirty="0"/>
              <a:t>Pittsburgh PA</a:t>
            </a:r>
          </a:p>
          <a:p>
            <a:pPr lvl="1">
              <a:lnSpc>
                <a:spcPct val="90000"/>
              </a:lnSpc>
            </a:pPr>
            <a:r>
              <a:rPr lang="en-US" sz="2600" i="1" dirty="0"/>
              <a:t>Columbus OH</a:t>
            </a:r>
          </a:p>
          <a:p>
            <a:pPr lvl="1">
              <a:lnSpc>
                <a:spcPct val="90000"/>
              </a:lnSpc>
            </a:pPr>
            <a:r>
              <a:rPr lang="en-US" sz="2600" i="1" dirty="0"/>
              <a:t>New York NY</a:t>
            </a:r>
          </a:p>
          <a:p>
            <a:pPr>
              <a:lnSpc>
                <a:spcPct val="90000"/>
              </a:lnSpc>
            </a:pPr>
            <a:r>
              <a:rPr lang="en-US" sz="2800" i="1" dirty="0"/>
              <a:t>Three Groups:</a:t>
            </a:r>
          </a:p>
          <a:p>
            <a:pPr lvl="1">
              <a:lnSpc>
                <a:spcPct val="90000"/>
              </a:lnSpc>
            </a:pPr>
            <a:r>
              <a:rPr lang="en-US" sz="2600" i="1" dirty="0"/>
              <a:t>Depressed Past Suicide Attempters (most recent attempt within 5 years)</a:t>
            </a:r>
          </a:p>
          <a:p>
            <a:pPr lvl="1">
              <a:lnSpc>
                <a:spcPct val="90000"/>
              </a:lnSpc>
            </a:pPr>
            <a:r>
              <a:rPr lang="en-US" sz="2600" i="1" dirty="0"/>
              <a:t>Depressed without History of Suicidal Behavior</a:t>
            </a:r>
          </a:p>
          <a:p>
            <a:pPr lvl="1">
              <a:lnSpc>
                <a:spcPct val="90000"/>
              </a:lnSpc>
            </a:pPr>
            <a:r>
              <a:rPr lang="en-US" sz="2600" i="1" dirty="0"/>
              <a:t>Healthy Volunteers</a:t>
            </a:r>
          </a:p>
          <a:p>
            <a:pPr>
              <a:lnSpc>
                <a:spcPct val="90000"/>
              </a:lnSpc>
            </a:pPr>
            <a:r>
              <a:rPr lang="en-US" sz="2800" i="1" dirty="0"/>
              <a:t>Age Range: 16 - 80</a:t>
            </a:r>
          </a:p>
          <a:p>
            <a:pPr>
              <a:lnSpc>
                <a:spcPct val="90000"/>
              </a:lnSpc>
            </a:pPr>
            <a:r>
              <a:rPr lang="en-US" sz="2800" i="1" dirty="0"/>
              <a:t>N=306 Enrolled</a:t>
            </a:r>
          </a:p>
          <a:p>
            <a:pPr marL="0" indent="0">
              <a:lnSpc>
                <a:spcPct val="90000"/>
              </a:lnSpc>
              <a:buNone/>
            </a:pPr>
            <a:endParaRPr lang="en-US" sz="2800" i="1" dirty="0"/>
          </a:p>
        </p:txBody>
      </p:sp>
    </p:spTree>
    <p:extLst>
      <p:ext uri="{BB962C8B-B14F-4D97-AF65-F5344CB8AC3E}">
        <p14:creationId xmlns:p14="http://schemas.microsoft.com/office/powerpoint/2010/main" val="924984852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44735"/>
            <a:ext cx="7162800" cy="1400530"/>
          </a:xfrm>
          <a:noFill/>
        </p:spPr>
        <p:txBody>
          <a:bodyPr anchor="ctr"/>
          <a:lstStyle/>
          <a:p>
            <a:r>
              <a:rPr lang="en-US" sz="3200" dirty="0"/>
              <a:t>AFSP Lifespan Study/Clinical Risk Factors for Suicide Attempt: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612604"/>
            <a:ext cx="8534400" cy="5029200"/>
          </a:xfrm>
          <a:noFill/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800" i="1" dirty="0"/>
              <a:t>Clinical Dimensions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Depression Severity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Suicidal Ideation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Hopelessness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Borderline Personality Traits 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Impulsiveness, Aggressiveness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Rumination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Entrapment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Social Problem Solving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Mindful Attention Awareness</a:t>
            </a:r>
          </a:p>
        </p:txBody>
      </p:sp>
    </p:spTree>
    <p:extLst>
      <p:ext uri="{BB962C8B-B14F-4D97-AF65-F5344CB8AC3E}">
        <p14:creationId xmlns:p14="http://schemas.microsoft.com/office/powerpoint/2010/main" val="2093558640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84710" y="452718"/>
            <a:ext cx="7055380" cy="918882"/>
          </a:xfrm>
          <a:noFill/>
        </p:spPr>
        <p:txBody>
          <a:bodyPr anchor="ctr"/>
          <a:lstStyle/>
          <a:p>
            <a:r>
              <a:rPr lang="en-US" sz="3200" dirty="0"/>
              <a:t>AFSP Lifespan Study/Domains: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524000"/>
            <a:ext cx="8305800" cy="5029200"/>
          </a:xfrm>
          <a:noFill/>
        </p:spPr>
        <p:txBody>
          <a:bodyPr>
            <a:normAutofit fontScale="85000" lnSpcReduction="20000"/>
          </a:bodyPr>
          <a:lstStyle/>
          <a:p>
            <a:pPr>
              <a:lnSpc>
                <a:spcPct val="90000"/>
              </a:lnSpc>
            </a:pPr>
            <a:r>
              <a:rPr lang="en-US" sz="2800" i="1" dirty="0"/>
              <a:t>Basic Information Processing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Attentional Control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Memory 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Language Fluency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Reaction Time, Processing Speed, Working Memory</a:t>
            </a:r>
          </a:p>
          <a:p>
            <a:pPr lvl="1">
              <a:lnSpc>
                <a:spcPct val="90000"/>
              </a:lnSpc>
            </a:pPr>
            <a:endParaRPr lang="en-US" sz="2400" dirty="0"/>
          </a:p>
          <a:p>
            <a:pPr>
              <a:lnSpc>
                <a:spcPct val="90000"/>
              </a:lnSpc>
            </a:pPr>
            <a:r>
              <a:rPr lang="en-US" sz="2800" i="1" dirty="0"/>
              <a:t>Executive Functioning and Decision Making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Delay Discounting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Reversal Learning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Cambridge Gambling Task</a:t>
            </a:r>
          </a:p>
          <a:p>
            <a:pPr lvl="1">
              <a:lnSpc>
                <a:spcPct val="90000"/>
              </a:lnSpc>
            </a:pPr>
            <a:endParaRPr lang="en-US" sz="2400" dirty="0"/>
          </a:p>
          <a:p>
            <a:pPr>
              <a:lnSpc>
                <a:spcPct val="90000"/>
              </a:lnSpc>
            </a:pPr>
            <a:r>
              <a:rPr lang="en-US" sz="2800" i="1" dirty="0"/>
              <a:t>Psychological Content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Implicit Association Task (Death/Suicide)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Emotional Stroop Task</a:t>
            </a:r>
            <a:endParaRPr lang="en-US" sz="2800" dirty="0"/>
          </a:p>
          <a:p>
            <a:pPr marL="0" indent="0">
              <a:lnSpc>
                <a:spcPct val="90000"/>
              </a:lnSpc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450180661"/>
      </p:ext>
    </p:extLst>
  </p:cSld>
  <p:clrMapOvr>
    <a:masterClrMapping/>
  </p:clrMapOvr>
  <p:transition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tint val="100000"/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BACC050B-8757-4460-95D8-E37B46A6B421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{79D48871-A613-2842-99CD-E569D4CD8DE4}tf10001062</Template>
  <TotalTime>1583656</TotalTime>
  <Pages>12</Pages>
  <Words>506</Words>
  <Application>Microsoft Macintosh PowerPoint</Application>
  <PresentationFormat>Letter Paper (8.5x11 in)</PresentationFormat>
  <Paragraphs>86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Century Gothic</vt:lpstr>
      <vt:lpstr>Helvetica</vt:lpstr>
      <vt:lpstr>Monotype Sorts</vt:lpstr>
      <vt:lpstr>Wingdings 3</vt:lpstr>
      <vt:lpstr>Ion</vt:lpstr>
      <vt:lpstr>Neurocognitive Performance and Suicidal Behavior across the Lifespan (The AFSP Lifespan Study: A Collaborative Endeavor)</vt:lpstr>
      <vt:lpstr>PowerPoint Presentation</vt:lpstr>
      <vt:lpstr>Disclosure:</vt:lpstr>
      <vt:lpstr>Risk Factors for Suicidal Behavior Across the Lifespan:</vt:lpstr>
      <vt:lpstr>Main Topics in Our Presentation:</vt:lpstr>
      <vt:lpstr>Aims of AFSP Lifespan Study:</vt:lpstr>
      <vt:lpstr>AFSP Lifespan Study:</vt:lpstr>
      <vt:lpstr>AFSP Lifespan Study/Clinical Risk Factors for Suicide Attempt:</vt:lpstr>
      <vt:lpstr>AFSP Lifespan Study/Domains:</vt:lpstr>
      <vt:lpstr>AFSP Lifespan Study/Talks Today: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Neuropsychological Assessment in the MHCRC</dc:title>
  <dc:subject/>
  <dc:creator>John Keilp, Ph.D.</dc:creator>
  <cp:keywords/>
  <dc:description/>
  <cp:lastModifiedBy>John Keilp</cp:lastModifiedBy>
  <cp:revision>577</cp:revision>
  <cp:lastPrinted>2003-02-04T22:59:36Z</cp:lastPrinted>
  <dcterms:created xsi:type="dcterms:W3CDTF">2015-10-12T12:18:44Z</dcterms:created>
  <dcterms:modified xsi:type="dcterms:W3CDTF">2023-10-05T16:14:42Z</dcterms:modified>
</cp:coreProperties>
</file>