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9" r:id="rId3"/>
    <p:sldId id="487" r:id="rId4"/>
    <p:sldId id="598" r:id="rId5"/>
    <p:sldId id="599" r:id="rId6"/>
    <p:sldId id="536" r:id="rId7"/>
    <p:sldId id="585" r:id="rId8"/>
    <p:sldId id="601" r:id="rId9"/>
    <p:sldId id="583" r:id="rId10"/>
    <p:sldId id="600" r:id="rId11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CC9900"/>
    <a:srgbClr val="669900"/>
    <a:srgbClr val="CCFF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80"/>
    <p:restoredTop sz="93673"/>
  </p:normalViewPr>
  <p:slideViewPr>
    <p:cSldViewPr>
      <p:cViewPr varScale="1">
        <p:scale>
          <a:sx n="120" d="100"/>
          <a:sy n="120" d="100"/>
        </p:scale>
        <p:origin x="2448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2168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2828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68686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52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48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624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7420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686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318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891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620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69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rge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"/>
            <a:ext cx="9144000" cy="6858001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49224"/>
            <a:ext cx="8229600" cy="5319293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90000"/>
              </a:lnSpc>
              <a:defRPr sz="4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6DB134-6D94-6D48-8AF5-15672ACA45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560438" y="6048632"/>
            <a:ext cx="1123922" cy="607867"/>
          </a:xfrm>
          <a:prstGeom prst="rect">
            <a:avLst/>
          </a:prstGeom>
        </p:spPr>
      </p:pic>
      <p:pic>
        <p:nvPicPr>
          <p:cNvPr id="10" name="Picture 9" descr="A picture containing food&#10;&#10;Description automatically generated">
            <a:extLst>
              <a:ext uri="{FF2B5EF4-FFF2-40B4-BE49-F238E27FC236}">
                <a16:creationId xmlns:a16="http://schemas.microsoft.com/office/drawing/2014/main" id="{47D1C51E-8A90-5640-BCE1-E5F4F4CF9E0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0735" y="6047765"/>
            <a:ext cx="1471961" cy="60960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68B25E5-5A88-1744-AC94-7AF50B9B3608}"/>
              </a:ext>
            </a:extLst>
          </p:cNvPr>
          <p:cNvCxnSpPr>
            <a:cxnSpLocks/>
          </p:cNvCxnSpPr>
          <p:nvPr userDrawn="1"/>
        </p:nvCxnSpPr>
        <p:spPr>
          <a:xfrm>
            <a:off x="7304667" y="5968517"/>
            <a:ext cx="0" cy="76809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1E252AA-0BE8-0945-9372-E90CAFE841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47765"/>
            <a:ext cx="4572000" cy="607944"/>
          </a:xfrm>
        </p:spPr>
        <p:txBody>
          <a:bodyPr anchor="t"/>
          <a:lstStyle>
            <a:lvl1pPr>
              <a:lnSpc>
                <a:spcPct val="100000"/>
              </a:lnSpc>
              <a:spcAft>
                <a:spcPts val="0"/>
              </a:spcAft>
              <a:defRPr sz="10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135438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8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10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6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85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49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96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5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12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276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04800" y="1857153"/>
            <a:ext cx="8305800" cy="1143000"/>
          </a:xfrm>
          <a:noFill/>
        </p:spPr>
        <p:txBody>
          <a:bodyPr anchor="ctr"/>
          <a:lstStyle/>
          <a:p>
            <a:pPr algn="ctr"/>
            <a:r>
              <a:rPr lang="en-US" sz="3200" dirty="0"/>
              <a:t>Neurocognitive Performance and Suicidal Behavior across the Lifespan</a:t>
            </a:r>
            <a:br>
              <a:rPr lang="en-US" sz="3200" dirty="0"/>
            </a:br>
            <a:r>
              <a:rPr lang="en-US" sz="3200" dirty="0"/>
              <a:t>(The AFSP Lifespan Study: A Collaborative Endeavor)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3857848"/>
            <a:ext cx="8458200" cy="533400"/>
          </a:xfrm>
          <a:noFill/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8000" dirty="0"/>
              <a:t>Katalin </a:t>
            </a:r>
            <a:r>
              <a:rPr lang="en-US" sz="8000" dirty="0" err="1"/>
              <a:t>Szanto</a:t>
            </a:r>
            <a:r>
              <a:rPr lang="en-US" sz="8000" dirty="0"/>
              <a:t>, M.D., Jeffrey Bridge, Ph.D., John G. Keilp, </a:t>
            </a:r>
            <a:r>
              <a:rPr lang="en-US" sz="8000" dirty="0" err="1"/>
              <a:t>Ph.D</a:t>
            </a:r>
            <a:endParaRPr lang="en-US" sz="8000" dirty="0"/>
          </a:p>
          <a:p>
            <a:pPr algn="ctr">
              <a:spcBef>
                <a:spcPts val="0"/>
              </a:spcBef>
              <a:spcAft>
                <a:spcPts val="0"/>
              </a:spcAft>
              <a:buFont typeface="Monotype Sorts" charset="2"/>
              <a:buNone/>
            </a:pPr>
            <a:endParaRPr lang="en-US" sz="7200" dirty="0"/>
          </a:p>
          <a:p>
            <a:pPr algn="ctr">
              <a:spcBef>
                <a:spcPts val="0"/>
              </a:spcBef>
              <a:spcAft>
                <a:spcPts val="0"/>
              </a:spcAft>
              <a:buFont typeface="Monotype Sorts" charset="2"/>
              <a:buNone/>
            </a:pPr>
            <a:endParaRPr lang="en-US" sz="7200" dirty="0"/>
          </a:p>
          <a:p>
            <a:pPr algn="ctr">
              <a:spcBef>
                <a:spcPts val="0"/>
              </a:spcBef>
              <a:buNone/>
            </a:pPr>
            <a:r>
              <a:rPr lang="en-US" sz="6400" dirty="0"/>
              <a:t>Western Psychiatric Institute and Clinic, University of Pittsburgh;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6400" dirty="0"/>
              <a:t>Nationwide Children’s Hospital and THE Ohio State University;</a:t>
            </a:r>
          </a:p>
          <a:p>
            <a:pPr algn="ctr">
              <a:spcBef>
                <a:spcPts val="0"/>
              </a:spcBef>
              <a:buFont typeface="Monotype Sorts" charset="2"/>
              <a:buNone/>
            </a:pPr>
            <a:r>
              <a:rPr lang="en-US" sz="6400" dirty="0"/>
              <a:t>Division of Molecular Imaging and Neuropathology</a:t>
            </a:r>
          </a:p>
          <a:p>
            <a:pPr algn="ctr">
              <a:spcBef>
                <a:spcPts val="0"/>
              </a:spcBef>
              <a:buFont typeface="Monotype Sorts" charset="2"/>
              <a:buNone/>
            </a:pPr>
            <a:r>
              <a:rPr lang="en-US" sz="6400" dirty="0"/>
              <a:t>Columbia University/New York State Psychiatric Institute</a:t>
            </a:r>
          </a:p>
          <a:p>
            <a:pPr algn="ctr">
              <a:buFont typeface="Monotype Sorts" charset="2"/>
              <a:buNone/>
            </a:pPr>
            <a:endParaRPr lang="en-US" sz="2400" dirty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521325" y="42560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710" y="452718"/>
            <a:ext cx="7055380" cy="918882"/>
          </a:xfrm>
          <a:noFill/>
        </p:spPr>
        <p:txBody>
          <a:bodyPr anchor="ctr"/>
          <a:lstStyle/>
          <a:p>
            <a:r>
              <a:rPr lang="en-US" sz="3200" dirty="0"/>
              <a:t>AFSP Lifespan Study/Talks Today: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305800" cy="5029200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i="1" dirty="0"/>
              <a:t>Kati </a:t>
            </a:r>
            <a:r>
              <a:rPr lang="en-US" sz="2800" i="1" dirty="0" err="1"/>
              <a:t>Szanto</a:t>
            </a:r>
            <a:endParaRPr lang="en-US" sz="2800" i="1" dirty="0"/>
          </a:p>
          <a:p>
            <a:pPr lvl="1">
              <a:lnSpc>
                <a:spcPct val="90000"/>
              </a:lnSpc>
            </a:pPr>
            <a:r>
              <a:rPr lang="en-US" sz="2400" dirty="0"/>
              <a:t>Age Effects on Cognitive and Clinical Risk Factors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Early vs. Late onset Suicide Attempt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i="1" dirty="0"/>
              <a:t>Jeff Bridge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Age Effects on the Implicit Association Test (IAT) and its Discriminating Power across the Lifespan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i="1" dirty="0"/>
              <a:t>John Keilp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Levels of Functioning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Loss of Set and Deficient Processing Speed</a:t>
            </a: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922767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D6286120-A606-B08A-FBB1-5C065679EA2C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2743200"/>
            <a:ext cx="83058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200" dirty="0"/>
              <a:t>Acknowledgement of Funding Source: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American Foundation for Suicide Prevention (AFSP)</a:t>
            </a:r>
          </a:p>
          <a:p>
            <a:pPr algn="ctr"/>
            <a:endParaRPr lang="en-US" sz="3200" dirty="0"/>
          </a:p>
          <a:p>
            <a:pPr algn="ctr"/>
            <a:r>
              <a:rPr lang="en-US" sz="3200" i="1" dirty="0"/>
              <a:t>Linked Standard Research Grant </a:t>
            </a:r>
          </a:p>
        </p:txBody>
      </p:sp>
    </p:spTree>
    <p:extLst>
      <p:ext uri="{BB962C8B-B14F-4D97-AF65-F5344CB8AC3E}">
        <p14:creationId xmlns:p14="http://schemas.microsoft.com/office/powerpoint/2010/main" val="72772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710" y="452718"/>
            <a:ext cx="7055380" cy="1071282"/>
          </a:xfrm>
          <a:noFill/>
        </p:spPr>
        <p:txBody>
          <a:bodyPr anchor="ctr"/>
          <a:lstStyle/>
          <a:p>
            <a:r>
              <a:rPr lang="en-US" sz="3200" dirty="0"/>
              <a:t>Disclosure: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3058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Stock holdings in Pfizer, Inc. and Zoetis, Inc. (joint with spouse)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No Conflicts of Interest with Material in this Presentation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248400" cy="1219200"/>
          </a:xfrm>
          <a:noFill/>
        </p:spPr>
        <p:txBody>
          <a:bodyPr anchor="ctr"/>
          <a:lstStyle/>
          <a:p>
            <a:r>
              <a:rPr lang="en-US" sz="3200" dirty="0"/>
              <a:t>Risk Factors for Suicidal Behavior Across the Lifespan: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800600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Traditional research has focused on suicidal behavior and suicidal behavior risk </a:t>
            </a:r>
            <a:r>
              <a:rPr lang="en-US" sz="2400" u="sng" dirty="0"/>
              <a:t>at distinct developmental periods</a:t>
            </a:r>
            <a:r>
              <a:rPr lang="en-US" sz="2400" dirty="0"/>
              <a:t> (e.g. adolescence, adulthood, old age).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Age changes represent a </a:t>
            </a:r>
            <a:r>
              <a:rPr lang="en-US" sz="2400" u="sng" dirty="0"/>
              <a:t>continuum</a:t>
            </a:r>
            <a:r>
              <a:rPr lang="en-US" sz="2400" dirty="0"/>
              <a:t> (perhaps not linear, but continuous).  Can we examine these in a single study?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Impaired Neurocognition and disrupted Behavioral Performance are central, but often neglected aspects of suicidal behavior risk.  </a:t>
            </a:r>
            <a:r>
              <a:rPr lang="en-US" sz="2400" u="sng" dirty="0"/>
              <a:t>Additional information</a:t>
            </a:r>
            <a:r>
              <a:rPr lang="en-US" sz="2400" dirty="0"/>
              <a:t> not captured elsewhere.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It is not only </a:t>
            </a:r>
            <a:r>
              <a:rPr lang="en-US" sz="2400" i="1" u="sng" dirty="0"/>
              <a:t>what</a:t>
            </a:r>
            <a:r>
              <a:rPr lang="en-US" sz="2400" dirty="0"/>
              <a:t> those at risk for suicidal behavior are thinking, but </a:t>
            </a:r>
            <a:r>
              <a:rPr lang="en-US" sz="2400" i="1" u="sng" dirty="0"/>
              <a:t>how</a:t>
            </a:r>
            <a:r>
              <a:rPr lang="en-US" sz="2400" dirty="0"/>
              <a:t> they are thinking that may confer increased risk for attempt.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269512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248400" cy="1219200"/>
          </a:xfrm>
          <a:noFill/>
        </p:spPr>
        <p:txBody>
          <a:bodyPr anchor="ctr"/>
          <a:lstStyle/>
          <a:p>
            <a:r>
              <a:rPr lang="en-US" sz="3200" dirty="0"/>
              <a:t>Main Topics in Our Presentation: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543800" cy="4267200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sz="3600" dirty="0"/>
          </a:p>
          <a:p>
            <a:pPr>
              <a:lnSpc>
                <a:spcPct val="90000"/>
              </a:lnSpc>
            </a:pPr>
            <a:r>
              <a:rPr lang="en-US" sz="3200" dirty="0"/>
              <a:t>Age Effects on Risk Factors for Suicidal Behavior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Neurocognitive Risk Factors for Suicidal Behavior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6949420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710" y="452718"/>
            <a:ext cx="7055380" cy="995082"/>
          </a:xfrm>
          <a:noFill/>
        </p:spPr>
        <p:txBody>
          <a:bodyPr anchor="ctr"/>
          <a:lstStyle/>
          <a:p>
            <a:r>
              <a:rPr lang="en-US" sz="3200" dirty="0"/>
              <a:t>Aims of AFSP Lifespan Study: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27214" y="1447800"/>
            <a:ext cx="8305800" cy="5029200"/>
          </a:xfrm>
          <a:noFill/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 i="1" dirty="0"/>
              <a:t>Assess neurocognitive dysfunction associated with suicidal behavior across the adult lifespan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Are there neurocognitive correlates of suicidal behavior relevant at all ages throughout adulthood, or are certain deficits more pronounced at specific eras in adulthood?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i="1" dirty="0"/>
              <a:t>Determine if deficits at specific levels of neurocognition better discriminate individuals with past suicidal behavior, and if these deficits relate to one another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Basic Information Processing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Executive Functioning and Decision Making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Psychological Content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30201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4735"/>
            <a:ext cx="7162800" cy="1400530"/>
          </a:xfrm>
          <a:noFill/>
        </p:spPr>
        <p:txBody>
          <a:bodyPr anchor="ctr"/>
          <a:lstStyle/>
          <a:p>
            <a:r>
              <a:rPr lang="en-US" sz="3200" dirty="0"/>
              <a:t>AFSP Lifespan Study: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45265"/>
            <a:ext cx="8534400" cy="502920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i="1" dirty="0"/>
              <a:t>Three Sites: </a:t>
            </a:r>
          </a:p>
          <a:p>
            <a:pPr lvl="1">
              <a:lnSpc>
                <a:spcPct val="90000"/>
              </a:lnSpc>
            </a:pPr>
            <a:r>
              <a:rPr lang="en-US" sz="2600" i="1" dirty="0"/>
              <a:t>Pittsburgh PA</a:t>
            </a:r>
          </a:p>
          <a:p>
            <a:pPr lvl="1">
              <a:lnSpc>
                <a:spcPct val="90000"/>
              </a:lnSpc>
            </a:pPr>
            <a:r>
              <a:rPr lang="en-US" sz="2600" i="1" dirty="0"/>
              <a:t>Columbus OH</a:t>
            </a:r>
          </a:p>
          <a:p>
            <a:pPr lvl="1">
              <a:lnSpc>
                <a:spcPct val="90000"/>
              </a:lnSpc>
            </a:pPr>
            <a:r>
              <a:rPr lang="en-US" sz="2600" i="1" dirty="0"/>
              <a:t>New York NY</a:t>
            </a:r>
          </a:p>
          <a:p>
            <a:pPr>
              <a:lnSpc>
                <a:spcPct val="90000"/>
              </a:lnSpc>
            </a:pPr>
            <a:r>
              <a:rPr lang="en-US" sz="2800" i="1" dirty="0"/>
              <a:t>Three Groups:</a:t>
            </a:r>
          </a:p>
          <a:p>
            <a:pPr lvl="1">
              <a:lnSpc>
                <a:spcPct val="90000"/>
              </a:lnSpc>
            </a:pPr>
            <a:r>
              <a:rPr lang="en-US" sz="2600" i="1" dirty="0"/>
              <a:t>Depressed Past Suicide Attempters (most recent attempt within 5 years)</a:t>
            </a:r>
          </a:p>
          <a:p>
            <a:pPr lvl="1">
              <a:lnSpc>
                <a:spcPct val="90000"/>
              </a:lnSpc>
            </a:pPr>
            <a:r>
              <a:rPr lang="en-US" sz="2600" i="1" dirty="0"/>
              <a:t>Depressed without History of Suicidal Behavior</a:t>
            </a:r>
          </a:p>
          <a:p>
            <a:pPr lvl="1">
              <a:lnSpc>
                <a:spcPct val="90000"/>
              </a:lnSpc>
            </a:pPr>
            <a:r>
              <a:rPr lang="en-US" sz="2600" i="1" dirty="0"/>
              <a:t>Healthy Volunteers</a:t>
            </a:r>
          </a:p>
          <a:p>
            <a:pPr>
              <a:lnSpc>
                <a:spcPct val="90000"/>
              </a:lnSpc>
            </a:pPr>
            <a:r>
              <a:rPr lang="en-US" sz="2800" i="1" dirty="0"/>
              <a:t>Age Range: 16 - 80</a:t>
            </a:r>
          </a:p>
          <a:p>
            <a:pPr>
              <a:lnSpc>
                <a:spcPct val="90000"/>
              </a:lnSpc>
            </a:pPr>
            <a:r>
              <a:rPr lang="en-US" sz="2800" i="1" dirty="0"/>
              <a:t>N=306 Enrolled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92498485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4735"/>
            <a:ext cx="7162800" cy="1400530"/>
          </a:xfrm>
          <a:noFill/>
        </p:spPr>
        <p:txBody>
          <a:bodyPr anchor="ctr"/>
          <a:lstStyle/>
          <a:p>
            <a:r>
              <a:rPr lang="en-US" sz="3200" dirty="0"/>
              <a:t>AFSP Lifespan Study/Clinical Risk Factors for Suicide Attempt: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12604"/>
            <a:ext cx="8534400" cy="5029200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i="1" dirty="0"/>
              <a:t>Clinical Dimensions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Depression Severity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Suicidal Ideation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Hopelessness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Borderline Personality Traits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Impulsiveness, Aggressiveness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Rumination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Entrapment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Social Problem Solving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Mindful Attention Awareness</a:t>
            </a:r>
          </a:p>
        </p:txBody>
      </p:sp>
    </p:spTree>
    <p:extLst>
      <p:ext uri="{BB962C8B-B14F-4D97-AF65-F5344CB8AC3E}">
        <p14:creationId xmlns:p14="http://schemas.microsoft.com/office/powerpoint/2010/main" val="209355864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710" y="452718"/>
            <a:ext cx="7055380" cy="918882"/>
          </a:xfrm>
          <a:noFill/>
        </p:spPr>
        <p:txBody>
          <a:bodyPr anchor="ctr"/>
          <a:lstStyle/>
          <a:p>
            <a:r>
              <a:rPr lang="en-US" sz="3200" dirty="0"/>
              <a:t>AFSP Lifespan Study/Domains: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305800" cy="50292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i="1" dirty="0"/>
              <a:t>Basic Information Processing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Attentional Control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Memory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Language Fluency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Reaction Time, Processing Speed, Working Memory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i="1" dirty="0"/>
              <a:t>Executive Functioning and Decision Making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Delay Discounting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Reversal Learning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Cambridge Gambling Task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i="1" dirty="0"/>
              <a:t>Psychological Content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Implicit Association Task (Death/Suicide)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Emotional Stroop Task</a:t>
            </a: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0180661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{79D48871-A613-2842-99CD-E569D4CD8DE4}tf10001062</Template>
  <TotalTime>1583656</TotalTime>
  <Pages>12</Pages>
  <Words>506</Words>
  <Application>Microsoft Macintosh PowerPoint</Application>
  <PresentationFormat>Letter Paper (8.5x11 in)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Helvetica</vt:lpstr>
      <vt:lpstr>Monotype Sorts</vt:lpstr>
      <vt:lpstr>Wingdings 3</vt:lpstr>
      <vt:lpstr>Ion</vt:lpstr>
      <vt:lpstr>Neurocognitive Performance and Suicidal Behavior across the Lifespan (The AFSP Lifespan Study: A Collaborative Endeavor)</vt:lpstr>
      <vt:lpstr>PowerPoint Presentation</vt:lpstr>
      <vt:lpstr>Disclosure:</vt:lpstr>
      <vt:lpstr>Risk Factors for Suicidal Behavior Across the Lifespan:</vt:lpstr>
      <vt:lpstr>Main Topics in Our Presentation:</vt:lpstr>
      <vt:lpstr>Aims of AFSP Lifespan Study:</vt:lpstr>
      <vt:lpstr>AFSP Lifespan Study:</vt:lpstr>
      <vt:lpstr>AFSP Lifespan Study/Clinical Risk Factors for Suicide Attempt:</vt:lpstr>
      <vt:lpstr>AFSP Lifespan Study/Domains:</vt:lpstr>
      <vt:lpstr>AFSP Lifespan Study/Talks Today: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Neuropsychological Assessment in the MHCRC</dc:title>
  <dc:subject/>
  <dc:creator>John Keilp, Ph.D.</dc:creator>
  <cp:keywords/>
  <dc:description/>
  <cp:lastModifiedBy>John Keilp</cp:lastModifiedBy>
  <cp:revision>577</cp:revision>
  <cp:lastPrinted>2003-02-04T22:59:36Z</cp:lastPrinted>
  <dcterms:created xsi:type="dcterms:W3CDTF">2015-10-12T12:18:44Z</dcterms:created>
  <dcterms:modified xsi:type="dcterms:W3CDTF">2023-10-05T16:14:42Z</dcterms:modified>
</cp:coreProperties>
</file>