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67" r:id="rId4"/>
  </p:sldMasterIdLst>
  <p:notesMasterIdLst>
    <p:notesMasterId r:id="rId30"/>
  </p:notesMasterIdLst>
  <p:handoutMasterIdLst>
    <p:handoutMasterId r:id="rId31"/>
  </p:handoutMasterIdLst>
  <p:sldIdLst>
    <p:sldId id="262" r:id="rId5"/>
    <p:sldId id="2147470221" r:id="rId6"/>
    <p:sldId id="2147470222" r:id="rId7"/>
    <p:sldId id="2147470218" r:id="rId8"/>
    <p:sldId id="257" r:id="rId9"/>
    <p:sldId id="2147470196" r:id="rId10"/>
    <p:sldId id="2147470203" r:id="rId11"/>
    <p:sldId id="2147470198" r:id="rId12"/>
    <p:sldId id="2147470200" r:id="rId13"/>
    <p:sldId id="2147470201" r:id="rId14"/>
    <p:sldId id="2147470204" r:id="rId15"/>
    <p:sldId id="2147470199" r:id="rId16"/>
    <p:sldId id="2147470202" r:id="rId17"/>
    <p:sldId id="2147470205" r:id="rId18"/>
    <p:sldId id="2147470211" r:id="rId19"/>
    <p:sldId id="2147470208" r:id="rId20"/>
    <p:sldId id="2147470207" r:id="rId21"/>
    <p:sldId id="2147470219" r:id="rId22"/>
    <p:sldId id="2147470209" r:id="rId23"/>
    <p:sldId id="2147470223" r:id="rId24"/>
    <p:sldId id="2147470210" r:id="rId25"/>
    <p:sldId id="2147470224" r:id="rId26"/>
    <p:sldId id="2147470212" r:id="rId27"/>
    <p:sldId id="2147470213" r:id="rId28"/>
    <p:sldId id="2147470225" r:id="rId29"/>
  </p:sldIdLst>
  <p:sldSz cx="9144000" cy="6858000" type="screen4x3"/>
  <p:notesSz cx="7023100" cy="93091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ind, Jill" initials="BJ" lastIdx="4" clrIdx="0">
    <p:extLst>
      <p:ext uri="{19B8F6BF-5375-455C-9EA6-DF929625EA0E}">
        <p15:presenceInfo xmlns:p15="http://schemas.microsoft.com/office/powerpoint/2012/main" userId="S::Jill.Blind@nationwidechildrens.org::2181f9ba-36ec-476a-b130-e2f6ba470a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91CD"/>
    <a:srgbClr val="00A5EF"/>
    <a:srgbClr val="92278F"/>
    <a:srgbClr val="54B948"/>
    <a:srgbClr val="D0D8E8"/>
    <a:srgbClr val="F6B600"/>
    <a:srgbClr val="F8971D"/>
    <a:srgbClr val="FFC425"/>
    <a:srgbClr val="EF5091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13" autoAdjust="0"/>
    <p:restoredTop sz="95300" autoAdjust="0"/>
  </p:normalViewPr>
  <p:slideViewPr>
    <p:cSldViewPr snapToGrid="0" snapToObjects="1">
      <p:cViewPr varScale="1">
        <p:scale>
          <a:sx n="77" d="100"/>
          <a:sy n="77" d="100"/>
        </p:scale>
        <p:origin x="1248" y="72"/>
      </p:cViewPr>
      <p:guideLst>
        <p:guide orient="horz" pos="216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12B9235-4933-0A43-A572-3E52275E3C5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43979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16" tIns="46808" rIns="93616" bIns="46808" numCol="1" anchor="t" anchorCtr="0" compatLnSpc="1">
            <a:prstTxWarp prst="textNoShape">
              <a:avLst/>
            </a:prstTxWarp>
          </a:bodyPr>
          <a:lstStyle>
            <a:lvl1pPr defTabSz="468313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284DF05-6059-1E41-88D9-436CCDD3579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7531" y="1"/>
            <a:ext cx="3043979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16" tIns="46808" rIns="93616" bIns="46808" numCol="1" anchor="t" anchorCtr="0" compatLnSpc="1">
            <a:prstTxWarp prst="textNoShape">
              <a:avLst/>
            </a:prstTxWarp>
          </a:bodyPr>
          <a:lstStyle>
            <a:lvl1pPr algn="r" defTabSz="468313" eaLnBrk="0" hangingPunct="0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3117D96-7756-B145-8128-97A1406CF6A3}" type="datetime1">
              <a:rPr lang="en-US" altLang="en-US"/>
              <a:pPr>
                <a:defRPr/>
              </a:pPr>
              <a:t>10/5/2023</a:t>
            </a:fld>
            <a:endParaRPr lang="en-US" altLang="en-US" dirty="0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F7B34A40-5331-6A43-BF5B-399C0C07001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42384"/>
            <a:ext cx="3043979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16" tIns="46808" rIns="93616" bIns="46808" numCol="1" anchor="b" anchorCtr="0" compatLnSpc="1">
            <a:prstTxWarp prst="textNoShape">
              <a:avLst/>
            </a:prstTxWarp>
          </a:bodyPr>
          <a:lstStyle>
            <a:lvl1pPr defTabSz="468313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71AD9AB6-8279-1046-9EA3-890D5FF4FC5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7531" y="8842384"/>
            <a:ext cx="3043979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16" tIns="46808" rIns="93616" bIns="46808" numCol="1" anchor="b" anchorCtr="0" compatLnSpc="1">
            <a:prstTxWarp prst="textNoShape">
              <a:avLst/>
            </a:prstTxWarp>
          </a:bodyPr>
          <a:lstStyle>
            <a:lvl1pPr algn="r" defTabSz="468313" eaLnBrk="0" hangingPunct="0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E08D676-B3D2-4B79-801F-9DE60D00AD1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D0E715-0FB6-2F4E-BC93-CBF058D9A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979" cy="4651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9DB360-0DC3-4A45-B4D9-A4317577A0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7531" y="1"/>
            <a:ext cx="3043979" cy="46514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129F476-2277-479A-867E-3CD217B9CD98}" type="datetimeFigureOut">
              <a:rPr lang="en-US" altLang="en-US"/>
              <a:pPr>
                <a:defRPr/>
              </a:pPr>
              <a:t>10/5/2023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86767D9-6CDB-C940-BF51-5F812707D5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84366F6-0220-864E-8B22-BC9A4D7FF0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2946" y="4421192"/>
            <a:ext cx="5617208" cy="41894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22613-D241-F74C-A056-2253D232F0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8842384"/>
            <a:ext cx="3043979" cy="4651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6C0CD-B319-7843-A5D8-74883C8435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7531" y="8842384"/>
            <a:ext cx="3043979" cy="46514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199FBB7-3FB3-4475-9CF6-41CA67D188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6494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7526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9842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8630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6486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6015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3708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7899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9380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7622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288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8164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9452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8589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2873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2539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3290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2AF46-7A5C-C14E-824C-AD0671D4E72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85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4043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3595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4690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2041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9FBB7-3FB3-4475-9CF6-41CA67D18885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081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utterfly gust_sm.eps">
            <a:extLst>
              <a:ext uri="{FF2B5EF4-FFF2-40B4-BE49-F238E27FC236}">
                <a16:creationId xmlns:a16="http://schemas.microsoft.com/office/drawing/2014/main" id="{5C3AE938-528C-445C-BD9D-A60CE0524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813" y="1006475"/>
            <a:ext cx="3471862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197"/>
            <a:ext cx="4572000" cy="2743200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1" i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B109BC0-0AAB-4774-9773-7DA8E5693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E4BE6-6FEF-4DC9-B0DF-35B19DD5C69F}" type="datetime1">
              <a:rPr lang="en-US" altLang="en-US" smtClean="0"/>
              <a:t>10/5/2023</a:t>
            </a:fld>
            <a:endParaRPr lang="en-US" alt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157B05-2A38-43EA-ADF1-0047592716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B8C3C-B9C6-4E06-BC01-21CA629E20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3C2F5F-09D0-E444-9251-4DEAE79285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852" y="6059869"/>
            <a:ext cx="5432295" cy="59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603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6046"/>
            <a:ext cx="8229600" cy="609782"/>
          </a:xfrm>
        </p:spPr>
        <p:txBody>
          <a:bodyPr/>
          <a:lstStyle>
            <a:lvl1pPr algn="l">
              <a:defRPr sz="3200"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5774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B1A6F02-126A-48B2-96EB-4DCF739B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2CAF3-9B1E-4AF0-B418-19A148D5667D}" type="datetime1">
              <a:rPr lang="en-US" altLang="en-US" smtClean="0"/>
              <a:t>10/5/2023</a:t>
            </a:fld>
            <a:endParaRPr lang="en-US" alt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DC51B1-B8C6-474A-A0B3-A84558214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BE1C8-C525-4D98-85EB-C37043738C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506BED-9472-6340-A279-D7C9C855BFAA}"/>
              </a:ext>
            </a:extLst>
          </p:cNvPr>
          <p:cNvCxnSpPr>
            <a:cxnSpLocks/>
          </p:cNvCxnSpPr>
          <p:nvPr userDrawn="1"/>
        </p:nvCxnSpPr>
        <p:spPr>
          <a:xfrm>
            <a:off x="457200" y="1001795"/>
            <a:ext cx="82296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6D479D1-5198-5D4C-B2BF-96AEA0028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853" y="6128513"/>
            <a:ext cx="5432295" cy="59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D13FCC-4DE8-3641-A553-6C99D04D4910}"/>
              </a:ext>
            </a:extLst>
          </p:cNvPr>
          <p:cNvSpPr txBox="1"/>
          <p:nvPr userDrawn="1"/>
        </p:nvSpPr>
        <p:spPr>
          <a:xfrm>
            <a:off x="457200" y="5851514"/>
            <a:ext cx="8229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 dirty="0">
                <a:latin typeface="Times New Roman" panose="02020603050405020304" pitchFamily="18" charset="0"/>
              </a:rPr>
              <a:t>………………..………………………………………………………………………………………………………………………….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48483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63848E6-277C-4C25-B641-7432F350AC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1A21921-E3A4-44AE-A2FF-A12EF9B483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E452C-0362-FB47-9503-A15490432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solidFill>
                  <a:srgbClr val="898989"/>
                </a:solidFill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262EB9-CFB0-4764-B921-A28F60438BD8}" type="datetime1">
              <a:rPr lang="en-US" altLang="en-US" smtClean="0"/>
              <a:t>10/5/2023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5B9F1-59AD-0E43-B3D7-2BC57DA3D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C22A4-A81F-3544-A7A1-4544F9FC1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898989"/>
                </a:solidFill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073B2D-5133-44FF-BCE6-9C1ADFF9B1F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4" r:id="rId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/>
          <a:ea typeface="MS PGothic" panose="020B0600070205080204" pitchFamily="34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Geneva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A5EC57-439B-1A48-8938-B7B4A5D77C00}"/>
              </a:ext>
            </a:extLst>
          </p:cNvPr>
          <p:cNvSpPr/>
          <p:nvPr/>
        </p:nvSpPr>
        <p:spPr>
          <a:xfrm>
            <a:off x="620906" y="1575380"/>
            <a:ext cx="470060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a typeface="Times New Roman" panose="02020603050405020304" pitchFamily="18" charset="0"/>
              </a:rPr>
              <a:t>Implicit Associations with Death / Suicide and Suicidal Behavior Across the Adult Lifespan</a:t>
            </a:r>
            <a:endParaRPr lang="en-US" sz="28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a typeface="Times New Roman" panose="02020603050405020304" pitchFamily="18" charset="0"/>
                <a:cs typeface="Arial" panose="020B0604020202020204" pitchFamily="34" charset="0"/>
              </a:rPr>
              <a:t>Jeffrey A. Bridge, PhD</a:t>
            </a:r>
          </a:p>
        </p:txBody>
      </p:sp>
    </p:spTree>
    <p:extLst>
      <p:ext uri="{BB962C8B-B14F-4D97-AF65-F5344CB8AC3E}">
        <p14:creationId xmlns:p14="http://schemas.microsoft.com/office/powerpoint/2010/main" val="287907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249785"/>
            <a:ext cx="8528811" cy="508393"/>
          </a:xfrm>
        </p:spPr>
        <p:txBody>
          <a:bodyPr/>
          <a:lstStyle/>
          <a:p>
            <a:pPr algn="l"/>
            <a:r>
              <a:rPr lang="en-US" dirty="0"/>
              <a:t>Death/Suicide Implicit Association Test</a:t>
            </a:r>
            <a:endParaRPr lang="en-US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EC3E8E-7930-B947-BFFD-82CC134C7E41}"/>
              </a:ext>
            </a:extLst>
          </p:cNvPr>
          <p:cNvSpPr txBox="1"/>
          <p:nvPr/>
        </p:nvSpPr>
        <p:spPr>
          <a:xfrm>
            <a:off x="465080" y="1004341"/>
            <a:ext cx="8334146" cy="574644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D9122F-FC2D-DA41-8033-F44928CD19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188" y="1372107"/>
            <a:ext cx="3431794" cy="254967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52B219-3C36-C44B-85BD-1CFC43B0E3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672" y="4203537"/>
            <a:ext cx="3357727" cy="240792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38E8D9-D0A2-B547-B79A-5240BE693C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46" y="4136165"/>
            <a:ext cx="3333816" cy="24614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75BF3-1740-9740-89B1-7E212E24578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966" y="2807787"/>
            <a:ext cx="3299990" cy="22991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A7C6D8-D2F4-2E43-8A40-AF4635C3AC3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45" y="1375783"/>
            <a:ext cx="3333817" cy="2449040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28BF6BD-907F-7840-8A71-8325E1910774}"/>
              </a:ext>
            </a:extLst>
          </p:cNvPr>
          <p:cNvCxnSpPr>
            <a:cxnSpLocks/>
          </p:cNvCxnSpPr>
          <p:nvPr/>
        </p:nvCxnSpPr>
        <p:spPr>
          <a:xfrm>
            <a:off x="465080" y="789960"/>
            <a:ext cx="8334146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588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495948"/>
            <a:ext cx="8528811" cy="508393"/>
          </a:xfrm>
        </p:spPr>
        <p:txBody>
          <a:bodyPr/>
          <a:lstStyle/>
          <a:p>
            <a:r>
              <a:rPr lang="en-US" dirty="0"/>
              <a:t>Death/Suicide Implicit Association Test</a:t>
            </a:r>
            <a:endParaRPr lang="en-US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4AAED-A82B-4EE7-ABCA-33488CC0CEFF}"/>
              </a:ext>
            </a:extLst>
          </p:cNvPr>
          <p:cNvSpPr txBox="1"/>
          <p:nvPr/>
        </p:nvSpPr>
        <p:spPr>
          <a:xfrm>
            <a:off x="465080" y="1118764"/>
            <a:ext cx="822172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For each participant, a standardized difference or </a:t>
            </a:r>
            <a:r>
              <a:rPr lang="en-US" sz="2600" b="1" i="1" dirty="0"/>
              <a:t>D</a:t>
            </a:r>
            <a:r>
              <a:rPr lang="en-US" sz="2600" b="1" dirty="0"/>
              <a:t>-score</a:t>
            </a:r>
            <a:r>
              <a:rPr lang="en-US" sz="2600" dirty="0"/>
              <a:t> is calculated for blocks of trials, with both test and practice trials.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Based on difference in reaction times between blocks of word associations with “me” and “death” compared to “me” and “life”.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Prior research shows </a:t>
            </a:r>
            <a:r>
              <a:rPr lang="en-US" sz="2600" b="1" dirty="0"/>
              <a:t>individuals at risk for suicide </a:t>
            </a:r>
            <a:r>
              <a:rPr lang="en-US" sz="2600" dirty="0"/>
              <a:t>respond more </a:t>
            </a:r>
            <a:r>
              <a:rPr lang="en-US" sz="2600" b="1" dirty="0"/>
              <a:t>quickly</a:t>
            </a:r>
            <a:r>
              <a:rPr lang="en-US" sz="2600" dirty="0"/>
              <a:t> to stimuli related to </a:t>
            </a:r>
            <a:r>
              <a:rPr lang="en-US" sz="2600" b="1" dirty="0"/>
              <a:t>“me” </a:t>
            </a:r>
            <a:r>
              <a:rPr lang="en-US" sz="2600" dirty="0"/>
              <a:t>and </a:t>
            </a:r>
            <a:r>
              <a:rPr lang="en-US" sz="2600" b="1" dirty="0"/>
              <a:t>“death”, </a:t>
            </a:r>
            <a:r>
              <a:rPr lang="en-US" sz="2600" dirty="0"/>
              <a:t>and </a:t>
            </a:r>
            <a:r>
              <a:rPr lang="en-US" sz="2600" b="1" dirty="0"/>
              <a:t>slower</a:t>
            </a:r>
            <a:r>
              <a:rPr lang="en-US" sz="2600" dirty="0"/>
              <a:t> when </a:t>
            </a:r>
            <a:r>
              <a:rPr lang="en-US" sz="2600" b="1" dirty="0"/>
              <a:t>“me” </a:t>
            </a:r>
            <a:r>
              <a:rPr lang="en-US" sz="2600" dirty="0"/>
              <a:t>and </a:t>
            </a:r>
            <a:r>
              <a:rPr lang="en-US" sz="2600" b="1" dirty="0"/>
              <a:t>“life” </a:t>
            </a:r>
            <a:r>
              <a:rPr lang="en-US" sz="2600" dirty="0"/>
              <a:t>are represented.</a:t>
            </a:r>
            <a:endParaRPr lang="en-US" sz="2000" baseline="30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0EEE9-91C3-2241-AFEB-17FD1DF51E2B}"/>
              </a:ext>
            </a:extLst>
          </p:cNvPr>
          <p:cNvSpPr txBox="1"/>
          <p:nvPr/>
        </p:nvSpPr>
        <p:spPr>
          <a:xfrm>
            <a:off x="4625009" y="5656572"/>
            <a:ext cx="4061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Glenn et al., 2017; Barnes et al., 2016; Nock et al., 2010</a:t>
            </a:r>
          </a:p>
        </p:txBody>
      </p:sp>
    </p:spTree>
    <p:extLst>
      <p:ext uri="{BB962C8B-B14F-4D97-AF65-F5344CB8AC3E}">
        <p14:creationId xmlns:p14="http://schemas.microsoft.com/office/powerpoint/2010/main" val="3725074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495948"/>
            <a:ext cx="8528811" cy="508393"/>
          </a:xfrm>
        </p:spPr>
        <p:txBody>
          <a:bodyPr/>
          <a:lstStyle/>
          <a:p>
            <a:r>
              <a:rPr lang="en-US" dirty="0"/>
              <a:t>Death/Suicide Implicit Association Test</a:t>
            </a:r>
            <a:endParaRPr lang="en-US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0A8BE8-F2DB-0044-A159-444CDF6DE1B6}"/>
              </a:ext>
            </a:extLst>
          </p:cNvPr>
          <p:cNvGrpSpPr/>
          <p:nvPr/>
        </p:nvGrpSpPr>
        <p:grpSpPr>
          <a:xfrm>
            <a:off x="1229141" y="3624136"/>
            <a:ext cx="3706860" cy="1937231"/>
            <a:chOff x="1022625" y="1776085"/>
            <a:chExt cx="3136420" cy="1414067"/>
          </a:xfrm>
          <a:solidFill>
            <a:schemeClr val="bg1"/>
          </a:solidFill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7F4BB8FF-575E-A84A-99A6-751EF8D7D110}"/>
                </a:ext>
              </a:extLst>
            </p:cNvPr>
            <p:cNvSpPr/>
            <p:nvPr/>
          </p:nvSpPr>
          <p:spPr>
            <a:xfrm>
              <a:off x="1022625" y="1776085"/>
              <a:ext cx="3136420" cy="1099849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9CB9AC-952C-1B43-9840-53EFE5EABE1F}"/>
                </a:ext>
              </a:extLst>
            </p:cNvPr>
            <p:cNvSpPr txBox="1"/>
            <p:nvPr/>
          </p:nvSpPr>
          <p:spPr>
            <a:xfrm>
              <a:off x="1022626" y="1853430"/>
              <a:ext cx="2904484" cy="133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Lower </a:t>
              </a:r>
              <a:r>
                <a:rPr lang="en-US" sz="2400" b="1" i="1" dirty="0"/>
                <a:t>D-Scores</a:t>
              </a:r>
            </a:p>
            <a:p>
              <a:pPr algn="ctr"/>
              <a:endParaRPr lang="en-US" sz="800" dirty="0"/>
            </a:p>
            <a:p>
              <a:pPr algn="ctr"/>
              <a:r>
                <a:rPr lang="en-US" dirty="0"/>
                <a:t>(slower responding to the “death/me” blocks relative to “life/me” blocks).</a:t>
              </a:r>
            </a:p>
            <a:p>
              <a:pPr algn="ctr"/>
              <a:endParaRPr lang="en-US" sz="2400" b="1" i="1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1D78ED-BB28-2844-95FD-23D33F5B3E1C}"/>
              </a:ext>
            </a:extLst>
          </p:cNvPr>
          <p:cNvSpPr txBox="1"/>
          <p:nvPr/>
        </p:nvSpPr>
        <p:spPr>
          <a:xfrm>
            <a:off x="4455366" y="1785637"/>
            <a:ext cx="45385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Stronger association between </a:t>
            </a:r>
            <a:r>
              <a:rPr lang="en-US" sz="2600" b="1" dirty="0"/>
              <a:t>self </a:t>
            </a:r>
            <a:r>
              <a:rPr lang="en-US" sz="2600" dirty="0"/>
              <a:t>and </a:t>
            </a:r>
            <a:r>
              <a:rPr lang="en-US" sz="2600" b="1" dirty="0"/>
              <a:t>death/suicide.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A9AEF5-2B41-774F-BD3E-4FB519E3C4A9}"/>
              </a:ext>
            </a:extLst>
          </p:cNvPr>
          <p:cNvSpPr txBox="1"/>
          <p:nvPr/>
        </p:nvSpPr>
        <p:spPr>
          <a:xfrm>
            <a:off x="4936001" y="3770979"/>
            <a:ext cx="37342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Stronger association between </a:t>
            </a:r>
            <a:r>
              <a:rPr lang="en-US" sz="2600" b="1" dirty="0"/>
              <a:t>self</a:t>
            </a:r>
            <a:r>
              <a:rPr lang="en-US" sz="2600" dirty="0"/>
              <a:t> </a:t>
            </a:r>
          </a:p>
          <a:p>
            <a:pPr algn="ctr"/>
            <a:r>
              <a:rPr lang="en-US" sz="2600" dirty="0"/>
              <a:t>and </a:t>
            </a:r>
            <a:r>
              <a:rPr lang="en-US" sz="2600" b="1" dirty="0"/>
              <a:t>life.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B2C44D-C50A-D84A-AE03-E581CD60A6A9}"/>
              </a:ext>
            </a:extLst>
          </p:cNvPr>
          <p:cNvGrpSpPr/>
          <p:nvPr/>
        </p:nvGrpSpPr>
        <p:grpSpPr>
          <a:xfrm>
            <a:off x="1175025" y="1476273"/>
            <a:ext cx="3706860" cy="1937231"/>
            <a:chOff x="1022625" y="1776085"/>
            <a:chExt cx="3136420" cy="1414067"/>
          </a:xfrm>
          <a:solidFill>
            <a:schemeClr val="bg1"/>
          </a:solidFill>
        </p:grpSpPr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E2C74E1C-4301-1048-B8D9-368A0AB0B78B}"/>
                </a:ext>
              </a:extLst>
            </p:cNvPr>
            <p:cNvSpPr/>
            <p:nvPr/>
          </p:nvSpPr>
          <p:spPr>
            <a:xfrm>
              <a:off x="1022625" y="1776085"/>
              <a:ext cx="3136420" cy="1099849"/>
            </a:xfrm>
            <a:prstGeom prst="homePlate">
              <a:avLst/>
            </a:prstGeom>
            <a:solidFill>
              <a:srgbClr val="5091CD"/>
            </a:solidFill>
            <a:ln>
              <a:solidFill>
                <a:srgbClr val="5091C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BFCF03-4D10-6648-87BC-C1BDA459ED6F}"/>
                </a:ext>
              </a:extLst>
            </p:cNvPr>
            <p:cNvSpPr txBox="1"/>
            <p:nvPr/>
          </p:nvSpPr>
          <p:spPr>
            <a:xfrm>
              <a:off x="1022626" y="1853430"/>
              <a:ext cx="2904484" cy="133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Higher </a:t>
              </a:r>
              <a:r>
                <a:rPr lang="en-US" sz="2400" b="1" i="1" dirty="0"/>
                <a:t>D-Scores</a:t>
              </a:r>
            </a:p>
            <a:p>
              <a:pPr algn="ctr"/>
              <a:endParaRPr lang="en-US" sz="800" dirty="0"/>
            </a:p>
            <a:p>
              <a:pPr algn="ctr"/>
              <a:r>
                <a:rPr lang="en-US" dirty="0"/>
                <a:t>(faster responding to the “death/me” blocks relative to “life/me” blocks).</a:t>
              </a:r>
            </a:p>
            <a:p>
              <a:pPr algn="ctr"/>
              <a:endParaRPr lang="en-US" sz="24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62542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495948"/>
            <a:ext cx="8528811" cy="508393"/>
          </a:xfrm>
        </p:spPr>
        <p:txBody>
          <a:bodyPr/>
          <a:lstStyle/>
          <a:p>
            <a:r>
              <a:rPr lang="en-US" dirty="0"/>
              <a:t>AFSP Lifespan Study: d/s-IAT Analysis</a:t>
            </a:r>
            <a:endParaRPr lang="en-US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4AAED-A82B-4EE7-ABCA-33488CC0CEFF}"/>
              </a:ext>
            </a:extLst>
          </p:cNvPr>
          <p:cNvSpPr txBox="1"/>
          <p:nvPr/>
        </p:nvSpPr>
        <p:spPr>
          <a:xfrm>
            <a:off x="570537" y="1248411"/>
            <a:ext cx="481093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Prior research with  selective samples show strong implicit associations of death/suicide with self detects and predicts future suicidal behavior.</a:t>
            </a:r>
            <a:endParaRPr lang="en-US" sz="2000" baseline="30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Unclear if these effects extend through adulthood.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9D1FE9-C754-2A4B-88C8-FD0F88B06C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950" y="1768839"/>
            <a:ext cx="2845903" cy="28459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CFD35-B85F-D841-8B70-93659C9FD679}"/>
              </a:ext>
            </a:extLst>
          </p:cNvPr>
          <p:cNvSpPr txBox="1"/>
          <p:nvPr/>
        </p:nvSpPr>
        <p:spPr>
          <a:xfrm>
            <a:off x="4625009" y="5656572"/>
            <a:ext cx="4061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Barnes et al., 2016; Nock et al., 2010; Tello et al., 2020</a:t>
            </a:r>
          </a:p>
        </p:txBody>
      </p:sp>
    </p:spTree>
    <p:extLst>
      <p:ext uri="{BB962C8B-B14F-4D97-AF65-F5344CB8AC3E}">
        <p14:creationId xmlns:p14="http://schemas.microsoft.com/office/powerpoint/2010/main" val="1454170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94AAED-A82B-4EE7-ABCA-33488CC0CEFF}"/>
              </a:ext>
            </a:extLst>
          </p:cNvPr>
          <p:cNvSpPr txBox="1"/>
          <p:nvPr/>
        </p:nvSpPr>
        <p:spPr>
          <a:xfrm>
            <a:off x="465080" y="1229766"/>
            <a:ext cx="822172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Examined if implicit association with death/suicide distinguishes </a:t>
            </a:r>
            <a:r>
              <a:rPr lang="en-US" sz="2600" i="1" dirty="0"/>
              <a:t>suicide attempters</a:t>
            </a:r>
            <a:r>
              <a:rPr lang="en-US" sz="2600" dirty="0"/>
              <a:t>, </a:t>
            </a:r>
            <a:r>
              <a:rPr lang="en-US" sz="2600" i="1" dirty="0"/>
              <a:t>depressed non-attempters</a:t>
            </a:r>
            <a:r>
              <a:rPr lang="en-US" sz="2600" dirty="0"/>
              <a:t>, and </a:t>
            </a:r>
            <a:r>
              <a:rPr lang="en-US" sz="2600" i="1" dirty="0"/>
              <a:t>healthy controls </a:t>
            </a:r>
            <a:r>
              <a:rPr lang="en-US" sz="2600" b="1" dirty="0"/>
              <a:t>across the adult lifespan</a:t>
            </a:r>
            <a:r>
              <a:rPr lang="en-US" sz="26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Further assessed if age modified the association between group status and d/s-IAT performance.</a:t>
            </a:r>
          </a:p>
          <a:p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Additional analyses looked at group differences and age effects in mean median response times for specific test and practice blocks of the d/s-IAT.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7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7BD068-8134-C542-936F-19B77291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495948"/>
            <a:ext cx="8528811" cy="508393"/>
          </a:xfrm>
        </p:spPr>
        <p:txBody>
          <a:bodyPr/>
          <a:lstStyle/>
          <a:p>
            <a:r>
              <a:rPr lang="en-US" dirty="0"/>
              <a:t>AFSP Lifespan Study: d/s-IAT Analysis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8127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94AAED-A82B-4EE7-ABCA-33488CC0CEFF}"/>
              </a:ext>
            </a:extLst>
          </p:cNvPr>
          <p:cNvSpPr txBox="1"/>
          <p:nvPr/>
        </p:nvSpPr>
        <p:spPr>
          <a:xfrm>
            <a:off x="465080" y="1216027"/>
            <a:ext cx="810929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Initial sample comprised participants aged 16 to 80 years (N=309).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61 participants (19.7%) were excluded from analyses because d/s-IAT computer tasks did not meet established quality control criteria.</a:t>
            </a:r>
            <a:endParaRPr lang="en-US" sz="2000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Final sample (N=248) </a:t>
            </a:r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7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7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6ED274-0D7E-204B-B7E2-E8F31C60D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495948"/>
            <a:ext cx="8528811" cy="508393"/>
          </a:xfrm>
        </p:spPr>
        <p:txBody>
          <a:bodyPr/>
          <a:lstStyle/>
          <a:p>
            <a:r>
              <a:rPr lang="en-US" dirty="0"/>
              <a:t>AFSP Lifespan Study: d/s-IAT Analysis</a:t>
            </a:r>
            <a:endParaRPr lang="en-US" b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2C77F2-3463-FB48-8F86-5EBA8AEBBD25}"/>
              </a:ext>
            </a:extLst>
          </p:cNvPr>
          <p:cNvSpPr txBox="1"/>
          <p:nvPr/>
        </p:nvSpPr>
        <p:spPr>
          <a:xfrm>
            <a:off x="5044279" y="4016794"/>
            <a:ext cx="3530095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Those who failed were evenly distributed from among the clinical groups. 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Excluded subjects were older, less educated, and had poorer estimated intelligence. 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5CD59E-06C2-0A4C-84C3-B0959884AE31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4016794"/>
            <a:ext cx="472280" cy="7500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13CBFC5-9C66-7546-A320-F0960294CC93}"/>
              </a:ext>
            </a:extLst>
          </p:cNvPr>
          <p:cNvSpPr txBox="1"/>
          <p:nvPr/>
        </p:nvSpPr>
        <p:spPr>
          <a:xfrm>
            <a:off x="450347" y="5678787"/>
            <a:ext cx="1802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Greenwald et al., 2003</a:t>
            </a:r>
          </a:p>
        </p:txBody>
      </p:sp>
    </p:spTree>
    <p:extLst>
      <p:ext uri="{BB962C8B-B14F-4D97-AF65-F5344CB8AC3E}">
        <p14:creationId xmlns:p14="http://schemas.microsoft.com/office/powerpoint/2010/main" val="1955905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90" y="493018"/>
            <a:ext cx="8528811" cy="508393"/>
          </a:xfrm>
        </p:spPr>
        <p:txBody>
          <a:bodyPr/>
          <a:lstStyle/>
          <a:p>
            <a:r>
              <a:rPr lang="en-US" dirty="0"/>
              <a:t>Sample Demographics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11817-CF4B-6C4C-8D46-CED97C1268B7}"/>
              </a:ext>
            </a:extLst>
          </p:cNvPr>
          <p:cNvSpPr txBox="1"/>
          <p:nvPr/>
        </p:nvSpPr>
        <p:spPr>
          <a:xfrm>
            <a:off x="450090" y="5711848"/>
            <a:ext cx="764480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sz="1100" dirty="0">
                <a:ea typeface="Calibri" panose="020F0502020204030204" pitchFamily="34" charset="0"/>
                <a:cs typeface="Arial" panose="020B0604020202020204" pitchFamily="34" charset="0"/>
              </a:rPr>
              <a:t>HC – Healthy Controls; NON – Depressed Non-Attempters; ATT - Depressed Attempters</a:t>
            </a:r>
          </a:p>
          <a:p>
            <a:endParaRPr lang="en-US" altLang="en-US" sz="300" dirty="0"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127E0C-F7EF-C84A-8102-4466CBA20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90" y="1124262"/>
            <a:ext cx="8302363" cy="45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45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495948"/>
            <a:ext cx="8528811" cy="508393"/>
          </a:xfrm>
        </p:spPr>
        <p:txBody>
          <a:bodyPr/>
          <a:lstStyle/>
          <a:p>
            <a:r>
              <a:rPr lang="en-US" dirty="0"/>
              <a:t>Sample Clinical Characteristics</a:t>
            </a:r>
            <a:endParaRPr lang="en-US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00225-27EE-8147-9FE0-B02FF2F8A617}"/>
              </a:ext>
            </a:extLst>
          </p:cNvPr>
          <p:cNvSpPr txBox="1"/>
          <p:nvPr/>
        </p:nvSpPr>
        <p:spPr>
          <a:xfrm>
            <a:off x="465079" y="5866445"/>
            <a:ext cx="819633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sz="1100" dirty="0">
                <a:ea typeface="Calibri" panose="020F0502020204030204" pitchFamily="34" charset="0"/>
                <a:cs typeface="Arial" panose="020B0604020202020204" pitchFamily="34" charset="0"/>
              </a:rPr>
              <a:t>HC – Healthy Controls; NON – Depressed Non-Attempters; ATT - Depressed Attempters</a:t>
            </a:r>
          </a:p>
          <a:p>
            <a:endParaRPr lang="en-US" altLang="en-US" sz="300" dirty="0"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130889-4923-6744-8565-D246EDDFE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67" y="1099705"/>
            <a:ext cx="8283161" cy="467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99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495948"/>
            <a:ext cx="8528811" cy="508393"/>
          </a:xfrm>
        </p:spPr>
        <p:txBody>
          <a:bodyPr/>
          <a:lstStyle/>
          <a:p>
            <a:r>
              <a:rPr lang="en-US" dirty="0"/>
              <a:t>d/s-IAT Performance</a:t>
            </a:r>
            <a:endParaRPr lang="en-US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A0B4D-59B2-F142-8D27-5B4769E89AAD}"/>
              </a:ext>
            </a:extLst>
          </p:cNvPr>
          <p:cNvSpPr txBox="1"/>
          <p:nvPr/>
        </p:nvSpPr>
        <p:spPr>
          <a:xfrm>
            <a:off x="618625" y="2892453"/>
            <a:ext cx="822172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sz="1200" dirty="0">
                <a:ea typeface="Calibri" panose="020F0502020204030204" pitchFamily="34" charset="0"/>
                <a:cs typeface="Arial" panose="020B0604020202020204" pitchFamily="34" charset="0"/>
              </a:rPr>
              <a:t>HC – Healthy Controls; NON – Depressed Non-Attempters; ATT - Depressed Attempters</a:t>
            </a:r>
            <a:endParaRPr lang="en-US" altLang="en-US" sz="1200" dirty="0"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AB7896-64DF-6D45-BDBB-02E21310D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902780"/>
              </p:ext>
            </p:extLst>
          </p:nvPr>
        </p:nvGraphicFramePr>
        <p:xfrm>
          <a:off x="618626" y="1186746"/>
          <a:ext cx="8068174" cy="164715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05719">
                  <a:extLst>
                    <a:ext uri="{9D8B030D-6E8A-4147-A177-3AD203B41FA5}">
                      <a16:colId xmlns:a16="http://schemas.microsoft.com/office/drawing/2014/main" val="3771994105"/>
                    </a:ext>
                  </a:extLst>
                </a:gridCol>
                <a:gridCol w="794111">
                  <a:extLst>
                    <a:ext uri="{9D8B030D-6E8A-4147-A177-3AD203B41FA5}">
                      <a16:colId xmlns:a16="http://schemas.microsoft.com/office/drawing/2014/main" val="2896577045"/>
                    </a:ext>
                  </a:extLst>
                </a:gridCol>
                <a:gridCol w="765751">
                  <a:extLst>
                    <a:ext uri="{9D8B030D-6E8A-4147-A177-3AD203B41FA5}">
                      <a16:colId xmlns:a16="http://schemas.microsoft.com/office/drawing/2014/main" val="1594127721"/>
                    </a:ext>
                  </a:extLst>
                </a:gridCol>
                <a:gridCol w="822471">
                  <a:extLst>
                    <a:ext uri="{9D8B030D-6E8A-4147-A177-3AD203B41FA5}">
                      <a16:colId xmlns:a16="http://schemas.microsoft.com/office/drawing/2014/main" val="1451259611"/>
                    </a:ext>
                  </a:extLst>
                </a:gridCol>
                <a:gridCol w="775715">
                  <a:extLst>
                    <a:ext uri="{9D8B030D-6E8A-4147-A177-3AD203B41FA5}">
                      <a16:colId xmlns:a16="http://schemas.microsoft.com/office/drawing/2014/main" val="2151383217"/>
                    </a:ext>
                  </a:extLst>
                </a:gridCol>
                <a:gridCol w="769965">
                  <a:extLst>
                    <a:ext uri="{9D8B030D-6E8A-4147-A177-3AD203B41FA5}">
                      <a16:colId xmlns:a16="http://schemas.microsoft.com/office/drawing/2014/main" val="4047044646"/>
                    </a:ext>
                  </a:extLst>
                </a:gridCol>
                <a:gridCol w="761715">
                  <a:extLst>
                    <a:ext uri="{9D8B030D-6E8A-4147-A177-3AD203B41FA5}">
                      <a16:colId xmlns:a16="http://schemas.microsoft.com/office/drawing/2014/main" val="4152766132"/>
                    </a:ext>
                  </a:extLst>
                </a:gridCol>
                <a:gridCol w="871147">
                  <a:extLst>
                    <a:ext uri="{9D8B030D-6E8A-4147-A177-3AD203B41FA5}">
                      <a16:colId xmlns:a16="http://schemas.microsoft.com/office/drawing/2014/main" val="1449053575"/>
                    </a:ext>
                  </a:extLst>
                </a:gridCol>
                <a:gridCol w="1401580">
                  <a:extLst>
                    <a:ext uri="{9D8B030D-6E8A-4147-A177-3AD203B41FA5}">
                      <a16:colId xmlns:a16="http://schemas.microsoft.com/office/drawing/2014/main" val="5316975"/>
                    </a:ext>
                  </a:extLst>
                </a:gridCol>
              </a:tblGrid>
              <a:tr h="760328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Healthy Controls (N=86)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Depressed        Non-Attempters (N=80)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Depressed Attempters (N=82)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375347"/>
                  </a:ext>
                </a:extLst>
              </a:tr>
              <a:tr h="348263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490335"/>
                  </a:ext>
                </a:extLst>
              </a:tr>
              <a:tr h="5385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IAT          D-Score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-0.95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-0.71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-0.68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&lt;.001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HC&lt; NON,ATT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557306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D399129-E411-4944-873B-D42FA7D3F3F3}"/>
              </a:ext>
            </a:extLst>
          </p:cNvPr>
          <p:cNvSpPr txBox="1"/>
          <p:nvPr/>
        </p:nvSpPr>
        <p:spPr>
          <a:xfrm>
            <a:off x="618625" y="3512606"/>
            <a:ext cx="8221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Group differences on </a:t>
            </a:r>
            <a:r>
              <a:rPr lang="en-US" sz="2000" i="1" dirty="0"/>
              <a:t>D-</a:t>
            </a:r>
            <a:r>
              <a:rPr lang="en-US" sz="2000" dirty="0"/>
              <a:t>scores driven by significantly higher scores in depressed groups compared to healthy controls.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167CB-5F36-7E4B-952A-FB93DAC7BAFD}"/>
              </a:ext>
            </a:extLst>
          </p:cNvPr>
          <p:cNvSpPr/>
          <p:nvPr/>
        </p:nvSpPr>
        <p:spPr>
          <a:xfrm>
            <a:off x="618625" y="4412631"/>
            <a:ext cx="8068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Statistical significance maintained beyond the effect of study site and demographics that differed significantly between groups including age, race, and ethnicity. </a:t>
            </a:r>
            <a:endParaRPr lang="en-US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35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495948"/>
            <a:ext cx="8528811" cy="508393"/>
          </a:xfrm>
        </p:spPr>
        <p:txBody>
          <a:bodyPr/>
          <a:lstStyle/>
          <a:p>
            <a:r>
              <a:rPr lang="en-US" sz="3000" dirty="0"/>
              <a:t>d/s-IAT Measures Across the Lifespan</a:t>
            </a:r>
            <a:endParaRPr lang="en-US" sz="3000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92830C-F231-7E4C-BD12-6A604D6E7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91" y="1251126"/>
            <a:ext cx="8527309" cy="54703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937BB2-AD5F-4642-9249-BE065C940864}"/>
              </a:ext>
            </a:extLst>
          </p:cNvPr>
          <p:cNvSpPr txBox="1"/>
          <p:nvPr/>
        </p:nvSpPr>
        <p:spPr>
          <a:xfrm>
            <a:off x="592717" y="6104198"/>
            <a:ext cx="74800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Depressed attempters were significantly more likely to associate with death/suicide compared to healthy controls (</a:t>
            </a:r>
            <a:r>
              <a:rPr lang="en-US" sz="1400" i="1" dirty="0"/>
              <a:t>b </a:t>
            </a:r>
            <a:r>
              <a:rPr lang="en-US" sz="1400" dirty="0"/>
              <a:t>= -.01, </a:t>
            </a:r>
            <a:r>
              <a:rPr lang="en-US" sz="1400" i="1" dirty="0"/>
              <a:t>p</a:t>
            </a:r>
            <a:r>
              <a:rPr lang="en-US" sz="1400" dirty="0"/>
              <a:t>&lt;.044), but this association diminished with age.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357A5A-DFE4-082F-A680-916EEE4F415E}"/>
              </a:ext>
            </a:extLst>
          </p:cNvPr>
          <p:cNvSpPr/>
          <p:nvPr/>
        </p:nvSpPr>
        <p:spPr>
          <a:xfrm>
            <a:off x="1199625" y="1257248"/>
            <a:ext cx="2734812" cy="180642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065816-E65D-4233-0CFE-9D71CC54078B}"/>
              </a:ext>
            </a:extLst>
          </p:cNvPr>
          <p:cNvCxnSpPr/>
          <p:nvPr/>
        </p:nvCxnSpPr>
        <p:spPr>
          <a:xfrm flipV="1">
            <a:off x="3514987" y="1434517"/>
            <a:ext cx="0" cy="4166235"/>
          </a:xfrm>
          <a:prstGeom prst="line">
            <a:avLst/>
          </a:prstGeom>
          <a:ln w="15875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70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Collaborators </a:t>
            </a:r>
            <a:endParaRPr lang="en-US" b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0B1ED-62BD-351B-3679-D6F98EB4D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4307747" cy="4157745"/>
          </a:xfrm>
        </p:spPr>
        <p:txBody>
          <a:bodyPr/>
          <a:lstStyle/>
          <a:p>
            <a:r>
              <a:rPr lang="en-US" sz="2800" dirty="0"/>
              <a:t>Donna Ruch, Ph.D.</a:t>
            </a:r>
          </a:p>
          <a:p>
            <a:r>
              <a:rPr lang="en-US" sz="2800" dirty="0"/>
              <a:t>John Keilp, Ph.D.</a:t>
            </a:r>
          </a:p>
          <a:p>
            <a:r>
              <a:rPr lang="en-US" sz="2800" dirty="0"/>
              <a:t>Katalin Szanto, M.D.</a:t>
            </a:r>
          </a:p>
          <a:p>
            <a:r>
              <a:rPr lang="en-US" sz="2800" dirty="0"/>
              <a:t>Hanga Galfalvy, Ph.D.</a:t>
            </a:r>
          </a:p>
          <a:p>
            <a:r>
              <a:rPr lang="en-US" sz="2800" dirty="0"/>
              <a:t>Marianne Gorlyn, Ph.D.</a:t>
            </a:r>
          </a:p>
          <a:p>
            <a:r>
              <a:rPr lang="en-US" sz="2800" dirty="0"/>
              <a:t>Arielle Sheftall, Ph.D.</a:t>
            </a:r>
          </a:p>
          <a:p>
            <a:r>
              <a:rPr lang="en-US" sz="2800" dirty="0"/>
              <a:t>Laura Kenneally, B.A.</a:t>
            </a:r>
          </a:p>
          <a:p>
            <a:r>
              <a:rPr lang="en-US" sz="2800" dirty="0"/>
              <a:t>Jacki Tissue, B.A.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F00DB16-575B-8C7B-B622-0ADAA33F29DD}"/>
              </a:ext>
            </a:extLst>
          </p:cNvPr>
          <p:cNvSpPr txBox="1">
            <a:spLocks/>
          </p:cNvSpPr>
          <p:nvPr/>
        </p:nvSpPr>
        <p:spPr bwMode="auto">
          <a:xfrm>
            <a:off x="4764947" y="1598102"/>
            <a:ext cx="4307747" cy="415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Sean Madden, M.S.</a:t>
            </a:r>
          </a:p>
          <a:p>
            <a:r>
              <a:rPr lang="en-US" sz="2800" dirty="0"/>
              <a:t>Navya Singh, Psy.D.</a:t>
            </a:r>
          </a:p>
          <a:p>
            <a:r>
              <a:rPr lang="en-US" sz="2800" dirty="0"/>
              <a:t>Morgan Buerke, B.A.</a:t>
            </a:r>
          </a:p>
          <a:p>
            <a:r>
              <a:rPr lang="en-US" sz="2800" dirty="0"/>
              <a:t>Chenyang Wang, B.S.</a:t>
            </a:r>
          </a:p>
          <a:p>
            <a:r>
              <a:rPr lang="en-US" sz="2800" dirty="0"/>
              <a:t>Ainsley Burke, Ph.D.</a:t>
            </a:r>
          </a:p>
          <a:p>
            <a:r>
              <a:rPr lang="en-US" sz="2800" dirty="0"/>
              <a:t>J. John Mann, M.D.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347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495948"/>
            <a:ext cx="8528811" cy="508393"/>
          </a:xfrm>
        </p:spPr>
        <p:txBody>
          <a:bodyPr/>
          <a:lstStyle/>
          <a:p>
            <a:r>
              <a:rPr lang="en-US" dirty="0"/>
              <a:t>d/s-IAT Response Time</a:t>
            </a:r>
            <a:endParaRPr lang="en-US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A0B4D-59B2-F142-8D27-5B4769E89AAD}"/>
              </a:ext>
            </a:extLst>
          </p:cNvPr>
          <p:cNvSpPr txBox="1"/>
          <p:nvPr/>
        </p:nvSpPr>
        <p:spPr>
          <a:xfrm>
            <a:off x="618625" y="2892453"/>
            <a:ext cx="82217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sz="1200" dirty="0">
                <a:ea typeface="Calibri" panose="020F0502020204030204" pitchFamily="34" charset="0"/>
                <a:cs typeface="Arial" panose="020B0604020202020204" pitchFamily="34" charset="0"/>
              </a:rPr>
              <a:t>HC – Healthy Controls; NON – Depressed Non-Attempters; ATT - Depressed Attempters; CRT, Composite Response </a:t>
            </a:r>
            <a:r>
              <a:rPr lang="en-US" altLang="en-US" sz="1200" dirty="0" err="1">
                <a:ea typeface="Calibri" panose="020F0502020204030204" pitchFamily="34" charset="0"/>
                <a:cs typeface="Arial" panose="020B0604020202020204" pitchFamily="34" charset="0"/>
              </a:rPr>
              <a:t>TIme</a:t>
            </a:r>
            <a:endParaRPr lang="en-US" altLang="en-US" sz="1200" dirty="0"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AB7896-64DF-6D45-BDBB-02E21310D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005771"/>
              </p:ext>
            </p:extLst>
          </p:nvPr>
        </p:nvGraphicFramePr>
        <p:xfrm>
          <a:off x="618626" y="1186746"/>
          <a:ext cx="8068174" cy="164715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05719">
                  <a:extLst>
                    <a:ext uri="{9D8B030D-6E8A-4147-A177-3AD203B41FA5}">
                      <a16:colId xmlns:a16="http://schemas.microsoft.com/office/drawing/2014/main" val="3771994105"/>
                    </a:ext>
                  </a:extLst>
                </a:gridCol>
                <a:gridCol w="794111">
                  <a:extLst>
                    <a:ext uri="{9D8B030D-6E8A-4147-A177-3AD203B41FA5}">
                      <a16:colId xmlns:a16="http://schemas.microsoft.com/office/drawing/2014/main" val="2896577045"/>
                    </a:ext>
                  </a:extLst>
                </a:gridCol>
                <a:gridCol w="765751">
                  <a:extLst>
                    <a:ext uri="{9D8B030D-6E8A-4147-A177-3AD203B41FA5}">
                      <a16:colId xmlns:a16="http://schemas.microsoft.com/office/drawing/2014/main" val="1594127721"/>
                    </a:ext>
                  </a:extLst>
                </a:gridCol>
                <a:gridCol w="822471">
                  <a:extLst>
                    <a:ext uri="{9D8B030D-6E8A-4147-A177-3AD203B41FA5}">
                      <a16:colId xmlns:a16="http://schemas.microsoft.com/office/drawing/2014/main" val="1451259611"/>
                    </a:ext>
                  </a:extLst>
                </a:gridCol>
                <a:gridCol w="775715">
                  <a:extLst>
                    <a:ext uri="{9D8B030D-6E8A-4147-A177-3AD203B41FA5}">
                      <a16:colId xmlns:a16="http://schemas.microsoft.com/office/drawing/2014/main" val="2151383217"/>
                    </a:ext>
                  </a:extLst>
                </a:gridCol>
                <a:gridCol w="769965">
                  <a:extLst>
                    <a:ext uri="{9D8B030D-6E8A-4147-A177-3AD203B41FA5}">
                      <a16:colId xmlns:a16="http://schemas.microsoft.com/office/drawing/2014/main" val="4047044646"/>
                    </a:ext>
                  </a:extLst>
                </a:gridCol>
                <a:gridCol w="761715">
                  <a:extLst>
                    <a:ext uri="{9D8B030D-6E8A-4147-A177-3AD203B41FA5}">
                      <a16:colId xmlns:a16="http://schemas.microsoft.com/office/drawing/2014/main" val="4152766132"/>
                    </a:ext>
                  </a:extLst>
                </a:gridCol>
                <a:gridCol w="871147">
                  <a:extLst>
                    <a:ext uri="{9D8B030D-6E8A-4147-A177-3AD203B41FA5}">
                      <a16:colId xmlns:a16="http://schemas.microsoft.com/office/drawing/2014/main" val="1449053575"/>
                    </a:ext>
                  </a:extLst>
                </a:gridCol>
                <a:gridCol w="1401580">
                  <a:extLst>
                    <a:ext uri="{9D8B030D-6E8A-4147-A177-3AD203B41FA5}">
                      <a16:colId xmlns:a16="http://schemas.microsoft.com/office/drawing/2014/main" val="5316975"/>
                    </a:ext>
                  </a:extLst>
                </a:gridCol>
              </a:tblGrid>
              <a:tr h="760328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Healthy Controls (N=86)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Depressed        Non-Attempters (N=80)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Depressed Attempters (N=82)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375347"/>
                  </a:ext>
                </a:extLst>
              </a:tr>
              <a:tr h="348263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490335"/>
                  </a:ext>
                </a:extLst>
              </a:tr>
              <a:tr h="5385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IAT          CRT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1081.3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263.2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1000.6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305.5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1101.0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308.1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.001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HC, NON&lt;ATT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557306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D399129-E411-4944-873B-D42FA7D3F3F3}"/>
              </a:ext>
            </a:extLst>
          </p:cNvPr>
          <p:cNvSpPr txBox="1"/>
          <p:nvPr/>
        </p:nvSpPr>
        <p:spPr>
          <a:xfrm>
            <a:off x="618625" y="3512606"/>
            <a:ext cx="8221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Group differences on the composite response time measure driven by significantly slower reaction times in suicide attempters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*results consistent across IAT blocks (e.g., long Death, Suicide/Me, short Life/Me).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167CB-5F36-7E4B-952A-FB93DAC7BAFD}"/>
              </a:ext>
            </a:extLst>
          </p:cNvPr>
          <p:cNvSpPr/>
          <p:nvPr/>
        </p:nvSpPr>
        <p:spPr>
          <a:xfrm>
            <a:off x="618625" y="4800034"/>
            <a:ext cx="8068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Statistical significance maintained beyond the effect of study site and demographics that differed significantly between groups including age, race, and ethnicity. </a:t>
            </a:r>
            <a:endParaRPr lang="en-US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529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52" y="479129"/>
            <a:ext cx="8424264" cy="663872"/>
          </a:xfrm>
        </p:spPr>
        <p:txBody>
          <a:bodyPr/>
          <a:lstStyle/>
          <a:p>
            <a:r>
              <a:rPr lang="en-US" sz="2800" dirty="0"/>
              <a:t>d/s-IAT Response Times Across the Lifespan</a:t>
            </a:r>
            <a:endParaRPr lang="en-US" sz="2800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86267-9568-E847-9953-43330563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95" y="1148936"/>
            <a:ext cx="8686605" cy="55725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EBF49-5F73-534C-BE70-F3B1505EB5B0}"/>
              </a:ext>
            </a:extLst>
          </p:cNvPr>
          <p:cNvSpPr txBox="1"/>
          <p:nvPr/>
        </p:nvSpPr>
        <p:spPr>
          <a:xfrm>
            <a:off x="204832" y="6167244"/>
            <a:ext cx="879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Age and group effects on total mean median reaction time were significantly different between depressed attempters and healthy controls (</a:t>
            </a:r>
            <a:r>
              <a:rPr lang="en-US" sz="1400" i="1" dirty="0"/>
              <a:t>b </a:t>
            </a:r>
            <a:r>
              <a:rPr lang="en-US" sz="1400" dirty="0"/>
              <a:t>= 4.99, </a:t>
            </a:r>
            <a:r>
              <a:rPr lang="en-US" sz="1400" i="1" dirty="0"/>
              <a:t>p</a:t>
            </a:r>
            <a:r>
              <a:rPr lang="en-US" sz="1400" dirty="0"/>
              <a:t>&lt;.023), with group differences increasing at older ages. </a:t>
            </a:r>
          </a:p>
        </p:txBody>
      </p:sp>
    </p:spTree>
    <p:extLst>
      <p:ext uri="{BB962C8B-B14F-4D97-AF65-F5344CB8AC3E}">
        <p14:creationId xmlns:p14="http://schemas.microsoft.com/office/powerpoint/2010/main" val="2951262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495948"/>
            <a:ext cx="8528811" cy="508393"/>
          </a:xfrm>
        </p:spPr>
        <p:txBody>
          <a:bodyPr/>
          <a:lstStyle/>
          <a:p>
            <a:r>
              <a:rPr lang="en-US" sz="2400" dirty="0"/>
              <a:t>Exploratory Analyses: Age and Recency of Attempts</a:t>
            </a:r>
            <a:endParaRPr lang="en-US" sz="2400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A0B4D-59B2-F142-8D27-5B4769E89AAD}"/>
              </a:ext>
            </a:extLst>
          </p:cNvPr>
          <p:cNvSpPr txBox="1"/>
          <p:nvPr/>
        </p:nvSpPr>
        <p:spPr>
          <a:xfrm>
            <a:off x="618625" y="2892453"/>
            <a:ext cx="822172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sz="1200" dirty="0">
                <a:ea typeface="Calibri" panose="020F0502020204030204" pitchFamily="34" charset="0"/>
                <a:cs typeface="Arial" panose="020B0604020202020204" pitchFamily="34" charset="0"/>
              </a:rPr>
              <a:t>HC – Healthy Controls; NON – Depressed Non-Attempters; ATT - Depressed Attempters</a:t>
            </a:r>
            <a:endParaRPr lang="en-US" altLang="en-US" sz="1200" dirty="0"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AB7896-64DF-6D45-BDBB-02E21310D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99066"/>
              </p:ext>
            </p:extLst>
          </p:nvPr>
        </p:nvGraphicFramePr>
        <p:xfrm>
          <a:off x="618626" y="1186746"/>
          <a:ext cx="8068174" cy="164715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05719">
                  <a:extLst>
                    <a:ext uri="{9D8B030D-6E8A-4147-A177-3AD203B41FA5}">
                      <a16:colId xmlns:a16="http://schemas.microsoft.com/office/drawing/2014/main" val="3771994105"/>
                    </a:ext>
                  </a:extLst>
                </a:gridCol>
                <a:gridCol w="794111">
                  <a:extLst>
                    <a:ext uri="{9D8B030D-6E8A-4147-A177-3AD203B41FA5}">
                      <a16:colId xmlns:a16="http://schemas.microsoft.com/office/drawing/2014/main" val="2896577045"/>
                    </a:ext>
                  </a:extLst>
                </a:gridCol>
                <a:gridCol w="765751">
                  <a:extLst>
                    <a:ext uri="{9D8B030D-6E8A-4147-A177-3AD203B41FA5}">
                      <a16:colId xmlns:a16="http://schemas.microsoft.com/office/drawing/2014/main" val="1594127721"/>
                    </a:ext>
                  </a:extLst>
                </a:gridCol>
                <a:gridCol w="822471">
                  <a:extLst>
                    <a:ext uri="{9D8B030D-6E8A-4147-A177-3AD203B41FA5}">
                      <a16:colId xmlns:a16="http://schemas.microsoft.com/office/drawing/2014/main" val="1451259611"/>
                    </a:ext>
                  </a:extLst>
                </a:gridCol>
                <a:gridCol w="775715">
                  <a:extLst>
                    <a:ext uri="{9D8B030D-6E8A-4147-A177-3AD203B41FA5}">
                      <a16:colId xmlns:a16="http://schemas.microsoft.com/office/drawing/2014/main" val="2151383217"/>
                    </a:ext>
                  </a:extLst>
                </a:gridCol>
                <a:gridCol w="769965">
                  <a:extLst>
                    <a:ext uri="{9D8B030D-6E8A-4147-A177-3AD203B41FA5}">
                      <a16:colId xmlns:a16="http://schemas.microsoft.com/office/drawing/2014/main" val="4047044646"/>
                    </a:ext>
                  </a:extLst>
                </a:gridCol>
                <a:gridCol w="761715">
                  <a:extLst>
                    <a:ext uri="{9D8B030D-6E8A-4147-A177-3AD203B41FA5}">
                      <a16:colId xmlns:a16="http://schemas.microsoft.com/office/drawing/2014/main" val="4152766132"/>
                    </a:ext>
                  </a:extLst>
                </a:gridCol>
                <a:gridCol w="871147">
                  <a:extLst>
                    <a:ext uri="{9D8B030D-6E8A-4147-A177-3AD203B41FA5}">
                      <a16:colId xmlns:a16="http://schemas.microsoft.com/office/drawing/2014/main" val="1449053575"/>
                    </a:ext>
                  </a:extLst>
                </a:gridCol>
                <a:gridCol w="1401580">
                  <a:extLst>
                    <a:ext uri="{9D8B030D-6E8A-4147-A177-3AD203B41FA5}">
                      <a16:colId xmlns:a16="http://schemas.microsoft.com/office/drawing/2014/main" val="5316975"/>
                    </a:ext>
                  </a:extLst>
                </a:gridCol>
              </a:tblGrid>
              <a:tr h="760328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Healthy Controls (N=86)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Depressed        Non-Attempters (N=80)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Depressed Attempters (N=82)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375347"/>
                  </a:ext>
                </a:extLst>
              </a:tr>
              <a:tr h="348263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490335"/>
                  </a:ext>
                </a:extLst>
              </a:tr>
              <a:tr h="5385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IAT          D-Score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0.34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-0.57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0.31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-0.34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.02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HC, NON&lt;ATT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557306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D399129-E411-4944-873B-D42FA7D3F3F3}"/>
              </a:ext>
            </a:extLst>
          </p:cNvPr>
          <p:cNvSpPr txBox="1"/>
          <p:nvPr/>
        </p:nvSpPr>
        <p:spPr>
          <a:xfrm>
            <a:off x="618625" y="3512606"/>
            <a:ext cx="82217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Suicide attempters &lt; age 30 who made their most recent attempt within 6 months had significantly higher </a:t>
            </a:r>
            <a:r>
              <a:rPr lang="en-US" sz="2000" i="1" dirty="0"/>
              <a:t>D-</a:t>
            </a:r>
            <a:r>
              <a:rPr lang="en-US" sz="2000" dirty="0"/>
              <a:t>scores compared to depressed non-attempters and healthy controls.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167CB-5F36-7E4B-952A-FB93DAC7BAFD}"/>
              </a:ext>
            </a:extLst>
          </p:cNvPr>
          <p:cNvSpPr/>
          <p:nvPr/>
        </p:nvSpPr>
        <p:spPr>
          <a:xfrm>
            <a:off x="618625" y="4609812"/>
            <a:ext cx="8068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the age range was expanded to &gt; age 30, attempters were no longer significantly different than non-attempters, nor if the time since the most recent attempt was &gt; than 6 months. </a:t>
            </a:r>
            <a:endParaRPr lang="en-US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44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495948"/>
            <a:ext cx="8528811" cy="508393"/>
          </a:xfrm>
        </p:spPr>
        <p:txBody>
          <a:bodyPr/>
          <a:lstStyle/>
          <a:p>
            <a:r>
              <a:rPr lang="en-US" dirty="0"/>
              <a:t>What Did We Learn . . </a:t>
            </a:r>
            <a:endParaRPr lang="en-US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4AAED-A82B-4EE7-ABCA-33488CC0CEFF}"/>
              </a:ext>
            </a:extLst>
          </p:cNvPr>
          <p:cNvSpPr txBox="1"/>
          <p:nvPr/>
        </p:nvSpPr>
        <p:spPr>
          <a:xfrm>
            <a:off x="580524" y="1079622"/>
            <a:ext cx="588377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The </a:t>
            </a:r>
            <a:r>
              <a:rPr lang="en-US" sz="2600" i="1" dirty="0"/>
              <a:t>D</a:t>
            </a:r>
            <a:r>
              <a:rPr lang="en-US" sz="2600" dirty="0"/>
              <a:t>-Score </a:t>
            </a:r>
            <a:r>
              <a:rPr lang="en-US" sz="2600" u="sng" dirty="0"/>
              <a:t>did not </a:t>
            </a:r>
            <a:r>
              <a:rPr lang="en-US" sz="2600" dirty="0"/>
              <a:t>discriminate suicide attempters across the lifespan.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362968-8A57-2F4D-B29E-C74A19F0C7E9}"/>
              </a:ext>
            </a:extLst>
          </p:cNvPr>
          <p:cNvSpPr txBox="1"/>
          <p:nvPr/>
        </p:nvSpPr>
        <p:spPr>
          <a:xfrm>
            <a:off x="580524" y="2559740"/>
            <a:ext cx="769987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Association with death/suicide in all groups was stronger at younger ages, but not in later adulthood.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Diminishing IAT effects in later adulthood, possibly due to reduced self-attributions toward death at older ages, or possibly due to psychometric factors.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B3B85-C8EA-FC44-9CF1-B8184E5C51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299" y="1187367"/>
            <a:ext cx="1481548" cy="168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82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495948"/>
            <a:ext cx="8528811" cy="508393"/>
          </a:xfrm>
        </p:spPr>
        <p:txBody>
          <a:bodyPr/>
          <a:lstStyle/>
          <a:p>
            <a:r>
              <a:rPr lang="en-US" dirty="0"/>
              <a:t>What Did We Learn . . </a:t>
            </a:r>
            <a:endParaRPr lang="en-US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4AAED-A82B-4EE7-ABCA-33488CC0CEFF}"/>
              </a:ext>
            </a:extLst>
          </p:cNvPr>
          <p:cNvSpPr txBox="1"/>
          <p:nvPr/>
        </p:nvSpPr>
        <p:spPr>
          <a:xfrm>
            <a:off x="580525" y="3401672"/>
            <a:ext cx="797119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Computerized tasks relying on the computation of difference scores may not function well in older age groups.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Particularly true for tasks based on subtle reaction time differences between conditions.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FECCB-3AAF-8441-A56E-0017FA9F53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484164"/>
            <a:ext cx="1481548" cy="16839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7366A-2EBC-604D-AAE2-60ABBCD5D7EC}"/>
              </a:ext>
            </a:extLst>
          </p:cNvPr>
          <p:cNvSpPr txBox="1"/>
          <p:nvPr/>
        </p:nvSpPr>
        <p:spPr>
          <a:xfrm>
            <a:off x="580525" y="1079622"/>
            <a:ext cx="55916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indent="-403225">
              <a:buFont typeface="Arial" panose="020B0604020202020204" pitchFamily="34" charset="0"/>
              <a:buChar char="•"/>
            </a:pPr>
            <a:r>
              <a:rPr lang="en-US" sz="2800" dirty="0"/>
              <a:t>Developmental effects appear to have an impact on the sensitivity of behavioral tasks to suicidal behavior across the lifespan. </a:t>
            </a:r>
          </a:p>
        </p:txBody>
      </p:sp>
    </p:spTree>
    <p:extLst>
      <p:ext uri="{BB962C8B-B14F-4D97-AF65-F5344CB8AC3E}">
        <p14:creationId xmlns:p14="http://schemas.microsoft.com/office/powerpoint/2010/main" val="554241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8934A-0A55-993E-C1FC-02113DB2E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41349"/>
            <a:ext cx="8229600" cy="609782"/>
          </a:xfrm>
        </p:spPr>
        <p:txBody>
          <a:bodyPr/>
          <a:lstStyle/>
          <a:p>
            <a:pPr algn="ctr"/>
            <a:r>
              <a:rPr lang="en-US" dirty="0"/>
              <a:t>Thank you!!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7D399-077D-2A6F-6DAD-B0285718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6857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Collaborators </a:t>
            </a:r>
            <a:endParaRPr lang="en-US" b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0B1ED-62BD-351B-3679-D6F98EB4D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307747" cy="4157745"/>
          </a:xfrm>
        </p:spPr>
        <p:txBody>
          <a:bodyPr/>
          <a:lstStyle/>
          <a:p>
            <a:r>
              <a:rPr lang="en-US" sz="3000" dirty="0">
                <a:solidFill>
                  <a:srgbClr val="FF0000"/>
                </a:solidFill>
              </a:rPr>
              <a:t>Donna Ruch, Ph.D.</a:t>
            </a:r>
          </a:p>
          <a:p>
            <a:r>
              <a:rPr lang="en-US" sz="2800" dirty="0"/>
              <a:t>John Keilp, Ph.D.</a:t>
            </a:r>
          </a:p>
          <a:p>
            <a:r>
              <a:rPr lang="en-US" sz="2800" dirty="0"/>
              <a:t>Katalin Szanto, M.D.</a:t>
            </a:r>
          </a:p>
          <a:p>
            <a:r>
              <a:rPr lang="en-US" sz="2800" dirty="0"/>
              <a:t>Hanga Galfalvy, Ph.D.</a:t>
            </a:r>
          </a:p>
          <a:p>
            <a:r>
              <a:rPr lang="en-US" sz="2800" dirty="0"/>
              <a:t>Marianne Gorlyn, Ph.D.</a:t>
            </a:r>
          </a:p>
          <a:p>
            <a:r>
              <a:rPr lang="en-US" sz="2800" dirty="0"/>
              <a:t>Arielle Sheftall, Ph.D.</a:t>
            </a:r>
          </a:p>
          <a:p>
            <a:r>
              <a:rPr lang="en-US" sz="2800" dirty="0"/>
              <a:t>Laura Kenneally, B.A.</a:t>
            </a:r>
          </a:p>
          <a:p>
            <a:r>
              <a:rPr lang="en-US" sz="2800" dirty="0"/>
              <a:t>Jacki Tissue, B.A.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F00DB16-575B-8C7B-B622-0ADAA33F29DD}"/>
              </a:ext>
            </a:extLst>
          </p:cNvPr>
          <p:cNvSpPr txBox="1">
            <a:spLocks/>
          </p:cNvSpPr>
          <p:nvPr/>
        </p:nvSpPr>
        <p:spPr bwMode="auto">
          <a:xfrm>
            <a:off x="4764947" y="1600199"/>
            <a:ext cx="4307747" cy="415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Sean Madden, M.S.</a:t>
            </a:r>
          </a:p>
          <a:p>
            <a:r>
              <a:rPr lang="en-US" sz="2800" dirty="0"/>
              <a:t>Navya Singh, Psy.D.</a:t>
            </a:r>
          </a:p>
          <a:p>
            <a:r>
              <a:rPr lang="en-US" sz="2800" dirty="0"/>
              <a:t>Morgan Buerke, B.A.</a:t>
            </a:r>
          </a:p>
          <a:p>
            <a:r>
              <a:rPr lang="en-US" sz="2800" dirty="0"/>
              <a:t>Chenyang Wang, B.S.</a:t>
            </a:r>
          </a:p>
          <a:p>
            <a:r>
              <a:rPr lang="en-US" sz="2800" dirty="0"/>
              <a:t>Ainsley Burke, Ph.D.</a:t>
            </a:r>
          </a:p>
          <a:p>
            <a:r>
              <a:rPr lang="en-US" sz="2800" dirty="0"/>
              <a:t>J. John Mann, M.D.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89348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495948"/>
            <a:ext cx="8528811" cy="508393"/>
          </a:xfrm>
        </p:spPr>
        <p:txBody>
          <a:bodyPr/>
          <a:lstStyle/>
          <a:p>
            <a:r>
              <a:rPr lang="en-US" dirty="0"/>
              <a:t>Disclosures</a:t>
            </a:r>
            <a:endParaRPr lang="en-US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4AAED-A82B-4EE7-ABCA-33488CC0CEFF}"/>
              </a:ext>
            </a:extLst>
          </p:cNvPr>
          <p:cNvSpPr txBox="1"/>
          <p:nvPr/>
        </p:nvSpPr>
        <p:spPr>
          <a:xfrm>
            <a:off x="465080" y="1271994"/>
            <a:ext cx="7971193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Arial" pitchFamily="34" charset="0"/>
              </a:rPr>
              <a:t>Dr. Bridge receives research grant funding from the National Institute of Mental Health (NIMH), the Centers for Disease Control and Prevention (CDC), and the Patient-Centered Outcomes Research Institute (PCORI).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altLang="en-US" sz="2800" dirty="0">
              <a:cs typeface="Arial" pitchFamily="34" charset="0"/>
            </a:endParaRP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Arial" pitchFamily="34" charset="0"/>
              </a:rPr>
              <a:t>Study funded by Linked Grant from AFSP.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altLang="en-US" sz="2800" dirty="0">
              <a:cs typeface="Arial" pitchFamily="34" charset="0"/>
            </a:endParaRP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Arial" pitchFamily="34" charset="0"/>
              </a:rPr>
              <a:t>Dr. Bridge is a member of the Scientific Advisory Board of </a:t>
            </a:r>
            <a:r>
              <a:rPr lang="en-US" altLang="en-US" sz="2800" dirty="0" err="1">
                <a:cs typeface="Arial" pitchFamily="34" charset="0"/>
              </a:rPr>
              <a:t>Clarigent</a:t>
            </a:r>
            <a:r>
              <a:rPr lang="en-US" altLang="en-US" sz="2800" dirty="0">
                <a:cs typeface="Arial" pitchFamily="34" charset="0"/>
              </a:rPr>
              <a:t> Health.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7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407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2354" y="470600"/>
            <a:ext cx="3214834" cy="504192"/>
          </a:xfrm>
          <a:prstGeom prst="rect">
            <a:avLst/>
          </a:prstGeom>
        </p:spPr>
        <p:txBody>
          <a:bodyPr vert="horz" wrap="square" lIns="0" tIns="1512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9"/>
              </a:spcBef>
            </a:pPr>
            <a:r>
              <a:rPr spc="-7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2383" y="1313846"/>
            <a:ext cx="7786834" cy="3317266"/>
          </a:xfrm>
          <a:prstGeom prst="rect">
            <a:avLst/>
          </a:prstGeom>
        </p:spPr>
        <p:txBody>
          <a:bodyPr vert="horz" wrap="square" lIns="0" tIns="8965" rIns="0" bIns="0" rtlCol="0">
            <a:spAutoFit/>
          </a:bodyPr>
          <a:lstStyle/>
          <a:p>
            <a:pPr marL="444897" marR="531187" indent="-433691">
              <a:lnSpc>
                <a:spcPct val="101299"/>
              </a:lnSpc>
              <a:spcBef>
                <a:spcPts val="71"/>
              </a:spcBef>
              <a:buChar char="•"/>
              <a:tabLst>
                <a:tab pos="444337" algn="l"/>
                <a:tab pos="444897" algn="l"/>
              </a:tabLst>
            </a:pPr>
            <a:endParaRPr lang="en-US" altLang="en-US" sz="2471" dirty="0">
              <a:cs typeface="Arial" panose="020B0604020202020204" pitchFamily="34" charset="0"/>
            </a:endParaRPr>
          </a:p>
          <a:p>
            <a:pPr marL="444897" marR="531187" indent="-433691">
              <a:lnSpc>
                <a:spcPct val="101299"/>
              </a:lnSpc>
              <a:spcBef>
                <a:spcPts val="71"/>
              </a:spcBef>
              <a:buChar char="•"/>
              <a:tabLst>
                <a:tab pos="444337" algn="l"/>
                <a:tab pos="444897" algn="l"/>
              </a:tabLst>
            </a:pPr>
            <a:r>
              <a:rPr lang="en-US" altLang="en-US" sz="3200" dirty="0">
                <a:cs typeface="Arial" panose="020B0604020202020204" pitchFamily="34" charset="0"/>
              </a:rPr>
              <a:t>Screening for suicide risk</a:t>
            </a:r>
          </a:p>
          <a:p>
            <a:pPr marL="444897" marR="531187" indent="-433691">
              <a:lnSpc>
                <a:spcPct val="101299"/>
              </a:lnSpc>
              <a:spcBef>
                <a:spcPts val="71"/>
              </a:spcBef>
              <a:buChar char="•"/>
              <a:tabLst>
                <a:tab pos="444337" algn="l"/>
                <a:tab pos="444897" algn="l"/>
              </a:tabLst>
            </a:pPr>
            <a:endParaRPr lang="en-US" altLang="en-US" sz="3000" dirty="0">
              <a:cs typeface="Arial" panose="020B0604020202020204" pitchFamily="34" charset="0"/>
            </a:endParaRPr>
          </a:p>
          <a:p>
            <a:pPr marL="444897" marR="531187" indent="-433691">
              <a:lnSpc>
                <a:spcPct val="101299"/>
              </a:lnSpc>
              <a:spcBef>
                <a:spcPts val="71"/>
              </a:spcBef>
              <a:buChar char="•"/>
              <a:tabLst>
                <a:tab pos="444337" algn="l"/>
                <a:tab pos="444897" algn="l"/>
              </a:tabLst>
            </a:pPr>
            <a:r>
              <a:rPr lang="en-US" altLang="en-US" sz="3200" dirty="0">
                <a:cs typeface="Arial" panose="020B0604020202020204" pitchFamily="34" charset="0"/>
              </a:rPr>
              <a:t>Death/Suicide Implicit Association Test (d/s-IAT)</a:t>
            </a:r>
          </a:p>
          <a:p>
            <a:pPr marL="444897" marR="531187" indent="-433691">
              <a:lnSpc>
                <a:spcPct val="101299"/>
              </a:lnSpc>
              <a:spcBef>
                <a:spcPts val="71"/>
              </a:spcBef>
              <a:buChar char="•"/>
              <a:tabLst>
                <a:tab pos="444337" algn="l"/>
                <a:tab pos="444897" algn="l"/>
              </a:tabLst>
            </a:pPr>
            <a:endParaRPr lang="en-US" sz="3000" dirty="0">
              <a:cs typeface="Arial" panose="020B0604020202020204" pitchFamily="34" charset="0"/>
            </a:endParaRPr>
          </a:p>
          <a:p>
            <a:pPr marL="444897" marR="531187" indent="-433691">
              <a:lnSpc>
                <a:spcPct val="101299"/>
              </a:lnSpc>
              <a:spcBef>
                <a:spcPts val="71"/>
              </a:spcBef>
              <a:buChar char="•"/>
              <a:tabLst>
                <a:tab pos="444337" algn="l"/>
                <a:tab pos="444897" algn="l"/>
              </a:tabLst>
            </a:pPr>
            <a:r>
              <a:rPr lang="en-US" sz="3200" dirty="0"/>
              <a:t>Lifespan study and d/s-IAT Analysis</a:t>
            </a:r>
            <a:endParaRPr sz="3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496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495948"/>
            <a:ext cx="8528811" cy="508393"/>
          </a:xfrm>
        </p:spPr>
        <p:txBody>
          <a:bodyPr/>
          <a:lstStyle/>
          <a:p>
            <a:pPr algn="l"/>
            <a:r>
              <a:rPr lang="en-US" dirty="0"/>
              <a:t>Screening for Suicide Risk</a:t>
            </a:r>
            <a:endParaRPr lang="en-US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4AAED-A82B-4EE7-ABCA-33488CC0CEFF}"/>
              </a:ext>
            </a:extLst>
          </p:cNvPr>
          <p:cNvSpPr txBox="1"/>
          <p:nvPr/>
        </p:nvSpPr>
        <p:spPr>
          <a:xfrm>
            <a:off x="532624" y="1215524"/>
            <a:ext cx="466896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Screening for suicide risk allows us to identify individuals at risk and provide or connect them to necessary mental health resources.</a:t>
            </a:r>
            <a:endParaRPr lang="en-US" sz="2600" baseline="30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2B21C-D08E-CF4E-A5A8-9FD08DA52420}"/>
              </a:ext>
            </a:extLst>
          </p:cNvPr>
          <p:cNvSpPr txBox="1"/>
          <p:nvPr/>
        </p:nvSpPr>
        <p:spPr>
          <a:xfrm>
            <a:off x="532624" y="3944795"/>
            <a:ext cx="80299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While many will disclose suicidal thoughts and behaviors when asked directly through self-report screening, some may be reluctant to discuss thoughts or plans.</a:t>
            </a:r>
            <a:endParaRPr lang="en-US" sz="2600" baseline="30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99803-D3F9-A649-8000-4CEF295C7E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586" y="1242140"/>
            <a:ext cx="2838887" cy="273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7EAEB4-E02A-F34C-BEF3-74ACCFC20C8D}"/>
              </a:ext>
            </a:extLst>
          </p:cNvPr>
          <p:cNvSpPr txBox="1"/>
          <p:nvPr/>
        </p:nvSpPr>
        <p:spPr>
          <a:xfrm>
            <a:off x="4393723" y="5699121"/>
            <a:ext cx="4318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Franklin et al., 2017; Kleiman et al., 2017; Carter et al., 2017</a:t>
            </a:r>
          </a:p>
        </p:txBody>
      </p:sp>
    </p:spTree>
    <p:extLst>
      <p:ext uri="{BB962C8B-B14F-4D97-AF65-F5344CB8AC3E}">
        <p14:creationId xmlns:p14="http://schemas.microsoft.com/office/powerpoint/2010/main" val="186235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94AAED-A82B-4EE7-ABCA-33488CC0CEFF}"/>
              </a:ext>
            </a:extLst>
          </p:cNvPr>
          <p:cNvSpPr txBox="1"/>
          <p:nvPr/>
        </p:nvSpPr>
        <p:spPr>
          <a:xfrm>
            <a:off x="532623" y="1121313"/>
            <a:ext cx="46689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Given this reluctance and the transient nature of suicidal thoughts and behaviors, our almost exclusive reliance on self-report measures limits our ability to effectively assess suicide risk.</a:t>
            </a:r>
            <a:endParaRPr lang="en-US" sz="2000" baseline="30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2B21C-D08E-CF4E-A5A8-9FD08DA52420}"/>
              </a:ext>
            </a:extLst>
          </p:cNvPr>
          <p:cNvSpPr txBox="1"/>
          <p:nvPr/>
        </p:nvSpPr>
        <p:spPr>
          <a:xfrm>
            <a:off x="532623" y="4537633"/>
            <a:ext cx="80299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Opportunities exist to improve screening by incorporating additional measures that do not rely on self-report.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1D5C28-02CA-F946-BFA8-5527BB784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459" y="1237603"/>
            <a:ext cx="2833142" cy="33604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1B42086-8B00-C14D-878D-B8051E1E7E04}"/>
              </a:ext>
            </a:extLst>
          </p:cNvPr>
          <p:cNvSpPr txBox="1">
            <a:spLocks/>
          </p:cNvSpPr>
          <p:nvPr/>
        </p:nvSpPr>
        <p:spPr bwMode="auto">
          <a:xfrm>
            <a:off x="397712" y="516942"/>
            <a:ext cx="8528811" cy="50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dirty="0"/>
              <a:t>Opportunities</a:t>
            </a:r>
            <a:endParaRPr lang="en-US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555EAF-AD92-9948-985C-0896BFD535AB}"/>
              </a:ext>
            </a:extLst>
          </p:cNvPr>
          <p:cNvSpPr txBox="1"/>
          <p:nvPr/>
        </p:nvSpPr>
        <p:spPr>
          <a:xfrm>
            <a:off x="5693063" y="5656572"/>
            <a:ext cx="2993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Franklin et al., 2017; Kleiman et al., 2017</a:t>
            </a:r>
          </a:p>
        </p:txBody>
      </p:sp>
    </p:spTree>
    <p:extLst>
      <p:ext uri="{BB962C8B-B14F-4D97-AF65-F5344CB8AC3E}">
        <p14:creationId xmlns:p14="http://schemas.microsoft.com/office/powerpoint/2010/main" val="4090548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94AAED-A82B-4EE7-ABCA-33488CC0CEFF}"/>
              </a:ext>
            </a:extLst>
          </p:cNvPr>
          <p:cNvSpPr txBox="1"/>
          <p:nvPr/>
        </p:nvSpPr>
        <p:spPr>
          <a:xfrm>
            <a:off x="4123660" y="1171612"/>
            <a:ext cx="487023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/>
              <a:t>Detection of implicit associations with self and  death/suicide</a:t>
            </a:r>
            <a:r>
              <a:rPr lang="en-US" sz="2500" i="1" dirty="0"/>
              <a:t> </a:t>
            </a:r>
            <a:r>
              <a:rPr lang="en-US" sz="2500" dirty="0"/>
              <a:t>can provide a complementary approach to patient self-report.</a:t>
            </a:r>
            <a:r>
              <a:rPr lang="en-US" sz="2500" baseline="30000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01962-0312-8B43-ACA7-CE23803BF67C}"/>
              </a:ext>
            </a:extLst>
          </p:cNvPr>
          <p:cNvSpPr txBox="1"/>
          <p:nvPr/>
        </p:nvSpPr>
        <p:spPr>
          <a:xfrm>
            <a:off x="4123660" y="3449925"/>
            <a:ext cx="46160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/>
              <a:t>A widely studied measure of implicit associations is the </a:t>
            </a:r>
            <a:r>
              <a:rPr lang="en-US" sz="2500" b="1" dirty="0"/>
              <a:t>Death/Suicide Implicit Association Test (d/s-IAT).</a:t>
            </a:r>
            <a:endParaRPr lang="en-US" sz="2500" baseline="30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AC0BB-DB0B-6742-9F82-E945E8901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10" y="1272197"/>
            <a:ext cx="3615681" cy="41214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D7839F-B662-3847-8769-2E67CF87DBF8}"/>
              </a:ext>
            </a:extLst>
          </p:cNvPr>
          <p:cNvSpPr txBox="1">
            <a:spLocks/>
          </p:cNvSpPr>
          <p:nvPr/>
        </p:nvSpPr>
        <p:spPr bwMode="auto">
          <a:xfrm>
            <a:off x="465080" y="477787"/>
            <a:ext cx="8528811" cy="50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dirty="0"/>
              <a:t>Death/Suicide Implicit Association Test</a:t>
            </a:r>
            <a:endParaRPr lang="en-US" b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594E19-2912-424D-8A97-810F9BC27E0F}"/>
              </a:ext>
            </a:extLst>
          </p:cNvPr>
          <p:cNvSpPr txBox="1"/>
          <p:nvPr/>
        </p:nvSpPr>
        <p:spPr>
          <a:xfrm>
            <a:off x="4572000" y="575244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Glenn et al., 2017; Barnes et al., 2016; Nock et al., 2010</a:t>
            </a:r>
          </a:p>
        </p:txBody>
      </p:sp>
    </p:spTree>
    <p:extLst>
      <p:ext uri="{BB962C8B-B14F-4D97-AF65-F5344CB8AC3E}">
        <p14:creationId xmlns:p14="http://schemas.microsoft.com/office/powerpoint/2010/main" val="447622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9FC8-9AB8-459D-B16C-63CC645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495948"/>
            <a:ext cx="8528811" cy="508393"/>
          </a:xfrm>
        </p:spPr>
        <p:txBody>
          <a:bodyPr/>
          <a:lstStyle/>
          <a:p>
            <a:r>
              <a:rPr lang="en-US" dirty="0"/>
              <a:t>Death/Suicide Implicit Association Test</a:t>
            </a:r>
            <a:endParaRPr lang="en-US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4AAED-A82B-4EE7-ABCA-33488CC0CEFF}"/>
              </a:ext>
            </a:extLst>
          </p:cNvPr>
          <p:cNvSpPr txBox="1"/>
          <p:nvPr/>
        </p:nvSpPr>
        <p:spPr>
          <a:xfrm>
            <a:off x="465080" y="1118764"/>
            <a:ext cx="476648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/>
              <a:t>The d/s-IAT is a computerized task that examines </a:t>
            </a:r>
            <a:r>
              <a:rPr lang="en-US" sz="2500" b="1" dirty="0"/>
              <a:t>implicit</a:t>
            </a:r>
            <a:r>
              <a:rPr lang="en-US" sz="2500" dirty="0"/>
              <a:t> </a:t>
            </a:r>
            <a:r>
              <a:rPr lang="en-US" sz="2500" b="1" dirty="0"/>
              <a:t>self-identification </a:t>
            </a:r>
            <a:r>
              <a:rPr lang="en-US" sz="2500" dirty="0"/>
              <a:t>with</a:t>
            </a:r>
            <a:r>
              <a:rPr lang="en-US" sz="2500" b="1" dirty="0"/>
              <a:t> “death/suicide” </a:t>
            </a:r>
            <a:r>
              <a:rPr lang="en-US" sz="2500" dirty="0"/>
              <a:t>or </a:t>
            </a:r>
            <a:r>
              <a:rPr lang="en-US" sz="2500" b="1" dirty="0"/>
              <a:t>“life”.</a:t>
            </a:r>
          </a:p>
          <a:p>
            <a:pPr lvl="1"/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/>
              <a:t>Participants categorize words to the left or right based on the categories at the top of the screen </a:t>
            </a:r>
            <a:r>
              <a:rPr lang="en-US" sz="2500" b="1" dirty="0"/>
              <a:t>(“ME” </a:t>
            </a:r>
            <a:r>
              <a:rPr lang="en-US" sz="2500" dirty="0"/>
              <a:t>vs. </a:t>
            </a:r>
            <a:r>
              <a:rPr lang="en-US" sz="2500" b="1" dirty="0"/>
              <a:t>“NOT ME” </a:t>
            </a:r>
            <a:r>
              <a:rPr lang="en-US" sz="2500" dirty="0"/>
              <a:t>and </a:t>
            </a:r>
            <a:r>
              <a:rPr lang="en-US" sz="2500" b="1" dirty="0"/>
              <a:t>“LIFE” </a:t>
            </a:r>
            <a:r>
              <a:rPr lang="en-US" sz="2500" dirty="0"/>
              <a:t>vs. </a:t>
            </a:r>
            <a:r>
              <a:rPr lang="en-US" sz="2500" b="1" dirty="0"/>
              <a:t>“DEATH”).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B4C93-8538-475B-A59F-B0534DF3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BE1C8-C525-4D98-85EB-C37043738CEE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F5A40-9ADD-C345-B7BD-5FD87DDF6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065" y="1804025"/>
            <a:ext cx="2947524" cy="339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81913"/>
      </p:ext>
    </p:extLst>
  </p:cSld>
  <p:clrMapOvr>
    <a:masterClrMapping/>
  </p:clrMapOvr>
</p:sld>
</file>

<file path=ppt/theme/theme1.xml><?xml version="1.0" encoding="utf-8"?>
<a:theme xmlns:a="http://schemas.openxmlformats.org/drawingml/2006/main" name="Generic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BBDBD8E72E3641822BF8C3F250F4BF" ma:contentTypeVersion="2" ma:contentTypeDescription="Create a new document." ma:contentTypeScope="" ma:versionID="60e5e018f5ea1c9ac6571781875979b6">
  <xsd:schema xmlns:xsd="http://www.w3.org/2001/XMLSchema" xmlns:xs="http://www.w3.org/2001/XMLSchema" xmlns:p="http://schemas.microsoft.com/office/2006/metadata/properties" xmlns:ns2="698a3cf5-9278-481d-a670-21e4d5344e40" targetNamespace="http://schemas.microsoft.com/office/2006/metadata/properties" ma:root="true" ma:fieldsID="b6388b6203d62dd1f5692d58cd1dc1d6" ns2:_="">
    <xsd:import namespace="698a3cf5-9278-481d-a670-21e4d5344e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8a3cf5-9278-481d-a670-21e4d5344e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874791-3EF4-4463-9C42-D4B89ED956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8a3cf5-9278-481d-a670-21e4d5344e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A9467B-D571-48F7-8FAC-481470B796C1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698a3cf5-9278-481d-a670-21e4d5344e4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B7D38DE-D70D-4A55-8C1A-29079A9E6D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61299</TotalTime>
  <Words>1598</Words>
  <Application>Microsoft Office PowerPoint</Application>
  <PresentationFormat>On-screen Show (4:3)</PresentationFormat>
  <Paragraphs>249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Generic PPT</vt:lpstr>
      <vt:lpstr>PowerPoint Presentation</vt:lpstr>
      <vt:lpstr>Collaborators </vt:lpstr>
      <vt:lpstr>Collaborators </vt:lpstr>
      <vt:lpstr>Disclosures</vt:lpstr>
      <vt:lpstr>Overview</vt:lpstr>
      <vt:lpstr>Screening for Suicide Risk</vt:lpstr>
      <vt:lpstr>PowerPoint Presentation</vt:lpstr>
      <vt:lpstr>PowerPoint Presentation</vt:lpstr>
      <vt:lpstr>Death/Suicide Implicit Association Test</vt:lpstr>
      <vt:lpstr>Death/Suicide Implicit Association Test</vt:lpstr>
      <vt:lpstr>Death/Suicide Implicit Association Test</vt:lpstr>
      <vt:lpstr>Death/Suicide Implicit Association Test</vt:lpstr>
      <vt:lpstr>AFSP Lifespan Study: d/s-IAT Analysis</vt:lpstr>
      <vt:lpstr>AFSP Lifespan Study: d/s-IAT Analysis</vt:lpstr>
      <vt:lpstr>AFSP Lifespan Study: d/s-IAT Analysis</vt:lpstr>
      <vt:lpstr>Sample Demographics</vt:lpstr>
      <vt:lpstr>Sample Clinical Characteristics</vt:lpstr>
      <vt:lpstr>d/s-IAT Performance</vt:lpstr>
      <vt:lpstr>d/s-IAT Measures Across the Lifespan</vt:lpstr>
      <vt:lpstr>d/s-IAT Response Time</vt:lpstr>
      <vt:lpstr>d/s-IAT Response Times Across the Lifespan</vt:lpstr>
      <vt:lpstr>Exploratory Analyses: Age and Recency of Attempts</vt:lpstr>
      <vt:lpstr>What Did We Learn . . </vt:lpstr>
      <vt:lpstr>What Did We Learn . . </vt:lpstr>
      <vt:lpstr>Thank you!!</vt:lpstr>
    </vt:vector>
  </TitlesOfParts>
  <Company>Conrad Phillips Vutech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Bill Heinig</dc:creator>
  <cp:lastModifiedBy>Bridge, Jeff</cp:lastModifiedBy>
  <cp:revision>1321</cp:revision>
  <cp:lastPrinted>2022-03-18T13:58:18Z</cp:lastPrinted>
  <dcterms:created xsi:type="dcterms:W3CDTF">2011-10-31T19:58:26Z</dcterms:created>
  <dcterms:modified xsi:type="dcterms:W3CDTF">2023-10-05T16:33:52Z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0x01010041BBDBD8E72E3641822BF8C3F250F4BF</vt:lpwstr>
  </property>
</Properties>
</file>