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6" r:id="rId2"/>
    <p:sldId id="270" r:id="rId3"/>
    <p:sldId id="328" r:id="rId4"/>
    <p:sldId id="329" r:id="rId5"/>
    <p:sldId id="330" r:id="rId6"/>
    <p:sldId id="331" r:id="rId7"/>
    <p:sldId id="333" r:id="rId8"/>
    <p:sldId id="268" r:id="rId9"/>
    <p:sldId id="257" r:id="rId10"/>
    <p:sldId id="338" r:id="rId11"/>
    <p:sldId id="339" r:id="rId12"/>
    <p:sldId id="340" r:id="rId13"/>
    <p:sldId id="341" r:id="rId14"/>
    <p:sldId id="342" r:id="rId15"/>
    <p:sldId id="335" r:id="rId16"/>
    <p:sldId id="343" r:id="rId17"/>
    <p:sldId id="344" r:id="rId18"/>
    <p:sldId id="345" r:id="rId19"/>
    <p:sldId id="346" r:id="rId20"/>
    <p:sldId id="347" r:id="rId21"/>
    <p:sldId id="262" r:id="rId22"/>
    <p:sldId id="263"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7"/>
    <p:restoredTop sz="94663"/>
  </p:normalViewPr>
  <p:slideViewPr>
    <p:cSldViewPr snapToGrid="0" snapToObjects="1">
      <p:cViewPr varScale="1">
        <p:scale>
          <a:sx n="116" d="100"/>
          <a:sy n="116" d="100"/>
        </p:scale>
        <p:origin x="12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449C08-7603-4E98-B563-6616BBF38557}" type="datetimeFigureOut">
              <a:rPr lang="en-US" smtClean="0"/>
              <a:t>12/11/2023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5E3B5-C712-4D05-B470-8E97E44F398D}" type="slidenum">
              <a:rPr lang="en-US" smtClean="0"/>
              <a:t>‹#›</a:t>
            </a:fld>
            <a:endParaRPr lang="en-US"/>
          </a:p>
        </p:txBody>
      </p:sp>
    </p:spTree>
    <p:extLst>
      <p:ext uri="{BB962C8B-B14F-4D97-AF65-F5344CB8AC3E}">
        <p14:creationId xmlns:p14="http://schemas.microsoft.com/office/powerpoint/2010/main" val="99650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1790700"/>
          </a:xfrm>
        </p:spPr>
        <p:txBody>
          <a:bodyPr anchor="t" anchorCtr="0">
            <a:normAutofit/>
          </a:bodyPr>
          <a:lstStyle>
            <a:lvl1pPr algn="l">
              <a:lnSpc>
                <a:spcPts val="6800"/>
              </a:lnSpc>
              <a:defRPr sz="62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3154680"/>
            <a:ext cx="6858000" cy="571501"/>
          </a:xfrm>
        </p:spPr>
        <p:txBody>
          <a:bodyPr>
            <a:normAutofit/>
          </a:bodyPr>
          <a:lstStyle>
            <a:lvl1pPr marL="0" indent="0" algn="l">
              <a:lnSpc>
                <a:spcPts val="3600"/>
              </a:lnSpc>
              <a:spcAft>
                <a:spcPts val="0"/>
              </a:spcAft>
              <a:buNone/>
              <a:defRPr sz="2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737754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and Statement">
    <p:spTree>
      <p:nvGrpSpPr>
        <p:cNvPr id="1" name=""/>
        <p:cNvGrpSpPr/>
        <p:nvPr/>
      </p:nvGrpSpPr>
      <p:grpSpPr>
        <a:xfrm>
          <a:off x="0" y="0"/>
          <a:ext cx="0" cy="0"/>
          <a:chOff x="0" y="0"/>
          <a:chExt cx="0" cy="0"/>
        </a:xfrm>
      </p:grpSpPr>
      <p:sp>
        <p:nvSpPr>
          <p:cNvPr id="2" name="Title 1"/>
          <p:cNvSpPr>
            <a:spLocks noGrp="1"/>
          </p:cNvSpPr>
          <p:nvPr>
            <p:ph type="title"/>
          </p:nvPr>
        </p:nvSpPr>
        <p:spPr>
          <a:xfrm>
            <a:off x="4114800" y="914400"/>
            <a:ext cx="4395788" cy="3200400"/>
          </a:xfrm>
        </p:spPr>
        <p:txBody>
          <a:bodyPr anchor="ctr" anchorCtr="0">
            <a:normAutofit/>
          </a:bodyPr>
          <a:lstStyle>
            <a:lvl1pPr>
              <a:lnSpc>
                <a:spcPts val="3800"/>
              </a:lnSpc>
              <a:defRPr sz="3200" b="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a:extLst>
              <a:ext uri="{FF2B5EF4-FFF2-40B4-BE49-F238E27FC236}">
                <a16:creationId xmlns:a16="http://schemas.microsoft.com/office/drawing/2014/main" id="{437BA0FC-CA27-8E41-B6D0-8875722D88F3}"/>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3" name="Text Placeholder 2">
            <a:extLst>
              <a:ext uri="{FF2B5EF4-FFF2-40B4-BE49-F238E27FC236}">
                <a16:creationId xmlns:a16="http://schemas.microsoft.com/office/drawing/2014/main" id="{7DA8674E-E5EF-6444-B530-D0909641EFC7}"/>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23942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and Paragraph">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4114800" y="914399"/>
            <a:ext cx="4398264" cy="3200400"/>
          </a:xfrm>
        </p:spPr>
        <p:txBody>
          <a:bodyPr anchor="ctr" anchorCtr="0">
            <a:normAutofit/>
          </a:bodyPr>
          <a:lstStyle>
            <a:lvl1pPr>
              <a:lnSpc>
                <a:spcPts val="2100"/>
              </a:lnSpc>
              <a:spcAft>
                <a:spcPts val="600"/>
              </a:spcAft>
              <a:defRPr sz="1800"/>
            </a:lvl1pPr>
          </a:lstStyle>
          <a:p>
            <a:pPr lvl="0"/>
            <a:r>
              <a:rPr lang="en-US"/>
              <a:t>Edit Master text styles</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Picture Placeholder 4">
            <a:extLst>
              <a:ext uri="{FF2B5EF4-FFF2-40B4-BE49-F238E27FC236}">
                <a16:creationId xmlns:a16="http://schemas.microsoft.com/office/drawing/2014/main" id="{284B874B-C5CC-4A4B-93D1-436E9C1981A8}"/>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4" name="Text Placeholder 2">
            <a:extLst>
              <a:ext uri="{FF2B5EF4-FFF2-40B4-BE49-F238E27FC236}">
                <a16:creationId xmlns:a16="http://schemas.microsoft.com/office/drawing/2014/main" id="{7176DE7D-18BD-F943-AE30-2235AFC60135}"/>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29534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2514600"/>
          </a:xfrm>
        </p:spPr>
        <p:txBody>
          <a:bodyPr anchor="ctr" anchorCtr="0">
            <a:normAutofit/>
          </a:bodyPr>
          <a:lstStyle>
            <a:lvl1pPr algn="l">
              <a:lnSpc>
                <a:spcPts val="6800"/>
              </a:lnSpc>
              <a:defRPr sz="62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78548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800600" y="2172697"/>
            <a:ext cx="4155440" cy="688848"/>
          </a:xfrm>
        </p:spPr>
        <p:txBody>
          <a:bodyPr anchor="ctr" anchorCtr="0">
            <a:normAutofit/>
          </a:bodyPr>
          <a:lstStyle>
            <a:lvl1pPr algn="l">
              <a:lnSpc>
                <a:spcPts val="3200"/>
              </a:lnSpc>
              <a:defRPr sz="3200" b="0">
                <a:solidFill>
                  <a:schemeClr val="bg1"/>
                </a:solidFill>
              </a:defRPr>
            </a:lvl1pPr>
          </a:lstStyle>
          <a:p>
            <a:r>
              <a:rPr lang="en-US"/>
              <a:t>Click to edit Master title style</a:t>
            </a:r>
            <a:endParaRPr lang="en-US" dirty="0"/>
          </a:p>
        </p:txBody>
      </p:sp>
      <p:pic>
        <p:nvPicPr>
          <p:cNvPr id="5" name="Picture 4">
            <a:extLst>
              <a:ext uri="{FF2B5EF4-FFF2-40B4-BE49-F238E27FC236}">
                <a16:creationId xmlns:a16="http://schemas.microsoft.com/office/drawing/2014/main" id="{D8B18961-8480-5445-A4A4-85613DAFD47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4676" y="2172697"/>
            <a:ext cx="3666265" cy="688848"/>
          </a:xfrm>
          <a:prstGeom prst="rect">
            <a:avLst/>
          </a:prstGeom>
        </p:spPr>
      </p:pic>
    </p:spTree>
    <p:extLst>
      <p:ext uri="{BB962C8B-B14F-4D97-AF65-F5344CB8AC3E}">
        <p14:creationId xmlns:p14="http://schemas.microsoft.com/office/powerpoint/2010/main" val="39318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753762"/>
            <a:ext cx="6858000" cy="3635358"/>
          </a:xfrm>
        </p:spPr>
        <p:txBody>
          <a:bodyPr anchor="ctr" anchorCtr="0">
            <a:normAutofit/>
          </a:bodyPr>
          <a:lstStyle>
            <a:lvl1pPr algn="l">
              <a:lnSpc>
                <a:spcPts val="5000"/>
              </a:lnSpc>
              <a:defRPr sz="4200" b="1">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87703003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457200" y="1591055"/>
            <a:ext cx="8229600" cy="2468880"/>
          </a:xfrm>
        </p:spPr>
        <p:txBody>
          <a:bodyPr/>
          <a:lstStyle>
            <a:lvl2pPr marL="740664" indent="-228600">
              <a:lnSpc>
                <a:spcPct val="100000"/>
              </a:lnSpc>
              <a:defRPr/>
            </a:lvl2pPr>
            <a:lvl3pPr marL="969264">
              <a:lnSpc>
                <a:spcPct val="100000"/>
              </a:lnSpc>
              <a:defRPr/>
            </a:lvl3pPr>
            <a:lvl4pPr marL="1600200" indent="-228600">
              <a:lnSpc>
                <a:spcPct val="100000"/>
              </a:lnSpc>
              <a:spcBef>
                <a:spcPts val="432"/>
              </a:spcBef>
              <a:spcAft>
                <a:spcPts val="0"/>
              </a:spcAft>
              <a:defRPr sz="1800"/>
            </a:lvl4pPr>
          </a:lstStyle>
          <a:p>
            <a:pPr lvl="0"/>
            <a:r>
              <a:rPr lang="en-US" dirty="0"/>
              <a:t>Click here to edit text or click icons to add picture, chart or table</a:t>
            </a:r>
          </a:p>
          <a:p>
            <a:pPr lvl="1"/>
            <a:r>
              <a:rPr lang="en-US" dirty="0"/>
              <a:t>Second level</a:t>
            </a:r>
          </a:p>
          <a:p>
            <a:pPr lvl="2"/>
            <a:r>
              <a:rPr lang="en-US" dirty="0"/>
              <a:t>Third level</a:t>
            </a:r>
          </a:p>
          <a:p>
            <a:pPr lvl="3"/>
            <a:r>
              <a:rPr lang="en-US" dirty="0"/>
              <a:t>Fourth level</a:t>
            </a:r>
          </a:p>
        </p:txBody>
      </p:sp>
      <p:sp>
        <p:nvSpPr>
          <p:cNvPr id="11" name="Text Placeholder 2">
            <a:extLst>
              <a:ext uri="{FF2B5EF4-FFF2-40B4-BE49-F238E27FC236}">
                <a16:creationId xmlns:a16="http://schemas.microsoft.com/office/drawing/2014/main" id="{0A4004F5-7E70-E14E-8D0B-BEDF800C7C13}"/>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Tree>
    <p:extLst>
      <p:ext uri="{BB962C8B-B14F-4D97-AF65-F5344CB8AC3E}">
        <p14:creationId xmlns:p14="http://schemas.microsoft.com/office/powerpoint/2010/main" val="269500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450570"/>
            <a:ext cx="8229600" cy="1687733"/>
          </a:xfrm>
        </p:spPr>
        <p:txBody>
          <a:bodyPr/>
          <a:lstStyle>
            <a:lvl1pPr>
              <a:lnSpc>
                <a:spcPts val="2500"/>
              </a:lnSpc>
              <a:defRPr sz="2000"/>
            </a:lvl1pPr>
            <a:lvl2pPr marL="740664" indent="-228600">
              <a:lnSpc>
                <a:spcPct val="100000"/>
              </a:lnSpc>
              <a:tabLst/>
              <a:defRPr sz="1600"/>
            </a:lvl2pPr>
            <a:lvl3pPr marL="968375" indent="-230188">
              <a:lnSpc>
                <a:spcPct val="100000"/>
              </a:lnSpc>
              <a:tabLst/>
              <a:defRPr sz="1600"/>
            </a:lvl3pPr>
            <a:lvl4pPr marL="1600200" indent="-231775">
              <a:lnSpc>
                <a:spcPct val="100000"/>
              </a:lnSpc>
              <a:tabLst/>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704088"/>
          </a:xfrm>
        </p:spPr>
        <p:txBody>
          <a:bodyPr anchor="t" anchorCtr="0">
            <a:normAutofit/>
          </a:bodyPr>
          <a:lstStyle>
            <a:lvl1pPr marL="0" indent="0">
              <a:lnSpc>
                <a:spcPts val="2100"/>
              </a:lnSpc>
              <a:spcAft>
                <a:spcPts val="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21EAFD29-4CB2-AE42-9AE6-C27DC3C278AD}"/>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99781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ng Paragrahps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84832"/>
            <a:ext cx="8229600" cy="2203704"/>
          </a:xfrm>
        </p:spPr>
        <p:txBody>
          <a:bodyPr/>
          <a:lstStyle>
            <a:lvl1pPr>
              <a:lnSpc>
                <a:spcPts val="1900"/>
              </a:lnSpc>
              <a:spcAft>
                <a:spcPts val="900"/>
              </a:spcAft>
              <a:defRPr sz="1400"/>
            </a:lvl1pPr>
            <a:lvl2pPr marL="740664" indent="-219075">
              <a:lnSpc>
                <a:spcPct val="100000"/>
              </a:lnSpc>
              <a:spcAft>
                <a:spcPts val="900"/>
              </a:spcAft>
              <a:tabLst/>
              <a:defRPr sz="1400"/>
            </a:lvl2pPr>
            <a:lvl3pPr marL="969264" indent="-230188">
              <a:lnSpc>
                <a:spcPct val="100000"/>
              </a:lnSpc>
              <a:spcAft>
                <a:spcPts val="600"/>
              </a:spcAft>
              <a:tabLst/>
              <a:defRPr sz="1400"/>
            </a:lvl3pPr>
            <a:lvl4pPr marL="1600200" indent="-231775">
              <a:lnSpc>
                <a:spcPct val="100000"/>
              </a:lnSpc>
              <a:tabLst/>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393192"/>
          </a:xfrm>
        </p:spPr>
        <p:txBody>
          <a:bodyPr anchor="t" anchorCtr="0">
            <a:normAutofit/>
          </a:bodyPr>
          <a:lstStyle>
            <a:lvl1pPr marL="0" indent="0">
              <a:lnSpc>
                <a:spcPts val="1400"/>
              </a:lnSpc>
              <a:spcAft>
                <a:spcPts val="600"/>
              </a:spcAft>
              <a:buNone/>
              <a:defRPr sz="12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7835C97-3947-6B4C-AC09-81C535F70DF2}"/>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52083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8053389" cy="3200400"/>
          </a:xfrm>
        </p:spPr>
        <p:txBody>
          <a:bodyPr anchor="ctr" anchorCtr="0">
            <a:normAutofit/>
          </a:bodyPr>
          <a:lstStyle>
            <a:lvl1pPr>
              <a:lnSpc>
                <a:spcPts val="4300"/>
              </a:lnSpc>
              <a:defRPr sz="420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B7939202-9881-F041-8088-5F5F956036C8}"/>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79033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3"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Edit Master text styles</a:t>
            </a:r>
          </a:p>
          <a:p>
            <a:pPr lvl="1"/>
            <a:r>
              <a:rPr lang="en-US"/>
              <a:t>Second level</a:t>
            </a:r>
          </a:p>
          <a:p>
            <a:pPr lvl="2"/>
            <a:r>
              <a:rPr lang="en-US"/>
              <a:t>Third level</a:t>
            </a:r>
          </a:p>
          <a:p>
            <a:pPr lvl="3"/>
            <a:r>
              <a:rPr lang="en-US"/>
              <a:t>Fourth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D49BFF7-EBBF-6548-AD0E-F742B690197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08000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Intro">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2491755"/>
            <a:ext cx="2514600" cy="1725689"/>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6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3314699" y="2491754"/>
            <a:ext cx="2514600" cy="17256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5ADB952E-F3CB-3147-AB62-E03470C0F1E1}"/>
              </a:ext>
            </a:extLst>
          </p:cNvPr>
          <p:cNvSpPr>
            <a:spLocks noGrp="1"/>
          </p:cNvSpPr>
          <p:nvPr>
            <p:ph type="body" idx="11"/>
          </p:nvPr>
        </p:nvSpPr>
        <p:spPr>
          <a:xfrm>
            <a:off x="457200" y="1591056"/>
            <a:ext cx="8229600" cy="617934"/>
          </a:xfrm>
        </p:spPr>
        <p:txBody>
          <a:bodyPr anchor="t" anchorCtr="0">
            <a:normAutofit/>
          </a:bodyPr>
          <a:lstStyle>
            <a:lvl1pPr marL="0" indent="0">
              <a:lnSpc>
                <a:spcPts val="1900"/>
              </a:lnSpc>
              <a:spcAft>
                <a:spcPts val="60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5" name="Content Placeholder 14">
            <a:extLst>
              <a:ext uri="{FF2B5EF4-FFF2-40B4-BE49-F238E27FC236}">
                <a16:creationId xmlns:a16="http://schemas.microsoft.com/office/drawing/2014/main" id="{B21518E5-1BFB-7A44-BDA5-5591171B9F97}"/>
              </a:ext>
            </a:extLst>
          </p:cNvPr>
          <p:cNvSpPr>
            <a:spLocks noGrp="1"/>
          </p:cNvSpPr>
          <p:nvPr>
            <p:ph sz="quarter" idx="13"/>
          </p:nvPr>
        </p:nvSpPr>
        <p:spPr>
          <a:xfrm>
            <a:off x="6172200" y="2492454"/>
            <a:ext cx="2514600" cy="17249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tabLs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sp>
        <p:nvSpPr>
          <p:cNvPr id="16" name="Text Placeholder 2">
            <a:extLst>
              <a:ext uri="{FF2B5EF4-FFF2-40B4-BE49-F238E27FC236}">
                <a16:creationId xmlns:a16="http://schemas.microsoft.com/office/drawing/2014/main" id="{A76275CF-12A9-7E47-BE7C-C1BA01B3528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30572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Text Placeholder 2">
            <a:extLst>
              <a:ext uri="{FF2B5EF4-FFF2-40B4-BE49-F238E27FC236}">
                <a16:creationId xmlns:a16="http://schemas.microsoft.com/office/drawing/2014/main" id="{6F6DDF8C-8B85-2B47-88E6-449B1F2F936E}"/>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4" name="Media Placeholder 3">
            <a:extLst>
              <a:ext uri="{FF2B5EF4-FFF2-40B4-BE49-F238E27FC236}">
                <a16:creationId xmlns:a16="http://schemas.microsoft.com/office/drawing/2014/main" id="{E3237993-1D7A-E64C-8BF0-884B666EED59}"/>
              </a:ext>
            </a:extLst>
          </p:cNvPr>
          <p:cNvSpPr>
            <a:spLocks noGrp="1"/>
          </p:cNvSpPr>
          <p:nvPr>
            <p:ph type="media" sz="quarter" idx="13"/>
          </p:nvPr>
        </p:nvSpPr>
        <p:spPr>
          <a:xfrm>
            <a:off x="457200" y="914399"/>
            <a:ext cx="8229600" cy="3200401"/>
          </a:xfrm>
        </p:spPr>
        <p:txBody>
          <a:bodyPr/>
          <a:lstStyle/>
          <a:p>
            <a:r>
              <a:rPr lang="en-US"/>
              <a:t>Click icon to add media</a:t>
            </a:r>
            <a:endParaRPr lang="en-US" dirty="0"/>
          </a:p>
        </p:txBody>
      </p:sp>
    </p:spTree>
    <p:extLst>
      <p:ext uri="{BB962C8B-B14F-4D97-AF65-F5344CB8AC3E}">
        <p14:creationId xmlns:p14="http://schemas.microsoft.com/office/powerpoint/2010/main" val="24170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58952"/>
            <a:ext cx="8229600" cy="994172"/>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8801"/>
            <a:ext cx="8229600" cy="2465407"/>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2555827"/>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9" r:id="rId5"/>
    <p:sldLayoutId id="2147483663" r:id="rId6"/>
    <p:sldLayoutId id="2147483664" r:id="rId7"/>
    <p:sldLayoutId id="2147483680" r:id="rId8"/>
    <p:sldLayoutId id="2147483674" r:id="rId9"/>
    <p:sldLayoutId id="2147483677" r:id="rId10"/>
    <p:sldLayoutId id="2147483678" r:id="rId11"/>
    <p:sldLayoutId id="2147483675" r:id="rId12"/>
    <p:sldLayoutId id="2147483676" r:id="rId13"/>
  </p:sldLayoutIdLst>
  <p:txStyles>
    <p:titleStyle>
      <a:lvl1pPr algn="l" defTabSz="685800" rtl="0" eaLnBrk="1" latinLnBrk="0" hangingPunct="1">
        <a:lnSpc>
          <a:spcPts val="4000"/>
        </a:lnSpc>
        <a:spcBef>
          <a:spcPct val="0"/>
        </a:spcBef>
        <a:buNone/>
        <a:defRPr sz="3600" b="1" kern="1200">
          <a:solidFill>
            <a:schemeClr val="tx1"/>
          </a:solidFill>
          <a:latin typeface="+mj-lt"/>
          <a:ea typeface="+mj-ea"/>
          <a:cs typeface="+mj-cs"/>
        </a:defRPr>
      </a:lvl1pPr>
    </p:titleStyle>
    <p:bodyStyle>
      <a:lvl1pPr marL="0" indent="0" algn="l" defTabSz="685800" rtl="0" eaLnBrk="1" latinLnBrk="0" hangingPunct="1">
        <a:lnSpc>
          <a:spcPts val="2900"/>
        </a:lnSpc>
        <a:spcBef>
          <a:spcPts val="0"/>
        </a:spcBef>
        <a:spcAft>
          <a:spcPts val="900"/>
        </a:spcAft>
        <a:buFont typeface="Arial" panose="020B0604020202020204" pitchFamily="34" charset="0"/>
        <a:buNone/>
        <a:defRPr sz="2400" b="0" kern="1200">
          <a:solidFill>
            <a:schemeClr val="tx1"/>
          </a:solidFill>
          <a:latin typeface="+mn-lt"/>
          <a:ea typeface="+mn-ea"/>
          <a:cs typeface="+mn-cs"/>
        </a:defRPr>
      </a:lvl1pPr>
      <a:lvl2pPr marL="740664" indent="-228600" algn="l" defTabSz="685800" rtl="0" eaLnBrk="1" latinLnBrk="0" hangingPunct="1">
        <a:lnSpc>
          <a:spcPct val="100000"/>
        </a:lnSpc>
        <a:spcBef>
          <a:spcPts val="0"/>
        </a:spcBef>
        <a:spcAft>
          <a:spcPts val="900"/>
        </a:spcAft>
        <a:buClr>
          <a:schemeClr val="tx2"/>
        </a:buClr>
        <a:buFont typeface="Arial" panose="020B0604020202020204" pitchFamily="34" charset="0"/>
        <a:buChar char="•"/>
        <a:tabLst/>
        <a:defRPr sz="2400" b="1" kern="1200">
          <a:solidFill>
            <a:schemeClr val="tx1"/>
          </a:solidFill>
          <a:latin typeface="+mn-lt"/>
          <a:ea typeface="+mn-ea"/>
          <a:cs typeface="+mn-cs"/>
        </a:defRPr>
      </a:lvl2pPr>
      <a:lvl3pPr marL="969264" indent="-228600" algn="l" defTabSz="685800" rtl="0" eaLnBrk="1" latinLnBrk="0" hangingPunct="1">
        <a:lnSpc>
          <a:spcPct val="100000"/>
        </a:lnSpc>
        <a:spcBef>
          <a:spcPts val="0"/>
        </a:spcBef>
        <a:spcAft>
          <a:spcPts val="600"/>
        </a:spcAft>
        <a:buClr>
          <a:schemeClr val="tx2"/>
        </a:buClr>
        <a:buFont typeface="System Font Regular"/>
        <a:buChar char="−"/>
        <a:tabLst/>
        <a:defRPr sz="2400" kern="1200">
          <a:solidFill>
            <a:schemeClr val="tx1"/>
          </a:solidFill>
          <a:latin typeface="+mn-lt"/>
          <a:ea typeface="+mn-ea"/>
          <a:cs typeface="+mn-cs"/>
        </a:defRPr>
      </a:lvl3pPr>
      <a:lvl4pPr marL="1600200" indent="-228600" algn="l" defTabSz="685800" rtl="0" eaLnBrk="1" latinLnBrk="0" hangingPunct="1">
        <a:lnSpc>
          <a:spcPct val="100000"/>
        </a:lnSpc>
        <a:spcBef>
          <a:spcPts val="432"/>
        </a:spcBef>
        <a:spcAft>
          <a:spcPts val="0"/>
        </a:spcAft>
        <a:buFont typeface="System Font Regular"/>
        <a:buChar char="−"/>
        <a:tabLst/>
        <a:defRPr sz="18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9.xml"/><Relationship Id="rId5" Type="http://schemas.openxmlformats.org/officeDocument/2006/relationships/image" Target="../media/image16.jpg"/><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38E1-4B4D-3548-9105-D9E312CAC4C5}"/>
              </a:ext>
            </a:extLst>
          </p:cNvPr>
          <p:cNvSpPr>
            <a:spLocks noGrp="1"/>
          </p:cNvSpPr>
          <p:nvPr>
            <p:ph type="ctrTitle"/>
          </p:nvPr>
        </p:nvSpPr>
        <p:spPr/>
        <p:txBody>
          <a:bodyPr>
            <a:noAutofit/>
          </a:bodyPr>
          <a:lstStyle/>
          <a:p>
            <a:pPr>
              <a:lnSpc>
                <a:spcPct val="100000"/>
              </a:lnSpc>
            </a:pPr>
            <a:r>
              <a:rPr lang="en-US" sz="3200" dirty="0"/>
              <a:t>Emotion-based impulsivity, emotion regulation, and suicidal ideation and behavior in schizophrenia spectrum disorder</a:t>
            </a:r>
          </a:p>
        </p:txBody>
      </p:sp>
      <p:sp>
        <p:nvSpPr>
          <p:cNvPr id="3" name="Subtitle 2">
            <a:extLst>
              <a:ext uri="{FF2B5EF4-FFF2-40B4-BE49-F238E27FC236}">
                <a16:creationId xmlns:a16="http://schemas.microsoft.com/office/drawing/2014/main" id="{BDFDC9E2-6815-984E-8FF8-1AAADA4BAC94}"/>
              </a:ext>
            </a:extLst>
          </p:cNvPr>
          <p:cNvSpPr>
            <a:spLocks noGrp="1"/>
          </p:cNvSpPr>
          <p:nvPr>
            <p:ph type="subTitle" idx="1"/>
          </p:nvPr>
        </p:nvSpPr>
        <p:spPr/>
        <p:txBody>
          <a:bodyPr/>
          <a:lstStyle/>
          <a:p>
            <a:r>
              <a:rPr lang="en-US" dirty="0"/>
              <a:t>By: Matthew J. Hoptman, PhD</a:t>
            </a:r>
          </a:p>
        </p:txBody>
      </p:sp>
      <p:pic>
        <p:nvPicPr>
          <p:cNvPr id="4" name="Picture 3" descr="NKILOGO4">
            <a:extLst>
              <a:ext uri="{FF2B5EF4-FFF2-40B4-BE49-F238E27FC236}">
                <a16:creationId xmlns:a16="http://schemas.microsoft.com/office/drawing/2014/main" id="{56A3AA02-FBDC-8283-B72C-F9B8F42DBDEA}"/>
              </a:ext>
            </a:extLst>
          </p:cNvPr>
          <p:cNvPicPr>
            <a:picLocks noChangeAspect="1" noChangeArrowheads="1"/>
          </p:cNvPicPr>
          <p:nvPr/>
        </p:nvPicPr>
        <p:blipFill>
          <a:blip r:embed="rId2" cstate="print"/>
          <a:srcRect/>
          <a:stretch>
            <a:fillRect/>
          </a:stretch>
        </p:blipFill>
        <p:spPr bwMode="auto">
          <a:xfrm>
            <a:off x="499599" y="421369"/>
            <a:ext cx="685737" cy="688442"/>
          </a:xfrm>
          <a:prstGeom prst="rect">
            <a:avLst/>
          </a:prstGeom>
          <a:noFill/>
          <a:ln w="9525">
            <a:noFill/>
            <a:miter lim="800000"/>
            <a:headEnd/>
            <a:tailEnd/>
          </a:ln>
        </p:spPr>
      </p:pic>
      <p:pic>
        <p:nvPicPr>
          <p:cNvPr id="5" name="Picture 4" descr="A picture containing text&#10;&#10;Description automatically generated">
            <a:extLst>
              <a:ext uri="{FF2B5EF4-FFF2-40B4-BE49-F238E27FC236}">
                <a16:creationId xmlns:a16="http://schemas.microsoft.com/office/drawing/2014/main" id="{3DD144A2-AEC4-AD4D-9DE2-521DB3A7FF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695" y="421369"/>
            <a:ext cx="1628774" cy="685800"/>
          </a:xfrm>
          <a:prstGeom prst="rect">
            <a:avLst/>
          </a:prstGeom>
        </p:spPr>
      </p:pic>
    </p:spTree>
    <p:extLst>
      <p:ext uri="{BB962C8B-B14F-4D97-AF65-F5344CB8AC3E}">
        <p14:creationId xmlns:p14="http://schemas.microsoft.com/office/powerpoint/2010/main" val="1966279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Suicidality in Schizophrenia</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257175" indent="-257175">
              <a:lnSpc>
                <a:spcPct val="100000"/>
              </a:lnSpc>
              <a:spcAft>
                <a:spcPts val="600"/>
              </a:spcAft>
              <a:buFont typeface="Arial" panose="020B0604020202020204" pitchFamily="34" charset="0"/>
              <a:buChar char="•"/>
            </a:pPr>
            <a:r>
              <a:rPr lang="en-US" sz="1800" dirty="0">
                <a:ea typeface="Calibri" panose="020F0502020204030204" pitchFamily="34" charset="0"/>
                <a:cs typeface="Arial" panose="020B0604020202020204" pitchFamily="34" charset="0"/>
              </a:rPr>
              <a:t>Suicidal ideation and behavior (SIB) is highly elevated in schizophrenia, with up to 40% having at least one attempt and 5-10% of patients dying by suicide</a:t>
            </a:r>
          </a:p>
          <a:p>
            <a:pPr marL="257175" indent="-257175">
              <a:lnSpc>
                <a:spcPct val="100000"/>
              </a:lnSpc>
              <a:spcAft>
                <a:spcPts val="600"/>
              </a:spcAft>
              <a:buFont typeface="Arial" panose="020B0604020202020204" pitchFamily="34" charset="0"/>
              <a:buChar char="•"/>
            </a:pPr>
            <a:r>
              <a:rPr lang="en-US" sz="1800" dirty="0">
                <a:ea typeface="Calibri" panose="020F0502020204030204" pitchFamily="34" charset="0"/>
                <a:cs typeface="Arial" panose="020B0604020202020204" pitchFamily="34" charset="0"/>
              </a:rPr>
              <a:t>Rate of death from suicide is higher than in major depressive disorder</a:t>
            </a:r>
          </a:p>
          <a:p>
            <a:pPr marL="257175" indent="-257175">
              <a:lnSpc>
                <a:spcPct val="100000"/>
              </a:lnSpc>
              <a:spcAft>
                <a:spcPts val="600"/>
              </a:spcAft>
              <a:buFont typeface="Arial" panose="020B0604020202020204" pitchFamily="34" charset="0"/>
              <a:buChar char="•"/>
            </a:pPr>
            <a:r>
              <a:rPr lang="en-US" sz="1800" dirty="0">
                <a:ea typeface="Calibri" panose="020F0502020204030204" pitchFamily="34" charset="0"/>
                <a:cs typeface="Arial" panose="020B0604020202020204" pitchFamily="34" charset="0"/>
              </a:rPr>
              <a:t>The mechanisms underlying SIB in schizophrenia are poorly understood, but we have hypothesized that it may relate to poor emotion regulation, which may in turn be related to urgency</a:t>
            </a:r>
          </a:p>
          <a:p>
            <a:pPr marL="257175" indent="-257175">
              <a:lnSpc>
                <a:spcPct val="100000"/>
              </a:lnSpc>
              <a:spcAft>
                <a:spcPts val="600"/>
              </a:spcAft>
              <a:buFont typeface="Arial" panose="020B0604020202020204" pitchFamily="34" charset="0"/>
              <a:buChar char="•"/>
            </a:pPr>
            <a:r>
              <a:rPr lang="en-US" sz="1800" dirty="0">
                <a:ea typeface="Calibri" panose="020F0502020204030204" pitchFamily="34" charset="0"/>
                <a:cs typeface="Arial" panose="020B0604020202020204" pitchFamily="34" charset="0"/>
              </a:rPr>
              <a:t>Psychotic symptoms may also associate with SIB, particularly those related to command auditory hallucinations and paranoid delusions</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Urgency and suicidality</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p:txBody>
      </p:sp>
    </p:spTree>
    <p:extLst>
      <p:ext uri="{BB962C8B-B14F-4D97-AF65-F5344CB8AC3E}">
        <p14:creationId xmlns:p14="http://schemas.microsoft.com/office/powerpoint/2010/main" val="4201015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AFSP funded study</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a:xfrm>
            <a:off x="457200" y="1542415"/>
            <a:ext cx="8229600" cy="2468880"/>
          </a:xfrm>
        </p:spPr>
        <p:txBody>
          <a:bodyPr>
            <a:noAutofit/>
          </a:bodyPr>
          <a:lstStyle/>
          <a:p>
            <a:pPr marL="342900" lvl="2" indent="-342900">
              <a:spcBef>
                <a:spcPts val="100"/>
              </a:spcBef>
              <a:spcAft>
                <a:spcPts val="0"/>
              </a:spcAft>
              <a:buFontTx/>
              <a:buChar char="•"/>
              <a:defRPr/>
            </a:pPr>
            <a:r>
              <a:rPr lang="en-US" sz="1600" dirty="0">
                <a:ea typeface="Arial Hebrew" charset="-79"/>
                <a:cs typeface="Arial Hebrew" charset="-79"/>
              </a:rPr>
              <a:t>Enrolled 35 people with schizophrenia spectrum disorder</a:t>
            </a:r>
          </a:p>
          <a:p>
            <a:pPr marL="342900" lvl="2" indent="-342900">
              <a:spcBef>
                <a:spcPts val="100"/>
              </a:spcBef>
              <a:spcAft>
                <a:spcPts val="0"/>
              </a:spcAft>
              <a:buFontTx/>
              <a:buChar char="•"/>
              <a:defRPr/>
            </a:pPr>
            <a:r>
              <a:rPr lang="en-US" sz="1600" dirty="0">
                <a:ea typeface="Arial Hebrew" charset="-79"/>
                <a:cs typeface="Arial Hebrew" charset="-79"/>
              </a:rPr>
              <a:t>Inclusion: ages 18-60 years</a:t>
            </a:r>
          </a:p>
          <a:p>
            <a:pPr marL="342900" lvl="2" indent="-342900">
              <a:spcBef>
                <a:spcPts val="100"/>
              </a:spcBef>
              <a:spcAft>
                <a:spcPts val="0"/>
              </a:spcAft>
              <a:buFontTx/>
              <a:buChar char="•"/>
              <a:defRPr/>
            </a:pPr>
            <a:r>
              <a:rPr lang="en-US" sz="1600" dirty="0">
                <a:ea typeface="Arial Hebrew" charset="-79"/>
                <a:cs typeface="Arial Hebrew" charset="-79"/>
              </a:rPr>
              <a:t>Exclusion: recent alcohol or substance use disorder, significant, unstable medical illness, score of 2 on the Columbia-Suicide Severity Rating Scale (C-SSRS; Posner et al., 2011) for both lifetime and the past year</a:t>
            </a:r>
          </a:p>
          <a:p>
            <a:pPr marL="342900" lvl="2" indent="-342900">
              <a:spcBef>
                <a:spcPts val="100"/>
              </a:spcBef>
              <a:spcAft>
                <a:spcPts val="0"/>
              </a:spcAft>
              <a:buFont typeface="Arial" panose="020B0604020202020204" pitchFamily="34" charset="0"/>
              <a:buChar char="•"/>
              <a:defRPr/>
            </a:pPr>
            <a:r>
              <a:rPr lang="en-US" sz="1600" dirty="0">
                <a:ea typeface="Arial Hebrew" charset="-79"/>
                <a:cs typeface="Arial Hebrew" charset="-79"/>
              </a:rPr>
              <a:t>Eligibility determined by CSSR-S</a:t>
            </a:r>
          </a:p>
          <a:p>
            <a:pPr marL="0" lvl="2">
              <a:spcBef>
                <a:spcPts val="100"/>
              </a:spcBef>
              <a:spcAft>
                <a:spcPts val="0"/>
              </a:spcAft>
              <a:defRPr/>
            </a:pPr>
            <a:r>
              <a:rPr lang="en-US" sz="1600" dirty="0">
                <a:ea typeface="Arial Hebrew" charset="-79"/>
                <a:cs typeface="Arial Hebrew" charset="-79"/>
              </a:rPr>
              <a:t>	</a:t>
            </a:r>
            <a:r>
              <a:rPr lang="en-US" sz="1600" u="sng" dirty="0">
                <a:ea typeface="Arial Hebrew" charset="-79"/>
                <a:cs typeface="Arial Hebrew" charset="-79"/>
              </a:rPr>
              <a:t>High SIB group (n=18)</a:t>
            </a:r>
          </a:p>
          <a:p>
            <a:pPr marL="685800" lvl="3" indent="-342900">
              <a:spcBef>
                <a:spcPts val="100"/>
              </a:spcBef>
              <a:buFont typeface="Arial" panose="020B0604020202020204" pitchFamily="34" charset="0"/>
              <a:buChar char="•"/>
              <a:defRPr/>
            </a:pPr>
            <a:r>
              <a:rPr lang="en-US" sz="1600" dirty="0">
                <a:ea typeface="Arial Hebrew" charset="-79"/>
                <a:cs typeface="Arial Hebrew" charset="-79"/>
              </a:rPr>
              <a:t>2+ attempts AND/OR</a:t>
            </a:r>
          </a:p>
          <a:p>
            <a:pPr marL="685800" lvl="3" indent="-342900">
              <a:spcBef>
                <a:spcPts val="100"/>
              </a:spcBef>
              <a:buFont typeface="Arial" panose="020B0604020202020204" pitchFamily="34" charset="0"/>
              <a:buChar char="•"/>
              <a:defRPr/>
            </a:pPr>
            <a:r>
              <a:rPr lang="en-US" sz="1600" dirty="0">
                <a:ea typeface="Arial Hebrew" charset="-79"/>
                <a:cs typeface="Arial Hebrew" charset="-79"/>
              </a:rPr>
              <a:t>Score of 3-5 on C-SSRS in the past 12 months</a:t>
            </a:r>
          </a:p>
          <a:p>
            <a:pPr marL="342900" lvl="3">
              <a:spcBef>
                <a:spcPts val="100"/>
              </a:spcBef>
              <a:defRPr/>
            </a:pPr>
            <a:r>
              <a:rPr lang="en-US" sz="1600" dirty="0">
                <a:ea typeface="Arial Hebrew" charset="-79"/>
                <a:cs typeface="Arial Hebrew" charset="-79"/>
              </a:rPr>
              <a:t>	</a:t>
            </a:r>
            <a:r>
              <a:rPr lang="en-US" sz="1600" u="sng" dirty="0">
                <a:ea typeface="Arial Hebrew" charset="-79"/>
                <a:cs typeface="Arial Hebrew" charset="-79"/>
              </a:rPr>
              <a:t>Low SIB group (n=17)</a:t>
            </a:r>
          </a:p>
          <a:p>
            <a:pPr marL="685800" lvl="3" indent="-342900">
              <a:spcBef>
                <a:spcPts val="100"/>
              </a:spcBef>
              <a:buFont typeface="Arial" panose="020B0604020202020204" pitchFamily="34" charset="0"/>
              <a:buChar char="•"/>
              <a:defRPr/>
            </a:pPr>
            <a:r>
              <a:rPr lang="en-US" sz="1600" dirty="0">
                <a:ea typeface="Arial Hebrew" charset="-79"/>
                <a:cs typeface="Arial Hebrew" charset="-79"/>
              </a:rPr>
              <a:t>No attempts</a:t>
            </a:r>
          </a:p>
          <a:p>
            <a:pPr marL="685800" lvl="3" indent="-342900">
              <a:spcBef>
                <a:spcPts val="100"/>
              </a:spcBef>
              <a:buFont typeface="Arial" panose="020B0604020202020204" pitchFamily="34" charset="0"/>
              <a:buChar char="•"/>
              <a:defRPr/>
            </a:pPr>
            <a:r>
              <a:rPr lang="en-US" sz="1600" dirty="0">
                <a:ea typeface="Arial Hebrew" charset="-79"/>
                <a:cs typeface="Arial Hebrew" charset="-79"/>
              </a:rPr>
              <a:t>Score of &lt;2 on C-SSRS lifetime</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Urgency in suicidality</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normAutofit/>
          </a:bodyPr>
          <a:lstStyle/>
          <a:p>
            <a:endParaRPr lang="en-US" dirty="0"/>
          </a:p>
          <a:p>
            <a:r>
              <a:rPr lang="en-US" dirty="0"/>
              <a:t>Hoptman et al., 2023</a:t>
            </a:r>
          </a:p>
        </p:txBody>
      </p:sp>
    </p:spTree>
    <p:extLst>
      <p:ext uri="{BB962C8B-B14F-4D97-AF65-F5344CB8AC3E}">
        <p14:creationId xmlns:p14="http://schemas.microsoft.com/office/powerpoint/2010/main" val="2610346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Assessments</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257175" indent="-257175">
              <a:lnSpc>
                <a:spcPct val="100000"/>
              </a:lnSpc>
              <a:spcAft>
                <a:spcPts val="600"/>
              </a:spcAft>
              <a:buFont typeface="Arial" panose="020B0604020202020204" pitchFamily="34" charset="0"/>
              <a:buChar char="•"/>
            </a:pPr>
            <a:r>
              <a:rPr lang="en-US" sz="1600" dirty="0">
                <a:cs typeface="Arial" panose="020B0604020202020204" pitchFamily="34" charset="0"/>
              </a:rPr>
              <a:t>UPPS-P – Urgency, (Lack of) Premeditation, (Lack of Perseverance), Sensation Seeking scale (Whiteside &amp; Lynam, 2001; Cyders &amp; Smith, 2007) </a:t>
            </a:r>
          </a:p>
          <a:p>
            <a:pPr marL="342900" indent="-342900">
              <a:lnSpc>
                <a:spcPct val="100000"/>
              </a:lnSpc>
              <a:spcAft>
                <a:spcPts val="0"/>
              </a:spcAft>
              <a:buFont typeface="Arial" panose="020B0604020202020204" pitchFamily="34" charset="0"/>
              <a:buChar char="•"/>
            </a:pPr>
            <a:r>
              <a:rPr lang="en-US" sz="1600" dirty="0">
                <a:cs typeface="Arial" panose="020B0604020202020204" pitchFamily="34" charset="0"/>
              </a:rPr>
              <a:t>Beck Scale for Suicidal Ideation (BSSI; Beck and Steer, 1991)</a:t>
            </a:r>
          </a:p>
          <a:p>
            <a:pPr marL="685800" lvl="1" indent="-342900">
              <a:spcAft>
                <a:spcPts val="600"/>
              </a:spcAft>
            </a:pPr>
            <a:r>
              <a:rPr lang="en-US" sz="1600" dirty="0">
                <a:cs typeface="Arial" panose="020B0604020202020204" pitchFamily="34" charset="0"/>
              </a:rPr>
              <a:t>Provides ratings for suicidal ideation (past week)</a:t>
            </a:r>
          </a:p>
          <a:p>
            <a:pPr marL="342900" indent="-342900">
              <a:lnSpc>
                <a:spcPct val="100000"/>
              </a:lnSpc>
              <a:spcAft>
                <a:spcPts val="0"/>
              </a:spcAft>
              <a:buFont typeface="Arial" panose="020B0604020202020204" pitchFamily="34" charset="0"/>
              <a:buChar char="•"/>
            </a:pPr>
            <a:r>
              <a:rPr lang="en-US" sz="1600" dirty="0">
                <a:cs typeface="Arial" panose="020B0604020202020204" pitchFamily="34" charset="0"/>
              </a:rPr>
              <a:t>Positive and Negative Syndrome Scale (PANSS; Kay et al., 1987) </a:t>
            </a:r>
          </a:p>
          <a:p>
            <a:pPr marL="685800" lvl="1" indent="-342900">
              <a:spcAft>
                <a:spcPts val="600"/>
              </a:spcAft>
            </a:pPr>
            <a:r>
              <a:rPr lang="en-US" sz="1600" dirty="0">
                <a:cs typeface="Arial" panose="020B0604020202020204" pitchFamily="34" charset="0"/>
              </a:rPr>
              <a:t>Rates psychopathology (Positive, Negative, Excited Mood, Cognition, and Depression symptoms) for past-week</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Urgency in suicidality</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a:p>
            <a:r>
              <a:rPr lang="en-US" dirty="0"/>
              <a:t>Hoptman et al., 2023</a:t>
            </a:r>
          </a:p>
        </p:txBody>
      </p:sp>
    </p:spTree>
    <p:extLst>
      <p:ext uri="{BB962C8B-B14F-4D97-AF65-F5344CB8AC3E}">
        <p14:creationId xmlns:p14="http://schemas.microsoft.com/office/powerpoint/2010/main" val="288872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Behavioral Results</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a:xfrm>
            <a:off x="457200" y="1610511"/>
            <a:ext cx="8229600" cy="2468880"/>
          </a:xfrm>
        </p:spPr>
        <p:txBody>
          <a:bodyPr>
            <a:noAutofit/>
          </a:bodyPr>
          <a:lstStyle/>
          <a:p>
            <a:pPr marL="342900" indent="-342900">
              <a:lnSpc>
                <a:spcPct val="100000"/>
              </a:lnSpc>
              <a:spcAft>
                <a:spcPts val="600"/>
              </a:spcAft>
              <a:buFont typeface="Arial" panose="020B0604020202020204" pitchFamily="34" charset="0"/>
              <a:buChar char="•"/>
            </a:pPr>
            <a:r>
              <a:rPr lang="en-US" sz="1600" dirty="0">
                <a:cs typeface="Arial" panose="020B0604020202020204" pitchFamily="34" charset="0"/>
              </a:rPr>
              <a:t>Positive and Negative Urgency correlated positively with BSSI total scores (</a:t>
            </a:r>
            <a:r>
              <a:rPr lang="en-US" sz="1600" i="1" dirty="0">
                <a:cs typeface="Arial" panose="020B0604020202020204" pitchFamily="34" charset="0"/>
              </a:rPr>
              <a:t>r</a:t>
            </a:r>
            <a:r>
              <a:rPr lang="en-US" sz="1600" cap="all" baseline="-25000" dirty="0">
                <a:cs typeface="Arial" panose="020B0604020202020204" pitchFamily="34" charset="0"/>
              </a:rPr>
              <a:t>s</a:t>
            </a:r>
            <a:r>
              <a:rPr lang="en-US" sz="1600" dirty="0">
                <a:cs typeface="Arial" panose="020B0604020202020204" pitchFamily="34" charset="0"/>
              </a:rPr>
              <a:t> &gt; .38, </a:t>
            </a:r>
            <a:r>
              <a:rPr lang="en-US" sz="1600" i="1" dirty="0">
                <a:cs typeface="Arial" panose="020B0604020202020204" pitchFamily="34" charset="0"/>
              </a:rPr>
              <a:t>p</a:t>
            </a:r>
            <a:r>
              <a:rPr lang="en-US" sz="1600" dirty="0">
                <a:cs typeface="Arial" panose="020B0604020202020204" pitchFamily="34" charset="0"/>
              </a:rPr>
              <a:t>s &lt; .025). </a:t>
            </a:r>
            <a:r>
              <a:rPr lang="en-US" sz="1600" dirty="0">
                <a:ea typeface="Calibri" panose="020F0502020204030204" pitchFamily="34" charset="0"/>
              </a:rPr>
              <a:t>Negative urgency also correlated with lifetime suicide attempts (</a:t>
            </a:r>
            <a:r>
              <a:rPr lang="en-US" sz="1600" i="1" dirty="0">
                <a:ea typeface="Calibri" panose="020F0502020204030204" pitchFamily="34" charset="0"/>
              </a:rPr>
              <a:t>r</a:t>
            </a:r>
            <a:r>
              <a:rPr lang="en-US" sz="1600" baseline="-25000" dirty="0">
                <a:ea typeface="Calibri" panose="020F0502020204030204" pitchFamily="34" charset="0"/>
              </a:rPr>
              <a:t>s</a:t>
            </a:r>
            <a:r>
              <a:rPr lang="en-US" sz="1600" dirty="0">
                <a:ea typeface="Calibri" panose="020F0502020204030204" pitchFamily="34" charset="0"/>
              </a:rPr>
              <a:t> = .48, </a:t>
            </a:r>
            <a:r>
              <a:rPr lang="en-US" sz="1600" i="1" dirty="0">
                <a:ea typeface="Calibri" panose="020F0502020204030204" pitchFamily="34" charset="0"/>
              </a:rPr>
              <a:t>p</a:t>
            </a:r>
            <a:r>
              <a:rPr lang="en-US" sz="1600" dirty="0">
                <a:ea typeface="Calibri" panose="020F0502020204030204" pitchFamily="34" charset="0"/>
              </a:rPr>
              <a:t> = .003). </a:t>
            </a:r>
            <a:endParaRPr lang="en-US" sz="1600" dirty="0">
              <a:cs typeface="Arial" panose="020B0604020202020204" pitchFamily="34" charset="0"/>
            </a:endParaRPr>
          </a:p>
          <a:p>
            <a:pPr marL="342900" indent="-342900">
              <a:lnSpc>
                <a:spcPct val="100000"/>
              </a:lnSpc>
              <a:spcAft>
                <a:spcPts val="600"/>
              </a:spcAft>
              <a:buFont typeface="Arial" panose="020B0604020202020204" pitchFamily="34" charset="0"/>
              <a:buChar char="•"/>
            </a:pPr>
            <a:r>
              <a:rPr lang="en-US" sz="1600" dirty="0">
                <a:cs typeface="Arial" panose="020B0604020202020204" pitchFamily="34" charset="0"/>
              </a:rPr>
              <a:t>Negative urgency correlated positively with Excitement and Depression Scale (</a:t>
            </a:r>
            <a:r>
              <a:rPr lang="en-US" sz="1600" i="1" dirty="0">
                <a:cs typeface="Arial" panose="020B0604020202020204" pitchFamily="34" charset="0"/>
              </a:rPr>
              <a:t>r</a:t>
            </a:r>
            <a:r>
              <a:rPr lang="en-US" sz="1600" i="1" baseline="-25000" dirty="0">
                <a:cs typeface="Arial" panose="020B0604020202020204" pitchFamily="34" charset="0"/>
              </a:rPr>
              <a:t>S</a:t>
            </a:r>
            <a:r>
              <a:rPr lang="en-US" sz="1600" dirty="0">
                <a:cs typeface="Arial" panose="020B0604020202020204" pitchFamily="34" charset="0"/>
              </a:rPr>
              <a:t> &gt; .41, </a:t>
            </a:r>
            <a:r>
              <a:rPr lang="en-US" sz="1600" i="1" dirty="0">
                <a:cs typeface="Arial" panose="020B0604020202020204" pitchFamily="34" charset="0"/>
              </a:rPr>
              <a:t>p</a:t>
            </a:r>
            <a:r>
              <a:rPr lang="en-US" sz="1600" dirty="0">
                <a:cs typeface="Arial" panose="020B0604020202020204" pitchFamily="34" charset="0"/>
              </a:rPr>
              <a:t>s = .015)</a:t>
            </a:r>
          </a:p>
          <a:p>
            <a:pPr marL="342900" indent="-342900">
              <a:lnSpc>
                <a:spcPct val="100000"/>
              </a:lnSpc>
              <a:spcAft>
                <a:spcPts val="600"/>
              </a:spcAft>
              <a:buFont typeface="Arial" panose="020B0604020202020204" pitchFamily="34" charset="0"/>
              <a:buChar char="•"/>
            </a:pPr>
            <a:r>
              <a:rPr lang="en-US" sz="1600" dirty="0">
                <a:cs typeface="Arial" panose="020B0604020202020204" pitchFamily="34" charset="0"/>
              </a:rPr>
              <a:t>Excitement and Depression symptoms correlated positively with BSSI Scores (r</a:t>
            </a:r>
            <a:r>
              <a:rPr lang="en-US" sz="1600" baseline="-25000" dirty="0">
                <a:cs typeface="Arial" panose="020B0604020202020204" pitchFamily="34" charset="0"/>
              </a:rPr>
              <a:t>S</a:t>
            </a:r>
            <a:r>
              <a:rPr lang="en-US" sz="1600" dirty="0">
                <a:cs typeface="Arial" panose="020B0604020202020204" pitchFamily="34" charset="0"/>
              </a:rPr>
              <a:t> &gt; .61, p &lt; .001).</a:t>
            </a:r>
          </a:p>
          <a:p>
            <a:pPr marL="342900" indent="-342900">
              <a:lnSpc>
                <a:spcPct val="100000"/>
              </a:lnSpc>
              <a:spcAft>
                <a:spcPts val="600"/>
              </a:spcAft>
              <a:buFont typeface="Arial" panose="020B0604020202020204" pitchFamily="34" charset="0"/>
              <a:buChar char="•"/>
            </a:pPr>
            <a:r>
              <a:rPr lang="en-US" sz="1600" dirty="0">
                <a:ea typeface="Calibri" panose="020F0502020204030204" pitchFamily="34" charset="0"/>
              </a:rPr>
              <a:t>Likewise, lifetime suicide attempts correlated with PANSS Excitement (</a:t>
            </a:r>
            <a:r>
              <a:rPr lang="en-US" sz="1600" i="1" dirty="0">
                <a:ea typeface="Calibri" panose="020F0502020204030204" pitchFamily="34" charset="0"/>
              </a:rPr>
              <a:t>r</a:t>
            </a:r>
            <a:r>
              <a:rPr lang="en-US" sz="1600" baseline="-25000" dirty="0">
                <a:ea typeface="Calibri" panose="020F0502020204030204" pitchFamily="34" charset="0"/>
              </a:rPr>
              <a:t>s</a:t>
            </a:r>
            <a:r>
              <a:rPr lang="en-US" sz="1600" dirty="0">
                <a:ea typeface="Calibri" panose="020F0502020204030204" pitchFamily="34" charset="0"/>
              </a:rPr>
              <a:t> = and Depression (</a:t>
            </a:r>
            <a:r>
              <a:rPr lang="en-US" sz="1600" i="1" dirty="0">
                <a:ea typeface="Calibri" panose="020F0502020204030204" pitchFamily="34" charset="0"/>
              </a:rPr>
              <a:t>r</a:t>
            </a:r>
            <a:r>
              <a:rPr lang="en-US" sz="1600" baseline="-25000" dirty="0">
                <a:ea typeface="Calibri" panose="020F0502020204030204" pitchFamily="34" charset="0"/>
              </a:rPr>
              <a:t>s</a:t>
            </a:r>
            <a:r>
              <a:rPr lang="en-US" sz="1600" dirty="0">
                <a:ea typeface="Calibri" panose="020F0502020204030204" pitchFamily="34" charset="0"/>
              </a:rPr>
              <a:t> &gt; .36, </a:t>
            </a:r>
            <a:r>
              <a:rPr lang="en-US" sz="1600" i="1" dirty="0">
                <a:ea typeface="Calibri" panose="020F0502020204030204" pitchFamily="34" charset="0"/>
              </a:rPr>
              <a:t>p</a:t>
            </a:r>
            <a:r>
              <a:rPr lang="en-US" sz="1600" dirty="0">
                <a:ea typeface="Calibri" panose="020F0502020204030204" pitchFamily="34" charset="0"/>
              </a:rPr>
              <a:t> = .031) factors. </a:t>
            </a:r>
            <a:endParaRPr lang="en-US" sz="1600" dirty="0">
              <a:cs typeface="Arial" panose="020B0604020202020204" pitchFamily="34" charset="0"/>
            </a:endParaRP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Urgency in suicidality</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a:p>
            <a:r>
              <a:rPr lang="en-US" dirty="0"/>
              <a:t>Hoptman et al., 2023</a:t>
            </a:r>
          </a:p>
        </p:txBody>
      </p:sp>
    </p:spTree>
    <p:extLst>
      <p:ext uri="{BB962C8B-B14F-4D97-AF65-F5344CB8AC3E}">
        <p14:creationId xmlns:p14="http://schemas.microsoft.com/office/powerpoint/2010/main" val="125537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Prediction of Group Membership</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342900" indent="-342900">
              <a:lnSpc>
                <a:spcPct val="100000"/>
              </a:lnSpc>
              <a:buFont typeface="Arial" panose="020B0604020202020204" pitchFamily="34" charset="0"/>
              <a:buChar char="•"/>
            </a:pPr>
            <a:r>
              <a:rPr lang="en-US" sz="2100" dirty="0"/>
              <a:t>To examine which of the interrelated measures were most important in predicting group membership, we conducted a binary logistic regression analysis</a:t>
            </a:r>
          </a:p>
          <a:p>
            <a:pPr marL="342900" indent="-342900">
              <a:lnSpc>
                <a:spcPct val="100000"/>
              </a:lnSpc>
              <a:buFont typeface="Arial" panose="020B0604020202020204" pitchFamily="34" charset="0"/>
              <a:buChar char="•"/>
            </a:pPr>
            <a:r>
              <a:rPr lang="en-US" sz="2100" dirty="0"/>
              <a:t>Negative urgency was the significant variable, discriminating groups (</a:t>
            </a:r>
            <a:r>
              <a:rPr lang="en-US" sz="2100" i="1" dirty="0"/>
              <a:t>OR</a:t>
            </a:r>
            <a:r>
              <a:rPr lang="en-US" sz="2100" dirty="0"/>
              <a:t> = 1.12, </a:t>
            </a:r>
            <a:r>
              <a:rPr lang="en-US" sz="2100" i="1" dirty="0"/>
              <a:t>p</a:t>
            </a:r>
            <a:r>
              <a:rPr lang="en-US" sz="2100" dirty="0"/>
              <a:t> = .045)</a:t>
            </a:r>
          </a:p>
          <a:p>
            <a:pPr marL="1083564" lvl="1" indent="-342900"/>
            <a:r>
              <a:rPr lang="en-US" sz="1950" dirty="0"/>
              <a:t>Group membership was predicted with 77% accuracy</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Urgency in suicidality</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a:p>
            <a:r>
              <a:rPr lang="en-US" dirty="0"/>
              <a:t>Hoptman et al., 2023</a:t>
            </a:r>
          </a:p>
        </p:txBody>
      </p:sp>
    </p:spTree>
    <p:extLst>
      <p:ext uri="{BB962C8B-B14F-4D97-AF65-F5344CB8AC3E}">
        <p14:creationId xmlns:p14="http://schemas.microsoft.com/office/powerpoint/2010/main" val="1966450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E4DE9B-AB76-C54A-B3B7-324166A6E79A}"/>
              </a:ext>
            </a:extLst>
          </p:cNvPr>
          <p:cNvSpPr>
            <a:spLocks noGrp="1"/>
          </p:cNvSpPr>
          <p:nvPr>
            <p:ph idx="1"/>
          </p:nvPr>
        </p:nvSpPr>
        <p:spPr>
          <a:xfrm>
            <a:off x="4804169" y="914399"/>
            <a:ext cx="4193527" cy="3200400"/>
          </a:xfrm>
        </p:spPr>
        <p:txBody>
          <a:bodyPr>
            <a:normAutofit/>
          </a:bodyPr>
          <a:lstStyle/>
          <a:p>
            <a:pPr marL="342900" indent="-342900">
              <a:lnSpc>
                <a:spcPct val="100000"/>
              </a:lnSpc>
              <a:buFont typeface="Arial" panose="020B0604020202020204" pitchFamily="34" charset="0"/>
              <a:buChar char="•"/>
            </a:pPr>
            <a:r>
              <a:rPr lang="en-US" sz="1800" dirty="0">
                <a:cs typeface="Arial" panose="020B0604020202020204" pitchFamily="34" charset="0"/>
              </a:rPr>
              <a:t>Quantile multiple regression and mediation analyses showed that only Negative Urgency mediated the relationship between the BSSI total scores and the PANSS Excitement and Depressions factor.</a:t>
            </a:r>
          </a:p>
          <a:p>
            <a:pPr marL="342900" indent="-342900">
              <a:lnSpc>
                <a:spcPct val="100000"/>
              </a:lnSpc>
              <a:buFont typeface="Arial" panose="020B0604020202020204" pitchFamily="34" charset="0"/>
              <a:buChar char="•"/>
            </a:pPr>
            <a:r>
              <a:rPr lang="en-US" sz="1800" dirty="0">
                <a:cs typeface="Arial" panose="020B0604020202020204" pitchFamily="34" charset="0"/>
              </a:rPr>
              <a:t>This mediation effect for Depression accounted for 46% of the total effect in BSSI scores</a:t>
            </a:r>
          </a:p>
          <a:p>
            <a:pPr marL="342900" indent="-342900">
              <a:lnSpc>
                <a:spcPct val="100000"/>
              </a:lnSpc>
              <a:buFont typeface="Arial" panose="020B0604020202020204" pitchFamily="34" charset="0"/>
              <a:buChar char="•"/>
            </a:pPr>
            <a:r>
              <a:rPr lang="en-US" dirty="0">
                <a:cs typeface="Arial" panose="020B0604020202020204" pitchFamily="34" charset="0"/>
              </a:rPr>
              <a:t>The reverse was not true for Depression, but was for Excitement</a:t>
            </a:r>
            <a:endParaRPr lang="en-US" sz="1800" dirty="0">
              <a:cs typeface="Arial" panose="020B0604020202020204" pitchFamily="34" charset="0"/>
            </a:endParaRPr>
          </a:p>
        </p:txBody>
      </p:sp>
      <p:sp>
        <p:nvSpPr>
          <p:cNvPr id="3" name="Text Placeholder 2">
            <a:extLst>
              <a:ext uri="{FF2B5EF4-FFF2-40B4-BE49-F238E27FC236}">
                <a16:creationId xmlns:a16="http://schemas.microsoft.com/office/drawing/2014/main" id="{6D597994-1513-AB42-9BA0-F732AB79E5AD}"/>
              </a:ext>
            </a:extLst>
          </p:cNvPr>
          <p:cNvSpPr>
            <a:spLocks noGrp="1"/>
          </p:cNvSpPr>
          <p:nvPr>
            <p:ph type="body" idx="12"/>
          </p:nvPr>
        </p:nvSpPr>
        <p:spPr/>
        <p:txBody>
          <a:bodyPr/>
          <a:lstStyle/>
          <a:p>
            <a:r>
              <a:rPr lang="en-US" dirty="0"/>
              <a:t>Hoptman et al., 2023</a:t>
            </a:r>
          </a:p>
        </p:txBody>
      </p:sp>
      <p:sp>
        <p:nvSpPr>
          <p:cNvPr id="5" name="Text Placeholder 4">
            <a:extLst>
              <a:ext uri="{FF2B5EF4-FFF2-40B4-BE49-F238E27FC236}">
                <a16:creationId xmlns:a16="http://schemas.microsoft.com/office/drawing/2014/main" id="{37C739E2-95AE-5E45-B148-5DB2FECEBF09}"/>
              </a:ext>
            </a:extLst>
          </p:cNvPr>
          <p:cNvSpPr>
            <a:spLocks noGrp="1"/>
          </p:cNvSpPr>
          <p:nvPr>
            <p:ph type="body" idx="10"/>
          </p:nvPr>
        </p:nvSpPr>
        <p:spPr/>
        <p:txBody>
          <a:bodyPr/>
          <a:lstStyle/>
          <a:p>
            <a:r>
              <a:rPr lang="en-US" dirty="0"/>
              <a:t>Urgency in suicidality</a:t>
            </a:r>
          </a:p>
        </p:txBody>
      </p:sp>
      <p:pic>
        <p:nvPicPr>
          <p:cNvPr id="27" name="Picture Placeholder 26" descr="A diagram of a patient's reaction&#10;&#10;Description automatically generated">
            <a:extLst>
              <a:ext uri="{FF2B5EF4-FFF2-40B4-BE49-F238E27FC236}">
                <a16:creationId xmlns:a16="http://schemas.microsoft.com/office/drawing/2014/main" id="{2D59CC9F-3EE1-717C-9C14-DFE670FC1B7F}"/>
              </a:ext>
            </a:extLst>
          </p:cNvPr>
          <p:cNvPicPr>
            <a:picLocks noGrp="1" noChangeAspect="1"/>
          </p:cNvPicPr>
          <p:nvPr>
            <p:ph type="pic" sz="quarter" idx="11"/>
          </p:nvPr>
        </p:nvPicPr>
        <p:blipFill>
          <a:blip r:embed="rId2"/>
          <a:srcRect l="2692" r="2692"/>
          <a:stretch>
            <a:fillRect/>
          </a:stretch>
        </p:blipFill>
        <p:spPr>
          <a:xfrm>
            <a:off x="457200" y="914400"/>
            <a:ext cx="4297363" cy="3200400"/>
          </a:xfrm>
        </p:spPr>
      </p:pic>
    </p:spTree>
    <p:extLst>
      <p:ext uri="{BB962C8B-B14F-4D97-AF65-F5344CB8AC3E}">
        <p14:creationId xmlns:p14="http://schemas.microsoft.com/office/powerpoint/2010/main" val="615824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Neuroimaging</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342900" indent="-342900">
              <a:lnSpc>
                <a:spcPct val="100000"/>
              </a:lnSpc>
              <a:spcBef>
                <a:spcPts val="600"/>
              </a:spcBef>
              <a:buFont typeface="Arial" panose="020B0604020202020204" pitchFamily="34" charset="0"/>
              <a:buChar char="•"/>
            </a:pPr>
            <a:r>
              <a:rPr lang="en-US" sz="1600" dirty="0"/>
              <a:t>Participants completed a task where they saw emotionally negative or neutral pictures from a standardized set (Foti &amp; Hajcak, 2008; Wang et al., 2017)</a:t>
            </a:r>
          </a:p>
          <a:p>
            <a:pPr marL="342900" indent="-342900">
              <a:lnSpc>
                <a:spcPct val="100000"/>
              </a:lnSpc>
              <a:spcBef>
                <a:spcPts val="600"/>
              </a:spcBef>
              <a:buFont typeface="Arial" panose="020B0604020202020204" pitchFamily="34" charset="0"/>
              <a:buChar char="•"/>
            </a:pPr>
            <a:r>
              <a:rPr lang="en-US" sz="1600" dirty="0"/>
              <a:t>Half of the emotionally negative pictures were preceded by a neutral spoken sentence (NeutNeg), and half were preceded by a negative sentence (NegNeg). All neutral pictures were preceded by a neutral sentence</a:t>
            </a:r>
          </a:p>
          <a:p>
            <a:pPr marL="342900" indent="-342900">
              <a:lnSpc>
                <a:spcPct val="100000"/>
              </a:lnSpc>
              <a:spcBef>
                <a:spcPts val="600"/>
              </a:spcBef>
              <a:buFont typeface="Arial" panose="020B0604020202020204" pitchFamily="34" charset="0"/>
              <a:buChar char="•"/>
            </a:pPr>
            <a:r>
              <a:rPr lang="en-US" sz="1600" dirty="0"/>
              <a:t>After each picture, participants rated the unpleasantness of the picture</a:t>
            </a:r>
          </a:p>
          <a:p>
            <a:pPr marL="342900" indent="-342900">
              <a:lnSpc>
                <a:spcPct val="100000"/>
              </a:lnSpc>
              <a:spcBef>
                <a:spcPts val="600"/>
              </a:spcBef>
              <a:buFont typeface="Arial" panose="020B0604020202020204" pitchFamily="34" charset="0"/>
              <a:buChar char="•"/>
            </a:pPr>
            <a:r>
              <a:rPr lang="en-US" sz="1600" dirty="0"/>
              <a:t>The neutral statement for negative pictures is meant to render the negative picture as less unpleasant than when the negative sentence is presented</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Imaging and suicidality in SSD</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r>
              <a:rPr lang="en-US" dirty="0"/>
              <a:t>Unpublished results, do not cite</a:t>
            </a:r>
          </a:p>
        </p:txBody>
      </p:sp>
    </p:spTree>
    <p:extLst>
      <p:ext uri="{BB962C8B-B14F-4D97-AF65-F5344CB8AC3E}">
        <p14:creationId xmlns:p14="http://schemas.microsoft.com/office/powerpoint/2010/main" val="1329986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21643C-E490-794E-8AF4-E091F0CEC70D}"/>
              </a:ext>
            </a:extLst>
          </p:cNvPr>
          <p:cNvSpPr>
            <a:spLocks noGrp="1"/>
          </p:cNvSpPr>
          <p:nvPr>
            <p:ph type="body" idx="12"/>
          </p:nvPr>
        </p:nvSpPr>
        <p:spPr/>
        <p:txBody>
          <a:bodyPr/>
          <a:lstStyle/>
          <a:p>
            <a:r>
              <a:rPr lang="en-US" dirty="0"/>
              <a:t>Unpublished results, do not cite</a:t>
            </a:r>
          </a:p>
        </p:txBody>
      </p:sp>
      <p:sp>
        <p:nvSpPr>
          <p:cNvPr id="3" name="Text Placeholder 2">
            <a:extLst>
              <a:ext uri="{FF2B5EF4-FFF2-40B4-BE49-F238E27FC236}">
                <a16:creationId xmlns:a16="http://schemas.microsoft.com/office/drawing/2014/main" id="{89C420EA-A742-9045-85CB-AC779636E9B3}"/>
              </a:ext>
            </a:extLst>
          </p:cNvPr>
          <p:cNvSpPr>
            <a:spLocks noGrp="1"/>
          </p:cNvSpPr>
          <p:nvPr>
            <p:ph type="body" idx="10"/>
          </p:nvPr>
        </p:nvSpPr>
        <p:spPr/>
        <p:txBody>
          <a:bodyPr/>
          <a:lstStyle/>
          <a:p>
            <a:r>
              <a:rPr lang="en-US" dirty="0"/>
              <a:t>Imaging and suicidality in </a:t>
            </a:r>
            <a:r>
              <a:rPr lang="en-US" dirty="0" err="1"/>
              <a:t>sSD</a:t>
            </a:r>
            <a:r>
              <a:rPr lang="en-US" dirty="0"/>
              <a:t> </a:t>
            </a:r>
          </a:p>
        </p:txBody>
      </p:sp>
      <p:sp>
        <p:nvSpPr>
          <p:cNvPr id="11" name="Media Placeholder 10">
            <a:extLst>
              <a:ext uri="{FF2B5EF4-FFF2-40B4-BE49-F238E27FC236}">
                <a16:creationId xmlns:a16="http://schemas.microsoft.com/office/drawing/2014/main" id="{9C6E5B35-D6A5-0240-6C48-4750AFC8B13D}"/>
              </a:ext>
            </a:extLst>
          </p:cNvPr>
          <p:cNvSpPr>
            <a:spLocks noGrp="1"/>
          </p:cNvSpPr>
          <p:nvPr>
            <p:ph type="media" sz="quarter" idx="13"/>
          </p:nvPr>
        </p:nvSpPr>
        <p:spPr/>
        <p:txBody>
          <a:bodyPr/>
          <a:lstStyle/>
          <a:p>
            <a:r>
              <a:rPr lang="en-US" dirty="0"/>
              <a:t>Task Schematic</a:t>
            </a:r>
          </a:p>
          <a:p>
            <a:endParaRPr lang="en-US" dirty="0"/>
          </a:p>
        </p:txBody>
      </p:sp>
      <p:pic>
        <p:nvPicPr>
          <p:cNvPr id="4" name="Picture 3" descr="Diagram">
            <a:extLst>
              <a:ext uri="{FF2B5EF4-FFF2-40B4-BE49-F238E27FC236}">
                <a16:creationId xmlns:a16="http://schemas.microsoft.com/office/drawing/2014/main" id="{FEE7DC26-E40B-4F29-54C6-C9BE016C8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944944"/>
            <a:ext cx="6858000" cy="1253613"/>
          </a:xfrm>
          <a:prstGeom prst="rect">
            <a:avLst/>
          </a:prstGeom>
          <a:solidFill>
            <a:schemeClr val="bg2">
              <a:alpha val="62000"/>
            </a:schemeClr>
          </a:solidFill>
        </p:spPr>
      </p:pic>
    </p:spTree>
    <p:extLst>
      <p:ext uri="{BB962C8B-B14F-4D97-AF65-F5344CB8AC3E}">
        <p14:creationId xmlns:p14="http://schemas.microsoft.com/office/powerpoint/2010/main" val="2690452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Neuroimaging Results</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a:xfrm>
            <a:off x="457200" y="1703277"/>
            <a:ext cx="8229600" cy="2244436"/>
          </a:xfrm>
        </p:spPr>
        <p:txBody>
          <a:bodyPr>
            <a:noAutofit/>
          </a:bodyPr>
          <a:lstStyle/>
          <a:p>
            <a:pPr marL="285750" indent="-285750">
              <a:lnSpc>
                <a:spcPct val="100000"/>
              </a:lnSpc>
              <a:spcAft>
                <a:spcPts val="300"/>
              </a:spcAft>
              <a:buFont typeface="Arial" panose="020B0604020202020204" pitchFamily="34" charset="0"/>
              <a:buChar char="•"/>
            </a:pPr>
            <a:r>
              <a:rPr lang="en-US" sz="1600" dirty="0"/>
              <a:t>Participants reliably related NegNeg pictures as more unpleasant than NeutNeg pictures (</a:t>
            </a:r>
            <a:r>
              <a:rPr lang="en-US" sz="1600" i="1" dirty="0"/>
              <a:t>p</a:t>
            </a:r>
            <a:r>
              <a:rPr lang="en-US" sz="1600" dirty="0"/>
              <a:t> = 10</a:t>
            </a:r>
            <a:r>
              <a:rPr lang="en-US" sz="1600" baseline="30000" dirty="0"/>
              <a:t>-5</a:t>
            </a:r>
            <a:r>
              <a:rPr lang="en-US" sz="1600" dirty="0"/>
              <a:t>)</a:t>
            </a:r>
          </a:p>
          <a:p>
            <a:pPr marL="285750" indent="-285750">
              <a:lnSpc>
                <a:spcPct val="100000"/>
              </a:lnSpc>
              <a:spcAft>
                <a:spcPts val="300"/>
              </a:spcAft>
              <a:buFont typeface="Arial" panose="020B0604020202020204" pitchFamily="34" charset="0"/>
              <a:buChar char="•"/>
            </a:pPr>
            <a:r>
              <a:rPr lang="en-US" sz="1600" dirty="0">
                <a:ea typeface="Calibri" panose="020F0502020204030204" pitchFamily="34" charset="0"/>
              </a:rPr>
              <a:t>An fMRI comparison (NeutNeg-NeutNeut) on the emotion regulation task was associated with higher activation in left and right superior frontal gyrus, right middle cingulate gyrus, right dorsolateral prefrontal cortex (DLPFC), left medial frontal gyrus, and right superior temporal gyrus in the low SIB than the high SIB group (TFCE threshold p = .05, corrected).</a:t>
            </a:r>
          </a:p>
          <a:p>
            <a:pPr marL="285750" indent="-285750">
              <a:lnSpc>
                <a:spcPct val="100000"/>
              </a:lnSpc>
              <a:spcAft>
                <a:spcPts val="300"/>
              </a:spcAft>
              <a:buFont typeface="Arial" panose="020B0604020202020204" pitchFamily="34" charset="0"/>
              <a:buChar char="•"/>
            </a:pPr>
            <a:r>
              <a:rPr lang="en-US" sz="1600" dirty="0">
                <a:ea typeface="Calibri" panose="020F0502020204030204" pitchFamily="34" charset="0"/>
              </a:rPr>
              <a:t>Across groups, activation in most of these regions correlated negatively with SIB on multiple measures on the C-SSRS. </a:t>
            </a:r>
          </a:p>
          <a:p>
            <a:pPr marL="285750" indent="-285750">
              <a:lnSpc>
                <a:spcPct val="100000"/>
              </a:lnSpc>
              <a:spcAft>
                <a:spcPts val="3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Activation in several of these regions correlated negatively with negative urgency (</a:t>
            </a:r>
            <a:r>
              <a:rPr lang="en-US" sz="1600" i="1" dirty="0">
                <a:ea typeface="Calibri" panose="020F0502020204030204" pitchFamily="34" charset="0"/>
                <a:cs typeface="Times New Roman" panose="02020603050405020304" pitchFamily="18" charset="0"/>
              </a:rPr>
              <a:t>r</a:t>
            </a:r>
            <a:r>
              <a:rPr lang="en-US" sz="1600" baseline="-25000" dirty="0">
                <a:ea typeface="Calibri" panose="020F0502020204030204" pitchFamily="34" charset="0"/>
                <a:cs typeface="Times New Roman" panose="02020603050405020304" pitchFamily="18" charset="0"/>
              </a:rPr>
              <a:t>s</a:t>
            </a:r>
            <a:r>
              <a:rPr lang="en-US" sz="1600" dirty="0">
                <a:ea typeface="Calibri" panose="020F0502020204030204" pitchFamily="34" charset="0"/>
                <a:cs typeface="Times New Roman" panose="02020603050405020304" pitchFamily="18" charset="0"/>
              </a:rPr>
              <a:t> &lt; -.41, </a:t>
            </a:r>
            <a:r>
              <a:rPr lang="en-US" sz="1600" i="1" dirty="0">
                <a:ea typeface="Calibri" panose="020F0502020204030204" pitchFamily="34" charset="0"/>
                <a:cs typeface="Times New Roman" panose="02020603050405020304" pitchFamily="18" charset="0"/>
              </a:rPr>
              <a:t>p</a:t>
            </a:r>
            <a:r>
              <a:rPr lang="en-US" sz="1600" dirty="0">
                <a:ea typeface="Calibri" panose="020F0502020204030204" pitchFamily="34" charset="0"/>
                <a:cs typeface="Times New Roman" panose="02020603050405020304" pitchFamily="18" charset="0"/>
              </a:rPr>
              <a:t>s &lt; .023).</a:t>
            </a:r>
          </a:p>
          <a:p>
            <a:pPr marL="342900" indent="-342900">
              <a:lnSpc>
                <a:spcPct val="100000"/>
              </a:lnSpc>
              <a:spcBef>
                <a:spcPts val="600"/>
              </a:spcBef>
              <a:buFont typeface="Arial" panose="020B0604020202020204" pitchFamily="34" charset="0"/>
              <a:buChar char="•"/>
            </a:pPr>
            <a:endParaRPr lang="en-US" sz="1600" dirty="0"/>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Imaging in suicidality in SSD</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normAutofit/>
          </a:bodyPr>
          <a:lstStyle/>
          <a:p>
            <a:endParaRPr lang="en-US" dirty="0"/>
          </a:p>
          <a:p>
            <a:r>
              <a:rPr lang="en-US" dirty="0"/>
              <a:t>Unpublished results, do not cite</a:t>
            </a:r>
          </a:p>
        </p:txBody>
      </p:sp>
    </p:spTree>
    <p:extLst>
      <p:ext uri="{BB962C8B-B14F-4D97-AF65-F5344CB8AC3E}">
        <p14:creationId xmlns:p14="http://schemas.microsoft.com/office/powerpoint/2010/main" val="1780361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Google Shape;90;p15">
            <a:extLst>
              <a:ext uri="{FF2B5EF4-FFF2-40B4-BE49-F238E27FC236}">
                <a16:creationId xmlns:a16="http://schemas.microsoft.com/office/drawing/2014/main" id="{10C3FF80-5616-4C1D-B599-241D8F81432A}"/>
              </a:ext>
            </a:extLst>
          </p:cNvPr>
          <p:cNvPicPr preferRelativeResize="0">
            <a:picLocks noChangeAspect="1"/>
          </p:cNvPicPr>
          <p:nvPr/>
        </p:nvPicPr>
        <p:blipFill>
          <a:blip r:embed="rId2">
            <a:alphaModFix/>
          </a:blip>
          <a:stretch>
            <a:fillRect/>
          </a:stretch>
        </p:blipFill>
        <p:spPr>
          <a:xfrm>
            <a:off x="2315512" y="914398"/>
            <a:ext cx="2002536" cy="1535646"/>
          </a:xfrm>
          <a:prstGeom prst="rect">
            <a:avLst/>
          </a:prstGeom>
          <a:noFill/>
          <a:ln>
            <a:noFill/>
          </a:ln>
        </p:spPr>
      </p:pic>
      <p:sp>
        <p:nvSpPr>
          <p:cNvPr id="2" name="Text Placeholder 1">
            <a:extLst>
              <a:ext uri="{FF2B5EF4-FFF2-40B4-BE49-F238E27FC236}">
                <a16:creationId xmlns:a16="http://schemas.microsoft.com/office/drawing/2014/main" id="{7C21643C-E490-794E-8AF4-E091F0CEC70D}"/>
              </a:ext>
            </a:extLst>
          </p:cNvPr>
          <p:cNvSpPr>
            <a:spLocks noGrp="1"/>
          </p:cNvSpPr>
          <p:nvPr>
            <p:ph type="body" idx="12"/>
          </p:nvPr>
        </p:nvSpPr>
        <p:spPr/>
        <p:txBody>
          <a:bodyPr/>
          <a:lstStyle/>
          <a:p>
            <a:r>
              <a:rPr lang="en-US" dirty="0"/>
              <a:t>Unpublished results, do not cite</a:t>
            </a:r>
          </a:p>
        </p:txBody>
      </p:sp>
      <p:sp>
        <p:nvSpPr>
          <p:cNvPr id="3" name="Text Placeholder 2">
            <a:extLst>
              <a:ext uri="{FF2B5EF4-FFF2-40B4-BE49-F238E27FC236}">
                <a16:creationId xmlns:a16="http://schemas.microsoft.com/office/drawing/2014/main" id="{89C420EA-A742-9045-85CB-AC779636E9B3}"/>
              </a:ext>
            </a:extLst>
          </p:cNvPr>
          <p:cNvSpPr>
            <a:spLocks noGrp="1"/>
          </p:cNvSpPr>
          <p:nvPr>
            <p:ph type="body" idx="10"/>
          </p:nvPr>
        </p:nvSpPr>
        <p:spPr/>
        <p:txBody>
          <a:bodyPr/>
          <a:lstStyle/>
          <a:p>
            <a:r>
              <a:rPr lang="en-US" dirty="0"/>
              <a:t>Imaging in suicidality in SSD</a:t>
            </a:r>
          </a:p>
        </p:txBody>
      </p:sp>
      <p:pic>
        <p:nvPicPr>
          <p:cNvPr id="21" name="Google Shape;87;p15">
            <a:extLst>
              <a:ext uri="{FF2B5EF4-FFF2-40B4-BE49-F238E27FC236}">
                <a16:creationId xmlns:a16="http://schemas.microsoft.com/office/drawing/2014/main" id="{D2352DC3-BF92-1413-BD0C-1AEA69091D49}"/>
              </a:ext>
            </a:extLst>
          </p:cNvPr>
          <p:cNvPicPr preferRelativeResize="0">
            <a:picLocks noGrp="1" noChangeAspect="1"/>
          </p:cNvPicPr>
          <p:nvPr>
            <p:ph type="media" sz="quarter" idx="13"/>
          </p:nvPr>
        </p:nvPicPr>
        <p:blipFill>
          <a:blip r:embed="rId3">
            <a:alphaModFix/>
          </a:blip>
          <a:stretch>
            <a:fillRect/>
          </a:stretch>
        </p:blipFill>
        <p:spPr>
          <a:xfrm>
            <a:off x="2315512" y="2492588"/>
            <a:ext cx="1998526" cy="1828800"/>
          </a:xfrm>
          <a:prstGeom prst="rect">
            <a:avLst/>
          </a:prstGeom>
          <a:noFill/>
          <a:ln>
            <a:noFill/>
          </a:ln>
        </p:spPr>
      </p:pic>
      <p:grpSp>
        <p:nvGrpSpPr>
          <p:cNvPr id="27" name="Group 26">
            <a:extLst>
              <a:ext uri="{FF2B5EF4-FFF2-40B4-BE49-F238E27FC236}">
                <a16:creationId xmlns:a16="http://schemas.microsoft.com/office/drawing/2014/main" id="{91CDC90E-AC1D-B658-11EC-A541917504C0}"/>
              </a:ext>
            </a:extLst>
          </p:cNvPr>
          <p:cNvGrpSpPr/>
          <p:nvPr/>
        </p:nvGrpSpPr>
        <p:grpSpPr>
          <a:xfrm>
            <a:off x="5080728" y="914398"/>
            <a:ext cx="2002536" cy="3406990"/>
            <a:chOff x="5080728" y="914398"/>
            <a:chExt cx="2002536" cy="3406990"/>
          </a:xfrm>
        </p:grpSpPr>
        <p:pic>
          <p:nvPicPr>
            <p:cNvPr id="12" name="Google Shape;88;p15">
              <a:extLst>
                <a:ext uri="{FF2B5EF4-FFF2-40B4-BE49-F238E27FC236}">
                  <a16:creationId xmlns:a16="http://schemas.microsoft.com/office/drawing/2014/main" id="{E602D019-1067-BF3D-A86A-447DAFCCAF63}"/>
                </a:ext>
              </a:extLst>
            </p:cNvPr>
            <p:cNvPicPr preferRelativeResize="0">
              <a:picLocks noChangeAspect="1"/>
            </p:cNvPicPr>
            <p:nvPr/>
          </p:nvPicPr>
          <p:blipFill>
            <a:blip r:embed="rId4">
              <a:alphaModFix/>
            </a:blip>
            <a:stretch>
              <a:fillRect/>
            </a:stretch>
          </p:blipFill>
          <p:spPr>
            <a:xfrm>
              <a:off x="5080728" y="914398"/>
              <a:ext cx="2002536" cy="1535646"/>
            </a:xfrm>
            <a:prstGeom prst="rect">
              <a:avLst/>
            </a:prstGeom>
            <a:noFill/>
            <a:ln>
              <a:noFill/>
            </a:ln>
          </p:spPr>
        </p:pic>
        <p:pic>
          <p:nvPicPr>
            <p:cNvPr id="25" name="Google Shape;89;p15">
              <a:extLst>
                <a:ext uri="{FF2B5EF4-FFF2-40B4-BE49-F238E27FC236}">
                  <a16:creationId xmlns:a16="http://schemas.microsoft.com/office/drawing/2014/main" id="{D55FA254-BCB0-92FF-B83C-54C7DCEDD4FE}"/>
                </a:ext>
              </a:extLst>
            </p:cNvPr>
            <p:cNvPicPr preferRelativeResize="0">
              <a:picLocks/>
            </p:cNvPicPr>
            <p:nvPr/>
          </p:nvPicPr>
          <p:blipFill>
            <a:blip r:embed="rId5">
              <a:alphaModFix/>
            </a:blip>
            <a:stretch>
              <a:fillRect/>
            </a:stretch>
          </p:blipFill>
          <p:spPr>
            <a:xfrm>
              <a:off x="5080728" y="2492588"/>
              <a:ext cx="2002536" cy="1828800"/>
            </a:xfrm>
            <a:prstGeom prst="rect">
              <a:avLst/>
            </a:prstGeom>
            <a:noFill/>
            <a:ln>
              <a:noFill/>
            </a:ln>
          </p:spPr>
        </p:pic>
      </p:grpSp>
      <p:sp>
        <p:nvSpPr>
          <p:cNvPr id="30" name="TextBox 29">
            <a:extLst>
              <a:ext uri="{FF2B5EF4-FFF2-40B4-BE49-F238E27FC236}">
                <a16:creationId xmlns:a16="http://schemas.microsoft.com/office/drawing/2014/main" id="{8DC97340-CCD9-7434-158C-52A3F256153A}"/>
              </a:ext>
            </a:extLst>
          </p:cNvPr>
          <p:cNvSpPr txBox="1"/>
          <p:nvPr/>
        </p:nvSpPr>
        <p:spPr>
          <a:xfrm>
            <a:off x="2871787" y="592856"/>
            <a:ext cx="889987" cy="369332"/>
          </a:xfrm>
          <a:prstGeom prst="rect">
            <a:avLst/>
          </a:prstGeom>
          <a:noFill/>
        </p:spPr>
        <p:txBody>
          <a:bodyPr wrap="none" rtlCol="0">
            <a:spAutoFit/>
          </a:bodyPr>
          <a:lstStyle/>
          <a:p>
            <a:r>
              <a:rPr lang="en-US" dirty="0"/>
              <a:t>Lateral</a:t>
            </a:r>
          </a:p>
        </p:txBody>
      </p:sp>
      <p:sp>
        <p:nvSpPr>
          <p:cNvPr id="28" name="TextBox 27">
            <a:extLst>
              <a:ext uri="{FF2B5EF4-FFF2-40B4-BE49-F238E27FC236}">
                <a16:creationId xmlns:a16="http://schemas.microsoft.com/office/drawing/2014/main" id="{05240464-7442-9D4D-7D80-EA04A28BDEFD}"/>
              </a:ext>
            </a:extLst>
          </p:cNvPr>
          <p:cNvSpPr txBox="1"/>
          <p:nvPr/>
        </p:nvSpPr>
        <p:spPr>
          <a:xfrm>
            <a:off x="1808698" y="1497555"/>
            <a:ext cx="479618" cy="369332"/>
          </a:xfrm>
          <a:prstGeom prst="rect">
            <a:avLst/>
          </a:prstGeom>
          <a:noFill/>
        </p:spPr>
        <p:txBody>
          <a:bodyPr wrap="none" rtlCol="0">
            <a:spAutoFit/>
          </a:bodyPr>
          <a:lstStyle/>
          <a:p>
            <a:r>
              <a:rPr lang="en-US" dirty="0"/>
              <a:t>LH</a:t>
            </a:r>
          </a:p>
        </p:txBody>
      </p:sp>
      <p:sp>
        <p:nvSpPr>
          <p:cNvPr id="29" name="TextBox 28">
            <a:extLst>
              <a:ext uri="{FF2B5EF4-FFF2-40B4-BE49-F238E27FC236}">
                <a16:creationId xmlns:a16="http://schemas.microsoft.com/office/drawing/2014/main" id="{26469008-3140-00DF-56AC-E9E4B0AD6505}"/>
              </a:ext>
            </a:extLst>
          </p:cNvPr>
          <p:cNvSpPr txBox="1"/>
          <p:nvPr/>
        </p:nvSpPr>
        <p:spPr>
          <a:xfrm>
            <a:off x="1810373" y="3222322"/>
            <a:ext cx="518091" cy="369332"/>
          </a:xfrm>
          <a:prstGeom prst="rect">
            <a:avLst/>
          </a:prstGeom>
          <a:noFill/>
        </p:spPr>
        <p:txBody>
          <a:bodyPr wrap="none" rtlCol="0">
            <a:spAutoFit/>
          </a:bodyPr>
          <a:lstStyle/>
          <a:p>
            <a:r>
              <a:rPr lang="en-US" dirty="0"/>
              <a:t>RH</a:t>
            </a:r>
          </a:p>
        </p:txBody>
      </p:sp>
      <p:sp>
        <p:nvSpPr>
          <p:cNvPr id="33" name="TextBox 32">
            <a:extLst>
              <a:ext uri="{FF2B5EF4-FFF2-40B4-BE49-F238E27FC236}">
                <a16:creationId xmlns:a16="http://schemas.microsoft.com/office/drawing/2014/main" id="{F61C5AFF-BB31-8D9A-F330-DFCC1C5595D0}"/>
              </a:ext>
            </a:extLst>
          </p:cNvPr>
          <p:cNvSpPr txBox="1"/>
          <p:nvPr/>
        </p:nvSpPr>
        <p:spPr>
          <a:xfrm>
            <a:off x="5649827" y="574440"/>
            <a:ext cx="864339" cy="369332"/>
          </a:xfrm>
          <a:prstGeom prst="rect">
            <a:avLst/>
          </a:prstGeom>
          <a:noFill/>
        </p:spPr>
        <p:txBody>
          <a:bodyPr wrap="none" rtlCol="0">
            <a:spAutoFit/>
          </a:bodyPr>
          <a:lstStyle/>
          <a:p>
            <a:r>
              <a:rPr lang="en-US" dirty="0"/>
              <a:t>Medial</a:t>
            </a:r>
          </a:p>
        </p:txBody>
      </p:sp>
    </p:spTree>
    <p:extLst>
      <p:ext uri="{BB962C8B-B14F-4D97-AF65-F5344CB8AC3E}">
        <p14:creationId xmlns:p14="http://schemas.microsoft.com/office/powerpoint/2010/main" val="242413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73938"/>
            <a:ext cx="6858000" cy="1790700"/>
          </a:xfrm>
        </p:spPr>
        <p:txBody>
          <a:bodyPr>
            <a:noAutofit/>
          </a:bodyPr>
          <a:lstStyle/>
          <a:p>
            <a:pPr>
              <a:lnSpc>
                <a:spcPct val="100000"/>
              </a:lnSpc>
            </a:pPr>
            <a:r>
              <a:rPr lang="en-US" sz="1800" b="0" dirty="0"/>
              <a:t>This project was supported by Grant SRG-0-064-17 awarded to Matthew Hoptman from the American Foundation for Suicide Prevention. The content is solely the responsibility of the authors and does not necessarily represent the official views of the American Foundation for Suicide Prevention.</a:t>
            </a:r>
            <a:endParaRPr lang="en-US" sz="1800" b="1" dirty="0"/>
          </a:p>
        </p:txBody>
      </p:sp>
      <p:sp>
        <p:nvSpPr>
          <p:cNvPr id="3" name="Subtitle 2"/>
          <p:cNvSpPr>
            <a:spLocks noGrp="1"/>
          </p:cNvSpPr>
          <p:nvPr>
            <p:ph type="subTitle" idx="1"/>
          </p:nvPr>
        </p:nvSpPr>
        <p:spPr>
          <a:xfrm>
            <a:off x="457200" y="617956"/>
            <a:ext cx="6858000" cy="571501"/>
          </a:xfrm>
        </p:spPr>
        <p:txBody>
          <a:bodyPr>
            <a:normAutofit/>
          </a:bodyPr>
          <a:lstStyle/>
          <a:p>
            <a:r>
              <a:rPr lang="en-US" sz="3200" dirty="0">
                <a:solidFill>
                  <a:srgbClr val="FF0000"/>
                </a:solidFill>
              </a:rPr>
              <a:t>Disclosures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a:xfrm>
            <a:off x="457200" y="1703277"/>
            <a:ext cx="8229600" cy="2244436"/>
          </a:xfrm>
        </p:spPr>
        <p:txBody>
          <a:bodyPr>
            <a:noAutofit/>
          </a:bodyPr>
          <a:lstStyle/>
          <a:p>
            <a:pPr marL="285750" indent="-285750">
              <a:lnSpc>
                <a:spcPct val="100000"/>
              </a:lnSpc>
              <a:buFont typeface="Arial" panose="020B0604020202020204" pitchFamily="34" charset="0"/>
              <a:buChar char="•"/>
            </a:pPr>
            <a:r>
              <a:rPr lang="en-US" sz="1800" dirty="0">
                <a:ea typeface="Calibri" panose="020F0502020204030204" pitchFamily="34" charset="0"/>
              </a:rPr>
              <a:t>Results also support the idea that negative urgency – rash action in the context of strong negative emotions – is an important predictor of SIB in schizophrenia.</a:t>
            </a:r>
          </a:p>
          <a:p>
            <a:pPr marL="285750" indent="-285750">
              <a:lnSpc>
                <a:spcPct val="100000"/>
              </a:lnSpc>
              <a:buFont typeface="Arial" panose="020B0604020202020204" pitchFamily="34" charset="0"/>
              <a:buChar char="•"/>
            </a:pPr>
            <a:r>
              <a:rPr lang="en-US" sz="1800" dirty="0">
                <a:ea typeface="Calibri" panose="020F0502020204030204" pitchFamily="34" charset="0"/>
              </a:rPr>
              <a:t>Project supports the hypothesis that there is a deficit in activation of emotion regulation circuitry in people with schizophrenia who have high levels of SIB compared to those with low levels of SIB that is related to negative urgency. </a:t>
            </a:r>
          </a:p>
          <a:p>
            <a:pPr marL="285750" indent="-285750">
              <a:lnSpc>
                <a:spcPct val="100000"/>
              </a:lnSpc>
              <a:buFont typeface="Arial" panose="020B0604020202020204" pitchFamily="34" charset="0"/>
              <a:buChar char="•"/>
            </a:pPr>
            <a:r>
              <a:rPr lang="en-US" sz="1800" dirty="0">
                <a:ea typeface="Calibri" panose="020F0502020204030204" pitchFamily="34" charset="0"/>
              </a:rPr>
              <a:t>Critical questions for the future have to do with the dynamics of emotion regulation and/or urgency and what the situation is in those in early psychosis</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conclusions</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r>
              <a:rPr lang="en-US" dirty="0"/>
              <a:t>Unpublished results, do not cite</a:t>
            </a:r>
          </a:p>
        </p:txBody>
      </p:sp>
    </p:spTree>
    <p:extLst>
      <p:ext uri="{BB962C8B-B14F-4D97-AF65-F5344CB8AC3E}">
        <p14:creationId xmlns:p14="http://schemas.microsoft.com/office/powerpoint/2010/main" val="3086820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BBED-2475-4643-8C14-F8295994356F}"/>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873562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51240-E772-9B49-A8B0-DD19EAF5E667}"/>
              </a:ext>
            </a:extLst>
          </p:cNvPr>
          <p:cNvSpPr>
            <a:spLocks noGrp="1"/>
          </p:cNvSpPr>
          <p:nvPr>
            <p:ph type="ctrTitle"/>
          </p:nvPr>
        </p:nvSpPr>
        <p:spPr/>
        <p:txBody>
          <a:bodyPr/>
          <a:lstStyle/>
          <a:p>
            <a:r>
              <a:rPr lang="en-US" dirty="0"/>
              <a:t>@</a:t>
            </a:r>
            <a:r>
              <a:rPr lang="en-US" dirty="0" err="1"/>
              <a:t>afspnational</a:t>
            </a:r>
            <a:endParaRPr lang="en-US" dirty="0"/>
          </a:p>
        </p:txBody>
      </p:sp>
    </p:spTree>
    <p:extLst>
      <p:ext uri="{BB962C8B-B14F-4D97-AF65-F5344CB8AC3E}">
        <p14:creationId xmlns:p14="http://schemas.microsoft.com/office/powerpoint/2010/main" val="393192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rmAutofit fontScale="40000" lnSpcReduction="20000"/>
          </a:bodyPr>
          <a:lstStyle/>
          <a:p>
            <a:pPr marL="342900" indent="-342900">
              <a:lnSpc>
                <a:spcPct val="120000"/>
              </a:lnSpc>
              <a:spcBef>
                <a:spcPts val="600"/>
              </a:spcBef>
              <a:buFont typeface="Arial" panose="020B0604020202020204" pitchFamily="34" charset="0"/>
              <a:buChar char="•"/>
            </a:pPr>
            <a:r>
              <a:rPr lang="en-US" sz="4900" dirty="0"/>
              <a:t>Impulsivity</a:t>
            </a:r>
          </a:p>
          <a:p>
            <a:pPr marL="342900" indent="-342900">
              <a:lnSpc>
                <a:spcPct val="120000"/>
              </a:lnSpc>
              <a:spcBef>
                <a:spcPts val="600"/>
              </a:spcBef>
              <a:buFont typeface="Arial" panose="020B0604020202020204" pitchFamily="34" charset="0"/>
              <a:buChar char="•"/>
            </a:pPr>
            <a:r>
              <a:rPr lang="en-US" sz="4900" dirty="0"/>
              <a:t>Findings on emotion-related impulsivity in schizophrenia (urgency)</a:t>
            </a:r>
          </a:p>
          <a:p>
            <a:pPr marL="342900" indent="-342900">
              <a:lnSpc>
                <a:spcPct val="120000"/>
              </a:lnSpc>
              <a:spcBef>
                <a:spcPts val="600"/>
              </a:spcBef>
              <a:buFont typeface="Arial" panose="020B0604020202020204" pitchFamily="34" charset="0"/>
              <a:buChar char="•"/>
            </a:pPr>
            <a:r>
              <a:rPr lang="en-US" sz="4900" dirty="0"/>
              <a:t>Suicidality in schizophrenia</a:t>
            </a:r>
          </a:p>
          <a:p>
            <a:pPr marL="342900" indent="-342900">
              <a:lnSpc>
                <a:spcPct val="120000"/>
              </a:lnSpc>
              <a:spcBef>
                <a:spcPts val="600"/>
              </a:spcBef>
              <a:buFont typeface="Arial" panose="020B0604020202020204" pitchFamily="34" charset="0"/>
              <a:buChar char="•"/>
            </a:pPr>
            <a:r>
              <a:rPr lang="en-US" sz="4900" dirty="0"/>
              <a:t>Treatment implications</a:t>
            </a:r>
          </a:p>
          <a:p>
            <a:pPr marL="342900" indent="-342900">
              <a:lnSpc>
                <a:spcPct val="120000"/>
              </a:lnSpc>
              <a:spcBef>
                <a:spcPts val="600"/>
              </a:spcBef>
              <a:buFont typeface="Arial" panose="020B0604020202020204" pitchFamily="34" charset="0"/>
              <a:buChar char="•"/>
            </a:pPr>
            <a:r>
              <a:rPr lang="en-US" sz="4900" dirty="0"/>
              <a:t>Broader implications</a:t>
            </a:r>
          </a:p>
          <a:p>
            <a:endParaRPr lang="en-US" dirty="0"/>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Outline</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a:p>
        </p:txBody>
      </p:sp>
    </p:spTree>
    <p:extLst>
      <p:ext uri="{BB962C8B-B14F-4D97-AF65-F5344CB8AC3E}">
        <p14:creationId xmlns:p14="http://schemas.microsoft.com/office/powerpoint/2010/main" val="289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Dimensions of Impulsivity</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285750" indent="-285750">
              <a:lnSpc>
                <a:spcPct val="120000"/>
              </a:lnSpc>
              <a:spcAft>
                <a:spcPts val="0"/>
              </a:spcAft>
              <a:buFont typeface="Arial" panose="020B0604020202020204" pitchFamily="34" charset="0"/>
              <a:buChar char="•"/>
            </a:pPr>
            <a:r>
              <a:rPr lang="en-US" sz="1500" dirty="0"/>
              <a:t>Disagreement about what constitutes impulsivity</a:t>
            </a:r>
          </a:p>
          <a:p>
            <a:pPr lvl="1">
              <a:lnSpc>
                <a:spcPct val="120000"/>
              </a:lnSpc>
              <a:spcAft>
                <a:spcPts val="0"/>
              </a:spcAft>
            </a:pPr>
            <a:r>
              <a:rPr lang="en-US" sz="1500" dirty="0"/>
              <a:t>Delayed discounting, response inhibition, lack of planning, sensation seeking</a:t>
            </a:r>
          </a:p>
          <a:p>
            <a:pPr marL="285750" indent="-285750">
              <a:lnSpc>
                <a:spcPct val="120000"/>
              </a:lnSpc>
              <a:spcAft>
                <a:spcPts val="0"/>
              </a:spcAft>
              <a:buFont typeface="Arial" panose="020B0604020202020204" pitchFamily="34" charset="0"/>
              <a:buChar char="•"/>
            </a:pPr>
            <a:r>
              <a:rPr lang="en-US" sz="1500" dirty="0"/>
              <a:t>Decoupling of emotion from impulsivity (BIS; Barratt, 1993)</a:t>
            </a:r>
          </a:p>
          <a:p>
            <a:pPr lvl="1">
              <a:lnSpc>
                <a:spcPct val="120000"/>
              </a:lnSpc>
              <a:spcAft>
                <a:spcPts val="0"/>
              </a:spcAft>
            </a:pPr>
            <a:r>
              <a:rPr lang="en-US" sz="1500" dirty="0"/>
              <a:t>Subscales: motor, attentional, and nonplanning impulsivity</a:t>
            </a:r>
          </a:p>
          <a:p>
            <a:pPr marL="285750" indent="-285750">
              <a:lnSpc>
                <a:spcPct val="120000"/>
              </a:lnSpc>
              <a:spcAft>
                <a:spcPts val="0"/>
              </a:spcAft>
              <a:buFont typeface="Arial" panose="020B0604020202020204" pitchFamily="34" charset="0"/>
              <a:buChar char="•"/>
            </a:pPr>
            <a:r>
              <a:rPr lang="en-US" sz="1500" dirty="0"/>
              <a:t>Development of newer scales to measure impulsivity (Whiteside and Lynam, 2001)</a:t>
            </a:r>
          </a:p>
          <a:p>
            <a:pPr lvl="1">
              <a:lnSpc>
                <a:spcPct val="120000"/>
              </a:lnSpc>
              <a:spcAft>
                <a:spcPts val="0"/>
              </a:spcAft>
            </a:pPr>
            <a:r>
              <a:rPr lang="en-US" sz="1500" dirty="0"/>
              <a:t>Subscales of urgency, lack of premeditation, lack of planning, and sensation seeking (UPPS)</a:t>
            </a:r>
          </a:p>
          <a:p>
            <a:pPr lvl="1">
              <a:lnSpc>
                <a:spcPct val="120000"/>
              </a:lnSpc>
              <a:spcAft>
                <a:spcPts val="0"/>
              </a:spcAft>
            </a:pPr>
            <a:r>
              <a:rPr lang="en-US" sz="1500" dirty="0"/>
              <a:t>Urgency: rash action in the context of strong emotions</a:t>
            </a:r>
          </a:p>
          <a:p>
            <a:pPr lvl="1">
              <a:lnSpc>
                <a:spcPct val="120000"/>
              </a:lnSpc>
              <a:spcAft>
                <a:spcPts val="0"/>
              </a:spcAft>
            </a:pPr>
            <a:r>
              <a:rPr lang="en-US" sz="1500" dirty="0"/>
              <a:t>Example: “When I feel bad, I will often do things I later regret in order to make myself feel better now.”</a:t>
            </a:r>
          </a:p>
          <a:p>
            <a:pPr lvl="1">
              <a:lnSpc>
                <a:spcPct val="120000"/>
              </a:lnSpc>
              <a:spcAft>
                <a:spcPts val="0"/>
              </a:spcAft>
            </a:pPr>
            <a:r>
              <a:rPr lang="en-US" sz="1500" dirty="0"/>
              <a:t>Addition of positive urgency (Cyders and Smith, 2007) – UPPS-P</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Impulsivity in schizophrenia</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p:txBody>
      </p:sp>
    </p:spTree>
    <p:extLst>
      <p:ext uri="{BB962C8B-B14F-4D97-AF65-F5344CB8AC3E}">
        <p14:creationId xmlns:p14="http://schemas.microsoft.com/office/powerpoint/2010/main" val="330952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Newer Findings on Impulsivity</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rmAutofit fontScale="40000" lnSpcReduction="20000"/>
          </a:bodyPr>
          <a:lstStyle/>
          <a:p>
            <a:pPr marL="342900" indent="-342900">
              <a:lnSpc>
                <a:spcPct val="120000"/>
              </a:lnSpc>
              <a:buFont typeface="Arial" panose="020B0604020202020204" pitchFamily="34" charset="0"/>
              <a:buChar char="•"/>
            </a:pPr>
            <a:r>
              <a:rPr lang="en-US" sz="4500" dirty="0"/>
              <a:t>Urgency is elevated in numerous psychiatric disorders </a:t>
            </a:r>
          </a:p>
          <a:p>
            <a:pPr lvl="1">
              <a:lnSpc>
                <a:spcPct val="120000"/>
              </a:lnSpc>
              <a:buFontTx/>
              <a:buChar char="-"/>
            </a:pPr>
            <a:r>
              <a:rPr lang="en-US" sz="4500" dirty="0"/>
              <a:t>Specificity in bulimia</a:t>
            </a:r>
          </a:p>
          <a:p>
            <a:pPr lvl="1">
              <a:lnSpc>
                <a:spcPct val="120000"/>
              </a:lnSpc>
              <a:buFontTx/>
              <a:buChar char="-"/>
            </a:pPr>
            <a:r>
              <a:rPr lang="en-US" sz="4500" dirty="0"/>
              <a:t>ADHD + ODD</a:t>
            </a:r>
          </a:p>
          <a:p>
            <a:pPr lvl="1">
              <a:lnSpc>
                <a:spcPct val="120000"/>
              </a:lnSpc>
              <a:buFontTx/>
              <a:buChar char="-"/>
            </a:pPr>
            <a:r>
              <a:rPr lang="en-US" sz="4500" dirty="0"/>
              <a:t>Alcohol and substance use disorders</a:t>
            </a:r>
          </a:p>
          <a:p>
            <a:pPr marL="342900" indent="-342900">
              <a:lnSpc>
                <a:spcPct val="120000"/>
              </a:lnSpc>
              <a:buFont typeface="Arial" panose="020B0604020202020204" pitchFamily="34" charset="0"/>
              <a:buChar char="•"/>
            </a:pPr>
            <a:r>
              <a:rPr lang="en-US" sz="4500" dirty="0"/>
              <a:t>Schizophrenia is characterized by reduced affective expression, but </a:t>
            </a:r>
            <a:r>
              <a:rPr lang="en-US" sz="4500" u="sng" dirty="0"/>
              <a:t>experience</a:t>
            </a:r>
            <a:r>
              <a:rPr lang="en-US" sz="4500" dirty="0"/>
              <a:t> of emotion is equivalent to healthy individuals (Green &amp; Lee, 2012)</a:t>
            </a:r>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IMPULSIVITY IN SCHIZOPHRENIA</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p:txBody>
      </p:sp>
    </p:spTree>
    <p:extLst>
      <p:ext uri="{BB962C8B-B14F-4D97-AF65-F5344CB8AC3E}">
        <p14:creationId xmlns:p14="http://schemas.microsoft.com/office/powerpoint/2010/main" val="2203118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B17-2CD6-3E4D-A334-6C53CE746C16}"/>
              </a:ext>
            </a:extLst>
          </p:cNvPr>
          <p:cNvSpPr>
            <a:spLocks noGrp="1"/>
          </p:cNvSpPr>
          <p:nvPr>
            <p:ph type="title"/>
          </p:nvPr>
        </p:nvSpPr>
        <p:spPr/>
        <p:txBody>
          <a:bodyPr/>
          <a:lstStyle/>
          <a:p>
            <a:r>
              <a:rPr lang="en-US" dirty="0"/>
              <a:t>Urgency in Schizophrenia</a:t>
            </a:r>
          </a:p>
        </p:txBody>
      </p:sp>
      <p:sp>
        <p:nvSpPr>
          <p:cNvPr id="3" name="Content Placeholder 2">
            <a:extLst>
              <a:ext uri="{FF2B5EF4-FFF2-40B4-BE49-F238E27FC236}">
                <a16:creationId xmlns:a16="http://schemas.microsoft.com/office/drawing/2014/main" id="{ACC60CBC-FD87-894C-80E8-14C8F73EEC79}"/>
              </a:ext>
            </a:extLst>
          </p:cNvPr>
          <p:cNvSpPr>
            <a:spLocks noGrp="1"/>
          </p:cNvSpPr>
          <p:nvPr>
            <p:ph idx="1"/>
          </p:nvPr>
        </p:nvSpPr>
        <p:spPr/>
        <p:txBody>
          <a:bodyPr>
            <a:noAutofit/>
          </a:bodyPr>
          <a:lstStyle/>
          <a:p>
            <a:pPr marL="342900" indent="-342900">
              <a:spcBef>
                <a:spcPts val="600"/>
              </a:spcBef>
              <a:spcAft>
                <a:spcPts val="0"/>
              </a:spcAft>
              <a:buFont typeface="Arial" panose="020B0604020202020204" pitchFamily="34" charset="0"/>
              <a:buChar char="•"/>
            </a:pPr>
            <a:r>
              <a:rPr lang="en-US" sz="2000" dirty="0"/>
              <a:t>Study of impulsivity and aggression in schizophrenia (Hoptman et al., 2014)</a:t>
            </a:r>
          </a:p>
          <a:p>
            <a:pPr lvl="1">
              <a:spcBef>
                <a:spcPts val="600"/>
              </a:spcBef>
              <a:spcAft>
                <a:spcPts val="0"/>
              </a:spcAft>
            </a:pPr>
            <a:r>
              <a:rPr lang="en-US" sz="2000" dirty="0"/>
              <a:t>33 patients with schizophrenia or schizoaffective disorder</a:t>
            </a:r>
          </a:p>
          <a:p>
            <a:pPr lvl="1">
              <a:spcBef>
                <a:spcPts val="600"/>
              </a:spcBef>
              <a:spcAft>
                <a:spcPts val="0"/>
              </a:spcAft>
            </a:pPr>
            <a:r>
              <a:rPr lang="en-US" sz="2000" dirty="0"/>
              <a:t>31 healthy controls</a:t>
            </a:r>
          </a:p>
          <a:p>
            <a:pPr lvl="1">
              <a:spcBef>
                <a:spcPts val="600"/>
              </a:spcBef>
              <a:spcAft>
                <a:spcPts val="0"/>
              </a:spcAft>
            </a:pPr>
            <a:r>
              <a:rPr lang="en-US" sz="2000" dirty="0"/>
              <a:t>Patients were administered the UPPS-P, the Aggression Questionnaire, the Impulsive/ Premeditated Aggression Scale, and the Life History of Aggression</a:t>
            </a:r>
          </a:p>
          <a:p>
            <a:pPr lvl="1">
              <a:spcBef>
                <a:spcPts val="600"/>
              </a:spcBef>
              <a:spcAft>
                <a:spcPts val="0"/>
              </a:spcAft>
            </a:pPr>
            <a:r>
              <a:rPr lang="en-US" sz="2000" dirty="0"/>
              <a:t>MRI scanning: resting-state fMRI and cortical thickness</a:t>
            </a:r>
            <a:endParaRPr lang="en-US" sz="1500" dirty="0"/>
          </a:p>
        </p:txBody>
      </p:sp>
      <p:sp>
        <p:nvSpPr>
          <p:cNvPr id="4" name="Text Placeholder 3">
            <a:extLst>
              <a:ext uri="{FF2B5EF4-FFF2-40B4-BE49-F238E27FC236}">
                <a16:creationId xmlns:a16="http://schemas.microsoft.com/office/drawing/2014/main" id="{C9803BBE-8D77-F842-B18B-986550C135E5}"/>
              </a:ext>
            </a:extLst>
          </p:cNvPr>
          <p:cNvSpPr>
            <a:spLocks noGrp="1"/>
          </p:cNvSpPr>
          <p:nvPr>
            <p:ph type="body" idx="10"/>
          </p:nvPr>
        </p:nvSpPr>
        <p:spPr/>
        <p:txBody>
          <a:bodyPr/>
          <a:lstStyle/>
          <a:p>
            <a:r>
              <a:rPr lang="en-US" dirty="0"/>
              <a:t>Impulsivity in schizophrenia</a:t>
            </a:r>
          </a:p>
        </p:txBody>
      </p:sp>
      <p:sp>
        <p:nvSpPr>
          <p:cNvPr id="5" name="Text Placeholder 4">
            <a:extLst>
              <a:ext uri="{FF2B5EF4-FFF2-40B4-BE49-F238E27FC236}">
                <a16:creationId xmlns:a16="http://schemas.microsoft.com/office/drawing/2014/main" id="{667A8C83-C1BF-1846-8D2D-691446EDF057}"/>
              </a:ext>
            </a:extLst>
          </p:cNvPr>
          <p:cNvSpPr>
            <a:spLocks noGrp="1"/>
          </p:cNvSpPr>
          <p:nvPr>
            <p:ph type="body" idx="12"/>
          </p:nvPr>
        </p:nvSpPr>
        <p:spPr/>
        <p:txBody>
          <a:bodyPr/>
          <a:lstStyle/>
          <a:p>
            <a:endParaRPr lang="en-US" dirty="0"/>
          </a:p>
        </p:txBody>
      </p:sp>
    </p:spTree>
    <p:extLst>
      <p:ext uri="{BB962C8B-B14F-4D97-AF65-F5344CB8AC3E}">
        <p14:creationId xmlns:p14="http://schemas.microsoft.com/office/powerpoint/2010/main" val="1627588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21643C-E490-794E-8AF4-E091F0CEC70D}"/>
              </a:ext>
            </a:extLst>
          </p:cNvPr>
          <p:cNvSpPr>
            <a:spLocks noGrp="1"/>
          </p:cNvSpPr>
          <p:nvPr>
            <p:ph type="body" idx="12"/>
          </p:nvPr>
        </p:nvSpPr>
        <p:spPr/>
        <p:txBody>
          <a:bodyPr/>
          <a:lstStyle/>
          <a:p>
            <a:r>
              <a:rPr lang="en-US" dirty="0"/>
              <a:t>Hoptman et al. 2014</a:t>
            </a:r>
          </a:p>
        </p:txBody>
      </p:sp>
      <p:sp>
        <p:nvSpPr>
          <p:cNvPr id="3" name="Text Placeholder 2">
            <a:extLst>
              <a:ext uri="{FF2B5EF4-FFF2-40B4-BE49-F238E27FC236}">
                <a16:creationId xmlns:a16="http://schemas.microsoft.com/office/drawing/2014/main" id="{89C420EA-A742-9045-85CB-AC779636E9B3}"/>
              </a:ext>
            </a:extLst>
          </p:cNvPr>
          <p:cNvSpPr>
            <a:spLocks noGrp="1"/>
          </p:cNvSpPr>
          <p:nvPr>
            <p:ph type="body" idx="10"/>
          </p:nvPr>
        </p:nvSpPr>
        <p:spPr/>
        <p:txBody>
          <a:bodyPr/>
          <a:lstStyle/>
          <a:p>
            <a:r>
              <a:rPr lang="en-US" dirty="0"/>
              <a:t>Impulsivity in schizophrenia</a:t>
            </a:r>
          </a:p>
        </p:txBody>
      </p:sp>
      <p:sp>
        <p:nvSpPr>
          <p:cNvPr id="11" name="Media Placeholder 10">
            <a:extLst>
              <a:ext uri="{FF2B5EF4-FFF2-40B4-BE49-F238E27FC236}">
                <a16:creationId xmlns:a16="http://schemas.microsoft.com/office/drawing/2014/main" id="{9C6E5B35-D6A5-0240-6C48-4750AFC8B13D}"/>
              </a:ext>
            </a:extLst>
          </p:cNvPr>
          <p:cNvSpPr>
            <a:spLocks noGrp="1"/>
          </p:cNvSpPr>
          <p:nvPr>
            <p:ph type="media" sz="quarter" idx="13"/>
          </p:nvPr>
        </p:nvSpPr>
        <p:spPr/>
        <p:txBody>
          <a:bodyPr/>
          <a:lstStyle/>
          <a:p>
            <a:r>
              <a:rPr lang="en-US" dirty="0"/>
              <a:t>Urgency was selectively increased in schizophrenia</a:t>
            </a:r>
          </a:p>
        </p:txBody>
      </p:sp>
      <p:pic>
        <p:nvPicPr>
          <p:cNvPr id="13" name="Picture 12">
            <a:extLst>
              <a:ext uri="{FF2B5EF4-FFF2-40B4-BE49-F238E27FC236}">
                <a16:creationId xmlns:a16="http://schemas.microsoft.com/office/drawing/2014/main" id="{6EA8C687-B5AE-5BA9-7BF2-2E7CD2E955BB}"/>
              </a:ext>
            </a:extLst>
          </p:cNvPr>
          <p:cNvPicPr>
            <a:picLocks noChangeAspect="1"/>
          </p:cNvPicPr>
          <p:nvPr/>
        </p:nvPicPr>
        <p:blipFill>
          <a:blip r:embed="rId2"/>
          <a:stretch>
            <a:fillRect/>
          </a:stretch>
        </p:blipFill>
        <p:spPr>
          <a:xfrm>
            <a:off x="1750979" y="1235214"/>
            <a:ext cx="5642042" cy="3168470"/>
          </a:xfrm>
          <a:prstGeom prst="rect">
            <a:avLst/>
          </a:prstGeom>
        </p:spPr>
      </p:pic>
    </p:spTree>
    <p:extLst>
      <p:ext uri="{BB962C8B-B14F-4D97-AF65-F5344CB8AC3E}">
        <p14:creationId xmlns:p14="http://schemas.microsoft.com/office/powerpoint/2010/main" val="336133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16FCC-CF70-ED45-9004-8D264533252C}"/>
              </a:ext>
            </a:extLst>
          </p:cNvPr>
          <p:cNvSpPr>
            <a:spLocks noGrp="1"/>
          </p:cNvSpPr>
          <p:nvPr>
            <p:ph type="title"/>
          </p:nvPr>
        </p:nvSpPr>
        <p:spPr/>
        <p:txBody>
          <a:bodyPr>
            <a:normAutofit/>
          </a:bodyPr>
          <a:lstStyle/>
          <a:p>
            <a:pPr>
              <a:lnSpc>
                <a:spcPct val="100000"/>
              </a:lnSpc>
            </a:pPr>
            <a:r>
              <a:rPr lang="en-US" sz="2400" dirty="0"/>
              <a:t>Reduced </a:t>
            </a:r>
            <a:r>
              <a:rPr lang="en-US" sz="2400" b="1" dirty="0"/>
              <a:t>cortical thickness </a:t>
            </a:r>
            <a:r>
              <a:rPr lang="en-US" sz="2400" dirty="0"/>
              <a:t>in ventral prefrontal </a:t>
            </a:r>
            <a:r>
              <a:rPr lang="en-US" sz="2400"/>
              <a:t>regions was </a:t>
            </a:r>
            <a:r>
              <a:rPr lang="en-US" sz="2400" dirty="0"/>
              <a:t>associated with urgency, </a:t>
            </a:r>
            <a:r>
              <a:rPr lang="en-US" sz="2400"/>
              <a:t>as was </a:t>
            </a:r>
            <a:r>
              <a:rPr lang="en-US" sz="2400" dirty="0"/>
              <a:t>their </a:t>
            </a:r>
            <a:r>
              <a:rPr lang="en-US" sz="2400" b="1" dirty="0"/>
              <a:t>functional connectivity </a:t>
            </a:r>
            <a:r>
              <a:rPr lang="en-US" sz="2400" dirty="0"/>
              <a:t>with limbic and other frontal regions</a:t>
            </a:r>
          </a:p>
        </p:txBody>
      </p:sp>
      <p:sp>
        <p:nvSpPr>
          <p:cNvPr id="3" name="Text Placeholder 2">
            <a:extLst>
              <a:ext uri="{FF2B5EF4-FFF2-40B4-BE49-F238E27FC236}">
                <a16:creationId xmlns:a16="http://schemas.microsoft.com/office/drawing/2014/main" id="{2B64DA86-26DF-B341-A6FD-B98898592AC5}"/>
              </a:ext>
            </a:extLst>
          </p:cNvPr>
          <p:cNvSpPr>
            <a:spLocks noGrp="1"/>
          </p:cNvSpPr>
          <p:nvPr>
            <p:ph type="body" idx="1"/>
          </p:nvPr>
        </p:nvSpPr>
        <p:spPr/>
        <p:txBody>
          <a:bodyPr/>
          <a:lstStyle/>
          <a:p>
            <a:r>
              <a:rPr lang="en-US" dirty="0"/>
              <a:t>Hoptman et al., 2014</a:t>
            </a:r>
          </a:p>
        </p:txBody>
      </p:sp>
      <p:sp>
        <p:nvSpPr>
          <p:cNvPr id="5" name="Text Placeholder 4">
            <a:extLst>
              <a:ext uri="{FF2B5EF4-FFF2-40B4-BE49-F238E27FC236}">
                <a16:creationId xmlns:a16="http://schemas.microsoft.com/office/drawing/2014/main" id="{0FCD440C-0E2A-EC46-A74F-8FA72564DC6C}"/>
              </a:ext>
            </a:extLst>
          </p:cNvPr>
          <p:cNvSpPr>
            <a:spLocks noGrp="1"/>
          </p:cNvSpPr>
          <p:nvPr>
            <p:ph type="body" idx="10"/>
          </p:nvPr>
        </p:nvSpPr>
        <p:spPr/>
        <p:txBody>
          <a:bodyPr/>
          <a:lstStyle/>
          <a:p>
            <a:r>
              <a:rPr lang="en-US" dirty="0"/>
              <a:t>Impulsivity in schizophrenia</a:t>
            </a:r>
          </a:p>
        </p:txBody>
      </p:sp>
      <p:sp>
        <p:nvSpPr>
          <p:cNvPr id="10" name="Picture Placeholder 9">
            <a:extLst>
              <a:ext uri="{FF2B5EF4-FFF2-40B4-BE49-F238E27FC236}">
                <a16:creationId xmlns:a16="http://schemas.microsoft.com/office/drawing/2014/main" id="{DDA871FE-47C7-2C10-F9E6-B69340626986}"/>
              </a:ext>
            </a:extLst>
          </p:cNvPr>
          <p:cNvSpPr>
            <a:spLocks noGrp="1"/>
          </p:cNvSpPr>
          <p:nvPr>
            <p:ph type="pic" sz="quarter" idx="11"/>
          </p:nvPr>
        </p:nvSpPr>
        <p:spPr/>
        <p:txBody>
          <a:bodyPr/>
          <a:lstStyle/>
          <a:p>
            <a:endParaRPr lang="en-US" dirty="0"/>
          </a:p>
        </p:txBody>
      </p:sp>
      <p:pic>
        <p:nvPicPr>
          <p:cNvPr id="12" name="Picture 11">
            <a:extLst>
              <a:ext uri="{FF2B5EF4-FFF2-40B4-BE49-F238E27FC236}">
                <a16:creationId xmlns:a16="http://schemas.microsoft.com/office/drawing/2014/main" id="{7621CA7B-0471-6390-30CA-11192E4986CA}"/>
              </a:ext>
            </a:extLst>
          </p:cNvPr>
          <p:cNvPicPr>
            <a:picLocks noChangeAspect="1"/>
          </p:cNvPicPr>
          <p:nvPr/>
        </p:nvPicPr>
        <p:blipFill>
          <a:blip r:embed="rId2"/>
          <a:stretch>
            <a:fillRect/>
          </a:stretch>
        </p:blipFill>
        <p:spPr>
          <a:xfrm>
            <a:off x="516676" y="1480510"/>
            <a:ext cx="3371522" cy="1992263"/>
          </a:xfrm>
          <a:prstGeom prst="rect">
            <a:avLst/>
          </a:prstGeom>
        </p:spPr>
      </p:pic>
    </p:spTree>
    <p:extLst>
      <p:ext uri="{BB962C8B-B14F-4D97-AF65-F5344CB8AC3E}">
        <p14:creationId xmlns:p14="http://schemas.microsoft.com/office/powerpoint/2010/main" val="2492828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240E7-7AD4-1341-BC51-25CFDCC1489F}"/>
              </a:ext>
            </a:extLst>
          </p:cNvPr>
          <p:cNvSpPr>
            <a:spLocks noGrp="1"/>
          </p:cNvSpPr>
          <p:nvPr>
            <p:ph type="ctrTitle"/>
          </p:nvPr>
        </p:nvSpPr>
        <p:spPr/>
        <p:txBody>
          <a:bodyPr/>
          <a:lstStyle/>
          <a:p>
            <a:r>
              <a:rPr lang="en-US" dirty="0"/>
              <a:t>Urgency and Suicidality</a:t>
            </a:r>
          </a:p>
        </p:txBody>
      </p:sp>
    </p:spTree>
    <p:extLst>
      <p:ext uri="{BB962C8B-B14F-4D97-AF65-F5344CB8AC3E}">
        <p14:creationId xmlns:p14="http://schemas.microsoft.com/office/powerpoint/2010/main" val="1916113725"/>
      </p:ext>
    </p:extLst>
  </p:cSld>
  <p:clrMapOvr>
    <a:masterClrMapping/>
  </p:clrMapOvr>
</p:sld>
</file>

<file path=ppt/theme/theme1.xml><?xml version="1.0" encoding="utf-8"?>
<a:theme xmlns:a="http://schemas.openxmlformats.org/drawingml/2006/main" name="Office Theme">
  <a:themeElements>
    <a:clrScheme name="Custom 91">
      <a:dk1>
        <a:srgbClr val="262626"/>
      </a:dk1>
      <a:lt1>
        <a:srgbClr val="FFFFFF"/>
      </a:lt1>
      <a:dk2>
        <a:srgbClr val="EB1426"/>
      </a:dk2>
      <a:lt2>
        <a:srgbClr val="FDDDE0"/>
      </a:lt2>
      <a:accent1>
        <a:srgbClr val="FEFFFF"/>
      </a:accent1>
      <a:accent2>
        <a:srgbClr val="FEFFFF"/>
      </a:accent2>
      <a:accent3>
        <a:srgbClr val="FEFFFF"/>
      </a:accent3>
      <a:accent4>
        <a:srgbClr val="FEFFFF"/>
      </a:accent4>
      <a:accent5>
        <a:srgbClr val="FEFFFF"/>
      </a:accent5>
      <a:accent6>
        <a:srgbClr val="FEFFF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search Slide  Mar2021.potx" id="{129BF072-6C69-4C73-8D82-83FC7387773B}" vid="{7E40BF49-A36E-4177-AB90-13444D1767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2361</TotalTime>
  <Words>1296</Words>
  <Application>Microsoft Office PowerPoint</Application>
  <PresentationFormat>On-screen Show (16:9)</PresentationFormat>
  <Paragraphs>124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System Font Regular</vt:lpstr>
      <vt:lpstr>Office Theme</vt:lpstr>
      <vt:lpstr>Emotion-based impulsivity, emotion regulation, and suicidal ideation and behavior in schizophrenia spectrum disorder</vt:lpstr>
      <vt:lpstr>This project was supported by Grant SRG-0-064-17 awarded to Matthew Hoptman from the American Foundation for Suicide Prevention. The content is solely the responsibility of the authors and does not necessarily represent the official views of the American Foundation for Suicide Prevention.</vt:lpstr>
      <vt:lpstr>Outline</vt:lpstr>
      <vt:lpstr>Dimensions of Impulsivity</vt:lpstr>
      <vt:lpstr>Newer Findings on Impulsivity</vt:lpstr>
      <vt:lpstr>Urgency in Schizophrenia</vt:lpstr>
      <vt:lpstr>PowerPoint Presentation</vt:lpstr>
      <vt:lpstr>Reduced cortical thickness in ventral prefrontal regions was associated with urgency, as was their functional connectivity with limbic and other frontal regions</vt:lpstr>
      <vt:lpstr>Urgency and Suicidality</vt:lpstr>
      <vt:lpstr>Suicidality in Schizophrenia</vt:lpstr>
      <vt:lpstr>AFSP funded study</vt:lpstr>
      <vt:lpstr>Assessments</vt:lpstr>
      <vt:lpstr>Behavioral Results</vt:lpstr>
      <vt:lpstr>Prediction of Group Membership</vt:lpstr>
      <vt:lpstr>PowerPoint Presentation</vt:lpstr>
      <vt:lpstr>Neuroimaging</vt:lpstr>
      <vt:lpstr>PowerPoint Presentation</vt:lpstr>
      <vt:lpstr>Neuroimaging Results</vt:lpstr>
      <vt:lpstr>PowerPoint Presentation</vt:lpstr>
      <vt:lpstr>Conclusions</vt:lpstr>
      <vt:lpstr>Thank you</vt:lpstr>
      <vt:lpstr>@afspnational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Style Slide</dc:title>
  <dc:creator>Microsoft Office User</dc:creator>
  <cp:lastModifiedBy>Hoptman, Matthew (NKI)</cp:lastModifiedBy>
  <cp:revision>39</cp:revision>
  <dcterms:created xsi:type="dcterms:W3CDTF">2021-03-22T18:46:15Z</dcterms:created>
  <dcterms:modified xsi:type="dcterms:W3CDTF">2023-12-11T16:18:55Z</dcterms:modified>
</cp:coreProperties>
</file>