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428" r:id="rId3"/>
    <p:sldId id="334" r:id="rId4"/>
    <p:sldId id="407" r:id="rId5"/>
    <p:sldId id="430" r:id="rId6"/>
    <p:sldId id="431" r:id="rId7"/>
    <p:sldId id="288" r:id="rId8"/>
    <p:sldId id="408" r:id="rId9"/>
    <p:sldId id="265" r:id="rId10"/>
    <p:sldId id="410" r:id="rId11"/>
    <p:sldId id="382" r:id="rId12"/>
    <p:sldId id="426" r:id="rId13"/>
    <p:sldId id="417" r:id="rId14"/>
    <p:sldId id="413" r:id="rId15"/>
    <p:sldId id="415" r:id="rId16"/>
    <p:sldId id="401" r:id="rId17"/>
    <p:sldId id="409" r:id="rId18"/>
    <p:sldId id="418" r:id="rId19"/>
    <p:sldId id="425" r:id="rId20"/>
    <p:sldId id="419" r:id="rId21"/>
    <p:sldId id="427" r:id="rId22"/>
    <p:sldId id="421" r:id="rId23"/>
    <p:sldId id="404" r:id="rId2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67" autoAdjust="0"/>
  </p:normalViewPr>
  <p:slideViewPr>
    <p:cSldViewPr snapToGrid="0">
      <p:cViewPr varScale="1">
        <p:scale>
          <a:sx n="71" d="100"/>
          <a:sy n="71" d="100"/>
        </p:scale>
        <p:origin x="108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AE907-52ED-47F9-85D6-C5C400B022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5643F4-989D-4C77-93E5-3C16FD3DEDF7}">
      <dgm:prSet/>
      <dgm:spPr/>
      <dgm:t>
        <a:bodyPr/>
        <a:lstStyle/>
        <a:p>
          <a:r>
            <a:rPr lang="en-US" dirty="0"/>
            <a:t>Describe the development of a suicide prevention</a:t>
          </a:r>
        </a:p>
        <a:p>
          <a:r>
            <a:rPr lang="en-US" dirty="0"/>
            <a:t>gatekeeper program for pharmacy staff (Pharm-SAVES)</a:t>
          </a:r>
        </a:p>
      </dgm:t>
    </dgm:pt>
    <dgm:pt modelId="{CBB0B549-6872-4446-898A-24179EC57E6A}" type="parTrans" cxnId="{1D3A3F99-E77F-4DDA-93F8-B5148F5FFEAD}">
      <dgm:prSet/>
      <dgm:spPr/>
      <dgm:t>
        <a:bodyPr/>
        <a:lstStyle/>
        <a:p>
          <a:endParaRPr lang="en-US"/>
        </a:p>
      </dgm:t>
    </dgm:pt>
    <dgm:pt modelId="{8AE0F5CA-917E-40D5-A4C4-B3CA10D8D1FC}" type="sibTrans" cxnId="{1D3A3F99-E77F-4DDA-93F8-B5148F5FFEAD}">
      <dgm:prSet/>
      <dgm:spPr/>
      <dgm:t>
        <a:bodyPr/>
        <a:lstStyle/>
        <a:p>
          <a:endParaRPr lang="en-US"/>
        </a:p>
      </dgm:t>
    </dgm:pt>
    <dgm:pt modelId="{92780674-09BE-4556-B5AB-2AB6049EF68B}">
      <dgm:prSet/>
      <dgm:spPr/>
      <dgm:t>
        <a:bodyPr/>
        <a:lstStyle/>
        <a:p>
          <a:pPr>
            <a:lnSpc>
              <a:spcPct val="100000"/>
            </a:lnSpc>
            <a:spcAft>
              <a:spcPts val="600"/>
            </a:spcAft>
          </a:pPr>
          <a:r>
            <a:rPr lang="en-US" dirty="0"/>
            <a:t>Present data on the impact of Pharm-SAVES on </a:t>
          </a:r>
        </a:p>
        <a:p>
          <a:pPr>
            <a:lnSpc>
              <a:spcPct val="100000"/>
            </a:lnSpc>
            <a:spcAft>
              <a:spcPts val="600"/>
            </a:spcAft>
          </a:pPr>
          <a:r>
            <a:rPr lang="en-US" dirty="0"/>
            <a:t>outcomes for practicing community pharmacists in</a:t>
          </a:r>
        </a:p>
        <a:p>
          <a:pPr>
            <a:lnSpc>
              <a:spcPct val="100000"/>
            </a:lnSpc>
            <a:spcAft>
              <a:spcPts val="600"/>
            </a:spcAft>
          </a:pPr>
          <a:r>
            <a:rPr lang="en-US" dirty="0"/>
            <a:t>the U.S.</a:t>
          </a:r>
        </a:p>
      </dgm:t>
    </dgm:pt>
    <dgm:pt modelId="{62028DD8-0BE1-4FD3-B95D-FA4CA752633E}" type="parTrans" cxnId="{F215B160-A160-44A1-A867-7A4442B1661E}">
      <dgm:prSet/>
      <dgm:spPr/>
      <dgm:t>
        <a:bodyPr/>
        <a:lstStyle/>
        <a:p>
          <a:endParaRPr lang="en-US"/>
        </a:p>
      </dgm:t>
    </dgm:pt>
    <dgm:pt modelId="{CAA43403-7A6A-4C5D-9B20-1C430CAA0A6E}" type="sibTrans" cxnId="{F215B160-A160-44A1-A867-7A4442B1661E}">
      <dgm:prSet/>
      <dgm:spPr/>
      <dgm:t>
        <a:bodyPr/>
        <a:lstStyle/>
        <a:p>
          <a:endParaRPr lang="en-US"/>
        </a:p>
      </dgm:t>
    </dgm:pt>
    <dgm:pt modelId="{8E90DD11-2B6A-4D08-B412-130B10DA11A3}" type="pres">
      <dgm:prSet presAssocID="{4EDAE907-52ED-47F9-85D6-C5C400B022F8}" presName="linear" presStyleCnt="0">
        <dgm:presLayoutVars>
          <dgm:animLvl val="lvl"/>
          <dgm:resizeHandles val="exact"/>
        </dgm:presLayoutVars>
      </dgm:prSet>
      <dgm:spPr/>
    </dgm:pt>
    <dgm:pt modelId="{52564353-D7E0-44D7-A0A0-7A4DBD3A3B66}" type="pres">
      <dgm:prSet presAssocID="{F05643F4-989D-4C77-93E5-3C16FD3DEDF7}" presName="parentText" presStyleLbl="node1" presStyleIdx="0" presStyleCnt="2" custLinFactNeighborX="349" custLinFactNeighborY="71832">
        <dgm:presLayoutVars>
          <dgm:chMax val="0"/>
          <dgm:bulletEnabled val="1"/>
        </dgm:presLayoutVars>
      </dgm:prSet>
      <dgm:spPr/>
    </dgm:pt>
    <dgm:pt modelId="{9DF48041-3855-450F-95F2-14BD74947566}" type="pres">
      <dgm:prSet presAssocID="{8AE0F5CA-917E-40D5-A4C4-B3CA10D8D1FC}" presName="spacer" presStyleCnt="0"/>
      <dgm:spPr/>
    </dgm:pt>
    <dgm:pt modelId="{07EC3D7B-FE7E-41D8-83C3-F2FA65A42CD1}" type="pres">
      <dgm:prSet presAssocID="{92780674-09BE-4556-B5AB-2AB6049EF68B}" presName="parentText" presStyleLbl="node1" presStyleIdx="1" presStyleCnt="2">
        <dgm:presLayoutVars>
          <dgm:chMax val="0"/>
          <dgm:bulletEnabled val="1"/>
        </dgm:presLayoutVars>
      </dgm:prSet>
      <dgm:spPr/>
    </dgm:pt>
  </dgm:ptLst>
  <dgm:cxnLst>
    <dgm:cxn modelId="{7DB5A43C-B488-41AF-8902-702DA53B6BE4}" type="presOf" srcId="{F05643F4-989D-4C77-93E5-3C16FD3DEDF7}" destId="{52564353-D7E0-44D7-A0A0-7A4DBD3A3B66}" srcOrd="0" destOrd="0" presId="urn:microsoft.com/office/officeart/2005/8/layout/vList2"/>
    <dgm:cxn modelId="{7537A55F-9AF7-4257-AF40-D7C55B6479C7}" type="presOf" srcId="{92780674-09BE-4556-B5AB-2AB6049EF68B}" destId="{07EC3D7B-FE7E-41D8-83C3-F2FA65A42CD1}" srcOrd="0" destOrd="0" presId="urn:microsoft.com/office/officeart/2005/8/layout/vList2"/>
    <dgm:cxn modelId="{F215B160-A160-44A1-A867-7A4442B1661E}" srcId="{4EDAE907-52ED-47F9-85D6-C5C400B022F8}" destId="{92780674-09BE-4556-B5AB-2AB6049EF68B}" srcOrd="1" destOrd="0" parTransId="{62028DD8-0BE1-4FD3-B95D-FA4CA752633E}" sibTransId="{CAA43403-7A6A-4C5D-9B20-1C430CAA0A6E}"/>
    <dgm:cxn modelId="{FFD21B7B-C43E-4837-B2EC-6E821FEC89B5}" type="presOf" srcId="{4EDAE907-52ED-47F9-85D6-C5C400B022F8}" destId="{8E90DD11-2B6A-4D08-B412-130B10DA11A3}" srcOrd="0" destOrd="0" presId="urn:microsoft.com/office/officeart/2005/8/layout/vList2"/>
    <dgm:cxn modelId="{1D3A3F99-E77F-4DDA-93F8-B5148F5FFEAD}" srcId="{4EDAE907-52ED-47F9-85D6-C5C400B022F8}" destId="{F05643F4-989D-4C77-93E5-3C16FD3DEDF7}" srcOrd="0" destOrd="0" parTransId="{CBB0B549-6872-4446-898A-24179EC57E6A}" sibTransId="{8AE0F5CA-917E-40D5-A4C4-B3CA10D8D1FC}"/>
    <dgm:cxn modelId="{B59B298D-D53B-4EDE-A82A-2D41974D08BF}" type="presParOf" srcId="{8E90DD11-2B6A-4D08-B412-130B10DA11A3}" destId="{52564353-D7E0-44D7-A0A0-7A4DBD3A3B66}" srcOrd="0" destOrd="0" presId="urn:microsoft.com/office/officeart/2005/8/layout/vList2"/>
    <dgm:cxn modelId="{A23C5589-4AFB-4BC0-A499-548CA69DE32B}" type="presParOf" srcId="{8E90DD11-2B6A-4D08-B412-130B10DA11A3}" destId="{9DF48041-3855-450F-95F2-14BD74947566}" srcOrd="1" destOrd="0" presId="urn:microsoft.com/office/officeart/2005/8/layout/vList2"/>
    <dgm:cxn modelId="{077BBC5A-4EE8-4010-8FDA-C7C26A4EDDBC}" type="presParOf" srcId="{8E90DD11-2B6A-4D08-B412-130B10DA11A3}" destId="{07EC3D7B-FE7E-41D8-83C3-F2FA65A42CD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4230E-BE7F-49C6-8946-B0E790FE9D4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BCACD652-BCA7-424B-946A-30826E99BBEC}">
      <dgm:prSet/>
      <dgm:spPr/>
      <dgm:t>
        <a:bodyPr/>
        <a:lstStyle/>
        <a:p>
          <a:r>
            <a:rPr lang="en-US" dirty="0"/>
            <a:t>Define</a:t>
          </a:r>
        </a:p>
      </dgm:t>
    </dgm:pt>
    <dgm:pt modelId="{91B51408-3116-41B9-B190-E0B024A2385F}" type="parTrans" cxnId="{C6E96B39-3C99-4107-8E61-EB4B4B489CAB}">
      <dgm:prSet/>
      <dgm:spPr/>
      <dgm:t>
        <a:bodyPr/>
        <a:lstStyle/>
        <a:p>
          <a:endParaRPr lang="en-US"/>
        </a:p>
      </dgm:t>
    </dgm:pt>
    <dgm:pt modelId="{049E42DC-CDFA-4354-A8A2-D490C88302BF}" type="sibTrans" cxnId="{C6E96B39-3C99-4107-8E61-EB4B4B489CAB}">
      <dgm:prSet/>
      <dgm:spPr/>
      <dgm:t>
        <a:bodyPr/>
        <a:lstStyle/>
        <a:p>
          <a:endParaRPr lang="en-US"/>
        </a:p>
      </dgm:t>
    </dgm:pt>
    <dgm:pt modelId="{57886FE7-BAF9-4C3A-9EB7-55201C39FB22}">
      <dgm:prSet custT="1"/>
      <dgm:spPr/>
      <dgm:t>
        <a:bodyPr/>
        <a:lstStyle/>
        <a:p>
          <a:r>
            <a:rPr lang="en-US" sz="1800" dirty="0"/>
            <a:t>problem | Pharmacy staff interact with suicidal patients</a:t>
          </a:r>
        </a:p>
      </dgm:t>
    </dgm:pt>
    <dgm:pt modelId="{13E439B1-B83F-42FE-9FE6-03C79B41117D}" type="parTrans" cxnId="{C09740BA-6757-47AE-BDEA-4D6B94BC2BD3}">
      <dgm:prSet/>
      <dgm:spPr/>
      <dgm:t>
        <a:bodyPr/>
        <a:lstStyle/>
        <a:p>
          <a:endParaRPr lang="en-US"/>
        </a:p>
      </dgm:t>
    </dgm:pt>
    <dgm:pt modelId="{D1CF151C-BF73-4547-A0D0-5A9D34043DED}" type="sibTrans" cxnId="{C09740BA-6757-47AE-BDEA-4D6B94BC2BD3}">
      <dgm:prSet/>
      <dgm:spPr/>
      <dgm:t>
        <a:bodyPr/>
        <a:lstStyle/>
        <a:p>
          <a:endParaRPr lang="en-US"/>
        </a:p>
      </dgm:t>
    </dgm:pt>
    <dgm:pt modelId="{9CCA4AF6-15BE-431D-898F-3C1BA65ECEA9}">
      <dgm:prSet/>
      <dgm:spPr/>
      <dgm:t>
        <a:bodyPr/>
        <a:lstStyle/>
        <a:p>
          <a:r>
            <a:rPr lang="en-US" dirty="0"/>
            <a:t>Review</a:t>
          </a:r>
        </a:p>
      </dgm:t>
    </dgm:pt>
    <dgm:pt modelId="{FB79FDED-4D27-49C1-8025-1298F573CB54}" type="parTrans" cxnId="{82C29575-F8E5-49EB-875C-9ABD37A20011}">
      <dgm:prSet/>
      <dgm:spPr/>
      <dgm:t>
        <a:bodyPr/>
        <a:lstStyle/>
        <a:p>
          <a:endParaRPr lang="en-US"/>
        </a:p>
      </dgm:t>
    </dgm:pt>
    <dgm:pt modelId="{3DD31FC4-8591-4C55-97F4-663FD8A85A05}" type="sibTrans" cxnId="{82C29575-F8E5-49EB-875C-9ABD37A20011}">
      <dgm:prSet/>
      <dgm:spPr/>
      <dgm:t>
        <a:bodyPr/>
        <a:lstStyle/>
        <a:p>
          <a:endParaRPr lang="en-US"/>
        </a:p>
      </dgm:t>
    </dgm:pt>
    <dgm:pt modelId="{0191F9FF-6DFC-4549-8D9A-140D99CD5972}">
      <dgm:prSet custT="1"/>
      <dgm:spPr/>
      <dgm:t>
        <a:bodyPr/>
        <a:lstStyle/>
        <a:p>
          <a:r>
            <a:rPr lang="en-US" sz="1800" dirty="0"/>
            <a:t>literature | Existing pharmacy suicide trainings </a:t>
          </a:r>
        </a:p>
      </dgm:t>
    </dgm:pt>
    <dgm:pt modelId="{17FF324B-E1E5-4280-BF74-80AF6A816420}" type="parTrans" cxnId="{D1890F7D-C91C-4E7C-AA1E-290CC4F6B2C2}">
      <dgm:prSet/>
      <dgm:spPr/>
      <dgm:t>
        <a:bodyPr/>
        <a:lstStyle/>
        <a:p>
          <a:endParaRPr lang="en-US"/>
        </a:p>
      </dgm:t>
    </dgm:pt>
    <dgm:pt modelId="{88D8D625-AF0E-4524-958B-A98633552C97}" type="sibTrans" cxnId="{D1890F7D-C91C-4E7C-AA1E-290CC4F6B2C2}">
      <dgm:prSet/>
      <dgm:spPr/>
      <dgm:t>
        <a:bodyPr/>
        <a:lstStyle/>
        <a:p>
          <a:endParaRPr lang="en-US"/>
        </a:p>
      </dgm:t>
    </dgm:pt>
    <dgm:pt modelId="{FA4C6CAB-008C-4259-BBD7-F1A3924EA5C3}">
      <dgm:prSet/>
      <dgm:spPr/>
      <dgm:t>
        <a:bodyPr/>
        <a:lstStyle/>
        <a:p>
          <a:r>
            <a:rPr lang="en-US" dirty="0"/>
            <a:t>Identify</a:t>
          </a:r>
        </a:p>
      </dgm:t>
    </dgm:pt>
    <dgm:pt modelId="{497BCF22-4E4F-48F0-9B33-D42DAD03E535}" type="parTrans" cxnId="{189315F8-23B8-489A-8533-AEEFB55382C4}">
      <dgm:prSet/>
      <dgm:spPr/>
      <dgm:t>
        <a:bodyPr/>
        <a:lstStyle/>
        <a:p>
          <a:endParaRPr lang="en-US"/>
        </a:p>
      </dgm:t>
    </dgm:pt>
    <dgm:pt modelId="{67048C98-B9BF-4A90-AC00-8C4F514FB238}" type="sibTrans" cxnId="{189315F8-23B8-489A-8533-AEEFB55382C4}">
      <dgm:prSet/>
      <dgm:spPr/>
      <dgm:t>
        <a:bodyPr/>
        <a:lstStyle/>
        <a:p>
          <a:endParaRPr lang="en-US"/>
        </a:p>
      </dgm:t>
    </dgm:pt>
    <dgm:pt modelId="{84A0BED9-32BA-49C4-BA48-7D17843A3C95}">
      <dgm:prSet custT="1"/>
      <dgm:spPr/>
      <dgm:t>
        <a:bodyPr/>
        <a:lstStyle/>
        <a:p>
          <a:r>
            <a:rPr lang="en-US" sz="1800" dirty="0"/>
            <a:t>gaps &amp; unmet needs | Lack of communication training</a:t>
          </a:r>
        </a:p>
      </dgm:t>
    </dgm:pt>
    <dgm:pt modelId="{C86780E5-E433-41FA-B018-F72937BDFCB2}" type="parTrans" cxnId="{195909B9-977B-4175-A58E-38EF07C23EC8}">
      <dgm:prSet/>
      <dgm:spPr/>
      <dgm:t>
        <a:bodyPr/>
        <a:lstStyle/>
        <a:p>
          <a:endParaRPr lang="en-US"/>
        </a:p>
      </dgm:t>
    </dgm:pt>
    <dgm:pt modelId="{D634D0D4-7C11-43AF-9FE1-30CE76DAB9CC}" type="sibTrans" cxnId="{195909B9-977B-4175-A58E-38EF07C23EC8}">
      <dgm:prSet/>
      <dgm:spPr/>
      <dgm:t>
        <a:bodyPr/>
        <a:lstStyle/>
        <a:p>
          <a:endParaRPr lang="en-US"/>
        </a:p>
      </dgm:t>
    </dgm:pt>
    <dgm:pt modelId="{885995D7-B743-432C-A31F-2B0D5805F0DB}">
      <dgm:prSet/>
      <dgm:spPr/>
      <dgm:t>
        <a:bodyPr/>
        <a:lstStyle/>
        <a:p>
          <a:r>
            <a:rPr lang="en-US"/>
            <a:t>Conduct</a:t>
          </a:r>
        </a:p>
      </dgm:t>
    </dgm:pt>
    <dgm:pt modelId="{B533929F-A547-475F-888D-0B45C4D4D5D8}" type="parTrans" cxnId="{ABB93CBF-2EA2-419C-BC62-38051DB9AFED}">
      <dgm:prSet/>
      <dgm:spPr/>
      <dgm:t>
        <a:bodyPr/>
        <a:lstStyle/>
        <a:p>
          <a:endParaRPr lang="en-US"/>
        </a:p>
      </dgm:t>
    </dgm:pt>
    <dgm:pt modelId="{4BB372BB-086B-4A0F-A253-E6EAF93A415C}" type="sibTrans" cxnId="{ABB93CBF-2EA2-419C-BC62-38051DB9AFED}">
      <dgm:prSet/>
      <dgm:spPr/>
      <dgm:t>
        <a:bodyPr/>
        <a:lstStyle/>
        <a:p>
          <a:endParaRPr lang="en-US"/>
        </a:p>
      </dgm:t>
    </dgm:pt>
    <dgm:pt modelId="{B621199F-B872-44C8-B221-DA87061E52F4}">
      <dgm:prSet custT="1"/>
      <dgm:spPr/>
      <dgm:t>
        <a:bodyPr/>
        <a:lstStyle/>
        <a:p>
          <a:r>
            <a:rPr lang="en-US" sz="1800" dirty="0"/>
            <a:t>stakeholder survey | Surveyed NC pharmacists</a:t>
          </a:r>
        </a:p>
      </dgm:t>
    </dgm:pt>
    <dgm:pt modelId="{4B09D9D6-52C6-4DC5-8CA2-45699CA847CD}" type="parTrans" cxnId="{2A04EFD5-66FC-43ED-AB4D-5B36AEED1026}">
      <dgm:prSet/>
      <dgm:spPr/>
      <dgm:t>
        <a:bodyPr/>
        <a:lstStyle/>
        <a:p>
          <a:endParaRPr lang="en-US"/>
        </a:p>
      </dgm:t>
    </dgm:pt>
    <dgm:pt modelId="{1529C960-5F87-499E-9AC5-89D83159076D}" type="sibTrans" cxnId="{2A04EFD5-66FC-43ED-AB4D-5B36AEED1026}">
      <dgm:prSet/>
      <dgm:spPr/>
      <dgm:t>
        <a:bodyPr/>
        <a:lstStyle/>
        <a:p>
          <a:endParaRPr lang="en-US"/>
        </a:p>
      </dgm:t>
    </dgm:pt>
    <dgm:pt modelId="{AB145C2F-C3CB-4811-9570-A81C75C77BD4}">
      <dgm:prSet/>
      <dgm:spPr/>
      <dgm:t>
        <a:bodyPr/>
        <a:lstStyle/>
        <a:p>
          <a:r>
            <a:rPr lang="en-US" dirty="0"/>
            <a:t>Identify</a:t>
          </a:r>
        </a:p>
      </dgm:t>
    </dgm:pt>
    <dgm:pt modelId="{9BE2F58E-8E22-41BA-8EDA-1964A567BD6B}" type="parTrans" cxnId="{5C9B086A-A21D-4E26-B4F5-695541E43E1C}">
      <dgm:prSet/>
      <dgm:spPr/>
      <dgm:t>
        <a:bodyPr/>
        <a:lstStyle/>
        <a:p>
          <a:endParaRPr lang="en-US"/>
        </a:p>
      </dgm:t>
    </dgm:pt>
    <dgm:pt modelId="{046185AF-E0BD-4921-A9E3-994A54EFE432}" type="sibTrans" cxnId="{5C9B086A-A21D-4E26-B4F5-695541E43E1C}">
      <dgm:prSet/>
      <dgm:spPr/>
      <dgm:t>
        <a:bodyPr/>
        <a:lstStyle/>
        <a:p>
          <a:endParaRPr lang="en-US"/>
        </a:p>
      </dgm:t>
    </dgm:pt>
    <dgm:pt modelId="{0C25F35A-D2C6-4CA7-8D4C-0F3C3F1BE346}">
      <dgm:prSet custT="1"/>
      <dgm:spPr/>
      <dgm:t>
        <a:bodyPr/>
        <a:lstStyle/>
        <a:p>
          <a:r>
            <a:rPr lang="en-US" sz="1800" dirty="0"/>
            <a:t>stakeholder preferences | Conducted formative study</a:t>
          </a:r>
        </a:p>
      </dgm:t>
    </dgm:pt>
    <dgm:pt modelId="{E9BD68F7-3E5E-4D9E-8E33-1A52FA6118D2}" type="parTrans" cxnId="{546AFC11-C248-4BF9-8767-052AB70E661D}">
      <dgm:prSet/>
      <dgm:spPr/>
      <dgm:t>
        <a:bodyPr/>
        <a:lstStyle/>
        <a:p>
          <a:endParaRPr lang="en-US"/>
        </a:p>
      </dgm:t>
    </dgm:pt>
    <dgm:pt modelId="{FBA4AFAC-D1AF-4B6E-8DD2-FE2CC3C20C5A}" type="sibTrans" cxnId="{546AFC11-C248-4BF9-8767-052AB70E661D}">
      <dgm:prSet/>
      <dgm:spPr/>
      <dgm:t>
        <a:bodyPr/>
        <a:lstStyle/>
        <a:p>
          <a:endParaRPr lang="en-US"/>
        </a:p>
      </dgm:t>
    </dgm:pt>
    <dgm:pt modelId="{A07F5509-9A8D-40DC-B0C7-01A72B180FCB}">
      <dgm:prSet/>
      <dgm:spPr>
        <a:solidFill>
          <a:schemeClr val="bg1">
            <a:lumMod val="50000"/>
          </a:schemeClr>
        </a:solidFill>
      </dgm:spPr>
      <dgm:t>
        <a:bodyPr/>
        <a:lstStyle/>
        <a:p>
          <a:r>
            <a:rPr lang="en-US"/>
            <a:t>Work</a:t>
          </a:r>
        </a:p>
      </dgm:t>
    </dgm:pt>
    <dgm:pt modelId="{062BBDDF-5291-4861-8246-DA26A33A53CB}" type="parTrans" cxnId="{A8DC61C7-0924-4EEE-87F2-3326C2DDD90B}">
      <dgm:prSet/>
      <dgm:spPr/>
      <dgm:t>
        <a:bodyPr/>
        <a:lstStyle/>
        <a:p>
          <a:endParaRPr lang="en-US"/>
        </a:p>
      </dgm:t>
    </dgm:pt>
    <dgm:pt modelId="{62BB17B7-279D-4B60-BA85-63FC8F5391CD}" type="sibTrans" cxnId="{A8DC61C7-0924-4EEE-87F2-3326C2DDD90B}">
      <dgm:prSet/>
      <dgm:spPr/>
      <dgm:t>
        <a:bodyPr/>
        <a:lstStyle/>
        <a:p>
          <a:endParaRPr lang="en-US"/>
        </a:p>
      </dgm:t>
    </dgm:pt>
    <dgm:pt modelId="{32CF6136-88AC-4235-BE17-F9F283A2024B}">
      <dgm:prSet custT="1"/>
      <dgm:spPr>
        <a:solidFill>
          <a:schemeClr val="bg1">
            <a:lumMod val="85000"/>
            <a:alpha val="90000"/>
          </a:schemeClr>
        </a:solidFill>
      </dgm:spPr>
      <dgm:t>
        <a:bodyPr/>
        <a:lstStyle/>
        <a:p>
          <a:r>
            <a:rPr lang="en-US" sz="1800" dirty="0"/>
            <a:t>with stakeholders to develop training | Pharm-SAVES</a:t>
          </a:r>
        </a:p>
      </dgm:t>
    </dgm:pt>
    <dgm:pt modelId="{B6550346-A714-47E2-AF1F-FA18BC06E57B}" type="parTrans" cxnId="{462C1394-2CB1-4D45-B0C7-BD9A089FDC2B}">
      <dgm:prSet/>
      <dgm:spPr/>
      <dgm:t>
        <a:bodyPr/>
        <a:lstStyle/>
        <a:p>
          <a:endParaRPr lang="en-US"/>
        </a:p>
      </dgm:t>
    </dgm:pt>
    <dgm:pt modelId="{506755F4-6623-4291-8431-C37E429D0A4E}" type="sibTrans" cxnId="{462C1394-2CB1-4D45-B0C7-BD9A089FDC2B}">
      <dgm:prSet/>
      <dgm:spPr/>
      <dgm:t>
        <a:bodyPr/>
        <a:lstStyle/>
        <a:p>
          <a:endParaRPr lang="en-US"/>
        </a:p>
      </dgm:t>
    </dgm:pt>
    <dgm:pt modelId="{E41B7F01-E31B-476A-B4DC-B4A4842F3994}" type="pres">
      <dgm:prSet presAssocID="{8E84230E-BE7F-49C6-8946-B0E790FE9D4D}" presName="Name0" presStyleCnt="0">
        <dgm:presLayoutVars>
          <dgm:dir/>
          <dgm:animLvl val="lvl"/>
          <dgm:resizeHandles val="exact"/>
        </dgm:presLayoutVars>
      </dgm:prSet>
      <dgm:spPr/>
    </dgm:pt>
    <dgm:pt modelId="{81F729B1-CB1C-4815-B7D2-94C111DD7359}" type="pres">
      <dgm:prSet presAssocID="{A07F5509-9A8D-40DC-B0C7-01A72B180FCB}" presName="boxAndChildren" presStyleCnt="0"/>
      <dgm:spPr/>
    </dgm:pt>
    <dgm:pt modelId="{721AE405-C0E5-40A0-BCFC-29702B885DA8}" type="pres">
      <dgm:prSet presAssocID="{A07F5509-9A8D-40DC-B0C7-01A72B180FCB}" presName="parentTextBox" presStyleLbl="alignNode1" presStyleIdx="0" presStyleCnt="6"/>
      <dgm:spPr/>
    </dgm:pt>
    <dgm:pt modelId="{EF7ED4CC-557D-49D8-AF62-AED7B6F0E0DE}" type="pres">
      <dgm:prSet presAssocID="{A07F5509-9A8D-40DC-B0C7-01A72B180FCB}" presName="descendantBox" presStyleLbl="bgAccFollowNode1" presStyleIdx="0" presStyleCnt="6"/>
      <dgm:spPr/>
    </dgm:pt>
    <dgm:pt modelId="{D0BC9F37-6D8E-4B27-B000-2706C0522C32}" type="pres">
      <dgm:prSet presAssocID="{046185AF-E0BD-4921-A9E3-994A54EFE432}" presName="sp" presStyleCnt="0"/>
      <dgm:spPr/>
    </dgm:pt>
    <dgm:pt modelId="{A83754A6-0E55-4D2D-9684-E3BE9DABCE0F}" type="pres">
      <dgm:prSet presAssocID="{AB145C2F-C3CB-4811-9570-A81C75C77BD4}" presName="arrowAndChildren" presStyleCnt="0"/>
      <dgm:spPr/>
    </dgm:pt>
    <dgm:pt modelId="{4A5B5FB3-AAF5-44BC-9AF3-19B1141B9D63}" type="pres">
      <dgm:prSet presAssocID="{AB145C2F-C3CB-4811-9570-A81C75C77BD4}" presName="parentTextArrow" presStyleLbl="node1" presStyleIdx="0" presStyleCnt="0"/>
      <dgm:spPr/>
    </dgm:pt>
    <dgm:pt modelId="{1C6D3600-0023-4386-8FE6-4FF44427BACE}" type="pres">
      <dgm:prSet presAssocID="{AB145C2F-C3CB-4811-9570-A81C75C77BD4}" presName="arrow" presStyleLbl="alignNode1" presStyleIdx="1" presStyleCnt="6"/>
      <dgm:spPr/>
    </dgm:pt>
    <dgm:pt modelId="{B02C4B78-B00E-497B-8164-8846962CA95B}" type="pres">
      <dgm:prSet presAssocID="{AB145C2F-C3CB-4811-9570-A81C75C77BD4}" presName="descendantArrow" presStyleLbl="bgAccFollowNode1" presStyleIdx="1" presStyleCnt="6"/>
      <dgm:spPr/>
    </dgm:pt>
    <dgm:pt modelId="{31098A83-0E32-4391-AA3B-577C8F9213AA}" type="pres">
      <dgm:prSet presAssocID="{4BB372BB-086B-4A0F-A253-E6EAF93A415C}" presName="sp" presStyleCnt="0"/>
      <dgm:spPr/>
    </dgm:pt>
    <dgm:pt modelId="{51E6A8C4-2A29-4F9E-B6F4-77CE4DF4F7F6}" type="pres">
      <dgm:prSet presAssocID="{885995D7-B743-432C-A31F-2B0D5805F0DB}" presName="arrowAndChildren" presStyleCnt="0"/>
      <dgm:spPr/>
    </dgm:pt>
    <dgm:pt modelId="{D8037C3B-E404-484E-90E5-2ABC2FB5B9BA}" type="pres">
      <dgm:prSet presAssocID="{885995D7-B743-432C-A31F-2B0D5805F0DB}" presName="parentTextArrow" presStyleLbl="node1" presStyleIdx="0" presStyleCnt="0"/>
      <dgm:spPr/>
    </dgm:pt>
    <dgm:pt modelId="{1C58E55E-D3B2-40CA-A64A-DE9CFFB95865}" type="pres">
      <dgm:prSet presAssocID="{885995D7-B743-432C-A31F-2B0D5805F0DB}" presName="arrow" presStyleLbl="alignNode1" presStyleIdx="2" presStyleCnt="6"/>
      <dgm:spPr/>
    </dgm:pt>
    <dgm:pt modelId="{D9289263-C5F7-49F6-AE2B-68428AC82658}" type="pres">
      <dgm:prSet presAssocID="{885995D7-B743-432C-A31F-2B0D5805F0DB}" presName="descendantArrow" presStyleLbl="bgAccFollowNode1" presStyleIdx="2" presStyleCnt="6"/>
      <dgm:spPr/>
    </dgm:pt>
    <dgm:pt modelId="{EE5AAC11-A2F8-44BC-91CC-5A4F4EBA5EF8}" type="pres">
      <dgm:prSet presAssocID="{67048C98-B9BF-4A90-AC00-8C4F514FB238}" presName="sp" presStyleCnt="0"/>
      <dgm:spPr/>
    </dgm:pt>
    <dgm:pt modelId="{F0167E4B-6335-42CC-ABD7-4C8E2EBF7498}" type="pres">
      <dgm:prSet presAssocID="{FA4C6CAB-008C-4259-BBD7-F1A3924EA5C3}" presName="arrowAndChildren" presStyleCnt="0"/>
      <dgm:spPr/>
    </dgm:pt>
    <dgm:pt modelId="{A40F924B-9899-4FA8-A16C-1A9EB36B113E}" type="pres">
      <dgm:prSet presAssocID="{FA4C6CAB-008C-4259-BBD7-F1A3924EA5C3}" presName="parentTextArrow" presStyleLbl="node1" presStyleIdx="0" presStyleCnt="0"/>
      <dgm:spPr/>
    </dgm:pt>
    <dgm:pt modelId="{722A1F39-D5C2-4F9A-A9B5-EA8F2B608D32}" type="pres">
      <dgm:prSet presAssocID="{FA4C6CAB-008C-4259-BBD7-F1A3924EA5C3}" presName="arrow" presStyleLbl="alignNode1" presStyleIdx="3" presStyleCnt="6" custLinFactNeighborY="-3165"/>
      <dgm:spPr/>
    </dgm:pt>
    <dgm:pt modelId="{F49398DC-E69B-443B-869F-AD04844018D1}" type="pres">
      <dgm:prSet presAssocID="{FA4C6CAB-008C-4259-BBD7-F1A3924EA5C3}" presName="descendantArrow" presStyleLbl="bgAccFollowNode1" presStyleIdx="3" presStyleCnt="6" custLinFactNeighborY="-4869"/>
      <dgm:spPr/>
    </dgm:pt>
    <dgm:pt modelId="{51155BB3-E6E7-4076-B0A2-75C49AE1379B}" type="pres">
      <dgm:prSet presAssocID="{3DD31FC4-8591-4C55-97F4-663FD8A85A05}" presName="sp" presStyleCnt="0"/>
      <dgm:spPr/>
    </dgm:pt>
    <dgm:pt modelId="{2F704DF7-3EBC-4012-99DA-32EA61A3870D}" type="pres">
      <dgm:prSet presAssocID="{9CCA4AF6-15BE-431D-898F-3C1BA65ECEA9}" presName="arrowAndChildren" presStyleCnt="0"/>
      <dgm:spPr/>
    </dgm:pt>
    <dgm:pt modelId="{3F7B594C-E0C6-4598-A0BB-0718538C0DE7}" type="pres">
      <dgm:prSet presAssocID="{9CCA4AF6-15BE-431D-898F-3C1BA65ECEA9}" presName="parentTextArrow" presStyleLbl="node1" presStyleIdx="0" presStyleCnt="0"/>
      <dgm:spPr/>
    </dgm:pt>
    <dgm:pt modelId="{037BDB1B-433E-476C-9F47-1D55B8A24015}" type="pres">
      <dgm:prSet presAssocID="{9CCA4AF6-15BE-431D-898F-3C1BA65ECEA9}" presName="arrow" presStyleLbl="alignNode1" presStyleIdx="4" presStyleCnt="6"/>
      <dgm:spPr/>
    </dgm:pt>
    <dgm:pt modelId="{85BA19A8-85AC-4943-BAB3-BCC227B5687B}" type="pres">
      <dgm:prSet presAssocID="{9CCA4AF6-15BE-431D-898F-3C1BA65ECEA9}" presName="descendantArrow" presStyleLbl="bgAccFollowNode1" presStyleIdx="4" presStyleCnt="6"/>
      <dgm:spPr/>
    </dgm:pt>
    <dgm:pt modelId="{9263045C-0EFD-4BA9-BECB-20371179EBA7}" type="pres">
      <dgm:prSet presAssocID="{049E42DC-CDFA-4354-A8A2-D490C88302BF}" presName="sp" presStyleCnt="0"/>
      <dgm:spPr/>
    </dgm:pt>
    <dgm:pt modelId="{CD03EF2A-541B-4C1A-AA1D-DC3EF5E05D1E}" type="pres">
      <dgm:prSet presAssocID="{BCACD652-BCA7-424B-946A-30826E99BBEC}" presName="arrowAndChildren" presStyleCnt="0"/>
      <dgm:spPr/>
    </dgm:pt>
    <dgm:pt modelId="{9683DF76-BF5A-4EF2-B598-2B78F2C15E65}" type="pres">
      <dgm:prSet presAssocID="{BCACD652-BCA7-424B-946A-30826E99BBEC}" presName="parentTextArrow" presStyleLbl="node1" presStyleIdx="0" presStyleCnt="0"/>
      <dgm:spPr/>
    </dgm:pt>
    <dgm:pt modelId="{8DCE8F49-92D9-4EEF-9B0A-CBEAE1BF57AF}" type="pres">
      <dgm:prSet presAssocID="{BCACD652-BCA7-424B-946A-30826E99BBEC}" presName="arrow" presStyleLbl="alignNode1" presStyleIdx="5" presStyleCnt="6"/>
      <dgm:spPr/>
    </dgm:pt>
    <dgm:pt modelId="{39D91F26-AF09-4769-A480-EAF64040975A}" type="pres">
      <dgm:prSet presAssocID="{BCACD652-BCA7-424B-946A-30826E99BBEC}" presName="descendantArrow" presStyleLbl="bgAccFollowNode1" presStyleIdx="5" presStyleCnt="6"/>
      <dgm:spPr/>
    </dgm:pt>
  </dgm:ptLst>
  <dgm:cxnLst>
    <dgm:cxn modelId="{70134906-3E79-400A-8AE0-2BA123E88E73}" type="presOf" srcId="{32CF6136-88AC-4235-BE17-F9F283A2024B}" destId="{EF7ED4CC-557D-49D8-AF62-AED7B6F0E0DE}" srcOrd="0" destOrd="0" presId="urn:microsoft.com/office/officeart/2016/7/layout/VerticalDownArrowProcess"/>
    <dgm:cxn modelId="{546AFC11-C248-4BF9-8767-052AB70E661D}" srcId="{AB145C2F-C3CB-4811-9570-A81C75C77BD4}" destId="{0C25F35A-D2C6-4CA7-8D4C-0F3C3F1BE346}" srcOrd="0" destOrd="0" parTransId="{E9BD68F7-3E5E-4D9E-8E33-1A52FA6118D2}" sibTransId="{FBA4AFAC-D1AF-4B6E-8DD2-FE2CC3C20C5A}"/>
    <dgm:cxn modelId="{BB79F034-89CF-4646-84CF-5E17E293418B}" type="presOf" srcId="{BCACD652-BCA7-424B-946A-30826E99BBEC}" destId="{8DCE8F49-92D9-4EEF-9B0A-CBEAE1BF57AF}" srcOrd="1" destOrd="0" presId="urn:microsoft.com/office/officeart/2016/7/layout/VerticalDownArrowProcess"/>
    <dgm:cxn modelId="{7DB67935-1FF2-4D09-BE14-E4B5F76C754F}" type="presOf" srcId="{84A0BED9-32BA-49C4-BA48-7D17843A3C95}" destId="{F49398DC-E69B-443B-869F-AD04844018D1}" srcOrd="0" destOrd="0" presId="urn:microsoft.com/office/officeart/2016/7/layout/VerticalDownArrowProcess"/>
    <dgm:cxn modelId="{08968A35-A300-4E4A-8C8C-8D8A01FC3377}" type="presOf" srcId="{AB145C2F-C3CB-4811-9570-A81C75C77BD4}" destId="{1C6D3600-0023-4386-8FE6-4FF44427BACE}" srcOrd="1" destOrd="0" presId="urn:microsoft.com/office/officeart/2016/7/layout/VerticalDownArrowProcess"/>
    <dgm:cxn modelId="{C6E96B39-3C99-4107-8E61-EB4B4B489CAB}" srcId="{8E84230E-BE7F-49C6-8946-B0E790FE9D4D}" destId="{BCACD652-BCA7-424B-946A-30826E99BBEC}" srcOrd="0" destOrd="0" parTransId="{91B51408-3116-41B9-B190-E0B024A2385F}" sibTransId="{049E42DC-CDFA-4354-A8A2-D490C88302BF}"/>
    <dgm:cxn modelId="{88E28E3A-7BD5-4190-B90A-0DA455CAB4A2}" type="presOf" srcId="{FA4C6CAB-008C-4259-BBD7-F1A3924EA5C3}" destId="{722A1F39-D5C2-4F9A-A9B5-EA8F2B608D32}" srcOrd="1" destOrd="0" presId="urn:microsoft.com/office/officeart/2016/7/layout/VerticalDownArrowProcess"/>
    <dgm:cxn modelId="{3D9EE65E-8F0F-42E4-A7B8-5029681D3515}" type="presOf" srcId="{8E84230E-BE7F-49C6-8946-B0E790FE9D4D}" destId="{E41B7F01-E31B-476A-B4DC-B4A4842F3994}" srcOrd="0" destOrd="0" presId="urn:microsoft.com/office/officeart/2016/7/layout/VerticalDownArrowProcess"/>
    <dgm:cxn modelId="{5C9B086A-A21D-4E26-B4F5-695541E43E1C}" srcId="{8E84230E-BE7F-49C6-8946-B0E790FE9D4D}" destId="{AB145C2F-C3CB-4811-9570-A81C75C77BD4}" srcOrd="4" destOrd="0" parTransId="{9BE2F58E-8E22-41BA-8EDA-1964A567BD6B}" sibTransId="{046185AF-E0BD-4921-A9E3-994A54EFE432}"/>
    <dgm:cxn modelId="{E320744F-8550-46E4-AA90-CB4A155FF4B9}" type="presOf" srcId="{B621199F-B872-44C8-B221-DA87061E52F4}" destId="{D9289263-C5F7-49F6-AE2B-68428AC82658}" srcOrd="0" destOrd="0" presId="urn:microsoft.com/office/officeart/2016/7/layout/VerticalDownArrowProcess"/>
    <dgm:cxn modelId="{6F985551-5FA6-4F71-8784-D383E87DAD52}" type="presOf" srcId="{FA4C6CAB-008C-4259-BBD7-F1A3924EA5C3}" destId="{A40F924B-9899-4FA8-A16C-1A9EB36B113E}" srcOrd="0" destOrd="0" presId="urn:microsoft.com/office/officeart/2016/7/layout/VerticalDownArrowProcess"/>
    <dgm:cxn modelId="{AB3C6053-8A2D-499B-9C72-30E9E6AD2266}" type="presOf" srcId="{57886FE7-BAF9-4C3A-9EB7-55201C39FB22}" destId="{39D91F26-AF09-4769-A480-EAF64040975A}" srcOrd="0" destOrd="0" presId="urn:microsoft.com/office/officeart/2016/7/layout/VerticalDownArrowProcess"/>
    <dgm:cxn modelId="{82C29575-F8E5-49EB-875C-9ABD37A20011}" srcId="{8E84230E-BE7F-49C6-8946-B0E790FE9D4D}" destId="{9CCA4AF6-15BE-431D-898F-3C1BA65ECEA9}" srcOrd="1" destOrd="0" parTransId="{FB79FDED-4D27-49C1-8025-1298F573CB54}" sibTransId="{3DD31FC4-8591-4C55-97F4-663FD8A85A05}"/>
    <dgm:cxn modelId="{D1890F7D-C91C-4E7C-AA1E-290CC4F6B2C2}" srcId="{9CCA4AF6-15BE-431D-898F-3C1BA65ECEA9}" destId="{0191F9FF-6DFC-4549-8D9A-140D99CD5972}" srcOrd="0" destOrd="0" parTransId="{17FF324B-E1E5-4280-BF74-80AF6A816420}" sibTransId="{88D8D625-AF0E-4524-958B-A98633552C97}"/>
    <dgm:cxn modelId="{462C1394-2CB1-4D45-B0C7-BD9A089FDC2B}" srcId="{A07F5509-9A8D-40DC-B0C7-01A72B180FCB}" destId="{32CF6136-88AC-4235-BE17-F9F283A2024B}" srcOrd="0" destOrd="0" parTransId="{B6550346-A714-47E2-AF1F-FA18BC06E57B}" sibTransId="{506755F4-6623-4291-8431-C37E429D0A4E}"/>
    <dgm:cxn modelId="{DA948197-631E-4F68-9BF8-D5EF6C68E2E0}" type="presOf" srcId="{A07F5509-9A8D-40DC-B0C7-01A72B180FCB}" destId="{721AE405-C0E5-40A0-BCFC-29702B885DA8}" srcOrd="0" destOrd="0" presId="urn:microsoft.com/office/officeart/2016/7/layout/VerticalDownArrowProcess"/>
    <dgm:cxn modelId="{BE12EC9D-1971-49B7-B952-CC09113D5D97}" type="presOf" srcId="{9CCA4AF6-15BE-431D-898F-3C1BA65ECEA9}" destId="{037BDB1B-433E-476C-9F47-1D55B8A24015}" srcOrd="1" destOrd="0" presId="urn:microsoft.com/office/officeart/2016/7/layout/VerticalDownArrowProcess"/>
    <dgm:cxn modelId="{58871AA3-291E-4E8A-9230-FC41630495C0}" type="presOf" srcId="{BCACD652-BCA7-424B-946A-30826E99BBEC}" destId="{9683DF76-BF5A-4EF2-B598-2B78F2C15E65}" srcOrd="0" destOrd="0" presId="urn:microsoft.com/office/officeart/2016/7/layout/VerticalDownArrowProcess"/>
    <dgm:cxn modelId="{FF4CCFA8-6E7F-40A5-89F8-7C87F63F0522}" type="presOf" srcId="{885995D7-B743-432C-A31F-2B0D5805F0DB}" destId="{1C58E55E-D3B2-40CA-A64A-DE9CFFB95865}" srcOrd="1" destOrd="0" presId="urn:microsoft.com/office/officeart/2016/7/layout/VerticalDownArrowProcess"/>
    <dgm:cxn modelId="{195909B9-977B-4175-A58E-38EF07C23EC8}" srcId="{FA4C6CAB-008C-4259-BBD7-F1A3924EA5C3}" destId="{84A0BED9-32BA-49C4-BA48-7D17843A3C95}" srcOrd="0" destOrd="0" parTransId="{C86780E5-E433-41FA-B018-F72937BDFCB2}" sibTransId="{D634D0D4-7C11-43AF-9FE1-30CE76DAB9CC}"/>
    <dgm:cxn modelId="{C09740BA-6757-47AE-BDEA-4D6B94BC2BD3}" srcId="{BCACD652-BCA7-424B-946A-30826E99BBEC}" destId="{57886FE7-BAF9-4C3A-9EB7-55201C39FB22}" srcOrd="0" destOrd="0" parTransId="{13E439B1-B83F-42FE-9FE6-03C79B41117D}" sibTransId="{D1CF151C-BF73-4547-A0D0-5A9D34043DED}"/>
    <dgm:cxn modelId="{DCB1B0BB-D9C6-4CCF-A8C6-E14F795587DD}" type="presOf" srcId="{9CCA4AF6-15BE-431D-898F-3C1BA65ECEA9}" destId="{3F7B594C-E0C6-4598-A0BB-0718538C0DE7}" srcOrd="0" destOrd="0" presId="urn:microsoft.com/office/officeart/2016/7/layout/VerticalDownArrowProcess"/>
    <dgm:cxn modelId="{ABB93CBF-2EA2-419C-BC62-38051DB9AFED}" srcId="{8E84230E-BE7F-49C6-8946-B0E790FE9D4D}" destId="{885995D7-B743-432C-A31F-2B0D5805F0DB}" srcOrd="3" destOrd="0" parTransId="{B533929F-A547-475F-888D-0B45C4D4D5D8}" sibTransId="{4BB372BB-086B-4A0F-A253-E6EAF93A415C}"/>
    <dgm:cxn modelId="{A94AF9C4-F3E4-40A0-B7B9-21418A05B734}" type="presOf" srcId="{885995D7-B743-432C-A31F-2B0D5805F0DB}" destId="{D8037C3B-E404-484E-90E5-2ABC2FB5B9BA}" srcOrd="0" destOrd="0" presId="urn:microsoft.com/office/officeart/2016/7/layout/VerticalDownArrowProcess"/>
    <dgm:cxn modelId="{A8DC61C7-0924-4EEE-87F2-3326C2DDD90B}" srcId="{8E84230E-BE7F-49C6-8946-B0E790FE9D4D}" destId="{A07F5509-9A8D-40DC-B0C7-01A72B180FCB}" srcOrd="5" destOrd="0" parTransId="{062BBDDF-5291-4861-8246-DA26A33A53CB}" sibTransId="{62BB17B7-279D-4B60-BA85-63FC8F5391CD}"/>
    <dgm:cxn modelId="{B55A83D2-4656-43BB-AB6A-2F5109CCCDA6}" type="presOf" srcId="{0191F9FF-6DFC-4549-8D9A-140D99CD5972}" destId="{85BA19A8-85AC-4943-BAB3-BCC227B5687B}" srcOrd="0" destOrd="0" presId="urn:microsoft.com/office/officeart/2016/7/layout/VerticalDownArrowProcess"/>
    <dgm:cxn modelId="{2A04EFD5-66FC-43ED-AB4D-5B36AEED1026}" srcId="{885995D7-B743-432C-A31F-2B0D5805F0DB}" destId="{B621199F-B872-44C8-B221-DA87061E52F4}" srcOrd="0" destOrd="0" parTransId="{4B09D9D6-52C6-4DC5-8CA2-45699CA847CD}" sibTransId="{1529C960-5F87-499E-9AC5-89D83159076D}"/>
    <dgm:cxn modelId="{F706CDDA-1FF0-4A78-8BC0-CD3AB2EE7031}" type="presOf" srcId="{AB145C2F-C3CB-4811-9570-A81C75C77BD4}" destId="{4A5B5FB3-AAF5-44BC-9AF3-19B1141B9D63}" srcOrd="0" destOrd="0" presId="urn:microsoft.com/office/officeart/2016/7/layout/VerticalDownArrowProcess"/>
    <dgm:cxn modelId="{6A1D6AF7-2398-4B6C-BB8F-07CC0CC8E9DA}" type="presOf" srcId="{0C25F35A-D2C6-4CA7-8D4C-0F3C3F1BE346}" destId="{B02C4B78-B00E-497B-8164-8846962CA95B}" srcOrd="0" destOrd="0" presId="urn:microsoft.com/office/officeart/2016/7/layout/VerticalDownArrowProcess"/>
    <dgm:cxn modelId="{189315F8-23B8-489A-8533-AEEFB55382C4}" srcId="{8E84230E-BE7F-49C6-8946-B0E790FE9D4D}" destId="{FA4C6CAB-008C-4259-BBD7-F1A3924EA5C3}" srcOrd="2" destOrd="0" parTransId="{497BCF22-4E4F-48F0-9B33-D42DAD03E535}" sibTransId="{67048C98-B9BF-4A90-AC00-8C4F514FB238}"/>
    <dgm:cxn modelId="{8EA80A8E-3A00-4035-A5FB-77894F9D0CAB}" type="presParOf" srcId="{E41B7F01-E31B-476A-B4DC-B4A4842F3994}" destId="{81F729B1-CB1C-4815-B7D2-94C111DD7359}" srcOrd="0" destOrd="0" presId="urn:microsoft.com/office/officeart/2016/7/layout/VerticalDownArrowProcess"/>
    <dgm:cxn modelId="{168C4456-F47A-4479-9E8E-3951BD2CD6A0}" type="presParOf" srcId="{81F729B1-CB1C-4815-B7D2-94C111DD7359}" destId="{721AE405-C0E5-40A0-BCFC-29702B885DA8}" srcOrd="0" destOrd="0" presId="urn:microsoft.com/office/officeart/2016/7/layout/VerticalDownArrowProcess"/>
    <dgm:cxn modelId="{6F3D449A-1645-4243-95C6-E4ECD1FF644A}" type="presParOf" srcId="{81F729B1-CB1C-4815-B7D2-94C111DD7359}" destId="{EF7ED4CC-557D-49D8-AF62-AED7B6F0E0DE}" srcOrd="1" destOrd="0" presId="urn:microsoft.com/office/officeart/2016/7/layout/VerticalDownArrowProcess"/>
    <dgm:cxn modelId="{229768C7-DF42-4BFD-A25B-902AF3A6054B}" type="presParOf" srcId="{E41B7F01-E31B-476A-B4DC-B4A4842F3994}" destId="{D0BC9F37-6D8E-4B27-B000-2706C0522C32}" srcOrd="1" destOrd="0" presId="urn:microsoft.com/office/officeart/2016/7/layout/VerticalDownArrowProcess"/>
    <dgm:cxn modelId="{C1E1A3EE-5517-49C1-B4D0-29BF95631D95}" type="presParOf" srcId="{E41B7F01-E31B-476A-B4DC-B4A4842F3994}" destId="{A83754A6-0E55-4D2D-9684-E3BE9DABCE0F}" srcOrd="2" destOrd="0" presId="urn:microsoft.com/office/officeart/2016/7/layout/VerticalDownArrowProcess"/>
    <dgm:cxn modelId="{5618BFA6-9E08-4EDC-A77C-86A7B766ABC3}" type="presParOf" srcId="{A83754A6-0E55-4D2D-9684-E3BE9DABCE0F}" destId="{4A5B5FB3-AAF5-44BC-9AF3-19B1141B9D63}" srcOrd="0" destOrd="0" presId="urn:microsoft.com/office/officeart/2016/7/layout/VerticalDownArrowProcess"/>
    <dgm:cxn modelId="{ACA522CE-2A7A-4D0A-ABFE-1C84D9D99605}" type="presParOf" srcId="{A83754A6-0E55-4D2D-9684-E3BE9DABCE0F}" destId="{1C6D3600-0023-4386-8FE6-4FF44427BACE}" srcOrd="1" destOrd="0" presId="urn:microsoft.com/office/officeart/2016/7/layout/VerticalDownArrowProcess"/>
    <dgm:cxn modelId="{77A1EA0A-584B-409D-B6F6-C01EBA263577}" type="presParOf" srcId="{A83754A6-0E55-4D2D-9684-E3BE9DABCE0F}" destId="{B02C4B78-B00E-497B-8164-8846962CA95B}" srcOrd="2" destOrd="0" presId="urn:microsoft.com/office/officeart/2016/7/layout/VerticalDownArrowProcess"/>
    <dgm:cxn modelId="{2CC44095-30C0-4BEA-9CF4-0714B21DA7E5}" type="presParOf" srcId="{E41B7F01-E31B-476A-B4DC-B4A4842F3994}" destId="{31098A83-0E32-4391-AA3B-577C8F9213AA}" srcOrd="3" destOrd="0" presId="urn:microsoft.com/office/officeart/2016/7/layout/VerticalDownArrowProcess"/>
    <dgm:cxn modelId="{13715C3B-A56C-414C-9A38-CDDCEDF889E4}" type="presParOf" srcId="{E41B7F01-E31B-476A-B4DC-B4A4842F3994}" destId="{51E6A8C4-2A29-4F9E-B6F4-77CE4DF4F7F6}" srcOrd="4" destOrd="0" presId="urn:microsoft.com/office/officeart/2016/7/layout/VerticalDownArrowProcess"/>
    <dgm:cxn modelId="{DC7F5333-7BEE-4EF8-93DD-DD35E895C6D2}" type="presParOf" srcId="{51E6A8C4-2A29-4F9E-B6F4-77CE4DF4F7F6}" destId="{D8037C3B-E404-484E-90E5-2ABC2FB5B9BA}" srcOrd="0" destOrd="0" presId="urn:microsoft.com/office/officeart/2016/7/layout/VerticalDownArrowProcess"/>
    <dgm:cxn modelId="{F95A4E51-F865-485A-A669-ACED29593033}" type="presParOf" srcId="{51E6A8C4-2A29-4F9E-B6F4-77CE4DF4F7F6}" destId="{1C58E55E-D3B2-40CA-A64A-DE9CFFB95865}" srcOrd="1" destOrd="0" presId="urn:microsoft.com/office/officeart/2016/7/layout/VerticalDownArrowProcess"/>
    <dgm:cxn modelId="{A4C677F7-EE39-412B-8833-7F30241E1919}" type="presParOf" srcId="{51E6A8C4-2A29-4F9E-B6F4-77CE4DF4F7F6}" destId="{D9289263-C5F7-49F6-AE2B-68428AC82658}" srcOrd="2" destOrd="0" presId="urn:microsoft.com/office/officeart/2016/7/layout/VerticalDownArrowProcess"/>
    <dgm:cxn modelId="{4BF9D45F-C5AA-4F1F-8BAA-3E96202F715F}" type="presParOf" srcId="{E41B7F01-E31B-476A-B4DC-B4A4842F3994}" destId="{EE5AAC11-A2F8-44BC-91CC-5A4F4EBA5EF8}" srcOrd="5" destOrd="0" presId="urn:microsoft.com/office/officeart/2016/7/layout/VerticalDownArrowProcess"/>
    <dgm:cxn modelId="{27044F6E-D9AA-44E9-9C49-A2073045DBA6}" type="presParOf" srcId="{E41B7F01-E31B-476A-B4DC-B4A4842F3994}" destId="{F0167E4B-6335-42CC-ABD7-4C8E2EBF7498}" srcOrd="6" destOrd="0" presId="urn:microsoft.com/office/officeart/2016/7/layout/VerticalDownArrowProcess"/>
    <dgm:cxn modelId="{FAB981F0-05B3-4053-A4E8-6E3FCB71B437}" type="presParOf" srcId="{F0167E4B-6335-42CC-ABD7-4C8E2EBF7498}" destId="{A40F924B-9899-4FA8-A16C-1A9EB36B113E}" srcOrd="0" destOrd="0" presId="urn:microsoft.com/office/officeart/2016/7/layout/VerticalDownArrowProcess"/>
    <dgm:cxn modelId="{1AB2A717-782F-43B4-81D8-C03B12CFEE14}" type="presParOf" srcId="{F0167E4B-6335-42CC-ABD7-4C8E2EBF7498}" destId="{722A1F39-D5C2-4F9A-A9B5-EA8F2B608D32}" srcOrd="1" destOrd="0" presId="urn:microsoft.com/office/officeart/2016/7/layout/VerticalDownArrowProcess"/>
    <dgm:cxn modelId="{6E4D888D-D991-4CF9-AF0F-DB9AC6F407E8}" type="presParOf" srcId="{F0167E4B-6335-42CC-ABD7-4C8E2EBF7498}" destId="{F49398DC-E69B-443B-869F-AD04844018D1}" srcOrd="2" destOrd="0" presId="urn:microsoft.com/office/officeart/2016/7/layout/VerticalDownArrowProcess"/>
    <dgm:cxn modelId="{02939AA7-ABB2-4A63-B247-51318E7B5680}" type="presParOf" srcId="{E41B7F01-E31B-476A-B4DC-B4A4842F3994}" destId="{51155BB3-E6E7-4076-B0A2-75C49AE1379B}" srcOrd="7" destOrd="0" presId="urn:microsoft.com/office/officeart/2016/7/layout/VerticalDownArrowProcess"/>
    <dgm:cxn modelId="{0814E161-87B9-45A9-B782-1B9DF6AB2AF9}" type="presParOf" srcId="{E41B7F01-E31B-476A-B4DC-B4A4842F3994}" destId="{2F704DF7-3EBC-4012-99DA-32EA61A3870D}" srcOrd="8" destOrd="0" presId="urn:microsoft.com/office/officeart/2016/7/layout/VerticalDownArrowProcess"/>
    <dgm:cxn modelId="{4B94657C-3035-4CDB-965E-D80ABC55BAB8}" type="presParOf" srcId="{2F704DF7-3EBC-4012-99DA-32EA61A3870D}" destId="{3F7B594C-E0C6-4598-A0BB-0718538C0DE7}" srcOrd="0" destOrd="0" presId="urn:microsoft.com/office/officeart/2016/7/layout/VerticalDownArrowProcess"/>
    <dgm:cxn modelId="{EBE4F191-7586-47E7-8CEF-8A54E914CE9C}" type="presParOf" srcId="{2F704DF7-3EBC-4012-99DA-32EA61A3870D}" destId="{037BDB1B-433E-476C-9F47-1D55B8A24015}" srcOrd="1" destOrd="0" presId="urn:microsoft.com/office/officeart/2016/7/layout/VerticalDownArrowProcess"/>
    <dgm:cxn modelId="{FD4697AF-252C-4C42-86F5-E07497481DEC}" type="presParOf" srcId="{2F704DF7-3EBC-4012-99DA-32EA61A3870D}" destId="{85BA19A8-85AC-4943-BAB3-BCC227B5687B}" srcOrd="2" destOrd="0" presId="urn:microsoft.com/office/officeart/2016/7/layout/VerticalDownArrowProcess"/>
    <dgm:cxn modelId="{EDA06110-18F3-4F12-B444-444ADED3FD90}" type="presParOf" srcId="{E41B7F01-E31B-476A-B4DC-B4A4842F3994}" destId="{9263045C-0EFD-4BA9-BECB-20371179EBA7}" srcOrd="9" destOrd="0" presId="urn:microsoft.com/office/officeart/2016/7/layout/VerticalDownArrowProcess"/>
    <dgm:cxn modelId="{0AAA3657-B896-4CA3-AD3B-B9AD06F70747}" type="presParOf" srcId="{E41B7F01-E31B-476A-B4DC-B4A4842F3994}" destId="{CD03EF2A-541B-4C1A-AA1D-DC3EF5E05D1E}" srcOrd="10" destOrd="0" presId="urn:microsoft.com/office/officeart/2016/7/layout/VerticalDownArrowProcess"/>
    <dgm:cxn modelId="{5C6580DA-F6F8-4C8D-8F83-64FE652FBF20}" type="presParOf" srcId="{CD03EF2A-541B-4C1A-AA1D-DC3EF5E05D1E}" destId="{9683DF76-BF5A-4EF2-B598-2B78F2C15E65}" srcOrd="0" destOrd="0" presId="urn:microsoft.com/office/officeart/2016/7/layout/VerticalDownArrowProcess"/>
    <dgm:cxn modelId="{4A16E46C-48C9-4437-A8B7-46D7D4F18C4D}" type="presParOf" srcId="{CD03EF2A-541B-4C1A-AA1D-DC3EF5E05D1E}" destId="{8DCE8F49-92D9-4EEF-9B0A-CBEAE1BF57AF}" srcOrd="1" destOrd="0" presId="urn:microsoft.com/office/officeart/2016/7/layout/VerticalDownArrowProcess"/>
    <dgm:cxn modelId="{20B2CC81-BC90-45C9-810B-F6D07FC0AFE1}" type="presParOf" srcId="{CD03EF2A-541B-4C1A-AA1D-DC3EF5E05D1E}" destId="{39D91F26-AF09-4769-A480-EAF64040975A}"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32F232-BAA7-4160-8C60-12908670F35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8EABA259-29BD-4E8B-80D1-E4F8BC9F6070}">
      <dgm:prSet phldrT="[Text]"/>
      <dgm:spPr>
        <a:solidFill>
          <a:schemeClr val="bg2">
            <a:lumMod val="75000"/>
          </a:schemeClr>
        </a:solidFill>
      </dgm:spPr>
      <dgm:t>
        <a:bodyPr/>
        <a:lstStyle/>
        <a:p>
          <a:r>
            <a:rPr lang="en-US" dirty="0"/>
            <a:t>Present Results</a:t>
          </a:r>
        </a:p>
      </dgm:t>
    </dgm:pt>
    <dgm:pt modelId="{5F682AD0-6592-4CA1-AD6C-B7CB92952F92}" type="parTrans" cxnId="{825449D8-6FD4-4FB8-A2ED-643F278D3C03}">
      <dgm:prSet/>
      <dgm:spPr/>
      <dgm:t>
        <a:bodyPr/>
        <a:lstStyle/>
        <a:p>
          <a:endParaRPr lang="en-US"/>
        </a:p>
      </dgm:t>
    </dgm:pt>
    <dgm:pt modelId="{F3A85E72-C319-4F84-A536-3CA220582AF4}" type="sibTrans" cxnId="{825449D8-6FD4-4FB8-A2ED-643F278D3C03}">
      <dgm:prSet/>
      <dgm:spPr/>
      <dgm:t>
        <a:bodyPr/>
        <a:lstStyle/>
        <a:p>
          <a:endParaRPr lang="en-US"/>
        </a:p>
      </dgm:t>
    </dgm:pt>
    <dgm:pt modelId="{FEF2B866-5F2F-4E70-B05A-01A82519F30C}">
      <dgm:prSet phldrT="[Text]"/>
      <dgm:spPr>
        <a:solidFill>
          <a:schemeClr val="accent2">
            <a:lumMod val="20000"/>
            <a:lumOff val="80000"/>
            <a:alpha val="90000"/>
          </a:schemeClr>
        </a:solidFill>
        <a:ln>
          <a:solidFill>
            <a:schemeClr val="tx1">
              <a:alpha val="90000"/>
            </a:schemeClr>
          </a:solidFill>
        </a:ln>
      </dgm:spPr>
      <dgm:t>
        <a:bodyPr/>
        <a:lstStyle/>
        <a:p>
          <a:r>
            <a:rPr lang="en-US" dirty="0"/>
            <a:t>Analyze data</a:t>
          </a:r>
        </a:p>
      </dgm:t>
    </dgm:pt>
    <dgm:pt modelId="{05C656EF-693F-44D5-9900-7C32B9677440}" type="parTrans" cxnId="{96EE5C6F-0913-4708-A5C6-C35D41ACFC57}">
      <dgm:prSet/>
      <dgm:spPr/>
      <dgm:t>
        <a:bodyPr/>
        <a:lstStyle/>
        <a:p>
          <a:endParaRPr lang="en-US"/>
        </a:p>
      </dgm:t>
    </dgm:pt>
    <dgm:pt modelId="{04E3D945-F105-459D-9D84-20C21F063575}" type="sibTrans" cxnId="{96EE5C6F-0913-4708-A5C6-C35D41ACFC57}">
      <dgm:prSet/>
      <dgm:spPr/>
      <dgm:t>
        <a:bodyPr/>
        <a:lstStyle/>
        <a:p>
          <a:endParaRPr lang="en-US"/>
        </a:p>
      </dgm:t>
    </dgm:pt>
    <dgm:pt modelId="{43368B44-A297-4431-B649-9EDB955B5E80}">
      <dgm:prSet phldrT="[Text]"/>
      <dgm:spPr>
        <a:solidFill>
          <a:schemeClr val="bg2">
            <a:lumMod val="75000"/>
          </a:schemeClr>
        </a:solidFill>
      </dgm:spPr>
      <dgm:t>
        <a:bodyPr/>
        <a:lstStyle/>
        <a:p>
          <a:r>
            <a:rPr lang="en-US" dirty="0"/>
            <a:t>Prioritize Content</a:t>
          </a:r>
        </a:p>
      </dgm:t>
    </dgm:pt>
    <dgm:pt modelId="{67FC2CAA-F123-4547-9E60-82BD5CEF61AD}" type="parTrans" cxnId="{822AE1B6-1BFF-4FA6-A056-CAF7C10CFF73}">
      <dgm:prSet/>
      <dgm:spPr/>
      <dgm:t>
        <a:bodyPr/>
        <a:lstStyle/>
        <a:p>
          <a:endParaRPr lang="en-US"/>
        </a:p>
      </dgm:t>
    </dgm:pt>
    <dgm:pt modelId="{12671985-9EDA-454B-9E33-2A523026E54D}" type="sibTrans" cxnId="{822AE1B6-1BFF-4FA6-A056-CAF7C10CFF73}">
      <dgm:prSet/>
      <dgm:spPr/>
      <dgm:t>
        <a:bodyPr/>
        <a:lstStyle/>
        <a:p>
          <a:endParaRPr lang="en-US"/>
        </a:p>
      </dgm:t>
    </dgm:pt>
    <dgm:pt modelId="{38793421-7255-4785-883B-98932ACB3555}">
      <dgm:prSet phldrT="[Text]"/>
      <dgm:spPr>
        <a:solidFill>
          <a:schemeClr val="bg2">
            <a:lumMod val="75000"/>
          </a:schemeClr>
        </a:solidFill>
      </dgm:spPr>
      <dgm:t>
        <a:bodyPr/>
        <a:lstStyle/>
        <a:p>
          <a:r>
            <a:rPr lang="en-US" dirty="0"/>
            <a:t>Draft Content</a:t>
          </a:r>
        </a:p>
      </dgm:t>
    </dgm:pt>
    <dgm:pt modelId="{E4A5893A-6C3D-4403-BE45-E2DDFE71CAE7}" type="parTrans" cxnId="{0B8076FC-6BEA-46F1-9D21-9CDB05AC2EC9}">
      <dgm:prSet/>
      <dgm:spPr/>
      <dgm:t>
        <a:bodyPr/>
        <a:lstStyle/>
        <a:p>
          <a:endParaRPr lang="en-US"/>
        </a:p>
      </dgm:t>
    </dgm:pt>
    <dgm:pt modelId="{257FDE47-DB25-4E17-84E2-7B80A9E32BFC}" type="sibTrans" cxnId="{0B8076FC-6BEA-46F1-9D21-9CDB05AC2EC9}">
      <dgm:prSet/>
      <dgm:spPr/>
      <dgm:t>
        <a:bodyPr/>
        <a:lstStyle/>
        <a:p>
          <a:endParaRPr lang="en-US"/>
        </a:p>
      </dgm:t>
    </dgm:pt>
    <dgm:pt modelId="{3230DF35-7DB1-4B35-AF24-C6E2680F7389}">
      <dgm:prSet phldrT="[Text]"/>
      <dgm:spPr>
        <a:solidFill>
          <a:schemeClr val="accent1">
            <a:lumMod val="60000"/>
            <a:lumOff val="40000"/>
          </a:schemeClr>
        </a:solidFill>
        <a:ln>
          <a:solidFill>
            <a:schemeClr val="tx1">
              <a:alpha val="90000"/>
            </a:schemeClr>
          </a:solidFill>
        </a:ln>
      </dgm:spPr>
      <dgm:t>
        <a:bodyPr/>
        <a:lstStyle/>
        <a:p>
          <a:r>
            <a:rPr lang="en-US"/>
            <a:t>Module</a:t>
          </a:r>
          <a:endParaRPr lang="en-US" dirty="0"/>
        </a:p>
      </dgm:t>
    </dgm:pt>
    <dgm:pt modelId="{F9C1FCBB-75B8-455B-9018-BE13CAEAB72F}" type="parTrans" cxnId="{887045D6-286B-4B2C-823F-C837B445D299}">
      <dgm:prSet/>
      <dgm:spPr/>
      <dgm:t>
        <a:bodyPr/>
        <a:lstStyle/>
        <a:p>
          <a:endParaRPr lang="en-US"/>
        </a:p>
      </dgm:t>
    </dgm:pt>
    <dgm:pt modelId="{7356D5FD-C189-403E-8204-A82F084517FE}" type="sibTrans" cxnId="{887045D6-286B-4B2C-823F-C837B445D299}">
      <dgm:prSet/>
      <dgm:spPr/>
      <dgm:t>
        <a:bodyPr/>
        <a:lstStyle/>
        <a:p>
          <a:endParaRPr lang="en-US"/>
        </a:p>
      </dgm:t>
    </dgm:pt>
    <dgm:pt modelId="{6000C69F-0DCC-4308-9862-7B39ED9282E0}">
      <dgm:prSet phldrT="[Text]"/>
      <dgm:spPr>
        <a:solidFill>
          <a:schemeClr val="accent1">
            <a:lumMod val="60000"/>
            <a:lumOff val="40000"/>
          </a:schemeClr>
        </a:solidFill>
        <a:ln>
          <a:solidFill>
            <a:schemeClr val="tx1">
              <a:alpha val="90000"/>
            </a:schemeClr>
          </a:solidFill>
        </a:ln>
      </dgm:spPr>
      <dgm:t>
        <a:bodyPr/>
        <a:lstStyle/>
        <a:p>
          <a:r>
            <a:rPr lang="en-US"/>
            <a:t>Video scripts</a:t>
          </a:r>
          <a:endParaRPr lang="en-US" dirty="0"/>
        </a:p>
      </dgm:t>
    </dgm:pt>
    <dgm:pt modelId="{4375D912-F159-43C6-8E38-58DD55643F8B}" type="parTrans" cxnId="{AD38B04C-2896-439B-9795-A1060FCB582E}">
      <dgm:prSet/>
      <dgm:spPr/>
      <dgm:t>
        <a:bodyPr/>
        <a:lstStyle/>
        <a:p>
          <a:endParaRPr lang="en-US"/>
        </a:p>
      </dgm:t>
    </dgm:pt>
    <dgm:pt modelId="{07AE6F92-DB64-4674-A93D-2F6C022C7593}" type="sibTrans" cxnId="{AD38B04C-2896-439B-9795-A1060FCB582E}">
      <dgm:prSet/>
      <dgm:spPr/>
      <dgm:t>
        <a:bodyPr/>
        <a:lstStyle/>
        <a:p>
          <a:endParaRPr lang="en-US"/>
        </a:p>
      </dgm:t>
    </dgm:pt>
    <dgm:pt modelId="{1B01059E-48CC-4B22-ADE7-3F0AE19B8D42}">
      <dgm:prSet phldrT="[Text]"/>
      <dgm:spPr>
        <a:solidFill>
          <a:schemeClr val="accent2">
            <a:lumMod val="20000"/>
            <a:lumOff val="80000"/>
            <a:alpha val="90000"/>
          </a:schemeClr>
        </a:solidFill>
        <a:ln>
          <a:solidFill>
            <a:schemeClr val="tx1">
              <a:alpha val="90000"/>
            </a:schemeClr>
          </a:solidFill>
        </a:ln>
      </dgm:spPr>
      <dgm:t>
        <a:bodyPr/>
        <a:lstStyle/>
        <a:p>
          <a:r>
            <a:rPr lang="en-US" dirty="0"/>
            <a:t>Share findings</a:t>
          </a:r>
        </a:p>
      </dgm:t>
    </dgm:pt>
    <dgm:pt modelId="{1AD1E364-CF33-4F96-8DC6-C70238E9BD86}" type="sibTrans" cxnId="{758B4D8C-7771-4569-BF03-7C14BF3334EE}">
      <dgm:prSet/>
      <dgm:spPr/>
      <dgm:t>
        <a:bodyPr/>
        <a:lstStyle/>
        <a:p>
          <a:endParaRPr lang="en-US"/>
        </a:p>
      </dgm:t>
    </dgm:pt>
    <dgm:pt modelId="{9E65F388-30EA-4BF3-97A0-79D4EFED42C5}" type="parTrans" cxnId="{758B4D8C-7771-4569-BF03-7C14BF3334EE}">
      <dgm:prSet/>
      <dgm:spPr/>
      <dgm:t>
        <a:bodyPr/>
        <a:lstStyle/>
        <a:p>
          <a:endParaRPr lang="en-US"/>
        </a:p>
      </dgm:t>
    </dgm:pt>
    <dgm:pt modelId="{A129EE46-ECA1-44C6-BC8E-7A9074654DF1}">
      <dgm:prSet phldrT="[Text]"/>
      <dgm:spPr>
        <a:solidFill>
          <a:schemeClr val="bg2">
            <a:lumMod val="75000"/>
          </a:schemeClr>
        </a:solidFill>
      </dgm:spPr>
      <dgm:t>
        <a:bodyPr/>
        <a:lstStyle/>
        <a:p>
          <a:r>
            <a:rPr lang="en-US"/>
            <a:t>Review &amp; Revise</a:t>
          </a:r>
          <a:endParaRPr lang="en-US" dirty="0"/>
        </a:p>
      </dgm:t>
    </dgm:pt>
    <dgm:pt modelId="{253B8A29-2AE8-4385-B743-7CA9D72BA7F9}" type="parTrans" cxnId="{A9E32357-A8BE-4C0B-B058-807176B80841}">
      <dgm:prSet/>
      <dgm:spPr/>
      <dgm:t>
        <a:bodyPr/>
        <a:lstStyle/>
        <a:p>
          <a:endParaRPr lang="en-US"/>
        </a:p>
      </dgm:t>
    </dgm:pt>
    <dgm:pt modelId="{37EE56AB-6521-45EB-964A-98DF62B0FDA4}" type="sibTrans" cxnId="{A9E32357-A8BE-4C0B-B058-807176B80841}">
      <dgm:prSet/>
      <dgm:spPr/>
      <dgm:t>
        <a:bodyPr/>
        <a:lstStyle/>
        <a:p>
          <a:endParaRPr lang="en-US"/>
        </a:p>
      </dgm:t>
    </dgm:pt>
    <dgm:pt modelId="{5F859D90-6B32-4B3B-B40A-3D2331EDE302}">
      <dgm:prSet phldrT="[Text]"/>
      <dgm:spPr>
        <a:solidFill>
          <a:schemeClr val="accent1">
            <a:lumMod val="75000"/>
          </a:schemeClr>
        </a:solidFill>
        <a:ln>
          <a:solidFill>
            <a:schemeClr val="tx1">
              <a:alpha val="90000"/>
            </a:schemeClr>
          </a:solidFill>
        </a:ln>
      </dgm:spPr>
      <dgm:t>
        <a:bodyPr/>
        <a:lstStyle/>
        <a:p>
          <a:r>
            <a:rPr lang="en-US"/>
            <a:t>Share drafts</a:t>
          </a:r>
          <a:endParaRPr lang="en-US" dirty="0"/>
        </a:p>
      </dgm:t>
    </dgm:pt>
    <dgm:pt modelId="{91A9C541-D7EF-4F88-9D64-AD885BFECB93}" type="parTrans" cxnId="{34037E3A-47AB-41C1-A1AE-115457574E85}">
      <dgm:prSet/>
      <dgm:spPr/>
      <dgm:t>
        <a:bodyPr/>
        <a:lstStyle/>
        <a:p>
          <a:endParaRPr lang="en-US"/>
        </a:p>
      </dgm:t>
    </dgm:pt>
    <dgm:pt modelId="{E93C1394-3509-46D4-AFF8-8580A64BF7FA}" type="sibTrans" cxnId="{34037E3A-47AB-41C1-A1AE-115457574E85}">
      <dgm:prSet/>
      <dgm:spPr/>
      <dgm:t>
        <a:bodyPr/>
        <a:lstStyle/>
        <a:p>
          <a:endParaRPr lang="en-US"/>
        </a:p>
      </dgm:t>
    </dgm:pt>
    <dgm:pt modelId="{8C17F3AB-8FF4-477E-9C18-2572CFB11380}">
      <dgm:prSet phldrT="[Text]"/>
      <dgm:spPr>
        <a:solidFill>
          <a:schemeClr val="accent1">
            <a:lumMod val="75000"/>
          </a:schemeClr>
        </a:solidFill>
        <a:ln>
          <a:solidFill>
            <a:schemeClr val="tx1">
              <a:alpha val="90000"/>
            </a:schemeClr>
          </a:solidFill>
        </a:ln>
      </dgm:spPr>
      <dgm:t>
        <a:bodyPr/>
        <a:lstStyle/>
        <a:p>
          <a:r>
            <a:rPr lang="en-US"/>
            <a:t>Revise</a:t>
          </a:r>
          <a:endParaRPr lang="en-US" dirty="0"/>
        </a:p>
      </dgm:t>
    </dgm:pt>
    <dgm:pt modelId="{16E706BF-B5E2-4B85-9752-5C655D85CCD8}" type="sibTrans" cxnId="{0073B5FA-BBE3-42BA-9578-0F83E5D4A978}">
      <dgm:prSet/>
      <dgm:spPr/>
      <dgm:t>
        <a:bodyPr/>
        <a:lstStyle/>
        <a:p>
          <a:endParaRPr lang="en-US"/>
        </a:p>
      </dgm:t>
    </dgm:pt>
    <dgm:pt modelId="{05E6430D-D664-4CAD-B8BA-54F26F282318}" type="parTrans" cxnId="{0073B5FA-BBE3-42BA-9578-0F83E5D4A978}">
      <dgm:prSet/>
      <dgm:spPr/>
      <dgm:t>
        <a:bodyPr/>
        <a:lstStyle/>
        <a:p>
          <a:endParaRPr lang="en-US"/>
        </a:p>
      </dgm:t>
    </dgm:pt>
    <dgm:pt modelId="{CB737C50-82CA-47CE-AFD2-4807CBFB47D5}">
      <dgm:prSet phldrT="[Text]"/>
      <dgm:spPr>
        <a:solidFill>
          <a:schemeClr val="accent1">
            <a:lumMod val="40000"/>
            <a:lumOff val="60000"/>
          </a:schemeClr>
        </a:solidFill>
        <a:ln>
          <a:solidFill>
            <a:schemeClr val="tx1">
              <a:alpha val="90000"/>
            </a:schemeClr>
          </a:solidFill>
        </a:ln>
      </dgm:spPr>
      <dgm:t>
        <a:bodyPr/>
        <a:lstStyle/>
        <a:p>
          <a:r>
            <a:rPr lang="en-US" dirty="0"/>
            <a:t>Select barriers to address</a:t>
          </a:r>
        </a:p>
      </dgm:t>
    </dgm:pt>
    <dgm:pt modelId="{25BB99C0-4255-4A82-9168-6C27C739B72D}" type="sibTrans" cxnId="{208FCCB2-2813-4616-BEA2-EC35C64AAA42}">
      <dgm:prSet/>
      <dgm:spPr/>
      <dgm:t>
        <a:bodyPr/>
        <a:lstStyle/>
        <a:p>
          <a:endParaRPr lang="en-US"/>
        </a:p>
      </dgm:t>
    </dgm:pt>
    <dgm:pt modelId="{2AE69123-99C1-4234-A791-9402A925A30C}" type="parTrans" cxnId="{208FCCB2-2813-4616-BEA2-EC35C64AAA42}">
      <dgm:prSet/>
      <dgm:spPr/>
      <dgm:t>
        <a:bodyPr/>
        <a:lstStyle/>
        <a:p>
          <a:endParaRPr lang="en-US"/>
        </a:p>
      </dgm:t>
    </dgm:pt>
    <dgm:pt modelId="{7CA68E1C-942E-4568-97FB-A27EE956420F}" type="pres">
      <dgm:prSet presAssocID="{F732F232-BAA7-4160-8C60-12908670F358}" presName="theList" presStyleCnt="0">
        <dgm:presLayoutVars>
          <dgm:dir/>
          <dgm:animLvl val="lvl"/>
          <dgm:resizeHandles val="exact"/>
        </dgm:presLayoutVars>
      </dgm:prSet>
      <dgm:spPr/>
    </dgm:pt>
    <dgm:pt modelId="{08F4D77B-9B68-4D26-88E0-57985B5761E1}" type="pres">
      <dgm:prSet presAssocID="{8EABA259-29BD-4E8B-80D1-E4F8BC9F6070}" presName="compNode" presStyleCnt="0"/>
      <dgm:spPr/>
    </dgm:pt>
    <dgm:pt modelId="{B25D9740-171B-44A8-B051-82CD3FD96139}" type="pres">
      <dgm:prSet presAssocID="{8EABA259-29BD-4E8B-80D1-E4F8BC9F6070}" presName="noGeometry" presStyleCnt="0"/>
      <dgm:spPr/>
    </dgm:pt>
    <dgm:pt modelId="{96E67D3B-65EF-44E5-87BA-48950497EB7B}" type="pres">
      <dgm:prSet presAssocID="{8EABA259-29BD-4E8B-80D1-E4F8BC9F6070}" presName="childTextVisible" presStyleLbl="bgAccFollowNode1" presStyleIdx="0" presStyleCnt="4">
        <dgm:presLayoutVars>
          <dgm:bulletEnabled val="1"/>
        </dgm:presLayoutVars>
      </dgm:prSet>
      <dgm:spPr/>
    </dgm:pt>
    <dgm:pt modelId="{73A7FB29-0A46-4285-8150-EDA0E8FF06F4}" type="pres">
      <dgm:prSet presAssocID="{8EABA259-29BD-4E8B-80D1-E4F8BC9F6070}" presName="childTextHidden" presStyleLbl="bgAccFollowNode1" presStyleIdx="0" presStyleCnt="4"/>
      <dgm:spPr/>
    </dgm:pt>
    <dgm:pt modelId="{4EBF6727-1846-4D83-9096-92C000ED776F}" type="pres">
      <dgm:prSet presAssocID="{8EABA259-29BD-4E8B-80D1-E4F8BC9F6070}" presName="parentText" presStyleLbl="node1" presStyleIdx="0" presStyleCnt="4">
        <dgm:presLayoutVars>
          <dgm:chMax val="1"/>
          <dgm:bulletEnabled val="1"/>
        </dgm:presLayoutVars>
      </dgm:prSet>
      <dgm:spPr/>
    </dgm:pt>
    <dgm:pt modelId="{B11AF708-E66E-43CD-9FA3-F7CFD5911F23}" type="pres">
      <dgm:prSet presAssocID="{8EABA259-29BD-4E8B-80D1-E4F8BC9F6070}" presName="aSpace" presStyleCnt="0"/>
      <dgm:spPr/>
    </dgm:pt>
    <dgm:pt modelId="{1DBEC896-9EE4-47FE-B749-D17C4C54A410}" type="pres">
      <dgm:prSet presAssocID="{43368B44-A297-4431-B649-9EDB955B5E80}" presName="compNode" presStyleCnt="0"/>
      <dgm:spPr/>
    </dgm:pt>
    <dgm:pt modelId="{1B723F5D-079B-41AA-A3C0-3D85A964AC1E}" type="pres">
      <dgm:prSet presAssocID="{43368B44-A297-4431-B649-9EDB955B5E80}" presName="noGeometry" presStyleCnt="0"/>
      <dgm:spPr/>
    </dgm:pt>
    <dgm:pt modelId="{ECF8BCB7-FC80-4262-AE99-8DE52B30D04C}" type="pres">
      <dgm:prSet presAssocID="{43368B44-A297-4431-B649-9EDB955B5E80}" presName="childTextVisible" presStyleLbl="bgAccFollowNode1" presStyleIdx="1" presStyleCnt="4">
        <dgm:presLayoutVars>
          <dgm:bulletEnabled val="1"/>
        </dgm:presLayoutVars>
      </dgm:prSet>
      <dgm:spPr/>
    </dgm:pt>
    <dgm:pt modelId="{DB53D9F7-5A5D-48D3-B615-036D3F017276}" type="pres">
      <dgm:prSet presAssocID="{43368B44-A297-4431-B649-9EDB955B5E80}" presName="childTextHidden" presStyleLbl="bgAccFollowNode1" presStyleIdx="1" presStyleCnt="4"/>
      <dgm:spPr/>
    </dgm:pt>
    <dgm:pt modelId="{9886427E-D2CD-4A78-9116-4F2C1CBDDC38}" type="pres">
      <dgm:prSet presAssocID="{43368B44-A297-4431-B649-9EDB955B5E80}" presName="parentText" presStyleLbl="node1" presStyleIdx="1" presStyleCnt="4">
        <dgm:presLayoutVars>
          <dgm:chMax val="1"/>
          <dgm:bulletEnabled val="1"/>
        </dgm:presLayoutVars>
      </dgm:prSet>
      <dgm:spPr/>
    </dgm:pt>
    <dgm:pt modelId="{A713CE9B-E49F-4493-884B-A0B01FB47D71}" type="pres">
      <dgm:prSet presAssocID="{43368B44-A297-4431-B649-9EDB955B5E80}" presName="aSpace" presStyleCnt="0"/>
      <dgm:spPr/>
    </dgm:pt>
    <dgm:pt modelId="{E66A7BEA-B9EF-4934-9C64-BECF44F13254}" type="pres">
      <dgm:prSet presAssocID="{38793421-7255-4785-883B-98932ACB3555}" presName="compNode" presStyleCnt="0"/>
      <dgm:spPr/>
    </dgm:pt>
    <dgm:pt modelId="{2BF8F16B-2D61-40EC-8CE3-D299C1E23840}" type="pres">
      <dgm:prSet presAssocID="{38793421-7255-4785-883B-98932ACB3555}" presName="noGeometry" presStyleCnt="0"/>
      <dgm:spPr/>
    </dgm:pt>
    <dgm:pt modelId="{2F42595B-2946-4CF5-BA9C-75472DC1AAEF}" type="pres">
      <dgm:prSet presAssocID="{38793421-7255-4785-883B-98932ACB3555}" presName="childTextVisible" presStyleLbl="bgAccFollowNode1" presStyleIdx="2" presStyleCnt="4">
        <dgm:presLayoutVars>
          <dgm:bulletEnabled val="1"/>
        </dgm:presLayoutVars>
      </dgm:prSet>
      <dgm:spPr/>
    </dgm:pt>
    <dgm:pt modelId="{18AA55E0-395F-47CA-B7AF-3B37ED1138F5}" type="pres">
      <dgm:prSet presAssocID="{38793421-7255-4785-883B-98932ACB3555}" presName="childTextHidden" presStyleLbl="bgAccFollowNode1" presStyleIdx="2" presStyleCnt="4"/>
      <dgm:spPr/>
    </dgm:pt>
    <dgm:pt modelId="{69D872C1-459E-473C-9CFB-DADAAC5DC6A8}" type="pres">
      <dgm:prSet presAssocID="{38793421-7255-4785-883B-98932ACB3555}" presName="parentText" presStyleLbl="node1" presStyleIdx="2" presStyleCnt="4" custLinFactNeighborX="2667" custLinFactNeighborY="1778">
        <dgm:presLayoutVars>
          <dgm:chMax val="1"/>
          <dgm:bulletEnabled val="1"/>
        </dgm:presLayoutVars>
      </dgm:prSet>
      <dgm:spPr/>
    </dgm:pt>
    <dgm:pt modelId="{5A25165C-499C-44C0-83A2-376244D0AF21}" type="pres">
      <dgm:prSet presAssocID="{38793421-7255-4785-883B-98932ACB3555}" presName="aSpace" presStyleCnt="0"/>
      <dgm:spPr/>
    </dgm:pt>
    <dgm:pt modelId="{DA39DF30-FD14-4478-B6DE-A68CDFE71F41}" type="pres">
      <dgm:prSet presAssocID="{A129EE46-ECA1-44C6-BC8E-7A9074654DF1}" presName="compNode" presStyleCnt="0"/>
      <dgm:spPr/>
    </dgm:pt>
    <dgm:pt modelId="{2E08FDB3-2615-410C-BEA6-F4C3C1531E37}" type="pres">
      <dgm:prSet presAssocID="{A129EE46-ECA1-44C6-BC8E-7A9074654DF1}" presName="noGeometry" presStyleCnt="0"/>
      <dgm:spPr/>
    </dgm:pt>
    <dgm:pt modelId="{37FF7DD3-E3B8-4257-8A30-70DCA915CC89}" type="pres">
      <dgm:prSet presAssocID="{A129EE46-ECA1-44C6-BC8E-7A9074654DF1}" presName="childTextVisible" presStyleLbl="bgAccFollowNode1" presStyleIdx="3" presStyleCnt="4">
        <dgm:presLayoutVars>
          <dgm:bulletEnabled val="1"/>
        </dgm:presLayoutVars>
      </dgm:prSet>
      <dgm:spPr/>
    </dgm:pt>
    <dgm:pt modelId="{6E45C435-6CA1-4179-9002-9B87DFD30D14}" type="pres">
      <dgm:prSet presAssocID="{A129EE46-ECA1-44C6-BC8E-7A9074654DF1}" presName="childTextHidden" presStyleLbl="bgAccFollowNode1" presStyleIdx="3" presStyleCnt="4"/>
      <dgm:spPr/>
    </dgm:pt>
    <dgm:pt modelId="{672B8E29-D683-4335-8772-06588D0B7B3D}" type="pres">
      <dgm:prSet presAssocID="{A129EE46-ECA1-44C6-BC8E-7A9074654DF1}" presName="parentText" presStyleLbl="node1" presStyleIdx="3" presStyleCnt="4">
        <dgm:presLayoutVars>
          <dgm:chMax val="1"/>
          <dgm:bulletEnabled val="1"/>
        </dgm:presLayoutVars>
      </dgm:prSet>
      <dgm:spPr/>
    </dgm:pt>
  </dgm:ptLst>
  <dgm:cxnLst>
    <dgm:cxn modelId="{9A60D80B-5403-428F-9246-AA743BA0D9C1}" type="presOf" srcId="{6000C69F-0DCC-4308-9862-7B39ED9282E0}" destId="{18AA55E0-395F-47CA-B7AF-3B37ED1138F5}" srcOrd="1" destOrd="1" presId="urn:microsoft.com/office/officeart/2005/8/layout/hProcess6"/>
    <dgm:cxn modelId="{C685AC0D-D611-4C70-A4D3-726C2CE8D34E}" type="presOf" srcId="{FEF2B866-5F2F-4E70-B05A-01A82519F30C}" destId="{96E67D3B-65EF-44E5-87BA-48950497EB7B}" srcOrd="0" destOrd="0" presId="urn:microsoft.com/office/officeart/2005/8/layout/hProcess6"/>
    <dgm:cxn modelId="{869AC610-4B2B-44BD-B6B4-51249B922AD7}" type="presOf" srcId="{F732F232-BAA7-4160-8C60-12908670F358}" destId="{7CA68E1C-942E-4568-97FB-A27EE956420F}" srcOrd="0" destOrd="0" presId="urn:microsoft.com/office/officeart/2005/8/layout/hProcess6"/>
    <dgm:cxn modelId="{464C9E12-EB1A-4749-9550-B3E171B88FAE}" type="presOf" srcId="{8C17F3AB-8FF4-477E-9C18-2572CFB11380}" destId="{37FF7DD3-E3B8-4257-8A30-70DCA915CC89}" srcOrd="0" destOrd="1" presId="urn:microsoft.com/office/officeart/2005/8/layout/hProcess6"/>
    <dgm:cxn modelId="{36CE3017-25E0-4159-A339-C92F3BA578B3}" type="presOf" srcId="{FEF2B866-5F2F-4E70-B05A-01A82519F30C}" destId="{73A7FB29-0A46-4285-8150-EDA0E8FF06F4}" srcOrd="1" destOrd="0" presId="urn:microsoft.com/office/officeart/2005/8/layout/hProcess6"/>
    <dgm:cxn modelId="{4D661534-6DB9-4E40-B2FF-A4B7B6ECB061}" type="presOf" srcId="{5F859D90-6B32-4B3B-B40A-3D2331EDE302}" destId="{6E45C435-6CA1-4179-9002-9B87DFD30D14}" srcOrd="1" destOrd="0" presId="urn:microsoft.com/office/officeart/2005/8/layout/hProcess6"/>
    <dgm:cxn modelId="{E5F55237-B701-4BA9-8434-BCFD5006AC56}" type="presOf" srcId="{CB737C50-82CA-47CE-AFD2-4807CBFB47D5}" destId="{DB53D9F7-5A5D-48D3-B615-036D3F017276}" srcOrd="1" destOrd="0" presId="urn:microsoft.com/office/officeart/2005/8/layout/hProcess6"/>
    <dgm:cxn modelId="{5CBC7938-272D-4D12-B001-C1962F2AF3E7}" type="presOf" srcId="{A129EE46-ECA1-44C6-BC8E-7A9074654DF1}" destId="{672B8E29-D683-4335-8772-06588D0B7B3D}" srcOrd="0" destOrd="0" presId="urn:microsoft.com/office/officeart/2005/8/layout/hProcess6"/>
    <dgm:cxn modelId="{34037E3A-47AB-41C1-A1AE-115457574E85}" srcId="{A129EE46-ECA1-44C6-BC8E-7A9074654DF1}" destId="{5F859D90-6B32-4B3B-B40A-3D2331EDE302}" srcOrd="0" destOrd="0" parTransId="{91A9C541-D7EF-4F88-9D64-AD885BFECB93}" sibTransId="{E93C1394-3509-46D4-AFF8-8580A64BF7FA}"/>
    <dgm:cxn modelId="{4C380D67-EFA7-4AC0-9677-47AB05CAD76A}" type="presOf" srcId="{CB737C50-82CA-47CE-AFD2-4807CBFB47D5}" destId="{ECF8BCB7-FC80-4262-AE99-8DE52B30D04C}" srcOrd="0" destOrd="0" presId="urn:microsoft.com/office/officeart/2005/8/layout/hProcess6"/>
    <dgm:cxn modelId="{AD38B04C-2896-439B-9795-A1060FCB582E}" srcId="{38793421-7255-4785-883B-98932ACB3555}" destId="{6000C69F-0DCC-4308-9862-7B39ED9282E0}" srcOrd="1" destOrd="0" parTransId="{4375D912-F159-43C6-8E38-58DD55643F8B}" sibTransId="{07AE6F92-DB64-4674-A93D-2F6C022C7593}"/>
    <dgm:cxn modelId="{96EE5C6F-0913-4708-A5C6-C35D41ACFC57}" srcId="{8EABA259-29BD-4E8B-80D1-E4F8BC9F6070}" destId="{FEF2B866-5F2F-4E70-B05A-01A82519F30C}" srcOrd="0" destOrd="0" parTransId="{05C656EF-693F-44D5-9900-7C32B9677440}" sibTransId="{04E3D945-F105-459D-9D84-20C21F063575}"/>
    <dgm:cxn modelId="{A9E32357-A8BE-4C0B-B058-807176B80841}" srcId="{F732F232-BAA7-4160-8C60-12908670F358}" destId="{A129EE46-ECA1-44C6-BC8E-7A9074654DF1}" srcOrd="3" destOrd="0" parTransId="{253B8A29-2AE8-4385-B743-7CA9D72BA7F9}" sibTransId="{37EE56AB-6521-45EB-964A-98DF62B0FDA4}"/>
    <dgm:cxn modelId="{271E787A-75E5-4AEF-8629-B36FC64FB80B}" type="presOf" srcId="{1B01059E-48CC-4B22-ADE7-3F0AE19B8D42}" destId="{96E67D3B-65EF-44E5-87BA-48950497EB7B}" srcOrd="0" destOrd="1" presId="urn:microsoft.com/office/officeart/2005/8/layout/hProcess6"/>
    <dgm:cxn modelId="{EF2D6980-4C07-44A9-8E74-6B6BD6E49C5A}" type="presOf" srcId="{3230DF35-7DB1-4B35-AF24-C6E2680F7389}" destId="{2F42595B-2946-4CF5-BA9C-75472DC1AAEF}" srcOrd="0" destOrd="0" presId="urn:microsoft.com/office/officeart/2005/8/layout/hProcess6"/>
    <dgm:cxn modelId="{08402E85-1FE8-4079-85E2-6B796F8EA26B}" type="presOf" srcId="{38793421-7255-4785-883B-98932ACB3555}" destId="{69D872C1-459E-473C-9CFB-DADAAC5DC6A8}" srcOrd="0" destOrd="0" presId="urn:microsoft.com/office/officeart/2005/8/layout/hProcess6"/>
    <dgm:cxn modelId="{32BA8886-51D4-4020-B3A9-15060274B097}" type="presOf" srcId="{8EABA259-29BD-4E8B-80D1-E4F8BC9F6070}" destId="{4EBF6727-1846-4D83-9096-92C000ED776F}" srcOrd="0" destOrd="0" presId="urn:microsoft.com/office/officeart/2005/8/layout/hProcess6"/>
    <dgm:cxn modelId="{758B4D8C-7771-4569-BF03-7C14BF3334EE}" srcId="{8EABA259-29BD-4E8B-80D1-E4F8BC9F6070}" destId="{1B01059E-48CC-4B22-ADE7-3F0AE19B8D42}" srcOrd="1" destOrd="0" parTransId="{9E65F388-30EA-4BF3-97A0-79D4EFED42C5}" sibTransId="{1AD1E364-CF33-4F96-8DC6-C70238E9BD86}"/>
    <dgm:cxn modelId="{A57D809F-892A-4989-89E7-0A4267B4F8C8}" type="presOf" srcId="{5F859D90-6B32-4B3B-B40A-3D2331EDE302}" destId="{37FF7DD3-E3B8-4257-8A30-70DCA915CC89}" srcOrd="0" destOrd="0" presId="urn:microsoft.com/office/officeart/2005/8/layout/hProcess6"/>
    <dgm:cxn modelId="{71AB30A2-8790-48D8-9239-B4F591433B6B}" type="presOf" srcId="{43368B44-A297-4431-B649-9EDB955B5E80}" destId="{9886427E-D2CD-4A78-9116-4F2C1CBDDC38}" srcOrd="0" destOrd="0" presId="urn:microsoft.com/office/officeart/2005/8/layout/hProcess6"/>
    <dgm:cxn modelId="{208FCCB2-2813-4616-BEA2-EC35C64AAA42}" srcId="{43368B44-A297-4431-B649-9EDB955B5E80}" destId="{CB737C50-82CA-47CE-AFD2-4807CBFB47D5}" srcOrd="0" destOrd="0" parTransId="{2AE69123-99C1-4234-A791-9402A925A30C}" sibTransId="{25BB99C0-4255-4A82-9168-6C27C739B72D}"/>
    <dgm:cxn modelId="{822AE1B6-1BFF-4FA6-A056-CAF7C10CFF73}" srcId="{F732F232-BAA7-4160-8C60-12908670F358}" destId="{43368B44-A297-4431-B649-9EDB955B5E80}" srcOrd="1" destOrd="0" parTransId="{67FC2CAA-F123-4547-9E60-82BD5CEF61AD}" sibTransId="{12671985-9EDA-454B-9E33-2A523026E54D}"/>
    <dgm:cxn modelId="{887045D6-286B-4B2C-823F-C837B445D299}" srcId="{38793421-7255-4785-883B-98932ACB3555}" destId="{3230DF35-7DB1-4B35-AF24-C6E2680F7389}" srcOrd="0" destOrd="0" parTransId="{F9C1FCBB-75B8-455B-9018-BE13CAEAB72F}" sibTransId="{7356D5FD-C189-403E-8204-A82F084517FE}"/>
    <dgm:cxn modelId="{8C9083D6-8009-4BB6-BDED-BE4F5C8BFC56}" type="presOf" srcId="{6000C69F-0DCC-4308-9862-7B39ED9282E0}" destId="{2F42595B-2946-4CF5-BA9C-75472DC1AAEF}" srcOrd="0" destOrd="1" presId="urn:microsoft.com/office/officeart/2005/8/layout/hProcess6"/>
    <dgm:cxn modelId="{663B07D7-ABC6-4A90-8791-9005EE9F45D7}" type="presOf" srcId="{3230DF35-7DB1-4B35-AF24-C6E2680F7389}" destId="{18AA55E0-395F-47CA-B7AF-3B37ED1138F5}" srcOrd="1" destOrd="0" presId="urn:microsoft.com/office/officeart/2005/8/layout/hProcess6"/>
    <dgm:cxn modelId="{825449D8-6FD4-4FB8-A2ED-643F278D3C03}" srcId="{F732F232-BAA7-4160-8C60-12908670F358}" destId="{8EABA259-29BD-4E8B-80D1-E4F8BC9F6070}" srcOrd="0" destOrd="0" parTransId="{5F682AD0-6592-4CA1-AD6C-B7CB92952F92}" sibTransId="{F3A85E72-C319-4F84-A536-3CA220582AF4}"/>
    <dgm:cxn modelId="{DBA636EB-BF0E-4490-8991-46517E60BB1F}" type="presOf" srcId="{8C17F3AB-8FF4-477E-9C18-2572CFB11380}" destId="{6E45C435-6CA1-4179-9002-9B87DFD30D14}" srcOrd="1" destOrd="1" presId="urn:microsoft.com/office/officeart/2005/8/layout/hProcess6"/>
    <dgm:cxn modelId="{0073B5FA-BBE3-42BA-9578-0F83E5D4A978}" srcId="{A129EE46-ECA1-44C6-BC8E-7A9074654DF1}" destId="{8C17F3AB-8FF4-477E-9C18-2572CFB11380}" srcOrd="1" destOrd="0" parTransId="{05E6430D-D664-4CAD-B8BA-54F26F282318}" sibTransId="{16E706BF-B5E2-4B85-9752-5C655D85CCD8}"/>
    <dgm:cxn modelId="{0B8076FC-6BEA-46F1-9D21-9CDB05AC2EC9}" srcId="{F732F232-BAA7-4160-8C60-12908670F358}" destId="{38793421-7255-4785-883B-98932ACB3555}" srcOrd="2" destOrd="0" parTransId="{E4A5893A-6C3D-4403-BE45-E2DDFE71CAE7}" sibTransId="{257FDE47-DB25-4E17-84E2-7B80A9E32BFC}"/>
    <dgm:cxn modelId="{9173CDFF-E5AE-40E4-9D63-04C705C1FC19}" type="presOf" srcId="{1B01059E-48CC-4B22-ADE7-3F0AE19B8D42}" destId="{73A7FB29-0A46-4285-8150-EDA0E8FF06F4}" srcOrd="1" destOrd="1" presId="urn:microsoft.com/office/officeart/2005/8/layout/hProcess6"/>
    <dgm:cxn modelId="{021BB2D8-97C0-422A-81CE-361A31EF4DF3}" type="presParOf" srcId="{7CA68E1C-942E-4568-97FB-A27EE956420F}" destId="{08F4D77B-9B68-4D26-88E0-57985B5761E1}" srcOrd="0" destOrd="0" presId="urn:microsoft.com/office/officeart/2005/8/layout/hProcess6"/>
    <dgm:cxn modelId="{F8855D62-16F6-44CC-B978-5CF744EFAC7D}" type="presParOf" srcId="{08F4D77B-9B68-4D26-88E0-57985B5761E1}" destId="{B25D9740-171B-44A8-B051-82CD3FD96139}" srcOrd="0" destOrd="0" presId="urn:microsoft.com/office/officeart/2005/8/layout/hProcess6"/>
    <dgm:cxn modelId="{DE9CD917-DFC0-454C-A4A8-71ACA509CA38}" type="presParOf" srcId="{08F4D77B-9B68-4D26-88E0-57985B5761E1}" destId="{96E67D3B-65EF-44E5-87BA-48950497EB7B}" srcOrd="1" destOrd="0" presId="urn:microsoft.com/office/officeart/2005/8/layout/hProcess6"/>
    <dgm:cxn modelId="{2D54D94E-42D1-4B2A-A835-42AD00806D28}" type="presParOf" srcId="{08F4D77B-9B68-4D26-88E0-57985B5761E1}" destId="{73A7FB29-0A46-4285-8150-EDA0E8FF06F4}" srcOrd="2" destOrd="0" presId="urn:microsoft.com/office/officeart/2005/8/layout/hProcess6"/>
    <dgm:cxn modelId="{A1739BBA-D3B8-4969-AD70-8C9051174E30}" type="presParOf" srcId="{08F4D77B-9B68-4D26-88E0-57985B5761E1}" destId="{4EBF6727-1846-4D83-9096-92C000ED776F}" srcOrd="3" destOrd="0" presId="urn:microsoft.com/office/officeart/2005/8/layout/hProcess6"/>
    <dgm:cxn modelId="{634581AB-D5C6-427D-9FF9-7F6AE3906EC3}" type="presParOf" srcId="{7CA68E1C-942E-4568-97FB-A27EE956420F}" destId="{B11AF708-E66E-43CD-9FA3-F7CFD5911F23}" srcOrd="1" destOrd="0" presId="urn:microsoft.com/office/officeart/2005/8/layout/hProcess6"/>
    <dgm:cxn modelId="{FEE12315-553E-4178-A7B2-6A0F1FD7485D}" type="presParOf" srcId="{7CA68E1C-942E-4568-97FB-A27EE956420F}" destId="{1DBEC896-9EE4-47FE-B749-D17C4C54A410}" srcOrd="2" destOrd="0" presId="urn:microsoft.com/office/officeart/2005/8/layout/hProcess6"/>
    <dgm:cxn modelId="{221917CD-2811-4AFA-8A2E-19F81AAAF9B3}" type="presParOf" srcId="{1DBEC896-9EE4-47FE-B749-D17C4C54A410}" destId="{1B723F5D-079B-41AA-A3C0-3D85A964AC1E}" srcOrd="0" destOrd="0" presId="urn:microsoft.com/office/officeart/2005/8/layout/hProcess6"/>
    <dgm:cxn modelId="{8F6FCD3C-A5E0-44BF-82B2-6E1CDDCBB9E1}" type="presParOf" srcId="{1DBEC896-9EE4-47FE-B749-D17C4C54A410}" destId="{ECF8BCB7-FC80-4262-AE99-8DE52B30D04C}" srcOrd="1" destOrd="0" presId="urn:microsoft.com/office/officeart/2005/8/layout/hProcess6"/>
    <dgm:cxn modelId="{84036490-6BE6-469D-90BC-78CD02B053B0}" type="presParOf" srcId="{1DBEC896-9EE4-47FE-B749-D17C4C54A410}" destId="{DB53D9F7-5A5D-48D3-B615-036D3F017276}" srcOrd="2" destOrd="0" presId="urn:microsoft.com/office/officeart/2005/8/layout/hProcess6"/>
    <dgm:cxn modelId="{5F6219EE-6C58-44AF-9A1A-8C9041F0C870}" type="presParOf" srcId="{1DBEC896-9EE4-47FE-B749-D17C4C54A410}" destId="{9886427E-D2CD-4A78-9116-4F2C1CBDDC38}" srcOrd="3" destOrd="0" presId="urn:microsoft.com/office/officeart/2005/8/layout/hProcess6"/>
    <dgm:cxn modelId="{1C7E8E6E-A113-4961-8058-492645FF9DB2}" type="presParOf" srcId="{7CA68E1C-942E-4568-97FB-A27EE956420F}" destId="{A713CE9B-E49F-4493-884B-A0B01FB47D71}" srcOrd="3" destOrd="0" presId="urn:microsoft.com/office/officeart/2005/8/layout/hProcess6"/>
    <dgm:cxn modelId="{006C6680-1671-4D04-815B-DA360616902C}" type="presParOf" srcId="{7CA68E1C-942E-4568-97FB-A27EE956420F}" destId="{E66A7BEA-B9EF-4934-9C64-BECF44F13254}" srcOrd="4" destOrd="0" presId="urn:microsoft.com/office/officeart/2005/8/layout/hProcess6"/>
    <dgm:cxn modelId="{377714B3-FD25-4669-824B-72EB0B7F67FB}" type="presParOf" srcId="{E66A7BEA-B9EF-4934-9C64-BECF44F13254}" destId="{2BF8F16B-2D61-40EC-8CE3-D299C1E23840}" srcOrd="0" destOrd="0" presId="urn:microsoft.com/office/officeart/2005/8/layout/hProcess6"/>
    <dgm:cxn modelId="{AACE444C-F7F1-43C7-B1C9-17D746467679}" type="presParOf" srcId="{E66A7BEA-B9EF-4934-9C64-BECF44F13254}" destId="{2F42595B-2946-4CF5-BA9C-75472DC1AAEF}" srcOrd="1" destOrd="0" presId="urn:microsoft.com/office/officeart/2005/8/layout/hProcess6"/>
    <dgm:cxn modelId="{A236B839-6F6F-4354-AF9A-781BFF0D338F}" type="presParOf" srcId="{E66A7BEA-B9EF-4934-9C64-BECF44F13254}" destId="{18AA55E0-395F-47CA-B7AF-3B37ED1138F5}" srcOrd="2" destOrd="0" presId="urn:microsoft.com/office/officeart/2005/8/layout/hProcess6"/>
    <dgm:cxn modelId="{528B30EF-4720-47F5-9921-4614BB4BB757}" type="presParOf" srcId="{E66A7BEA-B9EF-4934-9C64-BECF44F13254}" destId="{69D872C1-459E-473C-9CFB-DADAAC5DC6A8}" srcOrd="3" destOrd="0" presId="urn:microsoft.com/office/officeart/2005/8/layout/hProcess6"/>
    <dgm:cxn modelId="{D0D4EC77-14AC-4DCF-91BA-7C3BC6730798}" type="presParOf" srcId="{7CA68E1C-942E-4568-97FB-A27EE956420F}" destId="{5A25165C-499C-44C0-83A2-376244D0AF21}" srcOrd="5" destOrd="0" presId="urn:microsoft.com/office/officeart/2005/8/layout/hProcess6"/>
    <dgm:cxn modelId="{D0ED7B3D-775F-400A-A532-1120111596F7}" type="presParOf" srcId="{7CA68E1C-942E-4568-97FB-A27EE956420F}" destId="{DA39DF30-FD14-4478-B6DE-A68CDFE71F41}" srcOrd="6" destOrd="0" presId="urn:microsoft.com/office/officeart/2005/8/layout/hProcess6"/>
    <dgm:cxn modelId="{FD1DF7C3-D498-41B9-A4B5-B3E0B9E21657}" type="presParOf" srcId="{DA39DF30-FD14-4478-B6DE-A68CDFE71F41}" destId="{2E08FDB3-2615-410C-BEA6-F4C3C1531E37}" srcOrd="0" destOrd="0" presId="urn:microsoft.com/office/officeart/2005/8/layout/hProcess6"/>
    <dgm:cxn modelId="{033A7A0E-710E-4327-AD99-45DD8509BB5A}" type="presParOf" srcId="{DA39DF30-FD14-4478-B6DE-A68CDFE71F41}" destId="{37FF7DD3-E3B8-4257-8A30-70DCA915CC89}" srcOrd="1" destOrd="0" presId="urn:microsoft.com/office/officeart/2005/8/layout/hProcess6"/>
    <dgm:cxn modelId="{74D989E2-CCB7-469B-8001-22C53B28DE01}" type="presParOf" srcId="{DA39DF30-FD14-4478-B6DE-A68CDFE71F41}" destId="{6E45C435-6CA1-4179-9002-9B87DFD30D14}" srcOrd="2" destOrd="0" presId="urn:microsoft.com/office/officeart/2005/8/layout/hProcess6"/>
    <dgm:cxn modelId="{BAF9D14A-AB58-4BC6-A391-70BC67E20FCA}" type="presParOf" srcId="{DA39DF30-FD14-4478-B6DE-A68CDFE71F41}" destId="{672B8E29-D683-4335-8772-06588D0B7B3D}" srcOrd="3" destOrd="0" presId="urn:microsoft.com/office/officeart/2005/8/layout/hProcess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32F232-BAA7-4160-8C60-12908670F35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8EABA259-29BD-4E8B-80D1-E4F8BC9F6070}">
      <dgm:prSet phldrT="[Text]"/>
      <dgm:spPr>
        <a:solidFill>
          <a:schemeClr val="bg2">
            <a:lumMod val="75000"/>
          </a:schemeClr>
        </a:solidFill>
      </dgm:spPr>
      <dgm:t>
        <a:bodyPr/>
        <a:lstStyle/>
        <a:p>
          <a:r>
            <a:rPr lang="en-US" dirty="0"/>
            <a:t>Present Results</a:t>
          </a:r>
        </a:p>
      </dgm:t>
    </dgm:pt>
    <dgm:pt modelId="{5F682AD0-6592-4CA1-AD6C-B7CB92952F92}" type="parTrans" cxnId="{825449D8-6FD4-4FB8-A2ED-643F278D3C03}">
      <dgm:prSet/>
      <dgm:spPr/>
      <dgm:t>
        <a:bodyPr/>
        <a:lstStyle/>
        <a:p>
          <a:endParaRPr lang="en-US"/>
        </a:p>
      </dgm:t>
    </dgm:pt>
    <dgm:pt modelId="{F3A85E72-C319-4F84-A536-3CA220582AF4}" type="sibTrans" cxnId="{825449D8-6FD4-4FB8-A2ED-643F278D3C03}">
      <dgm:prSet/>
      <dgm:spPr/>
      <dgm:t>
        <a:bodyPr/>
        <a:lstStyle/>
        <a:p>
          <a:endParaRPr lang="en-US"/>
        </a:p>
      </dgm:t>
    </dgm:pt>
    <dgm:pt modelId="{FEF2B866-5F2F-4E70-B05A-01A82519F30C}">
      <dgm:prSet phldrT="[Text]"/>
      <dgm:spPr>
        <a:solidFill>
          <a:schemeClr val="accent2">
            <a:lumMod val="20000"/>
            <a:lumOff val="80000"/>
            <a:alpha val="90000"/>
          </a:schemeClr>
        </a:solidFill>
        <a:ln>
          <a:solidFill>
            <a:schemeClr val="tx1">
              <a:alpha val="90000"/>
            </a:schemeClr>
          </a:solidFill>
        </a:ln>
      </dgm:spPr>
      <dgm:t>
        <a:bodyPr/>
        <a:lstStyle/>
        <a:p>
          <a:r>
            <a:rPr lang="en-US" dirty="0"/>
            <a:t>Analyze data</a:t>
          </a:r>
        </a:p>
      </dgm:t>
    </dgm:pt>
    <dgm:pt modelId="{05C656EF-693F-44D5-9900-7C32B9677440}" type="parTrans" cxnId="{96EE5C6F-0913-4708-A5C6-C35D41ACFC57}">
      <dgm:prSet/>
      <dgm:spPr/>
      <dgm:t>
        <a:bodyPr/>
        <a:lstStyle/>
        <a:p>
          <a:endParaRPr lang="en-US"/>
        </a:p>
      </dgm:t>
    </dgm:pt>
    <dgm:pt modelId="{04E3D945-F105-459D-9D84-20C21F063575}" type="sibTrans" cxnId="{96EE5C6F-0913-4708-A5C6-C35D41ACFC57}">
      <dgm:prSet/>
      <dgm:spPr/>
      <dgm:t>
        <a:bodyPr/>
        <a:lstStyle/>
        <a:p>
          <a:endParaRPr lang="en-US"/>
        </a:p>
      </dgm:t>
    </dgm:pt>
    <dgm:pt modelId="{43368B44-A297-4431-B649-9EDB955B5E80}">
      <dgm:prSet phldrT="[Text]"/>
      <dgm:spPr>
        <a:solidFill>
          <a:schemeClr val="bg2">
            <a:lumMod val="75000"/>
          </a:schemeClr>
        </a:solidFill>
      </dgm:spPr>
      <dgm:t>
        <a:bodyPr/>
        <a:lstStyle/>
        <a:p>
          <a:r>
            <a:rPr lang="en-US" dirty="0"/>
            <a:t>Prioritize Content</a:t>
          </a:r>
        </a:p>
      </dgm:t>
    </dgm:pt>
    <dgm:pt modelId="{67FC2CAA-F123-4547-9E60-82BD5CEF61AD}" type="parTrans" cxnId="{822AE1B6-1BFF-4FA6-A056-CAF7C10CFF73}">
      <dgm:prSet/>
      <dgm:spPr/>
      <dgm:t>
        <a:bodyPr/>
        <a:lstStyle/>
        <a:p>
          <a:endParaRPr lang="en-US"/>
        </a:p>
      </dgm:t>
    </dgm:pt>
    <dgm:pt modelId="{12671985-9EDA-454B-9E33-2A523026E54D}" type="sibTrans" cxnId="{822AE1B6-1BFF-4FA6-A056-CAF7C10CFF73}">
      <dgm:prSet/>
      <dgm:spPr/>
      <dgm:t>
        <a:bodyPr/>
        <a:lstStyle/>
        <a:p>
          <a:endParaRPr lang="en-US"/>
        </a:p>
      </dgm:t>
    </dgm:pt>
    <dgm:pt modelId="{38793421-7255-4785-883B-98932ACB3555}">
      <dgm:prSet phldrT="[Text]"/>
      <dgm:spPr>
        <a:solidFill>
          <a:schemeClr val="bg2">
            <a:lumMod val="75000"/>
          </a:schemeClr>
        </a:solidFill>
      </dgm:spPr>
      <dgm:t>
        <a:bodyPr/>
        <a:lstStyle/>
        <a:p>
          <a:r>
            <a:rPr lang="en-US" dirty="0"/>
            <a:t>Draft Content</a:t>
          </a:r>
        </a:p>
      </dgm:t>
    </dgm:pt>
    <dgm:pt modelId="{E4A5893A-6C3D-4403-BE45-E2DDFE71CAE7}" type="parTrans" cxnId="{0B8076FC-6BEA-46F1-9D21-9CDB05AC2EC9}">
      <dgm:prSet/>
      <dgm:spPr/>
      <dgm:t>
        <a:bodyPr/>
        <a:lstStyle/>
        <a:p>
          <a:endParaRPr lang="en-US"/>
        </a:p>
      </dgm:t>
    </dgm:pt>
    <dgm:pt modelId="{257FDE47-DB25-4E17-84E2-7B80A9E32BFC}" type="sibTrans" cxnId="{0B8076FC-6BEA-46F1-9D21-9CDB05AC2EC9}">
      <dgm:prSet/>
      <dgm:spPr/>
      <dgm:t>
        <a:bodyPr/>
        <a:lstStyle/>
        <a:p>
          <a:endParaRPr lang="en-US"/>
        </a:p>
      </dgm:t>
    </dgm:pt>
    <dgm:pt modelId="{3230DF35-7DB1-4B35-AF24-C6E2680F7389}">
      <dgm:prSet phldrT="[Text]"/>
      <dgm:spPr>
        <a:solidFill>
          <a:schemeClr val="accent1">
            <a:lumMod val="60000"/>
            <a:lumOff val="40000"/>
          </a:schemeClr>
        </a:solidFill>
        <a:ln>
          <a:solidFill>
            <a:schemeClr val="tx1">
              <a:alpha val="90000"/>
            </a:schemeClr>
          </a:solidFill>
        </a:ln>
      </dgm:spPr>
      <dgm:t>
        <a:bodyPr/>
        <a:lstStyle/>
        <a:p>
          <a:r>
            <a:rPr lang="en-US"/>
            <a:t>Module</a:t>
          </a:r>
          <a:endParaRPr lang="en-US" dirty="0"/>
        </a:p>
      </dgm:t>
    </dgm:pt>
    <dgm:pt modelId="{F9C1FCBB-75B8-455B-9018-BE13CAEAB72F}" type="parTrans" cxnId="{887045D6-286B-4B2C-823F-C837B445D299}">
      <dgm:prSet/>
      <dgm:spPr/>
      <dgm:t>
        <a:bodyPr/>
        <a:lstStyle/>
        <a:p>
          <a:endParaRPr lang="en-US"/>
        </a:p>
      </dgm:t>
    </dgm:pt>
    <dgm:pt modelId="{7356D5FD-C189-403E-8204-A82F084517FE}" type="sibTrans" cxnId="{887045D6-286B-4B2C-823F-C837B445D299}">
      <dgm:prSet/>
      <dgm:spPr/>
      <dgm:t>
        <a:bodyPr/>
        <a:lstStyle/>
        <a:p>
          <a:endParaRPr lang="en-US"/>
        </a:p>
      </dgm:t>
    </dgm:pt>
    <dgm:pt modelId="{6000C69F-0DCC-4308-9862-7B39ED9282E0}">
      <dgm:prSet phldrT="[Text]"/>
      <dgm:spPr>
        <a:solidFill>
          <a:schemeClr val="accent1">
            <a:lumMod val="60000"/>
            <a:lumOff val="40000"/>
          </a:schemeClr>
        </a:solidFill>
        <a:ln>
          <a:solidFill>
            <a:schemeClr val="tx1">
              <a:alpha val="90000"/>
            </a:schemeClr>
          </a:solidFill>
        </a:ln>
      </dgm:spPr>
      <dgm:t>
        <a:bodyPr/>
        <a:lstStyle/>
        <a:p>
          <a:r>
            <a:rPr lang="en-US" dirty="0"/>
            <a:t>Video scripts</a:t>
          </a:r>
        </a:p>
      </dgm:t>
    </dgm:pt>
    <dgm:pt modelId="{4375D912-F159-43C6-8E38-58DD55643F8B}" type="parTrans" cxnId="{AD38B04C-2896-439B-9795-A1060FCB582E}">
      <dgm:prSet/>
      <dgm:spPr/>
      <dgm:t>
        <a:bodyPr/>
        <a:lstStyle/>
        <a:p>
          <a:endParaRPr lang="en-US"/>
        </a:p>
      </dgm:t>
    </dgm:pt>
    <dgm:pt modelId="{07AE6F92-DB64-4674-A93D-2F6C022C7593}" type="sibTrans" cxnId="{AD38B04C-2896-439B-9795-A1060FCB582E}">
      <dgm:prSet/>
      <dgm:spPr/>
      <dgm:t>
        <a:bodyPr/>
        <a:lstStyle/>
        <a:p>
          <a:endParaRPr lang="en-US"/>
        </a:p>
      </dgm:t>
    </dgm:pt>
    <dgm:pt modelId="{1B01059E-48CC-4B22-ADE7-3F0AE19B8D42}">
      <dgm:prSet phldrT="[Text]"/>
      <dgm:spPr>
        <a:solidFill>
          <a:schemeClr val="accent2">
            <a:lumMod val="20000"/>
            <a:lumOff val="80000"/>
            <a:alpha val="90000"/>
          </a:schemeClr>
        </a:solidFill>
        <a:ln>
          <a:solidFill>
            <a:schemeClr val="tx1">
              <a:alpha val="90000"/>
            </a:schemeClr>
          </a:solidFill>
        </a:ln>
      </dgm:spPr>
      <dgm:t>
        <a:bodyPr/>
        <a:lstStyle/>
        <a:p>
          <a:r>
            <a:rPr lang="en-US" dirty="0"/>
            <a:t>Share findings</a:t>
          </a:r>
        </a:p>
      </dgm:t>
    </dgm:pt>
    <dgm:pt modelId="{1AD1E364-CF33-4F96-8DC6-C70238E9BD86}" type="sibTrans" cxnId="{758B4D8C-7771-4569-BF03-7C14BF3334EE}">
      <dgm:prSet/>
      <dgm:spPr/>
      <dgm:t>
        <a:bodyPr/>
        <a:lstStyle/>
        <a:p>
          <a:endParaRPr lang="en-US"/>
        </a:p>
      </dgm:t>
    </dgm:pt>
    <dgm:pt modelId="{9E65F388-30EA-4BF3-97A0-79D4EFED42C5}" type="parTrans" cxnId="{758B4D8C-7771-4569-BF03-7C14BF3334EE}">
      <dgm:prSet/>
      <dgm:spPr/>
      <dgm:t>
        <a:bodyPr/>
        <a:lstStyle/>
        <a:p>
          <a:endParaRPr lang="en-US"/>
        </a:p>
      </dgm:t>
    </dgm:pt>
    <dgm:pt modelId="{A129EE46-ECA1-44C6-BC8E-7A9074654DF1}">
      <dgm:prSet phldrT="[Text]"/>
      <dgm:spPr>
        <a:solidFill>
          <a:schemeClr val="bg2">
            <a:lumMod val="75000"/>
          </a:schemeClr>
        </a:solidFill>
      </dgm:spPr>
      <dgm:t>
        <a:bodyPr/>
        <a:lstStyle/>
        <a:p>
          <a:r>
            <a:rPr lang="en-US"/>
            <a:t>Review &amp; Revise</a:t>
          </a:r>
          <a:endParaRPr lang="en-US" dirty="0"/>
        </a:p>
      </dgm:t>
    </dgm:pt>
    <dgm:pt modelId="{253B8A29-2AE8-4385-B743-7CA9D72BA7F9}" type="parTrans" cxnId="{A9E32357-A8BE-4C0B-B058-807176B80841}">
      <dgm:prSet/>
      <dgm:spPr/>
      <dgm:t>
        <a:bodyPr/>
        <a:lstStyle/>
        <a:p>
          <a:endParaRPr lang="en-US"/>
        </a:p>
      </dgm:t>
    </dgm:pt>
    <dgm:pt modelId="{37EE56AB-6521-45EB-964A-98DF62B0FDA4}" type="sibTrans" cxnId="{A9E32357-A8BE-4C0B-B058-807176B80841}">
      <dgm:prSet/>
      <dgm:spPr/>
      <dgm:t>
        <a:bodyPr/>
        <a:lstStyle/>
        <a:p>
          <a:endParaRPr lang="en-US"/>
        </a:p>
      </dgm:t>
    </dgm:pt>
    <dgm:pt modelId="{5F859D90-6B32-4B3B-B40A-3D2331EDE302}">
      <dgm:prSet phldrT="[Text]"/>
      <dgm:spPr>
        <a:solidFill>
          <a:schemeClr val="accent1">
            <a:lumMod val="75000"/>
          </a:schemeClr>
        </a:solidFill>
        <a:ln>
          <a:solidFill>
            <a:schemeClr val="tx1">
              <a:alpha val="90000"/>
            </a:schemeClr>
          </a:solidFill>
        </a:ln>
      </dgm:spPr>
      <dgm:t>
        <a:bodyPr/>
        <a:lstStyle/>
        <a:p>
          <a:r>
            <a:rPr lang="en-US"/>
            <a:t>Share drafts</a:t>
          </a:r>
          <a:endParaRPr lang="en-US" dirty="0"/>
        </a:p>
      </dgm:t>
    </dgm:pt>
    <dgm:pt modelId="{91A9C541-D7EF-4F88-9D64-AD885BFECB93}" type="parTrans" cxnId="{34037E3A-47AB-41C1-A1AE-115457574E85}">
      <dgm:prSet/>
      <dgm:spPr/>
      <dgm:t>
        <a:bodyPr/>
        <a:lstStyle/>
        <a:p>
          <a:endParaRPr lang="en-US"/>
        </a:p>
      </dgm:t>
    </dgm:pt>
    <dgm:pt modelId="{E93C1394-3509-46D4-AFF8-8580A64BF7FA}" type="sibTrans" cxnId="{34037E3A-47AB-41C1-A1AE-115457574E85}">
      <dgm:prSet/>
      <dgm:spPr/>
      <dgm:t>
        <a:bodyPr/>
        <a:lstStyle/>
        <a:p>
          <a:endParaRPr lang="en-US"/>
        </a:p>
      </dgm:t>
    </dgm:pt>
    <dgm:pt modelId="{8C17F3AB-8FF4-477E-9C18-2572CFB11380}">
      <dgm:prSet phldrT="[Text]"/>
      <dgm:spPr>
        <a:solidFill>
          <a:schemeClr val="accent1">
            <a:lumMod val="75000"/>
          </a:schemeClr>
        </a:solidFill>
        <a:ln>
          <a:solidFill>
            <a:schemeClr val="tx1">
              <a:alpha val="90000"/>
            </a:schemeClr>
          </a:solidFill>
        </a:ln>
      </dgm:spPr>
      <dgm:t>
        <a:bodyPr/>
        <a:lstStyle/>
        <a:p>
          <a:r>
            <a:rPr lang="en-US"/>
            <a:t>Revise</a:t>
          </a:r>
          <a:endParaRPr lang="en-US" dirty="0"/>
        </a:p>
      </dgm:t>
    </dgm:pt>
    <dgm:pt modelId="{16E706BF-B5E2-4B85-9752-5C655D85CCD8}" type="sibTrans" cxnId="{0073B5FA-BBE3-42BA-9578-0F83E5D4A978}">
      <dgm:prSet/>
      <dgm:spPr/>
      <dgm:t>
        <a:bodyPr/>
        <a:lstStyle/>
        <a:p>
          <a:endParaRPr lang="en-US"/>
        </a:p>
      </dgm:t>
    </dgm:pt>
    <dgm:pt modelId="{05E6430D-D664-4CAD-B8BA-54F26F282318}" type="parTrans" cxnId="{0073B5FA-BBE3-42BA-9578-0F83E5D4A978}">
      <dgm:prSet/>
      <dgm:spPr/>
      <dgm:t>
        <a:bodyPr/>
        <a:lstStyle/>
        <a:p>
          <a:endParaRPr lang="en-US"/>
        </a:p>
      </dgm:t>
    </dgm:pt>
    <dgm:pt modelId="{CB737C50-82CA-47CE-AFD2-4807CBFB47D5}">
      <dgm:prSet phldrT="[Text]"/>
      <dgm:spPr>
        <a:solidFill>
          <a:schemeClr val="accent1">
            <a:lumMod val="40000"/>
            <a:lumOff val="60000"/>
          </a:schemeClr>
        </a:solidFill>
        <a:ln>
          <a:solidFill>
            <a:schemeClr val="tx1">
              <a:alpha val="90000"/>
            </a:schemeClr>
          </a:solidFill>
        </a:ln>
      </dgm:spPr>
      <dgm:t>
        <a:bodyPr/>
        <a:lstStyle/>
        <a:p>
          <a:r>
            <a:rPr lang="en-US" dirty="0"/>
            <a:t>Select barriers to address</a:t>
          </a:r>
        </a:p>
      </dgm:t>
    </dgm:pt>
    <dgm:pt modelId="{25BB99C0-4255-4A82-9168-6C27C739B72D}" type="sibTrans" cxnId="{208FCCB2-2813-4616-BEA2-EC35C64AAA42}">
      <dgm:prSet/>
      <dgm:spPr/>
      <dgm:t>
        <a:bodyPr/>
        <a:lstStyle/>
        <a:p>
          <a:endParaRPr lang="en-US"/>
        </a:p>
      </dgm:t>
    </dgm:pt>
    <dgm:pt modelId="{2AE69123-99C1-4234-A791-9402A925A30C}" type="parTrans" cxnId="{208FCCB2-2813-4616-BEA2-EC35C64AAA42}">
      <dgm:prSet/>
      <dgm:spPr/>
      <dgm:t>
        <a:bodyPr/>
        <a:lstStyle/>
        <a:p>
          <a:endParaRPr lang="en-US"/>
        </a:p>
      </dgm:t>
    </dgm:pt>
    <dgm:pt modelId="{7CA68E1C-942E-4568-97FB-A27EE956420F}" type="pres">
      <dgm:prSet presAssocID="{F732F232-BAA7-4160-8C60-12908670F358}" presName="theList" presStyleCnt="0">
        <dgm:presLayoutVars>
          <dgm:dir/>
          <dgm:animLvl val="lvl"/>
          <dgm:resizeHandles val="exact"/>
        </dgm:presLayoutVars>
      </dgm:prSet>
      <dgm:spPr/>
    </dgm:pt>
    <dgm:pt modelId="{08F4D77B-9B68-4D26-88E0-57985B5761E1}" type="pres">
      <dgm:prSet presAssocID="{8EABA259-29BD-4E8B-80D1-E4F8BC9F6070}" presName="compNode" presStyleCnt="0"/>
      <dgm:spPr/>
    </dgm:pt>
    <dgm:pt modelId="{B25D9740-171B-44A8-B051-82CD3FD96139}" type="pres">
      <dgm:prSet presAssocID="{8EABA259-29BD-4E8B-80D1-E4F8BC9F6070}" presName="noGeometry" presStyleCnt="0"/>
      <dgm:spPr/>
    </dgm:pt>
    <dgm:pt modelId="{96E67D3B-65EF-44E5-87BA-48950497EB7B}" type="pres">
      <dgm:prSet presAssocID="{8EABA259-29BD-4E8B-80D1-E4F8BC9F6070}" presName="childTextVisible" presStyleLbl="bgAccFollowNode1" presStyleIdx="0" presStyleCnt="4">
        <dgm:presLayoutVars>
          <dgm:bulletEnabled val="1"/>
        </dgm:presLayoutVars>
      </dgm:prSet>
      <dgm:spPr/>
    </dgm:pt>
    <dgm:pt modelId="{73A7FB29-0A46-4285-8150-EDA0E8FF06F4}" type="pres">
      <dgm:prSet presAssocID="{8EABA259-29BD-4E8B-80D1-E4F8BC9F6070}" presName="childTextHidden" presStyleLbl="bgAccFollowNode1" presStyleIdx="0" presStyleCnt="4"/>
      <dgm:spPr/>
    </dgm:pt>
    <dgm:pt modelId="{4EBF6727-1846-4D83-9096-92C000ED776F}" type="pres">
      <dgm:prSet presAssocID="{8EABA259-29BD-4E8B-80D1-E4F8BC9F6070}" presName="parentText" presStyleLbl="node1" presStyleIdx="0" presStyleCnt="4">
        <dgm:presLayoutVars>
          <dgm:chMax val="1"/>
          <dgm:bulletEnabled val="1"/>
        </dgm:presLayoutVars>
      </dgm:prSet>
      <dgm:spPr/>
    </dgm:pt>
    <dgm:pt modelId="{B11AF708-E66E-43CD-9FA3-F7CFD5911F23}" type="pres">
      <dgm:prSet presAssocID="{8EABA259-29BD-4E8B-80D1-E4F8BC9F6070}" presName="aSpace" presStyleCnt="0"/>
      <dgm:spPr/>
    </dgm:pt>
    <dgm:pt modelId="{1DBEC896-9EE4-47FE-B749-D17C4C54A410}" type="pres">
      <dgm:prSet presAssocID="{43368B44-A297-4431-B649-9EDB955B5E80}" presName="compNode" presStyleCnt="0"/>
      <dgm:spPr/>
    </dgm:pt>
    <dgm:pt modelId="{1B723F5D-079B-41AA-A3C0-3D85A964AC1E}" type="pres">
      <dgm:prSet presAssocID="{43368B44-A297-4431-B649-9EDB955B5E80}" presName="noGeometry" presStyleCnt="0"/>
      <dgm:spPr/>
    </dgm:pt>
    <dgm:pt modelId="{ECF8BCB7-FC80-4262-AE99-8DE52B30D04C}" type="pres">
      <dgm:prSet presAssocID="{43368B44-A297-4431-B649-9EDB955B5E80}" presName="childTextVisible" presStyleLbl="bgAccFollowNode1" presStyleIdx="1" presStyleCnt="4">
        <dgm:presLayoutVars>
          <dgm:bulletEnabled val="1"/>
        </dgm:presLayoutVars>
      </dgm:prSet>
      <dgm:spPr/>
    </dgm:pt>
    <dgm:pt modelId="{DB53D9F7-5A5D-48D3-B615-036D3F017276}" type="pres">
      <dgm:prSet presAssocID="{43368B44-A297-4431-B649-9EDB955B5E80}" presName="childTextHidden" presStyleLbl="bgAccFollowNode1" presStyleIdx="1" presStyleCnt="4"/>
      <dgm:spPr/>
    </dgm:pt>
    <dgm:pt modelId="{9886427E-D2CD-4A78-9116-4F2C1CBDDC38}" type="pres">
      <dgm:prSet presAssocID="{43368B44-A297-4431-B649-9EDB955B5E80}" presName="parentText" presStyleLbl="node1" presStyleIdx="1" presStyleCnt="4">
        <dgm:presLayoutVars>
          <dgm:chMax val="1"/>
          <dgm:bulletEnabled val="1"/>
        </dgm:presLayoutVars>
      </dgm:prSet>
      <dgm:spPr/>
    </dgm:pt>
    <dgm:pt modelId="{A713CE9B-E49F-4493-884B-A0B01FB47D71}" type="pres">
      <dgm:prSet presAssocID="{43368B44-A297-4431-B649-9EDB955B5E80}" presName="aSpace" presStyleCnt="0"/>
      <dgm:spPr/>
    </dgm:pt>
    <dgm:pt modelId="{E66A7BEA-B9EF-4934-9C64-BECF44F13254}" type="pres">
      <dgm:prSet presAssocID="{38793421-7255-4785-883B-98932ACB3555}" presName="compNode" presStyleCnt="0"/>
      <dgm:spPr/>
    </dgm:pt>
    <dgm:pt modelId="{2BF8F16B-2D61-40EC-8CE3-D299C1E23840}" type="pres">
      <dgm:prSet presAssocID="{38793421-7255-4785-883B-98932ACB3555}" presName="noGeometry" presStyleCnt="0"/>
      <dgm:spPr/>
    </dgm:pt>
    <dgm:pt modelId="{2F42595B-2946-4CF5-BA9C-75472DC1AAEF}" type="pres">
      <dgm:prSet presAssocID="{38793421-7255-4785-883B-98932ACB3555}" presName="childTextVisible" presStyleLbl="bgAccFollowNode1" presStyleIdx="2" presStyleCnt="4">
        <dgm:presLayoutVars>
          <dgm:bulletEnabled val="1"/>
        </dgm:presLayoutVars>
      </dgm:prSet>
      <dgm:spPr/>
    </dgm:pt>
    <dgm:pt modelId="{18AA55E0-395F-47CA-B7AF-3B37ED1138F5}" type="pres">
      <dgm:prSet presAssocID="{38793421-7255-4785-883B-98932ACB3555}" presName="childTextHidden" presStyleLbl="bgAccFollowNode1" presStyleIdx="2" presStyleCnt="4"/>
      <dgm:spPr/>
    </dgm:pt>
    <dgm:pt modelId="{69D872C1-459E-473C-9CFB-DADAAC5DC6A8}" type="pres">
      <dgm:prSet presAssocID="{38793421-7255-4785-883B-98932ACB3555}" presName="parentText" presStyleLbl="node1" presStyleIdx="2" presStyleCnt="4" custLinFactNeighborX="2667" custLinFactNeighborY="1778">
        <dgm:presLayoutVars>
          <dgm:chMax val="1"/>
          <dgm:bulletEnabled val="1"/>
        </dgm:presLayoutVars>
      </dgm:prSet>
      <dgm:spPr/>
    </dgm:pt>
    <dgm:pt modelId="{5A25165C-499C-44C0-83A2-376244D0AF21}" type="pres">
      <dgm:prSet presAssocID="{38793421-7255-4785-883B-98932ACB3555}" presName="aSpace" presStyleCnt="0"/>
      <dgm:spPr/>
    </dgm:pt>
    <dgm:pt modelId="{DA39DF30-FD14-4478-B6DE-A68CDFE71F41}" type="pres">
      <dgm:prSet presAssocID="{A129EE46-ECA1-44C6-BC8E-7A9074654DF1}" presName="compNode" presStyleCnt="0"/>
      <dgm:spPr/>
    </dgm:pt>
    <dgm:pt modelId="{2E08FDB3-2615-410C-BEA6-F4C3C1531E37}" type="pres">
      <dgm:prSet presAssocID="{A129EE46-ECA1-44C6-BC8E-7A9074654DF1}" presName="noGeometry" presStyleCnt="0"/>
      <dgm:spPr/>
    </dgm:pt>
    <dgm:pt modelId="{37FF7DD3-E3B8-4257-8A30-70DCA915CC89}" type="pres">
      <dgm:prSet presAssocID="{A129EE46-ECA1-44C6-BC8E-7A9074654DF1}" presName="childTextVisible" presStyleLbl="bgAccFollowNode1" presStyleIdx="3" presStyleCnt="4">
        <dgm:presLayoutVars>
          <dgm:bulletEnabled val="1"/>
        </dgm:presLayoutVars>
      </dgm:prSet>
      <dgm:spPr/>
    </dgm:pt>
    <dgm:pt modelId="{6E45C435-6CA1-4179-9002-9B87DFD30D14}" type="pres">
      <dgm:prSet presAssocID="{A129EE46-ECA1-44C6-BC8E-7A9074654DF1}" presName="childTextHidden" presStyleLbl="bgAccFollowNode1" presStyleIdx="3" presStyleCnt="4"/>
      <dgm:spPr/>
    </dgm:pt>
    <dgm:pt modelId="{672B8E29-D683-4335-8772-06588D0B7B3D}" type="pres">
      <dgm:prSet presAssocID="{A129EE46-ECA1-44C6-BC8E-7A9074654DF1}" presName="parentText" presStyleLbl="node1" presStyleIdx="3" presStyleCnt="4">
        <dgm:presLayoutVars>
          <dgm:chMax val="1"/>
          <dgm:bulletEnabled val="1"/>
        </dgm:presLayoutVars>
      </dgm:prSet>
      <dgm:spPr/>
    </dgm:pt>
  </dgm:ptLst>
  <dgm:cxnLst>
    <dgm:cxn modelId="{9A60D80B-5403-428F-9246-AA743BA0D9C1}" type="presOf" srcId="{6000C69F-0DCC-4308-9862-7B39ED9282E0}" destId="{18AA55E0-395F-47CA-B7AF-3B37ED1138F5}" srcOrd="1" destOrd="1" presId="urn:microsoft.com/office/officeart/2005/8/layout/hProcess6"/>
    <dgm:cxn modelId="{C685AC0D-D611-4C70-A4D3-726C2CE8D34E}" type="presOf" srcId="{FEF2B866-5F2F-4E70-B05A-01A82519F30C}" destId="{96E67D3B-65EF-44E5-87BA-48950497EB7B}" srcOrd="0" destOrd="0" presId="urn:microsoft.com/office/officeart/2005/8/layout/hProcess6"/>
    <dgm:cxn modelId="{869AC610-4B2B-44BD-B6B4-51249B922AD7}" type="presOf" srcId="{F732F232-BAA7-4160-8C60-12908670F358}" destId="{7CA68E1C-942E-4568-97FB-A27EE956420F}" srcOrd="0" destOrd="0" presId="urn:microsoft.com/office/officeart/2005/8/layout/hProcess6"/>
    <dgm:cxn modelId="{464C9E12-EB1A-4749-9550-B3E171B88FAE}" type="presOf" srcId="{8C17F3AB-8FF4-477E-9C18-2572CFB11380}" destId="{37FF7DD3-E3B8-4257-8A30-70DCA915CC89}" srcOrd="0" destOrd="1" presId="urn:microsoft.com/office/officeart/2005/8/layout/hProcess6"/>
    <dgm:cxn modelId="{36CE3017-25E0-4159-A339-C92F3BA578B3}" type="presOf" srcId="{FEF2B866-5F2F-4E70-B05A-01A82519F30C}" destId="{73A7FB29-0A46-4285-8150-EDA0E8FF06F4}" srcOrd="1" destOrd="0" presId="urn:microsoft.com/office/officeart/2005/8/layout/hProcess6"/>
    <dgm:cxn modelId="{4D661534-6DB9-4E40-B2FF-A4B7B6ECB061}" type="presOf" srcId="{5F859D90-6B32-4B3B-B40A-3D2331EDE302}" destId="{6E45C435-6CA1-4179-9002-9B87DFD30D14}" srcOrd="1" destOrd="0" presId="urn:microsoft.com/office/officeart/2005/8/layout/hProcess6"/>
    <dgm:cxn modelId="{E5F55237-B701-4BA9-8434-BCFD5006AC56}" type="presOf" srcId="{CB737C50-82CA-47CE-AFD2-4807CBFB47D5}" destId="{DB53D9F7-5A5D-48D3-B615-036D3F017276}" srcOrd="1" destOrd="0" presId="urn:microsoft.com/office/officeart/2005/8/layout/hProcess6"/>
    <dgm:cxn modelId="{5CBC7938-272D-4D12-B001-C1962F2AF3E7}" type="presOf" srcId="{A129EE46-ECA1-44C6-BC8E-7A9074654DF1}" destId="{672B8E29-D683-4335-8772-06588D0B7B3D}" srcOrd="0" destOrd="0" presId="urn:microsoft.com/office/officeart/2005/8/layout/hProcess6"/>
    <dgm:cxn modelId="{34037E3A-47AB-41C1-A1AE-115457574E85}" srcId="{A129EE46-ECA1-44C6-BC8E-7A9074654DF1}" destId="{5F859D90-6B32-4B3B-B40A-3D2331EDE302}" srcOrd="0" destOrd="0" parTransId="{91A9C541-D7EF-4F88-9D64-AD885BFECB93}" sibTransId="{E93C1394-3509-46D4-AFF8-8580A64BF7FA}"/>
    <dgm:cxn modelId="{4C380D67-EFA7-4AC0-9677-47AB05CAD76A}" type="presOf" srcId="{CB737C50-82CA-47CE-AFD2-4807CBFB47D5}" destId="{ECF8BCB7-FC80-4262-AE99-8DE52B30D04C}" srcOrd="0" destOrd="0" presId="urn:microsoft.com/office/officeart/2005/8/layout/hProcess6"/>
    <dgm:cxn modelId="{AD38B04C-2896-439B-9795-A1060FCB582E}" srcId="{38793421-7255-4785-883B-98932ACB3555}" destId="{6000C69F-0DCC-4308-9862-7B39ED9282E0}" srcOrd="1" destOrd="0" parTransId="{4375D912-F159-43C6-8E38-58DD55643F8B}" sibTransId="{07AE6F92-DB64-4674-A93D-2F6C022C7593}"/>
    <dgm:cxn modelId="{96EE5C6F-0913-4708-A5C6-C35D41ACFC57}" srcId="{8EABA259-29BD-4E8B-80D1-E4F8BC9F6070}" destId="{FEF2B866-5F2F-4E70-B05A-01A82519F30C}" srcOrd="0" destOrd="0" parTransId="{05C656EF-693F-44D5-9900-7C32B9677440}" sibTransId="{04E3D945-F105-459D-9D84-20C21F063575}"/>
    <dgm:cxn modelId="{A9E32357-A8BE-4C0B-B058-807176B80841}" srcId="{F732F232-BAA7-4160-8C60-12908670F358}" destId="{A129EE46-ECA1-44C6-BC8E-7A9074654DF1}" srcOrd="3" destOrd="0" parTransId="{253B8A29-2AE8-4385-B743-7CA9D72BA7F9}" sibTransId="{37EE56AB-6521-45EB-964A-98DF62B0FDA4}"/>
    <dgm:cxn modelId="{271E787A-75E5-4AEF-8629-B36FC64FB80B}" type="presOf" srcId="{1B01059E-48CC-4B22-ADE7-3F0AE19B8D42}" destId="{96E67D3B-65EF-44E5-87BA-48950497EB7B}" srcOrd="0" destOrd="1" presId="urn:microsoft.com/office/officeart/2005/8/layout/hProcess6"/>
    <dgm:cxn modelId="{EF2D6980-4C07-44A9-8E74-6B6BD6E49C5A}" type="presOf" srcId="{3230DF35-7DB1-4B35-AF24-C6E2680F7389}" destId="{2F42595B-2946-4CF5-BA9C-75472DC1AAEF}" srcOrd="0" destOrd="0" presId="urn:microsoft.com/office/officeart/2005/8/layout/hProcess6"/>
    <dgm:cxn modelId="{08402E85-1FE8-4079-85E2-6B796F8EA26B}" type="presOf" srcId="{38793421-7255-4785-883B-98932ACB3555}" destId="{69D872C1-459E-473C-9CFB-DADAAC5DC6A8}" srcOrd="0" destOrd="0" presId="urn:microsoft.com/office/officeart/2005/8/layout/hProcess6"/>
    <dgm:cxn modelId="{32BA8886-51D4-4020-B3A9-15060274B097}" type="presOf" srcId="{8EABA259-29BD-4E8B-80D1-E4F8BC9F6070}" destId="{4EBF6727-1846-4D83-9096-92C000ED776F}" srcOrd="0" destOrd="0" presId="urn:microsoft.com/office/officeart/2005/8/layout/hProcess6"/>
    <dgm:cxn modelId="{758B4D8C-7771-4569-BF03-7C14BF3334EE}" srcId="{8EABA259-29BD-4E8B-80D1-E4F8BC9F6070}" destId="{1B01059E-48CC-4B22-ADE7-3F0AE19B8D42}" srcOrd="1" destOrd="0" parTransId="{9E65F388-30EA-4BF3-97A0-79D4EFED42C5}" sibTransId="{1AD1E364-CF33-4F96-8DC6-C70238E9BD86}"/>
    <dgm:cxn modelId="{A57D809F-892A-4989-89E7-0A4267B4F8C8}" type="presOf" srcId="{5F859D90-6B32-4B3B-B40A-3D2331EDE302}" destId="{37FF7DD3-E3B8-4257-8A30-70DCA915CC89}" srcOrd="0" destOrd="0" presId="urn:microsoft.com/office/officeart/2005/8/layout/hProcess6"/>
    <dgm:cxn modelId="{71AB30A2-8790-48D8-9239-B4F591433B6B}" type="presOf" srcId="{43368B44-A297-4431-B649-9EDB955B5E80}" destId="{9886427E-D2CD-4A78-9116-4F2C1CBDDC38}" srcOrd="0" destOrd="0" presId="urn:microsoft.com/office/officeart/2005/8/layout/hProcess6"/>
    <dgm:cxn modelId="{208FCCB2-2813-4616-BEA2-EC35C64AAA42}" srcId="{43368B44-A297-4431-B649-9EDB955B5E80}" destId="{CB737C50-82CA-47CE-AFD2-4807CBFB47D5}" srcOrd="0" destOrd="0" parTransId="{2AE69123-99C1-4234-A791-9402A925A30C}" sibTransId="{25BB99C0-4255-4A82-9168-6C27C739B72D}"/>
    <dgm:cxn modelId="{822AE1B6-1BFF-4FA6-A056-CAF7C10CFF73}" srcId="{F732F232-BAA7-4160-8C60-12908670F358}" destId="{43368B44-A297-4431-B649-9EDB955B5E80}" srcOrd="1" destOrd="0" parTransId="{67FC2CAA-F123-4547-9E60-82BD5CEF61AD}" sibTransId="{12671985-9EDA-454B-9E33-2A523026E54D}"/>
    <dgm:cxn modelId="{887045D6-286B-4B2C-823F-C837B445D299}" srcId="{38793421-7255-4785-883B-98932ACB3555}" destId="{3230DF35-7DB1-4B35-AF24-C6E2680F7389}" srcOrd="0" destOrd="0" parTransId="{F9C1FCBB-75B8-455B-9018-BE13CAEAB72F}" sibTransId="{7356D5FD-C189-403E-8204-A82F084517FE}"/>
    <dgm:cxn modelId="{8C9083D6-8009-4BB6-BDED-BE4F5C8BFC56}" type="presOf" srcId="{6000C69F-0DCC-4308-9862-7B39ED9282E0}" destId="{2F42595B-2946-4CF5-BA9C-75472DC1AAEF}" srcOrd="0" destOrd="1" presId="urn:microsoft.com/office/officeart/2005/8/layout/hProcess6"/>
    <dgm:cxn modelId="{663B07D7-ABC6-4A90-8791-9005EE9F45D7}" type="presOf" srcId="{3230DF35-7DB1-4B35-AF24-C6E2680F7389}" destId="{18AA55E0-395F-47CA-B7AF-3B37ED1138F5}" srcOrd="1" destOrd="0" presId="urn:microsoft.com/office/officeart/2005/8/layout/hProcess6"/>
    <dgm:cxn modelId="{825449D8-6FD4-4FB8-A2ED-643F278D3C03}" srcId="{F732F232-BAA7-4160-8C60-12908670F358}" destId="{8EABA259-29BD-4E8B-80D1-E4F8BC9F6070}" srcOrd="0" destOrd="0" parTransId="{5F682AD0-6592-4CA1-AD6C-B7CB92952F92}" sibTransId="{F3A85E72-C319-4F84-A536-3CA220582AF4}"/>
    <dgm:cxn modelId="{DBA636EB-BF0E-4490-8991-46517E60BB1F}" type="presOf" srcId="{8C17F3AB-8FF4-477E-9C18-2572CFB11380}" destId="{6E45C435-6CA1-4179-9002-9B87DFD30D14}" srcOrd="1" destOrd="1" presId="urn:microsoft.com/office/officeart/2005/8/layout/hProcess6"/>
    <dgm:cxn modelId="{0073B5FA-BBE3-42BA-9578-0F83E5D4A978}" srcId="{A129EE46-ECA1-44C6-BC8E-7A9074654DF1}" destId="{8C17F3AB-8FF4-477E-9C18-2572CFB11380}" srcOrd="1" destOrd="0" parTransId="{05E6430D-D664-4CAD-B8BA-54F26F282318}" sibTransId="{16E706BF-B5E2-4B85-9752-5C655D85CCD8}"/>
    <dgm:cxn modelId="{0B8076FC-6BEA-46F1-9D21-9CDB05AC2EC9}" srcId="{F732F232-BAA7-4160-8C60-12908670F358}" destId="{38793421-7255-4785-883B-98932ACB3555}" srcOrd="2" destOrd="0" parTransId="{E4A5893A-6C3D-4403-BE45-E2DDFE71CAE7}" sibTransId="{257FDE47-DB25-4E17-84E2-7B80A9E32BFC}"/>
    <dgm:cxn modelId="{9173CDFF-E5AE-40E4-9D63-04C705C1FC19}" type="presOf" srcId="{1B01059E-48CC-4B22-ADE7-3F0AE19B8D42}" destId="{73A7FB29-0A46-4285-8150-EDA0E8FF06F4}" srcOrd="1" destOrd="1" presId="urn:microsoft.com/office/officeart/2005/8/layout/hProcess6"/>
    <dgm:cxn modelId="{021BB2D8-97C0-422A-81CE-361A31EF4DF3}" type="presParOf" srcId="{7CA68E1C-942E-4568-97FB-A27EE956420F}" destId="{08F4D77B-9B68-4D26-88E0-57985B5761E1}" srcOrd="0" destOrd="0" presId="urn:microsoft.com/office/officeart/2005/8/layout/hProcess6"/>
    <dgm:cxn modelId="{F8855D62-16F6-44CC-B978-5CF744EFAC7D}" type="presParOf" srcId="{08F4D77B-9B68-4D26-88E0-57985B5761E1}" destId="{B25D9740-171B-44A8-B051-82CD3FD96139}" srcOrd="0" destOrd="0" presId="urn:microsoft.com/office/officeart/2005/8/layout/hProcess6"/>
    <dgm:cxn modelId="{DE9CD917-DFC0-454C-A4A8-71ACA509CA38}" type="presParOf" srcId="{08F4D77B-9B68-4D26-88E0-57985B5761E1}" destId="{96E67D3B-65EF-44E5-87BA-48950497EB7B}" srcOrd="1" destOrd="0" presId="urn:microsoft.com/office/officeart/2005/8/layout/hProcess6"/>
    <dgm:cxn modelId="{2D54D94E-42D1-4B2A-A835-42AD00806D28}" type="presParOf" srcId="{08F4D77B-9B68-4D26-88E0-57985B5761E1}" destId="{73A7FB29-0A46-4285-8150-EDA0E8FF06F4}" srcOrd="2" destOrd="0" presId="urn:microsoft.com/office/officeart/2005/8/layout/hProcess6"/>
    <dgm:cxn modelId="{A1739BBA-D3B8-4969-AD70-8C9051174E30}" type="presParOf" srcId="{08F4D77B-9B68-4D26-88E0-57985B5761E1}" destId="{4EBF6727-1846-4D83-9096-92C000ED776F}" srcOrd="3" destOrd="0" presId="urn:microsoft.com/office/officeart/2005/8/layout/hProcess6"/>
    <dgm:cxn modelId="{634581AB-D5C6-427D-9FF9-7F6AE3906EC3}" type="presParOf" srcId="{7CA68E1C-942E-4568-97FB-A27EE956420F}" destId="{B11AF708-E66E-43CD-9FA3-F7CFD5911F23}" srcOrd="1" destOrd="0" presId="urn:microsoft.com/office/officeart/2005/8/layout/hProcess6"/>
    <dgm:cxn modelId="{FEE12315-553E-4178-A7B2-6A0F1FD7485D}" type="presParOf" srcId="{7CA68E1C-942E-4568-97FB-A27EE956420F}" destId="{1DBEC896-9EE4-47FE-B749-D17C4C54A410}" srcOrd="2" destOrd="0" presId="urn:microsoft.com/office/officeart/2005/8/layout/hProcess6"/>
    <dgm:cxn modelId="{221917CD-2811-4AFA-8A2E-19F81AAAF9B3}" type="presParOf" srcId="{1DBEC896-9EE4-47FE-B749-D17C4C54A410}" destId="{1B723F5D-079B-41AA-A3C0-3D85A964AC1E}" srcOrd="0" destOrd="0" presId="urn:microsoft.com/office/officeart/2005/8/layout/hProcess6"/>
    <dgm:cxn modelId="{8F6FCD3C-A5E0-44BF-82B2-6E1CDDCBB9E1}" type="presParOf" srcId="{1DBEC896-9EE4-47FE-B749-D17C4C54A410}" destId="{ECF8BCB7-FC80-4262-AE99-8DE52B30D04C}" srcOrd="1" destOrd="0" presId="urn:microsoft.com/office/officeart/2005/8/layout/hProcess6"/>
    <dgm:cxn modelId="{84036490-6BE6-469D-90BC-78CD02B053B0}" type="presParOf" srcId="{1DBEC896-9EE4-47FE-B749-D17C4C54A410}" destId="{DB53D9F7-5A5D-48D3-B615-036D3F017276}" srcOrd="2" destOrd="0" presId="urn:microsoft.com/office/officeart/2005/8/layout/hProcess6"/>
    <dgm:cxn modelId="{5F6219EE-6C58-44AF-9A1A-8C9041F0C870}" type="presParOf" srcId="{1DBEC896-9EE4-47FE-B749-D17C4C54A410}" destId="{9886427E-D2CD-4A78-9116-4F2C1CBDDC38}" srcOrd="3" destOrd="0" presId="urn:microsoft.com/office/officeart/2005/8/layout/hProcess6"/>
    <dgm:cxn modelId="{1C7E8E6E-A113-4961-8058-492645FF9DB2}" type="presParOf" srcId="{7CA68E1C-942E-4568-97FB-A27EE956420F}" destId="{A713CE9B-E49F-4493-884B-A0B01FB47D71}" srcOrd="3" destOrd="0" presId="urn:microsoft.com/office/officeart/2005/8/layout/hProcess6"/>
    <dgm:cxn modelId="{006C6680-1671-4D04-815B-DA360616902C}" type="presParOf" srcId="{7CA68E1C-942E-4568-97FB-A27EE956420F}" destId="{E66A7BEA-B9EF-4934-9C64-BECF44F13254}" srcOrd="4" destOrd="0" presId="urn:microsoft.com/office/officeart/2005/8/layout/hProcess6"/>
    <dgm:cxn modelId="{377714B3-FD25-4669-824B-72EB0B7F67FB}" type="presParOf" srcId="{E66A7BEA-B9EF-4934-9C64-BECF44F13254}" destId="{2BF8F16B-2D61-40EC-8CE3-D299C1E23840}" srcOrd="0" destOrd="0" presId="urn:microsoft.com/office/officeart/2005/8/layout/hProcess6"/>
    <dgm:cxn modelId="{AACE444C-F7F1-43C7-B1C9-17D746467679}" type="presParOf" srcId="{E66A7BEA-B9EF-4934-9C64-BECF44F13254}" destId="{2F42595B-2946-4CF5-BA9C-75472DC1AAEF}" srcOrd="1" destOrd="0" presId="urn:microsoft.com/office/officeart/2005/8/layout/hProcess6"/>
    <dgm:cxn modelId="{A236B839-6F6F-4354-AF9A-781BFF0D338F}" type="presParOf" srcId="{E66A7BEA-B9EF-4934-9C64-BECF44F13254}" destId="{18AA55E0-395F-47CA-B7AF-3B37ED1138F5}" srcOrd="2" destOrd="0" presId="urn:microsoft.com/office/officeart/2005/8/layout/hProcess6"/>
    <dgm:cxn modelId="{528B30EF-4720-47F5-9921-4614BB4BB757}" type="presParOf" srcId="{E66A7BEA-B9EF-4934-9C64-BECF44F13254}" destId="{69D872C1-459E-473C-9CFB-DADAAC5DC6A8}" srcOrd="3" destOrd="0" presId="urn:microsoft.com/office/officeart/2005/8/layout/hProcess6"/>
    <dgm:cxn modelId="{D0D4EC77-14AC-4DCF-91BA-7C3BC6730798}" type="presParOf" srcId="{7CA68E1C-942E-4568-97FB-A27EE956420F}" destId="{5A25165C-499C-44C0-83A2-376244D0AF21}" srcOrd="5" destOrd="0" presId="urn:microsoft.com/office/officeart/2005/8/layout/hProcess6"/>
    <dgm:cxn modelId="{D0ED7B3D-775F-400A-A532-1120111596F7}" type="presParOf" srcId="{7CA68E1C-942E-4568-97FB-A27EE956420F}" destId="{DA39DF30-FD14-4478-B6DE-A68CDFE71F41}" srcOrd="6" destOrd="0" presId="urn:microsoft.com/office/officeart/2005/8/layout/hProcess6"/>
    <dgm:cxn modelId="{FD1DF7C3-D498-41B9-A4B5-B3E0B9E21657}" type="presParOf" srcId="{DA39DF30-FD14-4478-B6DE-A68CDFE71F41}" destId="{2E08FDB3-2615-410C-BEA6-F4C3C1531E37}" srcOrd="0" destOrd="0" presId="urn:microsoft.com/office/officeart/2005/8/layout/hProcess6"/>
    <dgm:cxn modelId="{033A7A0E-710E-4327-AD99-45DD8509BB5A}" type="presParOf" srcId="{DA39DF30-FD14-4478-B6DE-A68CDFE71F41}" destId="{37FF7DD3-E3B8-4257-8A30-70DCA915CC89}" srcOrd="1" destOrd="0" presId="urn:microsoft.com/office/officeart/2005/8/layout/hProcess6"/>
    <dgm:cxn modelId="{74D989E2-CCB7-469B-8001-22C53B28DE01}" type="presParOf" srcId="{DA39DF30-FD14-4478-B6DE-A68CDFE71F41}" destId="{6E45C435-6CA1-4179-9002-9B87DFD30D14}" srcOrd="2" destOrd="0" presId="urn:microsoft.com/office/officeart/2005/8/layout/hProcess6"/>
    <dgm:cxn modelId="{BAF9D14A-AB58-4BC6-A391-70BC67E20FCA}" type="presParOf" srcId="{DA39DF30-FD14-4478-B6DE-A68CDFE71F41}" destId="{672B8E29-D683-4335-8772-06588D0B7B3D}" srcOrd="3" destOrd="0" presId="urn:microsoft.com/office/officeart/2005/8/layout/hProcess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32F232-BAA7-4160-8C60-12908670F35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8EABA259-29BD-4E8B-80D1-E4F8BC9F6070}">
      <dgm:prSet phldrT="[Text]"/>
      <dgm:spPr>
        <a:solidFill>
          <a:schemeClr val="bg2">
            <a:lumMod val="75000"/>
          </a:schemeClr>
        </a:solidFill>
      </dgm:spPr>
      <dgm:t>
        <a:bodyPr/>
        <a:lstStyle/>
        <a:p>
          <a:r>
            <a:rPr lang="en-US" dirty="0"/>
            <a:t>Present Results</a:t>
          </a:r>
        </a:p>
      </dgm:t>
    </dgm:pt>
    <dgm:pt modelId="{5F682AD0-6592-4CA1-AD6C-B7CB92952F92}" type="parTrans" cxnId="{825449D8-6FD4-4FB8-A2ED-643F278D3C03}">
      <dgm:prSet/>
      <dgm:spPr/>
      <dgm:t>
        <a:bodyPr/>
        <a:lstStyle/>
        <a:p>
          <a:endParaRPr lang="en-US"/>
        </a:p>
      </dgm:t>
    </dgm:pt>
    <dgm:pt modelId="{F3A85E72-C319-4F84-A536-3CA220582AF4}" type="sibTrans" cxnId="{825449D8-6FD4-4FB8-A2ED-643F278D3C03}">
      <dgm:prSet/>
      <dgm:spPr/>
      <dgm:t>
        <a:bodyPr/>
        <a:lstStyle/>
        <a:p>
          <a:endParaRPr lang="en-US"/>
        </a:p>
      </dgm:t>
    </dgm:pt>
    <dgm:pt modelId="{FEF2B866-5F2F-4E70-B05A-01A82519F30C}">
      <dgm:prSet phldrT="[Text]"/>
      <dgm:spPr>
        <a:solidFill>
          <a:schemeClr val="accent2">
            <a:lumMod val="20000"/>
            <a:lumOff val="80000"/>
            <a:alpha val="90000"/>
          </a:schemeClr>
        </a:solidFill>
        <a:ln>
          <a:solidFill>
            <a:schemeClr val="tx1">
              <a:alpha val="90000"/>
            </a:schemeClr>
          </a:solidFill>
        </a:ln>
      </dgm:spPr>
      <dgm:t>
        <a:bodyPr/>
        <a:lstStyle/>
        <a:p>
          <a:r>
            <a:rPr lang="en-US" dirty="0"/>
            <a:t>Analyze data</a:t>
          </a:r>
        </a:p>
      </dgm:t>
    </dgm:pt>
    <dgm:pt modelId="{05C656EF-693F-44D5-9900-7C32B9677440}" type="parTrans" cxnId="{96EE5C6F-0913-4708-A5C6-C35D41ACFC57}">
      <dgm:prSet/>
      <dgm:spPr/>
      <dgm:t>
        <a:bodyPr/>
        <a:lstStyle/>
        <a:p>
          <a:endParaRPr lang="en-US"/>
        </a:p>
      </dgm:t>
    </dgm:pt>
    <dgm:pt modelId="{04E3D945-F105-459D-9D84-20C21F063575}" type="sibTrans" cxnId="{96EE5C6F-0913-4708-A5C6-C35D41ACFC57}">
      <dgm:prSet/>
      <dgm:spPr/>
      <dgm:t>
        <a:bodyPr/>
        <a:lstStyle/>
        <a:p>
          <a:endParaRPr lang="en-US"/>
        </a:p>
      </dgm:t>
    </dgm:pt>
    <dgm:pt modelId="{43368B44-A297-4431-B649-9EDB955B5E80}">
      <dgm:prSet phldrT="[Text]"/>
      <dgm:spPr>
        <a:solidFill>
          <a:schemeClr val="bg2">
            <a:lumMod val="75000"/>
          </a:schemeClr>
        </a:solidFill>
      </dgm:spPr>
      <dgm:t>
        <a:bodyPr/>
        <a:lstStyle/>
        <a:p>
          <a:r>
            <a:rPr lang="en-US" dirty="0"/>
            <a:t>Prioritize Content</a:t>
          </a:r>
        </a:p>
      </dgm:t>
    </dgm:pt>
    <dgm:pt modelId="{67FC2CAA-F123-4547-9E60-82BD5CEF61AD}" type="parTrans" cxnId="{822AE1B6-1BFF-4FA6-A056-CAF7C10CFF73}">
      <dgm:prSet/>
      <dgm:spPr/>
      <dgm:t>
        <a:bodyPr/>
        <a:lstStyle/>
        <a:p>
          <a:endParaRPr lang="en-US"/>
        </a:p>
      </dgm:t>
    </dgm:pt>
    <dgm:pt modelId="{12671985-9EDA-454B-9E33-2A523026E54D}" type="sibTrans" cxnId="{822AE1B6-1BFF-4FA6-A056-CAF7C10CFF73}">
      <dgm:prSet/>
      <dgm:spPr/>
      <dgm:t>
        <a:bodyPr/>
        <a:lstStyle/>
        <a:p>
          <a:endParaRPr lang="en-US"/>
        </a:p>
      </dgm:t>
    </dgm:pt>
    <dgm:pt modelId="{CB737C50-82CA-47CE-AFD2-4807CBFB47D5}">
      <dgm:prSet phldrT="[Text]"/>
      <dgm:spPr>
        <a:solidFill>
          <a:schemeClr val="accent1">
            <a:lumMod val="40000"/>
            <a:lumOff val="60000"/>
          </a:schemeClr>
        </a:solidFill>
        <a:ln>
          <a:solidFill>
            <a:schemeClr val="tx1">
              <a:alpha val="90000"/>
            </a:schemeClr>
          </a:solidFill>
        </a:ln>
      </dgm:spPr>
      <dgm:t>
        <a:bodyPr/>
        <a:lstStyle/>
        <a:p>
          <a:r>
            <a:rPr lang="en-US" dirty="0"/>
            <a:t>Select barriers to address</a:t>
          </a:r>
        </a:p>
      </dgm:t>
    </dgm:pt>
    <dgm:pt modelId="{2AE69123-99C1-4234-A791-9402A925A30C}" type="parTrans" cxnId="{208FCCB2-2813-4616-BEA2-EC35C64AAA42}">
      <dgm:prSet/>
      <dgm:spPr/>
      <dgm:t>
        <a:bodyPr/>
        <a:lstStyle/>
        <a:p>
          <a:endParaRPr lang="en-US"/>
        </a:p>
      </dgm:t>
    </dgm:pt>
    <dgm:pt modelId="{25BB99C0-4255-4A82-9168-6C27C739B72D}" type="sibTrans" cxnId="{208FCCB2-2813-4616-BEA2-EC35C64AAA42}">
      <dgm:prSet/>
      <dgm:spPr/>
      <dgm:t>
        <a:bodyPr/>
        <a:lstStyle/>
        <a:p>
          <a:endParaRPr lang="en-US"/>
        </a:p>
      </dgm:t>
    </dgm:pt>
    <dgm:pt modelId="{38793421-7255-4785-883B-98932ACB3555}">
      <dgm:prSet phldrT="[Text]"/>
      <dgm:spPr>
        <a:solidFill>
          <a:schemeClr val="bg2">
            <a:lumMod val="75000"/>
          </a:schemeClr>
        </a:solidFill>
      </dgm:spPr>
      <dgm:t>
        <a:bodyPr/>
        <a:lstStyle/>
        <a:p>
          <a:r>
            <a:rPr lang="en-US"/>
            <a:t>Draft Content</a:t>
          </a:r>
          <a:endParaRPr lang="en-US" dirty="0"/>
        </a:p>
      </dgm:t>
    </dgm:pt>
    <dgm:pt modelId="{E4A5893A-6C3D-4403-BE45-E2DDFE71CAE7}" type="parTrans" cxnId="{0B8076FC-6BEA-46F1-9D21-9CDB05AC2EC9}">
      <dgm:prSet/>
      <dgm:spPr/>
      <dgm:t>
        <a:bodyPr/>
        <a:lstStyle/>
        <a:p>
          <a:endParaRPr lang="en-US"/>
        </a:p>
      </dgm:t>
    </dgm:pt>
    <dgm:pt modelId="{257FDE47-DB25-4E17-84E2-7B80A9E32BFC}" type="sibTrans" cxnId="{0B8076FC-6BEA-46F1-9D21-9CDB05AC2EC9}">
      <dgm:prSet/>
      <dgm:spPr/>
      <dgm:t>
        <a:bodyPr/>
        <a:lstStyle/>
        <a:p>
          <a:endParaRPr lang="en-US"/>
        </a:p>
      </dgm:t>
    </dgm:pt>
    <dgm:pt modelId="{3230DF35-7DB1-4B35-AF24-C6E2680F7389}">
      <dgm:prSet phldrT="[Text]"/>
      <dgm:spPr>
        <a:solidFill>
          <a:schemeClr val="accent1">
            <a:lumMod val="60000"/>
            <a:lumOff val="40000"/>
          </a:schemeClr>
        </a:solidFill>
        <a:ln>
          <a:solidFill>
            <a:schemeClr val="tx1">
              <a:alpha val="90000"/>
            </a:schemeClr>
          </a:solidFill>
        </a:ln>
      </dgm:spPr>
      <dgm:t>
        <a:bodyPr/>
        <a:lstStyle/>
        <a:p>
          <a:r>
            <a:rPr lang="en-US"/>
            <a:t>Module</a:t>
          </a:r>
          <a:endParaRPr lang="en-US" dirty="0"/>
        </a:p>
      </dgm:t>
    </dgm:pt>
    <dgm:pt modelId="{F9C1FCBB-75B8-455B-9018-BE13CAEAB72F}" type="parTrans" cxnId="{887045D6-286B-4B2C-823F-C837B445D299}">
      <dgm:prSet/>
      <dgm:spPr/>
      <dgm:t>
        <a:bodyPr/>
        <a:lstStyle/>
        <a:p>
          <a:endParaRPr lang="en-US"/>
        </a:p>
      </dgm:t>
    </dgm:pt>
    <dgm:pt modelId="{7356D5FD-C189-403E-8204-A82F084517FE}" type="sibTrans" cxnId="{887045D6-286B-4B2C-823F-C837B445D299}">
      <dgm:prSet/>
      <dgm:spPr/>
      <dgm:t>
        <a:bodyPr/>
        <a:lstStyle/>
        <a:p>
          <a:endParaRPr lang="en-US"/>
        </a:p>
      </dgm:t>
    </dgm:pt>
    <dgm:pt modelId="{6000C69F-0DCC-4308-9862-7B39ED9282E0}">
      <dgm:prSet phldrT="[Text]"/>
      <dgm:spPr>
        <a:solidFill>
          <a:schemeClr val="accent1">
            <a:lumMod val="60000"/>
            <a:lumOff val="40000"/>
          </a:schemeClr>
        </a:solidFill>
        <a:ln>
          <a:solidFill>
            <a:schemeClr val="tx1">
              <a:alpha val="90000"/>
            </a:schemeClr>
          </a:solidFill>
        </a:ln>
      </dgm:spPr>
      <dgm:t>
        <a:bodyPr/>
        <a:lstStyle/>
        <a:p>
          <a:r>
            <a:rPr lang="en-US"/>
            <a:t>Video scripts</a:t>
          </a:r>
          <a:endParaRPr lang="en-US" dirty="0"/>
        </a:p>
      </dgm:t>
    </dgm:pt>
    <dgm:pt modelId="{4375D912-F159-43C6-8E38-58DD55643F8B}" type="parTrans" cxnId="{AD38B04C-2896-439B-9795-A1060FCB582E}">
      <dgm:prSet/>
      <dgm:spPr/>
      <dgm:t>
        <a:bodyPr/>
        <a:lstStyle/>
        <a:p>
          <a:endParaRPr lang="en-US"/>
        </a:p>
      </dgm:t>
    </dgm:pt>
    <dgm:pt modelId="{07AE6F92-DB64-4674-A93D-2F6C022C7593}" type="sibTrans" cxnId="{AD38B04C-2896-439B-9795-A1060FCB582E}">
      <dgm:prSet/>
      <dgm:spPr/>
      <dgm:t>
        <a:bodyPr/>
        <a:lstStyle/>
        <a:p>
          <a:endParaRPr lang="en-US"/>
        </a:p>
      </dgm:t>
    </dgm:pt>
    <dgm:pt modelId="{1B01059E-48CC-4B22-ADE7-3F0AE19B8D42}">
      <dgm:prSet phldrT="[Text]"/>
      <dgm:spPr>
        <a:solidFill>
          <a:schemeClr val="accent2">
            <a:lumMod val="20000"/>
            <a:lumOff val="80000"/>
            <a:alpha val="90000"/>
          </a:schemeClr>
        </a:solidFill>
        <a:ln>
          <a:solidFill>
            <a:schemeClr val="tx1">
              <a:alpha val="90000"/>
            </a:schemeClr>
          </a:solidFill>
        </a:ln>
      </dgm:spPr>
      <dgm:t>
        <a:bodyPr/>
        <a:lstStyle/>
        <a:p>
          <a:r>
            <a:rPr lang="en-US" dirty="0"/>
            <a:t>Share findings</a:t>
          </a:r>
        </a:p>
      </dgm:t>
    </dgm:pt>
    <dgm:pt modelId="{1AD1E364-CF33-4F96-8DC6-C70238E9BD86}" type="sibTrans" cxnId="{758B4D8C-7771-4569-BF03-7C14BF3334EE}">
      <dgm:prSet/>
      <dgm:spPr/>
      <dgm:t>
        <a:bodyPr/>
        <a:lstStyle/>
        <a:p>
          <a:endParaRPr lang="en-US"/>
        </a:p>
      </dgm:t>
    </dgm:pt>
    <dgm:pt modelId="{9E65F388-30EA-4BF3-97A0-79D4EFED42C5}" type="parTrans" cxnId="{758B4D8C-7771-4569-BF03-7C14BF3334EE}">
      <dgm:prSet/>
      <dgm:spPr/>
      <dgm:t>
        <a:bodyPr/>
        <a:lstStyle/>
        <a:p>
          <a:endParaRPr lang="en-US"/>
        </a:p>
      </dgm:t>
    </dgm:pt>
    <dgm:pt modelId="{A129EE46-ECA1-44C6-BC8E-7A9074654DF1}">
      <dgm:prSet phldrT="[Text]"/>
      <dgm:spPr>
        <a:solidFill>
          <a:schemeClr val="bg2">
            <a:lumMod val="75000"/>
          </a:schemeClr>
        </a:solidFill>
      </dgm:spPr>
      <dgm:t>
        <a:bodyPr/>
        <a:lstStyle/>
        <a:p>
          <a:r>
            <a:rPr lang="en-US"/>
            <a:t>Review &amp; Revise</a:t>
          </a:r>
          <a:endParaRPr lang="en-US" dirty="0"/>
        </a:p>
      </dgm:t>
    </dgm:pt>
    <dgm:pt modelId="{253B8A29-2AE8-4385-B743-7CA9D72BA7F9}" type="parTrans" cxnId="{A9E32357-A8BE-4C0B-B058-807176B80841}">
      <dgm:prSet/>
      <dgm:spPr/>
      <dgm:t>
        <a:bodyPr/>
        <a:lstStyle/>
        <a:p>
          <a:endParaRPr lang="en-US"/>
        </a:p>
      </dgm:t>
    </dgm:pt>
    <dgm:pt modelId="{37EE56AB-6521-45EB-964A-98DF62B0FDA4}" type="sibTrans" cxnId="{A9E32357-A8BE-4C0B-B058-807176B80841}">
      <dgm:prSet/>
      <dgm:spPr/>
      <dgm:t>
        <a:bodyPr/>
        <a:lstStyle/>
        <a:p>
          <a:endParaRPr lang="en-US"/>
        </a:p>
      </dgm:t>
    </dgm:pt>
    <dgm:pt modelId="{5F859D90-6B32-4B3B-B40A-3D2331EDE302}">
      <dgm:prSet phldrT="[Text]"/>
      <dgm:spPr>
        <a:solidFill>
          <a:schemeClr val="accent1">
            <a:lumMod val="75000"/>
          </a:schemeClr>
        </a:solidFill>
        <a:ln>
          <a:solidFill>
            <a:schemeClr val="tx1">
              <a:alpha val="90000"/>
            </a:schemeClr>
          </a:solidFill>
        </a:ln>
      </dgm:spPr>
      <dgm:t>
        <a:bodyPr/>
        <a:lstStyle/>
        <a:p>
          <a:r>
            <a:rPr lang="en-US"/>
            <a:t>Share drafts</a:t>
          </a:r>
          <a:endParaRPr lang="en-US" dirty="0"/>
        </a:p>
      </dgm:t>
    </dgm:pt>
    <dgm:pt modelId="{91A9C541-D7EF-4F88-9D64-AD885BFECB93}" type="parTrans" cxnId="{34037E3A-47AB-41C1-A1AE-115457574E85}">
      <dgm:prSet/>
      <dgm:spPr/>
      <dgm:t>
        <a:bodyPr/>
        <a:lstStyle/>
        <a:p>
          <a:endParaRPr lang="en-US"/>
        </a:p>
      </dgm:t>
    </dgm:pt>
    <dgm:pt modelId="{E93C1394-3509-46D4-AFF8-8580A64BF7FA}" type="sibTrans" cxnId="{34037E3A-47AB-41C1-A1AE-115457574E85}">
      <dgm:prSet/>
      <dgm:spPr/>
      <dgm:t>
        <a:bodyPr/>
        <a:lstStyle/>
        <a:p>
          <a:endParaRPr lang="en-US"/>
        </a:p>
      </dgm:t>
    </dgm:pt>
    <dgm:pt modelId="{8C17F3AB-8FF4-477E-9C18-2572CFB11380}">
      <dgm:prSet phldrT="[Text]"/>
      <dgm:spPr>
        <a:solidFill>
          <a:schemeClr val="accent1">
            <a:lumMod val="75000"/>
          </a:schemeClr>
        </a:solidFill>
        <a:ln>
          <a:solidFill>
            <a:schemeClr val="tx1">
              <a:alpha val="90000"/>
            </a:schemeClr>
          </a:solidFill>
        </a:ln>
      </dgm:spPr>
      <dgm:t>
        <a:bodyPr/>
        <a:lstStyle/>
        <a:p>
          <a:r>
            <a:rPr lang="en-US"/>
            <a:t>Revise</a:t>
          </a:r>
          <a:endParaRPr lang="en-US" dirty="0"/>
        </a:p>
      </dgm:t>
    </dgm:pt>
    <dgm:pt modelId="{16E706BF-B5E2-4B85-9752-5C655D85CCD8}" type="sibTrans" cxnId="{0073B5FA-BBE3-42BA-9578-0F83E5D4A978}">
      <dgm:prSet/>
      <dgm:spPr/>
      <dgm:t>
        <a:bodyPr/>
        <a:lstStyle/>
        <a:p>
          <a:endParaRPr lang="en-US"/>
        </a:p>
      </dgm:t>
    </dgm:pt>
    <dgm:pt modelId="{05E6430D-D664-4CAD-B8BA-54F26F282318}" type="parTrans" cxnId="{0073B5FA-BBE3-42BA-9578-0F83E5D4A978}">
      <dgm:prSet/>
      <dgm:spPr/>
      <dgm:t>
        <a:bodyPr/>
        <a:lstStyle/>
        <a:p>
          <a:endParaRPr lang="en-US"/>
        </a:p>
      </dgm:t>
    </dgm:pt>
    <dgm:pt modelId="{7CA68E1C-942E-4568-97FB-A27EE956420F}" type="pres">
      <dgm:prSet presAssocID="{F732F232-BAA7-4160-8C60-12908670F358}" presName="theList" presStyleCnt="0">
        <dgm:presLayoutVars>
          <dgm:dir/>
          <dgm:animLvl val="lvl"/>
          <dgm:resizeHandles val="exact"/>
        </dgm:presLayoutVars>
      </dgm:prSet>
      <dgm:spPr/>
    </dgm:pt>
    <dgm:pt modelId="{08F4D77B-9B68-4D26-88E0-57985B5761E1}" type="pres">
      <dgm:prSet presAssocID="{8EABA259-29BD-4E8B-80D1-E4F8BC9F6070}" presName="compNode" presStyleCnt="0"/>
      <dgm:spPr/>
    </dgm:pt>
    <dgm:pt modelId="{B25D9740-171B-44A8-B051-82CD3FD96139}" type="pres">
      <dgm:prSet presAssocID="{8EABA259-29BD-4E8B-80D1-E4F8BC9F6070}" presName="noGeometry" presStyleCnt="0"/>
      <dgm:spPr/>
    </dgm:pt>
    <dgm:pt modelId="{96E67D3B-65EF-44E5-87BA-48950497EB7B}" type="pres">
      <dgm:prSet presAssocID="{8EABA259-29BD-4E8B-80D1-E4F8BC9F6070}" presName="childTextVisible" presStyleLbl="bgAccFollowNode1" presStyleIdx="0" presStyleCnt="4">
        <dgm:presLayoutVars>
          <dgm:bulletEnabled val="1"/>
        </dgm:presLayoutVars>
      </dgm:prSet>
      <dgm:spPr/>
    </dgm:pt>
    <dgm:pt modelId="{73A7FB29-0A46-4285-8150-EDA0E8FF06F4}" type="pres">
      <dgm:prSet presAssocID="{8EABA259-29BD-4E8B-80D1-E4F8BC9F6070}" presName="childTextHidden" presStyleLbl="bgAccFollowNode1" presStyleIdx="0" presStyleCnt="4"/>
      <dgm:spPr/>
    </dgm:pt>
    <dgm:pt modelId="{4EBF6727-1846-4D83-9096-92C000ED776F}" type="pres">
      <dgm:prSet presAssocID="{8EABA259-29BD-4E8B-80D1-E4F8BC9F6070}" presName="parentText" presStyleLbl="node1" presStyleIdx="0" presStyleCnt="4">
        <dgm:presLayoutVars>
          <dgm:chMax val="1"/>
          <dgm:bulletEnabled val="1"/>
        </dgm:presLayoutVars>
      </dgm:prSet>
      <dgm:spPr/>
    </dgm:pt>
    <dgm:pt modelId="{B11AF708-E66E-43CD-9FA3-F7CFD5911F23}" type="pres">
      <dgm:prSet presAssocID="{8EABA259-29BD-4E8B-80D1-E4F8BC9F6070}" presName="aSpace" presStyleCnt="0"/>
      <dgm:spPr/>
    </dgm:pt>
    <dgm:pt modelId="{1DBEC896-9EE4-47FE-B749-D17C4C54A410}" type="pres">
      <dgm:prSet presAssocID="{43368B44-A297-4431-B649-9EDB955B5E80}" presName="compNode" presStyleCnt="0"/>
      <dgm:spPr/>
    </dgm:pt>
    <dgm:pt modelId="{1B723F5D-079B-41AA-A3C0-3D85A964AC1E}" type="pres">
      <dgm:prSet presAssocID="{43368B44-A297-4431-B649-9EDB955B5E80}" presName="noGeometry" presStyleCnt="0"/>
      <dgm:spPr/>
    </dgm:pt>
    <dgm:pt modelId="{ECF8BCB7-FC80-4262-AE99-8DE52B30D04C}" type="pres">
      <dgm:prSet presAssocID="{43368B44-A297-4431-B649-9EDB955B5E80}" presName="childTextVisible" presStyleLbl="bgAccFollowNode1" presStyleIdx="1" presStyleCnt="4">
        <dgm:presLayoutVars>
          <dgm:bulletEnabled val="1"/>
        </dgm:presLayoutVars>
      </dgm:prSet>
      <dgm:spPr/>
    </dgm:pt>
    <dgm:pt modelId="{DB53D9F7-5A5D-48D3-B615-036D3F017276}" type="pres">
      <dgm:prSet presAssocID="{43368B44-A297-4431-B649-9EDB955B5E80}" presName="childTextHidden" presStyleLbl="bgAccFollowNode1" presStyleIdx="1" presStyleCnt="4"/>
      <dgm:spPr/>
    </dgm:pt>
    <dgm:pt modelId="{9886427E-D2CD-4A78-9116-4F2C1CBDDC38}" type="pres">
      <dgm:prSet presAssocID="{43368B44-A297-4431-B649-9EDB955B5E80}" presName="parentText" presStyleLbl="node1" presStyleIdx="1" presStyleCnt="4">
        <dgm:presLayoutVars>
          <dgm:chMax val="1"/>
          <dgm:bulletEnabled val="1"/>
        </dgm:presLayoutVars>
      </dgm:prSet>
      <dgm:spPr/>
    </dgm:pt>
    <dgm:pt modelId="{A713CE9B-E49F-4493-884B-A0B01FB47D71}" type="pres">
      <dgm:prSet presAssocID="{43368B44-A297-4431-B649-9EDB955B5E80}" presName="aSpace" presStyleCnt="0"/>
      <dgm:spPr/>
    </dgm:pt>
    <dgm:pt modelId="{E66A7BEA-B9EF-4934-9C64-BECF44F13254}" type="pres">
      <dgm:prSet presAssocID="{38793421-7255-4785-883B-98932ACB3555}" presName="compNode" presStyleCnt="0"/>
      <dgm:spPr/>
    </dgm:pt>
    <dgm:pt modelId="{2BF8F16B-2D61-40EC-8CE3-D299C1E23840}" type="pres">
      <dgm:prSet presAssocID="{38793421-7255-4785-883B-98932ACB3555}" presName="noGeometry" presStyleCnt="0"/>
      <dgm:spPr/>
    </dgm:pt>
    <dgm:pt modelId="{2F42595B-2946-4CF5-BA9C-75472DC1AAEF}" type="pres">
      <dgm:prSet presAssocID="{38793421-7255-4785-883B-98932ACB3555}" presName="childTextVisible" presStyleLbl="bgAccFollowNode1" presStyleIdx="2" presStyleCnt="4">
        <dgm:presLayoutVars>
          <dgm:bulletEnabled val="1"/>
        </dgm:presLayoutVars>
      </dgm:prSet>
      <dgm:spPr/>
    </dgm:pt>
    <dgm:pt modelId="{18AA55E0-395F-47CA-B7AF-3B37ED1138F5}" type="pres">
      <dgm:prSet presAssocID="{38793421-7255-4785-883B-98932ACB3555}" presName="childTextHidden" presStyleLbl="bgAccFollowNode1" presStyleIdx="2" presStyleCnt="4"/>
      <dgm:spPr/>
    </dgm:pt>
    <dgm:pt modelId="{69D872C1-459E-473C-9CFB-DADAAC5DC6A8}" type="pres">
      <dgm:prSet presAssocID="{38793421-7255-4785-883B-98932ACB3555}" presName="parentText" presStyleLbl="node1" presStyleIdx="2" presStyleCnt="4" custLinFactNeighborX="2667" custLinFactNeighborY="1778">
        <dgm:presLayoutVars>
          <dgm:chMax val="1"/>
          <dgm:bulletEnabled val="1"/>
        </dgm:presLayoutVars>
      </dgm:prSet>
      <dgm:spPr/>
    </dgm:pt>
    <dgm:pt modelId="{5A25165C-499C-44C0-83A2-376244D0AF21}" type="pres">
      <dgm:prSet presAssocID="{38793421-7255-4785-883B-98932ACB3555}" presName="aSpace" presStyleCnt="0"/>
      <dgm:spPr/>
    </dgm:pt>
    <dgm:pt modelId="{DA39DF30-FD14-4478-B6DE-A68CDFE71F41}" type="pres">
      <dgm:prSet presAssocID="{A129EE46-ECA1-44C6-BC8E-7A9074654DF1}" presName="compNode" presStyleCnt="0"/>
      <dgm:spPr/>
    </dgm:pt>
    <dgm:pt modelId="{2E08FDB3-2615-410C-BEA6-F4C3C1531E37}" type="pres">
      <dgm:prSet presAssocID="{A129EE46-ECA1-44C6-BC8E-7A9074654DF1}" presName="noGeometry" presStyleCnt="0"/>
      <dgm:spPr/>
    </dgm:pt>
    <dgm:pt modelId="{37FF7DD3-E3B8-4257-8A30-70DCA915CC89}" type="pres">
      <dgm:prSet presAssocID="{A129EE46-ECA1-44C6-BC8E-7A9074654DF1}" presName="childTextVisible" presStyleLbl="bgAccFollowNode1" presStyleIdx="3" presStyleCnt="4">
        <dgm:presLayoutVars>
          <dgm:bulletEnabled val="1"/>
        </dgm:presLayoutVars>
      </dgm:prSet>
      <dgm:spPr/>
    </dgm:pt>
    <dgm:pt modelId="{6E45C435-6CA1-4179-9002-9B87DFD30D14}" type="pres">
      <dgm:prSet presAssocID="{A129EE46-ECA1-44C6-BC8E-7A9074654DF1}" presName="childTextHidden" presStyleLbl="bgAccFollowNode1" presStyleIdx="3" presStyleCnt="4"/>
      <dgm:spPr/>
    </dgm:pt>
    <dgm:pt modelId="{672B8E29-D683-4335-8772-06588D0B7B3D}" type="pres">
      <dgm:prSet presAssocID="{A129EE46-ECA1-44C6-BC8E-7A9074654DF1}" presName="parentText" presStyleLbl="node1" presStyleIdx="3" presStyleCnt="4">
        <dgm:presLayoutVars>
          <dgm:chMax val="1"/>
          <dgm:bulletEnabled val="1"/>
        </dgm:presLayoutVars>
      </dgm:prSet>
      <dgm:spPr/>
    </dgm:pt>
  </dgm:ptLst>
  <dgm:cxnLst>
    <dgm:cxn modelId="{9A60D80B-5403-428F-9246-AA743BA0D9C1}" type="presOf" srcId="{6000C69F-0DCC-4308-9862-7B39ED9282E0}" destId="{18AA55E0-395F-47CA-B7AF-3B37ED1138F5}" srcOrd="1" destOrd="1" presId="urn:microsoft.com/office/officeart/2005/8/layout/hProcess6"/>
    <dgm:cxn modelId="{C685AC0D-D611-4C70-A4D3-726C2CE8D34E}" type="presOf" srcId="{FEF2B866-5F2F-4E70-B05A-01A82519F30C}" destId="{96E67D3B-65EF-44E5-87BA-48950497EB7B}" srcOrd="0" destOrd="0" presId="urn:microsoft.com/office/officeart/2005/8/layout/hProcess6"/>
    <dgm:cxn modelId="{869AC610-4B2B-44BD-B6B4-51249B922AD7}" type="presOf" srcId="{F732F232-BAA7-4160-8C60-12908670F358}" destId="{7CA68E1C-942E-4568-97FB-A27EE956420F}" srcOrd="0" destOrd="0" presId="urn:microsoft.com/office/officeart/2005/8/layout/hProcess6"/>
    <dgm:cxn modelId="{464C9E12-EB1A-4749-9550-B3E171B88FAE}" type="presOf" srcId="{8C17F3AB-8FF4-477E-9C18-2572CFB11380}" destId="{37FF7DD3-E3B8-4257-8A30-70DCA915CC89}" srcOrd="0" destOrd="1" presId="urn:microsoft.com/office/officeart/2005/8/layout/hProcess6"/>
    <dgm:cxn modelId="{36CE3017-25E0-4159-A339-C92F3BA578B3}" type="presOf" srcId="{FEF2B866-5F2F-4E70-B05A-01A82519F30C}" destId="{73A7FB29-0A46-4285-8150-EDA0E8FF06F4}" srcOrd="1" destOrd="0" presId="urn:microsoft.com/office/officeart/2005/8/layout/hProcess6"/>
    <dgm:cxn modelId="{4D661534-6DB9-4E40-B2FF-A4B7B6ECB061}" type="presOf" srcId="{5F859D90-6B32-4B3B-B40A-3D2331EDE302}" destId="{6E45C435-6CA1-4179-9002-9B87DFD30D14}" srcOrd="1" destOrd="0" presId="urn:microsoft.com/office/officeart/2005/8/layout/hProcess6"/>
    <dgm:cxn modelId="{E5F55237-B701-4BA9-8434-BCFD5006AC56}" type="presOf" srcId="{CB737C50-82CA-47CE-AFD2-4807CBFB47D5}" destId="{DB53D9F7-5A5D-48D3-B615-036D3F017276}" srcOrd="1" destOrd="0" presId="urn:microsoft.com/office/officeart/2005/8/layout/hProcess6"/>
    <dgm:cxn modelId="{5CBC7938-272D-4D12-B001-C1962F2AF3E7}" type="presOf" srcId="{A129EE46-ECA1-44C6-BC8E-7A9074654DF1}" destId="{672B8E29-D683-4335-8772-06588D0B7B3D}" srcOrd="0" destOrd="0" presId="urn:microsoft.com/office/officeart/2005/8/layout/hProcess6"/>
    <dgm:cxn modelId="{34037E3A-47AB-41C1-A1AE-115457574E85}" srcId="{A129EE46-ECA1-44C6-BC8E-7A9074654DF1}" destId="{5F859D90-6B32-4B3B-B40A-3D2331EDE302}" srcOrd="0" destOrd="0" parTransId="{91A9C541-D7EF-4F88-9D64-AD885BFECB93}" sibTransId="{E93C1394-3509-46D4-AFF8-8580A64BF7FA}"/>
    <dgm:cxn modelId="{4C380D67-EFA7-4AC0-9677-47AB05CAD76A}" type="presOf" srcId="{CB737C50-82CA-47CE-AFD2-4807CBFB47D5}" destId="{ECF8BCB7-FC80-4262-AE99-8DE52B30D04C}" srcOrd="0" destOrd="0" presId="urn:microsoft.com/office/officeart/2005/8/layout/hProcess6"/>
    <dgm:cxn modelId="{AD38B04C-2896-439B-9795-A1060FCB582E}" srcId="{38793421-7255-4785-883B-98932ACB3555}" destId="{6000C69F-0DCC-4308-9862-7B39ED9282E0}" srcOrd="1" destOrd="0" parTransId="{4375D912-F159-43C6-8E38-58DD55643F8B}" sibTransId="{07AE6F92-DB64-4674-A93D-2F6C022C7593}"/>
    <dgm:cxn modelId="{96EE5C6F-0913-4708-A5C6-C35D41ACFC57}" srcId="{8EABA259-29BD-4E8B-80D1-E4F8BC9F6070}" destId="{FEF2B866-5F2F-4E70-B05A-01A82519F30C}" srcOrd="0" destOrd="0" parTransId="{05C656EF-693F-44D5-9900-7C32B9677440}" sibTransId="{04E3D945-F105-459D-9D84-20C21F063575}"/>
    <dgm:cxn modelId="{A9E32357-A8BE-4C0B-B058-807176B80841}" srcId="{F732F232-BAA7-4160-8C60-12908670F358}" destId="{A129EE46-ECA1-44C6-BC8E-7A9074654DF1}" srcOrd="3" destOrd="0" parTransId="{253B8A29-2AE8-4385-B743-7CA9D72BA7F9}" sibTransId="{37EE56AB-6521-45EB-964A-98DF62B0FDA4}"/>
    <dgm:cxn modelId="{271E787A-75E5-4AEF-8629-B36FC64FB80B}" type="presOf" srcId="{1B01059E-48CC-4B22-ADE7-3F0AE19B8D42}" destId="{96E67D3B-65EF-44E5-87BA-48950497EB7B}" srcOrd="0" destOrd="1" presId="urn:microsoft.com/office/officeart/2005/8/layout/hProcess6"/>
    <dgm:cxn modelId="{EF2D6980-4C07-44A9-8E74-6B6BD6E49C5A}" type="presOf" srcId="{3230DF35-7DB1-4B35-AF24-C6E2680F7389}" destId="{2F42595B-2946-4CF5-BA9C-75472DC1AAEF}" srcOrd="0" destOrd="0" presId="urn:microsoft.com/office/officeart/2005/8/layout/hProcess6"/>
    <dgm:cxn modelId="{08402E85-1FE8-4079-85E2-6B796F8EA26B}" type="presOf" srcId="{38793421-7255-4785-883B-98932ACB3555}" destId="{69D872C1-459E-473C-9CFB-DADAAC5DC6A8}" srcOrd="0" destOrd="0" presId="urn:microsoft.com/office/officeart/2005/8/layout/hProcess6"/>
    <dgm:cxn modelId="{32BA8886-51D4-4020-B3A9-15060274B097}" type="presOf" srcId="{8EABA259-29BD-4E8B-80D1-E4F8BC9F6070}" destId="{4EBF6727-1846-4D83-9096-92C000ED776F}" srcOrd="0" destOrd="0" presId="urn:microsoft.com/office/officeart/2005/8/layout/hProcess6"/>
    <dgm:cxn modelId="{758B4D8C-7771-4569-BF03-7C14BF3334EE}" srcId="{8EABA259-29BD-4E8B-80D1-E4F8BC9F6070}" destId="{1B01059E-48CC-4B22-ADE7-3F0AE19B8D42}" srcOrd="1" destOrd="0" parTransId="{9E65F388-30EA-4BF3-97A0-79D4EFED42C5}" sibTransId="{1AD1E364-CF33-4F96-8DC6-C70238E9BD86}"/>
    <dgm:cxn modelId="{A57D809F-892A-4989-89E7-0A4267B4F8C8}" type="presOf" srcId="{5F859D90-6B32-4B3B-B40A-3D2331EDE302}" destId="{37FF7DD3-E3B8-4257-8A30-70DCA915CC89}" srcOrd="0" destOrd="0" presId="urn:microsoft.com/office/officeart/2005/8/layout/hProcess6"/>
    <dgm:cxn modelId="{71AB30A2-8790-48D8-9239-B4F591433B6B}" type="presOf" srcId="{43368B44-A297-4431-B649-9EDB955B5E80}" destId="{9886427E-D2CD-4A78-9116-4F2C1CBDDC38}" srcOrd="0" destOrd="0" presId="urn:microsoft.com/office/officeart/2005/8/layout/hProcess6"/>
    <dgm:cxn modelId="{208FCCB2-2813-4616-BEA2-EC35C64AAA42}" srcId="{43368B44-A297-4431-B649-9EDB955B5E80}" destId="{CB737C50-82CA-47CE-AFD2-4807CBFB47D5}" srcOrd="0" destOrd="0" parTransId="{2AE69123-99C1-4234-A791-9402A925A30C}" sibTransId="{25BB99C0-4255-4A82-9168-6C27C739B72D}"/>
    <dgm:cxn modelId="{822AE1B6-1BFF-4FA6-A056-CAF7C10CFF73}" srcId="{F732F232-BAA7-4160-8C60-12908670F358}" destId="{43368B44-A297-4431-B649-9EDB955B5E80}" srcOrd="1" destOrd="0" parTransId="{67FC2CAA-F123-4547-9E60-82BD5CEF61AD}" sibTransId="{12671985-9EDA-454B-9E33-2A523026E54D}"/>
    <dgm:cxn modelId="{887045D6-286B-4B2C-823F-C837B445D299}" srcId="{38793421-7255-4785-883B-98932ACB3555}" destId="{3230DF35-7DB1-4B35-AF24-C6E2680F7389}" srcOrd="0" destOrd="0" parTransId="{F9C1FCBB-75B8-455B-9018-BE13CAEAB72F}" sibTransId="{7356D5FD-C189-403E-8204-A82F084517FE}"/>
    <dgm:cxn modelId="{8C9083D6-8009-4BB6-BDED-BE4F5C8BFC56}" type="presOf" srcId="{6000C69F-0DCC-4308-9862-7B39ED9282E0}" destId="{2F42595B-2946-4CF5-BA9C-75472DC1AAEF}" srcOrd="0" destOrd="1" presId="urn:microsoft.com/office/officeart/2005/8/layout/hProcess6"/>
    <dgm:cxn modelId="{663B07D7-ABC6-4A90-8791-9005EE9F45D7}" type="presOf" srcId="{3230DF35-7DB1-4B35-AF24-C6E2680F7389}" destId="{18AA55E0-395F-47CA-B7AF-3B37ED1138F5}" srcOrd="1" destOrd="0" presId="urn:microsoft.com/office/officeart/2005/8/layout/hProcess6"/>
    <dgm:cxn modelId="{825449D8-6FD4-4FB8-A2ED-643F278D3C03}" srcId="{F732F232-BAA7-4160-8C60-12908670F358}" destId="{8EABA259-29BD-4E8B-80D1-E4F8BC9F6070}" srcOrd="0" destOrd="0" parTransId="{5F682AD0-6592-4CA1-AD6C-B7CB92952F92}" sibTransId="{F3A85E72-C319-4F84-A536-3CA220582AF4}"/>
    <dgm:cxn modelId="{DBA636EB-BF0E-4490-8991-46517E60BB1F}" type="presOf" srcId="{8C17F3AB-8FF4-477E-9C18-2572CFB11380}" destId="{6E45C435-6CA1-4179-9002-9B87DFD30D14}" srcOrd="1" destOrd="1" presId="urn:microsoft.com/office/officeart/2005/8/layout/hProcess6"/>
    <dgm:cxn modelId="{0073B5FA-BBE3-42BA-9578-0F83E5D4A978}" srcId="{A129EE46-ECA1-44C6-BC8E-7A9074654DF1}" destId="{8C17F3AB-8FF4-477E-9C18-2572CFB11380}" srcOrd="1" destOrd="0" parTransId="{05E6430D-D664-4CAD-B8BA-54F26F282318}" sibTransId="{16E706BF-B5E2-4B85-9752-5C655D85CCD8}"/>
    <dgm:cxn modelId="{0B8076FC-6BEA-46F1-9D21-9CDB05AC2EC9}" srcId="{F732F232-BAA7-4160-8C60-12908670F358}" destId="{38793421-7255-4785-883B-98932ACB3555}" srcOrd="2" destOrd="0" parTransId="{E4A5893A-6C3D-4403-BE45-E2DDFE71CAE7}" sibTransId="{257FDE47-DB25-4E17-84E2-7B80A9E32BFC}"/>
    <dgm:cxn modelId="{9173CDFF-E5AE-40E4-9D63-04C705C1FC19}" type="presOf" srcId="{1B01059E-48CC-4B22-ADE7-3F0AE19B8D42}" destId="{73A7FB29-0A46-4285-8150-EDA0E8FF06F4}" srcOrd="1" destOrd="1" presId="urn:microsoft.com/office/officeart/2005/8/layout/hProcess6"/>
    <dgm:cxn modelId="{021BB2D8-97C0-422A-81CE-361A31EF4DF3}" type="presParOf" srcId="{7CA68E1C-942E-4568-97FB-A27EE956420F}" destId="{08F4D77B-9B68-4D26-88E0-57985B5761E1}" srcOrd="0" destOrd="0" presId="urn:microsoft.com/office/officeart/2005/8/layout/hProcess6"/>
    <dgm:cxn modelId="{F8855D62-16F6-44CC-B978-5CF744EFAC7D}" type="presParOf" srcId="{08F4D77B-9B68-4D26-88E0-57985B5761E1}" destId="{B25D9740-171B-44A8-B051-82CD3FD96139}" srcOrd="0" destOrd="0" presId="urn:microsoft.com/office/officeart/2005/8/layout/hProcess6"/>
    <dgm:cxn modelId="{DE9CD917-DFC0-454C-A4A8-71ACA509CA38}" type="presParOf" srcId="{08F4D77B-9B68-4D26-88E0-57985B5761E1}" destId="{96E67D3B-65EF-44E5-87BA-48950497EB7B}" srcOrd="1" destOrd="0" presId="urn:microsoft.com/office/officeart/2005/8/layout/hProcess6"/>
    <dgm:cxn modelId="{2D54D94E-42D1-4B2A-A835-42AD00806D28}" type="presParOf" srcId="{08F4D77B-9B68-4D26-88E0-57985B5761E1}" destId="{73A7FB29-0A46-4285-8150-EDA0E8FF06F4}" srcOrd="2" destOrd="0" presId="urn:microsoft.com/office/officeart/2005/8/layout/hProcess6"/>
    <dgm:cxn modelId="{A1739BBA-D3B8-4969-AD70-8C9051174E30}" type="presParOf" srcId="{08F4D77B-9B68-4D26-88E0-57985B5761E1}" destId="{4EBF6727-1846-4D83-9096-92C000ED776F}" srcOrd="3" destOrd="0" presId="urn:microsoft.com/office/officeart/2005/8/layout/hProcess6"/>
    <dgm:cxn modelId="{634581AB-D5C6-427D-9FF9-7F6AE3906EC3}" type="presParOf" srcId="{7CA68E1C-942E-4568-97FB-A27EE956420F}" destId="{B11AF708-E66E-43CD-9FA3-F7CFD5911F23}" srcOrd="1" destOrd="0" presId="urn:microsoft.com/office/officeart/2005/8/layout/hProcess6"/>
    <dgm:cxn modelId="{FEE12315-553E-4178-A7B2-6A0F1FD7485D}" type="presParOf" srcId="{7CA68E1C-942E-4568-97FB-A27EE956420F}" destId="{1DBEC896-9EE4-47FE-B749-D17C4C54A410}" srcOrd="2" destOrd="0" presId="urn:microsoft.com/office/officeart/2005/8/layout/hProcess6"/>
    <dgm:cxn modelId="{221917CD-2811-4AFA-8A2E-19F81AAAF9B3}" type="presParOf" srcId="{1DBEC896-9EE4-47FE-B749-D17C4C54A410}" destId="{1B723F5D-079B-41AA-A3C0-3D85A964AC1E}" srcOrd="0" destOrd="0" presId="urn:microsoft.com/office/officeart/2005/8/layout/hProcess6"/>
    <dgm:cxn modelId="{8F6FCD3C-A5E0-44BF-82B2-6E1CDDCBB9E1}" type="presParOf" srcId="{1DBEC896-9EE4-47FE-B749-D17C4C54A410}" destId="{ECF8BCB7-FC80-4262-AE99-8DE52B30D04C}" srcOrd="1" destOrd="0" presId="urn:microsoft.com/office/officeart/2005/8/layout/hProcess6"/>
    <dgm:cxn modelId="{84036490-6BE6-469D-90BC-78CD02B053B0}" type="presParOf" srcId="{1DBEC896-9EE4-47FE-B749-D17C4C54A410}" destId="{DB53D9F7-5A5D-48D3-B615-036D3F017276}" srcOrd="2" destOrd="0" presId="urn:microsoft.com/office/officeart/2005/8/layout/hProcess6"/>
    <dgm:cxn modelId="{5F6219EE-6C58-44AF-9A1A-8C9041F0C870}" type="presParOf" srcId="{1DBEC896-9EE4-47FE-B749-D17C4C54A410}" destId="{9886427E-D2CD-4A78-9116-4F2C1CBDDC38}" srcOrd="3" destOrd="0" presId="urn:microsoft.com/office/officeart/2005/8/layout/hProcess6"/>
    <dgm:cxn modelId="{1C7E8E6E-A113-4961-8058-492645FF9DB2}" type="presParOf" srcId="{7CA68E1C-942E-4568-97FB-A27EE956420F}" destId="{A713CE9B-E49F-4493-884B-A0B01FB47D71}" srcOrd="3" destOrd="0" presId="urn:microsoft.com/office/officeart/2005/8/layout/hProcess6"/>
    <dgm:cxn modelId="{006C6680-1671-4D04-815B-DA360616902C}" type="presParOf" srcId="{7CA68E1C-942E-4568-97FB-A27EE956420F}" destId="{E66A7BEA-B9EF-4934-9C64-BECF44F13254}" srcOrd="4" destOrd="0" presId="urn:microsoft.com/office/officeart/2005/8/layout/hProcess6"/>
    <dgm:cxn modelId="{377714B3-FD25-4669-824B-72EB0B7F67FB}" type="presParOf" srcId="{E66A7BEA-B9EF-4934-9C64-BECF44F13254}" destId="{2BF8F16B-2D61-40EC-8CE3-D299C1E23840}" srcOrd="0" destOrd="0" presId="urn:microsoft.com/office/officeart/2005/8/layout/hProcess6"/>
    <dgm:cxn modelId="{AACE444C-F7F1-43C7-B1C9-17D746467679}" type="presParOf" srcId="{E66A7BEA-B9EF-4934-9C64-BECF44F13254}" destId="{2F42595B-2946-4CF5-BA9C-75472DC1AAEF}" srcOrd="1" destOrd="0" presId="urn:microsoft.com/office/officeart/2005/8/layout/hProcess6"/>
    <dgm:cxn modelId="{A236B839-6F6F-4354-AF9A-781BFF0D338F}" type="presParOf" srcId="{E66A7BEA-B9EF-4934-9C64-BECF44F13254}" destId="{18AA55E0-395F-47CA-B7AF-3B37ED1138F5}" srcOrd="2" destOrd="0" presId="urn:microsoft.com/office/officeart/2005/8/layout/hProcess6"/>
    <dgm:cxn modelId="{528B30EF-4720-47F5-9921-4614BB4BB757}" type="presParOf" srcId="{E66A7BEA-B9EF-4934-9C64-BECF44F13254}" destId="{69D872C1-459E-473C-9CFB-DADAAC5DC6A8}" srcOrd="3" destOrd="0" presId="urn:microsoft.com/office/officeart/2005/8/layout/hProcess6"/>
    <dgm:cxn modelId="{D0D4EC77-14AC-4DCF-91BA-7C3BC6730798}" type="presParOf" srcId="{7CA68E1C-942E-4568-97FB-A27EE956420F}" destId="{5A25165C-499C-44C0-83A2-376244D0AF21}" srcOrd="5" destOrd="0" presId="urn:microsoft.com/office/officeart/2005/8/layout/hProcess6"/>
    <dgm:cxn modelId="{D0ED7B3D-775F-400A-A532-1120111596F7}" type="presParOf" srcId="{7CA68E1C-942E-4568-97FB-A27EE956420F}" destId="{DA39DF30-FD14-4478-B6DE-A68CDFE71F41}" srcOrd="6" destOrd="0" presId="urn:microsoft.com/office/officeart/2005/8/layout/hProcess6"/>
    <dgm:cxn modelId="{FD1DF7C3-D498-41B9-A4B5-B3E0B9E21657}" type="presParOf" srcId="{DA39DF30-FD14-4478-B6DE-A68CDFE71F41}" destId="{2E08FDB3-2615-410C-BEA6-F4C3C1531E37}" srcOrd="0" destOrd="0" presId="urn:microsoft.com/office/officeart/2005/8/layout/hProcess6"/>
    <dgm:cxn modelId="{033A7A0E-710E-4327-AD99-45DD8509BB5A}" type="presParOf" srcId="{DA39DF30-FD14-4478-B6DE-A68CDFE71F41}" destId="{37FF7DD3-E3B8-4257-8A30-70DCA915CC89}" srcOrd="1" destOrd="0" presId="urn:microsoft.com/office/officeart/2005/8/layout/hProcess6"/>
    <dgm:cxn modelId="{74D989E2-CCB7-469B-8001-22C53B28DE01}" type="presParOf" srcId="{DA39DF30-FD14-4478-B6DE-A68CDFE71F41}" destId="{6E45C435-6CA1-4179-9002-9B87DFD30D14}" srcOrd="2" destOrd="0" presId="urn:microsoft.com/office/officeart/2005/8/layout/hProcess6"/>
    <dgm:cxn modelId="{BAF9D14A-AB58-4BC6-A391-70BC67E20FCA}" type="presParOf" srcId="{DA39DF30-FD14-4478-B6DE-A68CDFE71F41}" destId="{672B8E29-D683-4335-8772-06588D0B7B3D}" srcOrd="3" destOrd="0" presId="urn:microsoft.com/office/officeart/2005/8/layout/hProcess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7B8ADC-3ED7-45A1-831F-BC9224D7AA0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64444DC1-536F-4676-8A36-0B87EF0E7899}">
      <dgm:prSet/>
      <dgm:spPr>
        <a:solidFill>
          <a:schemeClr val="accent1">
            <a:lumMod val="40000"/>
            <a:lumOff val="60000"/>
          </a:schemeClr>
        </a:solidFill>
      </dgm:spPr>
      <dgm:t>
        <a:bodyPr/>
        <a:lstStyle/>
        <a:p>
          <a:r>
            <a:rPr lang="en-US" dirty="0"/>
            <a:t>Why me?</a:t>
          </a:r>
        </a:p>
      </dgm:t>
    </dgm:pt>
    <dgm:pt modelId="{F6FB7F2F-34D6-4C2A-AB18-71F0D6E90BE9}" type="parTrans" cxnId="{40F40721-8919-44FB-B13A-4317C61F29F0}">
      <dgm:prSet/>
      <dgm:spPr/>
      <dgm:t>
        <a:bodyPr/>
        <a:lstStyle/>
        <a:p>
          <a:endParaRPr lang="en-US"/>
        </a:p>
      </dgm:t>
    </dgm:pt>
    <dgm:pt modelId="{64382E14-12DE-44C0-9C58-BAA7C3118478}" type="sibTrans" cxnId="{40F40721-8919-44FB-B13A-4317C61F29F0}">
      <dgm:prSet/>
      <dgm:spPr/>
      <dgm:t>
        <a:bodyPr/>
        <a:lstStyle/>
        <a:p>
          <a:endParaRPr lang="en-US"/>
        </a:p>
      </dgm:t>
    </dgm:pt>
    <dgm:pt modelId="{9FFA72F7-7D60-448D-8CE1-04E322DA6BF8}">
      <dgm:prSet/>
      <dgm:spPr>
        <a:solidFill>
          <a:schemeClr val="accent1">
            <a:lumMod val="60000"/>
            <a:lumOff val="40000"/>
          </a:schemeClr>
        </a:solidFill>
      </dgm:spPr>
      <dgm:t>
        <a:bodyPr/>
        <a:lstStyle/>
        <a:p>
          <a:r>
            <a:rPr lang="en-US" dirty="0"/>
            <a:t>What can I do? (SAVES)</a:t>
          </a:r>
        </a:p>
      </dgm:t>
    </dgm:pt>
    <dgm:pt modelId="{A3FF5BEA-ECFE-44DE-BDED-795BB9271CBF}" type="parTrans" cxnId="{7D26C011-0EE4-40A5-BFDB-EF6115FF7564}">
      <dgm:prSet/>
      <dgm:spPr/>
      <dgm:t>
        <a:bodyPr/>
        <a:lstStyle/>
        <a:p>
          <a:endParaRPr lang="en-US"/>
        </a:p>
      </dgm:t>
    </dgm:pt>
    <dgm:pt modelId="{45550DF7-0FC7-4CF9-9060-0AB535ECAAC6}" type="sibTrans" cxnId="{7D26C011-0EE4-40A5-BFDB-EF6115FF7564}">
      <dgm:prSet/>
      <dgm:spPr/>
      <dgm:t>
        <a:bodyPr/>
        <a:lstStyle/>
        <a:p>
          <a:endParaRPr lang="en-US"/>
        </a:p>
      </dgm:t>
    </dgm:pt>
    <dgm:pt modelId="{C5FA5CE0-1B30-4FBD-814D-0CDB8C0BD147}">
      <dgm:prSet/>
      <dgm:spPr>
        <a:solidFill>
          <a:srgbClr val="00B0F0"/>
        </a:solidFill>
      </dgm:spPr>
      <dgm:t>
        <a:bodyPr/>
        <a:lstStyle/>
        <a:p>
          <a:r>
            <a:rPr lang="en-US" dirty="0"/>
            <a:t>How does it work? </a:t>
          </a:r>
        </a:p>
      </dgm:t>
    </dgm:pt>
    <dgm:pt modelId="{160AF917-09A7-45CA-8BA5-5998A154E8C9}" type="parTrans" cxnId="{28467631-7FB0-4751-8136-F700434DF7A4}">
      <dgm:prSet/>
      <dgm:spPr/>
      <dgm:t>
        <a:bodyPr/>
        <a:lstStyle/>
        <a:p>
          <a:endParaRPr lang="en-US"/>
        </a:p>
      </dgm:t>
    </dgm:pt>
    <dgm:pt modelId="{8B287275-6B6D-462C-97B3-F70D98F96687}" type="sibTrans" cxnId="{28467631-7FB0-4751-8136-F700434DF7A4}">
      <dgm:prSet/>
      <dgm:spPr/>
      <dgm:t>
        <a:bodyPr/>
        <a:lstStyle/>
        <a:p>
          <a:endParaRPr lang="en-US"/>
        </a:p>
      </dgm:t>
    </dgm:pt>
    <dgm:pt modelId="{05D7E3B1-250B-478B-80D2-115E2A692E6B}">
      <dgm:prSet/>
      <dgm:spPr>
        <a:solidFill>
          <a:srgbClr val="0070C0"/>
        </a:solidFill>
      </dgm:spPr>
      <dgm:t>
        <a:bodyPr/>
        <a:lstStyle/>
        <a:p>
          <a:r>
            <a:rPr lang="en-US"/>
            <a:t>Resources</a:t>
          </a:r>
        </a:p>
      </dgm:t>
    </dgm:pt>
    <dgm:pt modelId="{40CAD438-DF8E-4079-A2A5-F64EC0F1D3E3}" type="parTrans" cxnId="{951F5DE6-7CF2-4AA1-B37D-B0A1ABD82E19}">
      <dgm:prSet/>
      <dgm:spPr/>
      <dgm:t>
        <a:bodyPr/>
        <a:lstStyle/>
        <a:p>
          <a:endParaRPr lang="en-US"/>
        </a:p>
      </dgm:t>
    </dgm:pt>
    <dgm:pt modelId="{930AF732-65EA-4829-A7E9-173BC94E9C13}" type="sibTrans" cxnId="{951F5DE6-7CF2-4AA1-B37D-B0A1ABD82E19}">
      <dgm:prSet/>
      <dgm:spPr/>
      <dgm:t>
        <a:bodyPr/>
        <a:lstStyle/>
        <a:p>
          <a:endParaRPr lang="en-US"/>
        </a:p>
      </dgm:t>
    </dgm:pt>
    <dgm:pt modelId="{6F837267-E0E9-A546-8717-C1E4E068F062}" type="pres">
      <dgm:prSet presAssocID="{DF7B8ADC-3ED7-45A1-831F-BC9224D7AA03}" presName="outerComposite" presStyleCnt="0">
        <dgm:presLayoutVars>
          <dgm:chMax val="5"/>
          <dgm:dir/>
          <dgm:resizeHandles val="exact"/>
        </dgm:presLayoutVars>
      </dgm:prSet>
      <dgm:spPr/>
    </dgm:pt>
    <dgm:pt modelId="{20AB42FA-8DDE-8A47-A483-8961568CA87E}" type="pres">
      <dgm:prSet presAssocID="{DF7B8ADC-3ED7-45A1-831F-BC9224D7AA03}" presName="dummyMaxCanvas" presStyleCnt="0">
        <dgm:presLayoutVars/>
      </dgm:prSet>
      <dgm:spPr/>
    </dgm:pt>
    <dgm:pt modelId="{90AACB7E-7697-D140-B48D-62DB000667D0}" type="pres">
      <dgm:prSet presAssocID="{DF7B8ADC-3ED7-45A1-831F-BC9224D7AA03}" presName="FourNodes_1" presStyleLbl="node1" presStyleIdx="0" presStyleCnt="4">
        <dgm:presLayoutVars>
          <dgm:bulletEnabled val="1"/>
        </dgm:presLayoutVars>
      </dgm:prSet>
      <dgm:spPr/>
    </dgm:pt>
    <dgm:pt modelId="{80A12162-DBF0-F04F-B020-2935B734CFFF}" type="pres">
      <dgm:prSet presAssocID="{DF7B8ADC-3ED7-45A1-831F-BC9224D7AA03}" presName="FourNodes_2" presStyleLbl="node1" presStyleIdx="1" presStyleCnt="4" custLinFactNeighborX="963" custLinFactNeighborY="-9600">
        <dgm:presLayoutVars>
          <dgm:bulletEnabled val="1"/>
        </dgm:presLayoutVars>
      </dgm:prSet>
      <dgm:spPr/>
    </dgm:pt>
    <dgm:pt modelId="{7ABC5870-7E12-B445-A2B2-52AFA3EB34D4}" type="pres">
      <dgm:prSet presAssocID="{DF7B8ADC-3ED7-45A1-831F-BC9224D7AA03}" presName="FourNodes_3" presStyleLbl="node1" presStyleIdx="2" presStyleCnt="4" custLinFactNeighborX="-1016" custLinFactNeighborY="-17550">
        <dgm:presLayoutVars>
          <dgm:bulletEnabled val="1"/>
        </dgm:presLayoutVars>
      </dgm:prSet>
      <dgm:spPr/>
    </dgm:pt>
    <dgm:pt modelId="{A10004FC-C66E-CF41-8936-D538F82E2375}" type="pres">
      <dgm:prSet presAssocID="{DF7B8ADC-3ED7-45A1-831F-BC9224D7AA03}" presName="FourNodes_4" presStyleLbl="node1" presStyleIdx="3" presStyleCnt="4" custLinFactNeighborX="879" custLinFactNeighborY="-25650">
        <dgm:presLayoutVars>
          <dgm:bulletEnabled val="1"/>
        </dgm:presLayoutVars>
      </dgm:prSet>
      <dgm:spPr/>
    </dgm:pt>
    <dgm:pt modelId="{52255038-0751-D840-AD63-1AF84357E4D0}" type="pres">
      <dgm:prSet presAssocID="{DF7B8ADC-3ED7-45A1-831F-BC9224D7AA03}" presName="FourConn_1-2" presStyleLbl="fgAccFollowNode1" presStyleIdx="0" presStyleCnt="3">
        <dgm:presLayoutVars>
          <dgm:bulletEnabled val="1"/>
        </dgm:presLayoutVars>
      </dgm:prSet>
      <dgm:spPr/>
    </dgm:pt>
    <dgm:pt modelId="{EF3E4F41-832B-B84C-B1DC-3EEEBAC78956}" type="pres">
      <dgm:prSet presAssocID="{DF7B8ADC-3ED7-45A1-831F-BC9224D7AA03}" presName="FourConn_2-3" presStyleLbl="fgAccFollowNode1" presStyleIdx="1" presStyleCnt="3">
        <dgm:presLayoutVars>
          <dgm:bulletEnabled val="1"/>
        </dgm:presLayoutVars>
      </dgm:prSet>
      <dgm:spPr/>
    </dgm:pt>
    <dgm:pt modelId="{4CC3DB29-FEBF-CC43-8A38-A11B8282A18E}" type="pres">
      <dgm:prSet presAssocID="{DF7B8ADC-3ED7-45A1-831F-BC9224D7AA03}" presName="FourConn_3-4" presStyleLbl="fgAccFollowNode1" presStyleIdx="2" presStyleCnt="3" custLinFactNeighborX="-8308" custLinFactNeighborY="-18692">
        <dgm:presLayoutVars>
          <dgm:bulletEnabled val="1"/>
        </dgm:presLayoutVars>
      </dgm:prSet>
      <dgm:spPr/>
    </dgm:pt>
    <dgm:pt modelId="{052FC429-8746-C54F-8576-A1873CC7293D}" type="pres">
      <dgm:prSet presAssocID="{DF7B8ADC-3ED7-45A1-831F-BC9224D7AA03}" presName="FourNodes_1_text" presStyleLbl="node1" presStyleIdx="3" presStyleCnt="4">
        <dgm:presLayoutVars>
          <dgm:bulletEnabled val="1"/>
        </dgm:presLayoutVars>
      </dgm:prSet>
      <dgm:spPr/>
    </dgm:pt>
    <dgm:pt modelId="{75CFF8A9-D7D1-8C4E-95F9-1AB8B9199CDF}" type="pres">
      <dgm:prSet presAssocID="{DF7B8ADC-3ED7-45A1-831F-BC9224D7AA03}" presName="FourNodes_2_text" presStyleLbl="node1" presStyleIdx="3" presStyleCnt="4">
        <dgm:presLayoutVars>
          <dgm:bulletEnabled val="1"/>
        </dgm:presLayoutVars>
      </dgm:prSet>
      <dgm:spPr/>
    </dgm:pt>
    <dgm:pt modelId="{75553F74-5DD5-FA46-A09D-4D39A74D5245}" type="pres">
      <dgm:prSet presAssocID="{DF7B8ADC-3ED7-45A1-831F-BC9224D7AA03}" presName="FourNodes_3_text" presStyleLbl="node1" presStyleIdx="3" presStyleCnt="4">
        <dgm:presLayoutVars>
          <dgm:bulletEnabled val="1"/>
        </dgm:presLayoutVars>
      </dgm:prSet>
      <dgm:spPr/>
    </dgm:pt>
    <dgm:pt modelId="{20AB62A6-42BF-A646-BE6B-A75C951065DD}" type="pres">
      <dgm:prSet presAssocID="{DF7B8ADC-3ED7-45A1-831F-BC9224D7AA03}" presName="FourNodes_4_text" presStyleLbl="node1" presStyleIdx="3" presStyleCnt="4">
        <dgm:presLayoutVars>
          <dgm:bulletEnabled val="1"/>
        </dgm:presLayoutVars>
      </dgm:prSet>
      <dgm:spPr/>
    </dgm:pt>
  </dgm:ptLst>
  <dgm:cxnLst>
    <dgm:cxn modelId="{E6A5D502-2209-9544-8AD0-98CD35938F33}" type="presOf" srcId="{C5FA5CE0-1B30-4FBD-814D-0CDB8C0BD147}" destId="{75553F74-5DD5-FA46-A09D-4D39A74D5245}" srcOrd="1" destOrd="0" presId="urn:microsoft.com/office/officeart/2005/8/layout/vProcess5"/>
    <dgm:cxn modelId="{7D26C011-0EE4-40A5-BFDB-EF6115FF7564}" srcId="{DF7B8ADC-3ED7-45A1-831F-BC9224D7AA03}" destId="{9FFA72F7-7D60-448D-8CE1-04E322DA6BF8}" srcOrd="1" destOrd="0" parTransId="{A3FF5BEA-ECFE-44DE-BDED-795BB9271CBF}" sibTransId="{45550DF7-0FC7-4CF9-9060-0AB535ECAAC6}"/>
    <dgm:cxn modelId="{40F40721-8919-44FB-B13A-4317C61F29F0}" srcId="{DF7B8ADC-3ED7-45A1-831F-BC9224D7AA03}" destId="{64444DC1-536F-4676-8A36-0B87EF0E7899}" srcOrd="0" destOrd="0" parTransId="{F6FB7F2F-34D6-4C2A-AB18-71F0D6E90BE9}" sibTransId="{64382E14-12DE-44C0-9C58-BAA7C3118478}"/>
    <dgm:cxn modelId="{28467631-7FB0-4751-8136-F700434DF7A4}" srcId="{DF7B8ADC-3ED7-45A1-831F-BC9224D7AA03}" destId="{C5FA5CE0-1B30-4FBD-814D-0CDB8C0BD147}" srcOrd="2" destOrd="0" parTransId="{160AF917-09A7-45CA-8BA5-5998A154E8C9}" sibTransId="{8B287275-6B6D-462C-97B3-F70D98F96687}"/>
    <dgm:cxn modelId="{1DC6715B-5856-C442-B182-A314EB5C015F}" type="presOf" srcId="{64382E14-12DE-44C0-9C58-BAA7C3118478}" destId="{52255038-0751-D840-AD63-1AF84357E4D0}" srcOrd="0" destOrd="0" presId="urn:microsoft.com/office/officeart/2005/8/layout/vProcess5"/>
    <dgm:cxn modelId="{D0434142-B252-0C48-B61F-B9DD5B1ACD08}" type="presOf" srcId="{9FFA72F7-7D60-448D-8CE1-04E322DA6BF8}" destId="{80A12162-DBF0-F04F-B020-2935B734CFFF}" srcOrd="0" destOrd="0" presId="urn:microsoft.com/office/officeart/2005/8/layout/vProcess5"/>
    <dgm:cxn modelId="{AAEBC970-081C-9148-81C9-2377B2CA1A1F}" type="presOf" srcId="{C5FA5CE0-1B30-4FBD-814D-0CDB8C0BD147}" destId="{7ABC5870-7E12-B445-A2B2-52AFA3EB34D4}" srcOrd="0" destOrd="0" presId="urn:microsoft.com/office/officeart/2005/8/layout/vProcess5"/>
    <dgm:cxn modelId="{AC895682-326A-9D45-A365-2D3907D66A81}" type="presOf" srcId="{64444DC1-536F-4676-8A36-0B87EF0E7899}" destId="{90AACB7E-7697-D140-B48D-62DB000667D0}" srcOrd="0" destOrd="0" presId="urn:microsoft.com/office/officeart/2005/8/layout/vProcess5"/>
    <dgm:cxn modelId="{17E27BA4-FAF2-0B46-A9A9-87615E711210}" type="presOf" srcId="{DF7B8ADC-3ED7-45A1-831F-BC9224D7AA03}" destId="{6F837267-E0E9-A546-8717-C1E4E068F062}" srcOrd="0" destOrd="0" presId="urn:microsoft.com/office/officeart/2005/8/layout/vProcess5"/>
    <dgm:cxn modelId="{722A0EAE-D52A-124C-8180-3E1C42C1BE27}" type="presOf" srcId="{05D7E3B1-250B-478B-80D2-115E2A692E6B}" destId="{A10004FC-C66E-CF41-8936-D538F82E2375}" srcOrd="0" destOrd="0" presId="urn:microsoft.com/office/officeart/2005/8/layout/vProcess5"/>
    <dgm:cxn modelId="{888FA0B7-B43B-ED48-B769-A587BC377C9A}" type="presOf" srcId="{64444DC1-536F-4676-8A36-0B87EF0E7899}" destId="{052FC429-8746-C54F-8576-A1873CC7293D}" srcOrd="1" destOrd="0" presId="urn:microsoft.com/office/officeart/2005/8/layout/vProcess5"/>
    <dgm:cxn modelId="{CEEE89C8-3ACD-2A42-A2A5-D3577B19B974}" type="presOf" srcId="{45550DF7-0FC7-4CF9-9060-0AB535ECAAC6}" destId="{EF3E4F41-832B-B84C-B1DC-3EEEBAC78956}" srcOrd="0" destOrd="0" presId="urn:microsoft.com/office/officeart/2005/8/layout/vProcess5"/>
    <dgm:cxn modelId="{A4D91CD5-545A-8744-8CA0-24AAABE9B95F}" type="presOf" srcId="{8B287275-6B6D-462C-97B3-F70D98F96687}" destId="{4CC3DB29-FEBF-CC43-8A38-A11B8282A18E}" srcOrd="0" destOrd="0" presId="urn:microsoft.com/office/officeart/2005/8/layout/vProcess5"/>
    <dgm:cxn modelId="{951F5DE6-7CF2-4AA1-B37D-B0A1ABD82E19}" srcId="{DF7B8ADC-3ED7-45A1-831F-BC9224D7AA03}" destId="{05D7E3B1-250B-478B-80D2-115E2A692E6B}" srcOrd="3" destOrd="0" parTransId="{40CAD438-DF8E-4079-A2A5-F64EC0F1D3E3}" sibTransId="{930AF732-65EA-4829-A7E9-173BC94E9C13}"/>
    <dgm:cxn modelId="{F4CCE5EE-D7F0-954C-8686-A6FACCC04747}" type="presOf" srcId="{05D7E3B1-250B-478B-80D2-115E2A692E6B}" destId="{20AB62A6-42BF-A646-BE6B-A75C951065DD}" srcOrd="1" destOrd="0" presId="urn:microsoft.com/office/officeart/2005/8/layout/vProcess5"/>
    <dgm:cxn modelId="{5B057FF5-AE4C-3949-9C19-813626DA91CE}" type="presOf" srcId="{9FFA72F7-7D60-448D-8CE1-04E322DA6BF8}" destId="{75CFF8A9-D7D1-8C4E-95F9-1AB8B9199CDF}" srcOrd="1" destOrd="0" presId="urn:microsoft.com/office/officeart/2005/8/layout/vProcess5"/>
    <dgm:cxn modelId="{950EE1FE-522B-1E41-AEE4-1A1636DF4C47}" type="presParOf" srcId="{6F837267-E0E9-A546-8717-C1E4E068F062}" destId="{20AB42FA-8DDE-8A47-A483-8961568CA87E}" srcOrd="0" destOrd="0" presId="urn:microsoft.com/office/officeart/2005/8/layout/vProcess5"/>
    <dgm:cxn modelId="{47BF74CB-4BCD-B54A-9505-563BBCD5A573}" type="presParOf" srcId="{6F837267-E0E9-A546-8717-C1E4E068F062}" destId="{90AACB7E-7697-D140-B48D-62DB000667D0}" srcOrd="1" destOrd="0" presId="urn:microsoft.com/office/officeart/2005/8/layout/vProcess5"/>
    <dgm:cxn modelId="{CB8AA46A-45A3-574C-B647-5F4C54BD86FB}" type="presParOf" srcId="{6F837267-E0E9-A546-8717-C1E4E068F062}" destId="{80A12162-DBF0-F04F-B020-2935B734CFFF}" srcOrd="2" destOrd="0" presId="urn:microsoft.com/office/officeart/2005/8/layout/vProcess5"/>
    <dgm:cxn modelId="{DF30473D-F5F6-D94D-9975-C9CF2F194C40}" type="presParOf" srcId="{6F837267-E0E9-A546-8717-C1E4E068F062}" destId="{7ABC5870-7E12-B445-A2B2-52AFA3EB34D4}" srcOrd="3" destOrd="0" presId="urn:microsoft.com/office/officeart/2005/8/layout/vProcess5"/>
    <dgm:cxn modelId="{58933191-5ABD-3D4B-8B65-D7BC2F527F71}" type="presParOf" srcId="{6F837267-E0E9-A546-8717-C1E4E068F062}" destId="{A10004FC-C66E-CF41-8936-D538F82E2375}" srcOrd="4" destOrd="0" presId="urn:microsoft.com/office/officeart/2005/8/layout/vProcess5"/>
    <dgm:cxn modelId="{DFFAD532-F6D6-CD47-8DCF-E20E82EB907C}" type="presParOf" srcId="{6F837267-E0E9-A546-8717-C1E4E068F062}" destId="{52255038-0751-D840-AD63-1AF84357E4D0}" srcOrd="5" destOrd="0" presId="urn:microsoft.com/office/officeart/2005/8/layout/vProcess5"/>
    <dgm:cxn modelId="{7BF42C79-3CEC-8D46-8FC1-0C131BBB8810}" type="presParOf" srcId="{6F837267-E0E9-A546-8717-C1E4E068F062}" destId="{EF3E4F41-832B-B84C-B1DC-3EEEBAC78956}" srcOrd="6" destOrd="0" presId="urn:microsoft.com/office/officeart/2005/8/layout/vProcess5"/>
    <dgm:cxn modelId="{E8885AED-CC6F-594D-AC7A-E708AD09CDA4}" type="presParOf" srcId="{6F837267-E0E9-A546-8717-C1E4E068F062}" destId="{4CC3DB29-FEBF-CC43-8A38-A11B8282A18E}" srcOrd="7" destOrd="0" presId="urn:microsoft.com/office/officeart/2005/8/layout/vProcess5"/>
    <dgm:cxn modelId="{B3B193C4-3FDA-1549-9341-6AD98241546B}" type="presParOf" srcId="{6F837267-E0E9-A546-8717-C1E4E068F062}" destId="{052FC429-8746-C54F-8576-A1873CC7293D}" srcOrd="8" destOrd="0" presId="urn:microsoft.com/office/officeart/2005/8/layout/vProcess5"/>
    <dgm:cxn modelId="{5CA422D1-C910-6E43-964C-687DF4237D92}" type="presParOf" srcId="{6F837267-E0E9-A546-8717-C1E4E068F062}" destId="{75CFF8A9-D7D1-8C4E-95F9-1AB8B9199CDF}" srcOrd="9" destOrd="0" presId="urn:microsoft.com/office/officeart/2005/8/layout/vProcess5"/>
    <dgm:cxn modelId="{F27AA32B-5B6D-494D-A822-CAD13FCAFC36}" type="presParOf" srcId="{6F837267-E0E9-A546-8717-C1E4E068F062}" destId="{75553F74-5DD5-FA46-A09D-4D39A74D5245}" srcOrd="10" destOrd="0" presId="urn:microsoft.com/office/officeart/2005/8/layout/vProcess5"/>
    <dgm:cxn modelId="{52BC118A-D543-E844-943B-D578F9FDF163}" type="presParOf" srcId="{6F837267-E0E9-A546-8717-C1E4E068F062}" destId="{20AB62A6-42BF-A646-BE6B-A75C951065D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64353-D7E0-44D7-A0A0-7A4DBD3A3B66}">
      <dsp:nvSpPr>
        <dsp:cNvPr id="0" name=""/>
        <dsp:cNvSpPr/>
      </dsp:nvSpPr>
      <dsp:spPr>
        <a:xfrm>
          <a:off x="0" y="71978"/>
          <a:ext cx="8136605" cy="1574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Describe the development of a suicide prevention</a:t>
          </a:r>
        </a:p>
        <a:p>
          <a:pPr marL="0" lvl="0" indent="0" algn="l" defTabSz="1022350">
            <a:lnSpc>
              <a:spcPct val="90000"/>
            </a:lnSpc>
            <a:spcBef>
              <a:spcPct val="0"/>
            </a:spcBef>
            <a:spcAft>
              <a:spcPct val="35000"/>
            </a:spcAft>
            <a:buNone/>
          </a:pPr>
          <a:r>
            <a:rPr lang="en-US" sz="2300" kern="1200" dirty="0"/>
            <a:t>gatekeeper program for pharmacy staff (Pharm-SAVES)</a:t>
          </a:r>
        </a:p>
      </dsp:txBody>
      <dsp:txXfrm>
        <a:off x="76848" y="148826"/>
        <a:ext cx="7982909" cy="1420539"/>
      </dsp:txXfrm>
    </dsp:sp>
    <dsp:sp modelId="{07EC3D7B-FE7E-41D8-83C3-F2FA65A42CD1}">
      <dsp:nvSpPr>
        <dsp:cNvPr id="0" name=""/>
        <dsp:cNvSpPr/>
      </dsp:nvSpPr>
      <dsp:spPr>
        <a:xfrm>
          <a:off x="0" y="1664872"/>
          <a:ext cx="8136605" cy="1574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100000"/>
            </a:lnSpc>
            <a:spcBef>
              <a:spcPct val="0"/>
            </a:spcBef>
            <a:spcAft>
              <a:spcPts val="600"/>
            </a:spcAft>
            <a:buNone/>
          </a:pPr>
          <a:r>
            <a:rPr lang="en-US" sz="2300" kern="1200" dirty="0"/>
            <a:t>Present data on the impact of Pharm-SAVES on </a:t>
          </a:r>
        </a:p>
        <a:p>
          <a:pPr marL="0" lvl="0" indent="0" algn="l" defTabSz="1022350">
            <a:lnSpc>
              <a:spcPct val="100000"/>
            </a:lnSpc>
            <a:spcBef>
              <a:spcPct val="0"/>
            </a:spcBef>
            <a:spcAft>
              <a:spcPts val="600"/>
            </a:spcAft>
            <a:buNone/>
          </a:pPr>
          <a:r>
            <a:rPr lang="en-US" sz="2300" kern="1200" dirty="0"/>
            <a:t>outcomes for practicing community pharmacists in</a:t>
          </a:r>
        </a:p>
        <a:p>
          <a:pPr marL="0" lvl="0" indent="0" algn="l" defTabSz="1022350">
            <a:lnSpc>
              <a:spcPct val="100000"/>
            </a:lnSpc>
            <a:spcBef>
              <a:spcPct val="0"/>
            </a:spcBef>
            <a:spcAft>
              <a:spcPts val="600"/>
            </a:spcAft>
            <a:buNone/>
          </a:pPr>
          <a:r>
            <a:rPr lang="en-US" sz="2300" kern="1200" dirty="0"/>
            <a:t>the U.S.</a:t>
          </a:r>
        </a:p>
      </dsp:txBody>
      <dsp:txXfrm>
        <a:off x="76848" y="1741720"/>
        <a:ext cx="7982909" cy="1420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AE405-C0E5-40A0-BCFC-29702B885DA8}">
      <dsp:nvSpPr>
        <dsp:cNvPr id="0" name=""/>
        <dsp:cNvSpPr/>
      </dsp:nvSpPr>
      <dsp:spPr>
        <a:xfrm>
          <a:off x="0" y="3744027"/>
          <a:ext cx="1490987" cy="491401"/>
        </a:xfrm>
        <a:prstGeom prst="rect">
          <a:avLst/>
        </a:prstGeom>
        <a:solidFill>
          <a:schemeClr val="bg1">
            <a:lumMod val="5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39" tIns="120904" rIns="106039" bIns="120904" numCol="1" spcCol="1270" anchor="ctr" anchorCtr="0">
          <a:noAutofit/>
        </a:bodyPr>
        <a:lstStyle/>
        <a:p>
          <a:pPr marL="0" lvl="0" indent="0" algn="ctr" defTabSz="755650">
            <a:lnSpc>
              <a:spcPct val="90000"/>
            </a:lnSpc>
            <a:spcBef>
              <a:spcPct val="0"/>
            </a:spcBef>
            <a:spcAft>
              <a:spcPct val="35000"/>
            </a:spcAft>
            <a:buNone/>
          </a:pPr>
          <a:r>
            <a:rPr lang="en-US" sz="1700" kern="1200"/>
            <a:t>Work</a:t>
          </a:r>
        </a:p>
      </dsp:txBody>
      <dsp:txXfrm>
        <a:off x="0" y="3744027"/>
        <a:ext cx="1490987" cy="491401"/>
      </dsp:txXfrm>
    </dsp:sp>
    <dsp:sp modelId="{EF7ED4CC-557D-49D8-AF62-AED7B6F0E0DE}">
      <dsp:nvSpPr>
        <dsp:cNvPr id="0" name=""/>
        <dsp:cNvSpPr/>
      </dsp:nvSpPr>
      <dsp:spPr>
        <a:xfrm>
          <a:off x="1490987" y="3744027"/>
          <a:ext cx="4472961" cy="491401"/>
        </a:xfrm>
        <a:prstGeom prst="rect">
          <a:avLst/>
        </a:prstGeom>
        <a:solidFill>
          <a:schemeClr val="bg1">
            <a:lumMod val="85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33" tIns="228600" rIns="90733" bIns="228600" numCol="1" spcCol="1270" anchor="ctr" anchorCtr="0">
          <a:noAutofit/>
        </a:bodyPr>
        <a:lstStyle/>
        <a:p>
          <a:pPr marL="0" lvl="0" indent="0" algn="l" defTabSz="800100">
            <a:lnSpc>
              <a:spcPct val="90000"/>
            </a:lnSpc>
            <a:spcBef>
              <a:spcPct val="0"/>
            </a:spcBef>
            <a:spcAft>
              <a:spcPct val="35000"/>
            </a:spcAft>
            <a:buNone/>
          </a:pPr>
          <a:r>
            <a:rPr lang="en-US" sz="1800" kern="1200" dirty="0"/>
            <a:t>with stakeholders to develop training | Pharm-SAVES</a:t>
          </a:r>
        </a:p>
      </dsp:txBody>
      <dsp:txXfrm>
        <a:off x="1490987" y="3744027"/>
        <a:ext cx="4472961" cy="491401"/>
      </dsp:txXfrm>
    </dsp:sp>
    <dsp:sp modelId="{1C6D3600-0023-4386-8FE6-4FF44427BACE}">
      <dsp:nvSpPr>
        <dsp:cNvPr id="0" name=""/>
        <dsp:cNvSpPr/>
      </dsp:nvSpPr>
      <dsp:spPr>
        <a:xfrm rot="10800000">
          <a:off x="0" y="2995623"/>
          <a:ext cx="1490987" cy="75577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39" tIns="120904" rIns="106039" bIns="120904" numCol="1" spcCol="1270" anchor="ctr" anchorCtr="0">
          <a:noAutofit/>
        </a:bodyPr>
        <a:lstStyle/>
        <a:p>
          <a:pPr marL="0" lvl="0" indent="0" algn="ctr" defTabSz="755650">
            <a:lnSpc>
              <a:spcPct val="90000"/>
            </a:lnSpc>
            <a:spcBef>
              <a:spcPct val="0"/>
            </a:spcBef>
            <a:spcAft>
              <a:spcPct val="35000"/>
            </a:spcAft>
            <a:buNone/>
          </a:pPr>
          <a:r>
            <a:rPr lang="en-US" sz="1700" kern="1200" dirty="0"/>
            <a:t>Identify</a:t>
          </a:r>
        </a:p>
      </dsp:txBody>
      <dsp:txXfrm rot="-10800000">
        <a:off x="0" y="2995623"/>
        <a:ext cx="1490987" cy="491254"/>
      </dsp:txXfrm>
    </dsp:sp>
    <dsp:sp modelId="{B02C4B78-B00E-497B-8164-8846962CA95B}">
      <dsp:nvSpPr>
        <dsp:cNvPr id="0" name=""/>
        <dsp:cNvSpPr/>
      </dsp:nvSpPr>
      <dsp:spPr>
        <a:xfrm>
          <a:off x="1490987" y="2995623"/>
          <a:ext cx="4472961" cy="49125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33" tIns="228600" rIns="90733" bIns="228600" numCol="1" spcCol="1270" anchor="ctr" anchorCtr="0">
          <a:noAutofit/>
        </a:bodyPr>
        <a:lstStyle/>
        <a:p>
          <a:pPr marL="0" lvl="0" indent="0" algn="l" defTabSz="800100">
            <a:lnSpc>
              <a:spcPct val="90000"/>
            </a:lnSpc>
            <a:spcBef>
              <a:spcPct val="0"/>
            </a:spcBef>
            <a:spcAft>
              <a:spcPct val="35000"/>
            </a:spcAft>
            <a:buNone/>
          </a:pPr>
          <a:r>
            <a:rPr lang="en-US" sz="1800" kern="1200" dirty="0"/>
            <a:t>stakeholder preferences | Conducted formative study</a:t>
          </a:r>
        </a:p>
      </dsp:txBody>
      <dsp:txXfrm>
        <a:off x="1490987" y="2995623"/>
        <a:ext cx="4472961" cy="491254"/>
      </dsp:txXfrm>
    </dsp:sp>
    <dsp:sp modelId="{1C58E55E-D3B2-40CA-A64A-DE9CFFB95865}">
      <dsp:nvSpPr>
        <dsp:cNvPr id="0" name=""/>
        <dsp:cNvSpPr/>
      </dsp:nvSpPr>
      <dsp:spPr>
        <a:xfrm rot="10800000">
          <a:off x="0" y="2247218"/>
          <a:ext cx="1490987" cy="75577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39" tIns="120904" rIns="106039" bIns="120904" numCol="1" spcCol="1270" anchor="ctr" anchorCtr="0">
          <a:noAutofit/>
        </a:bodyPr>
        <a:lstStyle/>
        <a:p>
          <a:pPr marL="0" lvl="0" indent="0" algn="ctr" defTabSz="755650">
            <a:lnSpc>
              <a:spcPct val="90000"/>
            </a:lnSpc>
            <a:spcBef>
              <a:spcPct val="0"/>
            </a:spcBef>
            <a:spcAft>
              <a:spcPct val="35000"/>
            </a:spcAft>
            <a:buNone/>
          </a:pPr>
          <a:r>
            <a:rPr lang="en-US" sz="1700" kern="1200"/>
            <a:t>Conduct</a:t>
          </a:r>
        </a:p>
      </dsp:txBody>
      <dsp:txXfrm rot="-10800000">
        <a:off x="0" y="2247218"/>
        <a:ext cx="1490987" cy="491254"/>
      </dsp:txXfrm>
    </dsp:sp>
    <dsp:sp modelId="{D9289263-C5F7-49F6-AE2B-68428AC82658}">
      <dsp:nvSpPr>
        <dsp:cNvPr id="0" name=""/>
        <dsp:cNvSpPr/>
      </dsp:nvSpPr>
      <dsp:spPr>
        <a:xfrm>
          <a:off x="1490987" y="2247218"/>
          <a:ext cx="4472961" cy="49125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33" tIns="228600" rIns="90733" bIns="228600" numCol="1" spcCol="1270" anchor="ctr" anchorCtr="0">
          <a:noAutofit/>
        </a:bodyPr>
        <a:lstStyle/>
        <a:p>
          <a:pPr marL="0" lvl="0" indent="0" algn="l" defTabSz="800100">
            <a:lnSpc>
              <a:spcPct val="90000"/>
            </a:lnSpc>
            <a:spcBef>
              <a:spcPct val="0"/>
            </a:spcBef>
            <a:spcAft>
              <a:spcPct val="35000"/>
            </a:spcAft>
            <a:buNone/>
          </a:pPr>
          <a:r>
            <a:rPr lang="en-US" sz="1800" kern="1200" dirty="0"/>
            <a:t>stakeholder survey | Surveyed NC pharmacists</a:t>
          </a:r>
        </a:p>
      </dsp:txBody>
      <dsp:txXfrm>
        <a:off x="1490987" y="2247218"/>
        <a:ext cx="4472961" cy="491254"/>
      </dsp:txXfrm>
    </dsp:sp>
    <dsp:sp modelId="{722A1F39-D5C2-4F9A-A9B5-EA8F2B608D32}">
      <dsp:nvSpPr>
        <dsp:cNvPr id="0" name=""/>
        <dsp:cNvSpPr/>
      </dsp:nvSpPr>
      <dsp:spPr>
        <a:xfrm rot="10800000">
          <a:off x="0" y="1474893"/>
          <a:ext cx="1490987" cy="75577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39" tIns="120904" rIns="106039" bIns="120904" numCol="1" spcCol="1270" anchor="ctr" anchorCtr="0">
          <a:noAutofit/>
        </a:bodyPr>
        <a:lstStyle/>
        <a:p>
          <a:pPr marL="0" lvl="0" indent="0" algn="ctr" defTabSz="755650">
            <a:lnSpc>
              <a:spcPct val="90000"/>
            </a:lnSpc>
            <a:spcBef>
              <a:spcPct val="0"/>
            </a:spcBef>
            <a:spcAft>
              <a:spcPct val="35000"/>
            </a:spcAft>
            <a:buNone/>
          </a:pPr>
          <a:r>
            <a:rPr lang="en-US" sz="1700" kern="1200" dirty="0"/>
            <a:t>Identify</a:t>
          </a:r>
        </a:p>
      </dsp:txBody>
      <dsp:txXfrm rot="-10800000">
        <a:off x="0" y="1474893"/>
        <a:ext cx="1490987" cy="491254"/>
      </dsp:txXfrm>
    </dsp:sp>
    <dsp:sp modelId="{F49398DC-E69B-443B-869F-AD04844018D1}">
      <dsp:nvSpPr>
        <dsp:cNvPr id="0" name=""/>
        <dsp:cNvSpPr/>
      </dsp:nvSpPr>
      <dsp:spPr>
        <a:xfrm>
          <a:off x="1490987" y="1474894"/>
          <a:ext cx="4472961" cy="49125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33" tIns="228600" rIns="90733" bIns="228600" numCol="1" spcCol="1270" anchor="ctr" anchorCtr="0">
          <a:noAutofit/>
        </a:bodyPr>
        <a:lstStyle/>
        <a:p>
          <a:pPr marL="0" lvl="0" indent="0" algn="l" defTabSz="800100">
            <a:lnSpc>
              <a:spcPct val="90000"/>
            </a:lnSpc>
            <a:spcBef>
              <a:spcPct val="0"/>
            </a:spcBef>
            <a:spcAft>
              <a:spcPct val="35000"/>
            </a:spcAft>
            <a:buNone/>
          </a:pPr>
          <a:r>
            <a:rPr lang="en-US" sz="1800" kern="1200" dirty="0"/>
            <a:t>gaps &amp; unmet needs | Lack of communication training</a:t>
          </a:r>
        </a:p>
      </dsp:txBody>
      <dsp:txXfrm>
        <a:off x="1490987" y="1474894"/>
        <a:ext cx="4472961" cy="491254"/>
      </dsp:txXfrm>
    </dsp:sp>
    <dsp:sp modelId="{037BDB1B-433E-476C-9F47-1D55B8A24015}">
      <dsp:nvSpPr>
        <dsp:cNvPr id="0" name=""/>
        <dsp:cNvSpPr/>
      </dsp:nvSpPr>
      <dsp:spPr>
        <a:xfrm rot="10800000">
          <a:off x="0" y="750409"/>
          <a:ext cx="1490987" cy="755775"/>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39" tIns="120904" rIns="106039"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Review</a:t>
          </a:r>
        </a:p>
      </dsp:txBody>
      <dsp:txXfrm rot="-10800000">
        <a:off x="0" y="750409"/>
        <a:ext cx="1490987" cy="491254"/>
      </dsp:txXfrm>
    </dsp:sp>
    <dsp:sp modelId="{85BA19A8-85AC-4943-BAB3-BCC227B5687B}">
      <dsp:nvSpPr>
        <dsp:cNvPr id="0" name=""/>
        <dsp:cNvSpPr/>
      </dsp:nvSpPr>
      <dsp:spPr>
        <a:xfrm>
          <a:off x="1490987" y="750409"/>
          <a:ext cx="4472961" cy="49125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33" tIns="228600" rIns="90733" bIns="228600" numCol="1" spcCol="1270" anchor="ctr" anchorCtr="0">
          <a:noAutofit/>
        </a:bodyPr>
        <a:lstStyle/>
        <a:p>
          <a:pPr marL="0" lvl="0" indent="0" algn="l" defTabSz="800100">
            <a:lnSpc>
              <a:spcPct val="90000"/>
            </a:lnSpc>
            <a:spcBef>
              <a:spcPct val="0"/>
            </a:spcBef>
            <a:spcAft>
              <a:spcPct val="35000"/>
            </a:spcAft>
            <a:buNone/>
          </a:pPr>
          <a:r>
            <a:rPr lang="en-US" sz="1800" kern="1200" dirty="0"/>
            <a:t>literature | Existing pharmacy suicide trainings </a:t>
          </a:r>
        </a:p>
      </dsp:txBody>
      <dsp:txXfrm>
        <a:off x="1490987" y="750409"/>
        <a:ext cx="4472961" cy="491254"/>
      </dsp:txXfrm>
    </dsp:sp>
    <dsp:sp modelId="{8DCE8F49-92D9-4EEF-9B0A-CBEAE1BF57AF}">
      <dsp:nvSpPr>
        <dsp:cNvPr id="0" name=""/>
        <dsp:cNvSpPr/>
      </dsp:nvSpPr>
      <dsp:spPr>
        <a:xfrm rot="10800000">
          <a:off x="0" y="2004"/>
          <a:ext cx="1490987" cy="75577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039" tIns="120904" rIns="106039"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Define</a:t>
          </a:r>
        </a:p>
      </dsp:txBody>
      <dsp:txXfrm rot="-10800000">
        <a:off x="0" y="2004"/>
        <a:ext cx="1490987" cy="491254"/>
      </dsp:txXfrm>
    </dsp:sp>
    <dsp:sp modelId="{39D91F26-AF09-4769-A480-EAF64040975A}">
      <dsp:nvSpPr>
        <dsp:cNvPr id="0" name=""/>
        <dsp:cNvSpPr/>
      </dsp:nvSpPr>
      <dsp:spPr>
        <a:xfrm>
          <a:off x="1490987" y="2004"/>
          <a:ext cx="4472961" cy="49125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733" tIns="228600" rIns="90733" bIns="228600" numCol="1" spcCol="1270" anchor="ctr" anchorCtr="0">
          <a:noAutofit/>
        </a:bodyPr>
        <a:lstStyle/>
        <a:p>
          <a:pPr marL="0" lvl="0" indent="0" algn="l" defTabSz="800100">
            <a:lnSpc>
              <a:spcPct val="90000"/>
            </a:lnSpc>
            <a:spcBef>
              <a:spcPct val="0"/>
            </a:spcBef>
            <a:spcAft>
              <a:spcPct val="35000"/>
            </a:spcAft>
            <a:buNone/>
          </a:pPr>
          <a:r>
            <a:rPr lang="en-US" sz="1800" kern="1200" dirty="0"/>
            <a:t>problem | Pharmacy staff interact with suicidal patients</a:t>
          </a:r>
        </a:p>
      </dsp:txBody>
      <dsp:txXfrm>
        <a:off x="1490987" y="2004"/>
        <a:ext cx="4472961" cy="491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7D3B-65EF-44E5-87BA-48950497EB7B}">
      <dsp:nvSpPr>
        <dsp:cNvPr id="0" name=""/>
        <dsp:cNvSpPr/>
      </dsp:nvSpPr>
      <dsp:spPr>
        <a:xfrm>
          <a:off x="372009" y="1271544"/>
          <a:ext cx="1472729" cy="1287350"/>
        </a:xfrm>
        <a:prstGeom prst="rightArrow">
          <a:avLst>
            <a:gd name="adj1" fmla="val 70000"/>
            <a:gd name="adj2" fmla="val 50000"/>
          </a:avLst>
        </a:prstGeom>
        <a:solidFill>
          <a:schemeClr val="accent2">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Analyze data</a:t>
          </a:r>
        </a:p>
        <a:p>
          <a:pPr marL="114300" lvl="1" indent="-114300" algn="l" defTabSz="577850">
            <a:lnSpc>
              <a:spcPct val="90000"/>
            </a:lnSpc>
            <a:spcBef>
              <a:spcPct val="0"/>
            </a:spcBef>
            <a:spcAft>
              <a:spcPct val="15000"/>
            </a:spcAft>
            <a:buChar char="•"/>
          </a:pPr>
          <a:r>
            <a:rPr lang="en-US" sz="1300" kern="1200" dirty="0"/>
            <a:t>Share findings</a:t>
          </a:r>
        </a:p>
      </dsp:txBody>
      <dsp:txXfrm>
        <a:off x="740192" y="1464647"/>
        <a:ext cx="717956" cy="901145"/>
      </dsp:txXfrm>
    </dsp:sp>
    <dsp:sp modelId="{4EBF6727-1846-4D83-9096-92C000ED776F}">
      <dsp:nvSpPr>
        <dsp:cNvPr id="0" name=""/>
        <dsp:cNvSpPr/>
      </dsp:nvSpPr>
      <dsp:spPr>
        <a:xfrm>
          <a:off x="3827"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Present Results</a:t>
          </a:r>
        </a:p>
      </dsp:txBody>
      <dsp:txXfrm>
        <a:off x="111665" y="1654875"/>
        <a:ext cx="520688" cy="520688"/>
      </dsp:txXfrm>
    </dsp:sp>
    <dsp:sp modelId="{ECF8BCB7-FC80-4262-AE99-8DE52B30D04C}">
      <dsp:nvSpPr>
        <dsp:cNvPr id="0" name=""/>
        <dsp:cNvSpPr/>
      </dsp:nvSpPr>
      <dsp:spPr>
        <a:xfrm>
          <a:off x="2304967" y="1271544"/>
          <a:ext cx="1472729" cy="1287350"/>
        </a:xfrm>
        <a:prstGeom prst="rightArrow">
          <a:avLst>
            <a:gd name="adj1" fmla="val 70000"/>
            <a:gd name="adj2" fmla="val 50000"/>
          </a:avLst>
        </a:prstGeom>
        <a:solidFill>
          <a:schemeClr val="accent1">
            <a:lumMod val="40000"/>
            <a:lumOff val="6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 barriers to address</a:t>
          </a:r>
        </a:p>
      </dsp:txBody>
      <dsp:txXfrm>
        <a:off x="2673149" y="1464647"/>
        <a:ext cx="717956" cy="901145"/>
      </dsp:txXfrm>
    </dsp:sp>
    <dsp:sp modelId="{9886427E-D2CD-4A78-9116-4F2C1CBDDC38}">
      <dsp:nvSpPr>
        <dsp:cNvPr id="0" name=""/>
        <dsp:cNvSpPr/>
      </dsp:nvSpPr>
      <dsp:spPr>
        <a:xfrm>
          <a:off x="1936784"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Prioritize Content</a:t>
          </a:r>
        </a:p>
      </dsp:txBody>
      <dsp:txXfrm>
        <a:off x="2044622" y="1654875"/>
        <a:ext cx="520688" cy="520688"/>
      </dsp:txXfrm>
    </dsp:sp>
    <dsp:sp modelId="{2F42595B-2946-4CF5-BA9C-75472DC1AAEF}">
      <dsp:nvSpPr>
        <dsp:cNvPr id="0" name=""/>
        <dsp:cNvSpPr/>
      </dsp:nvSpPr>
      <dsp:spPr>
        <a:xfrm>
          <a:off x="4237924" y="1271544"/>
          <a:ext cx="1472729" cy="1287350"/>
        </a:xfrm>
        <a:prstGeom prst="rightArrow">
          <a:avLst>
            <a:gd name="adj1" fmla="val 70000"/>
            <a:gd name="adj2" fmla="val 50000"/>
          </a:avLst>
        </a:prstGeom>
        <a:solidFill>
          <a:schemeClr val="accent1">
            <a:lumMod val="60000"/>
            <a:lumOff val="4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Module</a:t>
          </a:r>
          <a:endParaRPr lang="en-US" sz="1300" kern="1200" dirty="0"/>
        </a:p>
        <a:p>
          <a:pPr marL="114300" lvl="1" indent="-114300" algn="l" defTabSz="577850">
            <a:lnSpc>
              <a:spcPct val="90000"/>
            </a:lnSpc>
            <a:spcBef>
              <a:spcPct val="0"/>
            </a:spcBef>
            <a:spcAft>
              <a:spcPct val="15000"/>
            </a:spcAft>
            <a:buChar char="•"/>
          </a:pPr>
          <a:r>
            <a:rPr lang="en-US" sz="1300" kern="1200"/>
            <a:t>Video scripts</a:t>
          </a:r>
          <a:endParaRPr lang="en-US" sz="1300" kern="1200" dirty="0"/>
        </a:p>
      </dsp:txBody>
      <dsp:txXfrm>
        <a:off x="4606107" y="1464647"/>
        <a:ext cx="717956" cy="901145"/>
      </dsp:txXfrm>
    </dsp:sp>
    <dsp:sp modelId="{69D872C1-459E-473C-9CFB-DADAAC5DC6A8}">
      <dsp:nvSpPr>
        <dsp:cNvPr id="0" name=""/>
        <dsp:cNvSpPr/>
      </dsp:nvSpPr>
      <dsp:spPr>
        <a:xfrm>
          <a:off x="3889381" y="1560129"/>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Draft Content</a:t>
          </a:r>
        </a:p>
      </dsp:txBody>
      <dsp:txXfrm>
        <a:off x="3997219" y="1667967"/>
        <a:ext cx="520688" cy="520688"/>
      </dsp:txXfrm>
    </dsp:sp>
    <dsp:sp modelId="{37FF7DD3-E3B8-4257-8A30-70DCA915CC89}">
      <dsp:nvSpPr>
        <dsp:cNvPr id="0" name=""/>
        <dsp:cNvSpPr/>
      </dsp:nvSpPr>
      <dsp:spPr>
        <a:xfrm>
          <a:off x="6170882" y="1271544"/>
          <a:ext cx="1472729" cy="1287350"/>
        </a:xfrm>
        <a:prstGeom prst="rightArrow">
          <a:avLst>
            <a:gd name="adj1" fmla="val 70000"/>
            <a:gd name="adj2" fmla="val 50000"/>
          </a:avLst>
        </a:prstGeom>
        <a:solidFill>
          <a:schemeClr val="accent1">
            <a:lumMod val="75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Share drafts</a:t>
          </a:r>
          <a:endParaRPr lang="en-US" sz="1300" kern="1200" dirty="0"/>
        </a:p>
        <a:p>
          <a:pPr marL="114300" lvl="1" indent="-114300" algn="l" defTabSz="577850">
            <a:lnSpc>
              <a:spcPct val="90000"/>
            </a:lnSpc>
            <a:spcBef>
              <a:spcPct val="0"/>
            </a:spcBef>
            <a:spcAft>
              <a:spcPct val="15000"/>
            </a:spcAft>
            <a:buChar char="•"/>
          </a:pPr>
          <a:r>
            <a:rPr lang="en-US" sz="1300" kern="1200"/>
            <a:t>Revise</a:t>
          </a:r>
          <a:endParaRPr lang="en-US" sz="1300" kern="1200" dirty="0"/>
        </a:p>
      </dsp:txBody>
      <dsp:txXfrm>
        <a:off x="6539064" y="1464647"/>
        <a:ext cx="717956" cy="901145"/>
      </dsp:txXfrm>
    </dsp:sp>
    <dsp:sp modelId="{672B8E29-D683-4335-8772-06588D0B7B3D}">
      <dsp:nvSpPr>
        <dsp:cNvPr id="0" name=""/>
        <dsp:cNvSpPr/>
      </dsp:nvSpPr>
      <dsp:spPr>
        <a:xfrm>
          <a:off x="5802699"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Review &amp; Revise</a:t>
          </a:r>
          <a:endParaRPr lang="en-US" sz="1000" kern="1200" dirty="0"/>
        </a:p>
      </dsp:txBody>
      <dsp:txXfrm>
        <a:off x="5910537" y="1654875"/>
        <a:ext cx="520688" cy="520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7D3B-65EF-44E5-87BA-48950497EB7B}">
      <dsp:nvSpPr>
        <dsp:cNvPr id="0" name=""/>
        <dsp:cNvSpPr/>
      </dsp:nvSpPr>
      <dsp:spPr>
        <a:xfrm>
          <a:off x="372009" y="1271544"/>
          <a:ext cx="1472729" cy="1287350"/>
        </a:xfrm>
        <a:prstGeom prst="rightArrow">
          <a:avLst>
            <a:gd name="adj1" fmla="val 70000"/>
            <a:gd name="adj2" fmla="val 50000"/>
          </a:avLst>
        </a:prstGeom>
        <a:solidFill>
          <a:schemeClr val="accent2">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Analyze data</a:t>
          </a:r>
        </a:p>
        <a:p>
          <a:pPr marL="114300" lvl="1" indent="-114300" algn="l" defTabSz="577850">
            <a:lnSpc>
              <a:spcPct val="90000"/>
            </a:lnSpc>
            <a:spcBef>
              <a:spcPct val="0"/>
            </a:spcBef>
            <a:spcAft>
              <a:spcPct val="15000"/>
            </a:spcAft>
            <a:buChar char="•"/>
          </a:pPr>
          <a:r>
            <a:rPr lang="en-US" sz="1300" kern="1200" dirty="0"/>
            <a:t>Share findings</a:t>
          </a:r>
        </a:p>
      </dsp:txBody>
      <dsp:txXfrm>
        <a:off x="740192" y="1464647"/>
        <a:ext cx="717956" cy="901145"/>
      </dsp:txXfrm>
    </dsp:sp>
    <dsp:sp modelId="{4EBF6727-1846-4D83-9096-92C000ED776F}">
      <dsp:nvSpPr>
        <dsp:cNvPr id="0" name=""/>
        <dsp:cNvSpPr/>
      </dsp:nvSpPr>
      <dsp:spPr>
        <a:xfrm>
          <a:off x="3827"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Present Results</a:t>
          </a:r>
        </a:p>
      </dsp:txBody>
      <dsp:txXfrm>
        <a:off x="111665" y="1654875"/>
        <a:ext cx="520688" cy="520688"/>
      </dsp:txXfrm>
    </dsp:sp>
    <dsp:sp modelId="{ECF8BCB7-FC80-4262-AE99-8DE52B30D04C}">
      <dsp:nvSpPr>
        <dsp:cNvPr id="0" name=""/>
        <dsp:cNvSpPr/>
      </dsp:nvSpPr>
      <dsp:spPr>
        <a:xfrm>
          <a:off x="2304967" y="1271544"/>
          <a:ext cx="1472729" cy="1287350"/>
        </a:xfrm>
        <a:prstGeom prst="rightArrow">
          <a:avLst>
            <a:gd name="adj1" fmla="val 70000"/>
            <a:gd name="adj2" fmla="val 50000"/>
          </a:avLst>
        </a:prstGeom>
        <a:solidFill>
          <a:schemeClr val="accent1">
            <a:lumMod val="40000"/>
            <a:lumOff val="6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 barriers to address</a:t>
          </a:r>
        </a:p>
      </dsp:txBody>
      <dsp:txXfrm>
        <a:off x="2673149" y="1464647"/>
        <a:ext cx="717956" cy="901145"/>
      </dsp:txXfrm>
    </dsp:sp>
    <dsp:sp modelId="{9886427E-D2CD-4A78-9116-4F2C1CBDDC38}">
      <dsp:nvSpPr>
        <dsp:cNvPr id="0" name=""/>
        <dsp:cNvSpPr/>
      </dsp:nvSpPr>
      <dsp:spPr>
        <a:xfrm>
          <a:off x="1936784"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Prioritize Content</a:t>
          </a:r>
        </a:p>
      </dsp:txBody>
      <dsp:txXfrm>
        <a:off x="2044622" y="1654875"/>
        <a:ext cx="520688" cy="520688"/>
      </dsp:txXfrm>
    </dsp:sp>
    <dsp:sp modelId="{2F42595B-2946-4CF5-BA9C-75472DC1AAEF}">
      <dsp:nvSpPr>
        <dsp:cNvPr id="0" name=""/>
        <dsp:cNvSpPr/>
      </dsp:nvSpPr>
      <dsp:spPr>
        <a:xfrm>
          <a:off x="4237924" y="1271544"/>
          <a:ext cx="1472729" cy="1287350"/>
        </a:xfrm>
        <a:prstGeom prst="rightArrow">
          <a:avLst>
            <a:gd name="adj1" fmla="val 70000"/>
            <a:gd name="adj2" fmla="val 50000"/>
          </a:avLst>
        </a:prstGeom>
        <a:solidFill>
          <a:schemeClr val="accent1">
            <a:lumMod val="60000"/>
            <a:lumOff val="4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Module</a:t>
          </a:r>
          <a:endParaRPr lang="en-US" sz="1300" kern="1200" dirty="0"/>
        </a:p>
        <a:p>
          <a:pPr marL="114300" lvl="1" indent="-114300" algn="l" defTabSz="577850">
            <a:lnSpc>
              <a:spcPct val="90000"/>
            </a:lnSpc>
            <a:spcBef>
              <a:spcPct val="0"/>
            </a:spcBef>
            <a:spcAft>
              <a:spcPct val="15000"/>
            </a:spcAft>
            <a:buChar char="•"/>
          </a:pPr>
          <a:r>
            <a:rPr lang="en-US" sz="1300" kern="1200" dirty="0"/>
            <a:t>Video scripts</a:t>
          </a:r>
        </a:p>
      </dsp:txBody>
      <dsp:txXfrm>
        <a:off x="4606107" y="1464647"/>
        <a:ext cx="717956" cy="901145"/>
      </dsp:txXfrm>
    </dsp:sp>
    <dsp:sp modelId="{69D872C1-459E-473C-9CFB-DADAAC5DC6A8}">
      <dsp:nvSpPr>
        <dsp:cNvPr id="0" name=""/>
        <dsp:cNvSpPr/>
      </dsp:nvSpPr>
      <dsp:spPr>
        <a:xfrm>
          <a:off x="3889381" y="1560129"/>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Draft Content</a:t>
          </a:r>
        </a:p>
      </dsp:txBody>
      <dsp:txXfrm>
        <a:off x="3997219" y="1667967"/>
        <a:ext cx="520688" cy="520688"/>
      </dsp:txXfrm>
    </dsp:sp>
    <dsp:sp modelId="{37FF7DD3-E3B8-4257-8A30-70DCA915CC89}">
      <dsp:nvSpPr>
        <dsp:cNvPr id="0" name=""/>
        <dsp:cNvSpPr/>
      </dsp:nvSpPr>
      <dsp:spPr>
        <a:xfrm>
          <a:off x="6170882" y="1271544"/>
          <a:ext cx="1472729" cy="1287350"/>
        </a:xfrm>
        <a:prstGeom prst="rightArrow">
          <a:avLst>
            <a:gd name="adj1" fmla="val 70000"/>
            <a:gd name="adj2" fmla="val 50000"/>
          </a:avLst>
        </a:prstGeom>
        <a:solidFill>
          <a:schemeClr val="accent1">
            <a:lumMod val="75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Share drafts</a:t>
          </a:r>
          <a:endParaRPr lang="en-US" sz="1300" kern="1200" dirty="0"/>
        </a:p>
        <a:p>
          <a:pPr marL="114300" lvl="1" indent="-114300" algn="l" defTabSz="577850">
            <a:lnSpc>
              <a:spcPct val="90000"/>
            </a:lnSpc>
            <a:spcBef>
              <a:spcPct val="0"/>
            </a:spcBef>
            <a:spcAft>
              <a:spcPct val="15000"/>
            </a:spcAft>
            <a:buChar char="•"/>
          </a:pPr>
          <a:r>
            <a:rPr lang="en-US" sz="1300" kern="1200"/>
            <a:t>Revise</a:t>
          </a:r>
          <a:endParaRPr lang="en-US" sz="1300" kern="1200" dirty="0"/>
        </a:p>
      </dsp:txBody>
      <dsp:txXfrm>
        <a:off x="6539064" y="1464647"/>
        <a:ext cx="717956" cy="901145"/>
      </dsp:txXfrm>
    </dsp:sp>
    <dsp:sp modelId="{672B8E29-D683-4335-8772-06588D0B7B3D}">
      <dsp:nvSpPr>
        <dsp:cNvPr id="0" name=""/>
        <dsp:cNvSpPr/>
      </dsp:nvSpPr>
      <dsp:spPr>
        <a:xfrm>
          <a:off x="5802699"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Review &amp; Revise</a:t>
          </a:r>
          <a:endParaRPr lang="en-US" sz="1000" kern="1200" dirty="0"/>
        </a:p>
      </dsp:txBody>
      <dsp:txXfrm>
        <a:off x="5910537" y="1654875"/>
        <a:ext cx="520688" cy="5206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67D3B-65EF-44E5-87BA-48950497EB7B}">
      <dsp:nvSpPr>
        <dsp:cNvPr id="0" name=""/>
        <dsp:cNvSpPr/>
      </dsp:nvSpPr>
      <dsp:spPr>
        <a:xfrm>
          <a:off x="372009" y="1271544"/>
          <a:ext cx="1472729" cy="1287350"/>
        </a:xfrm>
        <a:prstGeom prst="rightArrow">
          <a:avLst>
            <a:gd name="adj1" fmla="val 70000"/>
            <a:gd name="adj2" fmla="val 50000"/>
          </a:avLst>
        </a:prstGeom>
        <a:solidFill>
          <a:schemeClr val="accent2">
            <a:lumMod val="20000"/>
            <a:lumOff val="80000"/>
            <a:alpha val="9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Analyze data</a:t>
          </a:r>
        </a:p>
        <a:p>
          <a:pPr marL="114300" lvl="1" indent="-114300" algn="l" defTabSz="577850">
            <a:lnSpc>
              <a:spcPct val="90000"/>
            </a:lnSpc>
            <a:spcBef>
              <a:spcPct val="0"/>
            </a:spcBef>
            <a:spcAft>
              <a:spcPct val="15000"/>
            </a:spcAft>
            <a:buChar char="•"/>
          </a:pPr>
          <a:r>
            <a:rPr lang="en-US" sz="1300" kern="1200" dirty="0"/>
            <a:t>Share findings</a:t>
          </a:r>
        </a:p>
      </dsp:txBody>
      <dsp:txXfrm>
        <a:off x="740192" y="1464647"/>
        <a:ext cx="717956" cy="901145"/>
      </dsp:txXfrm>
    </dsp:sp>
    <dsp:sp modelId="{4EBF6727-1846-4D83-9096-92C000ED776F}">
      <dsp:nvSpPr>
        <dsp:cNvPr id="0" name=""/>
        <dsp:cNvSpPr/>
      </dsp:nvSpPr>
      <dsp:spPr>
        <a:xfrm>
          <a:off x="3827"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Present Results</a:t>
          </a:r>
        </a:p>
      </dsp:txBody>
      <dsp:txXfrm>
        <a:off x="111665" y="1654875"/>
        <a:ext cx="520688" cy="520688"/>
      </dsp:txXfrm>
    </dsp:sp>
    <dsp:sp modelId="{ECF8BCB7-FC80-4262-AE99-8DE52B30D04C}">
      <dsp:nvSpPr>
        <dsp:cNvPr id="0" name=""/>
        <dsp:cNvSpPr/>
      </dsp:nvSpPr>
      <dsp:spPr>
        <a:xfrm>
          <a:off x="2304967" y="1271544"/>
          <a:ext cx="1472729" cy="1287350"/>
        </a:xfrm>
        <a:prstGeom prst="rightArrow">
          <a:avLst>
            <a:gd name="adj1" fmla="val 70000"/>
            <a:gd name="adj2" fmla="val 50000"/>
          </a:avLst>
        </a:prstGeom>
        <a:solidFill>
          <a:schemeClr val="accent1">
            <a:lumMod val="40000"/>
            <a:lumOff val="6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 barriers to address</a:t>
          </a:r>
        </a:p>
      </dsp:txBody>
      <dsp:txXfrm>
        <a:off x="2673149" y="1464647"/>
        <a:ext cx="717956" cy="901145"/>
      </dsp:txXfrm>
    </dsp:sp>
    <dsp:sp modelId="{9886427E-D2CD-4A78-9116-4F2C1CBDDC38}">
      <dsp:nvSpPr>
        <dsp:cNvPr id="0" name=""/>
        <dsp:cNvSpPr/>
      </dsp:nvSpPr>
      <dsp:spPr>
        <a:xfrm>
          <a:off x="1936784"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Prioritize Content</a:t>
          </a:r>
        </a:p>
      </dsp:txBody>
      <dsp:txXfrm>
        <a:off x="2044622" y="1654875"/>
        <a:ext cx="520688" cy="520688"/>
      </dsp:txXfrm>
    </dsp:sp>
    <dsp:sp modelId="{2F42595B-2946-4CF5-BA9C-75472DC1AAEF}">
      <dsp:nvSpPr>
        <dsp:cNvPr id="0" name=""/>
        <dsp:cNvSpPr/>
      </dsp:nvSpPr>
      <dsp:spPr>
        <a:xfrm>
          <a:off x="4237924" y="1271544"/>
          <a:ext cx="1472729" cy="1287350"/>
        </a:xfrm>
        <a:prstGeom prst="rightArrow">
          <a:avLst>
            <a:gd name="adj1" fmla="val 70000"/>
            <a:gd name="adj2" fmla="val 50000"/>
          </a:avLst>
        </a:prstGeom>
        <a:solidFill>
          <a:schemeClr val="accent1">
            <a:lumMod val="60000"/>
            <a:lumOff val="40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Module</a:t>
          </a:r>
          <a:endParaRPr lang="en-US" sz="1300" kern="1200" dirty="0"/>
        </a:p>
        <a:p>
          <a:pPr marL="114300" lvl="1" indent="-114300" algn="l" defTabSz="577850">
            <a:lnSpc>
              <a:spcPct val="90000"/>
            </a:lnSpc>
            <a:spcBef>
              <a:spcPct val="0"/>
            </a:spcBef>
            <a:spcAft>
              <a:spcPct val="15000"/>
            </a:spcAft>
            <a:buChar char="•"/>
          </a:pPr>
          <a:r>
            <a:rPr lang="en-US" sz="1300" kern="1200"/>
            <a:t>Video scripts</a:t>
          </a:r>
          <a:endParaRPr lang="en-US" sz="1300" kern="1200" dirty="0"/>
        </a:p>
      </dsp:txBody>
      <dsp:txXfrm>
        <a:off x="4606107" y="1464647"/>
        <a:ext cx="717956" cy="901145"/>
      </dsp:txXfrm>
    </dsp:sp>
    <dsp:sp modelId="{69D872C1-459E-473C-9CFB-DADAAC5DC6A8}">
      <dsp:nvSpPr>
        <dsp:cNvPr id="0" name=""/>
        <dsp:cNvSpPr/>
      </dsp:nvSpPr>
      <dsp:spPr>
        <a:xfrm>
          <a:off x="3889381" y="1560129"/>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Draft Content</a:t>
          </a:r>
          <a:endParaRPr lang="en-US" sz="1000" kern="1200" dirty="0"/>
        </a:p>
      </dsp:txBody>
      <dsp:txXfrm>
        <a:off x="3997219" y="1667967"/>
        <a:ext cx="520688" cy="520688"/>
      </dsp:txXfrm>
    </dsp:sp>
    <dsp:sp modelId="{37FF7DD3-E3B8-4257-8A30-70DCA915CC89}">
      <dsp:nvSpPr>
        <dsp:cNvPr id="0" name=""/>
        <dsp:cNvSpPr/>
      </dsp:nvSpPr>
      <dsp:spPr>
        <a:xfrm>
          <a:off x="6170882" y="1271544"/>
          <a:ext cx="1472729" cy="1287350"/>
        </a:xfrm>
        <a:prstGeom prst="rightArrow">
          <a:avLst>
            <a:gd name="adj1" fmla="val 70000"/>
            <a:gd name="adj2" fmla="val 50000"/>
          </a:avLst>
        </a:prstGeom>
        <a:solidFill>
          <a:schemeClr val="accent1">
            <a:lumMod val="7500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t>Share drafts</a:t>
          </a:r>
          <a:endParaRPr lang="en-US" sz="1300" kern="1200" dirty="0"/>
        </a:p>
        <a:p>
          <a:pPr marL="114300" lvl="1" indent="-114300" algn="l" defTabSz="577850">
            <a:lnSpc>
              <a:spcPct val="90000"/>
            </a:lnSpc>
            <a:spcBef>
              <a:spcPct val="0"/>
            </a:spcBef>
            <a:spcAft>
              <a:spcPct val="15000"/>
            </a:spcAft>
            <a:buChar char="•"/>
          </a:pPr>
          <a:r>
            <a:rPr lang="en-US" sz="1300" kern="1200"/>
            <a:t>Revise</a:t>
          </a:r>
          <a:endParaRPr lang="en-US" sz="1300" kern="1200" dirty="0"/>
        </a:p>
      </dsp:txBody>
      <dsp:txXfrm>
        <a:off x="6539064" y="1464647"/>
        <a:ext cx="717956" cy="901145"/>
      </dsp:txXfrm>
    </dsp:sp>
    <dsp:sp modelId="{672B8E29-D683-4335-8772-06588D0B7B3D}">
      <dsp:nvSpPr>
        <dsp:cNvPr id="0" name=""/>
        <dsp:cNvSpPr/>
      </dsp:nvSpPr>
      <dsp:spPr>
        <a:xfrm>
          <a:off x="5802699" y="1547037"/>
          <a:ext cx="736364" cy="736364"/>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Review &amp; Revise</a:t>
          </a:r>
          <a:endParaRPr lang="en-US" sz="1000" kern="1200" dirty="0"/>
        </a:p>
      </dsp:txBody>
      <dsp:txXfrm>
        <a:off x="5910537" y="1654875"/>
        <a:ext cx="520688" cy="520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ACB7E-7697-D140-B48D-62DB000667D0}">
      <dsp:nvSpPr>
        <dsp:cNvPr id="0" name=""/>
        <dsp:cNvSpPr/>
      </dsp:nvSpPr>
      <dsp:spPr>
        <a:xfrm>
          <a:off x="0" y="0"/>
          <a:ext cx="6097712" cy="793752"/>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Why me?</a:t>
          </a:r>
        </a:p>
      </dsp:txBody>
      <dsp:txXfrm>
        <a:off x="23248" y="23248"/>
        <a:ext cx="5174120" cy="747256"/>
      </dsp:txXfrm>
    </dsp:sp>
    <dsp:sp modelId="{80A12162-DBF0-F04F-B020-2935B734CFFF}">
      <dsp:nvSpPr>
        <dsp:cNvPr id="0" name=""/>
        <dsp:cNvSpPr/>
      </dsp:nvSpPr>
      <dsp:spPr>
        <a:xfrm>
          <a:off x="569404" y="861871"/>
          <a:ext cx="6097712" cy="793752"/>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What can I do? (SAVES)</a:t>
          </a:r>
        </a:p>
      </dsp:txBody>
      <dsp:txXfrm>
        <a:off x="592652" y="885119"/>
        <a:ext cx="5024594" cy="747256"/>
      </dsp:txXfrm>
    </dsp:sp>
    <dsp:sp modelId="{7ABC5870-7E12-B445-A2B2-52AFA3EB34D4}">
      <dsp:nvSpPr>
        <dsp:cNvPr id="0" name=""/>
        <dsp:cNvSpPr/>
      </dsp:nvSpPr>
      <dsp:spPr>
        <a:xfrm>
          <a:off x="951791" y="1736839"/>
          <a:ext cx="6097712" cy="793752"/>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How does it work? </a:t>
          </a:r>
        </a:p>
      </dsp:txBody>
      <dsp:txXfrm>
        <a:off x="975039" y="1760087"/>
        <a:ext cx="5032216" cy="747256"/>
      </dsp:txXfrm>
    </dsp:sp>
    <dsp:sp modelId="{A10004FC-C66E-CF41-8936-D538F82E2375}">
      <dsp:nvSpPr>
        <dsp:cNvPr id="0" name=""/>
        <dsp:cNvSpPr/>
      </dsp:nvSpPr>
      <dsp:spPr>
        <a:xfrm>
          <a:off x="1524428" y="2610616"/>
          <a:ext cx="6097712" cy="79375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Resources</a:t>
          </a:r>
        </a:p>
      </dsp:txBody>
      <dsp:txXfrm>
        <a:off x="1547676" y="2633864"/>
        <a:ext cx="5024594" cy="747256"/>
      </dsp:txXfrm>
    </dsp:sp>
    <dsp:sp modelId="{52255038-0751-D840-AD63-1AF84357E4D0}">
      <dsp:nvSpPr>
        <dsp:cNvPr id="0" name=""/>
        <dsp:cNvSpPr/>
      </dsp:nvSpPr>
      <dsp:spPr>
        <a:xfrm>
          <a:off x="5581773" y="607942"/>
          <a:ext cx="515939" cy="51593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697859" y="607942"/>
        <a:ext cx="283767" cy="388244"/>
      </dsp:txXfrm>
    </dsp:sp>
    <dsp:sp modelId="{EF3E4F41-832B-B84C-B1DC-3EEEBAC78956}">
      <dsp:nvSpPr>
        <dsp:cNvPr id="0" name=""/>
        <dsp:cNvSpPr/>
      </dsp:nvSpPr>
      <dsp:spPr>
        <a:xfrm>
          <a:off x="6092456" y="1546013"/>
          <a:ext cx="515939" cy="51593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208542" y="1546013"/>
        <a:ext cx="283767" cy="388244"/>
      </dsp:txXfrm>
    </dsp:sp>
    <dsp:sp modelId="{4CC3DB29-FEBF-CC43-8A38-A11B8282A18E}">
      <dsp:nvSpPr>
        <dsp:cNvPr id="0" name=""/>
        <dsp:cNvSpPr/>
      </dsp:nvSpPr>
      <dsp:spPr>
        <a:xfrm>
          <a:off x="6552654" y="2387645"/>
          <a:ext cx="515939" cy="51593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668740" y="2387645"/>
        <a:ext cx="283767" cy="3882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9AD19-E9BF-4EBB-8507-1561E4E65BDA}" type="datetimeFigureOut">
              <a:rPr lang="en-US" smtClean="0"/>
              <a:t>9/14/2023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3F4E7-0E6C-4A67-95C0-1824E559135B}" type="slidenum">
              <a:rPr lang="en-US" smtClean="0"/>
              <a:t>‹#›</a:t>
            </a:fld>
            <a:endParaRPr lang="en-US"/>
          </a:p>
        </p:txBody>
      </p:sp>
    </p:spTree>
    <p:extLst>
      <p:ext uri="{BB962C8B-B14F-4D97-AF65-F5344CB8AC3E}">
        <p14:creationId xmlns:p14="http://schemas.microsoft.com/office/powerpoint/2010/main" val="325437164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3F4E7-0E6C-4A67-95C0-1824E559135B}" type="slidenum">
              <a:rPr lang="en-US" smtClean="0"/>
              <a:t>2</a:t>
            </a:fld>
            <a:endParaRPr lang="en-US"/>
          </a:p>
        </p:txBody>
      </p:sp>
    </p:spTree>
    <p:extLst>
      <p:ext uri="{BB962C8B-B14F-4D97-AF65-F5344CB8AC3E}">
        <p14:creationId xmlns:p14="http://schemas.microsoft.com/office/powerpoint/2010/main" val="416640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 second case depicts an upbeat, female patient “Ms. Smith” who asks about how much it would take to overdose on her medication. In each case, the trainee watches the video and types of responses to several questions, which are interspersed throughout the video. Example questions include: “Does Mr. Jones show any signs of suicide?” or “How confident are you that you can ask Ms. Smith about suicide?”. Questions are a combination of free text response and multiple choice where the participant is provided feedback after their response is submitted. </a:t>
            </a:r>
          </a:p>
          <a:p>
            <a:endParaRPr lang="en-US" dirty="0"/>
          </a:p>
        </p:txBody>
      </p:sp>
      <p:sp>
        <p:nvSpPr>
          <p:cNvPr id="4" name="Slide Number Placeholder 3"/>
          <p:cNvSpPr>
            <a:spLocks noGrp="1"/>
          </p:cNvSpPr>
          <p:nvPr>
            <p:ph type="sldNum" sz="quarter" idx="5"/>
          </p:nvPr>
        </p:nvSpPr>
        <p:spPr/>
        <p:txBody>
          <a:bodyPr/>
          <a:lstStyle/>
          <a:p>
            <a:fld id="{694D85C3-D62F-4ADF-B9F7-14E74A2D7989}" type="slidenum">
              <a:rPr lang="en-US" smtClean="0"/>
              <a:pPr/>
              <a:t>12</a:t>
            </a:fld>
            <a:endParaRPr lang="en-US"/>
          </a:p>
        </p:txBody>
      </p:sp>
    </p:spTree>
    <p:extLst>
      <p:ext uri="{BB962C8B-B14F-4D97-AF65-F5344CB8AC3E}">
        <p14:creationId xmlns:p14="http://schemas.microsoft.com/office/powerpoint/2010/main" val="2960391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13</a:t>
            </a:fld>
            <a:endParaRPr lang="en-US"/>
          </a:p>
        </p:txBody>
      </p:sp>
    </p:spTree>
    <p:extLst>
      <p:ext uri="{BB962C8B-B14F-4D97-AF65-F5344CB8AC3E}">
        <p14:creationId xmlns:p14="http://schemas.microsoft.com/office/powerpoint/2010/main" val="913596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15</a:t>
            </a:fld>
            <a:endParaRPr lang="en-US"/>
          </a:p>
        </p:txBody>
      </p:sp>
    </p:spTree>
    <p:extLst>
      <p:ext uri="{BB962C8B-B14F-4D97-AF65-F5344CB8AC3E}">
        <p14:creationId xmlns:p14="http://schemas.microsoft.com/office/powerpoint/2010/main" val="167486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Intervention group had access to the two interactive video cases and the control group did not</a:t>
            </a:r>
          </a:p>
        </p:txBody>
      </p:sp>
      <p:sp>
        <p:nvSpPr>
          <p:cNvPr id="4" name="Slide Number Placeholder 3"/>
          <p:cNvSpPr>
            <a:spLocks noGrp="1"/>
          </p:cNvSpPr>
          <p:nvPr>
            <p:ph type="sldNum" sz="quarter" idx="5"/>
          </p:nvPr>
        </p:nvSpPr>
        <p:spPr/>
        <p:txBody>
          <a:bodyPr/>
          <a:lstStyle/>
          <a:p>
            <a:fld id="{11FD478F-A116-4C74-A9A2-B4E18D3D1CCF}" type="slidenum">
              <a:rPr lang="en-US" smtClean="0"/>
              <a:t>16</a:t>
            </a:fld>
            <a:endParaRPr lang="en-US"/>
          </a:p>
        </p:txBody>
      </p:sp>
    </p:spTree>
    <p:extLst>
      <p:ext uri="{BB962C8B-B14F-4D97-AF65-F5344CB8AC3E}">
        <p14:creationId xmlns:p14="http://schemas.microsoft.com/office/powerpoint/2010/main" val="2685076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Knowledge based on training content</a:t>
            </a:r>
          </a:p>
          <a:p>
            <a:r>
              <a:rPr lang="en-US" sz="1800" dirty="0">
                <a:effectLst/>
                <a:latin typeface="Times New Roman" panose="02020603050405020304" pitchFamily="18" charset="0"/>
                <a:ea typeface="Times New Roman" panose="02020603050405020304" pitchFamily="18" charset="0"/>
              </a:rPr>
              <a:t>Gatekeeper self-efficacy: how confident pharmacy staff were that they could perform various suicide prevention tasks (based on validated Wyman measure)</a:t>
            </a:r>
          </a:p>
          <a:p>
            <a:r>
              <a:rPr lang="en-US" sz="1800" dirty="0">
                <a:effectLst/>
                <a:latin typeface="Times New Roman" panose="02020603050405020304" pitchFamily="18" charset="0"/>
              </a:rPr>
              <a:t>Gatekeeper preparedness: how well-prepared they feel to perform various gatekeeper activities (based on Wyman et al measure)</a:t>
            </a:r>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17</a:t>
            </a:fld>
            <a:endParaRPr lang="en-US"/>
          </a:p>
        </p:txBody>
      </p:sp>
    </p:spTree>
    <p:extLst>
      <p:ext uri="{BB962C8B-B14F-4D97-AF65-F5344CB8AC3E}">
        <p14:creationId xmlns:p14="http://schemas.microsoft.com/office/powerpoint/2010/main" val="3753953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Of the 120 who enrolled, 87 completed the immediate post-training survey (73% completion rate)</a:t>
            </a:r>
          </a:p>
          <a:p>
            <a:r>
              <a:rPr lang="en-US" dirty="0"/>
              <a:t>Older people, men, and pharmacists were more likely to complete the follow up.</a:t>
            </a:r>
          </a:p>
        </p:txBody>
      </p:sp>
      <p:sp>
        <p:nvSpPr>
          <p:cNvPr id="4" name="Slide Number Placeholder 3"/>
          <p:cNvSpPr>
            <a:spLocks noGrp="1"/>
          </p:cNvSpPr>
          <p:nvPr>
            <p:ph type="sldNum" sz="quarter" idx="5"/>
          </p:nvPr>
        </p:nvSpPr>
        <p:spPr/>
        <p:txBody>
          <a:bodyPr/>
          <a:lstStyle/>
          <a:p>
            <a:fld id="{89A58526-B1C2-4972-B5FE-602E648E0024}" type="slidenum">
              <a:rPr lang="en-US" smtClean="0"/>
              <a:t>18</a:t>
            </a:fld>
            <a:endParaRPr lang="en-US"/>
          </a:p>
        </p:txBody>
      </p:sp>
    </p:spTree>
    <p:extLst>
      <p:ext uri="{BB962C8B-B14F-4D97-AF65-F5344CB8AC3E}">
        <p14:creationId xmlns:p14="http://schemas.microsoft.com/office/powerpoint/2010/main" val="297039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87 people completed immediate post-training post-test</a:t>
            </a:r>
          </a:p>
          <a:p>
            <a:r>
              <a:rPr lang="en-US" dirty="0"/>
              <a:t>Those who completed training were (add diffs)</a:t>
            </a:r>
          </a:p>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19</a:t>
            </a:fld>
            <a:endParaRPr lang="en-US"/>
          </a:p>
        </p:txBody>
      </p:sp>
    </p:spTree>
    <p:extLst>
      <p:ext uri="{BB962C8B-B14F-4D97-AF65-F5344CB8AC3E}">
        <p14:creationId xmlns:p14="http://schemas.microsoft.com/office/powerpoint/2010/main" val="408343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20</a:t>
            </a:fld>
            <a:endParaRPr lang="en-US"/>
          </a:p>
        </p:txBody>
      </p:sp>
    </p:spTree>
    <p:extLst>
      <p:ext uri="{BB962C8B-B14F-4D97-AF65-F5344CB8AC3E}">
        <p14:creationId xmlns:p14="http://schemas.microsoft.com/office/powerpoint/2010/main" val="649250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21</a:t>
            </a:fld>
            <a:endParaRPr lang="en-US"/>
          </a:p>
        </p:txBody>
      </p:sp>
    </p:spTree>
    <p:extLst>
      <p:ext uri="{BB962C8B-B14F-4D97-AF65-F5344CB8AC3E}">
        <p14:creationId xmlns:p14="http://schemas.microsoft.com/office/powerpoint/2010/main" val="381209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Bob is a middle-aged white male Gulf-War veteran with hypertension. Recently he has been having trouble sleeping.  He is a regular customer at the pharmacy and usually he is polite and mild-mannered.    </a:t>
            </a:r>
          </a:p>
          <a:p>
            <a:pPr marL="0" marR="0">
              <a:lnSpc>
                <a:spcPct val="115000"/>
              </a:lnSpc>
              <a:spcBef>
                <a:spcPts val="0"/>
              </a:spcBef>
              <a:spcAft>
                <a:spcPts val="0"/>
              </a:spcAft>
            </a:pP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Bob</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Hi, I'm here to pick up my prescription.</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Pharmacist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Good to see you again, Bob. I have your zolpidem ready for you, is that right?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Bob:</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That's it. I'm just hoping these can help me sleep forever. </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Pharmacist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 feel that way too after a few nights of bad sleep. Do you have any questions about these?</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Bob:</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Yeah, would a few of these pills be strong enough so I wouldn’t have to wake up in the morning?  </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Pharmacist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(pauses) Bob, is everything ok?</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Bob: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Oh. I was just joking. I’m actually in a hurry today, so can I just get my medication. </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Pharmacist: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Okay, I know you're in a hurry and you're just kind of joking, but is there anything more you wanted to tell me?</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Bob:</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No, no, after tonight, it really won't be a problem. </a:t>
            </a:r>
            <a:br>
              <a:rPr lang="en-US" sz="1800" dirty="0">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22</a:t>
            </a:fld>
            <a:endParaRPr lang="en-US"/>
          </a:p>
        </p:txBody>
      </p:sp>
    </p:spTree>
    <p:extLst>
      <p:ext uri="{BB962C8B-B14F-4D97-AF65-F5344CB8AC3E}">
        <p14:creationId xmlns:p14="http://schemas.microsoft.com/office/powerpoint/2010/main" val="49226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4</a:t>
            </a:fld>
            <a:endParaRPr lang="en-US"/>
          </a:p>
        </p:txBody>
      </p:sp>
    </p:spTree>
    <p:extLst>
      <p:ext uri="{BB962C8B-B14F-4D97-AF65-F5344CB8AC3E}">
        <p14:creationId xmlns:p14="http://schemas.microsoft.com/office/powerpoint/2010/main" val="2436125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FD478F-A116-4C74-A9A2-B4E18D3D1CCF}" type="slidenum">
              <a:rPr lang="en-US" smtClean="0"/>
              <a:t>23</a:t>
            </a:fld>
            <a:endParaRPr lang="en-US"/>
          </a:p>
        </p:txBody>
      </p:sp>
    </p:spTree>
    <p:extLst>
      <p:ext uri="{BB962C8B-B14F-4D97-AF65-F5344CB8AC3E}">
        <p14:creationId xmlns:p14="http://schemas.microsoft.com/office/powerpoint/2010/main" val="80060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E1F38-57E2-4DCF-BD5A-9D6C6EC68F68}" type="slidenum">
              <a:rPr lang="en-US" smtClean="0"/>
              <a:t>5</a:t>
            </a:fld>
            <a:endParaRPr lang="en-US"/>
          </a:p>
        </p:txBody>
      </p:sp>
    </p:spTree>
    <p:extLst>
      <p:ext uri="{BB962C8B-B14F-4D97-AF65-F5344CB8AC3E}">
        <p14:creationId xmlns:p14="http://schemas.microsoft.com/office/powerpoint/2010/main" val="233933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E1F38-57E2-4DCF-BD5A-9D6C6EC68F68}" type="slidenum">
              <a:rPr lang="en-US" smtClean="0"/>
              <a:t>6</a:t>
            </a:fld>
            <a:endParaRPr lang="en-US"/>
          </a:p>
        </p:txBody>
      </p:sp>
    </p:spTree>
    <p:extLst>
      <p:ext uri="{BB962C8B-B14F-4D97-AF65-F5344CB8AC3E}">
        <p14:creationId xmlns:p14="http://schemas.microsoft.com/office/powerpoint/2010/main" val="139460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E1F38-57E2-4DCF-BD5A-9D6C6EC68F68}" type="slidenum">
              <a:rPr lang="en-US" smtClean="0"/>
              <a:t>7</a:t>
            </a:fld>
            <a:endParaRPr lang="en-US"/>
          </a:p>
        </p:txBody>
      </p:sp>
    </p:spTree>
    <p:extLst>
      <p:ext uri="{BB962C8B-B14F-4D97-AF65-F5344CB8AC3E}">
        <p14:creationId xmlns:p14="http://schemas.microsoft.com/office/powerpoint/2010/main" val="354694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3F4E7-0E6C-4A67-95C0-1824E559135B}" type="slidenum">
              <a:rPr lang="en-US" smtClean="0"/>
              <a:t>8</a:t>
            </a:fld>
            <a:endParaRPr lang="en-US"/>
          </a:p>
        </p:txBody>
      </p:sp>
    </p:spTree>
    <p:extLst>
      <p:ext uri="{BB962C8B-B14F-4D97-AF65-F5344CB8AC3E}">
        <p14:creationId xmlns:p14="http://schemas.microsoft.com/office/powerpoint/2010/main" val="341312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Why me discusses the important role of pharmacists in suicide prevention</a:t>
            </a:r>
          </a:p>
          <a:p>
            <a:r>
              <a:rPr lang="en-US" dirty="0"/>
              <a:t>Presents pharmacy-specific suicide interaction data</a:t>
            </a:r>
          </a:p>
        </p:txBody>
      </p:sp>
      <p:sp>
        <p:nvSpPr>
          <p:cNvPr id="4" name="Slide Number Placeholder 3"/>
          <p:cNvSpPr>
            <a:spLocks noGrp="1"/>
          </p:cNvSpPr>
          <p:nvPr>
            <p:ph type="sldNum" sz="quarter" idx="5"/>
          </p:nvPr>
        </p:nvSpPr>
        <p:spPr/>
        <p:txBody>
          <a:bodyPr/>
          <a:lstStyle/>
          <a:p>
            <a:fld id="{11FD478F-A116-4C74-A9A2-B4E18D3D1CCF}" type="slidenum">
              <a:rPr lang="en-US" smtClean="0"/>
              <a:t>9</a:t>
            </a:fld>
            <a:endParaRPr lang="en-US"/>
          </a:p>
        </p:txBody>
      </p:sp>
    </p:spTree>
    <p:extLst>
      <p:ext uri="{BB962C8B-B14F-4D97-AF65-F5344CB8AC3E}">
        <p14:creationId xmlns:p14="http://schemas.microsoft.com/office/powerpoint/2010/main" val="87333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a:t>Meat of the module</a:t>
            </a:r>
          </a:p>
        </p:txBody>
      </p:sp>
      <p:sp>
        <p:nvSpPr>
          <p:cNvPr id="4" name="Slide Number Placeholder 3"/>
          <p:cNvSpPr>
            <a:spLocks noGrp="1"/>
          </p:cNvSpPr>
          <p:nvPr>
            <p:ph type="sldNum" sz="quarter" idx="5"/>
          </p:nvPr>
        </p:nvSpPr>
        <p:spPr/>
        <p:txBody>
          <a:bodyPr/>
          <a:lstStyle/>
          <a:p>
            <a:fld id="{11FD478F-A116-4C74-A9A2-B4E18D3D1CCF}" type="slidenum">
              <a:rPr lang="en-US" smtClean="0"/>
              <a:t>10</a:t>
            </a:fld>
            <a:endParaRPr lang="en-US"/>
          </a:p>
        </p:txBody>
      </p:sp>
    </p:spTree>
    <p:extLst>
      <p:ext uri="{BB962C8B-B14F-4D97-AF65-F5344CB8AC3E}">
        <p14:creationId xmlns:p14="http://schemas.microsoft.com/office/powerpoint/2010/main" val="36263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4D85C3-D62F-4ADF-B9F7-14E74A2D7989}" type="slidenum">
              <a:rPr lang="en-US" smtClean="0"/>
              <a:pPr/>
              <a:t>11</a:t>
            </a:fld>
            <a:endParaRPr lang="en-US"/>
          </a:p>
        </p:txBody>
      </p:sp>
    </p:spTree>
    <p:extLst>
      <p:ext uri="{BB962C8B-B14F-4D97-AF65-F5344CB8AC3E}">
        <p14:creationId xmlns:p14="http://schemas.microsoft.com/office/powerpoint/2010/main" val="3786166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635DC-93B4-4C35-ACB6-2BBC37B40F8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358663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35DC-93B4-4C35-ACB6-2BBC37B40F8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413399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35DC-93B4-4C35-ACB6-2BBC37B40F8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307964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35DC-93B4-4C35-ACB6-2BBC37B40F8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180163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B635DC-93B4-4C35-ACB6-2BBC37B40F88}"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174547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635DC-93B4-4C35-ACB6-2BBC37B40F88}"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390026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635DC-93B4-4C35-ACB6-2BBC37B40F88}"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51904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635DC-93B4-4C35-ACB6-2BBC37B40F88}"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335364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635DC-93B4-4C35-ACB6-2BBC37B40F88}"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139884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B635DC-93B4-4C35-ACB6-2BBC37B40F88}"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413525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B635DC-93B4-4C35-ACB6-2BBC37B40F88}"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C6C04-7D12-4B2F-8C30-3DA366CFB3FC}" type="slidenum">
              <a:rPr lang="en-US" smtClean="0"/>
              <a:t>‹#›</a:t>
            </a:fld>
            <a:endParaRPr lang="en-US"/>
          </a:p>
        </p:txBody>
      </p:sp>
    </p:spTree>
    <p:extLst>
      <p:ext uri="{BB962C8B-B14F-4D97-AF65-F5344CB8AC3E}">
        <p14:creationId xmlns:p14="http://schemas.microsoft.com/office/powerpoint/2010/main" val="198759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0B635DC-93B4-4C35-ACB6-2BBC37B40F88}" type="datetimeFigureOut">
              <a:rPr lang="en-US" smtClean="0"/>
              <a:t>9/14/2023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AEC6C04-7D12-4B2F-8C30-3DA366CFB3FC}" type="slidenum">
              <a:rPr lang="en-US" smtClean="0"/>
              <a:t>‹#›</a:t>
            </a:fld>
            <a:endParaRPr lang="en-US"/>
          </a:p>
        </p:txBody>
      </p:sp>
    </p:spTree>
    <p:extLst>
      <p:ext uri="{BB962C8B-B14F-4D97-AF65-F5344CB8AC3E}">
        <p14:creationId xmlns:p14="http://schemas.microsoft.com/office/powerpoint/2010/main" val="77111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lickr.com/photos/lumaxart/2364689321/in/photostrea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10.svg"/><Relationship Id="rId5" Type="http://schemas.openxmlformats.org/officeDocument/2006/relationships/diagramQuickStyle" Target="../diagrams/quickStyle3.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image" Target="../media/image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10.svg"/><Relationship Id="rId5" Type="http://schemas.openxmlformats.org/officeDocument/2006/relationships/diagramQuickStyle" Target="../diagrams/quickStyle4.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image" Target="../media/image8.sv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10.svg"/><Relationship Id="rId5" Type="http://schemas.openxmlformats.org/officeDocument/2006/relationships/diagramQuickStyle" Target="../diagrams/quickStyle5.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image" Target="../media/image8.sv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A70B-E70A-62B3-3752-D7FD61970F3D}"/>
              </a:ext>
            </a:extLst>
          </p:cNvPr>
          <p:cNvSpPr>
            <a:spLocks noGrp="1"/>
          </p:cNvSpPr>
          <p:nvPr>
            <p:ph type="ctrTitle"/>
          </p:nvPr>
        </p:nvSpPr>
        <p:spPr>
          <a:xfrm>
            <a:off x="1143000" y="806255"/>
            <a:ext cx="6858000" cy="2312432"/>
          </a:xfrm>
        </p:spPr>
        <p:txBody>
          <a:bodyPr>
            <a:normAutofit fontScale="90000"/>
          </a:bodyPr>
          <a:lstStyle/>
          <a:p>
            <a:r>
              <a:rPr lang="en-US" dirty="0"/>
              <a:t>Preparing pharmacists to communicate with and refer individuals with suicide warning signs</a:t>
            </a:r>
          </a:p>
        </p:txBody>
      </p:sp>
      <p:sp>
        <p:nvSpPr>
          <p:cNvPr id="3" name="Subtitle 2">
            <a:extLst>
              <a:ext uri="{FF2B5EF4-FFF2-40B4-BE49-F238E27FC236}">
                <a16:creationId xmlns:a16="http://schemas.microsoft.com/office/drawing/2014/main" id="{9AD1E23A-2254-41A1-BC1B-325F8554DCBF}"/>
              </a:ext>
            </a:extLst>
          </p:cNvPr>
          <p:cNvSpPr>
            <a:spLocks noGrp="1"/>
          </p:cNvSpPr>
          <p:nvPr>
            <p:ph type="subTitle" idx="1"/>
          </p:nvPr>
        </p:nvSpPr>
        <p:spPr>
          <a:xfrm>
            <a:off x="1143000" y="3380642"/>
            <a:ext cx="6858000" cy="1195755"/>
          </a:xfrm>
        </p:spPr>
        <p:txBody>
          <a:bodyPr>
            <a:normAutofit fontScale="92500" lnSpcReduction="20000"/>
          </a:bodyPr>
          <a:lstStyle/>
          <a:p>
            <a:r>
              <a:rPr lang="en-US" dirty="0"/>
              <a:t>Delesha Carpenter, PhD, MSPH</a:t>
            </a:r>
          </a:p>
          <a:p>
            <a:r>
              <a:rPr lang="en-US" dirty="0"/>
              <a:t>Associate Professor &amp; Executive Vice Chair</a:t>
            </a:r>
          </a:p>
          <a:p>
            <a:r>
              <a:rPr lang="en-US" dirty="0"/>
              <a:t>Division of Pharmaceutical Outcomes and Policy</a:t>
            </a:r>
          </a:p>
          <a:p>
            <a:r>
              <a:rPr lang="en-US" dirty="0"/>
              <a:t>United States</a:t>
            </a:r>
          </a:p>
        </p:txBody>
      </p:sp>
      <p:pic>
        <p:nvPicPr>
          <p:cNvPr id="4" name="Picture 3">
            <a:extLst>
              <a:ext uri="{FF2B5EF4-FFF2-40B4-BE49-F238E27FC236}">
                <a16:creationId xmlns:a16="http://schemas.microsoft.com/office/drawing/2014/main" id="{3FEFC825-8754-07E9-7090-0495F83B2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4255" y="4610487"/>
            <a:ext cx="3217261" cy="455729"/>
          </a:xfrm>
          <a:prstGeom prst="rect">
            <a:avLst/>
          </a:prstGeom>
        </p:spPr>
      </p:pic>
    </p:spTree>
    <p:extLst>
      <p:ext uri="{BB962C8B-B14F-4D97-AF65-F5344CB8AC3E}">
        <p14:creationId xmlns:p14="http://schemas.microsoft.com/office/powerpoint/2010/main" val="129470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AA04-9834-666B-79E9-FBCF91273ADB}"/>
              </a:ext>
            </a:extLst>
          </p:cNvPr>
          <p:cNvSpPr>
            <a:spLocks noGrp="1"/>
          </p:cNvSpPr>
          <p:nvPr>
            <p:ph type="title"/>
          </p:nvPr>
        </p:nvSpPr>
        <p:spPr>
          <a:xfrm>
            <a:off x="626366" y="700430"/>
            <a:ext cx="3874452" cy="1256178"/>
          </a:xfrm>
        </p:spPr>
        <p:txBody>
          <a:bodyPr anchor="ctr">
            <a:normAutofit/>
          </a:bodyPr>
          <a:lstStyle/>
          <a:p>
            <a:r>
              <a:rPr lang="en-US" sz="3000"/>
              <a:t>What Can I Do? (SAVES)</a:t>
            </a:r>
          </a:p>
        </p:txBody>
      </p:sp>
      <p:sp>
        <p:nvSpPr>
          <p:cNvPr id="3" name="Content Placeholder 2">
            <a:extLst>
              <a:ext uri="{FF2B5EF4-FFF2-40B4-BE49-F238E27FC236}">
                <a16:creationId xmlns:a16="http://schemas.microsoft.com/office/drawing/2014/main" id="{0177EFEA-137C-7179-62E6-57BA0C3FFD8E}"/>
              </a:ext>
            </a:extLst>
          </p:cNvPr>
          <p:cNvSpPr>
            <a:spLocks noGrp="1"/>
          </p:cNvSpPr>
          <p:nvPr>
            <p:ph idx="1"/>
          </p:nvPr>
        </p:nvSpPr>
        <p:spPr>
          <a:xfrm>
            <a:off x="4643182" y="700430"/>
            <a:ext cx="3869869" cy="1256179"/>
          </a:xfrm>
        </p:spPr>
        <p:txBody>
          <a:bodyPr anchor="ctr">
            <a:normAutofit/>
          </a:bodyPr>
          <a:lstStyle/>
          <a:p>
            <a:r>
              <a:rPr lang="en-US" sz="1500"/>
              <a:t>Defines each step of the SAVES acronym</a:t>
            </a:r>
          </a:p>
          <a:p>
            <a:r>
              <a:rPr lang="en-US" sz="1500"/>
              <a:t>Example quotes about each step from pharmacy staff</a:t>
            </a:r>
          </a:p>
        </p:txBody>
      </p:sp>
      <p:pic>
        <p:nvPicPr>
          <p:cNvPr id="7" name="Picture 6">
            <a:extLst>
              <a:ext uri="{FF2B5EF4-FFF2-40B4-BE49-F238E27FC236}">
                <a16:creationId xmlns:a16="http://schemas.microsoft.com/office/drawing/2014/main" id="{790FEA7B-7D54-FF6F-BE81-A4E1824DE577}"/>
              </a:ext>
            </a:extLst>
          </p:cNvPr>
          <p:cNvPicPr>
            <a:picLocks noChangeAspect="1"/>
          </p:cNvPicPr>
          <p:nvPr/>
        </p:nvPicPr>
        <p:blipFill>
          <a:blip r:embed="rId3"/>
          <a:stretch>
            <a:fillRect/>
          </a:stretch>
        </p:blipFill>
        <p:spPr>
          <a:xfrm>
            <a:off x="626375" y="2181575"/>
            <a:ext cx="7886677" cy="2740619"/>
          </a:xfrm>
          <a:prstGeom prst="rect">
            <a:avLst/>
          </a:prstGeom>
        </p:spPr>
      </p:pic>
      <p:pic>
        <p:nvPicPr>
          <p:cNvPr id="4" name="Picture 3">
            <a:extLst>
              <a:ext uri="{FF2B5EF4-FFF2-40B4-BE49-F238E27FC236}">
                <a16:creationId xmlns:a16="http://schemas.microsoft.com/office/drawing/2014/main" id="{CB726C82-00A2-4D33-038F-D8E89B20005D}"/>
              </a:ext>
            </a:extLst>
          </p:cNvPr>
          <p:cNvPicPr>
            <a:picLocks noChangeAspect="1"/>
          </p:cNvPicPr>
          <p:nvPr/>
        </p:nvPicPr>
        <p:blipFill>
          <a:blip r:embed="rId4"/>
          <a:stretch>
            <a:fillRect/>
          </a:stretch>
        </p:blipFill>
        <p:spPr>
          <a:xfrm>
            <a:off x="786031" y="4176160"/>
            <a:ext cx="7820963" cy="1148495"/>
          </a:xfrm>
          <a:prstGeom prst="rect">
            <a:avLst/>
          </a:prstGeom>
          <a:ln>
            <a:solidFill>
              <a:schemeClr val="accent1"/>
            </a:solidFill>
          </a:ln>
        </p:spPr>
      </p:pic>
    </p:spTree>
    <p:extLst>
      <p:ext uri="{BB962C8B-B14F-4D97-AF65-F5344CB8AC3E}">
        <p14:creationId xmlns:p14="http://schemas.microsoft.com/office/powerpoint/2010/main" val="6529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B34845-14F6-EE22-FD5B-2693A4E6ACC9}"/>
              </a:ext>
            </a:extLst>
          </p:cNvPr>
          <p:cNvSpPr>
            <a:spLocks noGrp="1"/>
          </p:cNvSpPr>
          <p:nvPr>
            <p:ph type="title"/>
          </p:nvPr>
        </p:nvSpPr>
        <p:spPr>
          <a:xfrm>
            <a:off x="628650" y="559594"/>
            <a:ext cx="7886700" cy="994172"/>
          </a:xfrm>
        </p:spPr>
        <p:txBody>
          <a:bodyPr/>
          <a:lstStyle/>
          <a:p>
            <a:r>
              <a:rPr lang="en-US" dirty="0"/>
              <a:t>How Does It Work?</a:t>
            </a:r>
          </a:p>
        </p:txBody>
      </p:sp>
      <p:sp>
        <p:nvSpPr>
          <p:cNvPr id="3" name="Content Placeholder 2"/>
          <p:cNvSpPr>
            <a:spLocks noGrp="1"/>
          </p:cNvSpPr>
          <p:nvPr>
            <p:ph sz="half" idx="1"/>
          </p:nvPr>
        </p:nvSpPr>
        <p:spPr>
          <a:xfrm>
            <a:off x="615401" y="1785725"/>
            <a:ext cx="2455460" cy="2874271"/>
          </a:xfrm>
        </p:spPr>
        <p:txBody>
          <a:bodyPr>
            <a:noAutofit/>
          </a:bodyPr>
          <a:lstStyle/>
          <a:p>
            <a:pPr marL="0" indent="0">
              <a:buNone/>
            </a:pPr>
            <a:r>
              <a:rPr lang="en-US" sz="1800" dirty="0"/>
              <a:t>Short videos that model:</a:t>
            </a:r>
          </a:p>
          <a:p>
            <a:r>
              <a:rPr lang="en-US" sz="1800" dirty="0"/>
              <a:t>phone interaction</a:t>
            </a:r>
          </a:p>
          <a:p>
            <a:r>
              <a:rPr lang="en-US" sz="1800" dirty="0"/>
              <a:t>in-person interaction with a Veteran</a:t>
            </a:r>
          </a:p>
          <a:p>
            <a:r>
              <a:rPr lang="en-US" sz="1800" dirty="0"/>
              <a:t>drive-through interaction</a:t>
            </a:r>
          </a:p>
          <a:p>
            <a:pPr marL="0" indent="0">
              <a:buNone/>
            </a:pPr>
            <a:endParaRPr lang="en-US" b="0" dirty="0"/>
          </a:p>
          <a:p>
            <a:pPr marL="0" indent="0">
              <a:buNone/>
            </a:pPr>
            <a:endParaRPr lang="en-US" u="sng" dirty="0"/>
          </a:p>
        </p:txBody>
      </p:sp>
      <p:sp>
        <p:nvSpPr>
          <p:cNvPr id="5" name="TextBox 4">
            <a:extLst>
              <a:ext uri="{FF2B5EF4-FFF2-40B4-BE49-F238E27FC236}">
                <a16:creationId xmlns:a16="http://schemas.microsoft.com/office/drawing/2014/main" id="{A1AA1470-8B88-4F12-8A3F-85C430DE262F}"/>
              </a:ext>
            </a:extLst>
          </p:cNvPr>
          <p:cNvSpPr txBox="1"/>
          <p:nvPr/>
        </p:nvSpPr>
        <p:spPr>
          <a:xfrm>
            <a:off x="75112" y="4882884"/>
            <a:ext cx="9068888" cy="530915"/>
          </a:xfrm>
          <a:prstGeom prst="rect">
            <a:avLst/>
          </a:prstGeom>
          <a:noFill/>
        </p:spPr>
        <p:txBody>
          <a:bodyPr wrap="square" rtlCol="0">
            <a:spAutoFit/>
          </a:bodyPr>
          <a:lstStyle/>
          <a:p>
            <a:pPr defTabSz="342900">
              <a:defRPr/>
            </a:pPr>
            <a:r>
              <a:rPr lang="en-US" sz="1425" dirty="0">
                <a:latin typeface="Calibri" panose="020F0502020204030204"/>
              </a:rPr>
              <a:t>Carpenter DM, Roberts CA, Lavigne JE, Cross W.  (2021). Gatekeeper training needs of community pharmacy staff. </a:t>
            </a:r>
            <a:r>
              <a:rPr lang="en-US" sz="1425" i="1" dirty="0">
                <a:latin typeface="Calibri" panose="020F0502020204030204"/>
              </a:rPr>
              <a:t>SLTB</a:t>
            </a:r>
            <a:r>
              <a:rPr lang="en-US" sz="1425" dirty="0">
                <a:latin typeface="Calibri" panose="020F0502020204030204"/>
              </a:rPr>
              <a:t>, </a:t>
            </a:r>
            <a:r>
              <a:rPr lang="en-US" sz="1425" i="1" dirty="0">
                <a:latin typeface="Calibri" panose="020F0502020204030204"/>
              </a:rPr>
              <a:t>51</a:t>
            </a:r>
            <a:r>
              <a:rPr lang="en-US" sz="1425" dirty="0">
                <a:latin typeface="Calibri" panose="020F0502020204030204"/>
              </a:rPr>
              <a:t>(2), 220-228.</a:t>
            </a:r>
          </a:p>
        </p:txBody>
      </p:sp>
      <p:pic>
        <p:nvPicPr>
          <p:cNvPr id="4" name="Picture 3" descr="A picture containing text, person, window&#10;&#10;Description automatically generated">
            <a:extLst>
              <a:ext uri="{FF2B5EF4-FFF2-40B4-BE49-F238E27FC236}">
                <a16:creationId xmlns:a16="http://schemas.microsoft.com/office/drawing/2014/main" id="{3070C686-4B53-EE5E-45E9-1E0ADAE2873F}"/>
              </a:ext>
            </a:extLst>
          </p:cNvPr>
          <p:cNvPicPr>
            <a:picLocks noChangeAspect="1"/>
          </p:cNvPicPr>
          <p:nvPr/>
        </p:nvPicPr>
        <p:blipFill>
          <a:blip r:embed="rId3"/>
          <a:stretch>
            <a:fillRect/>
          </a:stretch>
        </p:blipFill>
        <p:spPr>
          <a:xfrm>
            <a:off x="3138231" y="1553766"/>
            <a:ext cx="5708468" cy="3198404"/>
          </a:xfrm>
          <a:prstGeom prst="rect">
            <a:avLst/>
          </a:prstGeom>
        </p:spPr>
      </p:pic>
    </p:spTree>
    <p:extLst>
      <p:ext uri="{BB962C8B-B14F-4D97-AF65-F5344CB8AC3E}">
        <p14:creationId xmlns:p14="http://schemas.microsoft.com/office/powerpoint/2010/main" val="370564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AA1470-8B88-4F12-8A3F-85C430DE262F}"/>
              </a:ext>
            </a:extLst>
          </p:cNvPr>
          <p:cNvSpPr txBox="1"/>
          <p:nvPr/>
        </p:nvSpPr>
        <p:spPr>
          <a:xfrm>
            <a:off x="150283" y="4724137"/>
            <a:ext cx="9061814" cy="530915"/>
          </a:xfrm>
          <a:prstGeom prst="rect">
            <a:avLst/>
          </a:prstGeom>
          <a:noFill/>
        </p:spPr>
        <p:txBody>
          <a:bodyPr wrap="square" rtlCol="0">
            <a:spAutoFit/>
          </a:bodyPr>
          <a:lstStyle/>
          <a:p>
            <a:pPr defTabSz="342900">
              <a:defRPr/>
            </a:pPr>
            <a:r>
              <a:rPr lang="en-US" sz="1425" dirty="0">
                <a:latin typeface="Calibri" panose="020F0502020204030204"/>
              </a:rPr>
              <a:t>Carpenter DM, Roberts CA, Lavigne JE, Cross W.  (2021). Gatekeeper training needs of community pharmacy staff. </a:t>
            </a:r>
            <a:r>
              <a:rPr lang="en-US" sz="1425" i="1" dirty="0">
                <a:latin typeface="Calibri" panose="020F0502020204030204"/>
              </a:rPr>
              <a:t>SLTB</a:t>
            </a:r>
            <a:r>
              <a:rPr lang="en-US" sz="1425" dirty="0">
                <a:latin typeface="Calibri" panose="020F0502020204030204"/>
              </a:rPr>
              <a:t>, </a:t>
            </a:r>
            <a:r>
              <a:rPr lang="en-US" sz="1425" i="1" dirty="0">
                <a:latin typeface="Calibri" panose="020F0502020204030204"/>
              </a:rPr>
              <a:t>51</a:t>
            </a:r>
            <a:r>
              <a:rPr lang="en-US" sz="1425" dirty="0">
                <a:latin typeface="Calibri" panose="020F0502020204030204"/>
              </a:rPr>
              <a:t>(2), 220-228.</a:t>
            </a:r>
          </a:p>
        </p:txBody>
      </p:sp>
      <p:grpSp>
        <p:nvGrpSpPr>
          <p:cNvPr id="7" name="Group 6">
            <a:extLst>
              <a:ext uri="{FF2B5EF4-FFF2-40B4-BE49-F238E27FC236}">
                <a16:creationId xmlns:a16="http://schemas.microsoft.com/office/drawing/2014/main" id="{E06E5179-1064-C076-BBD9-3CDC1E020644}"/>
              </a:ext>
            </a:extLst>
          </p:cNvPr>
          <p:cNvGrpSpPr/>
          <p:nvPr/>
        </p:nvGrpSpPr>
        <p:grpSpPr>
          <a:xfrm>
            <a:off x="773430" y="1423403"/>
            <a:ext cx="7597140" cy="3029310"/>
            <a:chOff x="0" y="0"/>
            <a:chExt cx="11106089" cy="3932747"/>
          </a:xfrm>
        </p:grpSpPr>
        <p:pic>
          <p:nvPicPr>
            <p:cNvPr id="9" name="Picture 8" descr="A person with long hair&#10;&#10;Description automatically generated with low confidence">
              <a:extLst>
                <a:ext uri="{FF2B5EF4-FFF2-40B4-BE49-F238E27FC236}">
                  <a16:creationId xmlns:a16="http://schemas.microsoft.com/office/drawing/2014/main" id="{E89725A0-079A-2CA6-8188-9BED4A57C845}"/>
                </a:ext>
              </a:extLst>
            </p:cNvPr>
            <p:cNvPicPr>
              <a:picLocks noChangeAspect="1"/>
            </p:cNvPicPr>
            <p:nvPr/>
          </p:nvPicPr>
          <p:blipFill rotWithShape="1">
            <a:blip r:embed="rId3"/>
            <a:srcRect l="3750" t="1" r="3077" b="-1702"/>
            <a:stretch/>
          </p:blipFill>
          <p:spPr bwMode="auto">
            <a:xfrm>
              <a:off x="0" y="0"/>
              <a:ext cx="5315648" cy="3932747"/>
            </a:xfrm>
            <a:prstGeom prst="rect">
              <a:avLst/>
            </a:prstGeom>
            <a:ln>
              <a:noFill/>
            </a:ln>
            <a:extLst>
              <a:ext uri="{53640926-AAD7-44D8-BBD7-CCE9431645EC}">
                <a14:shadowObscured xmlns:a14="http://schemas.microsoft.com/office/drawing/2010/main"/>
              </a:ext>
            </a:extLst>
          </p:spPr>
        </p:pic>
        <p:pic>
          <p:nvPicPr>
            <p:cNvPr id="10" name="Picture 9" descr="Website&#10;&#10;Description automatically generated">
              <a:extLst>
                <a:ext uri="{FF2B5EF4-FFF2-40B4-BE49-F238E27FC236}">
                  <a16:creationId xmlns:a16="http://schemas.microsoft.com/office/drawing/2014/main" id="{36376A07-828A-8783-0D2E-1B4E6AD89A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34" r="11028" b="1248"/>
            <a:stretch/>
          </p:blipFill>
          <p:spPr bwMode="auto">
            <a:xfrm>
              <a:off x="5315648" y="0"/>
              <a:ext cx="5790441" cy="3872080"/>
            </a:xfrm>
            <a:prstGeom prst="rect">
              <a:avLst/>
            </a:prstGeom>
            <a:ln>
              <a:noFill/>
            </a:ln>
            <a:extLst>
              <a:ext uri="{53640926-AAD7-44D8-BBD7-CCE9431645EC}">
                <a14:shadowObscured xmlns:a14="http://schemas.microsoft.com/office/drawing/2010/main"/>
              </a:ext>
            </a:extLst>
          </p:spPr>
        </p:pic>
      </p:grpSp>
      <p:sp>
        <p:nvSpPr>
          <p:cNvPr id="6" name="Title 1">
            <a:extLst>
              <a:ext uri="{FF2B5EF4-FFF2-40B4-BE49-F238E27FC236}">
                <a16:creationId xmlns:a16="http://schemas.microsoft.com/office/drawing/2014/main" id="{DD683A9A-10AC-10AD-7090-61F9AD5198A3}"/>
              </a:ext>
            </a:extLst>
          </p:cNvPr>
          <p:cNvSpPr>
            <a:spLocks noGrp="1"/>
          </p:cNvSpPr>
          <p:nvPr>
            <p:ph type="title"/>
          </p:nvPr>
        </p:nvSpPr>
        <p:spPr>
          <a:xfrm>
            <a:off x="628650" y="559594"/>
            <a:ext cx="7886700" cy="994172"/>
          </a:xfrm>
        </p:spPr>
        <p:txBody>
          <a:bodyPr/>
          <a:lstStyle/>
          <a:p>
            <a:r>
              <a:rPr lang="en-US" dirty="0"/>
              <a:t>Interactive Video Cases (Intervention Group)</a:t>
            </a:r>
          </a:p>
        </p:txBody>
      </p:sp>
    </p:spTree>
    <p:extLst>
      <p:ext uri="{BB962C8B-B14F-4D97-AF65-F5344CB8AC3E}">
        <p14:creationId xmlns:p14="http://schemas.microsoft.com/office/powerpoint/2010/main" val="309904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6B87-5CC5-1D55-883E-B92BC19B925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78B56EF-37EA-B55F-1D04-08EC476267B8}"/>
              </a:ext>
            </a:extLst>
          </p:cNvPr>
          <p:cNvSpPr>
            <a:spLocks noGrp="1"/>
          </p:cNvSpPr>
          <p:nvPr>
            <p:ph idx="1"/>
          </p:nvPr>
        </p:nvSpPr>
        <p:spPr/>
        <p:txBody>
          <a:bodyPr>
            <a:normAutofit/>
          </a:bodyPr>
          <a:lstStyle/>
          <a:p>
            <a:r>
              <a:rPr lang="en-US" sz="1800" b="1" dirty="0"/>
              <a:t>Online resources</a:t>
            </a:r>
          </a:p>
          <a:p>
            <a:endParaRPr lang="en-US" sz="1800" b="1" dirty="0"/>
          </a:p>
          <a:p>
            <a:r>
              <a:rPr lang="en-US" sz="1800" b="1" dirty="0"/>
              <a:t>Written resources</a:t>
            </a:r>
          </a:p>
          <a:p>
            <a:pPr marL="348854" indent="-67866">
              <a:buFont typeface="Wingdings" panose="05000000000000000000" pitchFamily="2" charset="2"/>
              <a:buChar char="v"/>
            </a:pPr>
            <a:r>
              <a:rPr lang="en-US" sz="1800" dirty="0"/>
              <a:t>Flyers</a:t>
            </a:r>
          </a:p>
          <a:p>
            <a:pPr marL="348854" indent="-67866">
              <a:buFont typeface="Wingdings" panose="05000000000000000000" pitchFamily="2" charset="2"/>
              <a:buChar char="v"/>
            </a:pPr>
            <a:r>
              <a:rPr lang="en-US" sz="1800" dirty="0"/>
              <a:t>Wallet card</a:t>
            </a:r>
          </a:p>
          <a:p>
            <a:pPr marL="348854" indent="-67866">
              <a:buFont typeface="Wingdings" panose="05000000000000000000" pitchFamily="2" charset="2"/>
              <a:buChar char="v"/>
            </a:pPr>
            <a:r>
              <a:rPr lang="en-US" sz="1800" dirty="0"/>
              <a:t>Printable flowchart</a:t>
            </a:r>
          </a:p>
          <a:p>
            <a:endParaRPr lang="en-US" sz="1800" b="1" dirty="0"/>
          </a:p>
          <a:p>
            <a:r>
              <a:rPr lang="en-US" sz="1800" b="1" dirty="0"/>
              <a:t>Local resource referral tool</a:t>
            </a:r>
          </a:p>
        </p:txBody>
      </p:sp>
      <p:pic>
        <p:nvPicPr>
          <p:cNvPr id="5" name="Picture 4">
            <a:extLst>
              <a:ext uri="{FF2B5EF4-FFF2-40B4-BE49-F238E27FC236}">
                <a16:creationId xmlns:a16="http://schemas.microsoft.com/office/drawing/2014/main" id="{3BC72DE4-98EE-456C-2A80-F61A49314EF3}"/>
              </a:ext>
            </a:extLst>
          </p:cNvPr>
          <p:cNvPicPr>
            <a:picLocks noChangeAspect="1"/>
          </p:cNvPicPr>
          <p:nvPr/>
        </p:nvPicPr>
        <p:blipFill>
          <a:blip r:embed="rId3"/>
          <a:stretch>
            <a:fillRect/>
          </a:stretch>
        </p:blipFill>
        <p:spPr>
          <a:xfrm>
            <a:off x="3673348" y="1778335"/>
            <a:ext cx="4647692" cy="1707815"/>
          </a:xfrm>
          <a:prstGeom prst="rect">
            <a:avLst/>
          </a:prstGeom>
        </p:spPr>
      </p:pic>
    </p:spTree>
    <p:extLst>
      <p:ext uri="{BB962C8B-B14F-4D97-AF65-F5344CB8AC3E}">
        <p14:creationId xmlns:p14="http://schemas.microsoft.com/office/powerpoint/2010/main" val="305642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2E158-C26C-EC05-E789-7291837AE76E}"/>
              </a:ext>
            </a:extLst>
          </p:cNvPr>
          <p:cNvPicPr>
            <a:picLocks noChangeAspect="1"/>
          </p:cNvPicPr>
          <p:nvPr/>
        </p:nvPicPr>
        <p:blipFill>
          <a:blip r:embed="rId2"/>
          <a:stretch>
            <a:fillRect/>
          </a:stretch>
        </p:blipFill>
        <p:spPr>
          <a:xfrm>
            <a:off x="326046" y="619067"/>
            <a:ext cx="8652325" cy="2699205"/>
          </a:xfrm>
          <a:prstGeom prst="rect">
            <a:avLst/>
          </a:prstGeom>
        </p:spPr>
      </p:pic>
      <p:pic>
        <p:nvPicPr>
          <p:cNvPr id="5" name="Picture 4">
            <a:extLst>
              <a:ext uri="{FF2B5EF4-FFF2-40B4-BE49-F238E27FC236}">
                <a16:creationId xmlns:a16="http://schemas.microsoft.com/office/drawing/2014/main" id="{9488B5F5-EF77-0E1F-B6AA-558D0063F56C}"/>
              </a:ext>
            </a:extLst>
          </p:cNvPr>
          <p:cNvPicPr>
            <a:picLocks noChangeAspect="1"/>
          </p:cNvPicPr>
          <p:nvPr/>
        </p:nvPicPr>
        <p:blipFill>
          <a:blip r:embed="rId3"/>
          <a:stretch>
            <a:fillRect/>
          </a:stretch>
        </p:blipFill>
        <p:spPr>
          <a:xfrm>
            <a:off x="486460" y="533342"/>
            <a:ext cx="8491910" cy="4423826"/>
          </a:xfrm>
          <a:prstGeom prst="rect">
            <a:avLst/>
          </a:prstGeom>
        </p:spPr>
      </p:pic>
      <p:pic>
        <p:nvPicPr>
          <p:cNvPr id="7" name="Picture 6">
            <a:extLst>
              <a:ext uri="{FF2B5EF4-FFF2-40B4-BE49-F238E27FC236}">
                <a16:creationId xmlns:a16="http://schemas.microsoft.com/office/drawing/2014/main" id="{5E711AD8-E555-0985-1FCB-81FD82923F53}"/>
              </a:ext>
            </a:extLst>
          </p:cNvPr>
          <p:cNvPicPr>
            <a:picLocks noChangeAspect="1"/>
          </p:cNvPicPr>
          <p:nvPr/>
        </p:nvPicPr>
        <p:blipFill>
          <a:blip r:embed="rId4"/>
          <a:stretch>
            <a:fillRect/>
          </a:stretch>
        </p:blipFill>
        <p:spPr>
          <a:xfrm>
            <a:off x="931537" y="430703"/>
            <a:ext cx="7441340" cy="4750956"/>
          </a:xfrm>
          <a:prstGeom prst="rect">
            <a:avLst/>
          </a:prstGeom>
        </p:spPr>
      </p:pic>
      <p:pic>
        <p:nvPicPr>
          <p:cNvPr id="9" name="Picture 8">
            <a:extLst>
              <a:ext uri="{FF2B5EF4-FFF2-40B4-BE49-F238E27FC236}">
                <a16:creationId xmlns:a16="http://schemas.microsoft.com/office/drawing/2014/main" id="{A9659BB4-738A-C938-05F3-9D4CD658ED41}"/>
              </a:ext>
            </a:extLst>
          </p:cNvPr>
          <p:cNvPicPr>
            <a:picLocks noChangeAspect="1"/>
          </p:cNvPicPr>
          <p:nvPr/>
        </p:nvPicPr>
        <p:blipFill>
          <a:blip r:embed="rId5"/>
          <a:stretch>
            <a:fillRect/>
          </a:stretch>
        </p:blipFill>
        <p:spPr>
          <a:xfrm>
            <a:off x="326046" y="2585093"/>
            <a:ext cx="8046832" cy="2642905"/>
          </a:xfrm>
          <a:prstGeom prst="rect">
            <a:avLst/>
          </a:prstGeom>
        </p:spPr>
      </p:pic>
    </p:spTree>
    <p:extLst>
      <p:ext uri="{BB962C8B-B14F-4D97-AF65-F5344CB8AC3E}">
        <p14:creationId xmlns:p14="http://schemas.microsoft.com/office/powerpoint/2010/main" val="425482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D2E1F3-7217-6C73-0677-CD931C54D208}"/>
              </a:ext>
            </a:extLst>
          </p:cNvPr>
          <p:cNvPicPr>
            <a:picLocks noChangeAspect="1"/>
          </p:cNvPicPr>
          <p:nvPr/>
        </p:nvPicPr>
        <p:blipFill>
          <a:blip r:embed="rId3"/>
          <a:stretch>
            <a:fillRect/>
          </a:stretch>
        </p:blipFill>
        <p:spPr>
          <a:xfrm>
            <a:off x="281663" y="925175"/>
            <a:ext cx="8580674" cy="3689688"/>
          </a:xfrm>
          <a:prstGeom prst="rect">
            <a:avLst/>
          </a:prstGeom>
        </p:spPr>
      </p:pic>
    </p:spTree>
    <p:extLst>
      <p:ext uri="{BB962C8B-B14F-4D97-AF65-F5344CB8AC3E}">
        <p14:creationId xmlns:p14="http://schemas.microsoft.com/office/powerpoint/2010/main" val="418363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CB720A7-CFFB-EAEB-7F76-D277967B2637}"/>
              </a:ext>
            </a:extLst>
          </p:cNvPr>
          <p:cNvGrpSpPr/>
          <p:nvPr/>
        </p:nvGrpSpPr>
        <p:grpSpPr>
          <a:xfrm>
            <a:off x="1094422" y="1703292"/>
            <a:ext cx="6955156" cy="3120995"/>
            <a:chOff x="1231230" y="1859339"/>
            <a:chExt cx="9273541" cy="4161327"/>
          </a:xfrm>
        </p:grpSpPr>
        <p:grpSp>
          <p:nvGrpSpPr>
            <p:cNvPr id="10" name="Group 9">
              <a:extLst>
                <a:ext uri="{FF2B5EF4-FFF2-40B4-BE49-F238E27FC236}">
                  <a16:creationId xmlns:a16="http://schemas.microsoft.com/office/drawing/2014/main" id="{22117E84-D1E5-C680-081C-54CDD5504929}"/>
                </a:ext>
              </a:extLst>
            </p:cNvPr>
            <p:cNvGrpSpPr/>
            <p:nvPr/>
          </p:nvGrpSpPr>
          <p:grpSpPr>
            <a:xfrm>
              <a:off x="1231230" y="1859339"/>
              <a:ext cx="9273541" cy="4161327"/>
              <a:chOff x="2666999" y="1859339"/>
              <a:chExt cx="9273541" cy="4161327"/>
            </a:xfrm>
          </p:grpSpPr>
          <p:sp>
            <p:nvSpPr>
              <p:cNvPr id="4" name="TextBox 3">
                <a:extLst>
                  <a:ext uri="{FF2B5EF4-FFF2-40B4-BE49-F238E27FC236}">
                    <a16:creationId xmlns:a16="http://schemas.microsoft.com/office/drawing/2014/main" id="{2A0D974E-A99E-404F-BFEF-2B9036D6A872}"/>
                  </a:ext>
                </a:extLst>
              </p:cNvPr>
              <p:cNvSpPr txBox="1"/>
              <p:nvPr/>
            </p:nvSpPr>
            <p:spPr>
              <a:xfrm>
                <a:off x="2667000" y="1859339"/>
                <a:ext cx="9273540" cy="1935275"/>
              </a:xfrm>
              <a:prstGeom prst="rect">
                <a:avLst/>
              </a:prstGeom>
              <a:solidFill>
                <a:schemeClr val="accent1">
                  <a:lumMod val="20000"/>
                  <a:lumOff val="8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t>Objective</a:t>
                </a:r>
              </a:p>
              <a:p>
                <a:pPr marL="1119188"/>
                <a:r>
                  <a:rPr lang="en-US" sz="1800" dirty="0"/>
                  <a:t>Determine whether Pharm-SAVES improves pharmacy staff members’ suicide prevention knowledge, gatekeeper self-efficacy, gatekeeper preparedness, and responses to a hypothetical patient case</a:t>
                </a:r>
              </a:p>
            </p:txBody>
          </p:sp>
          <p:sp>
            <p:nvSpPr>
              <p:cNvPr id="5" name="TextBox 4">
                <a:extLst>
                  <a:ext uri="{FF2B5EF4-FFF2-40B4-BE49-F238E27FC236}">
                    <a16:creationId xmlns:a16="http://schemas.microsoft.com/office/drawing/2014/main" id="{834DE2A5-2FEE-B2B0-F1C4-FADBE074CEFD}"/>
                  </a:ext>
                </a:extLst>
              </p:cNvPr>
              <p:cNvSpPr txBox="1"/>
              <p:nvPr/>
            </p:nvSpPr>
            <p:spPr>
              <a:xfrm>
                <a:off x="2666999" y="3875715"/>
                <a:ext cx="9273539" cy="875594"/>
              </a:xfrm>
              <a:prstGeom prst="rect">
                <a:avLst/>
              </a:prstGeom>
              <a:solidFill>
                <a:schemeClr val="accent1">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t>Population</a:t>
                </a:r>
              </a:p>
              <a:p>
                <a:pPr marL="1070372"/>
                <a:r>
                  <a:rPr lang="en-US" sz="1800" dirty="0"/>
                  <a:t>120 community pharmacy staff in GA, NC, SC, and TN</a:t>
                </a:r>
              </a:p>
            </p:txBody>
          </p:sp>
          <p:sp>
            <p:nvSpPr>
              <p:cNvPr id="6" name="TextBox 5">
                <a:extLst>
                  <a:ext uri="{FF2B5EF4-FFF2-40B4-BE49-F238E27FC236}">
                    <a16:creationId xmlns:a16="http://schemas.microsoft.com/office/drawing/2014/main" id="{1CC6FB59-7DAC-0B26-FA94-73DC5E133C66}"/>
                  </a:ext>
                </a:extLst>
              </p:cNvPr>
              <p:cNvSpPr txBox="1"/>
              <p:nvPr/>
            </p:nvSpPr>
            <p:spPr>
              <a:xfrm>
                <a:off x="2666999" y="4820337"/>
                <a:ext cx="9273538" cy="1200329"/>
              </a:xfrm>
              <a:prstGeom prst="rect">
                <a:avLst/>
              </a:prstGeom>
              <a:solidFill>
                <a:schemeClr val="accent1">
                  <a:lumMod val="75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solidFill>
                      <a:schemeClr val="bg1"/>
                    </a:solidFill>
                  </a:rPr>
                  <a:t>Procedures</a:t>
                </a:r>
              </a:p>
              <a:p>
                <a:pPr marL="987029"/>
                <a:r>
                  <a:rPr lang="en-US" sz="1800" dirty="0">
                    <a:solidFill>
                      <a:schemeClr val="bg1"/>
                    </a:solidFill>
                  </a:rPr>
                  <a:t>Consent obtained, randomized to intervention vs control, online training completed, immediate posttest</a:t>
                </a:r>
              </a:p>
            </p:txBody>
          </p:sp>
        </p:grpSp>
        <p:pic>
          <p:nvPicPr>
            <p:cNvPr id="9" name="Graphic 8" descr="Presentation with checklist with solid fill">
              <a:extLst>
                <a:ext uri="{FF2B5EF4-FFF2-40B4-BE49-F238E27FC236}">
                  <a16:creationId xmlns:a16="http://schemas.microsoft.com/office/drawing/2014/main" id="{B647D78E-0440-0FA0-9154-64BE32ABF5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9725" y="2360790"/>
              <a:ext cx="1037493" cy="1037493"/>
            </a:xfrm>
            <a:prstGeom prst="rect">
              <a:avLst/>
            </a:prstGeom>
          </p:spPr>
        </p:pic>
        <p:pic>
          <p:nvPicPr>
            <p:cNvPr id="12" name="Graphic 11" descr="Classroom with solid fill">
              <a:extLst>
                <a:ext uri="{FF2B5EF4-FFF2-40B4-BE49-F238E27FC236}">
                  <a16:creationId xmlns:a16="http://schemas.microsoft.com/office/drawing/2014/main" id="{A64406F6-14EA-7F7C-FBB6-29FDB5E71D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725" y="4952993"/>
              <a:ext cx="1057365" cy="1057365"/>
            </a:xfrm>
            <a:prstGeom prst="rect">
              <a:avLst/>
            </a:prstGeom>
          </p:spPr>
        </p:pic>
        <p:pic>
          <p:nvPicPr>
            <p:cNvPr id="14" name="Graphic 13" descr="Users with solid fill">
              <a:extLst>
                <a:ext uri="{FF2B5EF4-FFF2-40B4-BE49-F238E27FC236}">
                  <a16:creationId xmlns:a16="http://schemas.microsoft.com/office/drawing/2014/main" id="{9FC10D0D-179A-DB6D-BDAA-575F2268A7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81271" y="3856312"/>
              <a:ext cx="914400" cy="914400"/>
            </a:xfrm>
            <a:prstGeom prst="rect">
              <a:avLst/>
            </a:prstGeom>
          </p:spPr>
        </p:pic>
      </p:grpSp>
      <p:sp>
        <p:nvSpPr>
          <p:cNvPr id="3" name="Title 1">
            <a:extLst>
              <a:ext uri="{FF2B5EF4-FFF2-40B4-BE49-F238E27FC236}">
                <a16:creationId xmlns:a16="http://schemas.microsoft.com/office/drawing/2014/main" id="{A3707C0B-8898-A719-32BA-169D5FF33447}"/>
              </a:ext>
            </a:extLst>
          </p:cNvPr>
          <p:cNvSpPr txBox="1">
            <a:spLocks/>
          </p:cNvSpPr>
          <p:nvPr/>
        </p:nvSpPr>
        <p:spPr>
          <a:xfrm>
            <a:off x="628650" y="55959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Randomized Controlled Trial</a:t>
            </a:r>
          </a:p>
        </p:txBody>
      </p:sp>
    </p:spTree>
    <p:extLst>
      <p:ext uri="{BB962C8B-B14F-4D97-AF65-F5344CB8AC3E}">
        <p14:creationId xmlns:p14="http://schemas.microsoft.com/office/powerpoint/2010/main" val="413995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85A1B03-415A-2C0C-5ECB-A29EBDF195CB}"/>
              </a:ext>
            </a:extLst>
          </p:cNvPr>
          <p:cNvGrpSpPr/>
          <p:nvPr/>
        </p:nvGrpSpPr>
        <p:grpSpPr>
          <a:xfrm>
            <a:off x="435540" y="1783957"/>
            <a:ext cx="1961379" cy="2820479"/>
            <a:chOff x="1660046" y="2383007"/>
            <a:chExt cx="2673170" cy="3594461"/>
          </a:xfrm>
        </p:grpSpPr>
        <p:sp>
          <p:nvSpPr>
            <p:cNvPr id="6" name="TextBox 5">
              <a:extLst>
                <a:ext uri="{FF2B5EF4-FFF2-40B4-BE49-F238E27FC236}">
                  <a16:creationId xmlns:a16="http://schemas.microsoft.com/office/drawing/2014/main" id="{46FB5CD1-B839-7895-3D27-7DF2001C3AA9}"/>
                </a:ext>
              </a:extLst>
            </p:cNvPr>
            <p:cNvSpPr txBox="1"/>
            <p:nvPr/>
          </p:nvSpPr>
          <p:spPr>
            <a:xfrm>
              <a:off x="1660046" y="2383007"/>
              <a:ext cx="2643582" cy="3594461"/>
            </a:xfrm>
            <a:prstGeom prst="rect">
              <a:avLst/>
            </a:prstGeom>
            <a:solidFill>
              <a:schemeClr val="accent5">
                <a:lumMod val="60000"/>
                <a:lumOff val="40000"/>
              </a:schemeClr>
            </a:solidFill>
            <a:ln>
              <a:solidFill>
                <a:schemeClr val="tx1"/>
              </a:solidFill>
            </a:ln>
          </p:spPr>
          <p:txBody>
            <a:bodyPr wrap="square" rtlCol="0">
              <a:noAutofit/>
            </a:bodyPr>
            <a:lstStyle/>
            <a:p>
              <a:pPr>
                <a:tabLst>
                  <a:tab pos="3557588" algn="l"/>
                </a:tabLst>
              </a:pPr>
              <a:r>
                <a:rPr lang="en-US" sz="1800" b="1" dirty="0"/>
                <a:t>Suicide </a:t>
              </a:r>
            </a:p>
            <a:p>
              <a:pPr>
                <a:tabLst>
                  <a:tab pos="3557588" algn="l"/>
                </a:tabLst>
              </a:pPr>
              <a:r>
                <a:rPr lang="en-US" sz="1800" b="1" dirty="0"/>
                <a:t>prevention knowledge</a:t>
              </a:r>
            </a:p>
            <a:p>
              <a:pPr algn="ctr">
                <a:tabLst>
                  <a:tab pos="3557588" algn="l"/>
                </a:tabLst>
              </a:pPr>
              <a:endParaRPr lang="en-US" sz="1800" dirty="0"/>
            </a:p>
            <a:p>
              <a:pPr marL="257175" indent="-257175">
                <a:buFont typeface="Arial" panose="020B0604020202020204" pitchFamily="34" charset="0"/>
                <a:buChar char="•"/>
                <a:tabLst>
                  <a:tab pos="3557588" algn="l"/>
                </a:tabLst>
              </a:pPr>
              <a:r>
                <a:rPr lang="en-US" sz="1800" dirty="0"/>
                <a:t>9 multiple choice questions</a:t>
              </a:r>
            </a:p>
            <a:p>
              <a:pPr marL="257175" indent="-257175">
                <a:buFont typeface="Arial" panose="020B0604020202020204" pitchFamily="34" charset="0"/>
                <a:buChar char="•"/>
                <a:tabLst>
                  <a:tab pos="3557588" algn="l"/>
                </a:tabLst>
              </a:pPr>
              <a:r>
                <a:rPr lang="en-US" sz="1800" dirty="0"/>
                <a:t>Range 0-9</a:t>
              </a:r>
            </a:p>
          </p:txBody>
        </p:sp>
        <p:pic>
          <p:nvPicPr>
            <p:cNvPr id="10" name="Graphic 9" descr="Person with idea with solid fill">
              <a:extLst>
                <a:ext uri="{FF2B5EF4-FFF2-40B4-BE49-F238E27FC236}">
                  <a16:creationId xmlns:a16="http://schemas.microsoft.com/office/drawing/2014/main" id="{2300B46D-1999-12D9-A6B9-376BE31B38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3726" y="2397927"/>
              <a:ext cx="979490" cy="1017432"/>
            </a:xfrm>
            <a:prstGeom prst="rect">
              <a:avLst/>
            </a:prstGeom>
          </p:spPr>
        </p:pic>
      </p:grpSp>
      <p:grpSp>
        <p:nvGrpSpPr>
          <p:cNvPr id="17" name="Group 16">
            <a:extLst>
              <a:ext uri="{FF2B5EF4-FFF2-40B4-BE49-F238E27FC236}">
                <a16:creationId xmlns:a16="http://schemas.microsoft.com/office/drawing/2014/main" id="{2D1F58EB-B304-31F8-5F03-875F894966EA}"/>
              </a:ext>
            </a:extLst>
          </p:cNvPr>
          <p:cNvGrpSpPr/>
          <p:nvPr/>
        </p:nvGrpSpPr>
        <p:grpSpPr>
          <a:xfrm>
            <a:off x="6622221" y="1755355"/>
            <a:ext cx="2234633" cy="2853014"/>
            <a:chOff x="7501530" y="2348639"/>
            <a:chExt cx="2716703" cy="3804018"/>
          </a:xfrm>
        </p:grpSpPr>
        <p:sp>
          <p:nvSpPr>
            <p:cNvPr id="8" name="TextBox 7">
              <a:extLst>
                <a:ext uri="{FF2B5EF4-FFF2-40B4-BE49-F238E27FC236}">
                  <a16:creationId xmlns:a16="http://schemas.microsoft.com/office/drawing/2014/main" id="{7192DBC3-04E9-B0EB-3FA0-364EFBA5E150}"/>
                </a:ext>
              </a:extLst>
            </p:cNvPr>
            <p:cNvSpPr txBox="1"/>
            <p:nvPr/>
          </p:nvSpPr>
          <p:spPr>
            <a:xfrm>
              <a:off x="7501530" y="2392019"/>
              <a:ext cx="2716703" cy="3760638"/>
            </a:xfrm>
            <a:prstGeom prst="rect">
              <a:avLst/>
            </a:prstGeom>
            <a:solidFill>
              <a:schemeClr val="accent2">
                <a:lumMod val="60000"/>
                <a:lumOff val="40000"/>
              </a:schemeClr>
            </a:solidFill>
            <a:ln>
              <a:solidFill>
                <a:schemeClr val="tx1"/>
              </a:solidFill>
            </a:ln>
          </p:spPr>
          <p:txBody>
            <a:bodyPr wrap="square" rtlCol="0">
              <a:noAutofit/>
            </a:bodyPr>
            <a:lstStyle/>
            <a:p>
              <a:pPr>
                <a:tabLst>
                  <a:tab pos="3557588" algn="l"/>
                </a:tabLst>
              </a:pPr>
              <a:r>
                <a:rPr lang="en-US" sz="1800" b="1" dirty="0"/>
                <a:t>Referral and communication behavior</a:t>
              </a:r>
            </a:p>
            <a:p>
              <a:pPr>
                <a:tabLst>
                  <a:tab pos="3557588" algn="l"/>
                </a:tabLst>
              </a:pPr>
              <a:endParaRPr lang="en-US" sz="1800" dirty="0"/>
            </a:p>
            <a:p>
              <a:pPr marL="342900" indent="-342900">
                <a:buFont typeface="Arial" panose="020B0604020202020204" pitchFamily="34" charset="0"/>
                <a:buChar char="•"/>
                <a:tabLst>
                  <a:tab pos="3557588" algn="l"/>
                </a:tabLst>
              </a:pPr>
              <a:r>
                <a:rPr lang="en-US" sz="1800" dirty="0"/>
                <a:t>Written case</a:t>
              </a:r>
            </a:p>
            <a:p>
              <a:pPr marL="342900" indent="-342900">
                <a:buFont typeface="Arial" panose="020B0604020202020204" pitchFamily="34" charset="0"/>
                <a:buChar char="•"/>
                <a:tabLst>
                  <a:tab pos="3557588" algn="l"/>
                </a:tabLst>
              </a:pPr>
              <a:r>
                <a:rPr lang="en-US" sz="1800" dirty="0"/>
                <a:t>Behaviors coded by 2 independent coders</a:t>
              </a:r>
            </a:p>
            <a:p>
              <a:pPr marL="342900" indent="-342900">
                <a:buFont typeface="Arial" panose="020B0604020202020204" pitchFamily="34" charset="0"/>
                <a:buChar char="•"/>
                <a:tabLst>
                  <a:tab pos="3557588" algn="l"/>
                </a:tabLst>
              </a:pPr>
              <a:endParaRPr lang="en-US" sz="2100" dirty="0"/>
            </a:p>
            <a:p>
              <a:pPr marL="342900" indent="-342900">
                <a:buFont typeface="Arial" panose="020B0604020202020204" pitchFamily="34" charset="0"/>
                <a:buChar char="•"/>
                <a:tabLst>
                  <a:tab pos="3557588" algn="l"/>
                </a:tabLst>
              </a:pPr>
              <a:endParaRPr lang="en-US" sz="2100" dirty="0"/>
            </a:p>
            <a:p>
              <a:pPr>
                <a:tabLst>
                  <a:tab pos="3557588" algn="l"/>
                </a:tabLst>
              </a:pPr>
              <a:endParaRPr lang="en-US" sz="1800" dirty="0"/>
            </a:p>
          </p:txBody>
        </p:sp>
        <p:pic>
          <p:nvPicPr>
            <p:cNvPr id="12" name="Graphic 11" descr="Chat with solid fill">
              <a:extLst>
                <a:ext uri="{FF2B5EF4-FFF2-40B4-BE49-F238E27FC236}">
                  <a16:creationId xmlns:a16="http://schemas.microsoft.com/office/drawing/2014/main" id="{94043F5D-CE15-CA23-AFF2-84D64C3797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3868" y="2348639"/>
              <a:ext cx="904364" cy="904365"/>
            </a:xfrm>
            <a:prstGeom prst="rect">
              <a:avLst/>
            </a:prstGeom>
          </p:spPr>
        </p:pic>
      </p:grpSp>
      <p:grpSp>
        <p:nvGrpSpPr>
          <p:cNvPr id="16" name="Group 15">
            <a:extLst>
              <a:ext uri="{FF2B5EF4-FFF2-40B4-BE49-F238E27FC236}">
                <a16:creationId xmlns:a16="http://schemas.microsoft.com/office/drawing/2014/main" id="{B792752B-C5F3-1926-AA93-EE1707B5AEFD}"/>
              </a:ext>
            </a:extLst>
          </p:cNvPr>
          <p:cNvGrpSpPr/>
          <p:nvPr/>
        </p:nvGrpSpPr>
        <p:grpSpPr>
          <a:xfrm>
            <a:off x="2375210" y="1783957"/>
            <a:ext cx="2234635" cy="2820479"/>
            <a:chOff x="4609513" y="2369692"/>
            <a:chExt cx="2643582" cy="3590692"/>
          </a:xfrm>
          <a:solidFill>
            <a:schemeClr val="bg2">
              <a:lumMod val="90000"/>
            </a:schemeClr>
          </a:solidFill>
        </p:grpSpPr>
        <p:sp>
          <p:nvSpPr>
            <p:cNvPr id="7" name="TextBox 6">
              <a:extLst>
                <a:ext uri="{FF2B5EF4-FFF2-40B4-BE49-F238E27FC236}">
                  <a16:creationId xmlns:a16="http://schemas.microsoft.com/office/drawing/2014/main" id="{D6B534D3-7428-5D75-13C3-C35153BE635D}"/>
                </a:ext>
              </a:extLst>
            </p:cNvPr>
            <p:cNvSpPr txBox="1"/>
            <p:nvPr/>
          </p:nvSpPr>
          <p:spPr>
            <a:xfrm>
              <a:off x="4609513" y="2369692"/>
              <a:ext cx="2643582" cy="3590692"/>
            </a:xfrm>
            <a:prstGeom prst="rect">
              <a:avLst/>
            </a:prstGeom>
            <a:grpFill/>
            <a:ln>
              <a:solidFill>
                <a:schemeClr val="tx1"/>
              </a:solidFill>
            </a:ln>
          </p:spPr>
          <p:txBody>
            <a:bodyPr wrap="square" rtlCol="0">
              <a:noAutofit/>
            </a:bodyPr>
            <a:lstStyle/>
            <a:p>
              <a:pPr>
                <a:tabLst>
                  <a:tab pos="3557588" algn="l"/>
                </a:tabLst>
              </a:pPr>
              <a:r>
                <a:rPr lang="en-US" sz="1800" b="1" dirty="0"/>
                <a:t>Gatekeeper </a:t>
              </a:r>
            </a:p>
            <a:p>
              <a:pPr>
                <a:tabLst>
                  <a:tab pos="3557588" algn="l"/>
                </a:tabLst>
              </a:pPr>
              <a:r>
                <a:rPr lang="en-US" sz="1800" b="1" dirty="0"/>
                <a:t>self-efficacy </a:t>
              </a:r>
            </a:p>
            <a:p>
              <a:pPr>
                <a:tabLst>
                  <a:tab pos="3557588" algn="l"/>
                </a:tabLst>
              </a:pPr>
              <a:endParaRPr lang="en-US" sz="1800" dirty="0"/>
            </a:p>
            <a:p>
              <a:pPr>
                <a:tabLst>
                  <a:tab pos="3557588" algn="l"/>
                </a:tabLst>
              </a:pPr>
              <a:endParaRPr lang="en-US" sz="1800" dirty="0"/>
            </a:p>
            <a:p>
              <a:pPr marL="257175" indent="-257175">
                <a:buFont typeface="Arial" panose="020B0604020202020204" pitchFamily="34" charset="0"/>
                <a:buChar char="•"/>
                <a:tabLst>
                  <a:tab pos="3557588" algn="l"/>
                </a:tabLst>
              </a:pPr>
              <a:r>
                <a:rPr lang="en-US" sz="1800" dirty="0"/>
                <a:t>6 items</a:t>
              </a:r>
            </a:p>
            <a:p>
              <a:pPr marL="257175" indent="-257175">
                <a:buFont typeface="Arial" panose="020B0604020202020204" pitchFamily="34" charset="0"/>
                <a:buChar char="•"/>
                <a:tabLst>
                  <a:tab pos="3557588" algn="l"/>
                </a:tabLst>
              </a:pPr>
              <a:r>
                <a:rPr lang="en-US" sz="1800" dirty="0"/>
                <a:t>Response scale: 1=not at all confident 5=extremely confident</a:t>
              </a:r>
            </a:p>
          </p:txBody>
        </p:sp>
        <p:pic>
          <p:nvPicPr>
            <p:cNvPr id="14" name="Graphic 13" descr="Aspiration with solid fill">
              <a:extLst>
                <a:ext uri="{FF2B5EF4-FFF2-40B4-BE49-F238E27FC236}">
                  <a16:creationId xmlns:a16="http://schemas.microsoft.com/office/drawing/2014/main" id="{49EE2C1C-81CB-8059-2A70-B27C8A952E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8947" y="2421516"/>
              <a:ext cx="981687" cy="1028999"/>
            </a:xfrm>
            <a:prstGeom prst="rect">
              <a:avLst/>
            </a:prstGeom>
          </p:spPr>
        </p:pic>
      </p:grpSp>
      <p:sp>
        <p:nvSpPr>
          <p:cNvPr id="5" name="Title 1">
            <a:extLst>
              <a:ext uri="{FF2B5EF4-FFF2-40B4-BE49-F238E27FC236}">
                <a16:creationId xmlns:a16="http://schemas.microsoft.com/office/drawing/2014/main" id="{42CBF598-E763-9DE1-F516-86610037EADD}"/>
              </a:ext>
            </a:extLst>
          </p:cNvPr>
          <p:cNvSpPr txBox="1">
            <a:spLocks/>
          </p:cNvSpPr>
          <p:nvPr/>
        </p:nvSpPr>
        <p:spPr>
          <a:xfrm>
            <a:off x="666494" y="646992"/>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Measures</a:t>
            </a:r>
          </a:p>
        </p:txBody>
      </p:sp>
      <p:sp>
        <p:nvSpPr>
          <p:cNvPr id="21" name="TextBox 20">
            <a:extLst>
              <a:ext uri="{FF2B5EF4-FFF2-40B4-BE49-F238E27FC236}">
                <a16:creationId xmlns:a16="http://schemas.microsoft.com/office/drawing/2014/main" id="{84815793-A97A-5470-2266-42EC81FE35DF}"/>
              </a:ext>
            </a:extLst>
          </p:cNvPr>
          <p:cNvSpPr txBox="1"/>
          <p:nvPr/>
        </p:nvSpPr>
        <p:spPr>
          <a:xfrm>
            <a:off x="4447733" y="1783957"/>
            <a:ext cx="2174488" cy="2820479"/>
          </a:xfrm>
          <a:prstGeom prst="rect">
            <a:avLst/>
          </a:prstGeom>
          <a:solidFill>
            <a:schemeClr val="accent1">
              <a:lumMod val="60000"/>
              <a:lumOff val="40000"/>
            </a:schemeClr>
          </a:solidFill>
          <a:ln>
            <a:solidFill>
              <a:schemeClr val="tx1"/>
            </a:solidFill>
          </a:ln>
        </p:spPr>
        <p:txBody>
          <a:bodyPr wrap="square" rtlCol="0">
            <a:noAutofit/>
          </a:bodyPr>
          <a:lstStyle/>
          <a:p>
            <a:pPr>
              <a:tabLst>
                <a:tab pos="3557588" algn="l"/>
              </a:tabLst>
            </a:pPr>
            <a:r>
              <a:rPr lang="en-US" sz="1800" b="1" dirty="0"/>
              <a:t>Gatekeeper</a:t>
            </a:r>
          </a:p>
          <a:p>
            <a:pPr>
              <a:tabLst>
                <a:tab pos="3557588" algn="l"/>
              </a:tabLst>
            </a:pPr>
            <a:r>
              <a:rPr lang="en-US" sz="1800" b="1" dirty="0"/>
              <a:t>preparedness</a:t>
            </a:r>
          </a:p>
          <a:p>
            <a:pPr>
              <a:tabLst>
                <a:tab pos="3557588" algn="l"/>
              </a:tabLst>
            </a:pPr>
            <a:r>
              <a:rPr lang="en-US" sz="1800" dirty="0"/>
              <a:t> </a:t>
            </a:r>
          </a:p>
          <a:p>
            <a:pPr>
              <a:tabLst>
                <a:tab pos="3557588" algn="l"/>
              </a:tabLst>
            </a:pPr>
            <a:endParaRPr lang="en-US" sz="1800" dirty="0"/>
          </a:p>
          <a:p>
            <a:pPr marL="257175" indent="-257175">
              <a:buFont typeface="Arial" panose="020B0604020202020204" pitchFamily="34" charset="0"/>
              <a:buChar char="•"/>
              <a:tabLst>
                <a:tab pos="3557588" algn="l"/>
              </a:tabLst>
            </a:pPr>
            <a:r>
              <a:rPr lang="en-US" sz="1800" dirty="0"/>
              <a:t>6 items</a:t>
            </a:r>
          </a:p>
          <a:p>
            <a:pPr marL="257175" indent="-257175">
              <a:buFont typeface="Arial" panose="020B0604020202020204" pitchFamily="34" charset="0"/>
              <a:buChar char="•"/>
              <a:tabLst>
                <a:tab pos="3557588" algn="l"/>
              </a:tabLst>
            </a:pPr>
            <a:r>
              <a:rPr lang="en-US" sz="1800" dirty="0"/>
              <a:t>Response scale 1=not prepared 5=quite well prepared</a:t>
            </a:r>
          </a:p>
        </p:txBody>
      </p:sp>
      <p:pic>
        <p:nvPicPr>
          <p:cNvPr id="11" name="Graphic 10" descr="Head with gears with solid fill">
            <a:extLst>
              <a:ext uri="{FF2B5EF4-FFF2-40B4-BE49-F238E27FC236}">
                <a16:creationId xmlns:a16="http://schemas.microsoft.com/office/drawing/2014/main" id="{21DF9981-5B02-B29E-2D9D-C75664B8CE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2651" y="1783956"/>
            <a:ext cx="685800" cy="685800"/>
          </a:xfrm>
          <a:prstGeom prst="rect">
            <a:avLst/>
          </a:prstGeom>
        </p:spPr>
      </p:pic>
    </p:spTree>
    <p:extLst>
      <p:ext uri="{BB962C8B-B14F-4D97-AF65-F5344CB8AC3E}">
        <p14:creationId xmlns:p14="http://schemas.microsoft.com/office/powerpoint/2010/main" val="2511394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99CA8AC-D4F9-361B-705E-1EC565308120}"/>
              </a:ext>
            </a:extLst>
          </p:cNvPr>
          <p:cNvGraphicFramePr>
            <a:graphicFrameLocks noGrp="1"/>
          </p:cNvGraphicFramePr>
          <p:nvPr>
            <p:ph idx="1"/>
            <p:extLst>
              <p:ext uri="{D42A27DB-BD31-4B8C-83A1-F6EECF244321}">
                <p14:modId xmlns:p14="http://schemas.microsoft.com/office/powerpoint/2010/main" val="4136016322"/>
              </p:ext>
            </p:extLst>
          </p:nvPr>
        </p:nvGraphicFramePr>
        <p:xfrm>
          <a:off x="721725" y="678180"/>
          <a:ext cx="6148450" cy="4594860"/>
        </p:xfrm>
        <a:graphic>
          <a:graphicData uri="http://schemas.openxmlformats.org/drawingml/2006/table">
            <a:tbl>
              <a:tblPr firstRow="1" bandRow="1">
                <a:tableStyleId>{7DF18680-E054-41AD-8BC1-D1AEF772440D}</a:tableStyleId>
              </a:tblPr>
              <a:tblGrid>
                <a:gridCol w="4198247">
                  <a:extLst>
                    <a:ext uri="{9D8B030D-6E8A-4147-A177-3AD203B41FA5}">
                      <a16:colId xmlns:a16="http://schemas.microsoft.com/office/drawing/2014/main" val="4050230807"/>
                    </a:ext>
                  </a:extLst>
                </a:gridCol>
                <a:gridCol w="1950203">
                  <a:extLst>
                    <a:ext uri="{9D8B030D-6E8A-4147-A177-3AD203B41FA5}">
                      <a16:colId xmlns:a16="http://schemas.microsoft.com/office/drawing/2014/main" val="2335898202"/>
                    </a:ext>
                  </a:extLst>
                </a:gridCol>
              </a:tblGrid>
              <a:tr h="342900">
                <a:tc>
                  <a:txBody>
                    <a:bodyPr/>
                    <a:lstStyle/>
                    <a:p>
                      <a:r>
                        <a:rPr lang="en-US" sz="1800" dirty="0"/>
                        <a:t>Sample Characteristics (N=87)</a:t>
                      </a:r>
                    </a:p>
                  </a:txBody>
                  <a:tcPr marL="68580" marR="68580" marT="34290" marB="34290"/>
                </a:tc>
                <a:tc>
                  <a:txBody>
                    <a:bodyPr/>
                    <a:lstStyle/>
                    <a:p>
                      <a:r>
                        <a:rPr lang="en-US" sz="1800" dirty="0"/>
                        <a:t>N (%)</a:t>
                      </a:r>
                    </a:p>
                  </a:txBody>
                  <a:tcPr marL="68580" marR="68580" marT="34290" marB="34290"/>
                </a:tc>
                <a:extLst>
                  <a:ext uri="{0D108BD9-81ED-4DB2-BD59-A6C34878D82A}">
                    <a16:rowId xmlns:a16="http://schemas.microsoft.com/office/drawing/2014/main" val="2290520184"/>
                  </a:ext>
                </a:extLst>
              </a:tr>
              <a:tr h="1440180">
                <a:tc>
                  <a:txBody>
                    <a:bodyPr/>
                    <a:lstStyle/>
                    <a:p>
                      <a:r>
                        <a:rPr lang="en-US" sz="1800" b="1" dirty="0"/>
                        <a:t>Age in years </a:t>
                      </a:r>
                    </a:p>
                    <a:p>
                      <a:pPr marL="230188" indent="0"/>
                      <a:r>
                        <a:rPr lang="en-US" sz="1800" dirty="0"/>
                        <a:t>18-29</a:t>
                      </a:r>
                    </a:p>
                    <a:p>
                      <a:pPr marL="230188" indent="0"/>
                      <a:r>
                        <a:rPr lang="en-US" sz="1800" dirty="0"/>
                        <a:t>30-39</a:t>
                      </a:r>
                    </a:p>
                    <a:p>
                      <a:pPr marL="230188" indent="0"/>
                      <a:r>
                        <a:rPr lang="en-US" sz="1800" dirty="0"/>
                        <a:t>40-54</a:t>
                      </a:r>
                    </a:p>
                    <a:p>
                      <a:pPr marL="230188" indent="0"/>
                      <a:r>
                        <a:rPr lang="en-US" sz="1800" dirty="0"/>
                        <a:t>55+</a:t>
                      </a:r>
                    </a:p>
                  </a:txBody>
                  <a:tcPr marL="68580" marR="68580" marT="34290" marB="34290"/>
                </a:tc>
                <a:tc>
                  <a:txBody>
                    <a:bodyPr/>
                    <a:lstStyle/>
                    <a:p>
                      <a:endParaRPr lang="en-US" sz="1800" dirty="0"/>
                    </a:p>
                    <a:p>
                      <a:r>
                        <a:rPr lang="en-US" sz="1800" dirty="0"/>
                        <a:t>17 (20%)</a:t>
                      </a:r>
                    </a:p>
                    <a:p>
                      <a:r>
                        <a:rPr lang="en-US" sz="1800" dirty="0"/>
                        <a:t>25 (29%)</a:t>
                      </a:r>
                    </a:p>
                    <a:p>
                      <a:r>
                        <a:rPr lang="en-US" sz="1800" dirty="0"/>
                        <a:t>31 (36%)</a:t>
                      </a:r>
                    </a:p>
                    <a:p>
                      <a:r>
                        <a:rPr lang="en-US" sz="1800" dirty="0"/>
                        <a:t>14 (16%)</a:t>
                      </a:r>
                    </a:p>
                  </a:txBody>
                  <a:tcPr marL="68580" marR="68580" marT="34290" marB="34290"/>
                </a:tc>
                <a:extLst>
                  <a:ext uri="{0D108BD9-81ED-4DB2-BD59-A6C34878D82A}">
                    <a16:rowId xmlns:a16="http://schemas.microsoft.com/office/drawing/2014/main" val="1017403080"/>
                  </a:ext>
                </a:extLst>
              </a:tr>
              <a:tr h="342900">
                <a:tc>
                  <a:txBody>
                    <a:bodyPr/>
                    <a:lstStyle/>
                    <a:p>
                      <a:r>
                        <a:rPr lang="en-US" sz="1800" b="1" dirty="0"/>
                        <a:t>Female</a:t>
                      </a:r>
                    </a:p>
                  </a:txBody>
                  <a:tcPr marL="68580" marR="68580" marT="34290" marB="34290"/>
                </a:tc>
                <a:tc>
                  <a:txBody>
                    <a:bodyPr/>
                    <a:lstStyle/>
                    <a:p>
                      <a:r>
                        <a:rPr lang="en-US" sz="1800" dirty="0"/>
                        <a:t>61 (70%)</a:t>
                      </a:r>
                    </a:p>
                  </a:txBody>
                  <a:tcPr marL="68580" marR="68580" marT="34290" marB="34290"/>
                </a:tc>
                <a:extLst>
                  <a:ext uri="{0D108BD9-81ED-4DB2-BD59-A6C34878D82A}">
                    <a16:rowId xmlns:a16="http://schemas.microsoft.com/office/drawing/2014/main" val="514636436"/>
                  </a:ext>
                </a:extLst>
              </a:tr>
              <a:tr h="891540">
                <a:tc>
                  <a:txBody>
                    <a:bodyPr/>
                    <a:lstStyle/>
                    <a:p>
                      <a:r>
                        <a:rPr lang="en-US" sz="1800" b="1" dirty="0"/>
                        <a:t>Race/ethnicity</a:t>
                      </a:r>
                    </a:p>
                    <a:p>
                      <a:pPr marL="223838" indent="0"/>
                      <a:r>
                        <a:rPr lang="en-US" sz="1800" dirty="0"/>
                        <a:t>White</a:t>
                      </a:r>
                    </a:p>
                    <a:p>
                      <a:pPr marL="223838" indent="0"/>
                      <a:r>
                        <a:rPr lang="en-US" sz="1800" dirty="0"/>
                        <a:t>Non-White</a:t>
                      </a:r>
                    </a:p>
                  </a:txBody>
                  <a:tcPr marL="68580" marR="68580" marT="34290" marB="34290"/>
                </a:tc>
                <a:tc>
                  <a:txBody>
                    <a:bodyPr/>
                    <a:lstStyle/>
                    <a:p>
                      <a:endParaRPr lang="en-US" sz="1800" dirty="0"/>
                    </a:p>
                    <a:p>
                      <a:r>
                        <a:rPr lang="en-US" sz="1800" dirty="0"/>
                        <a:t>78 (90%)</a:t>
                      </a:r>
                    </a:p>
                    <a:p>
                      <a:r>
                        <a:rPr lang="en-US" sz="1800" dirty="0"/>
                        <a:t>9 (10%)</a:t>
                      </a:r>
                    </a:p>
                  </a:txBody>
                  <a:tcPr marL="68580" marR="68580" marT="34290" marB="34290"/>
                </a:tc>
                <a:extLst>
                  <a:ext uri="{0D108BD9-81ED-4DB2-BD59-A6C34878D82A}">
                    <a16:rowId xmlns:a16="http://schemas.microsoft.com/office/drawing/2014/main" val="1757036462"/>
                  </a:ext>
                </a:extLst>
              </a:tr>
              <a:tr h="891540">
                <a:tc>
                  <a:txBody>
                    <a:bodyPr/>
                    <a:lstStyle/>
                    <a:p>
                      <a:r>
                        <a:rPr lang="en-US" sz="1800" b="1" dirty="0"/>
                        <a:t>Role</a:t>
                      </a:r>
                    </a:p>
                    <a:p>
                      <a:pPr marL="230188" indent="0"/>
                      <a:r>
                        <a:rPr lang="en-US" sz="1800" b="0" dirty="0"/>
                        <a:t>Pharmacist</a:t>
                      </a:r>
                    </a:p>
                    <a:p>
                      <a:pPr marL="230188" indent="0"/>
                      <a:r>
                        <a:rPr lang="en-US" sz="1800" b="0" dirty="0"/>
                        <a:t>Technician</a:t>
                      </a:r>
                    </a:p>
                  </a:txBody>
                  <a:tcPr marL="68580" marR="68580" marT="34290" marB="34290"/>
                </a:tc>
                <a:tc>
                  <a:txBody>
                    <a:bodyPr/>
                    <a:lstStyle/>
                    <a:p>
                      <a:endParaRPr lang="en-US" sz="1800" dirty="0"/>
                    </a:p>
                    <a:p>
                      <a:r>
                        <a:rPr lang="en-US" sz="1800" dirty="0"/>
                        <a:t>71 (82%)</a:t>
                      </a:r>
                    </a:p>
                    <a:p>
                      <a:r>
                        <a:rPr lang="en-US" sz="1800" dirty="0"/>
                        <a:t>15 (17%)</a:t>
                      </a:r>
                    </a:p>
                  </a:txBody>
                  <a:tcPr marL="68580" marR="68580" marT="34290" marB="34290"/>
                </a:tc>
                <a:extLst>
                  <a:ext uri="{0D108BD9-81ED-4DB2-BD59-A6C34878D82A}">
                    <a16:rowId xmlns:a16="http://schemas.microsoft.com/office/drawing/2014/main" val="235618793"/>
                  </a:ext>
                </a:extLst>
              </a:tr>
              <a:tr h="342900">
                <a:tc>
                  <a:txBody>
                    <a:bodyPr/>
                    <a:lstStyle/>
                    <a:p>
                      <a:r>
                        <a:rPr lang="en-US" sz="1800" b="1" dirty="0"/>
                        <a:t>Had previous suicide prevention training</a:t>
                      </a:r>
                    </a:p>
                  </a:txBody>
                  <a:tcPr marL="68580" marR="68580" marT="34290" marB="34290"/>
                </a:tc>
                <a:tc>
                  <a:txBody>
                    <a:bodyPr/>
                    <a:lstStyle/>
                    <a:p>
                      <a:r>
                        <a:rPr lang="en-US" sz="1800" dirty="0"/>
                        <a:t>12 (14%)</a:t>
                      </a:r>
                    </a:p>
                  </a:txBody>
                  <a:tcPr marL="68580" marR="68580" marT="34290" marB="34290"/>
                </a:tc>
                <a:extLst>
                  <a:ext uri="{0D108BD9-81ED-4DB2-BD59-A6C34878D82A}">
                    <a16:rowId xmlns:a16="http://schemas.microsoft.com/office/drawing/2014/main" val="1135828126"/>
                  </a:ext>
                </a:extLst>
              </a:tr>
              <a:tr h="342900">
                <a:tc>
                  <a:txBody>
                    <a:bodyPr/>
                    <a:lstStyle/>
                    <a:p>
                      <a:r>
                        <a:rPr lang="en-US" sz="1800" b="1" dirty="0"/>
                        <a:t>Close to someone who had died by suicide</a:t>
                      </a:r>
                    </a:p>
                  </a:txBody>
                  <a:tcPr marL="68580" marR="68580" marT="34290" marB="34290"/>
                </a:tc>
                <a:tc>
                  <a:txBody>
                    <a:bodyPr/>
                    <a:lstStyle/>
                    <a:p>
                      <a:r>
                        <a:rPr lang="en-US" sz="1800" dirty="0"/>
                        <a:t>15 (17%)</a:t>
                      </a:r>
                    </a:p>
                  </a:txBody>
                  <a:tcPr marL="68580" marR="68580" marT="34290" marB="34290"/>
                </a:tc>
                <a:extLst>
                  <a:ext uri="{0D108BD9-81ED-4DB2-BD59-A6C34878D82A}">
                    <a16:rowId xmlns:a16="http://schemas.microsoft.com/office/drawing/2014/main" val="1366833721"/>
                  </a:ext>
                </a:extLst>
              </a:tr>
            </a:tbl>
          </a:graphicData>
        </a:graphic>
      </p:graphicFrame>
      <p:sp>
        <p:nvSpPr>
          <p:cNvPr id="2" name="TextBox 1">
            <a:extLst>
              <a:ext uri="{FF2B5EF4-FFF2-40B4-BE49-F238E27FC236}">
                <a16:creationId xmlns:a16="http://schemas.microsoft.com/office/drawing/2014/main" id="{B6AE199F-657B-9742-2F3C-116A20A4FFB7}"/>
              </a:ext>
            </a:extLst>
          </p:cNvPr>
          <p:cNvSpPr txBox="1"/>
          <p:nvPr/>
        </p:nvSpPr>
        <p:spPr>
          <a:xfrm>
            <a:off x="7117711" y="717855"/>
            <a:ext cx="1578557" cy="1272250"/>
          </a:xfrm>
          <a:prstGeom prst="rect">
            <a:avLst/>
          </a:prstGeom>
          <a:solidFill>
            <a:schemeClr val="accent2">
              <a:lumMod val="20000"/>
              <a:lumOff val="8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t>No significant effects for intervention group</a:t>
            </a:r>
            <a:endParaRPr lang="en-US" sz="1800" dirty="0"/>
          </a:p>
        </p:txBody>
      </p:sp>
    </p:spTree>
    <p:extLst>
      <p:ext uri="{BB962C8B-B14F-4D97-AF65-F5344CB8AC3E}">
        <p14:creationId xmlns:p14="http://schemas.microsoft.com/office/powerpoint/2010/main" val="40748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4">
            <a:extLst>
              <a:ext uri="{FF2B5EF4-FFF2-40B4-BE49-F238E27FC236}">
                <a16:creationId xmlns:a16="http://schemas.microsoft.com/office/drawing/2014/main" id="{4F06E17A-24E7-AF0A-C1BE-BFABE8631C8A}"/>
              </a:ext>
            </a:extLst>
          </p:cNvPr>
          <p:cNvGraphicFramePr>
            <a:graphicFrameLocks noGrp="1"/>
          </p:cNvGraphicFramePr>
          <p:nvPr>
            <p:extLst>
              <p:ext uri="{D42A27DB-BD31-4B8C-83A1-F6EECF244321}">
                <p14:modId xmlns:p14="http://schemas.microsoft.com/office/powerpoint/2010/main" val="1138502195"/>
              </p:ext>
            </p:extLst>
          </p:nvPr>
        </p:nvGraphicFramePr>
        <p:xfrm>
          <a:off x="709186" y="2161575"/>
          <a:ext cx="7572676" cy="2743200"/>
        </p:xfrm>
        <a:graphic>
          <a:graphicData uri="http://schemas.openxmlformats.org/drawingml/2006/table">
            <a:tbl>
              <a:tblPr firstRow="1" bandRow="1">
                <a:tableStyleId>{7DF18680-E054-41AD-8BC1-D1AEF772440D}</a:tableStyleId>
              </a:tblPr>
              <a:tblGrid>
                <a:gridCol w="5058076">
                  <a:extLst>
                    <a:ext uri="{9D8B030D-6E8A-4147-A177-3AD203B41FA5}">
                      <a16:colId xmlns:a16="http://schemas.microsoft.com/office/drawing/2014/main" val="2927915166"/>
                    </a:ext>
                  </a:extLst>
                </a:gridCol>
                <a:gridCol w="1167063">
                  <a:extLst>
                    <a:ext uri="{9D8B030D-6E8A-4147-A177-3AD203B41FA5}">
                      <a16:colId xmlns:a16="http://schemas.microsoft.com/office/drawing/2014/main" val="3970931644"/>
                    </a:ext>
                  </a:extLst>
                </a:gridCol>
                <a:gridCol w="1347537">
                  <a:extLst>
                    <a:ext uri="{9D8B030D-6E8A-4147-A177-3AD203B41FA5}">
                      <a16:colId xmlns:a16="http://schemas.microsoft.com/office/drawing/2014/main" val="521333521"/>
                    </a:ext>
                  </a:extLst>
                </a:gridCol>
              </a:tblGrid>
              <a:tr h="822960">
                <a:tc>
                  <a:txBody>
                    <a:bodyPr/>
                    <a:lstStyle/>
                    <a:p>
                      <a:pPr marL="0" marR="0">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dirty="0">
                          <a:effectLst/>
                        </a:rPr>
                        <a:t>N (%)</a:t>
                      </a:r>
                    </a:p>
                    <a:p>
                      <a:pPr marL="0" marR="0" algn="ctr">
                        <a:spcBef>
                          <a:spcPts val="0"/>
                        </a:spcBef>
                        <a:spcAft>
                          <a:spcPts val="0"/>
                        </a:spcAft>
                      </a:pPr>
                      <a:r>
                        <a:rPr lang="en-US" sz="1800" b="1" dirty="0">
                          <a:effectLst/>
                        </a:rPr>
                        <a:t>Incorrect</a:t>
                      </a:r>
                    </a:p>
                    <a:p>
                      <a:pPr marL="0" marR="0" algn="ctr">
                        <a:spcBef>
                          <a:spcPts val="0"/>
                        </a:spcBef>
                        <a:spcAft>
                          <a:spcPts val="0"/>
                        </a:spcAft>
                      </a:pPr>
                      <a:r>
                        <a:rPr lang="en-US" sz="1800" b="1" dirty="0">
                          <a:effectLst/>
                        </a:rPr>
                        <a:t>Pretest</a:t>
                      </a:r>
                    </a:p>
                  </a:txBody>
                  <a:tcPr marL="51435" marR="51435" marT="0" marB="0"/>
                </a:tc>
                <a:tc>
                  <a:txBody>
                    <a:bodyPr/>
                    <a:lstStyle/>
                    <a:p>
                      <a:pPr marL="0" marR="0" algn="ctr">
                        <a:spcBef>
                          <a:spcPts val="0"/>
                        </a:spcBef>
                        <a:spcAft>
                          <a:spcPts val="0"/>
                        </a:spcAft>
                      </a:pPr>
                      <a:r>
                        <a:rPr lang="en-US" sz="1800" b="1" dirty="0">
                          <a:effectLst/>
                        </a:rPr>
                        <a:t>N (%)</a:t>
                      </a:r>
                    </a:p>
                    <a:p>
                      <a:pPr marL="0" marR="0" algn="ctr">
                        <a:spcBef>
                          <a:spcPts val="0"/>
                        </a:spcBef>
                        <a:spcAft>
                          <a:spcPts val="0"/>
                        </a:spcAft>
                      </a:pPr>
                      <a:r>
                        <a:rPr lang="en-US" sz="1800" b="1" dirty="0">
                          <a:effectLst/>
                        </a:rPr>
                        <a:t>Incorrect</a:t>
                      </a:r>
                    </a:p>
                    <a:p>
                      <a:pPr marL="0" marR="0" algn="ctr">
                        <a:spcBef>
                          <a:spcPts val="0"/>
                        </a:spcBef>
                        <a:spcAft>
                          <a:spcPts val="0"/>
                        </a:spcAft>
                      </a:pPr>
                      <a:r>
                        <a:rPr lang="en-US" sz="1800" b="1" dirty="0">
                          <a:effectLst/>
                        </a:rPr>
                        <a:t>Posttest</a:t>
                      </a:r>
                      <a:endParaRPr lang="en-US" sz="1800" b="1"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19803185"/>
                  </a:ext>
                </a:extLst>
              </a:tr>
              <a:tr h="548640">
                <a:tc>
                  <a:txBody>
                    <a:bodyPr/>
                    <a:lstStyle/>
                    <a:p>
                      <a:pPr marL="0" marR="0">
                        <a:spcBef>
                          <a:spcPts val="0"/>
                        </a:spcBef>
                        <a:spcAft>
                          <a:spcPts val="0"/>
                        </a:spcAft>
                      </a:pPr>
                      <a:r>
                        <a:rPr lang="en-US" sz="1800" dirty="0">
                          <a:effectLst/>
                        </a:rPr>
                        <a:t>One in 5 community pharmacy staff in NC have been asked to advise on a fatal dose of medication</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55 (63%)</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4 (5%)</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49925609"/>
                  </a:ext>
                </a:extLst>
              </a:tr>
              <a:tr h="548640">
                <a:tc>
                  <a:txBody>
                    <a:bodyPr/>
                    <a:lstStyle/>
                    <a:p>
                      <a:pPr marL="0" marR="0">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What is the best way to respond to someone who states, “I want to go to sleep and never wake up?”</a:t>
                      </a:r>
                    </a:p>
                  </a:txBody>
                  <a:tcPr marL="51435" marR="51435" marT="0" marB="0"/>
                </a:tc>
                <a:tc>
                  <a:txBody>
                    <a:bodyPr/>
                    <a:lstStyle/>
                    <a:p>
                      <a:pPr marL="0" marR="0" algn="ctr">
                        <a:spcBef>
                          <a:spcPts val="0"/>
                        </a:spcBef>
                        <a:spcAft>
                          <a:spcPts val="0"/>
                        </a:spcAft>
                      </a:pPr>
                      <a:r>
                        <a:rPr lang="en-US" sz="1800" dirty="0">
                          <a:effectLst/>
                        </a:rPr>
                        <a:t>51 (59%)</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dirty="0">
                          <a:effectLst/>
                        </a:rPr>
                        <a:t>16 (18%)</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830994504"/>
                  </a:ext>
                </a:extLst>
              </a:tr>
              <a:tr h="822960">
                <a:tc>
                  <a:txBody>
                    <a:bodyPr/>
                    <a:lstStyle/>
                    <a:p>
                      <a:pPr marL="0" marR="0">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It is within your scope of practice to call the Crisis Line and provide information for patient without liability.</a:t>
                      </a:r>
                    </a:p>
                  </a:txBody>
                  <a:tcPr marL="51435" marR="51435" marT="0" marB="0"/>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33 (38%)</a:t>
                      </a:r>
                    </a:p>
                  </a:txBody>
                  <a:tcPr marL="51435" marR="51435" marT="0" marB="0"/>
                </a:tc>
                <a:tc>
                  <a:txBody>
                    <a:bodyPr/>
                    <a:lstStyle/>
                    <a:p>
                      <a:pPr marL="0" marR="0" algn="ctr">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4 (5%)</a:t>
                      </a:r>
                    </a:p>
                  </a:txBody>
                  <a:tcPr marL="51435" marR="51435" marT="0" marB="0"/>
                </a:tc>
                <a:extLst>
                  <a:ext uri="{0D108BD9-81ED-4DB2-BD59-A6C34878D82A}">
                    <a16:rowId xmlns:a16="http://schemas.microsoft.com/office/drawing/2014/main" val="4262557938"/>
                  </a:ext>
                </a:extLst>
              </a:tr>
            </a:tbl>
          </a:graphicData>
        </a:graphic>
      </p:graphicFrame>
      <p:sp>
        <p:nvSpPr>
          <p:cNvPr id="9" name="TextBox 8">
            <a:extLst>
              <a:ext uri="{FF2B5EF4-FFF2-40B4-BE49-F238E27FC236}">
                <a16:creationId xmlns:a16="http://schemas.microsoft.com/office/drawing/2014/main" id="{D6F14A49-0551-2ED9-839F-8415D9886AEF}"/>
              </a:ext>
            </a:extLst>
          </p:cNvPr>
          <p:cNvSpPr txBox="1"/>
          <p:nvPr/>
        </p:nvSpPr>
        <p:spPr>
          <a:xfrm>
            <a:off x="723624" y="1395539"/>
            <a:ext cx="7558238" cy="623967"/>
          </a:xfrm>
          <a:prstGeom prst="rect">
            <a:avLst/>
          </a:prstGeom>
          <a:solidFill>
            <a:schemeClr val="accent2">
              <a:lumMod val="20000"/>
              <a:lumOff val="8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t>Mean knowledge scores increased from 5.3 at pretest to 7.2 at posttest</a:t>
            </a:r>
          </a:p>
          <a:p>
            <a:pPr algn="ctr"/>
            <a:r>
              <a:rPr lang="en-US" sz="1800" b="1" dirty="0"/>
              <a:t>(p&lt;0.001)</a:t>
            </a:r>
            <a:endParaRPr lang="en-US" sz="1800" dirty="0"/>
          </a:p>
        </p:txBody>
      </p:sp>
      <p:sp>
        <p:nvSpPr>
          <p:cNvPr id="4" name="Title 3">
            <a:extLst>
              <a:ext uri="{FF2B5EF4-FFF2-40B4-BE49-F238E27FC236}">
                <a16:creationId xmlns:a16="http://schemas.microsoft.com/office/drawing/2014/main" id="{3C5D004B-4A30-2CA6-BCE2-74A3CA76B4C2}"/>
              </a:ext>
            </a:extLst>
          </p:cNvPr>
          <p:cNvSpPr>
            <a:spLocks noGrp="1"/>
          </p:cNvSpPr>
          <p:nvPr>
            <p:ph type="title"/>
          </p:nvPr>
        </p:nvSpPr>
        <p:spPr>
          <a:xfrm>
            <a:off x="628650" y="559595"/>
            <a:ext cx="7886700" cy="777802"/>
          </a:xfrm>
        </p:spPr>
        <p:txBody>
          <a:bodyPr/>
          <a:lstStyle/>
          <a:p>
            <a:r>
              <a:rPr lang="en-US" dirty="0"/>
              <a:t>Suicide Prevention Knowledge (n=87)</a:t>
            </a:r>
          </a:p>
        </p:txBody>
      </p:sp>
    </p:spTree>
    <p:extLst>
      <p:ext uri="{BB962C8B-B14F-4D97-AF65-F5344CB8AC3E}">
        <p14:creationId xmlns:p14="http://schemas.microsoft.com/office/powerpoint/2010/main" val="23073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34FA-2499-8130-8A79-532E95B322DB}"/>
              </a:ext>
            </a:extLst>
          </p:cNvPr>
          <p:cNvSpPr>
            <a:spLocks noGrp="1"/>
          </p:cNvSpPr>
          <p:nvPr>
            <p:ph type="title"/>
          </p:nvPr>
        </p:nvSpPr>
        <p:spPr/>
        <p:txBody>
          <a:bodyPr/>
          <a:lstStyle/>
          <a:p>
            <a:r>
              <a:rPr lang="en-US" dirty="0"/>
              <a:t>Objectives</a:t>
            </a:r>
          </a:p>
        </p:txBody>
      </p:sp>
      <p:graphicFrame>
        <p:nvGraphicFramePr>
          <p:cNvPr id="5" name="Content Placeholder 2">
            <a:extLst>
              <a:ext uri="{FF2B5EF4-FFF2-40B4-BE49-F238E27FC236}">
                <a16:creationId xmlns:a16="http://schemas.microsoft.com/office/drawing/2014/main" id="{0F163AFF-1425-2D3E-E740-D0DA05F9CA63}"/>
              </a:ext>
            </a:extLst>
          </p:cNvPr>
          <p:cNvGraphicFramePr>
            <a:graphicFrameLocks noGrp="1"/>
          </p:cNvGraphicFramePr>
          <p:nvPr>
            <p:ph idx="1"/>
            <p:extLst>
              <p:ext uri="{D42A27DB-BD31-4B8C-83A1-F6EECF244321}">
                <p14:modId xmlns:p14="http://schemas.microsoft.com/office/powerpoint/2010/main" val="1931203829"/>
              </p:ext>
            </p:extLst>
          </p:nvPr>
        </p:nvGraphicFramePr>
        <p:xfrm>
          <a:off x="503697" y="1553766"/>
          <a:ext cx="8136605"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Easel outline">
            <a:extLst>
              <a:ext uri="{FF2B5EF4-FFF2-40B4-BE49-F238E27FC236}">
                <a16:creationId xmlns:a16="http://schemas.microsoft.com/office/drawing/2014/main" id="{C50AC0E7-A2EC-55F1-E432-EC1AF106FB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24192" y="1866097"/>
            <a:ext cx="991403" cy="991403"/>
          </a:xfrm>
          <a:prstGeom prst="rect">
            <a:avLst/>
          </a:prstGeom>
        </p:spPr>
      </p:pic>
      <p:pic>
        <p:nvPicPr>
          <p:cNvPr id="11" name="Graphic 10" descr="Statistics with solid fill">
            <a:extLst>
              <a:ext uri="{FF2B5EF4-FFF2-40B4-BE49-F238E27FC236}">
                <a16:creationId xmlns:a16="http://schemas.microsoft.com/office/drawing/2014/main" id="{1B9BBA05-6C81-6919-557B-665E4A5D23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69964" y="3554147"/>
            <a:ext cx="899858" cy="899858"/>
          </a:xfrm>
          <a:prstGeom prst="rect">
            <a:avLst/>
          </a:prstGeom>
        </p:spPr>
      </p:pic>
    </p:spTree>
    <p:extLst>
      <p:ext uri="{BB962C8B-B14F-4D97-AF65-F5344CB8AC3E}">
        <p14:creationId xmlns:p14="http://schemas.microsoft.com/office/powerpoint/2010/main" val="208097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E6AA9B-7783-742E-7F5C-77AF1D15DF80}"/>
              </a:ext>
            </a:extLst>
          </p:cNvPr>
          <p:cNvSpPr txBox="1"/>
          <p:nvPr/>
        </p:nvSpPr>
        <p:spPr>
          <a:xfrm>
            <a:off x="1858699" y="4637283"/>
            <a:ext cx="5288088" cy="300082"/>
          </a:xfrm>
          <a:prstGeom prst="rect">
            <a:avLst/>
          </a:prstGeom>
          <a:noFill/>
        </p:spPr>
        <p:txBody>
          <a:bodyPr wrap="square" rtlCol="0">
            <a:spAutoFit/>
          </a:bodyPr>
          <a:lstStyle/>
          <a:p>
            <a:pPr defTabSz="342900">
              <a:defRPr/>
            </a:pPr>
            <a:r>
              <a:rPr lang="en-US" sz="1350" dirty="0">
                <a:ea typeface="Times New Roman" panose="02020603050405020304" pitchFamily="18" charset="0"/>
              </a:rPr>
              <a:t>Responses ranged from 1=not at all confident to 5=extremely confident</a:t>
            </a:r>
            <a:endParaRPr lang="en-US" sz="1425" dirty="0"/>
          </a:p>
        </p:txBody>
      </p:sp>
      <p:sp>
        <p:nvSpPr>
          <p:cNvPr id="7" name="Title 6">
            <a:extLst>
              <a:ext uri="{FF2B5EF4-FFF2-40B4-BE49-F238E27FC236}">
                <a16:creationId xmlns:a16="http://schemas.microsoft.com/office/drawing/2014/main" id="{5D15473D-3AFB-C63D-D834-F2DCC5D37FDB}"/>
              </a:ext>
            </a:extLst>
          </p:cNvPr>
          <p:cNvSpPr>
            <a:spLocks noGrp="1"/>
          </p:cNvSpPr>
          <p:nvPr>
            <p:ph type="title"/>
          </p:nvPr>
        </p:nvSpPr>
        <p:spPr>
          <a:xfrm>
            <a:off x="628649" y="316927"/>
            <a:ext cx="7886700" cy="752016"/>
          </a:xfrm>
        </p:spPr>
        <p:txBody>
          <a:bodyPr/>
          <a:lstStyle/>
          <a:p>
            <a:r>
              <a:rPr lang="en-US" dirty="0"/>
              <a:t>Gatekeeper Self-efficacy</a:t>
            </a:r>
          </a:p>
        </p:txBody>
      </p:sp>
      <p:sp>
        <p:nvSpPr>
          <p:cNvPr id="2" name="TextBox 1">
            <a:extLst>
              <a:ext uri="{FF2B5EF4-FFF2-40B4-BE49-F238E27FC236}">
                <a16:creationId xmlns:a16="http://schemas.microsoft.com/office/drawing/2014/main" id="{0E2777C4-9B47-1D6C-F7D2-EF036668A084}"/>
              </a:ext>
            </a:extLst>
          </p:cNvPr>
          <p:cNvSpPr txBox="1"/>
          <p:nvPr/>
        </p:nvSpPr>
        <p:spPr>
          <a:xfrm>
            <a:off x="723624" y="1143755"/>
            <a:ext cx="7558238" cy="623967"/>
          </a:xfrm>
          <a:prstGeom prst="rect">
            <a:avLst/>
          </a:prstGeom>
          <a:solidFill>
            <a:schemeClr val="accent2">
              <a:lumMod val="20000"/>
              <a:lumOff val="8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t>Mean gatekeeper self-efficacy significantly increased from 2.57 to 3.68 (p&lt;0.001)</a:t>
            </a:r>
          </a:p>
        </p:txBody>
      </p:sp>
      <p:graphicFrame>
        <p:nvGraphicFramePr>
          <p:cNvPr id="4" name="Table 4">
            <a:extLst>
              <a:ext uri="{FF2B5EF4-FFF2-40B4-BE49-F238E27FC236}">
                <a16:creationId xmlns:a16="http://schemas.microsoft.com/office/drawing/2014/main" id="{6A3B34AD-2181-2B73-2A42-834E1317DD4D}"/>
              </a:ext>
            </a:extLst>
          </p:cNvPr>
          <p:cNvGraphicFramePr>
            <a:graphicFrameLocks noGrp="1"/>
          </p:cNvGraphicFramePr>
          <p:nvPr>
            <p:extLst>
              <p:ext uri="{D42A27DB-BD31-4B8C-83A1-F6EECF244321}">
                <p14:modId xmlns:p14="http://schemas.microsoft.com/office/powerpoint/2010/main" val="1903236344"/>
              </p:ext>
            </p:extLst>
          </p:nvPr>
        </p:nvGraphicFramePr>
        <p:xfrm>
          <a:off x="723624" y="1143755"/>
          <a:ext cx="7572676" cy="3418716"/>
        </p:xfrm>
        <a:graphic>
          <a:graphicData uri="http://schemas.openxmlformats.org/drawingml/2006/table">
            <a:tbl>
              <a:tblPr firstRow="1" bandRow="1">
                <a:tableStyleId>{7DF18680-E054-41AD-8BC1-D1AEF772440D}</a:tableStyleId>
              </a:tblPr>
              <a:tblGrid>
                <a:gridCol w="5058076">
                  <a:extLst>
                    <a:ext uri="{9D8B030D-6E8A-4147-A177-3AD203B41FA5}">
                      <a16:colId xmlns:a16="http://schemas.microsoft.com/office/drawing/2014/main" val="2927915166"/>
                    </a:ext>
                  </a:extLst>
                </a:gridCol>
                <a:gridCol w="1167063">
                  <a:extLst>
                    <a:ext uri="{9D8B030D-6E8A-4147-A177-3AD203B41FA5}">
                      <a16:colId xmlns:a16="http://schemas.microsoft.com/office/drawing/2014/main" val="3970931644"/>
                    </a:ext>
                  </a:extLst>
                </a:gridCol>
                <a:gridCol w="1347537">
                  <a:extLst>
                    <a:ext uri="{9D8B030D-6E8A-4147-A177-3AD203B41FA5}">
                      <a16:colId xmlns:a16="http://schemas.microsoft.com/office/drawing/2014/main" val="521333521"/>
                    </a:ext>
                  </a:extLst>
                </a:gridCol>
              </a:tblGrid>
              <a:tr h="548640">
                <a:tc>
                  <a:txBody>
                    <a:bodyPr/>
                    <a:lstStyle/>
                    <a:p>
                      <a:pPr marL="0" marR="0">
                        <a:spcBef>
                          <a:spcPts val="0"/>
                        </a:spcBef>
                        <a:spcAft>
                          <a:spcPts val="0"/>
                        </a:spcAft>
                      </a:pPr>
                      <a:r>
                        <a:rPr lang="en-US" sz="1800" b="1" dirty="0">
                          <a:effectLst/>
                        </a:rPr>
                        <a:t>How confident are you in your ability to…</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Pretest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Posttest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19803185"/>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Identify the signs of suicide</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2.33 (0.82)</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3.49 (0.75)</a:t>
                      </a:r>
                    </a:p>
                  </a:txBody>
                  <a:tcPr marL="51435" marR="51435" marT="0" marB="0"/>
                </a:tc>
                <a:extLst>
                  <a:ext uri="{0D108BD9-81ED-4DB2-BD59-A6C34878D82A}">
                    <a16:rowId xmlns:a16="http://schemas.microsoft.com/office/drawing/2014/main" val="249925609"/>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Listen without judgment to someone talking about suicide</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3.34 (1.06)</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3.84 (0.76)</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830994504"/>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Respond appropriately to patients who have suicidal thoughts</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2.32 (0.90)</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3.51 (0.76)</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3812542837"/>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Give reassurance to someone with thoughts of suicide</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2.51 (0.98)</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3.56 (0.80)</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3441876587"/>
                  </a:ext>
                </a:extLst>
              </a:tr>
              <a:tr h="478346">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Provide resources for suicide prevention</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2.39 (1.05)</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3.84 (0.81)</a:t>
                      </a:r>
                    </a:p>
                  </a:txBody>
                  <a:tcPr marL="51435" marR="51435" marT="0" marB="0"/>
                </a:tc>
                <a:extLst>
                  <a:ext uri="{0D108BD9-81ED-4DB2-BD59-A6C34878D82A}">
                    <a16:rowId xmlns:a16="http://schemas.microsoft.com/office/drawing/2014/main" val="3978934336"/>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Refer a patient with thoughts of suicide to other resources</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2.52 (0.99)</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3.82 (0.76)</a:t>
                      </a:r>
                    </a:p>
                  </a:txBody>
                  <a:tcPr marL="51435" marR="51435" marT="0" marB="0"/>
                </a:tc>
                <a:extLst>
                  <a:ext uri="{0D108BD9-81ED-4DB2-BD59-A6C34878D82A}">
                    <a16:rowId xmlns:a16="http://schemas.microsoft.com/office/drawing/2014/main" val="3886811156"/>
                  </a:ext>
                </a:extLst>
              </a:tr>
            </a:tbl>
          </a:graphicData>
        </a:graphic>
      </p:graphicFrame>
      <p:graphicFrame>
        <p:nvGraphicFramePr>
          <p:cNvPr id="3" name="Table 4">
            <a:extLst>
              <a:ext uri="{FF2B5EF4-FFF2-40B4-BE49-F238E27FC236}">
                <a16:creationId xmlns:a16="http://schemas.microsoft.com/office/drawing/2014/main" id="{4338DAA0-BB7B-9F1C-56C2-51AF5FEC3B50}"/>
              </a:ext>
            </a:extLst>
          </p:cNvPr>
          <p:cNvGraphicFramePr>
            <a:graphicFrameLocks noGrp="1"/>
          </p:cNvGraphicFramePr>
          <p:nvPr>
            <p:extLst>
              <p:ext uri="{D42A27DB-BD31-4B8C-83A1-F6EECF244321}">
                <p14:modId xmlns:p14="http://schemas.microsoft.com/office/powerpoint/2010/main" val="1359976468"/>
              </p:ext>
            </p:extLst>
          </p:nvPr>
        </p:nvGraphicFramePr>
        <p:xfrm>
          <a:off x="723624" y="1143755"/>
          <a:ext cx="7572676" cy="3418716"/>
        </p:xfrm>
        <a:graphic>
          <a:graphicData uri="http://schemas.openxmlformats.org/drawingml/2006/table">
            <a:tbl>
              <a:tblPr firstRow="1" bandRow="1">
                <a:tableStyleId>{7DF18680-E054-41AD-8BC1-D1AEF772440D}</a:tableStyleId>
              </a:tblPr>
              <a:tblGrid>
                <a:gridCol w="5058076">
                  <a:extLst>
                    <a:ext uri="{9D8B030D-6E8A-4147-A177-3AD203B41FA5}">
                      <a16:colId xmlns:a16="http://schemas.microsoft.com/office/drawing/2014/main" val="2927915166"/>
                    </a:ext>
                  </a:extLst>
                </a:gridCol>
                <a:gridCol w="1167063">
                  <a:extLst>
                    <a:ext uri="{9D8B030D-6E8A-4147-A177-3AD203B41FA5}">
                      <a16:colId xmlns:a16="http://schemas.microsoft.com/office/drawing/2014/main" val="3970931644"/>
                    </a:ext>
                  </a:extLst>
                </a:gridCol>
                <a:gridCol w="1347537">
                  <a:extLst>
                    <a:ext uri="{9D8B030D-6E8A-4147-A177-3AD203B41FA5}">
                      <a16:colId xmlns:a16="http://schemas.microsoft.com/office/drawing/2014/main" val="521333521"/>
                    </a:ext>
                  </a:extLst>
                </a:gridCol>
              </a:tblGrid>
              <a:tr h="548640">
                <a:tc>
                  <a:txBody>
                    <a:bodyPr/>
                    <a:lstStyle/>
                    <a:p>
                      <a:pPr marL="0" marR="0">
                        <a:spcBef>
                          <a:spcPts val="0"/>
                        </a:spcBef>
                        <a:spcAft>
                          <a:spcPts val="0"/>
                        </a:spcAft>
                      </a:pPr>
                      <a:r>
                        <a:rPr lang="en-US" sz="1800" b="1" dirty="0">
                          <a:effectLst/>
                        </a:rPr>
                        <a:t>How confident are you in your ability to…</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Pretest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Posttest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19803185"/>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(S)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Identify the signs of suicide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2.33 (0.82)</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3.49 (0.75)</a:t>
                      </a:r>
                    </a:p>
                  </a:txBody>
                  <a:tcPr marL="51435" marR="51435" marT="0" marB="0">
                    <a:solidFill>
                      <a:schemeClr val="accent4"/>
                    </a:solidFill>
                  </a:tcPr>
                </a:tc>
                <a:extLst>
                  <a:ext uri="{0D108BD9-81ED-4DB2-BD59-A6C34878D82A}">
                    <a16:rowId xmlns:a16="http://schemas.microsoft.com/office/drawing/2014/main" val="249925609"/>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(V)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Listen without judgment to someone talking about suicide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3.34 (1.06)</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3.84 (0.76)</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extLst>
                  <a:ext uri="{0D108BD9-81ED-4DB2-BD59-A6C34878D82A}">
                    <a16:rowId xmlns:a16="http://schemas.microsoft.com/office/drawing/2014/main" val="830994504"/>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Respond appropriately to patients who have suicidal thoughts</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2.32 (0.90)</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3.51 (0.76)</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3812542837"/>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(E)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Give reassurance to someone with thoughts of suicide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2.51 (0.98)</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3.56 (0.80)</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extLst>
                  <a:ext uri="{0D108BD9-81ED-4DB2-BD59-A6C34878D82A}">
                    <a16:rowId xmlns:a16="http://schemas.microsoft.com/office/drawing/2014/main" val="3441876587"/>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(E)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Provide resources for suicide prevention</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2.39 (1.05)</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3.84 (0.81)</a:t>
                      </a:r>
                    </a:p>
                  </a:txBody>
                  <a:tcPr marL="51435" marR="51435" marT="0" marB="0">
                    <a:solidFill>
                      <a:schemeClr val="accent4"/>
                    </a:solidFill>
                  </a:tcPr>
                </a:tc>
                <a:extLst>
                  <a:ext uri="{0D108BD9-81ED-4DB2-BD59-A6C34878D82A}">
                    <a16:rowId xmlns:a16="http://schemas.microsoft.com/office/drawing/2014/main" val="3978934336"/>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(E)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Refer a patient with thoughts of suicide to other resources</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2.52 (0.99)</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3.82 (0.76)</a:t>
                      </a:r>
                    </a:p>
                  </a:txBody>
                  <a:tcPr marL="51435" marR="51435" marT="0" marB="0">
                    <a:solidFill>
                      <a:schemeClr val="accent4"/>
                    </a:solidFill>
                  </a:tcPr>
                </a:tc>
                <a:extLst>
                  <a:ext uri="{0D108BD9-81ED-4DB2-BD59-A6C34878D82A}">
                    <a16:rowId xmlns:a16="http://schemas.microsoft.com/office/drawing/2014/main" val="3886811156"/>
                  </a:ext>
                </a:extLst>
              </a:tr>
            </a:tbl>
          </a:graphicData>
        </a:graphic>
      </p:graphicFrame>
    </p:spTree>
    <p:extLst>
      <p:ext uri="{BB962C8B-B14F-4D97-AF65-F5344CB8AC3E}">
        <p14:creationId xmlns:p14="http://schemas.microsoft.com/office/powerpoint/2010/main" val="31641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E6AA9B-7783-742E-7F5C-77AF1D15DF80}"/>
              </a:ext>
            </a:extLst>
          </p:cNvPr>
          <p:cNvSpPr txBox="1"/>
          <p:nvPr/>
        </p:nvSpPr>
        <p:spPr>
          <a:xfrm>
            <a:off x="1927956" y="5075798"/>
            <a:ext cx="5288088" cy="300082"/>
          </a:xfrm>
          <a:prstGeom prst="rect">
            <a:avLst/>
          </a:prstGeom>
          <a:noFill/>
        </p:spPr>
        <p:txBody>
          <a:bodyPr wrap="square" rtlCol="0">
            <a:spAutoFit/>
          </a:bodyPr>
          <a:lstStyle/>
          <a:p>
            <a:pPr defTabSz="342900">
              <a:defRPr/>
            </a:pPr>
            <a:r>
              <a:rPr lang="en-US" sz="1350" dirty="0">
                <a:ea typeface="Times New Roman" panose="02020603050405020304" pitchFamily="18" charset="0"/>
              </a:rPr>
              <a:t>Responses ranged from 1=not prepared to 7=quite well-prepared</a:t>
            </a:r>
            <a:endParaRPr lang="en-US" sz="1350" dirty="0"/>
          </a:p>
        </p:txBody>
      </p:sp>
      <p:sp>
        <p:nvSpPr>
          <p:cNvPr id="7" name="Title 6">
            <a:extLst>
              <a:ext uri="{FF2B5EF4-FFF2-40B4-BE49-F238E27FC236}">
                <a16:creationId xmlns:a16="http://schemas.microsoft.com/office/drawing/2014/main" id="{5D15473D-3AFB-C63D-D834-F2DCC5D37FDB}"/>
              </a:ext>
            </a:extLst>
          </p:cNvPr>
          <p:cNvSpPr>
            <a:spLocks noGrp="1"/>
          </p:cNvSpPr>
          <p:nvPr>
            <p:ph type="title"/>
          </p:nvPr>
        </p:nvSpPr>
        <p:spPr>
          <a:xfrm>
            <a:off x="628649" y="316927"/>
            <a:ext cx="7886700" cy="841292"/>
          </a:xfrm>
        </p:spPr>
        <p:txBody>
          <a:bodyPr/>
          <a:lstStyle/>
          <a:p>
            <a:r>
              <a:rPr lang="en-US" dirty="0"/>
              <a:t>Gatekeeper Preparedness</a:t>
            </a:r>
          </a:p>
        </p:txBody>
      </p:sp>
      <p:sp>
        <p:nvSpPr>
          <p:cNvPr id="2" name="TextBox 1">
            <a:extLst>
              <a:ext uri="{FF2B5EF4-FFF2-40B4-BE49-F238E27FC236}">
                <a16:creationId xmlns:a16="http://schemas.microsoft.com/office/drawing/2014/main" id="{B549214C-3406-09A8-DD60-0F97EEA44DEF}"/>
              </a:ext>
            </a:extLst>
          </p:cNvPr>
          <p:cNvSpPr txBox="1"/>
          <p:nvPr/>
        </p:nvSpPr>
        <p:spPr>
          <a:xfrm>
            <a:off x="711250" y="1087133"/>
            <a:ext cx="7558238" cy="623967"/>
          </a:xfrm>
          <a:prstGeom prst="rect">
            <a:avLst/>
          </a:prstGeom>
          <a:solidFill>
            <a:schemeClr val="accent2">
              <a:lumMod val="20000"/>
              <a:lumOff val="8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t>Mean gatekeeper preparedness significantly increased from 3.02 to 5.30 (p&lt;0.001)</a:t>
            </a:r>
          </a:p>
        </p:txBody>
      </p:sp>
      <p:graphicFrame>
        <p:nvGraphicFramePr>
          <p:cNvPr id="4" name="Table 4">
            <a:extLst>
              <a:ext uri="{FF2B5EF4-FFF2-40B4-BE49-F238E27FC236}">
                <a16:creationId xmlns:a16="http://schemas.microsoft.com/office/drawing/2014/main" id="{6A3B34AD-2181-2B73-2A42-834E1317DD4D}"/>
              </a:ext>
            </a:extLst>
          </p:cNvPr>
          <p:cNvGraphicFramePr>
            <a:graphicFrameLocks noGrp="1"/>
          </p:cNvGraphicFramePr>
          <p:nvPr>
            <p:extLst>
              <p:ext uri="{D42A27DB-BD31-4B8C-83A1-F6EECF244321}">
                <p14:modId xmlns:p14="http://schemas.microsoft.com/office/powerpoint/2010/main" val="2798038252"/>
              </p:ext>
            </p:extLst>
          </p:nvPr>
        </p:nvGraphicFramePr>
        <p:xfrm>
          <a:off x="711251" y="1080975"/>
          <a:ext cx="7572676" cy="3418716"/>
        </p:xfrm>
        <a:graphic>
          <a:graphicData uri="http://schemas.openxmlformats.org/drawingml/2006/table">
            <a:tbl>
              <a:tblPr firstRow="1" bandRow="1">
                <a:tableStyleId>{7DF18680-E054-41AD-8BC1-D1AEF772440D}</a:tableStyleId>
              </a:tblPr>
              <a:tblGrid>
                <a:gridCol w="5058076">
                  <a:extLst>
                    <a:ext uri="{9D8B030D-6E8A-4147-A177-3AD203B41FA5}">
                      <a16:colId xmlns:a16="http://schemas.microsoft.com/office/drawing/2014/main" val="2927915166"/>
                    </a:ext>
                  </a:extLst>
                </a:gridCol>
                <a:gridCol w="1167063">
                  <a:extLst>
                    <a:ext uri="{9D8B030D-6E8A-4147-A177-3AD203B41FA5}">
                      <a16:colId xmlns:a16="http://schemas.microsoft.com/office/drawing/2014/main" val="3970931644"/>
                    </a:ext>
                  </a:extLst>
                </a:gridCol>
                <a:gridCol w="1347537">
                  <a:extLst>
                    <a:ext uri="{9D8B030D-6E8A-4147-A177-3AD203B41FA5}">
                      <a16:colId xmlns:a16="http://schemas.microsoft.com/office/drawing/2014/main" val="521333521"/>
                    </a:ext>
                  </a:extLst>
                </a:gridCol>
              </a:tblGrid>
              <a:tr h="548640">
                <a:tc>
                  <a:txBody>
                    <a:bodyPr/>
                    <a:lstStyle/>
                    <a:p>
                      <a:pPr marL="0" marR="0">
                        <a:spcBef>
                          <a:spcPts val="0"/>
                        </a:spcBef>
                        <a:spcAft>
                          <a:spcPts val="0"/>
                        </a:spcAft>
                      </a:pPr>
                      <a:r>
                        <a:rPr lang="en-US" sz="1800" b="1" dirty="0">
                          <a:effectLst/>
                        </a:rPr>
                        <a:t>How prepared do you feel to perform the following…</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Pretest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Posttest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19803185"/>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Communicate with a patient at risk of suicide to help put them at ease.</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2.79 (1.10)</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4.94 (1.24)</a:t>
                      </a:r>
                    </a:p>
                  </a:txBody>
                  <a:tcPr marL="51435" marR="51435" marT="0" marB="0"/>
                </a:tc>
                <a:extLst>
                  <a:ext uri="{0D108BD9-81ED-4DB2-BD59-A6C34878D82A}">
                    <a16:rowId xmlns:a16="http://schemas.microsoft.com/office/drawing/2014/main" val="249925609"/>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Persuade a patient at risk of suicide to seek help.</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2.93 (1.24)</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5.05 (1.21)</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830994504"/>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Contact the Crisis Line about a patient who is at risk of suicide.</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2.92 (1.30)</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5.51 (1.19)</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3812542837"/>
                  </a:ext>
                </a:extLst>
              </a:tr>
              <a:tr h="478346">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Convince a patient who is at risk of suicide to contact the Crisis Line.</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2.94 (1.36)</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5.10 (1.13)</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3441876587"/>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Make a follow-up phone call to a patient who you are concerned may be at risk of suicide.</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3.31 (1.57)</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5.59 (1.26)</a:t>
                      </a:r>
                    </a:p>
                  </a:txBody>
                  <a:tcPr marL="51435" marR="51435" marT="0" marB="0"/>
                </a:tc>
                <a:extLst>
                  <a:ext uri="{0D108BD9-81ED-4DB2-BD59-A6C34878D82A}">
                    <a16:rowId xmlns:a16="http://schemas.microsoft.com/office/drawing/2014/main" val="3978934336"/>
                  </a:ext>
                </a:extLst>
              </a:tr>
              <a:tr h="478346">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Ensure a follow-up phone call is made to a patient who you are concerned may be at risk of suicide.</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3.25 (1.52)</a:t>
                      </a:r>
                    </a:p>
                  </a:txBody>
                  <a:tcPr marL="51435" marR="51435" marT="0" marB="0"/>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5.63 (1.25)</a:t>
                      </a:r>
                    </a:p>
                  </a:txBody>
                  <a:tcPr marL="51435" marR="51435" marT="0" marB="0"/>
                </a:tc>
                <a:extLst>
                  <a:ext uri="{0D108BD9-81ED-4DB2-BD59-A6C34878D82A}">
                    <a16:rowId xmlns:a16="http://schemas.microsoft.com/office/drawing/2014/main" val="3886811156"/>
                  </a:ext>
                </a:extLst>
              </a:tr>
            </a:tbl>
          </a:graphicData>
        </a:graphic>
      </p:graphicFrame>
      <p:graphicFrame>
        <p:nvGraphicFramePr>
          <p:cNvPr id="3" name="Table 4">
            <a:extLst>
              <a:ext uri="{FF2B5EF4-FFF2-40B4-BE49-F238E27FC236}">
                <a16:creationId xmlns:a16="http://schemas.microsoft.com/office/drawing/2014/main" id="{201D33C5-9F1B-0B53-FEFD-2C25DA8205A3}"/>
              </a:ext>
            </a:extLst>
          </p:cNvPr>
          <p:cNvGraphicFramePr>
            <a:graphicFrameLocks noGrp="1"/>
          </p:cNvGraphicFramePr>
          <p:nvPr>
            <p:extLst>
              <p:ext uri="{D42A27DB-BD31-4B8C-83A1-F6EECF244321}">
                <p14:modId xmlns:p14="http://schemas.microsoft.com/office/powerpoint/2010/main" val="1774632625"/>
              </p:ext>
            </p:extLst>
          </p:nvPr>
        </p:nvGraphicFramePr>
        <p:xfrm>
          <a:off x="720760" y="1080975"/>
          <a:ext cx="7572676" cy="3418716"/>
        </p:xfrm>
        <a:graphic>
          <a:graphicData uri="http://schemas.openxmlformats.org/drawingml/2006/table">
            <a:tbl>
              <a:tblPr firstRow="1" bandRow="1">
                <a:tableStyleId>{7DF18680-E054-41AD-8BC1-D1AEF772440D}</a:tableStyleId>
              </a:tblPr>
              <a:tblGrid>
                <a:gridCol w="5058076">
                  <a:extLst>
                    <a:ext uri="{9D8B030D-6E8A-4147-A177-3AD203B41FA5}">
                      <a16:colId xmlns:a16="http://schemas.microsoft.com/office/drawing/2014/main" val="2927915166"/>
                    </a:ext>
                  </a:extLst>
                </a:gridCol>
                <a:gridCol w="1167063">
                  <a:extLst>
                    <a:ext uri="{9D8B030D-6E8A-4147-A177-3AD203B41FA5}">
                      <a16:colId xmlns:a16="http://schemas.microsoft.com/office/drawing/2014/main" val="3970931644"/>
                    </a:ext>
                  </a:extLst>
                </a:gridCol>
                <a:gridCol w="1347537">
                  <a:extLst>
                    <a:ext uri="{9D8B030D-6E8A-4147-A177-3AD203B41FA5}">
                      <a16:colId xmlns:a16="http://schemas.microsoft.com/office/drawing/2014/main" val="521333521"/>
                    </a:ext>
                  </a:extLst>
                </a:gridCol>
              </a:tblGrid>
              <a:tr h="548640">
                <a:tc>
                  <a:txBody>
                    <a:bodyPr/>
                    <a:lstStyle/>
                    <a:p>
                      <a:pPr marL="0" marR="0">
                        <a:spcBef>
                          <a:spcPts val="0"/>
                        </a:spcBef>
                        <a:spcAft>
                          <a:spcPts val="0"/>
                        </a:spcAft>
                      </a:pPr>
                      <a:r>
                        <a:rPr lang="en-US" sz="1800" b="1" dirty="0">
                          <a:effectLst/>
                        </a:rPr>
                        <a:t>How prepared do you feel to perform the following…</a:t>
                      </a: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Pretest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a:effectLst/>
                        </a:rPr>
                        <a:t>Posttest</a:t>
                      </a:r>
                      <a:endParaRPr lang="en-US" sz="1800">
                        <a:effectLst/>
                      </a:endParaRPr>
                    </a:p>
                    <a:p>
                      <a:pPr marL="0" marR="0" algn="ctr">
                        <a:spcBef>
                          <a:spcPts val="0"/>
                        </a:spcBef>
                        <a:spcAft>
                          <a:spcPts val="0"/>
                        </a:spcAft>
                      </a:pPr>
                      <a:r>
                        <a:rPr lang="en-US" sz="1800" b="1">
                          <a:effectLst/>
                        </a:rPr>
                        <a:t>(Mean, SD)</a:t>
                      </a:r>
                      <a:endParaRPr lang="en-US" sz="180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619803185"/>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(V)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Communicate with a patient at risk of suicide to help put them at ease.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2.79 (1.10)</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4.94 (1.24)</a:t>
                      </a:r>
                    </a:p>
                  </a:txBody>
                  <a:tcPr marL="51435" marR="51435" marT="0" marB="0">
                    <a:solidFill>
                      <a:schemeClr val="accent4"/>
                    </a:solidFill>
                  </a:tcPr>
                </a:tc>
                <a:extLst>
                  <a:ext uri="{0D108BD9-81ED-4DB2-BD59-A6C34878D82A}">
                    <a16:rowId xmlns:a16="http://schemas.microsoft.com/office/drawing/2014/main" val="249925609"/>
                  </a:ext>
                </a:extLst>
              </a:tr>
              <a:tr h="478346">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Persuade a patient at risk of suicide to seek help.</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2.93 (1.24)</a:t>
                      </a:r>
                    </a:p>
                  </a:txBody>
                  <a:tcPr marL="51435" marR="51435" marT="0" marB="0"/>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5.05 (1.21)</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extLst>
                  <a:ext uri="{0D108BD9-81ED-4DB2-BD59-A6C34878D82A}">
                    <a16:rowId xmlns:a16="http://schemas.microsoft.com/office/drawing/2014/main" val="830994504"/>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(E)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Contact the Crisis Line about a patient who is at risk of suicide.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2.92 (1.30)</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5.51 (1.19)</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extLst>
                  <a:ext uri="{0D108BD9-81ED-4DB2-BD59-A6C34878D82A}">
                    <a16:rowId xmlns:a16="http://schemas.microsoft.com/office/drawing/2014/main" val="3812542837"/>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(E)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Convince a patient who is at risk of suicide to contact the Crisis Line.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2.94 (1.36)</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5.10 (1.13)</a:t>
                      </a:r>
                    </a:p>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extLst>
                  <a:ext uri="{0D108BD9-81ED-4DB2-BD59-A6C34878D82A}">
                    <a16:rowId xmlns:a16="http://schemas.microsoft.com/office/drawing/2014/main" val="3441876587"/>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(second S)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Make a follow-up phone call to a patient who you are concerned may be at risk of suicide.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3.31 (1.57)</a:t>
                      </a:r>
                    </a:p>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a:effectLst/>
                          <a:latin typeface="Calibri" panose="020F0502020204030204" pitchFamily="34" charset="0"/>
                          <a:ea typeface="Calibri" panose="020F0502020204030204" pitchFamily="34" charset="0"/>
                          <a:cs typeface="Times New Roman" panose="02020603050405020304" pitchFamily="18" charset="0"/>
                        </a:rPr>
                        <a:t>5.59 (1.26)</a:t>
                      </a:r>
                    </a:p>
                  </a:txBody>
                  <a:tcPr marL="51435" marR="51435" marT="0" marB="0">
                    <a:solidFill>
                      <a:schemeClr val="accent4"/>
                    </a:solidFill>
                  </a:tcPr>
                </a:tc>
                <a:extLst>
                  <a:ext uri="{0D108BD9-81ED-4DB2-BD59-A6C34878D82A}">
                    <a16:rowId xmlns:a16="http://schemas.microsoft.com/office/drawing/2014/main" val="3978934336"/>
                  </a:ext>
                </a:extLst>
              </a:tr>
              <a:tr h="478346">
                <a:tc>
                  <a:txBody>
                    <a:bodyPr/>
                    <a:lstStyle/>
                    <a:p>
                      <a:pPr marL="0" marR="0">
                        <a:lnSpc>
                          <a:spcPct val="107000"/>
                        </a:lnSpc>
                        <a:spcBef>
                          <a:spcPts val="0"/>
                        </a:spcBef>
                        <a:spcAft>
                          <a:spcPts val="0"/>
                        </a:spcAft>
                      </a:pPr>
                      <a:r>
                        <a:rPr lang="en-US" sz="1500" b="1" kern="100" dirty="0">
                          <a:effectLst/>
                          <a:latin typeface="Calibri" panose="020F0502020204030204" pitchFamily="34" charset="0"/>
                          <a:ea typeface="Calibri" panose="020F0502020204030204" pitchFamily="34" charset="0"/>
                          <a:cs typeface="Times New Roman" panose="02020603050405020304" pitchFamily="18" charset="0"/>
                        </a:rPr>
                        <a:t>(second S) </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Ensure a follow-up phone call is made to a patient who you are concerned may be at risk of suicide.</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3.25 (1.52)</a:t>
                      </a:r>
                    </a:p>
                  </a:txBody>
                  <a:tcPr marL="51435" marR="51435" marT="0" marB="0">
                    <a:solidFill>
                      <a:schemeClr val="accent4"/>
                    </a:solidFill>
                  </a:tcPr>
                </a:tc>
                <a:tc>
                  <a:txBody>
                    <a:bodyPr/>
                    <a:lstStyle/>
                    <a:p>
                      <a:pPr marL="0" marR="0">
                        <a:lnSpc>
                          <a:spcPct val="107000"/>
                        </a:lnSpc>
                        <a:spcBef>
                          <a:spcPts val="0"/>
                        </a:spcBef>
                        <a:spcAft>
                          <a:spcPts val="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5.63 (1.25)</a:t>
                      </a:r>
                    </a:p>
                  </a:txBody>
                  <a:tcPr marL="51435" marR="51435" marT="0" marB="0">
                    <a:solidFill>
                      <a:schemeClr val="accent4"/>
                    </a:solidFill>
                  </a:tcPr>
                </a:tc>
                <a:extLst>
                  <a:ext uri="{0D108BD9-81ED-4DB2-BD59-A6C34878D82A}">
                    <a16:rowId xmlns:a16="http://schemas.microsoft.com/office/drawing/2014/main" val="3886811156"/>
                  </a:ext>
                </a:extLst>
              </a:tr>
            </a:tbl>
          </a:graphicData>
        </a:graphic>
      </p:graphicFrame>
    </p:spTree>
    <p:extLst>
      <p:ext uri="{BB962C8B-B14F-4D97-AF65-F5344CB8AC3E}">
        <p14:creationId xmlns:p14="http://schemas.microsoft.com/office/powerpoint/2010/main" val="192422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A3ECBCE6-8383-6C4C-7CF8-1C5FCD91595D}"/>
              </a:ext>
            </a:extLst>
          </p:cNvPr>
          <p:cNvSpPr txBox="1">
            <a:spLocks/>
          </p:cNvSpPr>
          <p:nvPr/>
        </p:nvSpPr>
        <p:spPr>
          <a:xfrm>
            <a:off x="828032" y="558571"/>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Written Case Responses</a:t>
            </a:r>
          </a:p>
        </p:txBody>
      </p:sp>
      <p:graphicFrame>
        <p:nvGraphicFramePr>
          <p:cNvPr id="2" name="Table 4">
            <a:extLst>
              <a:ext uri="{FF2B5EF4-FFF2-40B4-BE49-F238E27FC236}">
                <a16:creationId xmlns:a16="http://schemas.microsoft.com/office/drawing/2014/main" id="{35F3775E-F026-DD37-39FA-8E8FF6DB1F03}"/>
              </a:ext>
            </a:extLst>
          </p:cNvPr>
          <p:cNvGraphicFramePr>
            <a:graphicFrameLocks noGrp="1"/>
          </p:cNvGraphicFramePr>
          <p:nvPr>
            <p:extLst>
              <p:ext uri="{D42A27DB-BD31-4B8C-83A1-F6EECF244321}">
                <p14:modId xmlns:p14="http://schemas.microsoft.com/office/powerpoint/2010/main" val="217679137"/>
              </p:ext>
            </p:extLst>
          </p:nvPr>
        </p:nvGraphicFramePr>
        <p:xfrm>
          <a:off x="828032" y="1268855"/>
          <a:ext cx="7407309" cy="3108960"/>
        </p:xfrm>
        <a:graphic>
          <a:graphicData uri="http://schemas.openxmlformats.org/drawingml/2006/table">
            <a:tbl>
              <a:tblPr firstRow="1" bandRow="1">
                <a:tableStyleId>{7DF18680-E054-41AD-8BC1-D1AEF772440D}</a:tableStyleId>
              </a:tblPr>
              <a:tblGrid>
                <a:gridCol w="4692896">
                  <a:extLst>
                    <a:ext uri="{9D8B030D-6E8A-4147-A177-3AD203B41FA5}">
                      <a16:colId xmlns:a16="http://schemas.microsoft.com/office/drawing/2014/main" val="2927915166"/>
                    </a:ext>
                  </a:extLst>
                </a:gridCol>
                <a:gridCol w="1366876">
                  <a:extLst>
                    <a:ext uri="{9D8B030D-6E8A-4147-A177-3AD203B41FA5}">
                      <a16:colId xmlns:a16="http://schemas.microsoft.com/office/drawing/2014/main" val="3970931644"/>
                    </a:ext>
                  </a:extLst>
                </a:gridCol>
                <a:gridCol w="1347537">
                  <a:extLst>
                    <a:ext uri="{9D8B030D-6E8A-4147-A177-3AD203B41FA5}">
                      <a16:colId xmlns:a16="http://schemas.microsoft.com/office/drawing/2014/main" val="521333521"/>
                    </a:ext>
                  </a:extLst>
                </a:gridCol>
              </a:tblGrid>
              <a:tr h="548640">
                <a:tc>
                  <a:txBody>
                    <a:bodyPr/>
                    <a:lstStyle/>
                    <a:p>
                      <a:pPr marL="0" marR="0">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800" b="1" dirty="0">
                          <a:effectLst/>
                        </a:rPr>
                        <a:t>N (%)</a:t>
                      </a:r>
                    </a:p>
                    <a:p>
                      <a:pPr marL="0" marR="0" algn="ctr">
                        <a:spcBef>
                          <a:spcPts val="0"/>
                        </a:spcBef>
                        <a:spcAft>
                          <a:spcPts val="0"/>
                        </a:spcAft>
                      </a:pPr>
                      <a:r>
                        <a:rPr lang="en-US" sz="1800" b="1" dirty="0">
                          <a:effectLst/>
                        </a:rPr>
                        <a:t>Pre</a:t>
                      </a:r>
                    </a:p>
                  </a:txBody>
                  <a:tcPr marL="51435" marR="51435" marT="0" marB="0"/>
                </a:tc>
                <a:tc>
                  <a:txBody>
                    <a:bodyPr/>
                    <a:lstStyle/>
                    <a:p>
                      <a:pPr marL="0" marR="0" algn="ctr">
                        <a:spcBef>
                          <a:spcPts val="0"/>
                        </a:spcBef>
                        <a:spcAft>
                          <a:spcPts val="0"/>
                        </a:spcAft>
                      </a:pPr>
                      <a:r>
                        <a:rPr lang="en-US" sz="1800" b="1" dirty="0">
                          <a:effectLst/>
                        </a:rPr>
                        <a:t>N (%)</a:t>
                      </a:r>
                    </a:p>
                    <a:p>
                      <a:pPr marL="0" marR="0" algn="ctr">
                        <a:spcBef>
                          <a:spcPts val="0"/>
                        </a:spcBef>
                        <a:spcAft>
                          <a:spcPts val="0"/>
                        </a:spcAft>
                      </a:pPr>
                      <a:r>
                        <a:rPr lang="en-US" sz="1800" b="1" dirty="0">
                          <a:effectLst/>
                        </a:rPr>
                        <a:t>Post</a:t>
                      </a:r>
                    </a:p>
                  </a:txBody>
                  <a:tcPr marL="51435" marR="51435" marT="0" marB="0"/>
                </a:tc>
                <a:extLst>
                  <a:ext uri="{0D108BD9-81ED-4DB2-BD59-A6C34878D82A}">
                    <a16:rowId xmlns:a16="http://schemas.microsoft.com/office/drawing/2014/main" val="619803185"/>
                  </a:ext>
                </a:extLst>
              </a:tr>
              <a:tr h="640080">
                <a:tc>
                  <a:txBody>
                    <a:bodyPr/>
                    <a:lstStyle/>
                    <a:p>
                      <a:pPr marL="0" marR="0">
                        <a:spcBef>
                          <a:spcPts val="0"/>
                        </a:spcBef>
                        <a:spcAft>
                          <a:spcPts val="0"/>
                        </a:spcAft>
                      </a:pPr>
                      <a:r>
                        <a:rPr lang="en-US" sz="2100" dirty="0">
                          <a:effectLst/>
                        </a:rPr>
                        <a:t>Recognized suicide warning signs (n=87)</a:t>
                      </a:r>
                    </a:p>
                    <a:p>
                      <a:pPr marL="0" marR="0">
                        <a:spcBef>
                          <a:spcPts val="0"/>
                        </a:spcBef>
                        <a:spcAft>
                          <a:spcPts val="0"/>
                        </a:spcAft>
                      </a:pP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100" dirty="0">
                          <a:effectLst/>
                        </a:rPr>
                        <a:t> 86 (99%)</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100" dirty="0">
                          <a:effectLst/>
                        </a:rPr>
                        <a:t>87 (100%)</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49925609"/>
                  </a:ext>
                </a:extLst>
              </a:tr>
              <a:tr h="640080">
                <a:tc>
                  <a:txBody>
                    <a:bodyPr/>
                    <a:lstStyle/>
                    <a:p>
                      <a:pPr marL="0" marR="0">
                        <a:spcBef>
                          <a:spcPts val="0"/>
                        </a:spcBef>
                        <a:spcAft>
                          <a:spcPts val="0"/>
                        </a:spcAft>
                      </a:pPr>
                      <a:r>
                        <a:rPr lang="en-US" sz="2100" dirty="0">
                          <a:effectLst/>
                          <a:latin typeface="+mn-lt"/>
                          <a:ea typeface="Times New Roman" panose="02020603050405020304" pitchFamily="18" charset="0"/>
                          <a:cs typeface="Times New Roman" panose="02020603050405020304" pitchFamily="18" charset="0"/>
                        </a:rPr>
                        <a:t>Asked the question (n=86)***</a:t>
                      </a:r>
                    </a:p>
                    <a:p>
                      <a:pPr marL="0" marR="0">
                        <a:spcBef>
                          <a:spcPts val="0"/>
                        </a:spcBef>
                        <a:spcAft>
                          <a:spcPts val="0"/>
                        </a:spcAft>
                      </a:pP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100" dirty="0">
                          <a:effectLst/>
                        </a:rPr>
                        <a:t>6 (7%)</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100" dirty="0">
                          <a:effectLst/>
                        </a:rPr>
                        <a:t>61 (71%)</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830994504"/>
                  </a:ext>
                </a:extLst>
              </a:tr>
              <a:tr h="640080">
                <a:tc>
                  <a:txBody>
                    <a:bodyPr/>
                    <a:lstStyle/>
                    <a:p>
                      <a:pPr marL="0" marR="0">
                        <a:spcBef>
                          <a:spcPts val="0"/>
                        </a:spcBef>
                        <a:spcAft>
                          <a:spcPts val="0"/>
                        </a:spcAft>
                      </a:pPr>
                      <a:r>
                        <a:rPr lang="en-US" sz="2100" dirty="0">
                          <a:effectLst/>
                          <a:latin typeface="+mn-lt"/>
                          <a:ea typeface="Times New Roman" panose="02020603050405020304" pitchFamily="18" charset="0"/>
                          <a:cs typeface="Times New Roman" panose="02020603050405020304" pitchFamily="18" charset="0"/>
                        </a:rPr>
                        <a:t>Validated the patient’s feelings (n=86)**</a:t>
                      </a:r>
                    </a:p>
                    <a:p>
                      <a:pPr marL="0" marR="0">
                        <a:spcBef>
                          <a:spcPts val="0"/>
                        </a:spcBef>
                        <a:spcAft>
                          <a:spcPts val="0"/>
                        </a:spcAft>
                      </a:pP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100" dirty="0">
                          <a:effectLst/>
                          <a:latin typeface="+mn-lt"/>
                          <a:ea typeface="Times New Roman" panose="02020603050405020304" pitchFamily="18" charset="0"/>
                          <a:cs typeface="Times New Roman" panose="02020603050405020304" pitchFamily="18" charset="0"/>
                        </a:rPr>
                        <a:t>45 (52%)</a:t>
                      </a:r>
                    </a:p>
                  </a:txBody>
                  <a:tcPr marL="51435" marR="51435" marT="0" marB="0"/>
                </a:tc>
                <a:tc>
                  <a:txBody>
                    <a:bodyPr/>
                    <a:lstStyle/>
                    <a:p>
                      <a:pPr marL="0" marR="0" algn="ctr">
                        <a:spcBef>
                          <a:spcPts val="0"/>
                        </a:spcBef>
                        <a:spcAft>
                          <a:spcPts val="0"/>
                        </a:spcAft>
                      </a:pPr>
                      <a:r>
                        <a:rPr lang="en-US" sz="2100" dirty="0">
                          <a:effectLst/>
                          <a:latin typeface="+mn-lt"/>
                          <a:ea typeface="Times New Roman" panose="02020603050405020304" pitchFamily="18" charset="0"/>
                          <a:cs typeface="Times New Roman" panose="02020603050405020304" pitchFamily="18" charset="0"/>
                        </a:rPr>
                        <a:t>26 (30%)</a:t>
                      </a:r>
                    </a:p>
                  </a:txBody>
                  <a:tcPr marL="51435" marR="51435" marT="0" marB="0"/>
                </a:tc>
                <a:extLst>
                  <a:ext uri="{0D108BD9-81ED-4DB2-BD59-A6C34878D82A}">
                    <a16:rowId xmlns:a16="http://schemas.microsoft.com/office/drawing/2014/main" val="4262557938"/>
                  </a:ext>
                </a:extLst>
              </a:tr>
              <a:tr h="640080">
                <a:tc>
                  <a:txBody>
                    <a:bodyPr/>
                    <a:lstStyle/>
                    <a:p>
                      <a:pPr marL="0" marR="0">
                        <a:spcBef>
                          <a:spcPts val="0"/>
                        </a:spcBef>
                        <a:spcAft>
                          <a:spcPts val="0"/>
                        </a:spcAft>
                      </a:pPr>
                      <a:r>
                        <a:rPr lang="en-US" sz="2100" dirty="0">
                          <a:effectLst/>
                          <a:latin typeface="+mn-lt"/>
                          <a:ea typeface="Times New Roman" panose="02020603050405020304" pitchFamily="18" charset="0"/>
                          <a:cs typeface="Times New Roman" panose="02020603050405020304" pitchFamily="18" charset="0"/>
                        </a:rPr>
                        <a:t>Expedited a referral to the Crisis Line (n=87)**</a:t>
                      </a:r>
                    </a:p>
                  </a:txBody>
                  <a:tcPr marL="51435" marR="51435" marT="0" marB="0"/>
                </a:tc>
                <a:tc>
                  <a:txBody>
                    <a:bodyPr/>
                    <a:lstStyle/>
                    <a:p>
                      <a:pPr marL="0" marR="0" algn="ctr">
                        <a:spcBef>
                          <a:spcPts val="0"/>
                        </a:spcBef>
                        <a:spcAft>
                          <a:spcPts val="0"/>
                        </a:spcAft>
                      </a:pPr>
                      <a:r>
                        <a:rPr lang="en-US" sz="2100" dirty="0">
                          <a:effectLst/>
                          <a:latin typeface="+mn-lt"/>
                          <a:ea typeface="Times New Roman" panose="02020603050405020304" pitchFamily="18" charset="0"/>
                          <a:cs typeface="Times New Roman" panose="02020603050405020304" pitchFamily="18" charset="0"/>
                        </a:rPr>
                        <a:t>43 (54%)</a:t>
                      </a:r>
                    </a:p>
                  </a:txBody>
                  <a:tcPr marL="51435" marR="51435" marT="0" marB="0"/>
                </a:tc>
                <a:tc>
                  <a:txBody>
                    <a:bodyPr/>
                    <a:lstStyle/>
                    <a:p>
                      <a:pPr marL="0" marR="0" algn="ctr">
                        <a:spcBef>
                          <a:spcPts val="0"/>
                        </a:spcBef>
                        <a:spcAft>
                          <a:spcPts val="0"/>
                        </a:spcAft>
                      </a:pPr>
                      <a:r>
                        <a:rPr lang="en-US" sz="2100" dirty="0">
                          <a:effectLst/>
                          <a:latin typeface="+mn-lt"/>
                          <a:ea typeface="Times New Roman" panose="02020603050405020304" pitchFamily="18" charset="0"/>
                          <a:cs typeface="Times New Roman" panose="02020603050405020304" pitchFamily="18" charset="0"/>
                        </a:rPr>
                        <a:t>64 (74%)</a:t>
                      </a:r>
                    </a:p>
                  </a:txBody>
                  <a:tcPr marL="51435" marR="51435" marT="0" marB="0"/>
                </a:tc>
                <a:extLst>
                  <a:ext uri="{0D108BD9-81ED-4DB2-BD59-A6C34878D82A}">
                    <a16:rowId xmlns:a16="http://schemas.microsoft.com/office/drawing/2014/main" val="3274788691"/>
                  </a:ext>
                </a:extLst>
              </a:tr>
            </a:tbl>
          </a:graphicData>
        </a:graphic>
      </p:graphicFrame>
      <p:sp>
        <p:nvSpPr>
          <p:cNvPr id="3" name="TextBox 2">
            <a:extLst>
              <a:ext uri="{FF2B5EF4-FFF2-40B4-BE49-F238E27FC236}">
                <a16:creationId xmlns:a16="http://schemas.microsoft.com/office/drawing/2014/main" id="{126B1A98-7A08-0B34-EEE4-8C934CF7CDBE}"/>
              </a:ext>
            </a:extLst>
          </p:cNvPr>
          <p:cNvSpPr txBox="1"/>
          <p:nvPr/>
        </p:nvSpPr>
        <p:spPr>
          <a:xfrm>
            <a:off x="952978" y="4432349"/>
            <a:ext cx="5288088" cy="338554"/>
          </a:xfrm>
          <a:prstGeom prst="rect">
            <a:avLst/>
          </a:prstGeom>
          <a:noFill/>
        </p:spPr>
        <p:txBody>
          <a:bodyPr wrap="square" rtlCol="0">
            <a:spAutoFit/>
          </a:bodyPr>
          <a:lstStyle/>
          <a:p>
            <a:pPr defTabSz="342900">
              <a:defRPr/>
            </a:pPr>
            <a:r>
              <a:rPr lang="en-US" sz="1600" dirty="0">
                <a:ea typeface="Times New Roman" panose="02020603050405020304" pitchFamily="18" charset="0"/>
              </a:rPr>
              <a:t>** p&lt;0.01; *** p&lt;0.001</a:t>
            </a:r>
            <a:endParaRPr lang="en-US" sz="1600" dirty="0"/>
          </a:p>
        </p:txBody>
      </p:sp>
      <p:sp>
        <p:nvSpPr>
          <p:cNvPr id="4" name="Star: 5 Points 3">
            <a:extLst>
              <a:ext uri="{FF2B5EF4-FFF2-40B4-BE49-F238E27FC236}">
                <a16:creationId xmlns:a16="http://schemas.microsoft.com/office/drawing/2014/main" id="{877727C3-1C4D-FA98-62F3-6DC9C3AED933}"/>
              </a:ext>
            </a:extLst>
          </p:cNvPr>
          <p:cNvSpPr/>
          <p:nvPr/>
        </p:nvSpPr>
        <p:spPr>
          <a:xfrm>
            <a:off x="4150659" y="2480982"/>
            <a:ext cx="421341" cy="376518"/>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8F258151-C0BD-8EC8-06D3-802154EE3D60}"/>
              </a:ext>
            </a:extLst>
          </p:cNvPr>
          <p:cNvSpPr/>
          <p:nvPr/>
        </p:nvSpPr>
        <p:spPr>
          <a:xfrm>
            <a:off x="4939553" y="3840305"/>
            <a:ext cx="421341" cy="376518"/>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 Mark with solid fill">
            <a:extLst>
              <a:ext uri="{FF2B5EF4-FFF2-40B4-BE49-F238E27FC236}">
                <a16:creationId xmlns:a16="http://schemas.microsoft.com/office/drawing/2014/main" id="{8C3D2AAE-6797-E2C5-D004-CC4D64A187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8505" y="3112992"/>
            <a:ext cx="564777" cy="564777"/>
          </a:xfrm>
          <a:prstGeom prst="rect">
            <a:avLst/>
          </a:prstGeom>
        </p:spPr>
      </p:pic>
    </p:spTree>
    <p:extLst>
      <p:ext uri="{BB962C8B-B14F-4D97-AF65-F5344CB8AC3E}">
        <p14:creationId xmlns:p14="http://schemas.microsoft.com/office/powerpoint/2010/main" val="22535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A6E3D8-39F0-71B4-BB26-1257673C756F}"/>
              </a:ext>
            </a:extLst>
          </p:cNvPr>
          <p:cNvPicPr>
            <a:picLocks noChangeAspect="1"/>
          </p:cNvPicPr>
          <p:nvPr/>
        </p:nvPicPr>
        <p:blipFill>
          <a:blip r:embed="rId3"/>
          <a:stretch>
            <a:fillRect/>
          </a:stretch>
        </p:blipFill>
        <p:spPr>
          <a:xfrm>
            <a:off x="489859" y="1844888"/>
            <a:ext cx="4088720" cy="2310126"/>
          </a:xfrm>
          <a:prstGeom prst="rect">
            <a:avLst/>
          </a:prstGeom>
        </p:spPr>
      </p:pic>
      <p:sp>
        <p:nvSpPr>
          <p:cNvPr id="6" name="Title 5">
            <a:extLst>
              <a:ext uri="{FF2B5EF4-FFF2-40B4-BE49-F238E27FC236}">
                <a16:creationId xmlns:a16="http://schemas.microsoft.com/office/drawing/2014/main" id="{504D5C81-B8F9-FD69-C256-EDF3E23304B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0946644-594A-45C7-85BC-E456E030C5A3}"/>
              </a:ext>
            </a:extLst>
          </p:cNvPr>
          <p:cNvSpPr>
            <a:spLocks noGrp="1"/>
          </p:cNvSpPr>
          <p:nvPr>
            <p:ph idx="1"/>
          </p:nvPr>
        </p:nvSpPr>
        <p:spPr>
          <a:xfrm>
            <a:off x="4808763" y="1934936"/>
            <a:ext cx="3845379" cy="2752635"/>
          </a:xfrm>
        </p:spPr>
        <p:txBody>
          <a:bodyPr>
            <a:normAutofit/>
          </a:bodyPr>
          <a:lstStyle/>
          <a:p>
            <a:r>
              <a:rPr lang="en-US" sz="1800" dirty="0"/>
              <a:t>A brief suicide prevention training improved pharmacy staff outcomes</a:t>
            </a:r>
          </a:p>
          <a:p>
            <a:r>
              <a:rPr lang="en-US" sz="1800" dirty="0"/>
              <a:t>Online training can be delivered synchronously or asynchronously</a:t>
            </a:r>
          </a:p>
          <a:p>
            <a:r>
              <a:rPr lang="en-US" sz="1800" dirty="0"/>
              <a:t>Written case assessments have limitations </a:t>
            </a:r>
          </a:p>
        </p:txBody>
      </p:sp>
    </p:spTree>
    <p:extLst>
      <p:ext uri="{BB962C8B-B14F-4D97-AF65-F5344CB8AC3E}">
        <p14:creationId xmlns:p14="http://schemas.microsoft.com/office/powerpoint/2010/main" val="102810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
            <a:extLst>
              <a:ext uri="{FF2B5EF4-FFF2-40B4-BE49-F238E27FC236}">
                <a16:creationId xmlns:a16="http://schemas.microsoft.com/office/drawing/2014/main" id="{16B3CD28-39D8-4FFF-87DF-234739CC557D}"/>
              </a:ext>
            </a:extLst>
          </p:cNvPr>
          <p:cNvGraphicFramePr>
            <a:graphicFrameLocks/>
          </p:cNvGraphicFramePr>
          <p:nvPr>
            <p:extLst>
              <p:ext uri="{D42A27DB-BD31-4B8C-83A1-F6EECF244321}">
                <p14:modId xmlns:p14="http://schemas.microsoft.com/office/powerpoint/2010/main" val="3310642707"/>
              </p:ext>
            </p:extLst>
          </p:nvPr>
        </p:nvGraphicFramePr>
        <p:xfrm>
          <a:off x="315409" y="545415"/>
          <a:ext cx="5963948" cy="423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6004A740-7E27-BAA7-051C-D46D6EA6DDEB}"/>
              </a:ext>
            </a:extLst>
          </p:cNvPr>
          <p:cNvSpPr txBox="1">
            <a:spLocks/>
          </p:cNvSpPr>
          <p:nvPr/>
        </p:nvSpPr>
        <p:spPr>
          <a:xfrm>
            <a:off x="6349991" y="501170"/>
            <a:ext cx="2549235" cy="4605557"/>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500" dirty="0"/>
              <a:t>Carpenter et al (2018). A review of suicide prevention programs...  </a:t>
            </a:r>
            <a:r>
              <a:rPr lang="en-US" sz="1500" i="1" dirty="0"/>
              <a:t>JAPhA</a:t>
            </a:r>
            <a:r>
              <a:rPr lang="en-US" sz="1500" dirty="0"/>
              <a:t>, 58(5), 522-529.</a:t>
            </a:r>
          </a:p>
          <a:p>
            <a:r>
              <a:rPr lang="en-US" sz="1500" dirty="0"/>
              <a:t>Carpenter et al (2020). Community pharmacy staff interactions... </a:t>
            </a:r>
            <a:r>
              <a:rPr lang="en-US" sz="1500" i="1" dirty="0"/>
              <a:t>RSAP, </a:t>
            </a:r>
            <a:r>
              <a:rPr lang="en-US" sz="1500" dirty="0"/>
              <a:t>16(3), 349-359.</a:t>
            </a:r>
          </a:p>
          <a:p>
            <a:r>
              <a:rPr lang="en-US" sz="1500" dirty="0"/>
              <a:t>Carpenter et al (2021). Gatekeeper training needs of community pharmacy staff. </a:t>
            </a:r>
            <a:r>
              <a:rPr lang="en-US" sz="1500" i="1" dirty="0"/>
              <a:t>SLTB</a:t>
            </a:r>
            <a:r>
              <a:rPr lang="en-US" sz="1500" dirty="0"/>
              <a:t>, 51(2), 220-228.</a:t>
            </a:r>
          </a:p>
          <a:p>
            <a:r>
              <a:rPr lang="en-US" sz="1500" dirty="0"/>
              <a:t>Pothireddy et al (2022). Developing and evaluating a module…. </a:t>
            </a:r>
            <a:r>
              <a:rPr lang="en-US" sz="1500" i="1" dirty="0" err="1"/>
              <a:t>Curr</a:t>
            </a:r>
            <a:r>
              <a:rPr lang="en-US" sz="1500" i="1" dirty="0"/>
              <a:t> Pharm Teach Learn</a:t>
            </a:r>
            <a:r>
              <a:rPr lang="en-US" sz="1500" dirty="0"/>
              <a:t>, 14(4), 449-456.</a:t>
            </a:r>
          </a:p>
          <a:p>
            <a:r>
              <a:rPr lang="en-US" sz="1575" dirty="0"/>
              <a:t>Stover et al (2023). Development of the Pharm‐SAVES educational module... </a:t>
            </a:r>
            <a:r>
              <a:rPr lang="en-US" sz="1575" i="1" dirty="0"/>
              <a:t>Health Expectations</a:t>
            </a:r>
            <a:r>
              <a:rPr lang="en-US" sz="1575" dirty="0"/>
              <a:t>, 26(3), 1246-1254.</a:t>
            </a:r>
          </a:p>
        </p:txBody>
      </p:sp>
      <p:sp>
        <p:nvSpPr>
          <p:cNvPr id="5" name="Star: 5 Points 4">
            <a:extLst>
              <a:ext uri="{FF2B5EF4-FFF2-40B4-BE49-F238E27FC236}">
                <a16:creationId xmlns:a16="http://schemas.microsoft.com/office/drawing/2014/main" id="{FE30CF6F-8045-CF3E-0B2E-C3C1EFC66EA5}"/>
              </a:ext>
            </a:extLst>
          </p:cNvPr>
          <p:cNvSpPr/>
          <p:nvPr/>
        </p:nvSpPr>
        <p:spPr>
          <a:xfrm>
            <a:off x="5647912" y="4322819"/>
            <a:ext cx="397452" cy="393014"/>
          </a:xfrm>
          <a:prstGeom prst="star5">
            <a:avLst>
              <a:gd name="adj" fmla="val 17304"/>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Tree>
    <p:extLst>
      <p:ext uri="{BB962C8B-B14F-4D97-AF65-F5344CB8AC3E}">
        <p14:creationId xmlns:p14="http://schemas.microsoft.com/office/powerpoint/2010/main" val="37123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range&#10;&#10;Description automatically generated">
            <a:extLst>
              <a:ext uri="{FF2B5EF4-FFF2-40B4-BE49-F238E27FC236}">
                <a16:creationId xmlns:a16="http://schemas.microsoft.com/office/drawing/2014/main" id="{286681C4-AE5C-0A17-6A3E-E8BB3B95A38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403" b="18674"/>
          <a:stretch/>
        </p:blipFill>
        <p:spPr>
          <a:xfrm>
            <a:off x="66526" y="697371"/>
            <a:ext cx="6091484" cy="4320257"/>
          </a:xfrm>
          <a:prstGeom prst="rect">
            <a:avLst/>
          </a:prstGeom>
        </p:spPr>
      </p:pic>
      <p:sp>
        <p:nvSpPr>
          <p:cNvPr id="2" name="Title 1">
            <a:extLst>
              <a:ext uri="{FF2B5EF4-FFF2-40B4-BE49-F238E27FC236}">
                <a16:creationId xmlns:a16="http://schemas.microsoft.com/office/drawing/2014/main" id="{D5FB9E07-85A9-651F-9437-9FBABC2E8986}"/>
              </a:ext>
            </a:extLst>
          </p:cNvPr>
          <p:cNvSpPr>
            <a:spLocks noGrp="1"/>
          </p:cNvSpPr>
          <p:nvPr>
            <p:ph type="title"/>
          </p:nvPr>
        </p:nvSpPr>
        <p:spPr>
          <a:xfrm>
            <a:off x="5814285" y="455161"/>
            <a:ext cx="3079036" cy="1424934"/>
          </a:xfrm>
        </p:spPr>
        <p:txBody>
          <a:bodyPr>
            <a:normAutofit/>
          </a:bodyPr>
          <a:lstStyle/>
          <a:p>
            <a:r>
              <a:rPr lang="en-US" sz="3000" dirty="0"/>
              <a:t>Stakeholder Panel</a:t>
            </a:r>
          </a:p>
        </p:txBody>
      </p:sp>
      <p:sp>
        <p:nvSpPr>
          <p:cNvPr id="3" name="Content Placeholder 2">
            <a:extLst>
              <a:ext uri="{FF2B5EF4-FFF2-40B4-BE49-F238E27FC236}">
                <a16:creationId xmlns:a16="http://schemas.microsoft.com/office/drawing/2014/main" id="{C9539731-B950-7543-1F6D-CAE7E95C7CEC}"/>
              </a:ext>
            </a:extLst>
          </p:cNvPr>
          <p:cNvSpPr>
            <a:spLocks noGrp="1"/>
          </p:cNvSpPr>
          <p:nvPr>
            <p:ph idx="1"/>
          </p:nvPr>
        </p:nvSpPr>
        <p:spPr>
          <a:xfrm>
            <a:off x="6026679" y="1880095"/>
            <a:ext cx="2866642" cy="2807072"/>
          </a:xfrm>
        </p:spPr>
        <p:txBody>
          <a:bodyPr>
            <a:normAutofit/>
          </a:bodyPr>
          <a:lstStyle/>
          <a:p>
            <a:pPr>
              <a:buFont typeface="Arial" panose="020B0604020202020204" pitchFamily="34" charset="0"/>
              <a:buChar char="•"/>
            </a:pPr>
            <a:r>
              <a:rPr lang="en-US" sz="1500" dirty="0"/>
              <a:t> 4 pharmacists and pharmacy technicians</a:t>
            </a:r>
          </a:p>
          <a:p>
            <a:pPr>
              <a:buFont typeface="Arial" panose="020B0604020202020204" pitchFamily="34" charset="0"/>
              <a:buChar char="•"/>
            </a:pPr>
            <a:r>
              <a:rPr lang="en-US" sz="1500" dirty="0"/>
              <a:t> Pt-provider communication specialist</a:t>
            </a:r>
          </a:p>
          <a:p>
            <a:pPr>
              <a:buFont typeface="Arial" panose="020B0604020202020204" pitchFamily="34" charset="0"/>
              <a:buChar char="•"/>
            </a:pPr>
            <a:r>
              <a:rPr lang="en-US" sz="1500" dirty="0"/>
              <a:t> Suicide prevention expert</a:t>
            </a:r>
          </a:p>
          <a:p>
            <a:pPr>
              <a:buFont typeface="Arial" panose="020B0604020202020204" pitchFamily="34" charset="0"/>
              <a:buChar char="•"/>
            </a:pPr>
            <a:r>
              <a:rPr lang="en-US" sz="1500" dirty="0"/>
              <a:t> Educational design specialist</a:t>
            </a:r>
          </a:p>
          <a:p>
            <a:pPr>
              <a:buFont typeface="Arial" panose="020B0604020202020204" pitchFamily="34" charset="0"/>
              <a:buChar char="•"/>
            </a:pPr>
            <a:r>
              <a:rPr lang="en-US" sz="1500" dirty="0"/>
              <a:t> Website designer</a:t>
            </a:r>
          </a:p>
        </p:txBody>
      </p:sp>
    </p:spTree>
    <p:extLst>
      <p:ext uri="{BB962C8B-B14F-4D97-AF65-F5344CB8AC3E}">
        <p14:creationId xmlns:p14="http://schemas.microsoft.com/office/powerpoint/2010/main" val="415667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50B8-FCE9-3844-8656-6BF4343C1566}"/>
              </a:ext>
            </a:extLst>
          </p:cNvPr>
          <p:cNvSpPr>
            <a:spLocks noGrp="1"/>
          </p:cNvSpPr>
          <p:nvPr>
            <p:ph type="title" idx="4294967295"/>
          </p:nvPr>
        </p:nvSpPr>
        <p:spPr>
          <a:xfrm>
            <a:off x="765992" y="724450"/>
            <a:ext cx="6421437" cy="803275"/>
          </a:xfrm>
        </p:spPr>
        <p:txBody>
          <a:bodyPr>
            <a:normAutofit fontScale="90000"/>
          </a:bodyPr>
          <a:lstStyle/>
          <a:p>
            <a:r>
              <a:rPr lang="en-US" dirty="0"/>
              <a:t>Iterative Training Development Process</a:t>
            </a:r>
          </a:p>
        </p:txBody>
      </p:sp>
      <p:graphicFrame>
        <p:nvGraphicFramePr>
          <p:cNvPr id="15" name="Diagram 14">
            <a:extLst>
              <a:ext uri="{FF2B5EF4-FFF2-40B4-BE49-F238E27FC236}">
                <a16:creationId xmlns:a16="http://schemas.microsoft.com/office/drawing/2014/main" id="{89700792-CB1D-4BC0-A17F-D2579BCAA9FE}"/>
              </a:ext>
            </a:extLst>
          </p:cNvPr>
          <p:cNvGraphicFramePr/>
          <p:nvPr>
            <p:extLst>
              <p:ext uri="{D42A27DB-BD31-4B8C-83A1-F6EECF244321}">
                <p14:modId xmlns:p14="http://schemas.microsoft.com/office/powerpoint/2010/main" val="1119904078"/>
              </p:ext>
            </p:extLst>
          </p:nvPr>
        </p:nvGraphicFramePr>
        <p:xfrm>
          <a:off x="689317" y="1160111"/>
          <a:ext cx="7647439" cy="38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Curved Down 6">
            <a:extLst>
              <a:ext uri="{FF2B5EF4-FFF2-40B4-BE49-F238E27FC236}">
                <a16:creationId xmlns:a16="http://schemas.microsoft.com/office/drawing/2014/main" id="{28C5392C-CAB4-4382-AFB5-563BF5A0B387}"/>
              </a:ext>
            </a:extLst>
          </p:cNvPr>
          <p:cNvSpPr/>
          <p:nvPr/>
        </p:nvSpPr>
        <p:spPr>
          <a:xfrm>
            <a:off x="5797977" y="1995909"/>
            <a:ext cx="1340428" cy="276997"/>
          </a:xfrm>
          <a:prstGeom prst="curvedDownArrow">
            <a:avLst/>
          </a:prstGeom>
          <a:solidFill>
            <a:srgbClr val="8F8F8F">
              <a:lumOff val="44000"/>
            </a:srgbClr>
          </a:solidFill>
          <a:ln w="25400" cap="flat">
            <a:solidFill>
              <a:srgbClr val="2C024B"/>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defTabSz="685800" hangingPunct="0">
              <a:defRPr/>
            </a:pPr>
            <a:endParaRPr lang="en-US" sz="1350" kern="0">
              <a:solidFill>
                <a:srgbClr val="000000"/>
              </a:solidFill>
              <a:latin typeface="Arial"/>
              <a:ea typeface="Arial"/>
              <a:cs typeface="Arial"/>
              <a:sym typeface="Arial"/>
            </a:endParaRPr>
          </a:p>
        </p:txBody>
      </p:sp>
      <p:sp>
        <p:nvSpPr>
          <p:cNvPr id="9" name="Arrow: Curved Left 8">
            <a:extLst>
              <a:ext uri="{FF2B5EF4-FFF2-40B4-BE49-F238E27FC236}">
                <a16:creationId xmlns:a16="http://schemas.microsoft.com/office/drawing/2014/main" id="{56FBFBF8-377F-4201-AACB-C6E2E768C057}"/>
              </a:ext>
            </a:extLst>
          </p:cNvPr>
          <p:cNvSpPr/>
          <p:nvPr/>
        </p:nvSpPr>
        <p:spPr>
          <a:xfrm rot="5400000">
            <a:off x="6210205" y="3985557"/>
            <a:ext cx="601694" cy="276997"/>
          </a:xfrm>
          <a:prstGeom prst="curvedLeftArrow">
            <a:avLst/>
          </a:prstGeom>
          <a:solidFill>
            <a:srgbClr val="8F8F8F">
              <a:lumOff val="44000"/>
            </a:srgbClr>
          </a:solidFill>
          <a:ln w="25400" cap="flat">
            <a:solidFill>
              <a:srgbClr val="2C024B"/>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defTabSz="685800" hangingPunct="0">
              <a:defRPr/>
            </a:pPr>
            <a:endParaRPr lang="en-US" sz="1350" kern="0">
              <a:solidFill>
                <a:srgbClr val="000000"/>
              </a:solidFill>
              <a:latin typeface="Arial"/>
              <a:ea typeface="Arial"/>
              <a:cs typeface="Arial"/>
              <a:sym typeface="Arial"/>
            </a:endParaRPr>
          </a:p>
        </p:txBody>
      </p:sp>
      <p:sp>
        <p:nvSpPr>
          <p:cNvPr id="10" name="Rectangle 9" descr="Bar chart">
            <a:extLst>
              <a:ext uri="{FF2B5EF4-FFF2-40B4-BE49-F238E27FC236}">
                <a16:creationId xmlns:a16="http://schemas.microsoft.com/office/drawing/2014/main" id="{9A479F3B-C1DF-F382-76D9-D3FA914ED75F}"/>
              </a:ext>
            </a:extLst>
          </p:cNvPr>
          <p:cNvSpPr/>
          <p:nvPr/>
        </p:nvSpPr>
        <p:spPr>
          <a:xfrm>
            <a:off x="1333528" y="3771022"/>
            <a:ext cx="575859" cy="57585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2" name="Rectangle 11" descr="Checkmark">
            <a:extLst>
              <a:ext uri="{FF2B5EF4-FFF2-40B4-BE49-F238E27FC236}">
                <a16:creationId xmlns:a16="http://schemas.microsoft.com/office/drawing/2014/main" id="{D4C45524-9D5B-B52B-1CAE-241C47B1A26C}"/>
              </a:ext>
            </a:extLst>
          </p:cNvPr>
          <p:cNvSpPr/>
          <p:nvPr/>
        </p:nvSpPr>
        <p:spPr>
          <a:xfrm>
            <a:off x="3400852" y="3839440"/>
            <a:ext cx="575859" cy="52367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3" name="Rectangle 12" descr="Video camera">
            <a:extLst>
              <a:ext uri="{FF2B5EF4-FFF2-40B4-BE49-F238E27FC236}">
                <a16:creationId xmlns:a16="http://schemas.microsoft.com/office/drawing/2014/main" id="{FA947427-07A7-8C78-68D3-987A67998CCA}"/>
              </a:ext>
            </a:extLst>
          </p:cNvPr>
          <p:cNvSpPr/>
          <p:nvPr/>
        </p:nvSpPr>
        <p:spPr>
          <a:xfrm>
            <a:off x="5118794" y="3771022"/>
            <a:ext cx="575859" cy="575859"/>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4" name="Rectangle 13" descr="Document">
            <a:extLst>
              <a:ext uri="{FF2B5EF4-FFF2-40B4-BE49-F238E27FC236}">
                <a16:creationId xmlns:a16="http://schemas.microsoft.com/office/drawing/2014/main" id="{8CE1C86C-363A-DCD1-4EB6-CC9C4BF6CDE1}"/>
              </a:ext>
            </a:extLst>
          </p:cNvPr>
          <p:cNvSpPr/>
          <p:nvPr/>
        </p:nvSpPr>
        <p:spPr>
          <a:xfrm>
            <a:off x="7327451" y="3771021"/>
            <a:ext cx="575859" cy="575859"/>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5" name="TextBox 4">
            <a:extLst>
              <a:ext uri="{FF2B5EF4-FFF2-40B4-BE49-F238E27FC236}">
                <a16:creationId xmlns:a16="http://schemas.microsoft.com/office/drawing/2014/main" id="{28181F23-301E-6731-42FB-294DE1A7DD9A}"/>
              </a:ext>
            </a:extLst>
          </p:cNvPr>
          <p:cNvSpPr txBox="1"/>
          <p:nvPr/>
        </p:nvSpPr>
        <p:spPr>
          <a:xfrm>
            <a:off x="2618329" y="1596654"/>
            <a:ext cx="5757359" cy="3289111"/>
          </a:xfrm>
          <a:prstGeom prst="rect">
            <a:avLst/>
          </a:prstGeom>
          <a:solidFill>
            <a:schemeClr val="bg1"/>
          </a:solidFill>
        </p:spPr>
        <p:txBody>
          <a:bodyPr wrap="square" rtlCol="0">
            <a:noAutofit/>
          </a:bodyPr>
          <a:lstStyle/>
          <a:p>
            <a:endParaRPr lang="en-US" sz="1053" dirty="0"/>
          </a:p>
        </p:txBody>
      </p:sp>
    </p:spTree>
    <p:extLst>
      <p:ext uri="{BB962C8B-B14F-4D97-AF65-F5344CB8AC3E}">
        <p14:creationId xmlns:p14="http://schemas.microsoft.com/office/powerpoint/2010/main" val="8166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50B8-FCE9-3844-8656-6BF4343C1566}"/>
              </a:ext>
            </a:extLst>
          </p:cNvPr>
          <p:cNvSpPr>
            <a:spLocks noGrp="1"/>
          </p:cNvSpPr>
          <p:nvPr>
            <p:ph type="title" idx="4294967295"/>
          </p:nvPr>
        </p:nvSpPr>
        <p:spPr>
          <a:xfrm>
            <a:off x="765992" y="734154"/>
            <a:ext cx="6421437" cy="803275"/>
          </a:xfrm>
        </p:spPr>
        <p:txBody>
          <a:bodyPr>
            <a:normAutofit fontScale="90000"/>
          </a:bodyPr>
          <a:lstStyle/>
          <a:p>
            <a:r>
              <a:rPr lang="en-US" dirty="0"/>
              <a:t>Iterative Training Development Process</a:t>
            </a:r>
          </a:p>
        </p:txBody>
      </p:sp>
      <p:graphicFrame>
        <p:nvGraphicFramePr>
          <p:cNvPr id="15" name="Diagram 14">
            <a:extLst>
              <a:ext uri="{FF2B5EF4-FFF2-40B4-BE49-F238E27FC236}">
                <a16:creationId xmlns:a16="http://schemas.microsoft.com/office/drawing/2014/main" id="{89700792-CB1D-4BC0-A17F-D2579BCAA9FE}"/>
              </a:ext>
            </a:extLst>
          </p:cNvPr>
          <p:cNvGraphicFramePr/>
          <p:nvPr/>
        </p:nvGraphicFramePr>
        <p:xfrm>
          <a:off x="689317" y="1160111"/>
          <a:ext cx="7647439" cy="38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Curved Down 6">
            <a:extLst>
              <a:ext uri="{FF2B5EF4-FFF2-40B4-BE49-F238E27FC236}">
                <a16:creationId xmlns:a16="http://schemas.microsoft.com/office/drawing/2014/main" id="{28C5392C-CAB4-4382-AFB5-563BF5A0B387}"/>
              </a:ext>
            </a:extLst>
          </p:cNvPr>
          <p:cNvSpPr/>
          <p:nvPr/>
        </p:nvSpPr>
        <p:spPr>
          <a:xfrm>
            <a:off x="5797977" y="1995909"/>
            <a:ext cx="1340428" cy="276997"/>
          </a:xfrm>
          <a:prstGeom prst="curvedDownArrow">
            <a:avLst/>
          </a:prstGeom>
          <a:solidFill>
            <a:srgbClr val="8F8F8F">
              <a:lumOff val="44000"/>
            </a:srgbClr>
          </a:solidFill>
          <a:ln w="25400" cap="flat">
            <a:solidFill>
              <a:srgbClr val="2C024B"/>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defTabSz="685800" hangingPunct="0">
              <a:defRPr/>
            </a:pPr>
            <a:endParaRPr lang="en-US" sz="1350" kern="0">
              <a:solidFill>
                <a:srgbClr val="000000"/>
              </a:solidFill>
              <a:latin typeface="Arial"/>
              <a:ea typeface="Arial"/>
              <a:cs typeface="Arial"/>
              <a:sym typeface="Arial"/>
            </a:endParaRPr>
          </a:p>
        </p:txBody>
      </p:sp>
      <p:sp>
        <p:nvSpPr>
          <p:cNvPr id="9" name="Arrow: Curved Left 8">
            <a:extLst>
              <a:ext uri="{FF2B5EF4-FFF2-40B4-BE49-F238E27FC236}">
                <a16:creationId xmlns:a16="http://schemas.microsoft.com/office/drawing/2014/main" id="{56FBFBF8-377F-4201-AACB-C6E2E768C057}"/>
              </a:ext>
            </a:extLst>
          </p:cNvPr>
          <p:cNvSpPr/>
          <p:nvPr/>
        </p:nvSpPr>
        <p:spPr>
          <a:xfrm rot="5400000">
            <a:off x="6210205" y="3985557"/>
            <a:ext cx="601694" cy="276997"/>
          </a:xfrm>
          <a:prstGeom prst="curvedLeftArrow">
            <a:avLst/>
          </a:prstGeom>
          <a:solidFill>
            <a:srgbClr val="8F8F8F">
              <a:lumOff val="44000"/>
            </a:srgbClr>
          </a:solidFill>
          <a:ln w="25400" cap="flat">
            <a:solidFill>
              <a:srgbClr val="2C024B"/>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defTabSz="685800" hangingPunct="0">
              <a:defRPr/>
            </a:pPr>
            <a:endParaRPr lang="en-US" sz="1350" kern="0">
              <a:solidFill>
                <a:srgbClr val="000000"/>
              </a:solidFill>
              <a:latin typeface="Arial"/>
              <a:ea typeface="Arial"/>
              <a:cs typeface="Arial"/>
              <a:sym typeface="Arial"/>
            </a:endParaRPr>
          </a:p>
        </p:txBody>
      </p:sp>
      <p:sp>
        <p:nvSpPr>
          <p:cNvPr id="10" name="Rectangle 9" descr="Bar chart">
            <a:extLst>
              <a:ext uri="{FF2B5EF4-FFF2-40B4-BE49-F238E27FC236}">
                <a16:creationId xmlns:a16="http://schemas.microsoft.com/office/drawing/2014/main" id="{9A479F3B-C1DF-F382-76D9-D3FA914ED75F}"/>
              </a:ext>
            </a:extLst>
          </p:cNvPr>
          <p:cNvSpPr/>
          <p:nvPr/>
        </p:nvSpPr>
        <p:spPr>
          <a:xfrm>
            <a:off x="1333528" y="3771022"/>
            <a:ext cx="575859" cy="57585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2" name="Rectangle 11" descr="Checkmark">
            <a:extLst>
              <a:ext uri="{FF2B5EF4-FFF2-40B4-BE49-F238E27FC236}">
                <a16:creationId xmlns:a16="http://schemas.microsoft.com/office/drawing/2014/main" id="{D4C45524-9D5B-B52B-1CAE-241C47B1A26C}"/>
              </a:ext>
            </a:extLst>
          </p:cNvPr>
          <p:cNvSpPr/>
          <p:nvPr/>
        </p:nvSpPr>
        <p:spPr>
          <a:xfrm>
            <a:off x="3400852" y="3839440"/>
            <a:ext cx="575859" cy="52367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3" name="Rectangle 12" descr="Video camera">
            <a:extLst>
              <a:ext uri="{FF2B5EF4-FFF2-40B4-BE49-F238E27FC236}">
                <a16:creationId xmlns:a16="http://schemas.microsoft.com/office/drawing/2014/main" id="{FA947427-07A7-8C78-68D3-987A67998CCA}"/>
              </a:ext>
            </a:extLst>
          </p:cNvPr>
          <p:cNvSpPr/>
          <p:nvPr/>
        </p:nvSpPr>
        <p:spPr>
          <a:xfrm>
            <a:off x="5118794" y="3771022"/>
            <a:ext cx="575859" cy="575859"/>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4" name="Rectangle 13" descr="Document">
            <a:extLst>
              <a:ext uri="{FF2B5EF4-FFF2-40B4-BE49-F238E27FC236}">
                <a16:creationId xmlns:a16="http://schemas.microsoft.com/office/drawing/2014/main" id="{8CE1C86C-363A-DCD1-4EB6-CC9C4BF6CDE1}"/>
              </a:ext>
            </a:extLst>
          </p:cNvPr>
          <p:cNvSpPr/>
          <p:nvPr/>
        </p:nvSpPr>
        <p:spPr>
          <a:xfrm>
            <a:off x="7350305" y="3771022"/>
            <a:ext cx="575859" cy="575859"/>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5" name="TextBox 4">
            <a:extLst>
              <a:ext uri="{FF2B5EF4-FFF2-40B4-BE49-F238E27FC236}">
                <a16:creationId xmlns:a16="http://schemas.microsoft.com/office/drawing/2014/main" id="{28181F23-301E-6731-42FB-294DE1A7DD9A}"/>
              </a:ext>
            </a:extLst>
          </p:cNvPr>
          <p:cNvSpPr txBox="1"/>
          <p:nvPr/>
        </p:nvSpPr>
        <p:spPr>
          <a:xfrm>
            <a:off x="4572000" y="1596654"/>
            <a:ext cx="3803687" cy="254365"/>
          </a:xfrm>
          <a:prstGeom prst="rect">
            <a:avLst/>
          </a:prstGeom>
          <a:solidFill>
            <a:schemeClr val="bg1"/>
          </a:solidFill>
        </p:spPr>
        <p:txBody>
          <a:bodyPr wrap="square" rtlCol="0">
            <a:spAutoFit/>
          </a:bodyPr>
          <a:lstStyle/>
          <a:p>
            <a:endParaRPr lang="en-US" sz="1053" dirty="0"/>
          </a:p>
        </p:txBody>
      </p:sp>
      <p:sp>
        <p:nvSpPr>
          <p:cNvPr id="3" name="TextBox 2">
            <a:extLst>
              <a:ext uri="{FF2B5EF4-FFF2-40B4-BE49-F238E27FC236}">
                <a16:creationId xmlns:a16="http://schemas.microsoft.com/office/drawing/2014/main" id="{0AAF5A4C-37E6-B785-C479-1532B5369773}"/>
              </a:ext>
            </a:extLst>
          </p:cNvPr>
          <p:cNvSpPr txBox="1"/>
          <p:nvPr/>
        </p:nvSpPr>
        <p:spPr>
          <a:xfrm>
            <a:off x="4572000" y="1596654"/>
            <a:ext cx="3803688" cy="3289111"/>
          </a:xfrm>
          <a:prstGeom prst="rect">
            <a:avLst/>
          </a:prstGeom>
          <a:solidFill>
            <a:schemeClr val="bg1"/>
          </a:solidFill>
        </p:spPr>
        <p:txBody>
          <a:bodyPr wrap="square" rtlCol="0">
            <a:noAutofit/>
          </a:bodyPr>
          <a:lstStyle/>
          <a:p>
            <a:endParaRPr lang="en-US" sz="1053" dirty="0"/>
          </a:p>
        </p:txBody>
      </p:sp>
    </p:spTree>
    <p:extLst>
      <p:ext uri="{BB962C8B-B14F-4D97-AF65-F5344CB8AC3E}">
        <p14:creationId xmlns:p14="http://schemas.microsoft.com/office/powerpoint/2010/main" val="147493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250B8-FCE9-3844-8656-6BF4343C1566}"/>
              </a:ext>
            </a:extLst>
          </p:cNvPr>
          <p:cNvSpPr>
            <a:spLocks noGrp="1"/>
          </p:cNvSpPr>
          <p:nvPr>
            <p:ph type="title" idx="4294967295"/>
          </p:nvPr>
        </p:nvSpPr>
        <p:spPr>
          <a:xfrm>
            <a:off x="584480" y="819121"/>
            <a:ext cx="6421437" cy="803275"/>
          </a:xfrm>
        </p:spPr>
        <p:txBody>
          <a:bodyPr>
            <a:normAutofit fontScale="90000"/>
          </a:bodyPr>
          <a:lstStyle/>
          <a:p>
            <a:r>
              <a:rPr lang="en-US" dirty="0"/>
              <a:t>Iterative Training Development Process</a:t>
            </a:r>
          </a:p>
        </p:txBody>
      </p:sp>
      <p:graphicFrame>
        <p:nvGraphicFramePr>
          <p:cNvPr id="15" name="Diagram 14">
            <a:extLst>
              <a:ext uri="{FF2B5EF4-FFF2-40B4-BE49-F238E27FC236}">
                <a16:creationId xmlns:a16="http://schemas.microsoft.com/office/drawing/2014/main" id="{89700792-CB1D-4BC0-A17F-D2579BCAA9FE}"/>
              </a:ext>
            </a:extLst>
          </p:cNvPr>
          <p:cNvGraphicFramePr/>
          <p:nvPr>
            <p:extLst>
              <p:ext uri="{D42A27DB-BD31-4B8C-83A1-F6EECF244321}">
                <p14:modId xmlns:p14="http://schemas.microsoft.com/office/powerpoint/2010/main" val="1641713577"/>
              </p:ext>
            </p:extLst>
          </p:nvPr>
        </p:nvGraphicFramePr>
        <p:xfrm>
          <a:off x="689317" y="1160111"/>
          <a:ext cx="7647439" cy="38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Curved Down 6">
            <a:extLst>
              <a:ext uri="{FF2B5EF4-FFF2-40B4-BE49-F238E27FC236}">
                <a16:creationId xmlns:a16="http://schemas.microsoft.com/office/drawing/2014/main" id="{28C5392C-CAB4-4382-AFB5-563BF5A0B387}"/>
              </a:ext>
            </a:extLst>
          </p:cNvPr>
          <p:cNvSpPr/>
          <p:nvPr/>
        </p:nvSpPr>
        <p:spPr>
          <a:xfrm>
            <a:off x="5797977" y="1995909"/>
            <a:ext cx="1340428" cy="276997"/>
          </a:xfrm>
          <a:prstGeom prst="curvedDownArrow">
            <a:avLst/>
          </a:prstGeom>
          <a:solidFill>
            <a:srgbClr val="8F8F8F">
              <a:lumOff val="44000"/>
            </a:srgbClr>
          </a:solidFill>
          <a:ln w="25400" cap="flat">
            <a:solidFill>
              <a:srgbClr val="2C024B"/>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defTabSz="685800" hangingPunct="0">
              <a:defRPr/>
            </a:pPr>
            <a:endParaRPr lang="en-US" sz="1350" kern="0">
              <a:solidFill>
                <a:srgbClr val="000000"/>
              </a:solidFill>
              <a:latin typeface="Arial"/>
              <a:ea typeface="Arial"/>
              <a:cs typeface="Arial"/>
              <a:sym typeface="Arial"/>
            </a:endParaRPr>
          </a:p>
        </p:txBody>
      </p:sp>
      <p:sp>
        <p:nvSpPr>
          <p:cNvPr id="9" name="Arrow: Curved Left 8">
            <a:extLst>
              <a:ext uri="{FF2B5EF4-FFF2-40B4-BE49-F238E27FC236}">
                <a16:creationId xmlns:a16="http://schemas.microsoft.com/office/drawing/2014/main" id="{56FBFBF8-377F-4201-AACB-C6E2E768C057}"/>
              </a:ext>
            </a:extLst>
          </p:cNvPr>
          <p:cNvSpPr/>
          <p:nvPr/>
        </p:nvSpPr>
        <p:spPr>
          <a:xfrm rot="5400000">
            <a:off x="6210205" y="3985557"/>
            <a:ext cx="601694" cy="276997"/>
          </a:xfrm>
          <a:prstGeom prst="curvedLeftArrow">
            <a:avLst/>
          </a:prstGeom>
          <a:solidFill>
            <a:srgbClr val="8F8F8F">
              <a:lumOff val="44000"/>
            </a:srgbClr>
          </a:solidFill>
          <a:ln w="25400" cap="flat">
            <a:solidFill>
              <a:srgbClr val="2C024B"/>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34289" tIns="34289" rIns="34289" bIns="34289" numCol="1" spcCol="38100" rtlCol="0" anchor="ctr">
            <a:spAutoFit/>
          </a:bodyPr>
          <a:lstStyle/>
          <a:p>
            <a:pPr defTabSz="685800" hangingPunct="0">
              <a:defRPr/>
            </a:pPr>
            <a:endParaRPr lang="en-US" sz="1350" kern="0">
              <a:solidFill>
                <a:srgbClr val="000000"/>
              </a:solidFill>
              <a:latin typeface="Arial"/>
              <a:ea typeface="Arial"/>
              <a:cs typeface="Arial"/>
              <a:sym typeface="Arial"/>
            </a:endParaRPr>
          </a:p>
        </p:txBody>
      </p:sp>
      <p:sp>
        <p:nvSpPr>
          <p:cNvPr id="10" name="Rectangle 9" descr="Bar chart">
            <a:extLst>
              <a:ext uri="{FF2B5EF4-FFF2-40B4-BE49-F238E27FC236}">
                <a16:creationId xmlns:a16="http://schemas.microsoft.com/office/drawing/2014/main" id="{9A479F3B-C1DF-F382-76D9-D3FA914ED75F}"/>
              </a:ext>
            </a:extLst>
          </p:cNvPr>
          <p:cNvSpPr/>
          <p:nvPr/>
        </p:nvSpPr>
        <p:spPr>
          <a:xfrm>
            <a:off x="1333528" y="3771022"/>
            <a:ext cx="575859" cy="57585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2" name="Rectangle 11" descr="Checkmark">
            <a:extLst>
              <a:ext uri="{FF2B5EF4-FFF2-40B4-BE49-F238E27FC236}">
                <a16:creationId xmlns:a16="http://schemas.microsoft.com/office/drawing/2014/main" id="{D4C45524-9D5B-B52B-1CAE-241C47B1A26C}"/>
              </a:ext>
            </a:extLst>
          </p:cNvPr>
          <p:cNvSpPr/>
          <p:nvPr/>
        </p:nvSpPr>
        <p:spPr>
          <a:xfrm>
            <a:off x="3400852" y="3839440"/>
            <a:ext cx="575859" cy="523673"/>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3" name="Rectangle 12" descr="Video camera">
            <a:extLst>
              <a:ext uri="{FF2B5EF4-FFF2-40B4-BE49-F238E27FC236}">
                <a16:creationId xmlns:a16="http://schemas.microsoft.com/office/drawing/2014/main" id="{FA947427-07A7-8C78-68D3-987A67998CCA}"/>
              </a:ext>
            </a:extLst>
          </p:cNvPr>
          <p:cNvSpPr/>
          <p:nvPr/>
        </p:nvSpPr>
        <p:spPr>
          <a:xfrm>
            <a:off x="5118794" y="3771022"/>
            <a:ext cx="575859" cy="575859"/>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
        <p:nvSpPr>
          <p:cNvPr id="14" name="Rectangle 13" descr="Document">
            <a:extLst>
              <a:ext uri="{FF2B5EF4-FFF2-40B4-BE49-F238E27FC236}">
                <a16:creationId xmlns:a16="http://schemas.microsoft.com/office/drawing/2014/main" id="{8CE1C86C-363A-DCD1-4EB6-CC9C4BF6CDE1}"/>
              </a:ext>
            </a:extLst>
          </p:cNvPr>
          <p:cNvSpPr/>
          <p:nvPr/>
        </p:nvSpPr>
        <p:spPr>
          <a:xfrm>
            <a:off x="7350305" y="3771022"/>
            <a:ext cx="575859" cy="575859"/>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053"/>
          </a:p>
        </p:txBody>
      </p:sp>
    </p:spTree>
    <p:extLst>
      <p:ext uri="{BB962C8B-B14F-4D97-AF65-F5344CB8AC3E}">
        <p14:creationId xmlns:p14="http://schemas.microsoft.com/office/powerpoint/2010/main" val="48504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92A6-98F2-834F-9478-11E24D614BB9}"/>
              </a:ext>
            </a:extLst>
          </p:cNvPr>
          <p:cNvSpPr>
            <a:spLocks noGrp="1"/>
          </p:cNvSpPr>
          <p:nvPr>
            <p:ph type="title"/>
          </p:nvPr>
        </p:nvSpPr>
        <p:spPr/>
        <p:txBody>
          <a:bodyPr/>
          <a:lstStyle/>
          <a:p>
            <a:r>
              <a:rPr lang="en-US" dirty="0"/>
              <a:t>Module Objectives</a:t>
            </a:r>
          </a:p>
        </p:txBody>
      </p:sp>
      <p:pic>
        <p:nvPicPr>
          <p:cNvPr id="4" name="Picture 3">
            <a:extLst>
              <a:ext uri="{FF2B5EF4-FFF2-40B4-BE49-F238E27FC236}">
                <a16:creationId xmlns:a16="http://schemas.microsoft.com/office/drawing/2014/main" id="{09B3654B-FDD1-B44F-608F-F95F0071FB34}"/>
              </a:ext>
            </a:extLst>
          </p:cNvPr>
          <p:cNvPicPr>
            <a:picLocks noChangeAspect="1"/>
          </p:cNvPicPr>
          <p:nvPr/>
        </p:nvPicPr>
        <p:blipFill>
          <a:blip r:embed="rId3"/>
          <a:stretch>
            <a:fillRect/>
          </a:stretch>
        </p:blipFill>
        <p:spPr>
          <a:xfrm>
            <a:off x="735413" y="1632578"/>
            <a:ext cx="7553599" cy="3008637"/>
          </a:xfrm>
          <a:prstGeom prst="rect">
            <a:avLst/>
          </a:prstGeom>
        </p:spPr>
      </p:pic>
      <p:pic>
        <p:nvPicPr>
          <p:cNvPr id="5" name="Graphic 4" descr="Binoculars with solid fill">
            <a:extLst>
              <a:ext uri="{FF2B5EF4-FFF2-40B4-BE49-F238E27FC236}">
                <a16:creationId xmlns:a16="http://schemas.microsoft.com/office/drawing/2014/main" id="{91710D8F-40E4-E384-C782-2AA6F92F90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7294" y="2219919"/>
            <a:ext cx="760810" cy="760810"/>
          </a:xfrm>
          <a:prstGeom prst="rect">
            <a:avLst/>
          </a:prstGeom>
        </p:spPr>
      </p:pic>
      <p:pic>
        <p:nvPicPr>
          <p:cNvPr id="6" name="Graphic 5" descr="Chat bubble outline">
            <a:extLst>
              <a:ext uri="{FF2B5EF4-FFF2-40B4-BE49-F238E27FC236}">
                <a16:creationId xmlns:a16="http://schemas.microsoft.com/office/drawing/2014/main" id="{D0350CF3-2D17-0C91-1736-11DE1741D4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03959" y="2235993"/>
            <a:ext cx="835820" cy="835820"/>
          </a:xfrm>
          <a:prstGeom prst="rect">
            <a:avLst/>
          </a:prstGeom>
        </p:spPr>
      </p:pic>
      <p:pic>
        <p:nvPicPr>
          <p:cNvPr id="7" name="Graphic 6" descr="Phone Vibration outline">
            <a:extLst>
              <a:ext uri="{FF2B5EF4-FFF2-40B4-BE49-F238E27FC236}">
                <a16:creationId xmlns:a16="http://schemas.microsoft.com/office/drawing/2014/main" id="{C340A8F7-5A57-E1F3-A33C-92D8686315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5634" y="2273498"/>
            <a:ext cx="685800" cy="685800"/>
          </a:xfrm>
          <a:prstGeom prst="rect">
            <a:avLst/>
          </a:prstGeom>
        </p:spPr>
      </p:pic>
      <p:pic>
        <p:nvPicPr>
          <p:cNvPr id="8" name="Graphic 7" descr="Address Book outline">
            <a:extLst>
              <a:ext uri="{FF2B5EF4-FFF2-40B4-BE49-F238E27FC236}">
                <a16:creationId xmlns:a16="http://schemas.microsoft.com/office/drawing/2014/main" id="{A9E11C28-DA20-FC32-5763-2FB94BE0C2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72304" y="2214561"/>
            <a:ext cx="771526" cy="771526"/>
          </a:xfrm>
          <a:prstGeom prst="rect">
            <a:avLst/>
          </a:prstGeom>
        </p:spPr>
      </p:pic>
      <p:grpSp>
        <p:nvGrpSpPr>
          <p:cNvPr id="9" name="Group 8">
            <a:extLst>
              <a:ext uri="{FF2B5EF4-FFF2-40B4-BE49-F238E27FC236}">
                <a16:creationId xmlns:a16="http://schemas.microsoft.com/office/drawing/2014/main" id="{72C45A3A-F305-9683-403A-E9772489FDB9}"/>
              </a:ext>
            </a:extLst>
          </p:cNvPr>
          <p:cNvGrpSpPr/>
          <p:nvPr/>
        </p:nvGrpSpPr>
        <p:grpSpPr>
          <a:xfrm>
            <a:off x="6524704" y="437612"/>
            <a:ext cx="2236340" cy="1194966"/>
            <a:chOff x="2632949" y="4572000"/>
            <a:chExt cx="2981787" cy="1593288"/>
          </a:xfrm>
        </p:grpSpPr>
        <p:sp>
          <p:nvSpPr>
            <p:cNvPr id="10" name="TextBox 9">
              <a:extLst>
                <a:ext uri="{FF2B5EF4-FFF2-40B4-BE49-F238E27FC236}">
                  <a16:creationId xmlns:a16="http://schemas.microsoft.com/office/drawing/2014/main" id="{70C4B5A5-880C-2AF0-18B0-6209CBC4038A}"/>
                </a:ext>
              </a:extLst>
            </p:cNvPr>
            <p:cNvSpPr txBox="1"/>
            <p:nvPr/>
          </p:nvSpPr>
          <p:spPr>
            <a:xfrm>
              <a:off x="2632949" y="4572000"/>
              <a:ext cx="2981787" cy="1593288"/>
            </a:xfrm>
            <a:prstGeom prst="rect">
              <a:avLst/>
            </a:prstGeom>
            <a:solidFill>
              <a:schemeClr val="accent1">
                <a:lumMod val="40000"/>
                <a:lumOff val="60000"/>
              </a:schemeClr>
            </a:solidFill>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sz="1800" b="1" dirty="0"/>
                <a:t>30 minutes</a:t>
              </a:r>
              <a:endParaRPr lang="en-US" sz="1800" dirty="0"/>
            </a:p>
          </p:txBody>
        </p:sp>
        <p:pic>
          <p:nvPicPr>
            <p:cNvPr id="11" name="Graphic 10" descr="Watch with solid fill">
              <a:extLst>
                <a:ext uri="{FF2B5EF4-FFF2-40B4-BE49-F238E27FC236}">
                  <a16:creationId xmlns:a16="http://schemas.microsoft.com/office/drawing/2014/main" id="{F5C069CC-C88E-AD49-4782-A3CD2C2664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99180" y="5045158"/>
              <a:ext cx="1052104" cy="1052104"/>
            </a:xfrm>
            <a:prstGeom prst="rect">
              <a:avLst/>
            </a:prstGeom>
          </p:spPr>
        </p:pic>
      </p:grpSp>
    </p:spTree>
    <p:extLst>
      <p:ext uri="{BB962C8B-B14F-4D97-AF65-F5344CB8AC3E}">
        <p14:creationId xmlns:p14="http://schemas.microsoft.com/office/powerpoint/2010/main" val="4038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A303-6048-4741-8FFE-697937BD5A10}"/>
              </a:ext>
            </a:extLst>
          </p:cNvPr>
          <p:cNvSpPr>
            <a:spLocks noGrp="1"/>
          </p:cNvSpPr>
          <p:nvPr>
            <p:ph type="title"/>
          </p:nvPr>
        </p:nvSpPr>
        <p:spPr>
          <a:xfrm>
            <a:off x="571351" y="508284"/>
            <a:ext cx="7429649" cy="867932"/>
          </a:xfrm>
        </p:spPr>
        <p:txBody>
          <a:bodyPr>
            <a:normAutofit/>
          </a:bodyPr>
          <a:lstStyle/>
          <a:p>
            <a:r>
              <a:rPr lang="en-US" dirty="0"/>
              <a:t>Module Topics</a:t>
            </a:r>
          </a:p>
        </p:txBody>
      </p:sp>
      <p:graphicFrame>
        <p:nvGraphicFramePr>
          <p:cNvPr id="5" name="Content Placeholder 2">
            <a:extLst>
              <a:ext uri="{FF2B5EF4-FFF2-40B4-BE49-F238E27FC236}">
                <a16:creationId xmlns:a16="http://schemas.microsoft.com/office/drawing/2014/main" id="{46F8D1B7-BCD9-4B7A-9D3D-C687A7ECE6E2}"/>
              </a:ext>
            </a:extLst>
          </p:cNvPr>
          <p:cNvGraphicFramePr>
            <a:graphicFrameLocks noGrp="1"/>
          </p:cNvGraphicFramePr>
          <p:nvPr>
            <p:ph idx="1"/>
            <p:extLst>
              <p:ext uri="{D42A27DB-BD31-4B8C-83A1-F6EECF244321}">
                <p14:modId xmlns:p14="http://schemas.microsoft.com/office/powerpoint/2010/main" val="3905188562"/>
              </p:ext>
            </p:extLst>
          </p:nvPr>
        </p:nvGraphicFramePr>
        <p:xfrm>
          <a:off x="571351" y="1598749"/>
          <a:ext cx="7622141" cy="3607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3996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880</TotalTime>
  <Words>2048</Words>
  <Application>Microsoft Office PowerPoint</Application>
  <PresentationFormat>On-screen Show (16:10)</PresentationFormat>
  <Paragraphs>356</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Preparing pharmacists to communicate with and refer individuals with suicide warning signs</vt:lpstr>
      <vt:lpstr>Objectives</vt:lpstr>
      <vt:lpstr>PowerPoint Presentation</vt:lpstr>
      <vt:lpstr>Stakeholder Panel</vt:lpstr>
      <vt:lpstr>Iterative Training Development Process</vt:lpstr>
      <vt:lpstr>Iterative Training Development Process</vt:lpstr>
      <vt:lpstr>Iterative Training Development Process</vt:lpstr>
      <vt:lpstr>Module Objectives</vt:lpstr>
      <vt:lpstr>Module Topics</vt:lpstr>
      <vt:lpstr>What Can I Do? (SAVES)</vt:lpstr>
      <vt:lpstr>How Does It Work?</vt:lpstr>
      <vt:lpstr>Interactive Video Cases (Intervention Group)</vt:lpstr>
      <vt:lpstr>Resources</vt:lpstr>
      <vt:lpstr>PowerPoint Presentation</vt:lpstr>
      <vt:lpstr>PowerPoint Presentation</vt:lpstr>
      <vt:lpstr>PowerPoint Presentation</vt:lpstr>
      <vt:lpstr>PowerPoint Presentation</vt:lpstr>
      <vt:lpstr>PowerPoint Presentation</vt:lpstr>
      <vt:lpstr>Suicide Prevention Knowledge (n=87)</vt:lpstr>
      <vt:lpstr>Gatekeeper Self-efficacy</vt:lpstr>
      <vt:lpstr>Gatekeeper Preparedness</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pharmacists to communicate with and refer individuals with suicide warning signs</dc:title>
  <dc:creator>Carpenter, Delesha Miller</dc:creator>
  <cp:lastModifiedBy>Carpenter, Delesha Miller</cp:lastModifiedBy>
  <cp:revision>26</cp:revision>
  <dcterms:created xsi:type="dcterms:W3CDTF">2023-08-28T13:42:05Z</dcterms:created>
  <dcterms:modified xsi:type="dcterms:W3CDTF">2023-09-14T13:24:40Z</dcterms:modified>
</cp:coreProperties>
</file>