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4" r:id="rId4"/>
    <p:sldId id="270" r:id="rId5"/>
    <p:sldId id="282" r:id="rId6"/>
    <p:sldId id="271" r:id="rId7"/>
    <p:sldId id="272" r:id="rId8"/>
    <p:sldId id="283" r:id="rId9"/>
    <p:sldId id="273" r:id="rId10"/>
    <p:sldId id="274" r:id="rId11"/>
    <p:sldId id="284" r:id="rId12"/>
    <p:sldId id="275" r:id="rId13"/>
    <p:sldId id="276" r:id="rId14"/>
    <p:sldId id="287" r:id="rId15"/>
    <p:sldId id="286" r:id="rId16"/>
    <p:sldId id="277" r:id="rId17"/>
    <p:sldId id="290" r:id="rId18"/>
    <p:sldId id="291" r:id="rId19"/>
    <p:sldId id="288" r:id="rId20"/>
    <p:sldId id="292" r:id="rId21"/>
    <p:sldId id="280" r:id="rId22"/>
    <p:sldId id="293" r:id="rId23"/>
    <p:sldId id="266" r:id="rId24"/>
    <p:sldId id="281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327"/>
  </p:normalViewPr>
  <p:slideViewPr>
    <p:cSldViewPr snapToGrid="0" snapToObjects="1">
      <p:cViewPr varScale="1">
        <p:scale>
          <a:sx n="145" d="100"/>
          <a:sy n="145" d="100"/>
        </p:scale>
        <p:origin x="6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misonbottomley\Desktop\Diss%20Presentation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Overdose </c:v>
                </c:pt>
              </c:strCache>
            </c:strRef>
          </c:tx>
          <c:spPr>
            <a:solidFill>
              <a:schemeClr val="tx1">
                <a:lumMod val="90000"/>
                <a:lumOff val="1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PGD</c:v>
                </c:pt>
                <c:pt idx="1">
                  <c:v>PTSD</c:v>
                </c:pt>
                <c:pt idx="2">
                  <c:v>Depression</c:v>
                </c:pt>
                <c:pt idx="3">
                  <c:v>Anxiety </c:v>
                </c:pt>
                <c:pt idx="4">
                  <c:v>Suicide Risk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74</c:v>
                </c:pt>
                <c:pt idx="1">
                  <c:v>43</c:v>
                </c:pt>
                <c:pt idx="2">
                  <c:v>51.3</c:v>
                </c:pt>
                <c:pt idx="3">
                  <c:v>31.3</c:v>
                </c:pt>
                <c:pt idx="4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A-4302-8353-A7FF8A1A7C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Suicide Loss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PGD</c:v>
                </c:pt>
                <c:pt idx="1">
                  <c:v>PTSD</c:v>
                </c:pt>
                <c:pt idx="2">
                  <c:v>Depression</c:v>
                </c:pt>
                <c:pt idx="3">
                  <c:v>Anxiety </c:v>
                </c:pt>
                <c:pt idx="4">
                  <c:v>Suicide Risk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74.5</c:v>
                </c:pt>
                <c:pt idx="1">
                  <c:v>52.2</c:v>
                </c:pt>
                <c:pt idx="2">
                  <c:v>54.1</c:v>
                </c:pt>
                <c:pt idx="3">
                  <c:v>42.2</c:v>
                </c:pt>
                <c:pt idx="4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6A-4302-8353-A7FF8A1A7C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Sudden Natural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PGD</c:v>
                </c:pt>
                <c:pt idx="1">
                  <c:v>PTSD</c:v>
                </c:pt>
                <c:pt idx="2">
                  <c:v>Depression</c:v>
                </c:pt>
                <c:pt idx="3">
                  <c:v>Anxiety </c:v>
                </c:pt>
                <c:pt idx="4">
                  <c:v>Suicide Risk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35.6</c:v>
                </c:pt>
                <c:pt idx="1">
                  <c:v>21.1</c:v>
                </c:pt>
                <c:pt idx="2">
                  <c:v>32</c:v>
                </c:pt>
                <c:pt idx="3">
                  <c:v>32</c:v>
                </c:pt>
                <c:pt idx="4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6A-4302-8353-A7FF8A1A7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"/>
        <c:axId val="1595981055"/>
        <c:axId val="1619024431"/>
      </c:barChart>
      <c:catAx>
        <c:axId val="159598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ssistant SemiBold" pitchFamily="2" charset="-79"/>
              </a:defRPr>
            </a:pPr>
            <a:endParaRPr lang="en-US"/>
          </a:p>
        </c:txPr>
        <c:crossAx val="1619024431"/>
        <c:crosses val="autoZero"/>
        <c:auto val="1"/>
        <c:lblAlgn val="ctr"/>
        <c:lblOffset val="100"/>
        <c:noMultiLvlLbl val="0"/>
      </c:catAx>
      <c:valAx>
        <c:axId val="16190244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5981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Assistant SemiBold" pitchFamily="2" charset="-79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31F6DD-D8FF-3742-91A5-3D8CE9B612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EFF83E-33F4-EB4A-BD24-786C95E154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92240" y="4389120"/>
            <a:ext cx="2463800" cy="57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6858000" cy="1790700"/>
          </a:xfrm>
        </p:spPr>
        <p:txBody>
          <a:bodyPr anchor="t" anchorCtr="0">
            <a:normAutofit/>
          </a:bodyPr>
          <a:lstStyle>
            <a:lvl1pPr algn="l">
              <a:lnSpc>
                <a:spcPts val="6800"/>
              </a:lnSpc>
              <a:defRPr sz="6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54680"/>
            <a:ext cx="6858000" cy="571501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spcAft>
                <a:spcPts val="0"/>
              </a:spcAft>
              <a:buNone/>
              <a:defRPr sz="2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5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914400"/>
            <a:ext cx="4395788" cy="3200400"/>
          </a:xfr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99" y="4384500"/>
            <a:ext cx="5943599" cy="503862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Aft>
                <a:spcPts val="300"/>
              </a:spcAft>
              <a:buNone/>
              <a:defRPr sz="1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Footnotes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A0F9EF8-0D0F-E94C-B6DD-55864F7CB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</a:blip>
          <a:srcRect t="25130" r="12565"/>
          <a:stretch/>
        </p:blipFill>
        <p:spPr>
          <a:xfrm rot="16200000">
            <a:off x="-91440" y="91437"/>
            <a:ext cx="1272589" cy="108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B8146B-BE54-1541-9AC5-542726F226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92240" y="4389120"/>
            <a:ext cx="2463800" cy="5715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8CB44-E3EA-9049-8D3A-8F5182DA50D6}"/>
              </a:ext>
            </a:extLst>
          </p:cNvPr>
          <p:cNvCxnSpPr/>
          <p:nvPr userDrawn="1"/>
        </p:nvCxnSpPr>
        <p:spPr>
          <a:xfrm>
            <a:off x="457200" y="685800"/>
            <a:ext cx="914400" cy="0"/>
          </a:xfrm>
          <a:prstGeom prst="line">
            <a:avLst/>
          </a:prstGeom>
          <a:ln w="508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37BA0FC-CA27-8E41-B6D0-8875722D88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" y="914400"/>
            <a:ext cx="3548063" cy="3200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DA8674E-E5EF-6444-B530-D0909641EFC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00798" y="228600"/>
            <a:ext cx="2743201" cy="228600"/>
          </a:xfrm>
          <a:solidFill>
            <a:schemeClr val="bg2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3942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F49394-58D2-8841-BEA9-D1272E63D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</a:blip>
          <a:srcRect t="25130" r="12565"/>
          <a:stretch/>
        </p:blipFill>
        <p:spPr>
          <a:xfrm rot="16200000">
            <a:off x="-91440" y="91437"/>
            <a:ext cx="1272589" cy="108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0F3546-894D-B649-8E36-E2439F9FCD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92240" y="4389120"/>
            <a:ext cx="2463800" cy="5715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BF90F1-FC94-7245-B6D8-A2AA1351938D}"/>
              </a:ext>
            </a:extLst>
          </p:cNvPr>
          <p:cNvCxnSpPr/>
          <p:nvPr userDrawn="1"/>
        </p:nvCxnSpPr>
        <p:spPr>
          <a:xfrm>
            <a:off x="457200" y="685800"/>
            <a:ext cx="914400" cy="0"/>
          </a:xfrm>
          <a:prstGeom prst="line">
            <a:avLst/>
          </a:prstGeom>
          <a:ln w="508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14399"/>
            <a:ext cx="4398264" cy="3200400"/>
          </a:xfrm>
        </p:spPr>
        <p:txBody>
          <a:bodyPr anchor="ctr" anchorCtr="0">
            <a:normAutofit/>
          </a:bodyPr>
          <a:lstStyle>
            <a:lvl1pPr>
              <a:lnSpc>
                <a:spcPts val="2100"/>
              </a:lnSpc>
              <a:spcAft>
                <a:spcPts val="600"/>
              </a:spcAft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06A24CD-129B-DF4C-9CF4-2DD39E9403A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199" y="4384501"/>
            <a:ext cx="5943599" cy="50386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200"/>
              </a:lnSpc>
              <a:spcAft>
                <a:spcPts val="300"/>
              </a:spcAft>
              <a:buNone/>
              <a:defRPr sz="10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284B874B-C5CC-4A4B-93D1-436E9C1981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" y="914400"/>
            <a:ext cx="3548063" cy="3200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176DE7D-18BD-F943-AE30-2235AFC6013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00798" y="228600"/>
            <a:ext cx="2743201" cy="228600"/>
          </a:xfrm>
          <a:solidFill>
            <a:schemeClr val="bg2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9534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905A1C-BB0A-2841-AB77-906A3E78F8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EFF83E-33F4-EB4A-BD24-786C95E154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92240" y="4389120"/>
            <a:ext cx="2463800" cy="57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6858000" cy="2514600"/>
          </a:xfrm>
        </p:spPr>
        <p:txBody>
          <a:bodyPr anchor="ctr" anchorCtr="0">
            <a:normAutofit/>
          </a:bodyPr>
          <a:lstStyle>
            <a:lvl1pPr algn="l">
              <a:lnSpc>
                <a:spcPts val="6800"/>
              </a:lnSpc>
              <a:defRPr sz="6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4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905A1C-BB0A-2841-AB77-906A3E78F8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EFF83E-33F4-EB4A-BD24-786C95E154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92240" y="4389120"/>
            <a:ext cx="2463800" cy="57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2172697"/>
            <a:ext cx="4155440" cy="688848"/>
          </a:xfrm>
        </p:spPr>
        <p:txBody>
          <a:bodyPr anchor="ctr" anchorCtr="0">
            <a:norm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18961-8480-5445-A4A4-85613DAFD4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6" y="2172697"/>
            <a:ext cx="3666265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31F6DD-D8FF-3742-91A5-3D8CE9B612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EFF83E-33F4-EB4A-BD24-786C95E154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92240" y="4389120"/>
            <a:ext cx="2463800" cy="57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53762"/>
            <a:ext cx="6858000" cy="3635358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4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30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F49394-58D2-8841-BEA9-D1272E63D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</a:blip>
          <a:srcRect t="25130" r="12565"/>
          <a:stretch/>
        </p:blipFill>
        <p:spPr>
          <a:xfrm rot="16200000">
            <a:off x="-91440" y="91437"/>
            <a:ext cx="1272589" cy="108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0F3546-894D-B649-8E36-E2439F9FCD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92240" y="4389120"/>
            <a:ext cx="2463800" cy="5715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BF90F1-FC94-7245-B6D8-A2AA1351938D}"/>
              </a:ext>
            </a:extLst>
          </p:cNvPr>
          <p:cNvCxnSpPr/>
          <p:nvPr userDrawn="1"/>
        </p:nvCxnSpPr>
        <p:spPr>
          <a:xfrm>
            <a:off x="457200" y="685800"/>
            <a:ext cx="914400" cy="0"/>
          </a:xfrm>
          <a:prstGeom prst="line">
            <a:avLst/>
          </a:prstGeom>
          <a:ln w="508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5528"/>
            <a:ext cx="8229600" cy="512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91055"/>
            <a:ext cx="8229600" cy="2468880"/>
          </a:xfrm>
        </p:spPr>
        <p:txBody>
          <a:bodyPr/>
          <a:lstStyle>
            <a:lvl2pPr marL="740664" indent="-228600">
              <a:lnSpc>
                <a:spcPct val="100000"/>
              </a:lnSpc>
              <a:defRPr/>
            </a:lvl2pPr>
            <a:lvl3pPr marL="969264">
              <a:lnSpc>
                <a:spcPct val="100000"/>
              </a:lnSpc>
              <a:defRPr/>
            </a:lvl3pPr>
            <a:lvl4pPr marL="1600200" indent="-22860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defRPr sz="1800"/>
            </a:lvl4pPr>
          </a:lstStyle>
          <a:p>
            <a:pPr lvl="0"/>
            <a:r>
              <a:rPr lang="en-US" dirty="0"/>
              <a:t>Click here to edit text or click icons to add picture,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A4004F5-7E70-E14E-8D0B-BEDF800C7C1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00798" y="228600"/>
            <a:ext cx="2743201" cy="228600"/>
          </a:xfrm>
          <a:solidFill>
            <a:schemeClr val="bg2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06A24CD-129B-DF4C-9CF4-2DD39E9403A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199" y="4384501"/>
            <a:ext cx="5943599" cy="50386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200"/>
              </a:lnSpc>
              <a:spcAft>
                <a:spcPts val="300"/>
              </a:spcAft>
              <a:buNone/>
              <a:defRPr sz="10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269500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F49394-58D2-8841-BEA9-D1272E63D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</a:blip>
          <a:srcRect t="25130" r="12565"/>
          <a:stretch/>
        </p:blipFill>
        <p:spPr>
          <a:xfrm rot="16200000">
            <a:off x="-91440" y="91437"/>
            <a:ext cx="1272589" cy="108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0F3546-894D-B649-8E36-E2439F9FCD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92240" y="4389120"/>
            <a:ext cx="2463800" cy="5715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BF90F1-FC94-7245-B6D8-A2AA1351938D}"/>
              </a:ext>
            </a:extLst>
          </p:cNvPr>
          <p:cNvCxnSpPr/>
          <p:nvPr userDrawn="1"/>
        </p:nvCxnSpPr>
        <p:spPr>
          <a:xfrm>
            <a:off x="457200" y="685800"/>
            <a:ext cx="914400" cy="0"/>
          </a:xfrm>
          <a:prstGeom prst="line">
            <a:avLst/>
          </a:prstGeom>
          <a:ln w="508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5528"/>
            <a:ext cx="8229600" cy="512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0570"/>
            <a:ext cx="8229600" cy="1687733"/>
          </a:xfrm>
        </p:spPr>
        <p:txBody>
          <a:bodyPr/>
          <a:lstStyle>
            <a:lvl1pPr>
              <a:lnSpc>
                <a:spcPts val="2500"/>
              </a:lnSpc>
              <a:defRPr sz="2000"/>
            </a:lvl1pPr>
            <a:lvl2pPr marL="740664" indent="-228600">
              <a:lnSpc>
                <a:spcPct val="100000"/>
              </a:lnSpc>
              <a:tabLst/>
              <a:defRPr sz="1600"/>
            </a:lvl2pPr>
            <a:lvl3pPr marL="968375" indent="-230188">
              <a:lnSpc>
                <a:spcPct val="100000"/>
              </a:lnSpc>
              <a:tabLst/>
              <a:defRPr sz="1600"/>
            </a:lvl3pPr>
            <a:lvl4pPr marL="1600200" indent="-231775">
              <a:lnSpc>
                <a:spcPct val="100000"/>
              </a:lnSpc>
              <a:tabLst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A7E143-DD12-3046-A5C0-2CEBE0EE021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7200" y="1591056"/>
            <a:ext cx="8229600" cy="70408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2100"/>
              </a:lnSpc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EC9D14F-F70E-EF4C-A0C8-5E5B4A9E54E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199" y="4384501"/>
            <a:ext cx="5943599" cy="50386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200"/>
              </a:lnSpc>
              <a:spcAft>
                <a:spcPts val="300"/>
              </a:spcAft>
              <a:buNone/>
              <a:defRPr sz="10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1EAFD29-4CB2-AE42-9AE6-C27DC3C278A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00798" y="228600"/>
            <a:ext cx="2743201" cy="228600"/>
          </a:xfrm>
          <a:solidFill>
            <a:schemeClr val="bg2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9781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Paragrahps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F49394-58D2-8841-BEA9-D1272E63D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</a:blip>
          <a:srcRect t="25130" r="12565"/>
          <a:stretch/>
        </p:blipFill>
        <p:spPr>
          <a:xfrm rot="16200000">
            <a:off x="-91440" y="91437"/>
            <a:ext cx="1272589" cy="108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0F3546-894D-B649-8E36-E2439F9FCD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92240" y="4389120"/>
            <a:ext cx="2463800" cy="5715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BF90F1-FC94-7245-B6D8-A2AA1351938D}"/>
              </a:ext>
            </a:extLst>
          </p:cNvPr>
          <p:cNvCxnSpPr/>
          <p:nvPr userDrawn="1"/>
        </p:nvCxnSpPr>
        <p:spPr>
          <a:xfrm>
            <a:off x="457200" y="685800"/>
            <a:ext cx="914400" cy="0"/>
          </a:xfrm>
          <a:prstGeom prst="line">
            <a:avLst/>
          </a:prstGeom>
          <a:ln w="508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5528"/>
            <a:ext cx="8229600" cy="512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4832"/>
            <a:ext cx="8229600" cy="2203704"/>
          </a:xfrm>
        </p:spPr>
        <p:txBody>
          <a:bodyPr/>
          <a:lstStyle>
            <a:lvl1pPr>
              <a:lnSpc>
                <a:spcPts val="1900"/>
              </a:lnSpc>
              <a:spcAft>
                <a:spcPts val="900"/>
              </a:spcAft>
              <a:defRPr sz="1400"/>
            </a:lvl1pPr>
            <a:lvl2pPr marL="740664" indent="-219075">
              <a:lnSpc>
                <a:spcPct val="100000"/>
              </a:lnSpc>
              <a:spcAft>
                <a:spcPts val="900"/>
              </a:spcAft>
              <a:tabLst/>
              <a:defRPr sz="1400"/>
            </a:lvl2pPr>
            <a:lvl3pPr marL="969264" indent="-230188">
              <a:lnSpc>
                <a:spcPct val="100000"/>
              </a:lnSpc>
              <a:spcAft>
                <a:spcPts val="600"/>
              </a:spcAft>
              <a:tabLst/>
              <a:defRPr sz="1400"/>
            </a:lvl3pPr>
            <a:lvl4pPr marL="1600200" indent="-231775">
              <a:lnSpc>
                <a:spcPct val="100000"/>
              </a:lnSpc>
              <a:tabLst/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A7E143-DD12-3046-A5C0-2CEBE0EE021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7200" y="1591056"/>
            <a:ext cx="8229600" cy="39319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400"/>
              </a:lnSpc>
              <a:spcAft>
                <a:spcPts val="600"/>
              </a:spcAft>
              <a:buNone/>
              <a:defRPr sz="12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EC9D14F-F70E-EF4C-A0C8-5E5B4A9E54E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199" y="4384501"/>
            <a:ext cx="5943599" cy="50386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200"/>
              </a:lnSpc>
              <a:spcAft>
                <a:spcPts val="300"/>
              </a:spcAft>
              <a:buNone/>
              <a:defRPr sz="10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7835C97-3947-6B4C-AC09-81C535F70DF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00798" y="228600"/>
            <a:ext cx="2743201" cy="228600"/>
          </a:xfrm>
          <a:solidFill>
            <a:schemeClr val="bg2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2083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8053389" cy="3200400"/>
          </a:xfrm>
        </p:spPr>
        <p:txBody>
          <a:bodyPr anchor="ctr" anchorCtr="0">
            <a:normAutofit/>
          </a:bodyPr>
          <a:lstStyle>
            <a:lvl1pPr>
              <a:lnSpc>
                <a:spcPts val="4300"/>
              </a:lnSpc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99" y="4384500"/>
            <a:ext cx="5943599" cy="503862"/>
          </a:xfrm>
        </p:spPr>
        <p:txBody>
          <a:bodyPr>
            <a:normAutofit/>
          </a:bodyPr>
          <a:lstStyle>
            <a:lvl1pPr marL="0" indent="0">
              <a:lnSpc>
                <a:spcPts val="1200"/>
              </a:lnSpc>
              <a:spcAft>
                <a:spcPts val="300"/>
              </a:spcAft>
              <a:buNone/>
              <a:defRPr sz="1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Footnotes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A0F9EF8-0D0F-E94C-B6DD-55864F7CB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</a:blip>
          <a:srcRect t="25130" r="12565"/>
          <a:stretch/>
        </p:blipFill>
        <p:spPr>
          <a:xfrm rot="16200000">
            <a:off x="-91440" y="91437"/>
            <a:ext cx="1272589" cy="108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B8146B-BE54-1541-9AC5-542726F226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92240" y="4389120"/>
            <a:ext cx="2463800" cy="5715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8CB44-E3EA-9049-8D3A-8F5182DA50D6}"/>
              </a:ext>
            </a:extLst>
          </p:cNvPr>
          <p:cNvCxnSpPr/>
          <p:nvPr userDrawn="1"/>
        </p:nvCxnSpPr>
        <p:spPr>
          <a:xfrm>
            <a:off x="457200" y="685800"/>
            <a:ext cx="914400" cy="0"/>
          </a:xfrm>
          <a:prstGeom prst="line">
            <a:avLst/>
          </a:prstGeom>
          <a:ln w="508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7939202-9881-F041-8088-5F5F956036C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00798" y="228600"/>
            <a:ext cx="2743201" cy="228600"/>
          </a:xfrm>
          <a:solidFill>
            <a:schemeClr val="bg2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9033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5528"/>
            <a:ext cx="8229600" cy="512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91056"/>
            <a:ext cx="3886200" cy="246888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3" y="1591056"/>
            <a:ext cx="3886200" cy="246888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B1B9F97-6E13-D04F-8EB0-17C73D08F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</a:blip>
          <a:srcRect t="25130" r="12565"/>
          <a:stretch/>
        </p:blipFill>
        <p:spPr>
          <a:xfrm rot="16200000">
            <a:off x="-91440" y="91437"/>
            <a:ext cx="1272589" cy="1089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AEF504-8FA9-1946-9873-8FB56C6046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92240" y="4389120"/>
            <a:ext cx="2463800" cy="571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6FB161-5097-2A45-B8B0-E9FEA3DA5D5F}"/>
              </a:ext>
            </a:extLst>
          </p:cNvPr>
          <p:cNvCxnSpPr/>
          <p:nvPr userDrawn="1"/>
        </p:nvCxnSpPr>
        <p:spPr>
          <a:xfrm>
            <a:off x="457200" y="685800"/>
            <a:ext cx="914400" cy="0"/>
          </a:xfrm>
          <a:prstGeom prst="line">
            <a:avLst/>
          </a:prstGeom>
          <a:ln w="508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8B05ED1-E8D4-2B43-B386-E77D23EB89C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199" y="4384501"/>
            <a:ext cx="5943599" cy="50386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200"/>
              </a:lnSpc>
              <a:spcAft>
                <a:spcPts val="300"/>
              </a:spcAft>
              <a:buNone/>
              <a:defRPr sz="10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49BFF7-EBBF-6548-AD0E-F742B690197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00798" y="228600"/>
            <a:ext cx="2743201" cy="228600"/>
          </a:xfrm>
          <a:solidFill>
            <a:schemeClr val="bg2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8000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5528"/>
            <a:ext cx="8229600" cy="512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491755"/>
            <a:ext cx="2514600" cy="1725689"/>
          </a:xfrm>
        </p:spPr>
        <p:txBody>
          <a:bodyPr/>
          <a:lstStyle>
            <a:lvl1pPr marL="228600" indent="-228600">
              <a:lnSpc>
                <a:spcPts val="1900"/>
              </a:lnSpc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/>
            </a:lvl1pPr>
            <a:lvl2pPr marL="740664" indent="-228600">
              <a:lnSpc>
                <a:spcPct val="100000"/>
              </a:lnSpc>
              <a:spcAft>
                <a:spcPts val="600"/>
              </a:spcAft>
              <a:defRPr sz="1400"/>
            </a:lvl2pPr>
            <a:lvl3pPr marL="969264" indent="-231775">
              <a:lnSpc>
                <a:spcPct val="100000"/>
              </a:lnSpc>
              <a:spcAft>
                <a:spcPts val="600"/>
              </a:spcAft>
              <a:tabLst/>
              <a:defRPr sz="1400"/>
            </a:lvl3pPr>
            <a:lvl4pPr marL="1600200" indent="-230188">
              <a:lnSpc>
                <a:spcPct val="100000"/>
              </a:lnSpc>
              <a:tabLst/>
              <a:defRPr sz="12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4699" y="2491754"/>
            <a:ext cx="2514600" cy="1725690"/>
          </a:xfrm>
        </p:spPr>
        <p:txBody>
          <a:bodyPr/>
          <a:lstStyle>
            <a:lvl1pPr marL="228600" indent="-228600">
              <a:lnSpc>
                <a:spcPts val="1900"/>
              </a:lnSpc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/>
            </a:lvl1pPr>
            <a:lvl2pPr marL="740664" indent="-228600">
              <a:lnSpc>
                <a:spcPct val="100000"/>
              </a:lnSpc>
              <a:spcAft>
                <a:spcPts val="900"/>
              </a:spcAft>
              <a:defRPr sz="1400"/>
            </a:lvl2pPr>
            <a:lvl3pPr marL="969264" indent="-231775">
              <a:lnSpc>
                <a:spcPct val="100000"/>
              </a:lnSpc>
              <a:spcAft>
                <a:spcPts val="600"/>
              </a:spcAft>
              <a:tabLst/>
              <a:defRPr sz="1400"/>
            </a:lvl3pPr>
            <a:lvl4pPr marL="1600200" indent="-230188">
              <a:lnSpc>
                <a:spcPct val="100000"/>
              </a:lnSpc>
              <a:tabLst/>
              <a:defRPr sz="12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B1B9F97-6E13-D04F-8EB0-17C73D08F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</a:blip>
          <a:srcRect t="25130" r="12565"/>
          <a:stretch/>
        </p:blipFill>
        <p:spPr>
          <a:xfrm rot="16200000">
            <a:off x="-91440" y="91437"/>
            <a:ext cx="1272589" cy="1089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AEF504-8FA9-1946-9873-8FB56C6046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92240" y="4389120"/>
            <a:ext cx="2463800" cy="571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6FB161-5097-2A45-B8B0-E9FEA3DA5D5F}"/>
              </a:ext>
            </a:extLst>
          </p:cNvPr>
          <p:cNvCxnSpPr/>
          <p:nvPr userDrawn="1"/>
        </p:nvCxnSpPr>
        <p:spPr>
          <a:xfrm>
            <a:off x="457200" y="685800"/>
            <a:ext cx="914400" cy="0"/>
          </a:xfrm>
          <a:prstGeom prst="line">
            <a:avLst/>
          </a:prstGeom>
          <a:ln w="508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8B05ED1-E8D4-2B43-B386-E77D23EB89C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199" y="4384501"/>
            <a:ext cx="5943599" cy="50386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200"/>
              </a:lnSpc>
              <a:spcAft>
                <a:spcPts val="300"/>
              </a:spcAft>
              <a:buNone/>
              <a:defRPr sz="10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DB952E-F3CB-3147-AB62-E03470C0F1E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7200" y="1591056"/>
            <a:ext cx="8229600" cy="617934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900"/>
              </a:lnSpc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21518E5-1BFB-7A44-BDA5-5591171B9F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2200" y="2492454"/>
            <a:ext cx="2514600" cy="1724990"/>
          </a:xfrm>
        </p:spPr>
        <p:txBody>
          <a:bodyPr/>
          <a:lstStyle>
            <a:lvl1pPr marL="228600" indent="-228600">
              <a:lnSpc>
                <a:spcPts val="1900"/>
              </a:lnSpc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/>
            </a:lvl1pPr>
            <a:lvl2pPr marL="740664" indent="-228600">
              <a:lnSpc>
                <a:spcPct val="100000"/>
              </a:lnSpc>
              <a:spcAft>
                <a:spcPts val="900"/>
              </a:spcAft>
              <a:tabLst/>
              <a:defRPr sz="1400"/>
            </a:lvl2pPr>
            <a:lvl3pPr marL="969264" indent="-231775">
              <a:lnSpc>
                <a:spcPct val="100000"/>
              </a:lnSpc>
              <a:spcAft>
                <a:spcPts val="600"/>
              </a:spcAft>
              <a:tabLst/>
              <a:defRPr sz="1400"/>
            </a:lvl3pPr>
            <a:lvl4pPr marL="1600200" indent="-230188">
              <a:lnSpc>
                <a:spcPct val="100000"/>
              </a:lnSpc>
              <a:tabLst/>
              <a:defRPr sz="12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76275CF-12A9-7E47-BE7C-C1BA01B3528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00798" y="228600"/>
            <a:ext cx="2743201" cy="228600"/>
          </a:xfrm>
          <a:solidFill>
            <a:schemeClr val="bg2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0572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F49394-58D2-8841-BEA9-D1272E63D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</a:blip>
          <a:srcRect t="25130" r="12565"/>
          <a:stretch/>
        </p:blipFill>
        <p:spPr>
          <a:xfrm rot="16200000">
            <a:off x="-91440" y="91437"/>
            <a:ext cx="1272589" cy="108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0F3546-894D-B649-8E36-E2439F9FCD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92240" y="4389120"/>
            <a:ext cx="2463800" cy="5715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BF90F1-FC94-7245-B6D8-A2AA1351938D}"/>
              </a:ext>
            </a:extLst>
          </p:cNvPr>
          <p:cNvCxnSpPr/>
          <p:nvPr userDrawn="1"/>
        </p:nvCxnSpPr>
        <p:spPr>
          <a:xfrm>
            <a:off x="457200" y="685800"/>
            <a:ext cx="914400" cy="0"/>
          </a:xfrm>
          <a:prstGeom prst="line">
            <a:avLst/>
          </a:prstGeom>
          <a:ln w="508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06A24CD-129B-DF4C-9CF4-2DD39E9403A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199" y="4384501"/>
            <a:ext cx="5943599" cy="50386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200"/>
              </a:lnSpc>
              <a:spcAft>
                <a:spcPts val="300"/>
              </a:spcAft>
              <a:buNone/>
              <a:defRPr sz="10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F6DDF8C-8B85-2B47-88E6-449B1F2F936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00798" y="228600"/>
            <a:ext cx="2743201" cy="228600"/>
          </a:xfrm>
          <a:solidFill>
            <a:schemeClr val="bg2"/>
          </a:soli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E3237993-1D7A-E64C-8BF0-884B666EED5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457200" y="914399"/>
            <a:ext cx="8229600" cy="3200401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58952"/>
            <a:ext cx="8229600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24654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3255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79" r:id="rId5"/>
    <p:sldLayoutId id="2147483663" r:id="rId6"/>
    <p:sldLayoutId id="2147483664" r:id="rId7"/>
    <p:sldLayoutId id="2147483680" r:id="rId8"/>
    <p:sldLayoutId id="2147483674" r:id="rId9"/>
    <p:sldLayoutId id="2147483677" r:id="rId10"/>
    <p:sldLayoutId id="2147483678" r:id="rId11"/>
    <p:sldLayoutId id="2147483675" r:id="rId12"/>
    <p:sldLayoutId id="2147483676" r:id="rId13"/>
  </p:sldLayoutIdLst>
  <p:txStyles>
    <p:titleStyle>
      <a:lvl1pPr algn="l" defTabSz="6858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9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69264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System Font Regular"/>
        <a:buChar char="−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00000"/>
        </a:lnSpc>
        <a:spcBef>
          <a:spcPts val="432"/>
        </a:spcBef>
        <a:spcAft>
          <a:spcPts val="0"/>
        </a:spcAft>
        <a:buFont typeface="System Font Regular"/>
        <a:buChar char="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C38E1-4B4D-3548-9105-D9E312CAC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1363980"/>
            <a:ext cx="7404009" cy="17907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The Surviving Traumatic Loss Project: </a:t>
            </a:r>
            <a:r>
              <a:rPr lang="en-US" sz="2400" dirty="0">
                <a:solidFill>
                  <a:schemeClr val="tx1"/>
                </a:solidFill>
              </a:rPr>
              <a:t>Review of Key Findings and Lessons Learned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DC9E2-6815-984E-8FF8-1AAADA4BAC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By: Jamison Bottomley, Ph.D.</a:t>
            </a:r>
          </a:p>
          <a:p>
            <a:r>
              <a:rPr lang="en-US" sz="2000" dirty="0"/>
              <a:t>May 9, 2024</a:t>
            </a:r>
          </a:p>
        </p:txBody>
      </p:sp>
    </p:spTree>
    <p:extLst>
      <p:ext uri="{BB962C8B-B14F-4D97-AF65-F5344CB8AC3E}">
        <p14:creationId xmlns:p14="http://schemas.microsoft.com/office/powerpoint/2010/main" val="196627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Mental Health Among OD and Suicide Loss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913997" y="228600"/>
            <a:ext cx="3230003" cy="228600"/>
          </a:xfrm>
        </p:spPr>
        <p:txBody>
          <a:bodyPr/>
          <a:lstStyle/>
          <a:p>
            <a:r>
              <a:rPr lang="en-US" dirty="0"/>
              <a:t>Selected findings: </a:t>
            </a:r>
            <a:r>
              <a:rPr lang="en-US" dirty="0" err="1"/>
              <a:t>mh</a:t>
            </a:r>
            <a:r>
              <a:rPr lang="en-US" dirty="0"/>
              <a:t> Outcomes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876C-8A52-E241-A8FA-16D8D339B11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7200" y="4384501"/>
            <a:ext cx="5943599" cy="503862"/>
          </a:xfrm>
        </p:spPr>
        <p:txBody>
          <a:bodyPr anchor="b"/>
          <a:lstStyle/>
          <a:p>
            <a:r>
              <a:rPr lang="en-US" dirty="0"/>
              <a:t>Bottomley et al., 2022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591055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E6A7B75-C2C1-B9C9-5566-D9E3B002C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586871"/>
              </p:ext>
            </p:extLst>
          </p:nvPr>
        </p:nvGraphicFramePr>
        <p:xfrm>
          <a:off x="149772" y="1026577"/>
          <a:ext cx="5221765" cy="359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C294291-8CF4-69C6-261D-F80A27E6320A}"/>
              </a:ext>
            </a:extLst>
          </p:cNvPr>
          <p:cNvSpPr txBox="1"/>
          <p:nvPr/>
        </p:nvSpPr>
        <p:spPr>
          <a:xfrm>
            <a:off x="5434599" y="1513784"/>
            <a:ext cx="3622691" cy="270843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schemeClr val="tx2"/>
                </a:solidFill>
                <a:latin typeface="+mj-lt"/>
                <a:cs typeface="Assistant" pitchFamily="2" charset="-79"/>
              </a:rPr>
              <a:t>KEY TAKEAWAY #1</a:t>
            </a:r>
          </a:p>
          <a:p>
            <a:pPr algn="ctr"/>
            <a:endParaRPr lang="en-US" sz="1300" dirty="0">
              <a:latin typeface="+mj-lt"/>
              <a:cs typeface="Assistant" pitchFamily="2" charset="-79"/>
            </a:endParaRPr>
          </a:p>
          <a:p>
            <a:r>
              <a:rPr lang="en-US" sz="1300" dirty="0">
                <a:latin typeface="+mj-lt"/>
                <a:cs typeface="Assistant" pitchFamily="2" charset="-79"/>
              </a:rPr>
              <a:t>OD and SL: Significantly higher rates of PGD, PTSD, and Depression relative to SN</a:t>
            </a:r>
          </a:p>
          <a:p>
            <a:pPr lvl="1"/>
            <a:r>
              <a:rPr lang="en-US" sz="1300" dirty="0">
                <a:latin typeface="+mj-lt"/>
                <a:cs typeface="Assistant Light" pitchFamily="2" charset="-79"/>
                <a:sym typeface="Symbol" pitchFamily="2" charset="2"/>
              </a:rPr>
              <a:t></a:t>
            </a:r>
            <a:r>
              <a:rPr lang="en-US" sz="1300" baseline="30000" dirty="0">
                <a:latin typeface="+mj-lt"/>
                <a:cs typeface="Assistant Light" pitchFamily="2" charset="-79"/>
              </a:rPr>
              <a:t>2</a:t>
            </a:r>
            <a:r>
              <a:rPr lang="en-US" sz="1300" dirty="0">
                <a:latin typeface="+mj-lt"/>
                <a:cs typeface="Assistant Light" pitchFamily="2" charset="-79"/>
              </a:rPr>
              <a:t> (2, N = 346) = 48.89, p &lt; .001</a:t>
            </a:r>
          </a:p>
          <a:p>
            <a:pPr lvl="1"/>
            <a:r>
              <a:rPr lang="en-US" sz="1300" dirty="0">
                <a:latin typeface="+mj-lt"/>
                <a:cs typeface="Assistant Light" pitchFamily="2" charset="-79"/>
                <a:sym typeface="Symbol" pitchFamily="2" charset="2"/>
              </a:rPr>
              <a:t></a:t>
            </a:r>
            <a:r>
              <a:rPr lang="en-US" sz="1300" baseline="30000" dirty="0">
                <a:latin typeface="+mj-lt"/>
                <a:cs typeface="Assistant Light" pitchFamily="2" charset="-79"/>
              </a:rPr>
              <a:t>2</a:t>
            </a:r>
            <a:r>
              <a:rPr lang="en-US" sz="1300" dirty="0">
                <a:latin typeface="+mj-lt"/>
                <a:cs typeface="Assistant Light" pitchFamily="2" charset="-79"/>
              </a:rPr>
              <a:t> (2, N = 351) = 23.04, p &lt; .001 </a:t>
            </a:r>
          </a:p>
          <a:p>
            <a:pPr lvl="1"/>
            <a:r>
              <a:rPr lang="en-US" sz="1300" dirty="0">
                <a:latin typeface="+mj-lt"/>
                <a:cs typeface="Assistant Light" pitchFamily="2" charset="-79"/>
                <a:sym typeface="Symbol" pitchFamily="2" charset="2"/>
              </a:rPr>
              <a:t></a:t>
            </a:r>
            <a:r>
              <a:rPr lang="en-US" sz="1300" baseline="30000" dirty="0">
                <a:latin typeface="+mj-lt"/>
                <a:cs typeface="Assistant Light" pitchFamily="2" charset="-79"/>
              </a:rPr>
              <a:t>2</a:t>
            </a:r>
            <a:r>
              <a:rPr lang="en-US" sz="1300" dirty="0">
                <a:latin typeface="+mj-lt"/>
                <a:cs typeface="Assistant Light" pitchFamily="2" charset="-79"/>
              </a:rPr>
              <a:t> (2, N = 403) = 13.72, p = .001 </a:t>
            </a:r>
            <a:endParaRPr lang="en-US" sz="1300" dirty="0">
              <a:latin typeface="+mj-lt"/>
              <a:cs typeface="Assistant" pitchFamily="2" charset="-79"/>
            </a:endParaRPr>
          </a:p>
          <a:p>
            <a:endParaRPr lang="en-US" sz="1300" dirty="0">
              <a:latin typeface="+mj-lt"/>
              <a:cs typeface="Assistant" pitchFamily="2" charset="-79"/>
            </a:endParaRPr>
          </a:p>
          <a:p>
            <a:r>
              <a:rPr lang="en-US" sz="1300" dirty="0">
                <a:latin typeface="+mj-lt"/>
                <a:cs typeface="Assistant" pitchFamily="2" charset="-79"/>
              </a:rPr>
              <a:t>No sig. differences between OD and SL for PGD, PTSD, and Depression</a:t>
            </a:r>
          </a:p>
          <a:p>
            <a:endParaRPr lang="en-US" sz="1300" dirty="0">
              <a:latin typeface="+mj-lt"/>
              <a:cs typeface="Assistant" pitchFamily="2" charset="-79"/>
            </a:endParaRPr>
          </a:p>
          <a:p>
            <a:r>
              <a:rPr lang="en-US" sz="1300" dirty="0">
                <a:latin typeface="+mj-lt"/>
                <a:cs typeface="Assistant" pitchFamily="2" charset="-79"/>
              </a:rPr>
              <a:t>SL experienced elevations in anxiety and suicide risk  </a:t>
            </a:r>
          </a:p>
        </p:txBody>
      </p:sp>
    </p:spTree>
    <p:extLst>
      <p:ext uri="{BB962C8B-B14F-4D97-AF65-F5344CB8AC3E}">
        <p14:creationId xmlns:p14="http://schemas.microsoft.com/office/powerpoint/2010/main" val="19100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Mental Health Among OD and Suicide Loss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913997" y="228600"/>
            <a:ext cx="3230003" cy="228600"/>
          </a:xfrm>
        </p:spPr>
        <p:txBody>
          <a:bodyPr/>
          <a:lstStyle/>
          <a:p>
            <a:r>
              <a:rPr lang="en-US" dirty="0"/>
              <a:t>Selected findings: </a:t>
            </a:r>
            <a:r>
              <a:rPr lang="en-US" dirty="0" err="1"/>
              <a:t>mh</a:t>
            </a:r>
            <a:r>
              <a:rPr lang="en-US" dirty="0"/>
              <a:t> Outcomes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876C-8A52-E241-A8FA-16D8D339B11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7200" y="4384501"/>
            <a:ext cx="5943599" cy="503862"/>
          </a:xfrm>
        </p:spPr>
        <p:txBody>
          <a:bodyPr anchor="b"/>
          <a:lstStyle/>
          <a:p>
            <a:r>
              <a:rPr lang="en-US" dirty="0"/>
              <a:t>Bottomley et al., 2022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591055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624D4-18FE-C62C-E5C6-063FDF8F208C}"/>
              </a:ext>
            </a:extLst>
          </p:cNvPr>
          <p:cNvSpPr txBox="1"/>
          <p:nvPr/>
        </p:nvSpPr>
        <p:spPr>
          <a:xfrm>
            <a:off x="4769070" y="1307592"/>
            <a:ext cx="4212546" cy="117096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schemeClr val="tx2"/>
                </a:solidFill>
                <a:latin typeface="+mj-lt"/>
                <a:cs typeface="Assistant" pitchFamily="2" charset="-79"/>
              </a:rPr>
              <a:t>KEY TAKEAWAYS #2</a:t>
            </a:r>
            <a:endParaRPr lang="en-US" sz="1300" dirty="0"/>
          </a:p>
          <a:p>
            <a:pPr>
              <a:lnSpc>
                <a:spcPct val="150000"/>
              </a:lnSpc>
            </a:pPr>
            <a:r>
              <a:rPr lang="en-US" sz="1300" dirty="0"/>
              <a:t>Adults bereaved by suicide or overdose were 2.3-3.8x as likely to meet criteria for PGD, PTSD, or MDD compared to SNL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24710B-137D-D9D2-68E8-53AECB7A7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07" y="2664947"/>
            <a:ext cx="1656379" cy="165637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1736030-8BEE-D881-5A17-E0CA694FE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22294"/>
              </p:ext>
            </p:extLst>
          </p:nvPr>
        </p:nvGraphicFramePr>
        <p:xfrm>
          <a:off x="91439" y="1474470"/>
          <a:ext cx="4480561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799">
                  <a:extLst>
                    <a:ext uri="{9D8B030D-6E8A-4147-A177-3AD203B41FA5}">
                      <a16:colId xmlns:a16="http://schemas.microsoft.com/office/drawing/2014/main" val="2312120635"/>
                    </a:ext>
                  </a:extLst>
                </a:gridCol>
                <a:gridCol w="456813">
                  <a:extLst>
                    <a:ext uri="{9D8B030D-6E8A-4147-A177-3AD203B41FA5}">
                      <a16:colId xmlns:a16="http://schemas.microsoft.com/office/drawing/2014/main" val="514676615"/>
                    </a:ext>
                  </a:extLst>
                </a:gridCol>
                <a:gridCol w="456813">
                  <a:extLst>
                    <a:ext uri="{9D8B030D-6E8A-4147-A177-3AD203B41FA5}">
                      <a16:colId xmlns:a16="http://schemas.microsoft.com/office/drawing/2014/main" val="1502104264"/>
                    </a:ext>
                  </a:extLst>
                </a:gridCol>
                <a:gridCol w="456813">
                  <a:extLst>
                    <a:ext uri="{9D8B030D-6E8A-4147-A177-3AD203B41FA5}">
                      <a16:colId xmlns:a16="http://schemas.microsoft.com/office/drawing/2014/main" val="3243030828"/>
                    </a:ext>
                  </a:extLst>
                </a:gridCol>
                <a:gridCol w="1164321">
                  <a:extLst>
                    <a:ext uri="{9D8B030D-6E8A-4147-A177-3AD203B41FA5}">
                      <a16:colId xmlns:a16="http://schemas.microsoft.com/office/drawing/2014/main" val="3535415503"/>
                    </a:ext>
                  </a:extLst>
                </a:gridCol>
                <a:gridCol w="484002">
                  <a:extLst>
                    <a:ext uri="{9D8B030D-6E8A-4147-A177-3AD203B41FA5}">
                      <a16:colId xmlns:a16="http://schemas.microsoft.com/office/drawing/2014/main" val="1958813321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 CI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9070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PGD </a:t>
                      </a:r>
                      <a:r>
                        <a:rPr lang="en-US" sz="120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Dx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4768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0891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Gender (F)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-0.05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0.33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0.95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[0.49, 1.81]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.875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0287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0891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Respondent Age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[0.98, 1.02]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.761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89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0891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Ethnicity (W)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0.29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[0.64, 2.06]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.645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2394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0891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 R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Dx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0.19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[0.98, 1.48]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.073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972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0891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TSL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-0.01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[0.98, 1.01]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.518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6487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0891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Closeness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[0.99, 1.09]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.082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186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0891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Nuclear Family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3.50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[1.89, 6.47]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&lt;.001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3491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0891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COVID-19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0.38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1.47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[0.73, 2.95]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.281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9636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0891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Suicide Loss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0.33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2.74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[1.44, 5.19]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.002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8693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0891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Overdose Loss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1.03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0.37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2.79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[1.36, 5.74]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.005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753018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25BB05B3-6648-D9E4-2707-8101CD75D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8" y="2654534"/>
            <a:ext cx="1656379" cy="1656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09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3845"/>
            <a:ext cx="8229600" cy="512064"/>
          </a:xfrm>
        </p:spPr>
        <p:txBody>
          <a:bodyPr>
            <a:noAutofit/>
          </a:bodyPr>
          <a:lstStyle/>
          <a:p>
            <a:r>
              <a:rPr lang="en-US" sz="2400" dirty="0"/>
              <a:t>The Sudden-Bereavement Needs Inventory (SBNI)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0C39-5AC6-294D-A282-3B06BB6D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763" y="1409262"/>
            <a:ext cx="5840069" cy="3002035"/>
          </a:xfrm>
        </p:spPr>
        <p:txBody>
          <a:bodyPr>
            <a:normAutofit fontScale="92500" lnSpcReduction="10000"/>
          </a:bodyPr>
          <a:lstStyle/>
          <a:p>
            <a:pPr marL="120650" lvl="1" indent="-342900"/>
            <a:r>
              <a:rPr lang="en-US" sz="2000" b="0" dirty="0"/>
              <a:t>Based on CBPR approach </a:t>
            </a:r>
          </a:p>
          <a:p>
            <a:pPr marL="120650" lvl="1" indent="-342900"/>
            <a:r>
              <a:rPr lang="en-US" sz="2000" b="0" dirty="0"/>
              <a:t>Six need categories </a:t>
            </a:r>
          </a:p>
          <a:p>
            <a:pPr marL="744538" lvl="3" indent="-280988">
              <a:buFont typeface="+mj-lt"/>
              <a:buAutoNum type="arabicPeriod"/>
            </a:pPr>
            <a:r>
              <a:rPr lang="en-US" sz="1400" dirty="0"/>
              <a:t>Pragmatic Needs – </a:t>
            </a:r>
            <a:r>
              <a:rPr lang="en-US" sz="1100" dirty="0">
                <a:solidFill>
                  <a:schemeClr val="tx2"/>
                </a:solidFill>
              </a:rPr>
              <a:t>“To sleep well”</a:t>
            </a:r>
          </a:p>
          <a:p>
            <a:pPr marL="744538" lvl="3" indent="-280988">
              <a:buFont typeface="+mj-lt"/>
              <a:buAutoNum type="arabicPeriod"/>
            </a:pPr>
            <a:r>
              <a:rPr lang="en-US" sz="1400" dirty="0"/>
              <a:t>Informational Needs – </a:t>
            </a:r>
            <a:r>
              <a:rPr lang="en-US" sz="1100" dirty="0">
                <a:solidFill>
                  <a:schemeClr val="tx2"/>
                </a:solidFill>
              </a:rPr>
              <a:t>“To better understand the grief journey”</a:t>
            </a:r>
          </a:p>
          <a:p>
            <a:pPr marL="744538" lvl="3" indent="-280988">
              <a:buFont typeface="+mj-lt"/>
              <a:buAutoNum type="arabicPeriod"/>
            </a:pPr>
            <a:r>
              <a:rPr lang="en-US" sz="1400" dirty="0"/>
              <a:t>Spiritual Needs – </a:t>
            </a:r>
            <a:r>
              <a:rPr lang="en-US" sz="1100" dirty="0">
                <a:solidFill>
                  <a:schemeClr val="tx2"/>
                </a:solidFill>
              </a:rPr>
              <a:t>“To have an ongoing connection with God” </a:t>
            </a:r>
          </a:p>
          <a:p>
            <a:pPr marL="744538" lvl="3" indent="-280988">
              <a:buFont typeface="+mj-lt"/>
              <a:buAutoNum type="arabicPeriod"/>
            </a:pPr>
            <a:r>
              <a:rPr lang="en-US" sz="1400" dirty="0"/>
              <a:t>Relational Needs – </a:t>
            </a:r>
            <a:r>
              <a:rPr lang="en-US" sz="1100" dirty="0">
                <a:solidFill>
                  <a:schemeClr val="tx2"/>
                </a:solidFill>
              </a:rPr>
              <a:t>“To be with those who experienced similar loss”</a:t>
            </a:r>
          </a:p>
          <a:p>
            <a:pPr marL="744538" lvl="3" indent="-280988">
              <a:buFont typeface="+mj-lt"/>
              <a:buAutoNum type="arabicPeriod"/>
            </a:pPr>
            <a:r>
              <a:rPr lang="en-US" sz="1400" dirty="0"/>
              <a:t>Meaning Needs – </a:t>
            </a:r>
            <a:r>
              <a:rPr lang="en-US" sz="1100" dirty="0">
                <a:solidFill>
                  <a:schemeClr val="tx2"/>
                </a:solidFill>
              </a:rPr>
              <a:t>“To make sense of the loss” </a:t>
            </a:r>
          </a:p>
          <a:p>
            <a:pPr marL="744538" lvl="3" indent="-280988">
              <a:buFont typeface="+mj-lt"/>
              <a:buAutoNum type="arabicPeriod"/>
            </a:pPr>
            <a:r>
              <a:rPr lang="en-US" sz="1400" dirty="0"/>
              <a:t>Emotional Needs – </a:t>
            </a:r>
            <a:r>
              <a:rPr lang="en-US" sz="1100" dirty="0">
                <a:solidFill>
                  <a:schemeClr val="tx2"/>
                </a:solidFill>
              </a:rPr>
              <a:t>“To be emotionally supported” </a:t>
            </a:r>
          </a:p>
          <a:p>
            <a:pPr marL="744538" lvl="3" indent="-280988">
              <a:buFont typeface="+mj-lt"/>
              <a:buAutoNum type="arabicPeriod"/>
            </a:pPr>
            <a:endParaRPr lang="en-US" sz="1100" dirty="0">
              <a:solidFill>
                <a:schemeClr val="tx2"/>
              </a:solidFill>
            </a:endParaRPr>
          </a:p>
          <a:p>
            <a:pPr marL="175514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Good psychometric properties </a:t>
            </a:r>
          </a:p>
          <a:p>
            <a:pPr marL="806450" lvl="3" indent="-342900"/>
            <a:r>
              <a:rPr lang="en-US" sz="1400" dirty="0"/>
              <a:t>Internal reliability, concurrent validity, discriminant validity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Selected findings: needs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876C-8A52-E241-A8FA-16D8D339B11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12918" y="4512966"/>
            <a:ext cx="5943599" cy="503862"/>
          </a:xfrm>
        </p:spPr>
        <p:txBody>
          <a:bodyPr anchor="b">
            <a:normAutofit/>
          </a:bodyPr>
          <a:lstStyle/>
          <a:p>
            <a:r>
              <a:rPr lang="en-US" sz="1050" dirty="0"/>
              <a:t>Bottomley &amp; </a:t>
            </a:r>
            <a:r>
              <a:rPr lang="en-US" sz="1050" dirty="0" err="1"/>
              <a:t>Smigelsky</a:t>
            </a:r>
            <a:r>
              <a:rPr lang="en-US" sz="1050" dirty="0"/>
              <a:t>, 2022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591055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99DB93-39BB-A2F7-C5E0-0F2B437FB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3" b="3704"/>
          <a:stretch/>
        </p:blipFill>
        <p:spPr>
          <a:xfrm>
            <a:off x="312918" y="1261939"/>
            <a:ext cx="2900519" cy="35029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36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Latent Class Analysis of Need Profiles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0C39-5AC6-294D-A282-3B06BB6D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1" y="1307592"/>
            <a:ext cx="8337176" cy="2793447"/>
          </a:xfrm>
        </p:spPr>
        <p:txBody>
          <a:bodyPr>
            <a:normAutofit/>
          </a:bodyPr>
          <a:lstStyle/>
          <a:p>
            <a:pPr marL="6350" lvl="2" indent="0">
              <a:buNone/>
            </a:pPr>
            <a:r>
              <a:rPr lang="en-US" sz="1800" dirty="0"/>
              <a:t>Person-centered analysis to understand relation between needs and outcomes</a:t>
            </a:r>
          </a:p>
          <a:p>
            <a:pPr marL="6350" lvl="2" indent="0">
              <a:buNone/>
            </a:pPr>
            <a:r>
              <a:rPr lang="en-US" sz="1800" dirty="0"/>
              <a:t> </a:t>
            </a:r>
          </a:p>
          <a:p>
            <a:pPr marL="120650" lvl="1" indent="-342900"/>
            <a:r>
              <a:rPr lang="en-US" sz="1800" b="0" dirty="0"/>
              <a:t>4-class solution best fit data </a:t>
            </a:r>
          </a:p>
          <a:p>
            <a:pPr marL="804863" lvl="3" indent="-341313"/>
            <a:r>
              <a:rPr lang="en-US" sz="1400" dirty="0"/>
              <a:t>Low Needs (LN)</a:t>
            </a:r>
          </a:p>
          <a:p>
            <a:pPr marL="804863" lvl="3" indent="-341313"/>
            <a:r>
              <a:rPr lang="en-US" sz="1400" dirty="0"/>
              <a:t>Moderate Needs – Spiritual (MNS)</a:t>
            </a:r>
          </a:p>
          <a:p>
            <a:pPr marL="804863" lvl="3" indent="-341313"/>
            <a:r>
              <a:rPr lang="en-US" sz="1400" dirty="0"/>
              <a:t>Moderate Needs – Relational (MNR)</a:t>
            </a:r>
          </a:p>
          <a:p>
            <a:pPr marL="804863" lvl="3" indent="-341313"/>
            <a:r>
              <a:rPr lang="en-US" sz="1400" dirty="0"/>
              <a:t>High Needs (HN)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Selected findings: needs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876C-8A52-E241-A8FA-16D8D339B11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7200" y="4384501"/>
            <a:ext cx="5943599" cy="503862"/>
          </a:xfrm>
        </p:spPr>
        <p:txBody>
          <a:bodyPr anchor="b"/>
          <a:lstStyle/>
          <a:p>
            <a:r>
              <a:rPr lang="en-US" dirty="0"/>
              <a:t>Bottomley, Campbell, &amp; </a:t>
            </a:r>
            <a:r>
              <a:rPr lang="en-US" dirty="0" err="1"/>
              <a:t>Neimeyer</a:t>
            </a:r>
            <a:r>
              <a:rPr lang="en-US" dirty="0"/>
              <a:t>, 2022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591055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 descr="A graph of different needs&#10;&#10;Description automatically generated with medium confidence">
            <a:extLst>
              <a:ext uri="{FF2B5EF4-FFF2-40B4-BE49-F238E27FC236}">
                <a16:creationId xmlns:a16="http://schemas.microsoft.com/office/drawing/2014/main" id="{15BCBFE6-4577-D906-BA31-9D772E512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264" y="1536504"/>
            <a:ext cx="4902435" cy="290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Latent Class Analysis of Need Profiles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Selected findings: needs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876C-8A52-E241-A8FA-16D8D339B11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7200" y="4384501"/>
            <a:ext cx="5943599" cy="503862"/>
          </a:xfrm>
        </p:spPr>
        <p:txBody>
          <a:bodyPr anchor="b"/>
          <a:lstStyle/>
          <a:p>
            <a:r>
              <a:rPr lang="en-US" dirty="0"/>
              <a:t>Bottomley, Campbell, &amp; </a:t>
            </a:r>
            <a:r>
              <a:rPr lang="en-US" dirty="0" err="1"/>
              <a:t>Neimeyer</a:t>
            </a:r>
            <a:r>
              <a:rPr lang="en-US" dirty="0"/>
              <a:t>, 2022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591055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47BBCC3E-8B5E-D894-E46B-BE9DDCBEF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12" y="1558239"/>
            <a:ext cx="3352863" cy="2560021"/>
          </a:xfrm>
          <a:prstGeom prst="rect">
            <a:avLst/>
          </a:prstGeom>
        </p:spPr>
      </p:pic>
      <p:pic>
        <p:nvPicPr>
          <p:cNvPr id="13" name="Picture 1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4B8DF9CF-5CCE-233E-D60E-01E09ABC1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0" t="3307"/>
          <a:stretch/>
        </p:blipFill>
        <p:spPr>
          <a:xfrm>
            <a:off x="3988993" y="1184424"/>
            <a:ext cx="4127674" cy="2949430"/>
          </a:xfrm>
          <a:prstGeom prst="rect">
            <a:avLst/>
          </a:prstGeom>
        </p:spPr>
      </p:pic>
      <p:pic>
        <p:nvPicPr>
          <p:cNvPr id="15" name="Picture 14" descr="A close-up of a sign&#10;&#10;Description automatically generated">
            <a:extLst>
              <a:ext uri="{FF2B5EF4-FFF2-40B4-BE49-F238E27FC236}">
                <a16:creationId xmlns:a16="http://schemas.microsoft.com/office/drawing/2014/main" id="{14D8DD49-D507-0566-A67E-63D68FCB2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191107"/>
            <a:ext cx="2438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4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9" descr="A table with numbers and text&#10;&#10;Description automatically generated">
            <a:extLst>
              <a:ext uri="{FF2B5EF4-FFF2-40B4-BE49-F238E27FC236}">
                <a16:creationId xmlns:a16="http://schemas.microsoft.com/office/drawing/2014/main" id="{70751716-31F9-CCD3-A410-FB4CF4129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54" y="1645920"/>
            <a:ext cx="6084714" cy="2121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Latent Class Analysis of Need Profiles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Selected findings: needs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876C-8A52-E241-A8FA-16D8D339B11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7200" y="4384501"/>
            <a:ext cx="5943599" cy="503862"/>
          </a:xfrm>
        </p:spPr>
        <p:txBody>
          <a:bodyPr anchor="b"/>
          <a:lstStyle/>
          <a:p>
            <a:r>
              <a:rPr lang="en-US" dirty="0"/>
              <a:t>Bottomley, Campbell, &amp; </a:t>
            </a:r>
            <a:r>
              <a:rPr lang="en-US" dirty="0" err="1"/>
              <a:t>Neimeyer</a:t>
            </a:r>
            <a:r>
              <a:rPr lang="en-US" dirty="0"/>
              <a:t>, 2022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2943E92-5DC3-0B9B-BBEE-59338355D0FF}"/>
              </a:ext>
            </a:extLst>
          </p:cNvPr>
          <p:cNvSpPr/>
          <p:nvPr/>
        </p:nvSpPr>
        <p:spPr>
          <a:xfrm>
            <a:off x="2022451" y="2999411"/>
            <a:ext cx="793197" cy="26900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CC635E7-BD54-EB60-3EBC-C18870DB9AFE}"/>
              </a:ext>
            </a:extLst>
          </p:cNvPr>
          <p:cNvSpPr/>
          <p:nvPr/>
        </p:nvSpPr>
        <p:spPr>
          <a:xfrm>
            <a:off x="2892012" y="2999411"/>
            <a:ext cx="793197" cy="26900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7D6DADB-1788-B2A7-60C7-2F478F5ACD7E}"/>
              </a:ext>
            </a:extLst>
          </p:cNvPr>
          <p:cNvSpPr/>
          <p:nvPr/>
        </p:nvSpPr>
        <p:spPr>
          <a:xfrm>
            <a:off x="4611490" y="2999411"/>
            <a:ext cx="793197" cy="26900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79665-9A67-7C3A-0EC8-2A70B2E55AEB}"/>
              </a:ext>
            </a:extLst>
          </p:cNvPr>
          <p:cNvSpPr txBox="1"/>
          <p:nvPr/>
        </p:nvSpPr>
        <p:spPr>
          <a:xfrm>
            <a:off x="6480974" y="1586144"/>
            <a:ext cx="2582847" cy="229293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schemeClr val="tx2"/>
                </a:solidFill>
                <a:latin typeface="+mj-lt"/>
                <a:cs typeface="Assistant" pitchFamily="2" charset="-79"/>
              </a:rPr>
              <a:t>KEY TAKEAWAYS</a:t>
            </a:r>
          </a:p>
          <a:p>
            <a:pPr algn="ctr"/>
            <a:endParaRPr lang="en-US" sz="1300" dirty="0">
              <a:latin typeface="+mj-lt"/>
              <a:cs typeface="Assistant" pitchFamily="2" charset="-79"/>
            </a:endParaRP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latin typeface="+mj-lt"/>
                <a:cs typeface="Assistant" pitchFamily="2" charset="-79"/>
              </a:rPr>
              <a:t>High needs class comprised of elevated and impairing MH </a:t>
            </a:r>
            <a:r>
              <a:rPr lang="en-US" sz="1200" dirty="0" err="1">
                <a:latin typeface="+mj-lt"/>
                <a:cs typeface="Assistant" pitchFamily="2" charset="-79"/>
              </a:rPr>
              <a:t>sx</a:t>
            </a:r>
            <a:endParaRPr lang="en-US" sz="1200" dirty="0">
              <a:latin typeface="+mj-lt"/>
              <a:cs typeface="Assistant" pitchFamily="2" charset="-79"/>
            </a:endParaRP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latin typeface="+mj-lt"/>
                <a:cs typeface="Assistant" pitchFamily="2" charset="-79"/>
              </a:rPr>
              <a:t>High needs class mostly comprised of suicide and overdose loss </a:t>
            </a: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latin typeface="+mj-lt"/>
                <a:cs typeface="Assistant" pitchFamily="2" charset="-79"/>
              </a:rPr>
              <a:t>Evidence suggesting possibility of similar needs across suicide and OD loss </a:t>
            </a:r>
          </a:p>
        </p:txBody>
      </p:sp>
    </p:spTree>
    <p:extLst>
      <p:ext uri="{BB962C8B-B14F-4D97-AF65-F5344CB8AC3E}">
        <p14:creationId xmlns:p14="http://schemas.microsoft.com/office/powerpoint/2010/main" val="9041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Direct Comparison of Needs and Mental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0C39-5AC6-294D-A282-3B06BB6D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71"/>
            <a:ext cx="8229600" cy="2793447"/>
          </a:xfrm>
        </p:spPr>
        <p:txBody>
          <a:bodyPr>
            <a:normAutofit/>
          </a:bodyPr>
          <a:lstStyle/>
          <a:p>
            <a:pPr marL="6350" lvl="2" indent="0">
              <a:buNone/>
            </a:pPr>
            <a:r>
              <a:rPr lang="en-US" sz="2000" dirty="0"/>
              <a:t>Aim 1: Following the 2022 LCA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directly compare needs across loss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Selected findings: needs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876C-8A52-E241-A8FA-16D8D339B11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7200" y="4384501"/>
            <a:ext cx="5943599" cy="503862"/>
          </a:xfrm>
        </p:spPr>
        <p:txBody>
          <a:bodyPr anchor="b"/>
          <a:lstStyle/>
          <a:p>
            <a:r>
              <a:rPr lang="en-US" dirty="0"/>
              <a:t>Bottomley, </a:t>
            </a:r>
            <a:r>
              <a:rPr lang="en-US" dirty="0" err="1"/>
              <a:t>Smigelsky</a:t>
            </a:r>
            <a:r>
              <a:rPr lang="en-US" dirty="0"/>
              <a:t>, Campbell, </a:t>
            </a:r>
            <a:r>
              <a:rPr lang="en-US" dirty="0" err="1"/>
              <a:t>Neimeyer</a:t>
            </a:r>
            <a:r>
              <a:rPr lang="en-US" dirty="0"/>
              <a:t>, &amp; Rheingold, in press  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591055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A screenshot of a paper&#10;&#10;Description automatically generated">
            <a:extLst>
              <a:ext uri="{FF2B5EF4-FFF2-40B4-BE49-F238E27FC236}">
                <a16:creationId xmlns:a16="http://schemas.microsoft.com/office/drawing/2014/main" id="{878A3495-CD8D-B5B0-D620-4F4259FDF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2434"/>
            <a:ext cx="5633884" cy="281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Direct Comparison of Needs and Mental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0C39-5AC6-294D-A282-3B06BB6D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71"/>
            <a:ext cx="8229600" cy="2793447"/>
          </a:xfrm>
        </p:spPr>
        <p:txBody>
          <a:bodyPr>
            <a:normAutofit/>
          </a:bodyPr>
          <a:lstStyle/>
          <a:p>
            <a:pPr marL="6350" lvl="2" indent="0">
              <a:buNone/>
            </a:pPr>
            <a:r>
              <a:rPr lang="en-US" sz="2000" dirty="0"/>
              <a:t>Aim 1: Following the 2022 LCA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directly compare needs across loss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Selected findings: needs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876C-8A52-E241-A8FA-16D8D339B11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7200" y="4384501"/>
            <a:ext cx="5943599" cy="503862"/>
          </a:xfrm>
        </p:spPr>
        <p:txBody>
          <a:bodyPr anchor="b"/>
          <a:lstStyle/>
          <a:p>
            <a:r>
              <a:rPr lang="en-US" dirty="0"/>
              <a:t>Bottomley, </a:t>
            </a:r>
            <a:r>
              <a:rPr lang="en-US" dirty="0" err="1"/>
              <a:t>Smigelsky</a:t>
            </a:r>
            <a:r>
              <a:rPr lang="en-US" dirty="0"/>
              <a:t>, Campbell, </a:t>
            </a:r>
            <a:r>
              <a:rPr lang="en-US" dirty="0" err="1"/>
              <a:t>Neimeyer</a:t>
            </a:r>
            <a:r>
              <a:rPr lang="en-US" dirty="0"/>
              <a:t>, &amp; Rheingold, in press  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591055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A screenshot of a paper&#10;&#10;Description automatically generated">
            <a:extLst>
              <a:ext uri="{FF2B5EF4-FFF2-40B4-BE49-F238E27FC236}">
                <a16:creationId xmlns:a16="http://schemas.microsoft.com/office/drawing/2014/main" id="{878A3495-CD8D-B5B0-D620-4F4259FDF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2434"/>
            <a:ext cx="5633884" cy="281399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1E3CA1-046E-6F69-17EB-E4728FB5E249}"/>
              </a:ext>
            </a:extLst>
          </p:cNvPr>
          <p:cNvSpPr/>
          <p:nvPr/>
        </p:nvSpPr>
        <p:spPr>
          <a:xfrm>
            <a:off x="1543129" y="2721077"/>
            <a:ext cx="403659" cy="14912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A0481E7-6553-70B6-5DAF-59AD07E32CA2}"/>
              </a:ext>
            </a:extLst>
          </p:cNvPr>
          <p:cNvSpPr/>
          <p:nvPr/>
        </p:nvSpPr>
        <p:spPr>
          <a:xfrm>
            <a:off x="2720542" y="2721077"/>
            <a:ext cx="403659" cy="14912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76BE03E-2C7A-5513-B347-38D092C65159}"/>
              </a:ext>
            </a:extLst>
          </p:cNvPr>
          <p:cNvSpPr/>
          <p:nvPr/>
        </p:nvSpPr>
        <p:spPr>
          <a:xfrm>
            <a:off x="3897955" y="2721077"/>
            <a:ext cx="403659" cy="14912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8AD9909-B913-5B5A-D417-C7BAA2BA14D0}"/>
              </a:ext>
            </a:extLst>
          </p:cNvPr>
          <p:cNvSpPr/>
          <p:nvPr/>
        </p:nvSpPr>
        <p:spPr>
          <a:xfrm>
            <a:off x="1543129" y="3153696"/>
            <a:ext cx="403659" cy="14912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3CFE742-CC98-B533-0988-013F4F8735E7}"/>
              </a:ext>
            </a:extLst>
          </p:cNvPr>
          <p:cNvSpPr/>
          <p:nvPr/>
        </p:nvSpPr>
        <p:spPr>
          <a:xfrm>
            <a:off x="2720542" y="3153696"/>
            <a:ext cx="403659" cy="14912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2F14FEF-5FB6-369E-64BA-E8C5E1CFFBCB}"/>
              </a:ext>
            </a:extLst>
          </p:cNvPr>
          <p:cNvSpPr/>
          <p:nvPr/>
        </p:nvSpPr>
        <p:spPr>
          <a:xfrm>
            <a:off x="3897955" y="3153696"/>
            <a:ext cx="403659" cy="14912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D1CF3A-410F-BC76-6905-B3D40AAEFBA0}"/>
              </a:ext>
            </a:extLst>
          </p:cNvPr>
          <p:cNvSpPr txBox="1"/>
          <p:nvPr/>
        </p:nvSpPr>
        <p:spPr>
          <a:xfrm>
            <a:off x="6480974" y="1883267"/>
            <a:ext cx="2582847" cy="241604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schemeClr val="tx2"/>
                </a:solidFill>
                <a:latin typeface="+mj-lt"/>
                <a:cs typeface="Assistant" pitchFamily="2" charset="-79"/>
              </a:rPr>
              <a:t>KEY TAKEAWAYS</a:t>
            </a:r>
          </a:p>
          <a:p>
            <a:pPr algn="ctr"/>
            <a:endParaRPr lang="en-US" sz="1300" dirty="0">
              <a:latin typeface="+mj-lt"/>
              <a:cs typeface="Assistant" pitchFamily="2" charset="-79"/>
            </a:endParaRP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latin typeface="+mj-lt"/>
                <a:cs typeface="Assistant" pitchFamily="2" charset="-79"/>
              </a:rPr>
              <a:t>Similar Pragmatic and Spiritual Needs across traumatic loss groups</a:t>
            </a: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</a:pPr>
            <a:endParaRPr lang="en-US" sz="1200" dirty="0">
              <a:latin typeface="+mj-lt"/>
              <a:cs typeface="Assistant" pitchFamily="2" charset="-79"/>
            </a:endParaRP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</a:pPr>
            <a:endParaRPr lang="en-US" sz="1200" dirty="0">
              <a:latin typeface="+mj-lt"/>
              <a:cs typeface="Assistant" pitchFamily="2" charset="-79"/>
            </a:endParaRP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</a:pPr>
            <a:endParaRPr lang="en-US" sz="1200" dirty="0">
              <a:latin typeface="+mj-lt"/>
              <a:cs typeface="Assistant" pitchFamily="2" charset="-79"/>
            </a:endParaRP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</a:pPr>
            <a:endParaRPr lang="en-US" sz="1200" dirty="0">
              <a:latin typeface="+mj-lt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7958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Direct Comparison of Needs and Mental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0C39-5AC6-294D-A282-3B06BB6D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71"/>
            <a:ext cx="8229600" cy="2793447"/>
          </a:xfrm>
        </p:spPr>
        <p:txBody>
          <a:bodyPr>
            <a:normAutofit/>
          </a:bodyPr>
          <a:lstStyle/>
          <a:p>
            <a:pPr marL="6350" lvl="2" indent="0">
              <a:buNone/>
            </a:pPr>
            <a:r>
              <a:rPr lang="en-US" sz="2000" dirty="0"/>
              <a:t>Aim 1: Following the 2022 LCA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directly compare needs across loss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Selected findings: needs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876C-8A52-E241-A8FA-16D8D339B11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7200" y="4384501"/>
            <a:ext cx="5943599" cy="503862"/>
          </a:xfrm>
        </p:spPr>
        <p:txBody>
          <a:bodyPr anchor="b"/>
          <a:lstStyle/>
          <a:p>
            <a:r>
              <a:rPr lang="en-US" dirty="0"/>
              <a:t>Bottomley, </a:t>
            </a:r>
            <a:r>
              <a:rPr lang="en-US" dirty="0" err="1"/>
              <a:t>Smigelsky</a:t>
            </a:r>
            <a:r>
              <a:rPr lang="en-US" dirty="0"/>
              <a:t>, Campbell, </a:t>
            </a:r>
            <a:r>
              <a:rPr lang="en-US" dirty="0" err="1"/>
              <a:t>Neimeyer</a:t>
            </a:r>
            <a:r>
              <a:rPr lang="en-US" dirty="0"/>
              <a:t>, &amp; Rheingold, in press  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591055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A screenshot of a paper&#10;&#10;Description automatically generated">
            <a:extLst>
              <a:ext uri="{FF2B5EF4-FFF2-40B4-BE49-F238E27FC236}">
                <a16:creationId xmlns:a16="http://schemas.microsoft.com/office/drawing/2014/main" id="{878A3495-CD8D-B5B0-D620-4F4259FDF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2434"/>
            <a:ext cx="5633884" cy="281399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1E3CA1-046E-6F69-17EB-E4728FB5E249}"/>
              </a:ext>
            </a:extLst>
          </p:cNvPr>
          <p:cNvSpPr/>
          <p:nvPr/>
        </p:nvSpPr>
        <p:spPr>
          <a:xfrm>
            <a:off x="1543129" y="2923425"/>
            <a:ext cx="403659" cy="14912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A0481E7-6553-70B6-5DAF-59AD07E32CA2}"/>
              </a:ext>
            </a:extLst>
          </p:cNvPr>
          <p:cNvSpPr/>
          <p:nvPr/>
        </p:nvSpPr>
        <p:spPr>
          <a:xfrm>
            <a:off x="2720542" y="2923425"/>
            <a:ext cx="403659" cy="14912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76BE03E-2C7A-5513-B347-38D092C65159}"/>
              </a:ext>
            </a:extLst>
          </p:cNvPr>
          <p:cNvSpPr/>
          <p:nvPr/>
        </p:nvSpPr>
        <p:spPr>
          <a:xfrm>
            <a:off x="2720542" y="3573930"/>
            <a:ext cx="403659" cy="14912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8AD9909-B913-5B5A-D417-C7BAA2BA14D0}"/>
              </a:ext>
            </a:extLst>
          </p:cNvPr>
          <p:cNvSpPr/>
          <p:nvPr/>
        </p:nvSpPr>
        <p:spPr>
          <a:xfrm>
            <a:off x="1543129" y="3342551"/>
            <a:ext cx="403659" cy="14912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3CFE742-CC98-B533-0988-013F4F8735E7}"/>
              </a:ext>
            </a:extLst>
          </p:cNvPr>
          <p:cNvSpPr/>
          <p:nvPr/>
        </p:nvSpPr>
        <p:spPr>
          <a:xfrm>
            <a:off x="2720542" y="3342551"/>
            <a:ext cx="403659" cy="14912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2F14FEF-5FB6-369E-64BA-E8C5E1CFFBCB}"/>
              </a:ext>
            </a:extLst>
          </p:cNvPr>
          <p:cNvSpPr/>
          <p:nvPr/>
        </p:nvSpPr>
        <p:spPr>
          <a:xfrm>
            <a:off x="1543128" y="3579398"/>
            <a:ext cx="403659" cy="14912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D1CF3A-410F-BC76-6905-B3D40AAEFBA0}"/>
              </a:ext>
            </a:extLst>
          </p:cNvPr>
          <p:cNvSpPr txBox="1"/>
          <p:nvPr/>
        </p:nvSpPr>
        <p:spPr>
          <a:xfrm>
            <a:off x="6480974" y="1865796"/>
            <a:ext cx="2582847" cy="247760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schemeClr val="tx2"/>
                </a:solidFill>
                <a:latin typeface="+mj-lt"/>
                <a:cs typeface="Assistant" pitchFamily="2" charset="-79"/>
              </a:rPr>
              <a:t>KEY TAKEAWAYS</a:t>
            </a:r>
          </a:p>
          <a:p>
            <a:pPr algn="ctr"/>
            <a:endParaRPr lang="en-US" sz="1300" dirty="0">
              <a:latin typeface="+mj-lt"/>
              <a:cs typeface="Assistant" pitchFamily="2" charset="-79"/>
            </a:endParaRP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latin typeface="+mj-lt"/>
                <a:cs typeface="Assistant" pitchFamily="2" charset="-79"/>
              </a:rPr>
              <a:t>Similar Pragmatic and Spiritual Needs across traumatic loss groups</a:t>
            </a: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latin typeface="+mj-lt"/>
                <a:cs typeface="Assistant" pitchFamily="2" charset="-79"/>
              </a:rPr>
              <a:t>Suicide and OD loss rated </a:t>
            </a:r>
            <a:r>
              <a:rPr lang="en-US" sz="1200" dirty="0">
                <a:cs typeface="Assistant" pitchFamily="2" charset="-79"/>
              </a:rPr>
              <a:t>Informational, Relational, Meaning, and Emotional Needs as sig more important </a:t>
            </a:r>
            <a:endParaRPr lang="en-US" sz="1200" dirty="0">
              <a:latin typeface="+mj-lt"/>
              <a:cs typeface="Assistant" pitchFamily="2" charset="-79"/>
            </a:endParaRP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latin typeface="+mj-lt"/>
                <a:cs typeface="Assistant" pitchFamily="2" charset="-79"/>
              </a:rPr>
              <a:t>Non-sig differences between suicide and OD loss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E53BA62-2F70-5697-F41B-71192B8A5498}"/>
              </a:ext>
            </a:extLst>
          </p:cNvPr>
          <p:cNvSpPr/>
          <p:nvPr/>
        </p:nvSpPr>
        <p:spPr>
          <a:xfrm>
            <a:off x="2720542" y="3780976"/>
            <a:ext cx="403659" cy="14912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86D24F6-EDAB-84A8-B97F-1597F154B09A}"/>
              </a:ext>
            </a:extLst>
          </p:cNvPr>
          <p:cNvSpPr/>
          <p:nvPr/>
        </p:nvSpPr>
        <p:spPr>
          <a:xfrm>
            <a:off x="1543128" y="3770848"/>
            <a:ext cx="403659" cy="14912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84202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Direct Comparison of Needs and Mental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0C39-5AC6-294D-A282-3B06BB6D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71"/>
            <a:ext cx="8229600" cy="2793447"/>
          </a:xfrm>
        </p:spPr>
        <p:txBody>
          <a:bodyPr>
            <a:normAutofit/>
          </a:bodyPr>
          <a:lstStyle/>
          <a:p>
            <a:pPr marL="6350" lvl="2" indent="0">
              <a:buNone/>
            </a:pPr>
            <a:r>
              <a:rPr lang="en-US" sz="2000" dirty="0"/>
              <a:t>Aim 2: Examine relations between importance of needs and MH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Selected findings: needs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876C-8A52-E241-A8FA-16D8D339B11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7200" y="4384501"/>
            <a:ext cx="5943599" cy="503862"/>
          </a:xfrm>
        </p:spPr>
        <p:txBody>
          <a:bodyPr anchor="b"/>
          <a:lstStyle/>
          <a:p>
            <a:r>
              <a:rPr lang="en-US" dirty="0"/>
              <a:t>Bottomley, </a:t>
            </a:r>
            <a:r>
              <a:rPr lang="en-US" dirty="0" err="1"/>
              <a:t>Smigelsky</a:t>
            </a:r>
            <a:r>
              <a:rPr lang="en-US" dirty="0"/>
              <a:t>, Campbell, </a:t>
            </a:r>
            <a:r>
              <a:rPr lang="en-US" dirty="0" err="1"/>
              <a:t>Neimeyer</a:t>
            </a:r>
            <a:r>
              <a:rPr lang="en-US" dirty="0"/>
              <a:t>, &amp; Rheingold, in press  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591055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4" name="Picture 13" descr="A table of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99113907-AED8-81A7-8618-D02D85E08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11" y="1694294"/>
            <a:ext cx="3841421" cy="302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40E7-7AD4-1341-BC51-25CFDCC14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052546"/>
            <a:ext cx="6858000" cy="333657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/>
              <a:t>Outline: </a:t>
            </a:r>
            <a:br>
              <a:rPr lang="en-US" sz="2400" dirty="0"/>
            </a:br>
            <a:r>
              <a:rPr lang="en-US" sz="2400" dirty="0">
                <a:solidFill>
                  <a:schemeClr val="tx1"/>
                </a:solidFill>
              </a:rPr>
              <a:t>1. Suicide and Overdose Loss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2. The Surviving Traumatic Loss (STL) Project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3. Selected Findings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1600" dirty="0"/>
              <a:t>a. Mental Health Outcomes</a:t>
            </a:r>
            <a:br>
              <a:rPr lang="en-US" sz="1600" dirty="0"/>
            </a:br>
            <a:r>
              <a:rPr lang="en-US" sz="1600" dirty="0"/>
              <a:t>	b. Bereavement-related Needs</a:t>
            </a:r>
            <a:br>
              <a:rPr lang="en-US" sz="1600" dirty="0"/>
            </a:br>
            <a:r>
              <a:rPr lang="en-US" sz="1600" dirty="0"/>
              <a:t>	c. </a:t>
            </a:r>
            <a:r>
              <a:rPr lang="en-US" sz="1600"/>
              <a:t>Conclusions </a:t>
            </a:r>
            <a:br>
              <a:rPr lang="en-US" sz="1600" dirty="0"/>
            </a:br>
            <a:r>
              <a:rPr lang="en-US" sz="1600" dirty="0"/>
              <a:t>	d. Future directions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4. Lessons Learned </a:t>
            </a:r>
            <a:br>
              <a:rPr lang="en-US" sz="2400" dirty="0"/>
            </a:b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6113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Direct Comparison of Needs and Mental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0C39-5AC6-294D-A282-3B06BB6D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71"/>
            <a:ext cx="8229600" cy="2793447"/>
          </a:xfrm>
        </p:spPr>
        <p:txBody>
          <a:bodyPr>
            <a:normAutofit/>
          </a:bodyPr>
          <a:lstStyle/>
          <a:p>
            <a:pPr marL="6350" lvl="2" indent="0">
              <a:buNone/>
            </a:pPr>
            <a:r>
              <a:rPr lang="en-US" sz="2000" dirty="0"/>
              <a:t>Aim 2: Examine relations between importance of needs and MH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Selected findings: needs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876C-8A52-E241-A8FA-16D8D339B11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7200" y="4384501"/>
            <a:ext cx="5943599" cy="503862"/>
          </a:xfrm>
        </p:spPr>
        <p:txBody>
          <a:bodyPr anchor="b"/>
          <a:lstStyle/>
          <a:p>
            <a:r>
              <a:rPr lang="en-US" dirty="0"/>
              <a:t>Bottomley, </a:t>
            </a:r>
            <a:r>
              <a:rPr lang="en-US" dirty="0" err="1"/>
              <a:t>Smigelsky</a:t>
            </a:r>
            <a:r>
              <a:rPr lang="en-US" dirty="0"/>
              <a:t>, Campbell, </a:t>
            </a:r>
            <a:r>
              <a:rPr lang="en-US" dirty="0" err="1"/>
              <a:t>Neimeyer</a:t>
            </a:r>
            <a:r>
              <a:rPr lang="en-US" dirty="0"/>
              <a:t>, &amp; Rheingold, in press  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591055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E6900-38C8-6568-C5AF-0F86D05A5799}"/>
              </a:ext>
            </a:extLst>
          </p:cNvPr>
          <p:cNvSpPr txBox="1"/>
          <p:nvPr/>
        </p:nvSpPr>
        <p:spPr>
          <a:xfrm>
            <a:off x="5293729" y="2065937"/>
            <a:ext cx="3201342" cy="143116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schemeClr val="tx2"/>
                </a:solidFill>
                <a:latin typeface="+mj-lt"/>
                <a:cs typeface="Assistant" pitchFamily="2" charset="-79"/>
              </a:rPr>
              <a:t>KEY TAKEAWAYS</a:t>
            </a:r>
          </a:p>
          <a:p>
            <a:pPr algn="ctr"/>
            <a:endParaRPr lang="en-US" sz="1300" dirty="0">
              <a:latin typeface="+mj-lt"/>
              <a:cs typeface="Assistant" pitchFamily="2" charset="-79"/>
            </a:endParaRPr>
          </a:p>
          <a:p>
            <a:pPr marL="176213" indent="-176213"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latin typeface="+mj-lt"/>
                <a:cs typeface="Assistant" pitchFamily="2" charset="-79"/>
              </a:rPr>
              <a:t>After accounting for demographic and loss characteristics: </a:t>
            </a:r>
            <a:r>
              <a:rPr lang="en-US" sz="1200" b="1" dirty="0">
                <a:latin typeface="+mj-lt"/>
                <a:cs typeface="Assistant" pitchFamily="2" charset="-79"/>
              </a:rPr>
              <a:t>Relational and Meaning Needs emerged as having the strongest relation with PGD, PTSD, and depression</a:t>
            </a:r>
          </a:p>
        </p:txBody>
      </p:sp>
      <p:pic>
        <p:nvPicPr>
          <p:cNvPr id="8" name="Picture 7" descr="A table of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7A8E73C4-5531-E8DF-63B3-8F2CAF67D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11" y="1694294"/>
            <a:ext cx="3841421" cy="302788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54B3A6-78A8-6192-5FE8-D0E1A0D9E999}"/>
              </a:ext>
            </a:extLst>
          </p:cNvPr>
          <p:cNvSpPr/>
          <p:nvPr/>
        </p:nvSpPr>
        <p:spPr>
          <a:xfrm>
            <a:off x="457200" y="3681764"/>
            <a:ext cx="3650226" cy="25605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03703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0C39-5AC6-294D-A282-3B06BB6D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71"/>
            <a:ext cx="8229600" cy="3157977"/>
          </a:xfrm>
        </p:spPr>
        <p:txBody>
          <a:bodyPr>
            <a:normAutofit lnSpcReduction="10000"/>
          </a:bodyPr>
          <a:lstStyle/>
          <a:p>
            <a:pPr marL="114300" lvl="1" indent="-342900"/>
            <a:r>
              <a:rPr lang="en-US" sz="2000" b="0" dirty="0"/>
              <a:t>OD loss appears to confer risk for deleterious MH outcomes</a:t>
            </a:r>
          </a:p>
          <a:p>
            <a:pPr marL="114300" lvl="1" indent="-342900"/>
            <a:endParaRPr lang="en-US" sz="2000" b="0" dirty="0"/>
          </a:p>
          <a:p>
            <a:pPr marL="114300" lvl="1" indent="-342900"/>
            <a:r>
              <a:rPr lang="en-US" sz="2000" b="0" dirty="0"/>
              <a:t>Suicide and OD loss share many things</a:t>
            </a:r>
          </a:p>
          <a:p>
            <a:pPr marL="973836" lvl="3" indent="-342900"/>
            <a:r>
              <a:rPr lang="en-US" sz="1400" dirty="0"/>
              <a:t>Loss characteristics and themes </a:t>
            </a:r>
          </a:p>
          <a:p>
            <a:pPr marL="973836" lvl="3" indent="-342900"/>
            <a:r>
              <a:rPr lang="en-US" sz="1400" dirty="0"/>
              <a:t>Mental health challenges </a:t>
            </a:r>
          </a:p>
          <a:p>
            <a:pPr marL="973836" lvl="3" indent="-342900"/>
            <a:r>
              <a:rPr lang="en-US" sz="1400" dirty="0"/>
              <a:t>Importance of Informational, Meaning, Relational, and Emotional Needs </a:t>
            </a:r>
          </a:p>
          <a:p>
            <a:pPr marL="114300" lvl="1" indent="-342900"/>
            <a:endParaRPr lang="en-US" sz="2000" dirty="0"/>
          </a:p>
          <a:p>
            <a:pPr marL="114300" lvl="1" indent="-342900"/>
            <a:r>
              <a:rPr lang="en-US" sz="2000" b="0" dirty="0"/>
              <a:t>Addressing Meaning and Relational Needs may promote adaptation and attenuate negative MH outcomes </a:t>
            </a:r>
          </a:p>
          <a:p>
            <a:pPr marL="0" lvl="2" indent="0">
              <a:buNone/>
            </a:pPr>
            <a:endParaRPr lang="en-US" sz="2000" dirty="0"/>
          </a:p>
          <a:p>
            <a:pPr marL="0" lvl="2" indent="0">
              <a:buNone/>
            </a:pP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21899" y="228600"/>
            <a:ext cx="3322101" cy="228600"/>
          </a:xfrm>
        </p:spPr>
        <p:txBody>
          <a:bodyPr/>
          <a:lstStyle/>
          <a:p>
            <a:r>
              <a:rPr lang="en-US" dirty="0" err="1"/>
              <a:t>Stl</a:t>
            </a:r>
            <a:r>
              <a:rPr lang="en-US" dirty="0"/>
              <a:t> project: future directions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591055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Future directions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0C39-5AC6-294D-A282-3B06BB6D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71"/>
            <a:ext cx="8229600" cy="3157977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2000" dirty="0"/>
              <a:t>Investigate the temporal impact of meeting needs on MH and suicide risk </a:t>
            </a:r>
            <a:endParaRPr lang="en-US" sz="1050" dirty="0"/>
          </a:p>
          <a:p>
            <a:pPr marL="0" lvl="2" indent="0">
              <a:buNone/>
            </a:pPr>
            <a:r>
              <a:rPr lang="en-US" sz="2000" dirty="0"/>
              <a:t>Investigate temporal associations to understand mechanisms:</a:t>
            </a:r>
          </a:p>
          <a:p>
            <a:pPr marL="973836" lvl="3" indent="-342900"/>
            <a:r>
              <a:rPr lang="en-US" sz="1400" dirty="0">
                <a:solidFill>
                  <a:schemeClr val="tx2"/>
                </a:solidFill>
              </a:rPr>
              <a:t>Stigma, guilt, and shame </a:t>
            </a:r>
          </a:p>
          <a:p>
            <a:pPr marL="973836" lvl="3" indent="-342900"/>
            <a:r>
              <a:rPr lang="en-US" sz="1400" dirty="0">
                <a:solidFill>
                  <a:schemeClr val="tx2"/>
                </a:solidFill>
              </a:rPr>
              <a:t>Coping strategies and meaning making  </a:t>
            </a:r>
          </a:p>
          <a:p>
            <a:pPr marL="973836" lvl="3" indent="-342900"/>
            <a:r>
              <a:rPr lang="en-US" sz="1400" dirty="0">
                <a:solidFill>
                  <a:schemeClr val="tx2"/>
                </a:solidFill>
              </a:rPr>
              <a:t>Sources and utilization of support </a:t>
            </a:r>
          </a:p>
          <a:p>
            <a:pPr marL="973836" lvl="3" indent="-342900"/>
            <a:endParaRPr lang="en-US" sz="1400" dirty="0"/>
          </a:p>
          <a:p>
            <a:pPr marL="0" lvl="2" indent="0">
              <a:buNone/>
            </a:pPr>
            <a:r>
              <a:rPr lang="en-US" sz="1800" dirty="0"/>
              <a:t>Two manuscripts currently under review: </a:t>
            </a:r>
          </a:p>
          <a:p>
            <a:pPr marL="457200" lvl="2" indent="-457200">
              <a:buAutoNum type="arabicPeriod"/>
            </a:pPr>
            <a:r>
              <a:rPr lang="en-US" sz="1800" dirty="0"/>
              <a:t>Multigroup path of the impact of stigma, guilt, and shame</a:t>
            </a:r>
            <a:r>
              <a:rPr lang="en-US" sz="1800" baseline="30000" dirty="0"/>
              <a:t>5</a:t>
            </a:r>
            <a:r>
              <a:rPr lang="en-US" sz="1800" dirty="0"/>
              <a:t> </a:t>
            </a:r>
          </a:p>
          <a:p>
            <a:pPr marL="457200" lvl="2" indent="-457200">
              <a:buAutoNum type="arabicPeriod"/>
            </a:pPr>
            <a:r>
              <a:rPr lang="en-US" sz="1800" dirty="0"/>
              <a:t>Coping, meaning making, and outcomes</a:t>
            </a:r>
            <a:r>
              <a:rPr lang="en-US" sz="1800" baseline="30000" dirty="0"/>
              <a:t>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21899" y="228600"/>
            <a:ext cx="3322101" cy="228600"/>
          </a:xfrm>
        </p:spPr>
        <p:txBody>
          <a:bodyPr/>
          <a:lstStyle/>
          <a:p>
            <a:r>
              <a:rPr lang="en-US" dirty="0" err="1"/>
              <a:t>Stl</a:t>
            </a:r>
            <a:r>
              <a:rPr lang="en-US" dirty="0"/>
              <a:t> project: future directions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876C-8A52-E241-A8FA-16D8D339B11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35974" y="4455996"/>
            <a:ext cx="6164825" cy="503862"/>
          </a:xfrm>
        </p:spPr>
        <p:txBody>
          <a:bodyPr anchor="b"/>
          <a:lstStyle/>
          <a:p>
            <a:r>
              <a:rPr lang="en-US" baseline="30000" dirty="0"/>
              <a:t>5</a:t>
            </a:r>
            <a:r>
              <a:rPr lang="en-US" dirty="0"/>
              <a:t>Bottomley, Campbell, </a:t>
            </a:r>
            <a:r>
              <a:rPr lang="en-US" dirty="0" err="1"/>
              <a:t>Smigelsky</a:t>
            </a:r>
            <a:r>
              <a:rPr lang="en-US" dirty="0"/>
              <a:t>, </a:t>
            </a:r>
            <a:r>
              <a:rPr lang="en-US" dirty="0" err="1"/>
              <a:t>Neimeyer</a:t>
            </a:r>
            <a:r>
              <a:rPr lang="en-US" dirty="0"/>
              <a:t>, &amp; Rheingold, 2024; </a:t>
            </a:r>
            <a:r>
              <a:rPr lang="en-US" baseline="30000" dirty="0"/>
              <a:t>6</a:t>
            </a:r>
            <a:r>
              <a:rPr lang="en-US" dirty="0"/>
              <a:t>Bottomley, </a:t>
            </a:r>
            <a:r>
              <a:rPr lang="en-US" dirty="0" err="1"/>
              <a:t>Neimeyer</a:t>
            </a:r>
            <a:r>
              <a:rPr lang="en-US" dirty="0"/>
              <a:t>, &amp; Rheingold, 2024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591055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D1546-7E4F-284F-AAC4-E5D60497F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EF521-228E-6345-8624-3F538AB2A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50946"/>
            <a:ext cx="3886200" cy="2468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As a junior researcher: 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sz="1400" dirty="0"/>
              <a:t>AFSP wants to support you and can propel your career 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sz="1400" dirty="0"/>
              <a:t>Understand and harness your strengths as a researcher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sz="1400" dirty="0"/>
              <a:t>Surround yourself with experts to fill gaps of expertise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9BB7EB-E308-EC4D-872C-D9F2F814524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5571AB-EA50-A844-F8B7-0C458DEF5605}"/>
              </a:ext>
            </a:extLst>
          </p:cNvPr>
          <p:cNvSpPr txBox="1">
            <a:spLocks/>
          </p:cNvSpPr>
          <p:nvPr/>
        </p:nvSpPr>
        <p:spPr>
          <a:xfrm>
            <a:off x="4510547" y="1450946"/>
            <a:ext cx="4272117" cy="2468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tx2"/>
                </a:solidFill>
              </a:rPr>
              <a:t>About the methods and population: 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sz="1400" dirty="0"/>
              <a:t>Be thoughtful about recruitment </a:t>
            </a:r>
          </a:p>
          <a:p>
            <a:pPr lvl="2">
              <a:lnSpc>
                <a:spcPct val="150000"/>
              </a:lnSpc>
              <a:spcAft>
                <a:spcPts val="300"/>
              </a:spcAft>
            </a:pPr>
            <a:r>
              <a:rPr lang="en-US" sz="1200" dirty="0"/>
              <a:t>Include those with lived experience and blend info with content experts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sz="1400" dirty="0"/>
              <a:t>Consider the use of panels (crowdsourcing) 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sz="1400" dirty="0"/>
              <a:t>Get creative with compensation and dissemination of findings </a:t>
            </a:r>
          </a:p>
        </p:txBody>
      </p:sp>
    </p:spTree>
    <p:extLst>
      <p:ext uri="{BB962C8B-B14F-4D97-AF65-F5344CB8AC3E}">
        <p14:creationId xmlns:p14="http://schemas.microsoft.com/office/powerpoint/2010/main" val="4338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BBED-2475-4643-8C14-F82959943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444" y="1439028"/>
            <a:ext cx="6858000" cy="2514600"/>
          </a:xfrm>
        </p:spPr>
        <p:txBody>
          <a:bodyPr>
            <a:normAutofit/>
          </a:bodyPr>
          <a:lstStyle/>
          <a:p>
            <a:r>
              <a:rPr lang="en-US" dirty="0"/>
              <a:t>Thank you: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12302-05AE-904B-1D05-FB79BA76D9EC}"/>
              </a:ext>
            </a:extLst>
          </p:cNvPr>
          <p:cNvSpPr txBox="1"/>
          <p:nvPr/>
        </p:nvSpPr>
        <p:spPr>
          <a:xfrm>
            <a:off x="4572000" y="1543930"/>
            <a:ext cx="47035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Participants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Mentors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AFSP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527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Prevalence of Suicide and Overdose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0C39-5AC6-294D-A282-3B06BB6D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6459"/>
            <a:ext cx="8229600" cy="301619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Prevalence of suicide and OD bereavement:</a:t>
            </a:r>
          </a:p>
          <a:p>
            <a:pPr marL="1083564" lvl="1" indent="-342900"/>
            <a:r>
              <a:rPr lang="en-US" sz="2000" b="0" dirty="0"/>
              <a:t> </a:t>
            </a:r>
            <a:r>
              <a:rPr lang="en-US" sz="2000" b="0" dirty="0">
                <a:solidFill>
                  <a:schemeClr val="tx2"/>
                </a:solidFill>
              </a:rPr>
              <a:t>135 people exposed to each suicide death</a:t>
            </a:r>
            <a:r>
              <a:rPr lang="en-US" sz="2000" b="0" baseline="30000" dirty="0">
                <a:solidFill>
                  <a:schemeClr val="tx2"/>
                </a:solidFill>
              </a:rPr>
              <a:t>1</a:t>
            </a:r>
            <a:r>
              <a:rPr lang="en-US" sz="2000" b="0" dirty="0">
                <a:solidFill>
                  <a:schemeClr val="tx2"/>
                </a:solidFill>
              </a:rPr>
              <a:t> </a:t>
            </a:r>
          </a:p>
          <a:p>
            <a:pPr marL="1312164" lvl="2" indent="-342900"/>
            <a:r>
              <a:rPr lang="en-US" sz="2000" dirty="0"/>
              <a:t>About half report being personally affected</a:t>
            </a:r>
            <a:r>
              <a:rPr lang="en-US" sz="2000" baseline="30000" dirty="0"/>
              <a:t>2</a:t>
            </a:r>
          </a:p>
          <a:p>
            <a:pPr marL="1083564" lvl="1" indent="-342900"/>
            <a:r>
              <a:rPr lang="en-US" sz="2000" b="0" dirty="0">
                <a:solidFill>
                  <a:schemeClr val="tx2"/>
                </a:solidFill>
              </a:rPr>
              <a:t>Two in five US adults experience OD loss</a:t>
            </a:r>
            <a:r>
              <a:rPr lang="en-US" sz="2000" b="0" baseline="30000" dirty="0">
                <a:solidFill>
                  <a:schemeClr val="tx2"/>
                </a:solidFill>
              </a:rPr>
              <a:t>3</a:t>
            </a:r>
          </a:p>
          <a:p>
            <a:pPr marL="1312164" lvl="2" indent="-342900"/>
            <a:r>
              <a:rPr lang="en-US" sz="2000" dirty="0"/>
              <a:t>4.2% of the population </a:t>
            </a:r>
            <a:r>
              <a:rPr lang="en-US" sz="2000" dirty="0">
                <a:sym typeface="Wingdings" panose="05000000000000000000" pitchFamily="2" charset="2"/>
              </a:rPr>
              <a:t> “significant of devastating effect that I still feel”</a:t>
            </a:r>
            <a:r>
              <a:rPr lang="en-US" sz="2000" b="0" baseline="30000" dirty="0"/>
              <a:t>3</a:t>
            </a:r>
            <a:r>
              <a:rPr lang="en-US" sz="20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Suicide and Overdose Loss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876C-8A52-E241-A8FA-16D8D339B11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7200" y="4384501"/>
            <a:ext cx="5943599" cy="503862"/>
          </a:xfrm>
        </p:spPr>
        <p:txBody>
          <a:bodyPr anchor="b"/>
          <a:lstStyle/>
          <a:p>
            <a:r>
              <a:rPr lang="en-US" baseline="30000" dirty="0"/>
              <a:t>1</a:t>
            </a:r>
            <a:r>
              <a:rPr lang="en-US" dirty="0"/>
              <a:t>Cerel et al., 2018; </a:t>
            </a:r>
            <a:r>
              <a:rPr lang="en-US" baseline="30000" dirty="0"/>
              <a:t>2</a:t>
            </a:r>
            <a:r>
              <a:rPr lang="en-US" dirty="0"/>
              <a:t>Cerel et al., 2013; </a:t>
            </a:r>
            <a:r>
              <a:rPr lang="en-US" baseline="30000" dirty="0"/>
              <a:t>3</a:t>
            </a:r>
            <a:r>
              <a:rPr lang="en-US" dirty="0"/>
              <a:t>Athey et al., 2024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455721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Magnitude of suicide and OD deaths are considerable</a:t>
            </a:r>
          </a:p>
        </p:txBody>
      </p:sp>
    </p:spTree>
    <p:extLst>
      <p:ext uri="{BB962C8B-B14F-4D97-AF65-F5344CB8AC3E}">
        <p14:creationId xmlns:p14="http://schemas.microsoft.com/office/powerpoint/2010/main" val="40849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Suicide and OD Loss: MH Correlates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0C39-5AC6-294D-A282-3B06BB6D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71"/>
            <a:ext cx="8229600" cy="279344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Suicide Loss: </a:t>
            </a:r>
          </a:p>
          <a:p>
            <a:pPr marL="1083564" lvl="1" indent="-342900"/>
            <a:r>
              <a:rPr lang="en-US" sz="1600" b="0" dirty="0"/>
              <a:t>Vulnerability: </a:t>
            </a:r>
          </a:p>
          <a:p>
            <a:pPr marL="1312164" lvl="2" indent="-342900"/>
            <a:r>
              <a:rPr lang="en-US" sz="1600" dirty="0"/>
              <a:t>PTSD</a:t>
            </a:r>
            <a:r>
              <a:rPr lang="en-US" sz="1600" baseline="30000" dirty="0"/>
              <a:t>1</a:t>
            </a:r>
            <a:r>
              <a:rPr lang="en-US" sz="1600" dirty="0"/>
              <a:t>, PGD</a:t>
            </a:r>
            <a:r>
              <a:rPr lang="en-US" sz="1600" baseline="30000" dirty="0"/>
              <a:t>2</a:t>
            </a:r>
            <a:r>
              <a:rPr lang="en-US" sz="1600" dirty="0"/>
              <a:t>, Depression</a:t>
            </a:r>
            <a:r>
              <a:rPr lang="en-US" sz="1600" baseline="30000" dirty="0"/>
              <a:t>1</a:t>
            </a:r>
            <a:r>
              <a:rPr lang="en-US" sz="1600" dirty="0"/>
              <a:t>, Risky Substance Use/SUD</a:t>
            </a:r>
            <a:r>
              <a:rPr lang="en-US" sz="1600" baseline="30000" dirty="0"/>
              <a:t>3</a:t>
            </a:r>
            <a:r>
              <a:rPr lang="en-US" sz="1600" dirty="0"/>
              <a:t>, Suicide</a:t>
            </a:r>
            <a:r>
              <a:rPr lang="en-US" sz="1600" baseline="30000" dirty="0"/>
              <a:t>4</a:t>
            </a:r>
            <a:r>
              <a:rPr lang="en-US" sz="1600" dirty="0"/>
              <a:t> </a:t>
            </a:r>
          </a:p>
          <a:p>
            <a:r>
              <a:rPr lang="en-US" sz="2000" dirty="0"/>
              <a:t>Overdose Loss: </a:t>
            </a:r>
          </a:p>
          <a:p>
            <a:pPr marL="1083564" lvl="1" indent="-342900"/>
            <a:r>
              <a:rPr lang="en-US" sz="1600" b="0" dirty="0"/>
              <a:t>Vulnerability: </a:t>
            </a:r>
          </a:p>
          <a:p>
            <a:pPr marL="1312164" lvl="2" indent="-342900"/>
            <a:r>
              <a:rPr lang="en-US" sz="1600" dirty="0"/>
              <a:t>Largely unknown</a:t>
            </a:r>
          </a:p>
          <a:p>
            <a:pPr marL="1312164" lvl="2" indent="-342900"/>
            <a:r>
              <a:rPr lang="en-US" sz="1400" b="0" i="1" dirty="0">
                <a:solidFill>
                  <a:schemeClr val="tx2"/>
                </a:solidFill>
              </a:rPr>
              <a:t>Shared themes with suicide loss: stigma, guilt, shame, human volition (intentionality gradient), sudden or violent qualities  </a:t>
            </a:r>
          </a:p>
          <a:p>
            <a:pPr marL="1312164" lvl="2" indent="-342900"/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Suicide and Overdose Loss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876C-8A52-E241-A8FA-16D8D339B11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7200" y="4384501"/>
            <a:ext cx="5943599" cy="503862"/>
          </a:xfrm>
        </p:spPr>
        <p:txBody>
          <a:bodyPr anchor="b"/>
          <a:lstStyle/>
          <a:p>
            <a:r>
              <a:rPr lang="en-US" baseline="30000" dirty="0"/>
              <a:t>1</a:t>
            </a:r>
            <a:r>
              <a:rPr lang="en-US" dirty="0"/>
              <a:t>Bottomley et al., 2022; </a:t>
            </a:r>
            <a:r>
              <a:rPr lang="en-US" baseline="30000" dirty="0"/>
              <a:t>2</a:t>
            </a:r>
            <a:r>
              <a:rPr lang="en-US" dirty="0"/>
              <a:t>Djelantik et al., 2020; </a:t>
            </a:r>
            <a:r>
              <a:rPr lang="en-US" baseline="30000" dirty="0"/>
              <a:t>3</a:t>
            </a:r>
            <a:r>
              <a:rPr lang="en-US" dirty="0"/>
              <a:t>Pitman et al., 2020; </a:t>
            </a:r>
            <a:r>
              <a:rPr lang="en-US" baseline="30000" dirty="0"/>
              <a:t>4</a:t>
            </a:r>
            <a:r>
              <a:rPr lang="en-US" dirty="0"/>
              <a:t>Molina et al., 2019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591055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Surviving Traumatic Loss Project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The STL Project 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591055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BD448FEC-ABD1-3FD2-F698-E6AE5DC59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1055"/>
            <a:ext cx="4321830" cy="2396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A917A5-17C3-BA37-D8B3-35A1D8320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052" y="1528701"/>
            <a:ext cx="4971544" cy="30235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sz="2200" dirty="0"/>
              <a:t>To develop information on: </a:t>
            </a:r>
          </a:p>
          <a:p>
            <a:pPr marL="631825" lvl="1" indent="-285750">
              <a:lnSpc>
                <a:spcPct val="160000"/>
              </a:lnSpc>
              <a:tabLst>
                <a:tab pos="631825" algn="l"/>
              </a:tabLst>
            </a:pPr>
            <a:r>
              <a:rPr lang="en-US" sz="2200" b="0" dirty="0"/>
              <a:t>The distinctions and commonalities between suicide and OD loss </a:t>
            </a:r>
          </a:p>
          <a:p>
            <a:pPr marL="631825" lvl="1" indent="-285750">
              <a:lnSpc>
                <a:spcPct val="160000"/>
              </a:lnSpc>
              <a:tabLst>
                <a:tab pos="631825" algn="l"/>
              </a:tabLst>
            </a:pPr>
            <a:r>
              <a:rPr lang="en-US" sz="2200" b="0" dirty="0"/>
              <a:t>Challenges among a growing and vulnerable group</a:t>
            </a:r>
          </a:p>
          <a:p>
            <a:pPr marL="860425" lvl="2" indent="-285750">
              <a:lnSpc>
                <a:spcPct val="160000"/>
              </a:lnSpc>
              <a:tabLst>
                <a:tab pos="631825" algn="l"/>
              </a:tabLst>
            </a:pPr>
            <a:r>
              <a:rPr lang="en-US" sz="1900" dirty="0">
                <a:solidFill>
                  <a:schemeClr val="tx2"/>
                </a:solidFill>
              </a:rPr>
              <a:t>Many of whom have heightened risk for suicide </a:t>
            </a:r>
          </a:p>
          <a:p>
            <a:pPr marL="631825" lvl="1" indent="-285750">
              <a:lnSpc>
                <a:spcPct val="160000"/>
              </a:lnSpc>
              <a:tabLst>
                <a:tab pos="631825" algn="l"/>
              </a:tabLst>
            </a:pPr>
            <a:r>
              <a:rPr lang="en-US" sz="2200" b="0" dirty="0"/>
              <a:t>To understand what helps survivors most as they recover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77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Study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0C39-5AC6-294D-A282-3B06BB6D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1055"/>
            <a:ext cx="5805453" cy="2793447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To compare/contrast suicide and OD loss </a:t>
            </a:r>
          </a:p>
          <a:p>
            <a:pPr marL="1197864" lvl="1" indent="-457200">
              <a:buFont typeface="+mj-lt"/>
              <a:buAutoNum type="alphaLcPeriod"/>
            </a:pPr>
            <a:r>
              <a:rPr lang="en-US" sz="1600" b="0" dirty="0"/>
              <a:t>Mental health &amp; suicide risk </a:t>
            </a:r>
          </a:p>
          <a:p>
            <a:pPr marL="1197864" lvl="1" indent="-457200">
              <a:buFont typeface="+mj-lt"/>
              <a:buAutoNum type="alphaLcPeriod"/>
            </a:pPr>
            <a:r>
              <a:rPr lang="en-US" sz="1600" b="0" dirty="0"/>
              <a:t>Thematic elements </a:t>
            </a:r>
          </a:p>
          <a:p>
            <a:pPr marL="1197864" lvl="1" indent="-457200">
              <a:buFont typeface="+mj-lt"/>
              <a:buAutoNum type="alphaLcPeriod"/>
            </a:pPr>
            <a:r>
              <a:rPr lang="en-US" sz="1600" b="0" dirty="0"/>
              <a:t>Coping strategies and support utilization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To understand bereavement-related needs</a:t>
            </a:r>
          </a:p>
          <a:p>
            <a:pPr marL="1197864" lvl="1" indent="-457200">
              <a:buFont typeface="+mj-lt"/>
              <a:buAutoNum type="alphaLcPeriod"/>
            </a:pPr>
            <a:r>
              <a:rPr lang="en-US" sz="1700" b="0" dirty="0"/>
              <a:t>Similarities and distinctions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The STL </a:t>
            </a:r>
            <a:r>
              <a:rPr lang="en-US" dirty="0" err="1"/>
              <a:t>PRoject</a:t>
            </a:r>
            <a:endParaRPr lang="en-US" dirty="0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591055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7EC0C4F4-6AD0-AFE3-3CB1-7511DC962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362" y="1748204"/>
            <a:ext cx="2970725" cy="1647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B32ACC-5CC5-9CBA-303A-F759D2228DF9}"/>
              </a:ext>
            </a:extLst>
          </p:cNvPr>
          <p:cNvSpPr txBox="1"/>
          <p:nvPr/>
        </p:nvSpPr>
        <p:spPr>
          <a:xfrm>
            <a:off x="365102" y="3884291"/>
            <a:ext cx="83216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To understand how needs, support, and outcomes relate over time </a:t>
            </a:r>
          </a:p>
        </p:txBody>
      </p:sp>
    </p:spTree>
    <p:extLst>
      <p:ext uri="{BB962C8B-B14F-4D97-AF65-F5344CB8AC3E}">
        <p14:creationId xmlns:p14="http://schemas.microsoft.com/office/powerpoint/2010/main" val="33732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Design, Development, &amp;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0C39-5AC6-294D-A282-3B06BB6D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39" y="2214186"/>
            <a:ext cx="8229600" cy="27934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Online, longitudinal survey design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Informed by CBPR approach </a:t>
            </a:r>
          </a:p>
          <a:p>
            <a:pPr marL="1083564" lvl="1" indent="-342900"/>
            <a:r>
              <a:rPr lang="en-US" sz="1600" b="0" dirty="0"/>
              <a:t>Produced needs assessment instrument</a:t>
            </a:r>
          </a:p>
          <a:p>
            <a:pPr marL="1083564" lvl="1" indent="-342900"/>
            <a:r>
              <a:rPr lang="en-US" sz="1600" b="0" dirty="0"/>
              <a:t>Informed development of longitudinal survey and incentive structure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Employed comparison group of sudden-bereaved adults </a:t>
            </a: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Obtained support from AFSP in late 2018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The STL </a:t>
            </a:r>
            <a:r>
              <a:rPr lang="en-US" dirty="0" err="1"/>
              <a:t>PRoject</a:t>
            </a: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34E54F-B675-F24A-5419-501EB3890A5C}"/>
              </a:ext>
            </a:extLst>
          </p:cNvPr>
          <p:cNvSpPr/>
          <p:nvPr/>
        </p:nvSpPr>
        <p:spPr>
          <a:xfrm>
            <a:off x="801758" y="1535912"/>
            <a:ext cx="1808922" cy="51206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Baseline (T1)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1FD7214-FE4F-6DB3-BE84-1A316D5DE543}"/>
              </a:ext>
            </a:extLst>
          </p:cNvPr>
          <p:cNvSpPr/>
          <p:nvPr/>
        </p:nvSpPr>
        <p:spPr>
          <a:xfrm>
            <a:off x="3601278" y="1534992"/>
            <a:ext cx="1808922" cy="51206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6-month (T2)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2A76637-28CA-C17B-7F1A-7ABF9C7AAFFC}"/>
              </a:ext>
            </a:extLst>
          </p:cNvPr>
          <p:cNvSpPr/>
          <p:nvPr/>
        </p:nvSpPr>
        <p:spPr>
          <a:xfrm>
            <a:off x="6400798" y="1485711"/>
            <a:ext cx="1808922" cy="51206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12-month (T3)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8BC3DC4-E8FC-CA47-A610-1E3D54D6AFE6}"/>
              </a:ext>
            </a:extLst>
          </p:cNvPr>
          <p:cNvSpPr/>
          <p:nvPr/>
        </p:nvSpPr>
        <p:spPr>
          <a:xfrm>
            <a:off x="2816087" y="1648507"/>
            <a:ext cx="563217" cy="28503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356C29D-12B4-DAB8-30D0-8FBF21DA7E66}"/>
              </a:ext>
            </a:extLst>
          </p:cNvPr>
          <p:cNvSpPr/>
          <p:nvPr/>
        </p:nvSpPr>
        <p:spPr>
          <a:xfrm>
            <a:off x="5650394" y="1648506"/>
            <a:ext cx="563217" cy="28503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8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Design, Development, &amp;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0C39-5AC6-294D-A282-3B06BB6D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2003"/>
            <a:ext cx="8229600" cy="279344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Measures at each timepoint 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The STL </a:t>
            </a:r>
            <a:r>
              <a:rPr lang="en-US" dirty="0" err="1"/>
              <a:t>PRoject</a:t>
            </a:r>
            <a:endParaRPr lang="en-US" dirty="0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591055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63CFFD-5798-A531-F84B-B5AA5CFC0F73}"/>
              </a:ext>
            </a:extLst>
          </p:cNvPr>
          <p:cNvSpPr/>
          <p:nvPr/>
        </p:nvSpPr>
        <p:spPr>
          <a:xfrm>
            <a:off x="801758" y="1807581"/>
            <a:ext cx="1808922" cy="257784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Baseline (T1)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Demographics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Loss Characteristics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PGD, PTSD, Dep </a:t>
            </a:r>
            <a:r>
              <a:rPr lang="en-US" sz="1200" dirty="0" err="1">
                <a:solidFill>
                  <a:schemeClr val="tx1"/>
                </a:solidFill>
              </a:rPr>
              <a:t>sx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Suicide Risk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Needs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Support Utilization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Coping Strategies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Grief themes 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E510076-A512-D7AD-CE74-7A0D9C7366A7}"/>
              </a:ext>
            </a:extLst>
          </p:cNvPr>
          <p:cNvSpPr/>
          <p:nvPr/>
        </p:nvSpPr>
        <p:spPr>
          <a:xfrm>
            <a:off x="2797867" y="2903783"/>
            <a:ext cx="563217" cy="28503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E7699C8-6C91-3107-8A7D-41EAD32FA67C}"/>
              </a:ext>
            </a:extLst>
          </p:cNvPr>
          <p:cNvSpPr/>
          <p:nvPr/>
        </p:nvSpPr>
        <p:spPr>
          <a:xfrm>
            <a:off x="5650394" y="2903783"/>
            <a:ext cx="563217" cy="28503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2A13FF8-01D0-F070-F20B-737A31AE2969}"/>
              </a:ext>
            </a:extLst>
          </p:cNvPr>
          <p:cNvSpPr/>
          <p:nvPr/>
        </p:nvSpPr>
        <p:spPr>
          <a:xfrm>
            <a:off x="3601278" y="1782021"/>
            <a:ext cx="1808922" cy="257784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6-month (T2)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PGD, PTSD, Dep </a:t>
            </a:r>
            <a:r>
              <a:rPr lang="en-US" sz="1200" dirty="0" err="1">
                <a:solidFill>
                  <a:schemeClr val="tx1"/>
                </a:solidFill>
              </a:rPr>
              <a:t>sx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Suicide Risk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Needs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Support Utilization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Coping Strategies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Grief themes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C03A7B1-F3C5-33CE-497B-13CCAB2C6FBB}"/>
              </a:ext>
            </a:extLst>
          </p:cNvPr>
          <p:cNvSpPr/>
          <p:nvPr/>
        </p:nvSpPr>
        <p:spPr>
          <a:xfrm>
            <a:off x="6545744" y="1678946"/>
            <a:ext cx="1808922" cy="257784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12-month (T2)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PGD, PTSD, Dep </a:t>
            </a:r>
            <a:r>
              <a:rPr lang="en-US" sz="1200" dirty="0" err="1">
                <a:solidFill>
                  <a:schemeClr val="tx1"/>
                </a:solidFill>
              </a:rPr>
              <a:t>sx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Suicide Risk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Needs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Support Utilization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Coping Strategies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Grief themes </a:t>
            </a:r>
          </a:p>
        </p:txBody>
      </p:sp>
    </p:spTree>
    <p:extLst>
      <p:ext uri="{BB962C8B-B14F-4D97-AF65-F5344CB8AC3E}">
        <p14:creationId xmlns:p14="http://schemas.microsoft.com/office/powerpoint/2010/main" val="21056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AB7-E580-1542-A3D8-44A7EDDF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0C39-5AC6-294D-A282-3B06BB6D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71"/>
            <a:ext cx="8229600" cy="2793447"/>
          </a:xfrm>
        </p:spPr>
        <p:txBody>
          <a:bodyPr>
            <a:normAutofit/>
          </a:bodyPr>
          <a:lstStyle/>
          <a:p>
            <a:r>
              <a:rPr lang="en-US" sz="2000" dirty="0"/>
              <a:t>Data collection began in 2019</a:t>
            </a:r>
            <a:r>
              <a:rPr lang="en-US" sz="2000" dirty="0">
                <a:solidFill>
                  <a:schemeClr val="tx2"/>
                </a:solidFill>
              </a:rPr>
              <a:t>*</a:t>
            </a:r>
          </a:p>
          <a:p>
            <a:r>
              <a:rPr lang="en-US" sz="2000" dirty="0"/>
              <a:t>Baseline (T1): </a:t>
            </a:r>
          </a:p>
          <a:p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1987-1F20-CE43-A1BE-F7B2CE2AF1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The STL </a:t>
            </a:r>
            <a:r>
              <a:rPr lang="en-US" dirty="0" err="1"/>
              <a:t>PRoject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876C-8A52-E241-A8FA-16D8D339B11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7199" y="4476599"/>
            <a:ext cx="5943599" cy="503862"/>
          </a:xfrm>
        </p:spPr>
        <p:txBody>
          <a:bodyPr anchor="b">
            <a:normAutofit/>
          </a:bodyPr>
          <a:lstStyle/>
          <a:p>
            <a:r>
              <a:rPr lang="en-US" sz="1600" b="1" baseline="30000" dirty="0">
                <a:solidFill>
                  <a:schemeClr val="tx2"/>
                </a:solidFill>
              </a:rPr>
              <a:t>*</a:t>
            </a:r>
            <a:r>
              <a:rPr lang="en-US" sz="1600" b="1" baseline="30000" dirty="0"/>
              <a:t>Experienced setbacks early that required multiple starts and stops on recruitment </a:t>
            </a:r>
            <a:endParaRPr lang="en-US" sz="1600" b="1" dirty="0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AFDF08FE-9663-74B8-DE21-D657003F8406}"/>
              </a:ext>
            </a:extLst>
          </p:cNvPr>
          <p:cNvSpPr txBox="1">
            <a:spLocks/>
          </p:cNvSpPr>
          <p:nvPr/>
        </p:nvSpPr>
        <p:spPr>
          <a:xfrm>
            <a:off x="457200" y="1591055"/>
            <a:ext cx="8229600" cy="24688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264" indent="-2286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−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stem Font Regular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8CB2AB-6479-0600-47A5-52E14559D070}"/>
              </a:ext>
            </a:extLst>
          </p:cNvPr>
          <p:cNvSpPr txBox="1">
            <a:spLocks/>
          </p:cNvSpPr>
          <p:nvPr/>
        </p:nvSpPr>
        <p:spPr>
          <a:xfrm>
            <a:off x="362677" y="2266020"/>
            <a:ext cx="5080870" cy="20464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288"/>
              </a:buClr>
              <a:buSzPct val="120000"/>
              <a:defRPr sz="2200" kern="1200" spc="-2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9948E"/>
              </a:buClr>
              <a:buSzPct val="100000"/>
              <a:buFont typeface="Arial Black" panose="020B0604020202020204" pitchFamily="34" charset="0"/>
              <a:buChar char="›"/>
              <a:tabLst>
                <a:tab pos="457200" algn="l"/>
              </a:tabLst>
              <a:defRPr sz="2000" kern="1200" spc="-20">
                <a:solidFill>
                  <a:srgbClr val="516F8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9948E"/>
              </a:buClr>
              <a:buFont typeface="Arial Black" panose="020B0604020202020204" pitchFamily="34" charset="0"/>
              <a:buChar char="›"/>
              <a:tabLst>
                <a:tab pos="457200" algn="l"/>
              </a:tabLst>
              <a:defRPr sz="2000" kern="1200" spc="-20">
                <a:solidFill>
                  <a:srgbClr val="516F8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9948E"/>
              </a:buClr>
              <a:buFont typeface="Arial Black" panose="020B0604020202020204" pitchFamily="34" charset="0"/>
              <a:buChar char="›"/>
              <a:defRPr sz="2000" kern="1200" spc="-20">
                <a:solidFill>
                  <a:srgbClr val="516F8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9948E"/>
              </a:buClr>
              <a:buFont typeface="Arial Black" panose="020B0604020202020204" pitchFamily="34" charset="0"/>
              <a:buChar char="›"/>
              <a:defRPr sz="2000" kern="1200" spc="-20">
                <a:solidFill>
                  <a:srgbClr val="516F8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</a:rPr>
              <a:t>N = 403 adults bereaved by traumatic loss </a:t>
            </a:r>
            <a:endParaRPr lang="en-US" sz="1800" i="1" dirty="0">
              <a:solidFill>
                <a:schemeClr val="tx1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1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</a:t>
            </a:r>
            <a:r>
              <a:rPr kumimoji="0" lang="en-US" sz="1800" i="1" u="none" strike="noStrike" kern="1200" cap="none" spc="-2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age</a:t>
            </a:r>
            <a:r>
              <a:rPr kumimoji="0" lang="en-US" sz="1800" i="0" u="none" strike="noStrike" kern="1200" cap="none" spc="-2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= 42.31 (17.17)</a:t>
            </a:r>
            <a:endParaRPr kumimoji="0" lang="en-US" sz="1800" i="0" u="none" strike="noStrike" kern="1200" cap="none" spc="67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1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</a:t>
            </a:r>
            <a:r>
              <a:rPr kumimoji="0" lang="en-US" sz="1800" i="1" u="none" strike="noStrike" kern="1200" cap="none" spc="-2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TSL</a:t>
            </a:r>
            <a:r>
              <a:rPr kumimoji="0" lang="en-US" sz="180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= 25.12 (18.09) months</a:t>
            </a:r>
            <a:endParaRPr lang="en-US" sz="1800" dirty="0">
              <a:solidFill>
                <a:schemeClr val="tx1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Gender: 84.1% female (n = 339)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</a:rPr>
              <a:t>Race: 71.0% White (n = 286)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0BCFA-FB51-4D15-B81A-FCC9A5D07DF3}"/>
              </a:ext>
            </a:extLst>
          </p:cNvPr>
          <p:cNvSpPr txBox="1"/>
          <p:nvPr/>
        </p:nvSpPr>
        <p:spPr>
          <a:xfrm>
            <a:off x="5303068" y="2825494"/>
            <a:ext cx="4136961" cy="1533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 fontAlgn="base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000" spc="-20" dirty="0"/>
              <a:t>Suicide Loss (n = 185)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Overdose Loss (n = 115)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Sudden-Natural (n = 103)</a:t>
            </a:r>
            <a:endParaRPr lang="en-US" sz="2000" spc="-20" dirty="0"/>
          </a:p>
          <a:p>
            <a:pPr marL="342900" indent="-342900" defTabSz="914400" fontAlgn="base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i="1" spc="-20" dirty="0">
                <a:solidFill>
                  <a:schemeClr val="tx2"/>
                </a:solidFill>
              </a:rPr>
              <a:t>Retention rates: 68-74%</a:t>
            </a:r>
            <a:endParaRPr kumimoji="0" lang="en-US" sz="1600" b="0" i="1" u="none" strike="noStrike" kern="1200" cap="none" spc="-2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36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91">
      <a:dk1>
        <a:srgbClr val="262626"/>
      </a:dk1>
      <a:lt1>
        <a:srgbClr val="FFFFFF"/>
      </a:lt1>
      <a:dk2>
        <a:srgbClr val="EB1426"/>
      </a:dk2>
      <a:lt2>
        <a:srgbClr val="FDDDE0"/>
      </a:lt2>
      <a:accent1>
        <a:srgbClr val="FEFFFF"/>
      </a:accent1>
      <a:accent2>
        <a:srgbClr val="FEFFFF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4131_AFSP_Research_Rebrand__Mar2021_v2" id="{BA486D49-9F47-EC4B-AEAD-1F706610651F}" vid="{C821CBE1-998A-2C49-84AE-71E1A2765D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1550</Words>
  <Application>Microsoft Office PowerPoint</Application>
  <PresentationFormat>On-screen Show (16:9)</PresentationFormat>
  <Paragraphs>287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Assistant</vt:lpstr>
      <vt:lpstr>System Font Regular</vt:lpstr>
      <vt:lpstr>Wingdings</vt:lpstr>
      <vt:lpstr>Office Theme</vt:lpstr>
      <vt:lpstr>The Surviving Traumatic Loss Project: Review of Key Findings and Lessons Learned</vt:lpstr>
      <vt:lpstr>Outline:  1. Suicide and Overdose Loss 2. The Surviving Traumatic Loss (STL) Project 3. Selected Findings  a. Mental Health Outcomes  b. Bereavement-related Needs  c. Conclusions   d. Future directions  4. Lessons Learned   </vt:lpstr>
      <vt:lpstr>Prevalence of Suicide and Overdose Loss</vt:lpstr>
      <vt:lpstr>Suicide and OD Loss: MH Correlates</vt:lpstr>
      <vt:lpstr>The Surviving Traumatic Loss Project </vt:lpstr>
      <vt:lpstr>Study Aims</vt:lpstr>
      <vt:lpstr>Design, Development, &amp; Implementation</vt:lpstr>
      <vt:lpstr>Design, Development, &amp; Implementation</vt:lpstr>
      <vt:lpstr>Sample</vt:lpstr>
      <vt:lpstr>Mental Health Among OD and Suicide Loss</vt:lpstr>
      <vt:lpstr>Mental Health Among OD and Suicide Loss</vt:lpstr>
      <vt:lpstr>The Sudden-Bereavement Needs Inventory (SBNI)</vt:lpstr>
      <vt:lpstr>Latent Class Analysis of Need Profiles </vt:lpstr>
      <vt:lpstr>Latent Class Analysis of Need Profiles </vt:lpstr>
      <vt:lpstr>Latent Class Analysis of Need Profiles </vt:lpstr>
      <vt:lpstr>Direct Comparison of Needs and Mental Health </vt:lpstr>
      <vt:lpstr>Direct Comparison of Needs and Mental Health </vt:lpstr>
      <vt:lpstr>Direct Comparison of Needs and Mental Health </vt:lpstr>
      <vt:lpstr>Direct Comparison of Needs and Mental Health </vt:lpstr>
      <vt:lpstr>Direct Comparison of Needs and Mental Health </vt:lpstr>
      <vt:lpstr>Conclusions </vt:lpstr>
      <vt:lpstr>Future directions </vt:lpstr>
      <vt:lpstr>Lessons Learned</vt:lpstr>
      <vt:lpstr>Thank you: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Style Slide</dc:title>
  <dc:creator>Microsoft Office User</dc:creator>
  <cp:lastModifiedBy>Carl Niedzielski</cp:lastModifiedBy>
  <cp:revision>3</cp:revision>
  <dcterms:created xsi:type="dcterms:W3CDTF">2021-03-22T18:46:15Z</dcterms:created>
  <dcterms:modified xsi:type="dcterms:W3CDTF">2024-05-14T15:54:38Z</dcterms:modified>
</cp:coreProperties>
</file>