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Arialle" panose="020B0604020202020204" charset="0"/>
      <p:regular r:id="rId32"/>
    </p:embeddedFont>
    <p:embeddedFont>
      <p:font typeface="Arialle Bold" panose="020B0604020202020204" charset="0"/>
      <p:regular r:id="rId33"/>
      <p:bold r:id="rId34"/>
    </p:embeddedFont>
    <p:embeddedFont>
      <p:font typeface="Arimo" panose="020B0604020202020204" charset="0"/>
      <p:regular r:id="rId35"/>
    </p:embeddedFont>
    <p:embeddedFont>
      <p:font typeface="Oswald" panose="00000500000000000000" pitchFamily="2" charset="0"/>
      <p:regular r:id="rId36"/>
      <p:bold r:id="rId37"/>
    </p:embeddedFont>
    <p:embeddedFont>
      <p:font typeface="Oswald Bold" panose="00000800000000000000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1EACA-3F5B-78F2-8131-CC4779A56070}" v="28" dt="2026-06-02T17:54:43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8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4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3.svg"/><Relationship Id="rId4" Type="http://schemas.openxmlformats.org/officeDocument/2006/relationships/image" Target="../media/image57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svg"/><Relationship Id="rId15" Type="http://schemas.openxmlformats.org/officeDocument/2006/relationships/image" Target="../media/image72.png"/><Relationship Id="rId10" Type="http://schemas.openxmlformats.org/officeDocument/2006/relationships/image" Target="../media/image67.svg"/><Relationship Id="rId19" Type="http://schemas.openxmlformats.org/officeDocument/2006/relationships/image" Target="../media/image76.svg"/><Relationship Id="rId4" Type="http://schemas.openxmlformats.org/officeDocument/2006/relationships/image" Target="../media/image61.jpeg"/><Relationship Id="rId9" Type="http://schemas.openxmlformats.org/officeDocument/2006/relationships/image" Target="../media/image66.svg"/><Relationship Id="rId1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535" y="1028700"/>
            <a:ext cx="7614188" cy="7591841"/>
            <a:chOff x="0" y="0"/>
            <a:chExt cx="10152251" cy="10122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152251" cy="10122454"/>
              <a:chOff x="0" y="0"/>
              <a:chExt cx="6368692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6869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68692" h="6350000">
                    <a:moveTo>
                      <a:pt x="3184346" y="0"/>
                    </a:moveTo>
                    <a:cubicBezTo>
                      <a:pt x="1425680" y="0"/>
                      <a:pt x="0" y="1421496"/>
                      <a:pt x="0" y="3175000"/>
                    </a:cubicBezTo>
                    <a:cubicBezTo>
                      <a:pt x="0" y="4928504"/>
                      <a:pt x="1425680" y="6350000"/>
                      <a:pt x="3184346" y="6350000"/>
                    </a:cubicBezTo>
                    <a:cubicBezTo>
                      <a:pt x="4943012" y="6350000"/>
                      <a:pt x="6368692" y="4928504"/>
                      <a:pt x="6368692" y="3175000"/>
                    </a:cubicBezTo>
                    <a:cubicBezTo>
                      <a:pt x="6368692" y="1421496"/>
                      <a:pt x="4943012" y="0"/>
                      <a:pt x="318434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499851" y="468949"/>
              <a:ext cx="9152550" cy="9184557"/>
            </a:xfrm>
            <a:custGeom>
              <a:avLst/>
              <a:gdLst/>
              <a:ahLst/>
              <a:cxnLst/>
              <a:rect l="l" t="t" r="r" b="b"/>
              <a:pathLst>
                <a:path w="9152550" h="9184557">
                  <a:moveTo>
                    <a:pt x="0" y="0"/>
                  </a:moveTo>
                  <a:lnTo>
                    <a:pt x="9152550" y="0"/>
                  </a:lnTo>
                  <a:lnTo>
                    <a:pt x="9152550" y="9184557"/>
                  </a:lnTo>
                  <a:lnTo>
                    <a:pt x="0" y="9184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741" b="-1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854681" y="1914872"/>
            <a:ext cx="6617865" cy="4802514"/>
            <a:chOff x="0" y="0"/>
            <a:chExt cx="8823820" cy="640335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42875"/>
              <a:ext cx="8823820" cy="3516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794"/>
                </a:lnSpc>
              </a:pPr>
              <a:r>
                <a:rPr lang="en-US" sz="7710" b="1">
                  <a:solidFill>
                    <a:srgbClr val="16416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FROM IDEAS TO IMPACT: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434725"/>
              <a:ext cx="8823820" cy="29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45"/>
                </a:lnSpc>
              </a:pPr>
              <a:r>
                <a:rPr lang="en-US" sz="4317" b="1">
                  <a:solidFill>
                    <a:srgbClr val="00AD5B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Designing Community-Based HealthInitiatives through Cross-Sector Collaboration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854681" y="6837009"/>
            <a:ext cx="5247614" cy="92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4"/>
              </a:lnSpc>
            </a:pPr>
            <a:r>
              <a:rPr lang="en-US" sz="5417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Laura D Mood, CFO​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54681" y="7705365"/>
            <a:ext cx="5398536" cy="51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9"/>
              </a:lnSpc>
            </a:pPr>
            <a:r>
              <a:rPr lang="en-US" sz="3035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The WRK Group / REACH Riverside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1774528" y="1780220"/>
              <a:ext cx="1778797" cy="1775951"/>
              <a:chOff x="0" y="0"/>
              <a:chExt cx="6350000" cy="63398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67001" y="1816153"/>
            <a:ext cx="14753999" cy="153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97"/>
              </a:lnSpc>
            </a:pPr>
            <a:r>
              <a:rPr lang="en-US" sz="9069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Designing WITH the Community​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5661" y="5242155"/>
            <a:ext cx="5469233" cy="195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Process: Listen​</a:t>
            </a:r>
          </a:p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Co-Design: Partner​</a:t>
            </a:r>
          </a:p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Implement: Measure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87854" y="5406248"/>
            <a:ext cx="3191105" cy="178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99"/>
              </a:lnSpc>
            </a:pPr>
            <a:r>
              <a:rPr lang="en-US" sz="10570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HOW?​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98109" y="5146753"/>
            <a:ext cx="6517910" cy="2610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Community Meetings​</a:t>
            </a:r>
          </a:p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Community Surveys​</a:t>
            </a:r>
          </a:p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Board Governance​</a:t>
            </a:r>
          </a:p>
          <a:p>
            <a:pPr marL="690881" lvl="1" indent="-345440" algn="l">
              <a:lnSpc>
                <a:spcPts val="5184"/>
              </a:lnSpc>
              <a:buFont typeface="Arial"/>
              <a:buChar char="•"/>
            </a:pPr>
            <a:r>
              <a:rPr lang="en-US" sz="32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Village Impact Promoters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7049" y="342132"/>
            <a:ext cx="15786745" cy="320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4"/>
              </a:lnSpc>
              <a:spcBef>
                <a:spcPct val="0"/>
              </a:spcBef>
            </a:pPr>
            <a:r>
              <a:rPr lang="en-US" sz="8095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HOUSING AS A PREVENTATIVE </a:t>
            </a:r>
          </a:p>
          <a:p>
            <a:pPr algn="ctr">
              <a:lnSpc>
                <a:spcPts val="13114"/>
              </a:lnSpc>
              <a:spcBef>
                <a:spcPct val="0"/>
              </a:spcBef>
            </a:pPr>
            <a:r>
              <a:rPr lang="en-US" sz="8095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HEALTH STRATEGY​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6392" y="4486224"/>
            <a:ext cx="15935217" cy="371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5"/>
              </a:lnSpc>
              <a:spcBef>
                <a:spcPct val="0"/>
              </a:spcBef>
            </a:pPr>
            <a:r>
              <a:rPr lang="en-US" sz="462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In partnership with Philadelphia-based Pennrose, a widely acclaimed builder of affordable housing, and the Wilmington Housing Authority, REACH Riverside is developing 700 units of high-quality, mixed-income rental homes in the community.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07" y="750749"/>
            <a:ext cx="17132786" cy="8785502"/>
          </a:xfrm>
          <a:custGeom>
            <a:avLst/>
            <a:gdLst/>
            <a:ahLst/>
            <a:cxnLst/>
            <a:rect l="l" t="t" r="r" b="b"/>
            <a:pathLst>
              <a:path w="17132786" h="8785502">
                <a:moveTo>
                  <a:pt x="0" y="0"/>
                </a:moveTo>
                <a:lnTo>
                  <a:pt x="17132786" y="0"/>
                </a:lnTo>
                <a:lnTo>
                  <a:pt x="17132786" y="8785502"/>
                </a:lnTo>
                <a:lnTo>
                  <a:pt x="0" y="8785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80" b="-295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34776" y="770327"/>
            <a:ext cx="11075617" cy="8765924"/>
          </a:xfrm>
          <a:custGeom>
            <a:avLst/>
            <a:gdLst/>
            <a:ahLst/>
            <a:cxnLst/>
            <a:rect l="l" t="t" r="r" b="b"/>
            <a:pathLst>
              <a:path w="11075617" h="8765924">
                <a:moveTo>
                  <a:pt x="0" y="0"/>
                </a:moveTo>
                <a:lnTo>
                  <a:pt x="11075617" y="0"/>
                </a:lnTo>
                <a:lnTo>
                  <a:pt x="11075617" y="8765924"/>
                </a:lnTo>
                <a:lnTo>
                  <a:pt x="0" y="8765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038" t="-17386" b="-2952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6657" y="9660076"/>
            <a:ext cx="17132786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le"/>
                <a:ea typeface="Arialle"/>
                <a:cs typeface="Arialle"/>
                <a:sym typeface="Arialle"/>
              </a:rPr>
              <a:t>Photo Courtesy of: Don Pearse Photography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06" y="750751"/>
            <a:ext cx="17135475" cy="8782050"/>
          </a:xfrm>
          <a:custGeom>
            <a:avLst/>
            <a:gdLst/>
            <a:ahLst/>
            <a:cxnLst/>
            <a:rect l="l" t="t" r="r" b="b"/>
            <a:pathLst>
              <a:path w="17135475" h="8782050">
                <a:moveTo>
                  <a:pt x="0" y="0"/>
                </a:moveTo>
                <a:lnTo>
                  <a:pt x="17135475" y="0"/>
                </a:lnTo>
                <a:lnTo>
                  <a:pt x="17135475" y="8782050"/>
                </a:lnTo>
                <a:lnTo>
                  <a:pt x="0" y="878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38" b="-231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7606" y="9644072"/>
            <a:ext cx="4614358" cy="32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Photo Courtesy of: Don Pearse Photography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06" y="750751"/>
            <a:ext cx="17135475" cy="8782050"/>
          </a:xfrm>
          <a:custGeom>
            <a:avLst/>
            <a:gdLst/>
            <a:ahLst/>
            <a:cxnLst/>
            <a:rect l="l" t="t" r="r" b="b"/>
            <a:pathLst>
              <a:path w="17135475" h="8782050">
                <a:moveTo>
                  <a:pt x="0" y="0"/>
                </a:moveTo>
                <a:lnTo>
                  <a:pt x="17135475" y="0"/>
                </a:lnTo>
                <a:lnTo>
                  <a:pt x="17135475" y="8782050"/>
                </a:lnTo>
                <a:lnTo>
                  <a:pt x="0" y="878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170" b="-131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9506" y="9634547"/>
            <a:ext cx="4614358" cy="32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Photo Courtesy of: Don Pearse Photography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4100"/>
            <a:ext cx="15599731" cy="9858799"/>
          </a:xfrm>
          <a:custGeom>
            <a:avLst/>
            <a:gdLst/>
            <a:ahLst/>
            <a:cxnLst/>
            <a:rect l="l" t="t" r="r" b="b"/>
            <a:pathLst>
              <a:path w="15599731" h="9858799">
                <a:moveTo>
                  <a:pt x="0" y="0"/>
                </a:moveTo>
                <a:lnTo>
                  <a:pt x="15599731" y="0"/>
                </a:lnTo>
                <a:lnTo>
                  <a:pt x="15599731" y="9858800"/>
                </a:lnTo>
                <a:lnTo>
                  <a:pt x="0" y="985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67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594" y="1028700"/>
            <a:ext cx="16978142" cy="7843548"/>
          </a:xfrm>
          <a:custGeom>
            <a:avLst/>
            <a:gdLst/>
            <a:ahLst/>
            <a:cxnLst/>
            <a:rect l="l" t="t" r="r" b="b"/>
            <a:pathLst>
              <a:path w="16978142" h="7843548">
                <a:moveTo>
                  <a:pt x="0" y="0"/>
                </a:moveTo>
                <a:lnTo>
                  <a:pt x="16978142" y="0"/>
                </a:lnTo>
                <a:lnTo>
                  <a:pt x="16978142" y="7843548"/>
                </a:lnTo>
                <a:lnTo>
                  <a:pt x="0" y="7843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056" y="402796"/>
            <a:ext cx="8606944" cy="6455208"/>
          </a:xfrm>
          <a:custGeom>
            <a:avLst/>
            <a:gdLst/>
            <a:ahLst/>
            <a:cxnLst/>
            <a:rect l="l" t="t" r="r" b="b"/>
            <a:pathLst>
              <a:path w="8606944" h="6455208">
                <a:moveTo>
                  <a:pt x="0" y="0"/>
                </a:moveTo>
                <a:lnTo>
                  <a:pt x="8606944" y="0"/>
                </a:lnTo>
                <a:lnTo>
                  <a:pt x="8606944" y="6455208"/>
                </a:lnTo>
                <a:lnTo>
                  <a:pt x="0" y="6455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09198" y="3498891"/>
            <a:ext cx="8606944" cy="6455208"/>
          </a:xfrm>
          <a:custGeom>
            <a:avLst/>
            <a:gdLst/>
            <a:ahLst/>
            <a:cxnLst/>
            <a:rect l="l" t="t" r="r" b="b"/>
            <a:pathLst>
              <a:path w="8606944" h="6455208">
                <a:moveTo>
                  <a:pt x="0" y="0"/>
                </a:moveTo>
                <a:lnTo>
                  <a:pt x="8606944" y="0"/>
                </a:lnTo>
                <a:lnTo>
                  <a:pt x="8606944" y="6455208"/>
                </a:lnTo>
                <a:lnTo>
                  <a:pt x="0" y="6455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 rot="-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12" name="Group 12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379842"/>
            <a:chOff x="0" y="0"/>
            <a:chExt cx="3372038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2038" cy="1913890"/>
            </a:xfrm>
            <a:custGeom>
              <a:avLst/>
              <a:gdLst/>
              <a:ahLst/>
              <a:cxnLst/>
              <a:rect l="l" t="t" r="r" b="b"/>
              <a:pathLst>
                <a:path w="3372038" h="1913890">
                  <a:moveTo>
                    <a:pt x="0" y="0"/>
                  </a:moveTo>
                  <a:lnTo>
                    <a:pt x="3372038" y="0"/>
                  </a:lnTo>
                  <a:lnTo>
                    <a:pt x="337203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493021" y="355931"/>
            <a:ext cx="18781021" cy="9689371"/>
          </a:xfrm>
          <a:custGeom>
            <a:avLst/>
            <a:gdLst/>
            <a:ahLst/>
            <a:cxnLst/>
            <a:rect l="l" t="t" r="r" b="b"/>
            <a:pathLst>
              <a:path w="18781021" h="9689371">
                <a:moveTo>
                  <a:pt x="0" y="0"/>
                </a:moveTo>
                <a:lnTo>
                  <a:pt x="18781021" y="0"/>
                </a:lnTo>
                <a:lnTo>
                  <a:pt x="18781021" y="9689372"/>
                </a:lnTo>
                <a:lnTo>
                  <a:pt x="0" y="9689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8" t="-50105" r="-6696" b="-103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17928" y="2826912"/>
            <a:ext cx="16735447" cy="5382344"/>
            <a:chOff x="0" y="0"/>
            <a:chExt cx="22313930" cy="7176459"/>
          </a:xfrm>
        </p:grpSpPr>
        <p:grpSp>
          <p:nvGrpSpPr>
            <p:cNvPr id="6" name="Group 6"/>
            <p:cNvGrpSpPr/>
            <p:nvPr/>
          </p:nvGrpSpPr>
          <p:grpSpPr>
            <a:xfrm>
              <a:off x="4880092" y="5168897"/>
              <a:ext cx="2896822" cy="2007562"/>
              <a:chOff x="0" y="0"/>
              <a:chExt cx="2761657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61657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761657" h="1913890">
                    <a:moveTo>
                      <a:pt x="0" y="0"/>
                    </a:moveTo>
                    <a:lnTo>
                      <a:pt x="2761657" y="0"/>
                    </a:lnTo>
                    <a:lnTo>
                      <a:pt x="276165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9405205" y="0"/>
              <a:ext cx="2896822" cy="1436237"/>
              <a:chOff x="0" y="0"/>
              <a:chExt cx="2761657" cy="136922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61657" cy="1369222"/>
              </a:xfrm>
              <a:custGeom>
                <a:avLst/>
                <a:gdLst/>
                <a:ahLst/>
                <a:cxnLst/>
                <a:rect l="l" t="t" r="r" b="b"/>
                <a:pathLst>
                  <a:path w="2761657" h="1369222">
                    <a:moveTo>
                      <a:pt x="0" y="0"/>
                    </a:moveTo>
                    <a:lnTo>
                      <a:pt x="2761657" y="0"/>
                    </a:lnTo>
                    <a:lnTo>
                      <a:pt x="2761657" y="1369222"/>
                    </a:lnTo>
                    <a:lnTo>
                      <a:pt x="0" y="1369222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1903" y="3342252"/>
              <a:ext cx="2896822" cy="1436237"/>
              <a:chOff x="0" y="0"/>
              <a:chExt cx="2761657" cy="136922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61657" cy="1369222"/>
              </a:xfrm>
              <a:custGeom>
                <a:avLst/>
                <a:gdLst/>
                <a:ahLst/>
                <a:cxnLst/>
                <a:rect l="l" t="t" r="r" b="b"/>
                <a:pathLst>
                  <a:path w="2761657" h="1369222">
                    <a:moveTo>
                      <a:pt x="0" y="0"/>
                    </a:moveTo>
                    <a:lnTo>
                      <a:pt x="2761657" y="0"/>
                    </a:lnTo>
                    <a:lnTo>
                      <a:pt x="2761657" y="1369222"/>
                    </a:lnTo>
                    <a:lnTo>
                      <a:pt x="0" y="1369222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880092" y="5305250"/>
              <a:ext cx="2896822" cy="1580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NEW KINGSWOOD COMMUNITY CENTER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393302" y="172838"/>
              <a:ext cx="2920628" cy="1042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EASTSIDE CHARTER</a:t>
              </a:r>
            </a:p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SCHOOL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515090"/>
              <a:ext cx="2920628" cy="1580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HOME</a:t>
              </a:r>
            </a:p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OWNERSHIP</a:t>
              </a:r>
            </a:p>
            <a:p>
              <a:pPr algn="ctr">
                <a:lnSpc>
                  <a:spcPts val="3267"/>
                </a:lnSpc>
              </a:pPr>
              <a:r>
                <a:rPr lang="en-US" sz="2333">
                  <a:solidFill>
                    <a:srgbClr val="16416F"/>
                  </a:solidFill>
                  <a:latin typeface="Oswald"/>
                  <a:ea typeface="Oswald"/>
                  <a:cs typeface="Oswald"/>
                  <a:sym typeface="Oswald"/>
                </a:rPr>
                <a:t>OPPORTUNITIES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173329"/>
            <a:ext cx="18288000" cy="9940341"/>
          </a:xfrm>
          <a:custGeom>
            <a:avLst/>
            <a:gdLst/>
            <a:ahLst/>
            <a:cxnLst/>
            <a:rect l="l" t="t" r="r" b="b"/>
            <a:pathLst>
              <a:path w="18288000" h="9940341">
                <a:moveTo>
                  <a:pt x="0" y="0"/>
                </a:moveTo>
                <a:lnTo>
                  <a:pt x="18288000" y="0"/>
                </a:lnTo>
                <a:lnTo>
                  <a:pt x="18288000" y="9940342"/>
                </a:lnTo>
                <a:lnTo>
                  <a:pt x="0" y="994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85" t="-47287" r="-8375" b="-127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71485" y="1647203"/>
            <a:ext cx="3427740" cy="2909988"/>
          </a:xfrm>
          <a:custGeom>
            <a:avLst/>
            <a:gdLst/>
            <a:ahLst/>
            <a:cxnLst/>
            <a:rect l="l" t="t" r="r" b="b"/>
            <a:pathLst>
              <a:path w="3427740" h="2909988">
                <a:moveTo>
                  <a:pt x="0" y="0"/>
                </a:moveTo>
                <a:lnTo>
                  <a:pt x="3427740" y="0"/>
                </a:lnTo>
                <a:lnTo>
                  <a:pt x="3427740" y="2909989"/>
                </a:lnTo>
                <a:lnTo>
                  <a:pt x="0" y="2909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7834" r="-208536" b="-323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215614" y="528637"/>
            <a:ext cx="904086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IMANI VILLAGE MASTER PLAN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774528" y="1780220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24832" y="-445775"/>
            <a:ext cx="4947268" cy="4947268"/>
          </a:xfrm>
          <a:custGeom>
            <a:avLst/>
            <a:gdLst/>
            <a:ahLst/>
            <a:cxnLst/>
            <a:rect l="l" t="t" r="r" b="b"/>
            <a:pathLst>
              <a:path w="4947268" h="4947268">
                <a:moveTo>
                  <a:pt x="0" y="0"/>
                </a:moveTo>
                <a:lnTo>
                  <a:pt x="4947268" y="0"/>
                </a:lnTo>
                <a:lnTo>
                  <a:pt x="4947268" y="4947268"/>
                </a:lnTo>
                <a:lnTo>
                  <a:pt x="0" y="494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7436" y="4264428"/>
            <a:ext cx="3774768" cy="2928184"/>
          </a:xfrm>
          <a:custGeom>
            <a:avLst/>
            <a:gdLst/>
            <a:ahLst/>
            <a:cxnLst/>
            <a:rect l="l" t="t" r="r" b="b"/>
            <a:pathLst>
              <a:path w="3774768" h="2928184">
                <a:moveTo>
                  <a:pt x="0" y="0"/>
                </a:moveTo>
                <a:lnTo>
                  <a:pt x="3774769" y="0"/>
                </a:lnTo>
                <a:lnTo>
                  <a:pt x="3774769" y="2928185"/>
                </a:lnTo>
                <a:lnTo>
                  <a:pt x="0" y="292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10234" y="4264428"/>
            <a:ext cx="4275406" cy="2928184"/>
          </a:xfrm>
          <a:custGeom>
            <a:avLst/>
            <a:gdLst/>
            <a:ahLst/>
            <a:cxnLst/>
            <a:rect l="l" t="t" r="r" b="b"/>
            <a:pathLst>
              <a:path w="4275406" h="2928184">
                <a:moveTo>
                  <a:pt x="0" y="0"/>
                </a:moveTo>
                <a:lnTo>
                  <a:pt x="4275405" y="0"/>
                </a:lnTo>
                <a:lnTo>
                  <a:pt x="4275405" y="2928185"/>
                </a:lnTo>
                <a:lnTo>
                  <a:pt x="0" y="292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9522" y="4247688"/>
            <a:ext cx="4241917" cy="2944924"/>
          </a:xfrm>
          <a:custGeom>
            <a:avLst/>
            <a:gdLst/>
            <a:ahLst/>
            <a:cxnLst/>
            <a:rect l="l" t="t" r="r" b="b"/>
            <a:pathLst>
              <a:path w="4241917" h="2944924">
                <a:moveTo>
                  <a:pt x="0" y="0"/>
                </a:moveTo>
                <a:lnTo>
                  <a:pt x="4241917" y="0"/>
                </a:lnTo>
                <a:lnTo>
                  <a:pt x="4241917" y="2944925"/>
                </a:lnTo>
                <a:lnTo>
                  <a:pt x="0" y="294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85880">
            <a:off x="13839168" y="328861"/>
            <a:ext cx="3686144" cy="3672321"/>
          </a:xfrm>
          <a:custGeom>
            <a:avLst/>
            <a:gdLst/>
            <a:ahLst/>
            <a:cxnLst/>
            <a:rect l="l" t="t" r="r" b="b"/>
            <a:pathLst>
              <a:path w="3686144" h="3672321">
                <a:moveTo>
                  <a:pt x="0" y="0"/>
                </a:moveTo>
                <a:lnTo>
                  <a:pt x="3686144" y="0"/>
                </a:lnTo>
                <a:lnTo>
                  <a:pt x="3686144" y="3672321"/>
                </a:lnTo>
                <a:lnTo>
                  <a:pt x="0" y="36723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 rot="685880">
            <a:off x="14426816" y="1162613"/>
            <a:ext cx="2636475" cy="185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8"/>
              </a:lnSpc>
            </a:pPr>
            <a:r>
              <a:rPr lang="en-US" sz="2677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100% Kindergarten </a:t>
            </a:r>
          </a:p>
          <a:p>
            <a:pPr algn="ctr">
              <a:lnSpc>
                <a:spcPts val="3748"/>
              </a:lnSpc>
            </a:pPr>
            <a:r>
              <a:rPr lang="en-US" sz="2677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Readiness </a:t>
            </a:r>
          </a:p>
          <a:p>
            <a:pPr algn="ctr">
              <a:lnSpc>
                <a:spcPts val="3748"/>
              </a:lnSpc>
            </a:pPr>
            <a:r>
              <a:rPr lang="en-US" sz="2677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4 Years Running!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292768" y="4264428"/>
            <a:ext cx="4366810" cy="3012277"/>
          </a:xfrm>
          <a:custGeom>
            <a:avLst/>
            <a:gdLst/>
            <a:ahLst/>
            <a:cxnLst/>
            <a:rect l="l" t="t" r="r" b="b"/>
            <a:pathLst>
              <a:path w="4366810" h="3012277">
                <a:moveTo>
                  <a:pt x="0" y="0"/>
                </a:moveTo>
                <a:lnTo>
                  <a:pt x="4366810" y="0"/>
                </a:lnTo>
                <a:lnTo>
                  <a:pt x="4366810" y="3012277"/>
                </a:lnTo>
                <a:lnTo>
                  <a:pt x="0" y="30122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28422" y="7135463"/>
            <a:ext cx="3912797" cy="153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Early Head Start accredited, serving ages 12 months </a:t>
            </a:r>
          </a:p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to 5 years​</a:t>
            </a:r>
          </a:p>
          <a:p>
            <a:pPr algn="ctr">
              <a:lnSpc>
                <a:spcPts val="3023"/>
              </a:lnSpc>
            </a:pPr>
            <a:endParaRPr lang="en-US" sz="2159" b="1">
              <a:solidFill>
                <a:srgbClr val="16416F"/>
              </a:solidFill>
              <a:latin typeface="Arialle Bold"/>
              <a:ea typeface="Arialle Bold"/>
              <a:cs typeface="Arialle Bold"/>
              <a:sym typeface="Ariall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35393" y="7135463"/>
            <a:ext cx="4025087" cy="191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95% of children from </a:t>
            </a:r>
          </a:p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low-income families​ and over half of our children live in </a:t>
            </a:r>
          </a:p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Riverside public housing​</a:t>
            </a:r>
          </a:p>
          <a:p>
            <a:pPr algn="ctr">
              <a:lnSpc>
                <a:spcPts val="3023"/>
              </a:lnSpc>
            </a:pPr>
            <a:endParaRPr lang="en-US" sz="2159" b="1">
              <a:solidFill>
                <a:srgbClr val="16416F"/>
              </a:solidFill>
              <a:latin typeface="Arialle Bold"/>
              <a:ea typeface="Arialle Bold"/>
              <a:cs typeface="Arialle Bold"/>
              <a:sym typeface="Ariall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226352" y="7135463"/>
            <a:ext cx="4025087" cy="229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ELA features The Creative Curriculum by Teaching Strategies, Conscious Discipline, and Ready Rosie by Teaching Strategies</a:t>
            </a:r>
          </a:p>
          <a:p>
            <a:pPr algn="ctr">
              <a:lnSpc>
                <a:spcPts val="3023"/>
              </a:lnSpc>
            </a:pPr>
            <a:endParaRPr lang="en-US" sz="2159" b="1">
              <a:solidFill>
                <a:srgbClr val="16416F"/>
              </a:solidFill>
              <a:latin typeface="Arialle Bold"/>
              <a:ea typeface="Arialle Bold"/>
              <a:cs typeface="Arialle Bold"/>
              <a:sym typeface="Ariall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441939" y="7135463"/>
            <a:ext cx="4025087" cy="228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Parent &amp; Family Services including community events, parent programs, primary care health services,</a:t>
            </a:r>
          </a:p>
          <a:p>
            <a:pPr algn="ctr">
              <a:lnSpc>
                <a:spcPts val="3023"/>
              </a:lnSpc>
            </a:pPr>
            <a:r>
              <a:rPr lang="en-US" sz="2159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case management, and workforce development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72100" y="776869"/>
            <a:ext cx="9510144" cy="2610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The Kingswood Early Learning Academy is </a:t>
            </a:r>
          </a:p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an Early Head Start program providing </a:t>
            </a:r>
          </a:p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high-quality pre-k education and </a:t>
            </a:r>
          </a:p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after-school support to Riverside residents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25986" y="1331957"/>
            <a:ext cx="16125783" cy="118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13"/>
              </a:lnSpc>
              <a:spcBef>
                <a:spcPct val="0"/>
              </a:spcBef>
            </a:pPr>
            <a:r>
              <a:rPr lang="en-US" sz="6366" b="1" dirty="0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WHAT DOES COMMUNITY HEALTH REALLY MEAN?​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15280" y="2921745"/>
            <a:ext cx="7743519" cy="4881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Safe Neighborhoods​</a:t>
            </a:r>
          </a:p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Access to Healthcare​</a:t>
            </a:r>
          </a:p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Quality Education​</a:t>
            </a:r>
          </a:p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Economic Opportunity​</a:t>
            </a:r>
          </a:p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Access to Healthcare​</a:t>
            </a:r>
          </a:p>
          <a:p>
            <a:pPr marL="864336" lvl="1" indent="-432168" algn="l">
              <a:lnSpc>
                <a:spcPts val="6485"/>
              </a:lnSpc>
              <a:spcBef>
                <a:spcPct val="0"/>
              </a:spcBef>
              <a:buFont typeface="Arial"/>
              <a:buChar char="•"/>
            </a:pPr>
            <a:r>
              <a:rPr lang="en-US" sz="4003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Strong social connections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28280" y="8547586"/>
            <a:ext cx="14019645" cy="65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1"/>
              </a:lnSpc>
              <a:spcBef>
                <a:spcPct val="0"/>
              </a:spcBef>
            </a:pPr>
            <a:r>
              <a:rPr lang="en-US" sz="334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We quickly realized that no single organization couldaddress all of these factors.​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7049" y="1590557"/>
            <a:ext cx="15786745" cy="320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4"/>
              </a:lnSpc>
              <a:spcBef>
                <a:spcPct val="0"/>
              </a:spcBef>
            </a:pPr>
            <a:r>
              <a:rPr lang="en-US" sz="805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WORKFORCE DEVELOPMENT AS A PREVENTATIVE HEALTH STRATEGY​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8196" y="6034302"/>
            <a:ext cx="12223378" cy="93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5"/>
              </a:lnSpc>
              <a:spcBef>
                <a:spcPct val="0"/>
              </a:spcBef>
            </a:pPr>
            <a:r>
              <a:rPr lang="en-US" sz="4824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Economic mobility is a health intervention.​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719" y="465976"/>
            <a:ext cx="2987072" cy="2221541"/>
          </a:xfrm>
          <a:custGeom>
            <a:avLst/>
            <a:gdLst/>
            <a:ahLst/>
            <a:cxnLst/>
            <a:rect l="l" t="t" r="r" b="b"/>
            <a:pathLst>
              <a:path w="2987072" h="2221541">
                <a:moveTo>
                  <a:pt x="0" y="0"/>
                </a:moveTo>
                <a:lnTo>
                  <a:pt x="2987072" y="0"/>
                </a:lnTo>
                <a:lnTo>
                  <a:pt x="2987072" y="2221540"/>
                </a:lnTo>
                <a:lnTo>
                  <a:pt x="0" y="2221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16117" y="707929"/>
            <a:ext cx="7463479" cy="129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0D8CCD"/>
                </a:solidFill>
                <a:latin typeface="Oswald Bold"/>
                <a:ea typeface="Oswald Bold"/>
                <a:cs typeface="Oswald Bold"/>
                <a:sym typeface="Oswald Bold"/>
              </a:rPr>
              <a:t>Reaching and Investing in Youth </a:t>
            </a:r>
          </a:p>
          <a:p>
            <a:pPr algn="l">
              <a:lnSpc>
                <a:spcPts val="5208"/>
              </a:lnSpc>
            </a:pPr>
            <a:r>
              <a:rPr lang="en-US" sz="3720" b="1">
                <a:solidFill>
                  <a:srgbClr val="0D8CCD"/>
                </a:solidFill>
                <a:latin typeface="Oswald Bold"/>
                <a:ea typeface="Oswald Bold"/>
                <a:cs typeface="Oswald Bold"/>
                <a:sym typeface="Oswald Bold"/>
              </a:rPr>
              <a:t>for Sustainable Employment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279596" y="5463115"/>
            <a:ext cx="4584278" cy="4584278"/>
            <a:chOff x="0" y="0"/>
            <a:chExt cx="6112370" cy="61123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12370" cy="6112370"/>
            </a:xfrm>
            <a:custGeom>
              <a:avLst/>
              <a:gdLst/>
              <a:ahLst/>
              <a:cxnLst/>
              <a:rect l="l" t="t" r="r" b="b"/>
              <a:pathLst>
                <a:path w="6112370" h="6112370">
                  <a:moveTo>
                    <a:pt x="0" y="0"/>
                  </a:moveTo>
                  <a:lnTo>
                    <a:pt x="6112370" y="0"/>
                  </a:lnTo>
                  <a:lnTo>
                    <a:pt x="6112370" y="6112370"/>
                  </a:lnTo>
                  <a:lnTo>
                    <a:pt x="0" y="6112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42686" y="337830"/>
              <a:ext cx="5445311" cy="5445289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6570" r="-342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0141014" y="2480082"/>
            <a:ext cx="5094586" cy="5146046"/>
            <a:chOff x="0" y="0"/>
            <a:chExt cx="6792781" cy="6861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2781" cy="6861395"/>
            </a:xfrm>
            <a:custGeom>
              <a:avLst/>
              <a:gdLst/>
              <a:ahLst/>
              <a:cxnLst/>
              <a:rect l="l" t="t" r="r" b="b"/>
              <a:pathLst>
                <a:path w="6792781" h="6861395">
                  <a:moveTo>
                    <a:pt x="0" y="0"/>
                  </a:moveTo>
                  <a:lnTo>
                    <a:pt x="6792781" y="0"/>
                  </a:lnTo>
                  <a:lnTo>
                    <a:pt x="6792781" y="6861395"/>
                  </a:lnTo>
                  <a:lnTo>
                    <a:pt x="0" y="6861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686443" y="720761"/>
              <a:ext cx="5419895" cy="5419874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25000" b="-250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3347663" y="245908"/>
            <a:ext cx="4661444" cy="4556561"/>
            <a:chOff x="0" y="0"/>
            <a:chExt cx="6215259" cy="60754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5259" cy="6075415"/>
            </a:xfrm>
            <a:custGeom>
              <a:avLst/>
              <a:gdLst/>
              <a:ahLst/>
              <a:cxnLst/>
              <a:rect l="l" t="t" r="r" b="b"/>
              <a:pathLst>
                <a:path w="6215259" h="6075415">
                  <a:moveTo>
                    <a:pt x="0" y="0"/>
                  </a:moveTo>
                  <a:lnTo>
                    <a:pt x="6215259" y="0"/>
                  </a:lnTo>
                  <a:lnTo>
                    <a:pt x="6215259" y="6075415"/>
                  </a:lnTo>
                  <a:lnTo>
                    <a:pt x="0" y="6075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617092" y="457750"/>
              <a:ext cx="5159936" cy="5159915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5018" r="-2501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AutoShape 16"/>
          <p:cNvSpPr/>
          <p:nvPr/>
        </p:nvSpPr>
        <p:spPr>
          <a:xfrm flipV="1">
            <a:off x="1568703" y="2825182"/>
            <a:ext cx="0" cy="6979017"/>
          </a:xfrm>
          <a:prstGeom prst="line">
            <a:avLst/>
          </a:prstGeom>
          <a:ln w="38100" cap="rnd">
            <a:solidFill>
              <a:srgbClr val="323232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314719" y="3046016"/>
            <a:ext cx="507968" cy="5079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35436" y="5039122"/>
            <a:ext cx="507968" cy="5079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83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14719" y="7986631"/>
            <a:ext cx="507968" cy="50796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D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047372" y="2908600"/>
            <a:ext cx="8093642" cy="59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915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Ages 14-18 &amp; Enrolled in School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26043" y="3562445"/>
            <a:ext cx="2590074" cy="118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6"/>
              </a:lnSpc>
            </a:pPr>
            <a:r>
              <a:rPr lang="en-US" sz="174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Career pathways offered: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Entrepreneurship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Clothing Design &amp; Retail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Culinary Arts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20220" y="3617178"/>
            <a:ext cx="2928818" cy="118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Early Childhood Education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Energy Conservation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Digital Marketing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And much more!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47372" y="4957064"/>
            <a:ext cx="7801667" cy="59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915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Ages 16-24 &amp; Not Enrolled in School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26043" y="5610909"/>
            <a:ext cx="5064180" cy="208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6"/>
              </a:lnSpc>
            </a:pPr>
            <a:r>
              <a:rPr lang="en-US" sz="174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Certifications offered: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Nursing Assistant (CNA)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Clinical Medical Administrative Assistant (CCMAA)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Patient Care Tech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Phlebotomy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Commercial Driver’s License (CDL)</a:t>
            </a:r>
          </a:p>
          <a:p>
            <a:pPr algn="l">
              <a:lnSpc>
                <a:spcPts val="2366"/>
              </a:lnSpc>
            </a:pPr>
            <a:endParaRPr lang="en-US" sz="174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912401" y="5755930"/>
            <a:ext cx="3724871" cy="208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Forklift Operator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HVAC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CompTIA A+ (Information Technology)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Culinary Arts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Hotel &amp; Restaurant Management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Customer Service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GED Preparation and Testing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47372" y="7904572"/>
            <a:ext cx="10485701" cy="59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915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8 Week Workforce &amp; Life Skills Training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26043" y="8553238"/>
            <a:ext cx="3405615" cy="208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Workplace Safety &amp; Ethics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Teamwork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Diversity, Equity &amp; Inclusion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Problem-Solving/Conflict Resolution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Time Management</a:t>
            </a:r>
          </a:p>
          <a:p>
            <a:pPr algn="l">
              <a:lnSpc>
                <a:spcPts val="2366"/>
              </a:lnSpc>
            </a:pPr>
            <a:endParaRPr lang="en-US" sz="174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2366"/>
              </a:lnSpc>
            </a:pPr>
            <a:endParaRPr lang="en-US" sz="174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20220" y="8558417"/>
            <a:ext cx="2981401" cy="178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Public Speaking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Job Interviewing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Community Service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Financial Literacy</a:t>
            </a:r>
          </a:p>
          <a:p>
            <a:pPr marL="375673" lvl="1" indent="-187837" algn="l">
              <a:lnSpc>
                <a:spcPts val="2366"/>
              </a:lnSpc>
              <a:buFont typeface="Arial"/>
              <a:buChar char="•"/>
            </a:pPr>
            <a:r>
              <a:rPr lang="en-US" sz="174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Mindfulness &amp; Meditation</a:t>
            </a:r>
          </a:p>
          <a:p>
            <a:pPr algn="l">
              <a:lnSpc>
                <a:spcPts val="2366"/>
              </a:lnSpc>
            </a:pPr>
            <a:endParaRPr lang="en-US" sz="174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3679"/>
            <a:ext cx="6007742" cy="3093987"/>
          </a:xfrm>
          <a:custGeom>
            <a:avLst/>
            <a:gdLst/>
            <a:ahLst/>
            <a:cxnLst/>
            <a:rect l="l" t="t" r="r" b="b"/>
            <a:pathLst>
              <a:path w="6007742" h="3093987">
                <a:moveTo>
                  <a:pt x="0" y="0"/>
                </a:moveTo>
                <a:lnTo>
                  <a:pt x="6007742" y="0"/>
                </a:lnTo>
                <a:lnTo>
                  <a:pt x="6007742" y="3093987"/>
                </a:lnTo>
                <a:lnTo>
                  <a:pt x="0" y="309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397226" y="5917188"/>
            <a:ext cx="4088903" cy="4130205"/>
            <a:chOff x="0" y="0"/>
            <a:chExt cx="5451871" cy="55069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51871" cy="5506940"/>
            </a:xfrm>
            <a:custGeom>
              <a:avLst/>
              <a:gdLst/>
              <a:ahLst/>
              <a:cxnLst/>
              <a:rect l="l" t="t" r="r" b="b"/>
              <a:pathLst>
                <a:path w="5451871" h="5506940">
                  <a:moveTo>
                    <a:pt x="0" y="0"/>
                  </a:moveTo>
                  <a:lnTo>
                    <a:pt x="5451871" y="0"/>
                  </a:lnTo>
                  <a:lnTo>
                    <a:pt x="5451871" y="5506940"/>
                  </a:lnTo>
                  <a:lnTo>
                    <a:pt x="0" y="550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550938" y="578481"/>
              <a:ext cx="4349996" cy="4349978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009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3425945" y="4564015"/>
            <a:ext cx="4209101" cy="4114396"/>
            <a:chOff x="0" y="0"/>
            <a:chExt cx="5612135" cy="54858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12135" cy="5485862"/>
            </a:xfrm>
            <a:custGeom>
              <a:avLst/>
              <a:gdLst/>
              <a:ahLst/>
              <a:cxnLst/>
              <a:rect l="l" t="t" r="r" b="b"/>
              <a:pathLst>
                <a:path w="5612135" h="5485862">
                  <a:moveTo>
                    <a:pt x="0" y="0"/>
                  </a:moveTo>
                  <a:lnTo>
                    <a:pt x="5612135" y="0"/>
                  </a:lnTo>
                  <a:lnTo>
                    <a:pt x="5612135" y="5485862"/>
                  </a:lnTo>
                  <a:lnTo>
                    <a:pt x="0" y="548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557210" y="413330"/>
              <a:ext cx="4659220" cy="4659201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941" r="-249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AutoShape 11"/>
          <p:cNvSpPr/>
          <p:nvPr/>
        </p:nvSpPr>
        <p:spPr>
          <a:xfrm flipV="1">
            <a:off x="1510780" y="2917892"/>
            <a:ext cx="0" cy="5947689"/>
          </a:xfrm>
          <a:prstGeom prst="line">
            <a:avLst/>
          </a:prstGeom>
          <a:ln w="28575" cap="rnd">
            <a:solidFill>
              <a:srgbClr val="323232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30315" y="3074721"/>
            <a:ext cx="541092" cy="54109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85104" tIns="85104" rIns="85104" bIns="85104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81071" y="3104602"/>
            <a:ext cx="4293558" cy="50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91"/>
              </a:lnSpc>
              <a:spcBef>
                <a:spcPct val="0"/>
              </a:spcBef>
            </a:pPr>
            <a:r>
              <a:rPr lang="en-US" sz="3467" b="1" spc="346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Financial Literacy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51695" y="3612207"/>
            <a:ext cx="4045431" cy="143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Banking/credit union services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Credit building programs &amp; low-interest loans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Financial management workshops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One-on-one financial coaching and assessments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Savings strategies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43302" y="5275341"/>
            <a:ext cx="541092" cy="54109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89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85104" tIns="85104" rIns="85104" bIns="85104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81071" y="5061920"/>
            <a:ext cx="4293558" cy="50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91"/>
              </a:lnSpc>
              <a:spcBef>
                <a:spcPct val="0"/>
              </a:spcBef>
            </a:pPr>
            <a:r>
              <a:rPr lang="en-US" sz="3467" b="1" spc="346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Health &amp; Wellness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51695" y="5565639"/>
            <a:ext cx="5920097" cy="114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Behavioral &amp; mental health service referrals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Food/nutrition programs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Health screenings, assessments, &amp; improvement strategies</a:t>
            </a:r>
          </a:p>
          <a:p>
            <a:pPr marL="361694" lvl="1" indent="-180847" algn="l">
              <a:lnSpc>
                <a:spcPts val="2278"/>
              </a:lnSpc>
              <a:buFont typeface="Arial"/>
              <a:buChar char="•"/>
            </a:pPr>
            <a:r>
              <a:rPr lang="en-US" sz="1675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Primary Care Services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8873809" y="2917892"/>
            <a:ext cx="858" cy="2124978"/>
          </a:xfrm>
          <a:prstGeom prst="line">
            <a:avLst/>
          </a:prstGeom>
          <a:ln w="28575" cap="rnd">
            <a:solidFill>
              <a:srgbClr val="323232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243302" y="7051977"/>
            <a:ext cx="539786" cy="53978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83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84898" tIns="84898" rIns="84898" bIns="84898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79290" y="7061502"/>
            <a:ext cx="5908239" cy="50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81"/>
              </a:lnSpc>
              <a:spcBef>
                <a:spcPct val="0"/>
              </a:spcBef>
            </a:pPr>
            <a:r>
              <a:rPr lang="en-US" sz="3458" b="1" spc="345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Economic Independence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9290" y="7573415"/>
            <a:ext cx="5457713" cy="142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820" lvl="1" indent="-180410" algn="l">
              <a:lnSpc>
                <a:spcPts val="2272"/>
              </a:lnSpc>
              <a:buFont typeface="Arial"/>
              <a:buChar char="•"/>
            </a:pPr>
            <a:r>
              <a:rPr lang="en-US" sz="167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Career readiness workshops</a:t>
            </a:r>
          </a:p>
          <a:p>
            <a:pPr marL="360820" lvl="1" indent="-180410" algn="l">
              <a:lnSpc>
                <a:spcPts val="2272"/>
              </a:lnSpc>
              <a:buFont typeface="Arial"/>
              <a:buChar char="•"/>
            </a:pPr>
            <a:r>
              <a:rPr lang="en-US" sz="167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Connection to GED, higher educations, &amp; training programs</a:t>
            </a:r>
          </a:p>
          <a:p>
            <a:pPr marL="360820" lvl="1" indent="-180410" algn="l">
              <a:lnSpc>
                <a:spcPts val="2272"/>
              </a:lnSpc>
              <a:buFont typeface="Arial"/>
              <a:buChar char="•"/>
            </a:pPr>
            <a:r>
              <a:rPr lang="en-US" sz="167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Homeownership preparation programs &amp; services</a:t>
            </a:r>
          </a:p>
          <a:p>
            <a:pPr marL="360820" lvl="1" indent="-180410" algn="l">
              <a:lnSpc>
                <a:spcPts val="2272"/>
              </a:lnSpc>
              <a:buFont typeface="Arial"/>
              <a:buChar char="•"/>
            </a:pPr>
            <a:r>
              <a:rPr lang="en-US" sz="167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Individual job search, application, placement, &amp; retention </a:t>
            </a:r>
          </a:p>
          <a:p>
            <a:pPr marL="360820" lvl="1" indent="-180410" algn="l">
              <a:lnSpc>
                <a:spcPts val="2272"/>
              </a:lnSpc>
              <a:buFont typeface="Arial"/>
              <a:buChar char="•"/>
            </a:pPr>
            <a:r>
              <a:rPr lang="en-US" sz="167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Employment coaching &amp; resume writing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8603916" y="3052444"/>
            <a:ext cx="539786" cy="53978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60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84898" tIns="84898" rIns="84898" bIns="84898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352859" y="3083814"/>
            <a:ext cx="6177636" cy="50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81"/>
              </a:lnSpc>
              <a:spcBef>
                <a:spcPct val="0"/>
              </a:spcBef>
            </a:pPr>
            <a:r>
              <a:rPr lang="en-US" sz="3458" b="1" spc="345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Family Support Services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36979" y="3563654"/>
            <a:ext cx="6182825" cy="171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Assessment and goal setting</a:t>
            </a:r>
          </a:p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Transportation Assistance</a:t>
            </a:r>
          </a:p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Emergency Food and Clothing</a:t>
            </a:r>
          </a:p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Childcare</a:t>
            </a:r>
          </a:p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Coordination of benefits and access to care</a:t>
            </a:r>
          </a:p>
          <a:p>
            <a:pPr marL="360820" lvl="1" indent="-180410" algn="l">
              <a:lnSpc>
                <a:spcPts val="2289"/>
              </a:lnSpc>
              <a:buFont typeface="Arial"/>
              <a:buChar char="•"/>
            </a:pPr>
            <a:r>
              <a:rPr lang="en-US" sz="1671" spc="2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Expungement services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637027" y="5693830"/>
            <a:ext cx="3816319" cy="3816319"/>
            <a:chOff x="0" y="0"/>
            <a:chExt cx="5088426" cy="508842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088426" cy="5088426"/>
            </a:xfrm>
            <a:custGeom>
              <a:avLst/>
              <a:gdLst/>
              <a:ahLst/>
              <a:cxnLst/>
              <a:rect l="l" t="t" r="r" b="b"/>
              <a:pathLst>
                <a:path w="5088426" h="5088426">
                  <a:moveTo>
                    <a:pt x="0" y="0"/>
                  </a:moveTo>
                  <a:lnTo>
                    <a:pt x="5088426" y="0"/>
                  </a:lnTo>
                  <a:lnTo>
                    <a:pt x="5088426" y="5088426"/>
                  </a:lnTo>
                  <a:lnTo>
                    <a:pt x="0" y="508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202031" y="281237"/>
              <a:ext cx="4533112" cy="4533094"/>
              <a:chOff x="0" y="0"/>
              <a:chExt cx="6350000" cy="634997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0413" r="-73628" b="-58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" name="TextBox 37"/>
          <p:cNvSpPr txBox="1"/>
          <p:nvPr/>
        </p:nvSpPr>
        <p:spPr>
          <a:xfrm>
            <a:off x="7742601" y="804558"/>
            <a:ext cx="7138069" cy="1296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3715" b="1">
                <a:solidFill>
                  <a:srgbClr val="00AD5B"/>
                </a:solidFill>
                <a:latin typeface="Oswald Bold"/>
                <a:ea typeface="Oswald Bold"/>
                <a:cs typeface="Oswald Bold"/>
                <a:sym typeface="Oswald Bold"/>
              </a:rPr>
              <a:t>Economic Mobility Places Ownership Within Everyone's REACH</a:t>
            </a:r>
          </a:p>
        </p:txBody>
      </p:sp>
      <p:grpSp>
        <p:nvGrpSpPr>
          <p:cNvPr id="38" name="Group 38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9" name="Group 39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" name="Freeform 45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7049" y="1590557"/>
            <a:ext cx="15786745" cy="320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4"/>
              </a:lnSpc>
              <a:spcBef>
                <a:spcPct val="0"/>
              </a:spcBef>
            </a:pPr>
            <a:r>
              <a:rPr lang="en-US" sz="8095" b="1" dirty="0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FOOD ACCESS AS A PREVENTATIVE HEALTH STRATEGY​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8196" y="6034302"/>
            <a:ext cx="12223378" cy="930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5"/>
              </a:lnSpc>
              <a:spcBef>
                <a:spcPct val="0"/>
              </a:spcBef>
            </a:pPr>
            <a:r>
              <a:rPr lang="en-US" sz="4824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Food security improves community wellness.​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553275" y="2120820"/>
            <a:ext cx="4512981" cy="4512981"/>
            <a:chOff x="0" y="0"/>
            <a:chExt cx="6017308" cy="60173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17308" cy="6017308"/>
            </a:xfrm>
            <a:custGeom>
              <a:avLst/>
              <a:gdLst/>
              <a:ahLst/>
              <a:cxnLst/>
              <a:rect l="l" t="t" r="r" b="b"/>
              <a:pathLst>
                <a:path w="6017308" h="6017308">
                  <a:moveTo>
                    <a:pt x="0" y="0"/>
                  </a:moveTo>
                  <a:lnTo>
                    <a:pt x="6017308" y="0"/>
                  </a:lnTo>
                  <a:lnTo>
                    <a:pt x="6017308" y="6017308"/>
                  </a:lnTo>
                  <a:lnTo>
                    <a:pt x="0" y="6017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38912" y="332576"/>
              <a:ext cx="5360623" cy="5360602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 rot="381527">
                <a:off x="-277" y="-281"/>
                <a:ext cx="6350561" cy="6350536"/>
              </a:xfrm>
              <a:custGeom>
                <a:avLst/>
                <a:gdLst/>
                <a:ahLst/>
                <a:cxnLst/>
                <a:rect l="l" t="t" r="r" b="b"/>
                <a:pathLst>
                  <a:path w="6350561" h="6350536">
                    <a:moveTo>
                      <a:pt x="6330748" y="2823662"/>
                    </a:moveTo>
                    <a:cubicBezTo>
                      <a:pt x="6524947" y="4566300"/>
                      <a:pt x="5269608" y="6136518"/>
                      <a:pt x="3526920" y="6330722"/>
                    </a:cubicBezTo>
                    <a:cubicBezTo>
                      <a:pt x="1784206" y="6524930"/>
                      <a:pt x="214013" y="5269588"/>
                      <a:pt x="19814" y="3526950"/>
                    </a:cubicBezTo>
                    <a:cubicBezTo>
                      <a:pt x="-174394" y="1784224"/>
                      <a:pt x="1080920" y="214021"/>
                      <a:pt x="2823634" y="19814"/>
                    </a:cubicBezTo>
                    <a:cubicBezTo>
                      <a:pt x="4566348" y="-174393"/>
                      <a:pt x="6136539" y="1080936"/>
                      <a:pt x="6330748" y="2823662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3633" t="-5225" r="-23633" b="-522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1222703" y="-820352"/>
            <a:ext cx="4799931" cy="4691933"/>
            <a:chOff x="0" y="0"/>
            <a:chExt cx="6399909" cy="62559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99909" cy="6255911"/>
            </a:xfrm>
            <a:custGeom>
              <a:avLst/>
              <a:gdLst/>
              <a:ahLst/>
              <a:cxnLst/>
              <a:rect l="l" t="t" r="r" b="b"/>
              <a:pathLst>
                <a:path w="6399909" h="6255911">
                  <a:moveTo>
                    <a:pt x="0" y="0"/>
                  </a:moveTo>
                  <a:lnTo>
                    <a:pt x="6399909" y="0"/>
                  </a:lnTo>
                  <a:lnTo>
                    <a:pt x="6399909" y="6255911"/>
                  </a:lnTo>
                  <a:lnTo>
                    <a:pt x="0" y="6255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635425" y="471349"/>
              <a:ext cx="5313233" cy="5313212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 rot="523277">
                <a:off x="-440" y="-445"/>
                <a:ext cx="6350887" cy="6350864"/>
              </a:xfrm>
              <a:custGeom>
                <a:avLst/>
                <a:gdLst/>
                <a:ahLst/>
                <a:cxnLst/>
                <a:rect l="l" t="t" r="r" b="b"/>
                <a:pathLst>
                  <a:path w="6350887" h="6350864">
                    <a:moveTo>
                      <a:pt x="6313735" y="2694051"/>
                    </a:moveTo>
                    <a:cubicBezTo>
                      <a:pt x="6579604" y="4427202"/>
                      <a:pt x="5390059" y="6047833"/>
                      <a:pt x="3656857" y="6313709"/>
                    </a:cubicBezTo>
                    <a:cubicBezTo>
                      <a:pt x="1923630" y="6579589"/>
                      <a:pt x="303025" y="5390041"/>
                      <a:pt x="37156" y="3656889"/>
                    </a:cubicBezTo>
                    <a:cubicBezTo>
                      <a:pt x="-228726" y="1923650"/>
                      <a:pt x="960796" y="303036"/>
                      <a:pt x="2694023" y="37155"/>
                    </a:cubicBezTo>
                    <a:cubicBezTo>
                      <a:pt x="4427249" y="-228725"/>
                      <a:pt x="6047853" y="960811"/>
                      <a:pt x="6313735" y="2694051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995" t="-21046" r="-6995" b="-21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932698" y="4470402"/>
            <a:ext cx="860937" cy="86093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AD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4984" tIns="54984" rIns="54984" bIns="54984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23944" y="2670079"/>
            <a:ext cx="869691" cy="86969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23944" y="7221556"/>
            <a:ext cx="823695" cy="82369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89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14638" y="2760773"/>
            <a:ext cx="688303" cy="688303"/>
          </a:xfrm>
          <a:custGeom>
            <a:avLst/>
            <a:gdLst/>
            <a:ahLst/>
            <a:cxnLst/>
            <a:rect l="l" t="t" r="r" b="b"/>
            <a:pathLst>
              <a:path w="688303" h="688303">
                <a:moveTo>
                  <a:pt x="0" y="0"/>
                </a:moveTo>
                <a:lnTo>
                  <a:pt x="688303" y="0"/>
                </a:lnTo>
                <a:lnTo>
                  <a:pt x="688303" y="688303"/>
                </a:lnTo>
                <a:lnTo>
                  <a:pt x="0" y="6883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106893" y="4584168"/>
            <a:ext cx="556506" cy="619592"/>
          </a:xfrm>
          <a:custGeom>
            <a:avLst/>
            <a:gdLst/>
            <a:ahLst/>
            <a:cxnLst/>
            <a:rect l="l" t="t" r="r" b="b"/>
            <a:pathLst>
              <a:path w="556506" h="619592">
                <a:moveTo>
                  <a:pt x="0" y="0"/>
                </a:moveTo>
                <a:lnTo>
                  <a:pt x="556507" y="0"/>
                </a:lnTo>
                <a:lnTo>
                  <a:pt x="556507" y="619592"/>
                </a:lnTo>
                <a:lnTo>
                  <a:pt x="0" y="6195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14638" y="7353726"/>
            <a:ext cx="686325" cy="559355"/>
          </a:xfrm>
          <a:custGeom>
            <a:avLst/>
            <a:gdLst/>
            <a:ahLst/>
            <a:cxnLst/>
            <a:rect l="l" t="t" r="r" b="b"/>
            <a:pathLst>
              <a:path w="686325" h="559355">
                <a:moveTo>
                  <a:pt x="0" y="0"/>
                </a:moveTo>
                <a:lnTo>
                  <a:pt x="686325" y="0"/>
                </a:lnTo>
                <a:lnTo>
                  <a:pt x="686325" y="559355"/>
                </a:lnTo>
                <a:lnTo>
                  <a:pt x="0" y="559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920531" y="4386836"/>
            <a:ext cx="10572406" cy="100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4"/>
              </a:lnSpc>
            </a:pPr>
            <a:r>
              <a:rPr lang="en-US" sz="3376" b="1" spc="-13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Planting to Feed Partnership </a:t>
            </a:r>
          </a:p>
          <a:p>
            <a:pPr marL="0" lvl="0" indent="0" algn="l">
              <a:lnSpc>
                <a:spcPts val="3984"/>
              </a:lnSpc>
              <a:spcBef>
                <a:spcPct val="0"/>
              </a:spcBef>
            </a:pPr>
            <a:r>
              <a:rPr lang="en-US" sz="3376" b="1" spc="-13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Kingswood Garden &amp; Community Refrigerators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561856" y="-1227791"/>
            <a:ext cx="4512981" cy="4512981"/>
            <a:chOff x="0" y="0"/>
            <a:chExt cx="6017308" cy="601730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017308" cy="6017308"/>
            </a:xfrm>
            <a:custGeom>
              <a:avLst/>
              <a:gdLst/>
              <a:ahLst/>
              <a:cxnLst/>
              <a:rect l="l" t="t" r="r" b="b"/>
              <a:pathLst>
                <a:path w="6017308" h="6017308">
                  <a:moveTo>
                    <a:pt x="0" y="0"/>
                  </a:moveTo>
                  <a:lnTo>
                    <a:pt x="6017308" y="0"/>
                  </a:lnTo>
                  <a:lnTo>
                    <a:pt x="6017308" y="6017308"/>
                  </a:lnTo>
                  <a:lnTo>
                    <a:pt x="0" y="6017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238912" y="332576"/>
              <a:ext cx="5360623" cy="5360602"/>
              <a:chOff x="0" y="0"/>
              <a:chExt cx="6350000" cy="6349975"/>
            </a:xfrm>
          </p:grpSpPr>
          <p:sp>
            <p:nvSpPr>
              <p:cNvPr id="34" name="Freeform 34"/>
              <p:cNvSpPr/>
              <p:nvPr/>
            </p:nvSpPr>
            <p:spPr>
              <a:xfrm rot="-491535">
                <a:off x="-411" y="-408"/>
                <a:ext cx="6350815" cy="6350790"/>
              </a:xfrm>
              <a:custGeom>
                <a:avLst/>
                <a:gdLst/>
                <a:ahLst/>
                <a:cxnLst/>
                <a:rect l="l" t="t" r="r" b="b"/>
                <a:pathLst>
                  <a:path w="6350815" h="6350790">
                    <a:moveTo>
                      <a:pt x="6318006" y="3627856"/>
                    </a:moveTo>
                    <a:cubicBezTo>
                      <a:pt x="6068151" y="5363388"/>
                      <a:pt x="4458573" y="6567845"/>
                      <a:pt x="2722990" y="6317983"/>
                    </a:cubicBezTo>
                    <a:cubicBezTo>
                      <a:pt x="987382" y="6068117"/>
                      <a:pt x="-217050" y="4458543"/>
                      <a:pt x="32805" y="2723010"/>
                    </a:cubicBezTo>
                    <a:cubicBezTo>
                      <a:pt x="282673" y="987390"/>
                      <a:pt x="1892224" y="-217059"/>
                      <a:pt x="3627832" y="32807"/>
                    </a:cubicBezTo>
                    <a:cubicBezTo>
                      <a:pt x="5363440" y="282673"/>
                      <a:pt x="6567874" y="1892235"/>
                      <a:pt x="6318006" y="3627856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34963" t="-6607" r="-34963" b="-660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15619804" y="6814491"/>
            <a:ext cx="2070106" cy="2070106"/>
          </a:xfrm>
          <a:custGeom>
            <a:avLst/>
            <a:gdLst/>
            <a:ahLst/>
            <a:cxnLst/>
            <a:rect l="l" t="t" r="r" b="b"/>
            <a:pathLst>
              <a:path w="2070106" h="2070106">
                <a:moveTo>
                  <a:pt x="0" y="0"/>
                </a:moveTo>
                <a:lnTo>
                  <a:pt x="2070106" y="0"/>
                </a:lnTo>
                <a:lnTo>
                  <a:pt x="2070106" y="2070106"/>
                </a:lnTo>
                <a:lnTo>
                  <a:pt x="0" y="2070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10437618" y="2605823"/>
            <a:ext cx="4799931" cy="4691933"/>
            <a:chOff x="0" y="0"/>
            <a:chExt cx="6399909" cy="625591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99909" cy="6255911"/>
            </a:xfrm>
            <a:custGeom>
              <a:avLst/>
              <a:gdLst/>
              <a:ahLst/>
              <a:cxnLst/>
              <a:rect l="l" t="t" r="r" b="b"/>
              <a:pathLst>
                <a:path w="6399909" h="6255911">
                  <a:moveTo>
                    <a:pt x="0" y="0"/>
                  </a:moveTo>
                  <a:lnTo>
                    <a:pt x="6399909" y="0"/>
                  </a:lnTo>
                  <a:lnTo>
                    <a:pt x="6399909" y="6255911"/>
                  </a:lnTo>
                  <a:lnTo>
                    <a:pt x="0" y="6255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635425" y="471349"/>
              <a:ext cx="5313233" cy="5313212"/>
              <a:chOff x="0" y="0"/>
              <a:chExt cx="6350000" cy="6349975"/>
            </a:xfrm>
          </p:grpSpPr>
          <p:sp>
            <p:nvSpPr>
              <p:cNvPr id="39" name="Freeform 39"/>
              <p:cNvSpPr/>
              <p:nvPr/>
            </p:nvSpPr>
            <p:spPr>
              <a:xfrm rot="-382419">
                <a:off x="-285" y="-282"/>
                <a:ext cx="6350563" cy="6350538"/>
              </a:xfrm>
              <a:custGeom>
                <a:avLst/>
                <a:gdLst/>
                <a:ahLst/>
                <a:cxnLst/>
                <a:rect l="l" t="t" r="r" b="b"/>
                <a:pathLst>
                  <a:path w="6350563" h="6350538">
                    <a:moveTo>
                      <a:pt x="6330656" y="3527771"/>
                    </a:moveTo>
                    <a:cubicBezTo>
                      <a:pt x="6136005" y="5270359"/>
                      <a:pt x="4565461" y="6525289"/>
                      <a:pt x="2822823" y="6330632"/>
                    </a:cubicBezTo>
                    <a:cubicBezTo>
                      <a:pt x="1080159" y="6135972"/>
                      <a:pt x="-174746" y="4565431"/>
                      <a:pt x="19905" y="2822843"/>
                    </a:cubicBezTo>
                    <a:cubicBezTo>
                      <a:pt x="214567" y="1080168"/>
                      <a:pt x="1785084" y="-174754"/>
                      <a:pt x="3527747" y="19906"/>
                    </a:cubicBezTo>
                    <a:cubicBezTo>
                      <a:pt x="5270410" y="214566"/>
                      <a:pt x="6525318" y="1785095"/>
                      <a:pt x="6330656" y="3527771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5236" t="-23649" r="-5236" b="-2364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0" name="Group 40"/>
          <p:cNvGrpSpPr/>
          <p:nvPr/>
        </p:nvGrpSpPr>
        <p:grpSpPr>
          <a:xfrm>
            <a:off x="10026227" y="6795520"/>
            <a:ext cx="2223378" cy="222337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>
            <a:off x="8841356" y="1196108"/>
            <a:ext cx="2450643" cy="1640865"/>
          </a:xfrm>
          <a:custGeom>
            <a:avLst/>
            <a:gdLst/>
            <a:ahLst/>
            <a:cxnLst/>
            <a:rect l="l" t="t" r="r" b="b"/>
            <a:pathLst>
              <a:path w="2450643" h="1640865">
                <a:moveTo>
                  <a:pt x="0" y="0"/>
                </a:moveTo>
                <a:lnTo>
                  <a:pt x="2450642" y="0"/>
                </a:lnTo>
                <a:lnTo>
                  <a:pt x="2450642" y="1640865"/>
                </a:lnTo>
                <a:lnTo>
                  <a:pt x="0" y="16408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654944" y="261280"/>
            <a:ext cx="5928986" cy="2294499"/>
          </a:xfrm>
          <a:custGeom>
            <a:avLst/>
            <a:gdLst/>
            <a:ahLst/>
            <a:cxnLst/>
            <a:rect l="l" t="t" r="r" b="b"/>
            <a:pathLst>
              <a:path w="5928986" h="2294499">
                <a:moveTo>
                  <a:pt x="0" y="0"/>
                </a:moveTo>
                <a:lnTo>
                  <a:pt x="5928987" y="0"/>
                </a:lnTo>
                <a:lnTo>
                  <a:pt x="5928987" y="2294499"/>
                </a:lnTo>
                <a:lnTo>
                  <a:pt x="0" y="22944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3391664" y="6150123"/>
            <a:ext cx="2159737" cy="3897270"/>
          </a:xfrm>
          <a:custGeom>
            <a:avLst/>
            <a:gdLst/>
            <a:ahLst/>
            <a:cxnLst/>
            <a:rect l="l" t="t" r="r" b="b"/>
            <a:pathLst>
              <a:path w="2159737" h="3897270">
                <a:moveTo>
                  <a:pt x="0" y="0"/>
                </a:moveTo>
                <a:lnTo>
                  <a:pt x="2159737" y="0"/>
                </a:lnTo>
                <a:lnTo>
                  <a:pt x="2159737" y="3897270"/>
                </a:lnTo>
                <a:lnTo>
                  <a:pt x="0" y="38972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923944" y="8530851"/>
            <a:ext cx="823695" cy="823695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83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7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987937" y="8657892"/>
            <a:ext cx="695710" cy="569612"/>
          </a:xfrm>
          <a:custGeom>
            <a:avLst/>
            <a:gdLst/>
            <a:ahLst/>
            <a:cxnLst/>
            <a:rect l="l" t="t" r="r" b="b"/>
            <a:pathLst>
              <a:path w="695710" h="569612">
                <a:moveTo>
                  <a:pt x="0" y="0"/>
                </a:moveTo>
                <a:lnTo>
                  <a:pt x="695709" y="0"/>
                </a:lnTo>
                <a:lnTo>
                  <a:pt x="695709" y="569612"/>
                </a:lnTo>
                <a:lnTo>
                  <a:pt x="0" y="5696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793635" y="3263235"/>
            <a:ext cx="8643984" cy="1026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465" lvl="1" indent="-215733" algn="l">
              <a:lnSpc>
                <a:spcPts val="2717"/>
              </a:lnSpc>
              <a:buFont typeface="Arial"/>
              <a:buChar char="•"/>
            </a:pPr>
            <a:r>
              <a:rPr lang="en-US" sz="1998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Kingswood Community Center hosts a free, monthly drive-thru food distribution </a:t>
            </a:r>
          </a:p>
          <a:p>
            <a:pPr marL="431465" lvl="1" indent="-215733" algn="l">
              <a:lnSpc>
                <a:spcPts val="2717"/>
              </a:lnSpc>
              <a:buFont typeface="Arial"/>
              <a:buChar char="•"/>
            </a:pPr>
            <a:r>
              <a:rPr lang="en-US" sz="1998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Plenty Pantry is a free weekly food pantry for Riverside residents located at The Warehouse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836894" y="5509664"/>
            <a:ext cx="8508274" cy="171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526" lvl="1" indent="-216263" algn="l">
              <a:lnSpc>
                <a:spcPts val="272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Two community refrigerators and pantries are located outside both The Warehouse and outside of Kingswood Community Center</a:t>
            </a:r>
          </a:p>
          <a:p>
            <a:pPr marL="432526" lvl="1" indent="-216263" algn="l">
              <a:lnSpc>
                <a:spcPts val="272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These community refrigerators and pantries are free and open to the public, 24/7</a:t>
            </a:r>
          </a:p>
          <a:p>
            <a:pPr marL="432526" lvl="1" indent="-216263" algn="l">
              <a:lnSpc>
                <a:spcPts val="272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Refrigerators are stocked weekly with fresh produce from the Kingswood garden, The Greenery, &amp; local donors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20531" y="2723271"/>
            <a:ext cx="7012022" cy="47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7"/>
              </a:lnSpc>
              <a:spcBef>
                <a:spcPct val="0"/>
              </a:spcBef>
            </a:pPr>
            <a:r>
              <a:rPr lang="en-US" sz="3201" b="1" spc="-124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Food Bank Partnership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20531" y="7288231"/>
            <a:ext cx="7451449" cy="50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4"/>
              </a:lnSpc>
              <a:spcBef>
                <a:spcPct val="0"/>
              </a:spcBef>
            </a:pPr>
            <a:r>
              <a:rPr lang="en-US" sz="3376" b="1" spc="-13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The Greenery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834085" y="7839732"/>
            <a:ext cx="8232592" cy="68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526" lvl="1" indent="-216263" algn="l">
              <a:lnSpc>
                <a:spcPts val="274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'A sustainable, hydroponic, indoor, vertical farm that produces an average of 100 pounds of veggies like kale, collards, radishes, lettuce a week.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20531" y="8597526"/>
            <a:ext cx="7451449" cy="50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4"/>
              </a:lnSpc>
              <a:spcBef>
                <a:spcPct val="0"/>
              </a:spcBef>
            </a:pPr>
            <a:r>
              <a:rPr lang="en-US" sz="3376" b="1" spc="-13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Snack Bags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793635" y="9157606"/>
            <a:ext cx="10699301" cy="68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526" lvl="1" indent="-216263" algn="l">
              <a:lnSpc>
                <a:spcPts val="2744"/>
              </a:lnSpc>
              <a:buFont typeface="Arial"/>
              <a:buChar char="•"/>
            </a:pPr>
            <a:r>
              <a:rPr lang="en-US" sz="2003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Our newest program is FED-UP's Snack Bags! Modeled on the amazing Backpack Program from the Food Bank of Delaware, this new initiative will provide meals and snacks daily for all the youth in The Warehouse.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3341002" y="2137189"/>
            <a:ext cx="11605995" cy="7747002"/>
          </a:xfrm>
          <a:custGeom>
            <a:avLst/>
            <a:gdLst/>
            <a:ahLst/>
            <a:cxnLst/>
            <a:rect l="l" t="t" r="r" b="b"/>
            <a:pathLst>
              <a:path w="11605995" h="7747002">
                <a:moveTo>
                  <a:pt x="0" y="0"/>
                </a:moveTo>
                <a:lnTo>
                  <a:pt x="11605996" y="0"/>
                </a:lnTo>
                <a:lnTo>
                  <a:pt x="11605996" y="7747002"/>
                </a:lnTo>
                <a:lnTo>
                  <a:pt x="0" y="774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67049" y="342132"/>
            <a:ext cx="15786745" cy="155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4"/>
              </a:lnSpc>
              <a:spcBef>
                <a:spcPct val="0"/>
              </a:spcBef>
            </a:pPr>
            <a:r>
              <a:rPr lang="en-US" sz="8095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WHY PARTNERSHIPS MATTER​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5015235" y="1646457"/>
            <a:ext cx="7906445" cy="2034939"/>
          </a:xfrm>
          <a:custGeom>
            <a:avLst/>
            <a:gdLst/>
            <a:ahLst/>
            <a:cxnLst/>
            <a:rect l="l" t="t" r="r" b="b"/>
            <a:pathLst>
              <a:path w="7906445" h="2034939">
                <a:moveTo>
                  <a:pt x="0" y="0"/>
                </a:moveTo>
                <a:lnTo>
                  <a:pt x="7906446" y="0"/>
                </a:lnTo>
                <a:lnTo>
                  <a:pt x="7906446" y="2034939"/>
                </a:lnTo>
                <a:lnTo>
                  <a:pt x="0" y="2034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649" b="-503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47425" y="151641"/>
            <a:ext cx="8796575" cy="118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80"/>
              </a:lnSpc>
              <a:spcBef>
                <a:spcPct val="0"/>
              </a:spcBef>
            </a:pPr>
            <a:r>
              <a:rPr lang="en-US" sz="616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PARTNERSHIP SPOTLIGHT: 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2334" y="4341331"/>
            <a:ext cx="15383332" cy="72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4"/>
              </a:lnSpc>
              <a:spcBef>
                <a:spcPct val="0"/>
              </a:spcBef>
            </a:pPr>
            <a:r>
              <a:rPr lang="en-US" sz="3867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Lead tenant in the new 80,000sq ft Early Learning Center – 16Ksquare feet​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42995" y="5768367"/>
            <a:ext cx="3590156" cy="28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</a:pPr>
            <a:r>
              <a:rPr lang="en-US" sz="2789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Workforce Development​</a:t>
            </a:r>
          </a:p>
          <a:p>
            <a:pPr marL="602147" lvl="1" indent="-301074" algn="l">
              <a:lnSpc>
                <a:spcPts val="4518"/>
              </a:lnSpc>
              <a:spcBef>
                <a:spcPct val="0"/>
              </a:spcBef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Work Advance- Placing in High Turnover/High demand roles​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33428" y="5863854"/>
            <a:ext cx="5548788" cy="2718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</a:pPr>
            <a:r>
              <a:rPr lang="en-US" sz="2743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New Building Capital​</a:t>
            </a:r>
          </a:p>
          <a:p>
            <a:pPr algn="l">
              <a:lnSpc>
                <a:spcPts val="4443"/>
              </a:lnSpc>
              <a:spcBef>
                <a:spcPct val="0"/>
              </a:spcBef>
            </a:pPr>
            <a:r>
              <a:rPr lang="en-US" sz="2743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Leveraging their balance sheet for a $13M Bridge Loan in a New ​Market Tax Credit deal to garner $9.2M in equity (20% of the Capital)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31433" y="5775694"/>
            <a:ext cx="3913434" cy="2808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789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Services:​</a:t>
            </a:r>
          </a:p>
          <a:p>
            <a:pPr marL="601980" lvl="1" indent="-300990">
              <a:lnSpc>
                <a:spcPts val="3597"/>
              </a:lnSpc>
              <a:buFont typeface="Arial"/>
              <a:buChar char="•"/>
            </a:pPr>
            <a:r>
              <a:rPr lang="en-US" sz="275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 General Pediatric Services​</a:t>
            </a:r>
            <a:endParaRPr lang="en-US" sz="2750" b="1">
              <a:solidFill>
                <a:srgbClr val="183D69"/>
              </a:solidFill>
              <a:latin typeface="Oswald Bold"/>
              <a:ea typeface="Oswald Bold"/>
              <a:cs typeface="Oswald Bold"/>
            </a:endParaRPr>
          </a:p>
          <a:p>
            <a:pPr marL="601980" lvl="1" indent="-300990" algn="l">
              <a:lnSpc>
                <a:spcPts val="3597"/>
              </a:lnSpc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 Dental​</a:t>
            </a:r>
            <a:endParaRPr lang="en-US" sz="2789" b="1">
              <a:solidFill>
                <a:srgbClr val="183D69"/>
              </a:solidFill>
              <a:latin typeface="Oswald Bold"/>
              <a:ea typeface="Oswald Bold"/>
              <a:cs typeface="Oswald Bold"/>
            </a:endParaRPr>
          </a:p>
          <a:p>
            <a:pPr marL="601980" lvl="1" indent="-300990" algn="l">
              <a:lnSpc>
                <a:spcPts val="3597"/>
              </a:lnSpc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 Ophthalmology​</a:t>
            </a:r>
            <a:endParaRPr lang="en-US" sz="2789" b="1">
              <a:solidFill>
                <a:srgbClr val="183D69"/>
              </a:solidFill>
              <a:latin typeface="Oswald Bold"/>
              <a:ea typeface="Oswald Bold"/>
              <a:cs typeface="Oswald Bold"/>
            </a:endParaRPr>
          </a:p>
          <a:p>
            <a:pPr marL="601980" lvl="1" indent="-300990" algn="l">
              <a:lnSpc>
                <a:spcPts val="3597"/>
              </a:lnSpc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 Behavior Health ​ </a:t>
            </a:r>
            <a:endParaRPr lang="en-US" sz="2789" b="1">
              <a:solidFill>
                <a:srgbClr val="183D69"/>
              </a:solidFill>
              <a:latin typeface="Oswald Bold"/>
              <a:ea typeface="Oswald Bold"/>
              <a:cs typeface="Oswald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007945" y="1717959"/>
            <a:ext cx="10272111" cy="1966146"/>
          </a:xfrm>
          <a:custGeom>
            <a:avLst/>
            <a:gdLst/>
            <a:ahLst/>
            <a:cxnLst/>
            <a:rect l="l" t="t" r="r" b="b"/>
            <a:pathLst>
              <a:path w="10272111" h="1966146">
                <a:moveTo>
                  <a:pt x="0" y="0"/>
                </a:moveTo>
                <a:lnTo>
                  <a:pt x="10272110" y="0"/>
                </a:lnTo>
                <a:lnTo>
                  <a:pt x="10272110" y="1966147"/>
                </a:lnTo>
                <a:lnTo>
                  <a:pt x="0" y="1966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47425" y="151641"/>
            <a:ext cx="8796575" cy="118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80"/>
              </a:lnSpc>
              <a:spcBef>
                <a:spcPct val="0"/>
              </a:spcBef>
            </a:pPr>
            <a:r>
              <a:rPr lang="en-US" sz="6160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PARTNERSHIP SPOTLIGHT: 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2334" y="4341331"/>
            <a:ext cx="18645883" cy="72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4"/>
              </a:lnSpc>
              <a:spcBef>
                <a:spcPct val="0"/>
              </a:spcBef>
            </a:pPr>
            <a:r>
              <a:rPr lang="en-US" sz="3867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Lead tenant in the new 65K sq ft Senior High Rise Building – 10k Square Foot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4098" y="6415050"/>
            <a:ext cx="3590156" cy="52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8"/>
              </a:lnSpc>
              <a:spcBef>
                <a:spcPct val="0"/>
              </a:spcBef>
            </a:pPr>
            <a:r>
              <a:rPr lang="en-US" sz="2789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Community Outreach​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50074" y="6405525"/>
            <a:ext cx="5548788" cy="51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3"/>
              </a:lnSpc>
              <a:spcBef>
                <a:spcPct val="0"/>
              </a:spcBef>
            </a:pPr>
            <a:r>
              <a:rPr lang="en-US" sz="2743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Breast Cancer Initiative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71357" y="6510300"/>
            <a:ext cx="3737588" cy="2216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789" b="1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Services:​</a:t>
            </a:r>
          </a:p>
          <a:p>
            <a:pPr marL="602147" lvl="1" indent="-301074" algn="l">
              <a:lnSpc>
                <a:spcPts val="3597"/>
              </a:lnSpc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General Services​</a:t>
            </a:r>
          </a:p>
          <a:p>
            <a:pPr marL="602147" lvl="1" indent="-301074" algn="l">
              <a:lnSpc>
                <a:spcPts val="3597"/>
              </a:lnSpc>
              <a:buFont typeface="Arial"/>
              <a:buChar char="•"/>
            </a:pPr>
            <a:r>
              <a:rPr lang="en-US" sz="278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Specializing in Senior Care​ </a:t>
            </a:r>
          </a:p>
          <a:p>
            <a:pPr algn="l">
              <a:lnSpc>
                <a:spcPts val="3597"/>
              </a:lnSpc>
            </a:pPr>
            <a:endParaRPr lang="en-US" sz="2789" b="1">
              <a:solidFill>
                <a:srgbClr val="183D69"/>
              </a:solidFill>
              <a:latin typeface="Oswald Bold"/>
              <a:ea typeface="Oswald Bold"/>
              <a:cs typeface="Oswald Bold"/>
              <a:sym typeface="Oswald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1774528" y="1780220"/>
              <a:ext cx="1778797" cy="1775951"/>
              <a:chOff x="0" y="0"/>
              <a:chExt cx="6350000" cy="63398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67001" y="1232989"/>
            <a:ext cx="13852804" cy="212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63"/>
              </a:lnSpc>
            </a:pPr>
            <a:r>
              <a:rPr lang="en-US" sz="12402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WHAT WE’VE LEARNED​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75936" y="4083987"/>
            <a:ext cx="12606133" cy="505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0924" lvl="1" indent="-535462" algn="l">
              <a:lnSpc>
                <a:spcPts val="8035"/>
              </a:lnSpc>
              <a:buFont typeface="Arial"/>
              <a:buChar char="•"/>
            </a:pPr>
            <a:r>
              <a:rPr lang="en-US" sz="496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Design with community​</a:t>
            </a:r>
          </a:p>
          <a:p>
            <a:pPr marL="1070924" lvl="1" indent="-535462" algn="l">
              <a:lnSpc>
                <a:spcPts val="8035"/>
              </a:lnSpc>
              <a:buFont typeface="Arial"/>
              <a:buChar char="•"/>
            </a:pPr>
            <a:r>
              <a:rPr lang="en-US" sz="496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Trust takes time​</a:t>
            </a:r>
          </a:p>
          <a:p>
            <a:pPr marL="1070924" lvl="1" indent="-535462" algn="l">
              <a:lnSpc>
                <a:spcPts val="8035"/>
              </a:lnSpc>
              <a:buFont typeface="Arial"/>
              <a:buChar char="•"/>
            </a:pPr>
            <a:r>
              <a:rPr lang="en-US" sz="496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Partnerships require stewardship​</a:t>
            </a:r>
          </a:p>
          <a:p>
            <a:pPr marL="1070924" lvl="1" indent="-535462" algn="l">
              <a:lnSpc>
                <a:spcPts val="8035"/>
              </a:lnSpc>
              <a:buFont typeface="Arial"/>
              <a:buChar char="•"/>
            </a:pPr>
            <a:r>
              <a:rPr lang="en-US" sz="496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Health is interconnected​</a:t>
            </a:r>
          </a:p>
          <a:p>
            <a:pPr marL="1070924" lvl="1" indent="-535462" algn="l">
              <a:lnSpc>
                <a:spcPts val="8035"/>
              </a:lnSpc>
              <a:buFont typeface="Arial"/>
              <a:buChar char="•"/>
            </a:pPr>
            <a:r>
              <a:rPr lang="en-US" sz="496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Sustainability requires alignment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1774528" y="1780220"/>
              <a:ext cx="1778797" cy="1775951"/>
              <a:chOff x="0" y="0"/>
              <a:chExt cx="6350000" cy="63398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60180" y="1678420"/>
            <a:ext cx="16548927" cy="663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48"/>
              </a:lnSpc>
            </a:pPr>
            <a:r>
              <a:rPr lang="en-US" sz="6500" b="1" dirty="0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Community health isn't created by a single pr</a:t>
            </a:r>
            <a:r>
              <a:rPr lang="en-US" sz="6500" b="1" err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ogram </a:t>
            </a:r>
            <a:r>
              <a:rPr lang="en-US" sz="6500" b="1" dirty="0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or organization. </a:t>
            </a:r>
            <a:r>
              <a:rPr lang="en-US" sz="65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It's created</a:t>
            </a:r>
            <a:r>
              <a:rPr lang="en-US" sz="6500" b="1" dirty="0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 when residents, partners, </a:t>
            </a:r>
            <a:r>
              <a:rPr lang="en-US" sz="6500" b="1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and institutions work together around a shared</a:t>
            </a:r>
            <a:r>
              <a:rPr lang="en-US" sz="6500" b="1" dirty="0">
                <a:solidFill>
                  <a:srgbClr val="16416F"/>
                </a:solidFill>
                <a:latin typeface="Arialle Bold"/>
                <a:ea typeface="Arialle Bold"/>
                <a:cs typeface="Arialle Bold"/>
                <a:sym typeface="Arialle Bold"/>
              </a:rPr>
              <a:t> vision for community well-being.​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770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208251" y="486482"/>
            <a:ext cx="12537401" cy="2414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21"/>
              </a:lnSpc>
              <a:spcBef>
                <a:spcPct val="0"/>
              </a:spcBef>
            </a:pPr>
            <a:r>
              <a:rPr lang="en-US" sz="12605" b="1" dirty="0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THE CHALLENGE​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89272" y="3094761"/>
            <a:ext cx="8764928" cy="4877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7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Traditional systems work in silos.​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 Healthcare​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 Housing​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 Education​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 Workforce Development​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 dirty="0">
                <a:solidFill>
                  <a:srgbClr val="06AD5B"/>
                </a:solidFill>
                <a:latin typeface="Oswald Bold"/>
                <a:ea typeface="Oswald Bold"/>
                <a:cs typeface="Oswald Bold"/>
                <a:sym typeface="Oswald Bold"/>
              </a:rPr>
              <a:t> Food Access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96270" y="8458871"/>
            <a:ext cx="12156401" cy="992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41"/>
              </a:lnSpc>
              <a:spcBef>
                <a:spcPct val="0"/>
              </a:spcBef>
            </a:pPr>
            <a:r>
              <a:rPr lang="en-US" sz="5211" b="1" dirty="0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Residents experience them all at once.​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42027" y="5187281"/>
            <a:ext cx="1587390" cy="1587390"/>
          </a:xfrm>
          <a:custGeom>
            <a:avLst/>
            <a:gdLst/>
            <a:ahLst/>
            <a:cxnLst/>
            <a:rect l="l" t="t" r="r" b="b"/>
            <a:pathLst>
              <a:path w="1587390" h="1587390">
                <a:moveTo>
                  <a:pt x="0" y="0"/>
                </a:moveTo>
                <a:lnTo>
                  <a:pt x="1587390" y="0"/>
                </a:lnTo>
                <a:lnTo>
                  <a:pt x="1587390" y="1587390"/>
                </a:lnTo>
                <a:lnTo>
                  <a:pt x="0" y="1587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4" name="Group 4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 rot="5400000">
            <a:off x="2135" y="7620939"/>
            <a:ext cx="2663927" cy="2668196"/>
            <a:chOff x="0" y="0"/>
            <a:chExt cx="3551902" cy="3557594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1774528" y="1780220"/>
              <a:ext cx="1778797" cy="1775951"/>
              <a:chOff x="0" y="0"/>
              <a:chExt cx="6350000" cy="63398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01148" y="3007486"/>
            <a:ext cx="13750322" cy="376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7"/>
              </a:lnSpc>
            </a:pPr>
            <a:r>
              <a:rPr lang="en-US" sz="22034" b="1" dirty="0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478870" y="31233"/>
            <a:ext cx="7614188" cy="7591841"/>
            <a:chOff x="0" y="0"/>
            <a:chExt cx="10152251" cy="1012245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152251" cy="10122454"/>
              <a:chOff x="0" y="0"/>
              <a:chExt cx="6368692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6869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68692" h="6350000">
                    <a:moveTo>
                      <a:pt x="3184346" y="0"/>
                    </a:moveTo>
                    <a:cubicBezTo>
                      <a:pt x="1425680" y="0"/>
                      <a:pt x="0" y="1421496"/>
                      <a:pt x="0" y="3175000"/>
                    </a:cubicBezTo>
                    <a:cubicBezTo>
                      <a:pt x="0" y="4928504"/>
                      <a:pt x="1425680" y="6350000"/>
                      <a:pt x="3184346" y="6350000"/>
                    </a:cubicBezTo>
                    <a:cubicBezTo>
                      <a:pt x="4943012" y="6350000"/>
                      <a:pt x="6368692" y="4928504"/>
                      <a:pt x="6368692" y="3175000"/>
                    </a:cubicBezTo>
                    <a:cubicBezTo>
                      <a:pt x="6368692" y="1421496"/>
                      <a:pt x="4943012" y="0"/>
                      <a:pt x="318434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499851" y="468949"/>
              <a:ext cx="9152550" cy="9184557"/>
            </a:xfrm>
            <a:custGeom>
              <a:avLst/>
              <a:gdLst/>
              <a:ahLst/>
              <a:cxnLst/>
              <a:rect l="l" t="t" r="r" b="b"/>
              <a:pathLst>
                <a:path w="9152550" h="9184557">
                  <a:moveTo>
                    <a:pt x="0" y="0"/>
                  </a:moveTo>
                  <a:lnTo>
                    <a:pt x="9152550" y="0"/>
                  </a:lnTo>
                  <a:lnTo>
                    <a:pt x="9152550" y="9184557"/>
                  </a:lnTo>
                  <a:lnTo>
                    <a:pt x="0" y="9184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741" b="-1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3423154" y="7817852"/>
            <a:ext cx="11441692" cy="2255319"/>
          </a:xfrm>
          <a:custGeom>
            <a:avLst/>
            <a:gdLst/>
            <a:ahLst/>
            <a:cxnLst/>
            <a:rect l="l" t="t" r="r" b="b"/>
            <a:pathLst>
              <a:path w="11441692" h="2255319">
                <a:moveTo>
                  <a:pt x="0" y="0"/>
                </a:moveTo>
                <a:lnTo>
                  <a:pt x="11441692" y="0"/>
                </a:lnTo>
                <a:lnTo>
                  <a:pt x="11441692" y="2255319"/>
                </a:lnTo>
                <a:lnTo>
                  <a:pt x="0" y="225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45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0" y="7327219"/>
            <a:ext cx="2973742" cy="2968984"/>
            <a:chOff x="0" y="0"/>
            <a:chExt cx="3964990" cy="395864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979323"/>
              <a:ext cx="1982495" cy="1979323"/>
              <a:chOff x="0" y="0"/>
              <a:chExt cx="6350000" cy="63398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1982495" cy="1979323"/>
              <a:chOff x="0" y="0"/>
              <a:chExt cx="6350000" cy="6339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982495" y="1979323"/>
              <a:ext cx="1982495" cy="1979323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1382316" y="2072943"/>
            <a:ext cx="1375235" cy="1370078"/>
          </a:xfrm>
          <a:custGeom>
            <a:avLst/>
            <a:gdLst/>
            <a:ahLst/>
            <a:cxnLst/>
            <a:rect l="l" t="t" r="r" b="b"/>
            <a:pathLst>
              <a:path w="1375235" h="1370078">
                <a:moveTo>
                  <a:pt x="0" y="0"/>
                </a:moveTo>
                <a:lnTo>
                  <a:pt x="1375235" y="0"/>
                </a:lnTo>
                <a:lnTo>
                  <a:pt x="1375235" y="1370078"/>
                </a:lnTo>
                <a:lnTo>
                  <a:pt x="0" y="1370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3376303" y="1634767"/>
            <a:ext cx="10411594" cy="8652233"/>
            <a:chOff x="0" y="0"/>
            <a:chExt cx="13882125" cy="11536311"/>
          </a:xfrm>
        </p:grpSpPr>
        <p:grpSp>
          <p:nvGrpSpPr>
            <p:cNvPr id="18" name="Group 18"/>
            <p:cNvGrpSpPr/>
            <p:nvPr/>
          </p:nvGrpSpPr>
          <p:grpSpPr>
            <a:xfrm>
              <a:off x="4369376" y="918412"/>
              <a:ext cx="5727628" cy="5733516"/>
              <a:chOff x="0" y="0"/>
              <a:chExt cx="812800" cy="81363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36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3636">
                    <a:moveTo>
                      <a:pt x="406400" y="0"/>
                    </a:moveTo>
                    <a:cubicBezTo>
                      <a:pt x="181951" y="0"/>
                      <a:pt x="0" y="182139"/>
                      <a:pt x="0" y="406818"/>
                    </a:cubicBezTo>
                    <a:cubicBezTo>
                      <a:pt x="0" y="631497"/>
                      <a:pt x="181951" y="813636"/>
                      <a:pt x="406400" y="813636"/>
                    </a:cubicBezTo>
                    <a:cubicBezTo>
                      <a:pt x="630849" y="813636"/>
                      <a:pt x="812800" y="631497"/>
                      <a:pt x="812800" y="406818"/>
                    </a:cubicBezTo>
                    <a:cubicBezTo>
                      <a:pt x="812800" y="18213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6416F">
                  <a:alpha val="7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9128"/>
                <a:ext cx="660400" cy="718229"/>
              </a:xfrm>
              <a:prstGeom prst="rect">
                <a:avLst/>
              </a:prstGeom>
            </p:spPr>
            <p:txBody>
              <a:bodyPr lIns="66546" tIns="66546" rIns="66546" bIns="66546" rtlCol="0" anchor="ctr"/>
              <a:lstStyle/>
              <a:p>
                <a:pPr algn="ctr">
                  <a:lnSpc>
                    <a:spcPts val="2408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5375138" y="2138759"/>
              <a:ext cx="3716105" cy="1449281"/>
            </a:xfrm>
            <a:custGeom>
              <a:avLst/>
              <a:gdLst/>
              <a:ahLst/>
              <a:cxnLst/>
              <a:rect l="l" t="t" r="r" b="b"/>
              <a:pathLst>
                <a:path w="3716105" h="1449281">
                  <a:moveTo>
                    <a:pt x="0" y="0"/>
                  </a:moveTo>
                  <a:lnTo>
                    <a:pt x="3716105" y="0"/>
                  </a:lnTo>
                  <a:lnTo>
                    <a:pt x="3716105" y="1449281"/>
                  </a:lnTo>
                  <a:lnTo>
                    <a:pt x="0" y="144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6549836" y="4952324"/>
              <a:ext cx="5716572" cy="5388990"/>
              <a:chOff x="0" y="0"/>
              <a:chExt cx="812800" cy="7662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76622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66223">
                    <a:moveTo>
                      <a:pt x="406400" y="0"/>
                    </a:moveTo>
                    <a:cubicBezTo>
                      <a:pt x="181951" y="0"/>
                      <a:pt x="0" y="171525"/>
                      <a:pt x="0" y="383112"/>
                    </a:cubicBezTo>
                    <a:cubicBezTo>
                      <a:pt x="0" y="594698"/>
                      <a:pt x="181951" y="766223"/>
                      <a:pt x="406400" y="766223"/>
                    </a:cubicBezTo>
                    <a:cubicBezTo>
                      <a:pt x="630849" y="766223"/>
                      <a:pt x="812800" y="594698"/>
                      <a:pt x="812800" y="383112"/>
                    </a:cubicBezTo>
                    <a:cubicBezTo>
                      <a:pt x="812800" y="171525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D5B">
                  <a:alpha val="7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4683"/>
                <a:ext cx="660400" cy="679706"/>
              </a:xfrm>
              <a:prstGeom prst="rect">
                <a:avLst/>
              </a:prstGeom>
            </p:spPr>
            <p:txBody>
              <a:bodyPr lIns="73288" tIns="73288" rIns="73288" bIns="73288" rtlCol="0" anchor="ctr"/>
              <a:lstStyle/>
              <a:p>
                <a:pPr algn="ctr">
                  <a:lnSpc>
                    <a:spcPts val="240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57930" y="4615035"/>
              <a:ext cx="5718146" cy="5726278"/>
              <a:chOff x="0" y="0"/>
              <a:chExt cx="812800" cy="81395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395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3956">
                    <a:moveTo>
                      <a:pt x="406400" y="0"/>
                    </a:moveTo>
                    <a:cubicBezTo>
                      <a:pt x="181951" y="0"/>
                      <a:pt x="0" y="182210"/>
                      <a:pt x="0" y="406978"/>
                    </a:cubicBezTo>
                    <a:cubicBezTo>
                      <a:pt x="0" y="631746"/>
                      <a:pt x="181951" y="813956"/>
                      <a:pt x="406400" y="813956"/>
                    </a:cubicBezTo>
                    <a:cubicBezTo>
                      <a:pt x="630849" y="813956"/>
                      <a:pt x="812800" y="631746"/>
                      <a:pt x="812800" y="406978"/>
                    </a:cubicBezTo>
                    <a:cubicBezTo>
                      <a:pt x="812800" y="18221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8CCD">
                  <a:alpha val="7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19158"/>
                <a:ext cx="660400" cy="718489"/>
              </a:xfrm>
              <a:prstGeom prst="rect">
                <a:avLst/>
              </a:prstGeom>
            </p:spPr>
            <p:txBody>
              <a:bodyPr lIns="73308" tIns="73308" rIns="73308" bIns="73308" rtlCol="0" anchor="ctr"/>
              <a:lstStyle/>
              <a:p>
                <a:pPr algn="ctr">
                  <a:lnSpc>
                    <a:spcPts val="2408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868315" y="6785451"/>
              <a:ext cx="3002123" cy="2176539"/>
            </a:xfrm>
            <a:custGeom>
              <a:avLst/>
              <a:gdLst/>
              <a:ahLst/>
              <a:cxnLst/>
              <a:rect l="l" t="t" r="r" b="b"/>
              <a:pathLst>
                <a:path w="3002123" h="2176539">
                  <a:moveTo>
                    <a:pt x="0" y="0"/>
                  </a:moveTo>
                  <a:lnTo>
                    <a:pt x="3002123" y="0"/>
                  </a:lnTo>
                  <a:lnTo>
                    <a:pt x="3002123" y="2176540"/>
                  </a:lnTo>
                  <a:lnTo>
                    <a:pt x="0" y="2176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5683135" y="4442493"/>
              <a:ext cx="3100111" cy="3100111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08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5844449" y="4392168"/>
              <a:ext cx="2777484" cy="2986542"/>
            </a:xfrm>
            <a:custGeom>
              <a:avLst/>
              <a:gdLst/>
              <a:ahLst/>
              <a:cxnLst/>
              <a:rect l="l" t="t" r="r" b="b"/>
              <a:pathLst>
                <a:path w="2777484" h="2986542">
                  <a:moveTo>
                    <a:pt x="0" y="0"/>
                  </a:moveTo>
                  <a:lnTo>
                    <a:pt x="2777483" y="0"/>
                  </a:lnTo>
                  <a:lnTo>
                    <a:pt x="2777483" y="2986542"/>
                  </a:lnTo>
                  <a:lnTo>
                    <a:pt x="0" y="2986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839982" y="7436033"/>
              <a:ext cx="3867873" cy="1392434"/>
            </a:xfrm>
            <a:custGeom>
              <a:avLst/>
              <a:gdLst/>
              <a:ahLst/>
              <a:cxnLst/>
              <a:rect l="l" t="t" r="r" b="b"/>
              <a:pathLst>
                <a:path w="3867873" h="1392434">
                  <a:moveTo>
                    <a:pt x="0" y="0"/>
                  </a:moveTo>
                  <a:lnTo>
                    <a:pt x="3867873" y="0"/>
                  </a:lnTo>
                  <a:lnTo>
                    <a:pt x="3867873" y="1392434"/>
                  </a:lnTo>
                  <a:lnTo>
                    <a:pt x="0" y="1392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5493558">
              <a:off x="6527337" y="-1653525"/>
              <a:ext cx="1697478" cy="5143874"/>
            </a:xfrm>
            <a:custGeom>
              <a:avLst/>
              <a:gdLst/>
              <a:ahLst/>
              <a:cxnLst/>
              <a:rect l="l" t="t" r="r" b="b"/>
              <a:pathLst>
                <a:path w="1697478" h="5143874">
                  <a:moveTo>
                    <a:pt x="0" y="0"/>
                  </a:moveTo>
                  <a:lnTo>
                    <a:pt x="1697478" y="0"/>
                  </a:lnTo>
                  <a:lnTo>
                    <a:pt x="1697478" y="5143873"/>
                  </a:lnTo>
                  <a:lnTo>
                    <a:pt x="0" y="5143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9079964">
              <a:off x="11054870" y="6300545"/>
              <a:ext cx="1697478" cy="5143874"/>
            </a:xfrm>
            <a:custGeom>
              <a:avLst/>
              <a:gdLst/>
              <a:ahLst/>
              <a:cxnLst/>
              <a:rect l="l" t="t" r="r" b="b"/>
              <a:pathLst>
                <a:path w="1697478" h="5143874">
                  <a:moveTo>
                    <a:pt x="0" y="0"/>
                  </a:moveTo>
                  <a:lnTo>
                    <a:pt x="1697478" y="0"/>
                  </a:lnTo>
                  <a:lnTo>
                    <a:pt x="1697478" y="5143874"/>
                  </a:lnTo>
                  <a:lnTo>
                    <a:pt x="0" y="5143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1420874">
              <a:off x="961545" y="6091708"/>
              <a:ext cx="1697478" cy="5143874"/>
            </a:xfrm>
            <a:custGeom>
              <a:avLst/>
              <a:gdLst/>
              <a:ahLst/>
              <a:cxnLst/>
              <a:rect l="l" t="t" r="r" b="b"/>
              <a:pathLst>
                <a:path w="1697478" h="5143874">
                  <a:moveTo>
                    <a:pt x="0" y="0"/>
                  </a:moveTo>
                  <a:lnTo>
                    <a:pt x="1697478" y="0"/>
                  </a:lnTo>
                  <a:lnTo>
                    <a:pt x="1697478" y="5143874"/>
                  </a:lnTo>
                  <a:lnTo>
                    <a:pt x="0" y="5143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Freeform 37"/>
          <p:cNvSpPr/>
          <p:nvPr/>
        </p:nvSpPr>
        <p:spPr>
          <a:xfrm>
            <a:off x="420853" y="3285729"/>
            <a:ext cx="1466444" cy="1294137"/>
          </a:xfrm>
          <a:custGeom>
            <a:avLst/>
            <a:gdLst/>
            <a:ahLst/>
            <a:cxnLst/>
            <a:rect l="l" t="t" r="r" b="b"/>
            <a:pathLst>
              <a:path w="1466444" h="1294137">
                <a:moveTo>
                  <a:pt x="0" y="0"/>
                </a:moveTo>
                <a:lnTo>
                  <a:pt x="1466444" y="0"/>
                </a:lnTo>
                <a:lnTo>
                  <a:pt x="1466444" y="1294137"/>
                </a:lnTo>
                <a:lnTo>
                  <a:pt x="0" y="1294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6322473" y="5866038"/>
            <a:ext cx="1794077" cy="1560847"/>
          </a:xfrm>
          <a:custGeom>
            <a:avLst/>
            <a:gdLst/>
            <a:ahLst/>
            <a:cxnLst/>
            <a:rect l="l" t="t" r="r" b="b"/>
            <a:pathLst>
              <a:path w="1794077" h="1560847">
                <a:moveTo>
                  <a:pt x="0" y="0"/>
                </a:moveTo>
                <a:lnTo>
                  <a:pt x="1794077" y="0"/>
                </a:lnTo>
                <a:lnTo>
                  <a:pt x="1794077" y="1560847"/>
                </a:lnTo>
                <a:lnTo>
                  <a:pt x="0" y="15608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3062889" y="1566722"/>
            <a:ext cx="3262494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6416F"/>
                </a:solidFill>
                <a:latin typeface="Oswald"/>
                <a:ea typeface="Oswald"/>
                <a:cs typeface="Oswald"/>
                <a:sym typeface="Oswald"/>
              </a:rPr>
              <a:t>REACH removes barriers to prosperity by serving as the </a:t>
            </a:r>
            <a:r>
              <a:rPr lang="en-US" sz="2499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community quarterback</a:t>
            </a:r>
            <a:r>
              <a:rPr lang="en-US" sz="2499">
                <a:solidFill>
                  <a:srgbClr val="16416F"/>
                </a:solidFill>
                <a:latin typeface="Oswald"/>
                <a:ea typeface="Oswald"/>
                <a:cs typeface="Oswald"/>
                <a:sym typeface="Oswald"/>
              </a:rPr>
              <a:t> and </a:t>
            </a:r>
            <a:r>
              <a:rPr lang="en-US" sz="2499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managing partner</a:t>
            </a:r>
            <a:r>
              <a:rPr lang="en-US" sz="2499">
                <a:solidFill>
                  <a:srgbClr val="16416F"/>
                </a:solidFill>
                <a:latin typeface="Oswald"/>
                <a:ea typeface="Oswald"/>
                <a:cs typeface="Oswald"/>
                <a:sym typeface="Oswald"/>
              </a:rPr>
              <a:t> for The Warehouse and Kingswood Community Center.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831475" y="5455201"/>
            <a:ext cx="3330250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AD5B"/>
                </a:solidFill>
                <a:latin typeface="Oswald"/>
                <a:ea typeface="Oswald"/>
                <a:cs typeface="Oswald"/>
                <a:sym typeface="Oswald"/>
              </a:rPr>
              <a:t>Founded in 1946, Kingswood, </a:t>
            </a:r>
            <a:r>
              <a:rPr lang="en-US" sz="2499" b="1">
                <a:solidFill>
                  <a:srgbClr val="00AD5B"/>
                </a:solidFill>
                <a:latin typeface="Oswald Bold"/>
                <a:ea typeface="Oswald Bold"/>
                <a:cs typeface="Oswald Bold"/>
                <a:sym typeface="Oswald Bold"/>
              </a:rPr>
              <a:t>a service provider </a:t>
            </a:r>
            <a:r>
              <a:rPr lang="en-US" sz="2499">
                <a:solidFill>
                  <a:srgbClr val="00AD5B"/>
                </a:solidFill>
                <a:latin typeface="Oswald"/>
                <a:ea typeface="Oswald"/>
                <a:cs typeface="Oswald"/>
                <a:sym typeface="Oswald"/>
              </a:rPr>
              <a:t>of The WRK Group, provides an Early Learning Academy, Senior Center, and   community outreach services.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34637" y="2936800"/>
            <a:ext cx="3734109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D8CCD"/>
                </a:solidFill>
                <a:latin typeface="Oswald"/>
                <a:ea typeface="Oswald"/>
                <a:cs typeface="Oswald"/>
                <a:sym typeface="Oswald"/>
              </a:rPr>
              <a:t>The Warehouse, a </a:t>
            </a:r>
            <a:r>
              <a:rPr lang="en-US" sz="2499" b="1">
                <a:solidFill>
                  <a:srgbClr val="0D8CCD"/>
                </a:solidFill>
                <a:latin typeface="Oswald Bold"/>
                <a:ea typeface="Oswald Bold"/>
                <a:cs typeface="Oswald Bold"/>
                <a:sym typeface="Oswald Bold"/>
              </a:rPr>
              <a:t>service provider</a:t>
            </a:r>
            <a:r>
              <a:rPr lang="en-US" sz="2499">
                <a:solidFill>
                  <a:srgbClr val="0D8CCD"/>
                </a:solidFill>
                <a:latin typeface="Oswald"/>
                <a:ea typeface="Oswald"/>
                <a:cs typeface="Oswald"/>
                <a:sym typeface="Oswald"/>
              </a:rPr>
              <a:t> of The WRK Group, was developed "For Teens, By Teens" and serves as an innovative, one-stop center serving youth ages 13 to 24.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722" y="508000"/>
            <a:ext cx="582557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>
                <a:solidFill>
                  <a:srgbClr val="16416F"/>
                </a:solidFill>
                <a:latin typeface="Oswald Bold"/>
                <a:ea typeface="Oswald Bold"/>
                <a:cs typeface="Oswald Bold"/>
                <a:sym typeface="Oswald Bold"/>
              </a:rPr>
              <a:t>WE            TOGETHER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282069" y="9377422"/>
            <a:ext cx="1727038" cy="669971"/>
          </a:xfrm>
          <a:custGeom>
            <a:avLst/>
            <a:gdLst/>
            <a:ahLst/>
            <a:cxnLst/>
            <a:rect l="l" t="t" r="r" b="b"/>
            <a:pathLst>
              <a:path w="1727038" h="669971">
                <a:moveTo>
                  <a:pt x="0" y="0"/>
                </a:moveTo>
                <a:lnTo>
                  <a:pt x="1727037" y="0"/>
                </a:lnTo>
                <a:lnTo>
                  <a:pt x="1727037" y="669971"/>
                </a:lnTo>
                <a:lnTo>
                  <a:pt x="0" y="6699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887297" y="693714"/>
            <a:ext cx="1864763" cy="723399"/>
          </a:xfrm>
          <a:custGeom>
            <a:avLst/>
            <a:gdLst/>
            <a:ahLst/>
            <a:cxnLst/>
            <a:rect l="l" t="t" r="r" b="b"/>
            <a:pathLst>
              <a:path w="1864763" h="723399">
                <a:moveTo>
                  <a:pt x="0" y="0"/>
                </a:moveTo>
                <a:lnTo>
                  <a:pt x="1864763" y="0"/>
                </a:lnTo>
                <a:lnTo>
                  <a:pt x="1864763" y="723400"/>
                </a:lnTo>
                <a:lnTo>
                  <a:pt x="0" y="723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D8CC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854470" y="41831"/>
            <a:ext cx="7199234" cy="5245096"/>
          </a:xfrm>
          <a:custGeom>
            <a:avLst/>
            <a:gdLst/>
            <a:ahLst/>
            <a:cxnLst/>
            <a:rect l="l" t="t" r="r" b="b"/>
            <a:pathLst>
              <a:path w="7199234" h="5245096">
                <a:moveTo>
                  <a:pt x="0" y="0"/>
                </a:moveTo>
                <a:lnTo>
                  <a:pt x="7199234" y="0"/>
                </a:lnTo>
                <a:lnTo>
                  <a:pt x="7199234" y="5245095"/>
                </a:lnTo>
                <a:lnTo>
                  <a:pt x="0" y="524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30232" y="41831"/>
            <a:ext cx="7633132" cy="4892538"/>
          </a:xfrm>
          <a:custGeom>
            <a:avLst/>
            <a:gdLst/>
            <a:ahLst/>
            <a:cxnLst/>
            <a:rect l="l" t="t" r="r" b="b"/>
            <a:pathLst>
              <a:path w="7633132" h="4892538">
                <a:moveTo>
                  <a:pt x="0" y="0"/>
                </a:moveTo>
                <a:lnTo>
                  <a:pt x="7633132" y="0"/>
                </a:lnTo>
                <a:lnTo>
                  <a:pt x="7633132" y="4892538"/>
                </a:lnTo>
                <a:lnTo>
                  <a:pt x="0" y="4892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39" b="-583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14088" y="5143500"/>
            <a:ext cx="7239616" cy="4825232"/>
          </a:xfrm>
          <a:custGeom>
            <a:avLst/>
            <a:gdLst/>
            <a:ahLst/>
            <a:cxnLst/>
            <a:rect l="l" t="t" r="r" b="b"/>
            <a:pathLst>
              <a:path w="7239616" h="4825232">
                <a:moveTo>
                  <a:pt x="0" y="0"/>
                </a:moveTo>
                <a:lnTo>
                  <a:pt x="7239616" y="0"/>
                </a:lnTo>
                <a:lnTo>
                  <a:pt x="7239616" y="4825232"/>
                </a:lnTo>
                <a:lnTo>
                  <a:pt x="0" y="4825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53704" y="5143500"/>
            <a:ext cx="8205596" cy="5143500"/>
          </a:xfrm>
          <a:custGeom>
            <a:avLst/>
            <a:gdLst/>
            <a:ahLst/>
            <a:cxnLst/>
            <a:rect l="l" t="t" r="r" b="b"/>
            <a:pathLst>
              <a:path w="8205596" h="5143500">
                <a:moveTo>
                  <a:pt x="0" y="0"/>
                </a:moveTo>
                <a:lnTo>
                  <a:pt x="8205596" y="0"/>
                </a:lnTo>
                <a:lnTo>
                  <a:pt x="820559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44" b="-30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347902" y="3153162"/>
            <a:ext cx="3092584" cy="3092584"/>
            <a:chOff x="0" y="0"/>
            <a:chExt cx="4123445" cy="412344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23445" cy="412344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269674" y="420536"/>
              <a:ext cx="3584097" cy="2649511"/>
            </a:xfrm>
            <a:custGeom>
              <a:avLst/>
              <a:gdLst/>
              <a:ahLst/>
              <a:cxnLst/>
              <a:rect l="l" t="t" r="r" b="b"/>
              <a:pathLst>
                <a:path w="3584097" h="2649511">
                  <a:moveTo>
                    <a:pt x="0" y="0"/>
                  </a:moveTo>
                  <a:lnTo>
                    <a:pt x="3584097" y="0"/>
                  </a:lnTo>
                  <a:lnTo>
                    <a:pt x="3584097" y="2649511"/>
                  </a:lnTo>
                  <a:lnTo>
                    <a:pt x="0" y="2649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D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968650" y="297796"/>
            <a:ext cx="7066748" cy="4973306"/>
          </a:xfrm>
          <a:custGeom>
            <a:avLst/>
            <a:gdLst/>
            <a:ahLst/>
            <a:cxnLst/>
            <a:rect l="l" t="t" r="r" b="b"/>
            <a:pathLst>
              <a:path w="7066748" h="4973306">
                <a:moveTo>
                  <a:pt x="0" y="0"/>
                </a:moveTo>
                <a:lnTo>
                  <a:pt x="7066748" y="0"/>
                </a:lnTo>
                <a:lnTo>
                  <a:pt x="7066748" y="4973306"/>
                </a:lnTo>
                <a:lnTo>
                  <a:pt x="0" y="4973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5" r="-279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53523" y="5271102"/>
            <a:ext cx="7056417" cy="5052228"/>
          </a:xfrm>
          <a:custGeom>
            <a:avLst/>
            <a:gdLst/>
            <a:ahLst/>
            <a:cxnLst/>
            <a:rect l="l" t="t" r="r" b="b"/>
            <a:pathLst>
              <a:path w="7056417" h="5052228">
                <a:moveTo>
                  <a:pt x="0" y="0"/>
                </a:moveTo>
                <a:lnTo>
                  <a:pt x="7056417" y="0"/>
                </a:lnTo>
                <a:lnTo>
                  <a:pt x="7056417" y="5052227"/>
                </a:lnTo>
                <a:lnTo>
                  <a:pt x="0" y="5052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09940" y="5515891"/>
            <a:ext cx="7453004" cy="4771109"/>
          </a:xfrm>
          <a:custGeom>
            <a:avLst/>
            <a:gdLst/>
            <a:ahLst/>
            <a:cxnLst/>
            <a:rect l="l" t="t" r="r" b="b"/>
            <a:pathLst>
              <a:path w="7453004" h="4771109">
                <a:moveTo>
                  <a:pt x="0" y="0"/>
                </a:moveTo>
                <a:lnTo>
                  <a:pt x="7453004" y="0"/>
                </a:lnTo>
                <a:lnTo>
                  <a:pt x="7453004" y="4771109"/>
                </a:lnTo>
                <a:lnTo>
                  <a:pt x="0" y="4771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53523" y="297796"/>
            <a:ext cx="7290477" cy="4845704"/>
          </a:xfrm>
          <a:custGeom>
            <a:avLst/>
            <a:gdLst/>
            <a:ahLst/>
            <a:cxnLst/>
            <a:rect l="l" t="t" r="r" b="b"/>
            <a:pathLst>
              <a:path w="7290477" h="4845704">
                <a:moveTo>
                  <a:pt x="0" y="0"/>
                </a:moveTo>
                <a:lnTo>
                  <a:pt x="7290477" y="0"/>
                </a:lnTo>
                <a:lnTo>
                  <a:pt x="7290477" y="4845704"/>
                </a:lnTo>
                <a:lnTo>
                  <a:pt x="0" y="4845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160" r="-87" b="-17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53523" y="5271102"/>
            <a:ext cx="6780022" cy="4834927"/>
          </a:xfrm>
          <a:custGeom>
            <a:avLst/>
            <a:gdLst/>
            <a:ahLst/>
            <a:cxnLst/>
            <a:rect l="l" t="t" r="r" b="b"/>
            <a:pathLst>
              <a:path w="6780022" h="4834927">
                <a:moveTo>
                  <a:pt x="0" y="0"/>
                </a:moveTo>
                <a:lnTo>
                  <a:pt x="6780022" y="0"/>
                </a:lnTo>
                <a:lnTo>
                  <a:pt x="6780022" y="4834926"/>
                </a:lnTo>
                <a:lnTo>
                  <a:pt x="0" y="4834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5" r="-238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53523" y="297796"/>
            <a:ext cx="6918021" cy="4643017"/>
          </a:xfrm>
          <a:custGeom>
            <a:avLst/>
            <a:gdLst/>
            <a:ahLst/>
            <a:cxnLst/>
            <a:rect l="l" t="t" r="r" b="b"/>
            <a:pathLst>
              <a:path w="6918021" h="4643017">
                <a:moveTo>
                  <a:pt x="0" y="0"/>
                </a:moveTo>
                <a:lnTo>
                  <a:pt x="6918021" y="0"/>
                </a:lnTo>
                <a:lnTo>
                  <a:pt x="6918021" y="4643017"/>
                </a:lnTo>
                <a:lnTo>
                  <a:pt x="0" y="4643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879" t="-36208" r="-7613" b="-1456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385913" y="3385413"/>
            <a:ext cx="3516173" cy="3516173"/>
            <a:chOff x="0" y="0"/>
            <a:chExt cx="4688231" cy="468823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688231" cy="4688231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26573" y="1484689"/>
              <a:ext cx="4235085" cy="1718853"/>
            </a:xfrm>
            <a:custGeom>
              <a:avLst/>
              <a:gdLst/>
              <a:ahLst/>
              <a:cxnLst/>
              <a:rect l="l" t="t" r="r" b="b"/>
              <a:pathLst>
                <a:path w="4235085" h="1718853">
                  <a:moveTo>
                    <a:pt x="0" y="0"/>
                  </a:moveTo>
                  <a:lnTo>
                    <a:pt x="4235085" y="0"/>
                  </a:lnTo>
                  <a:lnTo>
                    <a:pt x="4235085" y="1718853"/>
                  </a:lnTo>
                  <a:lnTo>
                    <a:pt x="0" y="171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102839" y="3102339"/>
            <a:ext cx="4082321" cy="408232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7289548" y="4286601"/>
            <a:ext cx="3708905" cy="1713797"/>
          </a:xfrm>
          <a:custGeom>
            <a:avLst/>
            <a:gdLst/>
            <a:ahLst/>
            <a:cxnLst/>
            <a:rect l="l" t="t" r="r" b="b"/>
            <a:pathLst>
              <a:path w="3708905" h="1713797">
                <a:moveTo>
                  <a:pt x="0" y="0"/>
                </a:moveTo>
                <a:lnTo>
                  <a:pt x="3708904" y="0"/>
                </a:lnTo>
                <a:lnTo>
                  <a:pt x="3708904" y="1713798"/>
                </a:lnTo>
                <a:lnTo>
                  <a:pt x="0" y="1713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33257" y="5156943"/>
            <a:ext cx="6989154" cy="5009986"/>
          </a:xfrm>
          <a:custGeom>
            <a:avLst/>
            <a:gdLst/>
            <a:ahLst/>
            <a:cxnLst/>
            <a:rect l="l" t="t" r="r" b="b"/>
            <a:pathLst>
              <a:path w="6989154" h="5009986">
                <a:moveTo>
                  <a:pt x="0" y="0"/>
                </a:moveTo>
                <a:lnTo>
                  <a:pt x="6989154" y="0"/>
                </a:lnTo>
                <a:lnTo>
                  <a:pt x="6989154" y="5009986"/>
                </a:lnTo>
                <a:lnTo>
                  <a:pt x="0" y="500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44300" y="263380"/>
            <a:ext cx="6607467" cy="4893563"/>
          </a:xfrm>
          <a:custGeom>
            <a:avLst/>
            <a:gdLst/>
            <a:ahLst/>
            <a:cxnLst/>
            <a:rect l="l" t="t" r="r" b="b"/>
            <a:pathLst>
              <a:path w="6607467" h="4893563">
                <a:moveTo>
                  <a:pt x="0" y="0"/>
                </a:moveTo>
                <a:lnTo>
                  <a:pt x="6607467" y="0"/>
                </a:lnTo>
                <a:lnTo>
                  <a:pt x="6607467" y="4893563"/>
                </a:lnTo>
                <a:lnTo>
                  <a:pt x="0" y="4893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648925" y="5106334"/>
            <a:ext cx="6998217" cy="5050223"/>
          </a:xfrm>
          <a:custGeom>
            <a:avLst/>
            <a:gdLst/>
            <a:ahLst/>
            <a:cxnLst/>
            <a:rect l="l" t="t" r="r" b="b"/>
            <a:pathLst>
              <a:path w="6998217" h="5050223">
                <a:moveTo>
                  <a:pt x="6998217" y="0"/>
                </a:moveTo>
                <a:lnTo>
                  <a:pt x="0" y="0"/>
                </a:lnTo>
                <a:lnTo>
                  <a:pt x="0" y="5050222"/>
                </a:lnTo>
                <a:lnTo>
                  <a:pt x="6998217" y="5050222"/>
                </a:lnTo>
                <a:lnTo>
                  <a:pt x="699821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77033" y="343999"/>
            <a:ext cx="6869959" cy="4762334"/>
          </a:xfrm>
          <a:custGeom>
            <a:avLst/>
            <a:gdLst/>
            <a:ahLst/>
            <a:cxnLst/>
            <a:rect l="l" t="t" r="r" b="b"/>
            <a:pathLst>
              <a:path w="6869959" h="4762334">
                <a:moveTo>
                  <a:pt x="0" y="0"/>
                </a:moveTo>
                <a:lnTo>
                  <a:pt x="6869959" y="0"/>
                </a:lnTo>
                <a:lnTo>
                  <a:pt x="6869959" y="4762335"/>
                </a:lnTo>
                <a:lnTo>
                  <a:pt x="0" y="47623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7122675" y="3074865"/>
            <a:ext cx="4082321" cy="408232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309383" y="4259127"/>
            <a:ext cx="3708905" cy="1713797"/>
          </a:xfrm>
          <a:custGeom>
            <a:avLst/>
            <a:gdLst/>
            <a:ahLst/>
            <a:cxnLst/>
            <a:rect l="l" t="t" r="r" b="b"/>
            <a:pathLst>
              <a:path w="3708905" h="1713797">
                <a:moveTo>
                  <a:pt x="0" y="0"/>
                </a:moveTo>
                <a:lnTo>
                  <a:pt x="3708905" y="0"/>
                </a:lnTo>
                <a:lnTo>
                  <a:pt x="3708905" y="1713797"/>
                </a:lnTo>
                <a:lnTo>
                  <a:pt x="0" y="1713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6700"/>
            <a:ext cx="18288000" cy="10287000"/>
            <a:chOff x="0" y="0"/>
            <a:chExt cx="3446689" cy="1938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6689" cy="1938762"/>
            </a:xfrm>
            <a:custGeom>
              <a:avLst/>
              <a:gdLst/>
              <a:ahLst/>
              <a:cxnLst/>
              <a:rect l="l" t="t" r="r" b="b"/>
              <a:pathLst>
                <a:path w="3446689" h="1938762">
                  <a:moveTo>
                    <a:pt x="0" y="0"/>
                  </a:moveTo>
                  <a:lnTo>
                    <a:pt x="3446689" y="0"/>
                  </a:lnTo>
                  <a:lnTo>
                    <a:pt x="3446689" y="1938762"/>
                  </a:lnTo>
                  <a:lnTo>
                    <a:pt x="0" y="1938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5621939" y="-2135"/>
            <a:ext cx="2663927" cy="2668196"/>
            <a:chOff x="0" y="0"/>
            <a:chExt cx="3551902" cy="3557594"/>
          </a:xfrm>
        </p:grpSpPr>
        <p:grpSp>
          <p:nvGrpSpPr>
            <p:cNvPr id="5" name="Group 5"/>
            <p:cNvGrpSpPr/>
            <p:nvPr/>
          </p:nvGrpSpPr>
          <p:grpSpPr>
            <a:xfrm rot="5400000">
              <a:off x="-1423" y="1423"/>
              <a:ext cx="1778797" cy="177595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1641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1774528" y="1423"/>
              <a:ext cx="1778797" cy="1775951"/>
              <a:chOff x="0" y="0"/>
              <a:chExt cx="6350000" cy="63398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1423" y="1780220"/>
              <a:ext cx="1778797" cy="1775951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0" y="8955037"/>
            <a:ext cx="1334098" cy="133196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416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623073"/>
            <a:ext cx="2668196" cy="2663927"/>
            <a:chOff x="0" y="0"/>
            <a:chExt cx="3557594" cy="355190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778797" cy="1775951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D8CC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78797" y="1775951"/>
              <a:ext cx="1778797" cy="1775951"/>
              <a:chOff x="0" y="0"/>
              <a:chExt cx="6350000" cy="63398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00AD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0800000">
              <a:off x="0" y="1775951"/>
              <a:ext cx="1778797" cy="1775951"/>
              <a:chOff x="0" y="0"/>
              <a:chExt cx="6350000" cy="63398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6956037" y="0"/>
            <a:ext cx="1334098" cy="133196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843614" y="3066895"/>
            <a:ext cx="8476120" cy="6191405"/>
          </a:xfrm>
          <a:custGeom>
            <a:avLst/>
            <a:gdLst/>
            <a:ahLst/>
            <a:cxnLst/>
            <a:rect l="l" t="t" r="r" b="b"/>
            <a:pathLst>
              <a:path w="8476120" h="6191405">
                <a:moveTo>
                  <a:pt x="0" y="0"/>
                </a:moveTo>
                <a:lnTo>
                  <a:pt x="8476120" y="0"/>
                </a:lnTo>
                <a:lnTo>
                  <a:pt x="8476120" y="6191405"/>
                </a:lnTo>
                <a:lnTo>
                  <a:pt x="0" y="6191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424409" y="266700"/>
            <a:ext cx="8838410" cy="2414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21"/>
              </a:lnSpc>
              <a:spcBef>
                <a:spcPct val="0"/>
              </a:spcBef>
            </a:pPr>
            <a:r>
              <a:rPr lang="en-US" sz="12605" b="1" dirty="0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OUR ROLE​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6569" y="3743942"/>
            <a:ext cx="7557045" cy="40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Convening partners​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Coordinating resources​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Aligning goals​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Tracking outcomes​</a:t>
            </a:r>
          </a:p>
          <a:p>
            <a:pPr marL="863496" lvl="1" indent="-431748" algn="l">
              <a:lnSpc>
                <a:spcPts val="647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b="1">
                <a:solidFill>
                  <a:srgbClr val="183D69"/>
                </a:solidFill>
                <a:latin typeface="Oswald Bold"/>
                <a:ea typeface="Oswald Bold"/>
                <a:cs typeface="Oswald Bold"/>
                <a:sym typeface="Oswald Bold"/>
              </a:rPr>
              <a:t>Keeping residents at the center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962</Words>
  <Application>Microsoft Office PowerPoint</Application>
  <PresentationFormat>Custom</PresentationFormat>
  <Paragraphs>171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AHL</dc:title>
  <cp:lastModifiedBy>Shinika Crawley</cp:lastModifiedBy>
  <cp:revision>13</cp:revision>
  <dcterms:created xsi:type="dcterms:W3CDTF">2006-08-16T00:00:00Z</dcterms:created>
  <dcterms:modified xsi:type="dcterms:W3CDTF">2026-06-02T22:46:46Z</dcterms:modified>
  <dc:identifier>DAHLcFnLfJs</dc:identifier>
</cp:coreProperties>
</file>