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Lato" panose="020F0502020204030203" pitchFamily="34" charset="0"/>
      <p:regular r:id="rId17"/>
      <p:bold r:id="rId18"/>
      <p:italic r:id="rId19"/>
      <p:boldItalic r:id="rId20"/>
    </p:embeddedFont>
    <p:embeddedFont>
      <p:font typeface="Poppins" pitchFamily="2" charset="77"/>
      <p:regular r:id="rId21"/>
      <p:bold r:id="rId22"/>
    </p:embeddedFont>
    <p:embeddedFont>
      <p:font typeface="Poppins SemiBold" panose="00000700000000000000"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3"/>
    <p:restoredTop sz="96232"/>
  </p:normalViewPr>
  <p:slideViewPr>
    <p:cSldViewPr snapToGrid="0">
      <p:cViewPr varScale="1">
        <p:scale>
          <a:sx n="149" d="100"/>
          <a:sy n="149" d="100"/>
        </p:scale>
        <p:origin x="184" y="2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 name="Google Shape;31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5" name="Google Shape;85;p13" descr="image.png"/>
          <p:cNvPicPr preferRelativeResize="0"/>
          <p:nvPr/>
        </p:nvPicPr>
        <p:blipFill rotWithShape="1">
          <a:blip r:embed="rId4">
            <a:alphaModFix/>
          </a:blip>
          <a:srcRect/>
          <a:stretch/>
        </p:blipFill>
        <p:spPr>
          <a:xfrm>
            <a:off x="3943350" y="4630042"/>
            <a:ext cx="4305300" cy="1495425"/>
          </a:xfrm>
          <a:prstGeom prst="rect">
            <a:avLst/>
          </a:prstGeom>
          <a:noFill/>
          <a:ln>
            <a:noFill/>
          </a:ln>
        </p:spPr>
      </p:pic>
      <p:pic>
        <p:nvPicPr>
          <p:cNvPr id="86" name="Google Shape;86;p13" descr="image.png"/>
          <p:cNvPicPr preferRelativeResize="0"/>
          <p:nvPr/>
        </p:nvPicPr>
        <p:blipFill rotWithShape="1">
          <a:blip r:embed="rId5">
            <a:alphaModFix/>
          </a:blip>
          <a:srcRect/>
          <a:stretch/>
        </p:blipFill>
        <p:spPr>
          <a:xfrm>
            <a:off x="5334000" y="732532"/>
            <a:ext cx="1524000" cy="1524000"/>
          </a:xfrm>
          <a:prstGeom prst="rect">
            <a:avLst/>
          </a:prstGeom>
          <a:noFill/>
          <a:ln>
            <a:noFill/>
          </a:ln>
        </p:spPr>
      </p:pic>
      <p:sp>
        <p:nvSpPr>
          <p:cNvPr id="87" name="Google Shape;87;p13"/>
          <p:cNvSpPr txBox="1"/>
          <p:nvPr/>
        </p:nvSpPr>
        <p:spPr>
          <a:xfrm>
            <a:off x="2175510" y="2637532"/>
            <a:ext cx="7840980" cy="75426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5400" b="1" i="0" u="none" strike="noStrike" cap="none">
                <a:solidFill>
                  <a:srgbClr val="FFFFFF"/>
                </a:solidFill>
                <a:latin typeface="Poppins"/>
                <a:ea typeface="Poppins"/>
                <a:cs typeface="Poppins"/>
                <a:sym typeface="Poppins"/>
              </a:rPr>
              <a:t>From Ideas to Impact</a:t>
            </a:r>
            <a:endParaRPr/>
          </a:p>
        </p:txBody>
      </p:sp>
      <p:sp>
        <p:nvSpPr>
          <p:cNvPr id="88" name="Google Shape;88;p13"/>
          <p:cNvSpPr txBox="1"/>
          <p:nvPr/>
        </p:nvSpPr>
        <p:spPr>
          <a:xfrm>
            <a:off x="2771775" y="3582292"/>
            <a:ext cx="6648450" cy="4572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0" i="0" u="none" strike="noStrike" cap="none">
                <a:solidFill>
                  <a:srgbClr val="4CAF50"/>
                </a:solidFill>
                <a:latin typeface="Lato"/>
                <a:ea typeface="Lato"/>
                <a:cs typeface="Lato"/>
                <a:sym typeface="Lato"/>
              </a:rPr>
              <a:t>Expansion Powered by Cross-Sector Partnerships</a:t>
            </a:r>
            <a:endParaRPr/>
          </a:p>
        </p:txBody>
      </p:sp>
      <p:pic>
        <p:nvPicPr>
          <p:cNvPr id="89" name="Google Shape;89;p13" descr="image.png"/>
          <p:cNvPicPr preferRelativeResize="0"/>
          <p:nvPr/>
        </p:nvPicPr>
        <p:blipFill rotWithShape="1">
          <a:blip r:embed="rId6">
            <a:alphaModFix/>
          </a:blip>
          <a:srcRect/>
          <a:stretch/>
        </p:blipFill>
        <p:spPr>
          <a:xfrm>
            <a:off x="476250" y="6497984"/>
            <a:ext cx="133350" cy="171450"/>
          </a:xfrm>
          <a:prstGeom prst="rect">
            <a:avLst/>
          </a:prstGeom>
          <a:noFill/>
          <a:ln>
            <a:noFill/>
          </a:ln>
        </p:spPr>
      </p:pic>
      <p:sp>
        <p:nvSpPr>
          <p:cNvPr id="90" name="Google Shape;90;p13"/>
          <p:cNvSpPr txBox="1"/>
          <p:nvPr/>
        </p:nvSpPr>
        <p:spPr>
          <a:xfrm>
            <a:off x="752475" y="6423719"/>
            <a:ext cx="10963275" cy="3199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50" b="0" i="1" u="none" strike="noStrike" cap="none">
                <a:solidFill>
                  <a:srgbClr val="334155"/>
                </a:solidFill>
                <a:latin typeface="Lato"/>
                <a:ea typeface="Lato"/>
                <a:cs typeface="Lato"/>
                <a:sym typeface="Lato"/>
              </a:rPr>
              <a:t>Welcome everyone. I'm Tami Saunders. Today we aren't just talking about food distribution; we are talking about a community-powered movement. I’m here to share how intentional partnerships have fueled our jump from a local idea to a statewide health initiative.</a:t>
            </a:r>
            <a:endParaRPr/>
          </a:p>
        </p:txBody>
      </p:sp>
      <p:sp>
        <p:nvSpPr>
          <p:cNvPr id="91" name="Google Shape;91;p13"/>
          <p:cNvSpPr txBox="1"/>
          <p:nvPr/>
        </p:nvSpPr>
        <p:spPr>
          <a:xfrm>
            <a:off x="3943350" y="4925317"/>
            <a:ext cx="4305300" cy="37147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950" b="1" i="0" u="none" strike="noStrike" cap="none">
                <a:solidFill>
                  <a:srgbClr val="FFFFFF"/>
                </a:solidFill>
                <a:latin typeface="Lato"/>
                <a:ea typeface="Lato"/>
                <a:cs typeface="Lato"/>
                <a:sym typeface="Lato"/>
              </a:rPr>
              <a:t>Tami C. Saunders, CNP</a:t>
            </a:r>
            <a:endParaRPr/>
          </a:p>
        </p:txBody>
      </p:sp>
      <p:sp>
        <p:nvSpPr>
          <p:cNvPr id="92" name="Google Shape;92;p13"/>
          <p:cNvSpPr txBox="1"/>
          <p:nvPr/>
        </p:nvSpPr>
        <p:spPr>
          <a:xfrm>
            <a:off x="3943350" y="5411092"/>
            <a:ext cx="4305300" cy="25717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350" b="0" i="0" u="none" strike="noStrike" cap="none">
                <a:solidFill>
                  <a:srgbClr val="CBD5E1"/>
                </a:solidFill>
                <a:latin typeface="Lato"/>
                <a:ea typeface="Lato"/>
                <a:cs typeface="Lato"/>
                <a:sym typeface="Lato"/>
              </a:rPr>
              <a:t>Executive Director, The Harvest Outreach People's Project</a:t>
            </a:r>
            <a:endParaRPr/>
          </a:p>
        </p:txBody>
      </p:sp>
      <p:sp>
        <p:nvSpPr>
          <p:cNvPr id="93" name="Google Shape;93;p13"/>
          <p:cNvSpPr txBox="1"/>
          <p:nvPr/>
        </p:nvSpPr>
        <p:spPr>
          <a:xfrm>
            <a:off x="3943350" y="5782567"/>
            <a:ext cx="4305300" cy="2286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200" b="0" i="0" u="none" strike="noStrike" cap="none">
                <a:solidFill>
                  <a:srgbClr val="94A3B8"/>
                </a:solidFill>
                <a:latin typeface="Lato"/>
                <a:ea typeface="Lato"/>
                <a:cs typeface="Lato"/>
                <a:sym typeface="Lato"/>
              </a:rPr>
              <a:t>AHL Conference | June 4, 2026 | Delaware Room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8"/>
        <p:cNvGrpSpPr/>
        <p:nvPr/>
      </p:nvGrpSpPr>
      <p:grpSpPr>
        <a:xfrm>
          <a:off x="0" y="0"/>
          <a:ext cx="0" cy="0"/>
          <a:chOff x="0" y="0"/>
          <a:chExt cx="0" cy="0"/>
        </a:xfrm>
      </p:grpSpPr>
      <p:pic>
        <p:nvPicPr>
          <p:cNvPr id="239" name="Google Shape;239;p22"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40" name="Google Shape;240;p22" descr="image.png"/>
          <p:cNvPicPr preferRelativeResize="0"/>
          <p:nvPr/>
        </p:nvPicPr>
        <p:blipFill rotWithShape="1">
          <a:blip r:embed="rId4">
            <a:alphaModFix/>
          </a:blip>
          <a:srcRect/>
          <a:stretch/>
        </p:blipFill>
        <p:spPr>
          <a:xfrm>
            <a:off x="666750" y="1795462"/>
            <a:ext cx="5143500" cy="4286250"/>
          </a:xfrm>
          <a:prstGeom prst="rect">
            <a:avLst/>
          </a:prstGeom>
          <a:noFill/>
          <a:ln>
            <a:noFill/>
          </a:ln>
        </p:spPr>
      </p:pic>
      <p:pic>
        <p:nvPicPr>
          <p:cNvPr id="241" name="Google Shape;241;p22" descr="image.png"/>
          <p:cNvPicPr preferRelativeResize="0"/>
          <p:nvPr/>
        </p:nvPicPr>
        <p:blipFill rotWithShape="1">
          <a:blip r:embed="rId5">
            <a:alphaModFix/>
          </a:blip>
          <a:srcRect/>
          <a:stretch/>
        </p:blipFill>
        <p:spPr>
          <a:xfrm>
            <a:off x="476250" y="6497984"/>
            <a:ext cx="133350" cy="171450"/>
          </a:xfrm>
          <a:prstGeom prst="rect">
            <a:avLst/>
          </a:prstGeom>
          <a:noFill/>
          <a:ln>
            <a:noFill/>
          </a:ln>
        </p:spPr>
      </p:pic>
      <p:sp>
        <p:nvSpPr>
          <p:cNvPr id="242" name="Google Shape;242;p22"/>
          <p:cNvSpPr txBox="1"/>
          <p:nvPr/>
        </p:nvSpPr>
        <p:spPr>
          <a:xfrm>
            <a:off x="752475" y="6423719"/>
            <a:ext cx="10963275" cy="3199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50" b="0" i="1" u="none" strike="noStrike" cap="none">
                <a:solidFill>
                  <a:srgbClr val="334155"/>
                </a:solidFill>
                <a:latin typeface="Lato"/>
                <a:ea typeface="Lato"/>
                <a:cs typeface="Lato"/>
                <a:sym typeface="Lato"/>
              </a:rPr>
              <a:t>Our model is a "business in a box" for community impact. What worked in Wilmington was adapted and successfully replicated in Lower Sussex County. This proves the framework is implementable in any community seeking sustainable solutions.</a:t>
            </a:r>
            <a:endParaRPr/>
          </a:p>
        </p:txBody>
      </p:sp>
      <p:pic>
        <p:nvPicPr>
          <p:cNvPr id="243" name="Google Shape;243;p22"/>
          <p:cNvPicPr preferRelativeResize="0"/>
          <p:nvPr/>
        </p:nvPicPr>
        <p:blipFill>
          <a:blip r:embed="rId6">
            <a:alphaModFix/>
          </a:blip>
          <a:srcRect/>
          <a:stretch/>
        </p:blipFill>
        <p:spPr>
          <a:xfrm>
            <a:off x="1631156" y="1795462"/>
            <a:ext cx="3214687" cy="4286250"/>
          </a:xfrm>
          <a:prstGeom prst="rect">
            <a:avLst/>
          </a:prstGeom>
          <a:noFill/>
          <a:ln>
            <a:noFill/>
          </a:ln>
        </p:spPr>
      </p:pic>
      <p:sp>
        <p:nvSpPr>
          <p:cNvPr id="244" name="Google Shape;244;p22"/>
          <p:cNvSpPr txBox="1"/>
          <p:nvPr/>
        </p:nvSpPr>
        <p:spPr>
          <a:xfrm>
            <a:off x="6381750" y="2333625"/>
            <a:ext cx="5400675" cy="45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a:solidFill>
                  <a:srgbClr val="4CAF50"/>
                </a:solidFill>
                <a:latin typeface="Poppins SemiBold"/>
                <a:ea typeface="Poppins SemiBold"/>
                <a:cs typeface="Poppins SemiBold"/>
                <a:sym typeface="Poppins SemiBold"/>
              </a:rPr>
              <a:t>Replication in Lower Sussex</a:t>
            </a:r>
            <a:endParaRPr/>
          </a:p>
        </p:txBody>
      </p:sp>
      <p:sp>
        <p:nvSpPr>
          <p:cNvPr id="245" name="Google Shape;245;p22"/>
          <p:cNvSpPr txBox="1"/>
          <p:nvPr/>
        </p:nvSpPr>
        <p:spPr>
          <a:xfrm>
            <a:off x="6381750" y="2933700"/>
            <a:ext cx="5143500" cy="94297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50" b="0" i="0" u="none" strike="noStrike" cap="none">
                <a:solidFill>
                  <a:srgbClr val="475569"/>
                </a:solidFill>
                <a:latin typeface="Lato"/>
                <a:ea typeface="Lato"/>
                <a:cs typeface="Lato"/>
                <a:sym typeface="Lato"/>
              </a:rPr>
              <a:t>The success of the "Pack &amp; Pray" Hub model in New Castle and Kent counties provided the blueprint for expansion into </a:t>
            </a:r>
            <a:r>
              <a:rPr lang="en-US" sz="1650" b="1" i="0" u="none" strike="noStrike" cap="none">
                <a:solidFill>
                  <a:srgbClr val="475569"/>
                </a:solidFill>
                <a:latin typeface="Lato"/>
                <a:ea typeface="Lato"/>
                <a:cs typeface="Lato"/>
                <a:sym typeface="Lato"/>
              </a:rPr>
              <a:t>Lower Sussex County</a:t>
            </a:r>
            <a:r>
              <a:rPr lang="en-US" sz="1650" b="0" i="0" u="none" strike="noStrike" cap="none">
                <a:solidFill>
                  <a:srgbClr val="475569"/>
                </a:solidFill>
                <a:latin typeface="Lato"/>
                <a:ea typeface="Lato"/>
                <a:cs typeface="Lato"/>
                <a:sym typeface="Lato"/>
              </a:rPr>
              <a:t>.</a:t>
            </a:r>
            <a:endParaRPr/>
          </a:p>
        </p:txBody>
      </p:sp>
      <p:sp>
        <p:nvSpPr>
          <p:cNvPr id="246" name="Google Shape;246;p22"/>
          <p:cNvSpPr txBox="1"/>
          <p:nvPr/>
        </p:nvSpPr>
        <p:spPr>
          <a:xfrm>
            <a:off x="6381750" y="4029075"/>
            <a:ext cx="5143500" cy="314325"/>
          </a:xfrm>
          <a:prstGeom prst="rect">
            <a:avLst/>
          </a:prstGeom>
          <a:noFill/>
          <a:ln>
            <a:noFill/>
          </a:ln>
        </p:spPr>
        <p:txBody>
          <a:bodyPr spcFirstLastPara="1" wrap="square" lIns="323850" tIns="0" rIns="0" bIns="0" anchor="t" anchorCtr="0">
            <a:spAutoFit/>
          </a:bodyPr>
          <a:lstStyle/>
          <a:p>
            <a:pPr marL="0" marR="0" lvl="0" indent="0" algn="l" rtl="0">
              <a:lnSpc>
                <a:spcPct val="150000"/>
              </a:lnSpc>
              <a:spcBef>
                <a:spcPts val="0"/>
              </a:spcBef>
              <a:spcAft>
                <a:spcPts val="0"/>
              </a:spcAft>
              <a:buNone/>
            </a:pPr>
            <a:r>
              <a:rPr lang="en-US" sz="1650" b="0" i="0" u="none" strike="noStrike" cap="none">
                <a:solidFill>
                  <a:srgbClr val="475569"/>
                </a:solidFill>
                <a:latin typeface="Lato"/>
                <a:ea typeface="Lato"/>
                <a:cs typeface="Lato"/>
                <a:sym typeface="Lato"/>
              </a:rPr>
              <a:t>Adaptable framework for any geography.</a:t>
            </a:r>
            <a:endParaRPr/>
          </a:p>
        </p:txBody>
      </p:sp>
      <p:sp>
        <p:nvSpPr>
          <p:cNvPr id="247" name="Google Shape;247;p22"/>
          <p:cNvSpPr txBox="1"/>
          <p:nvPr/>
        </p:nvSpPr>
        <p:spPr>
          <a:xfrm>
            <a:off x="6381750" y="4533900"/>
            <a:ext cx="5143500" cy="314325"/>
          </a:xfrm>
          <a:prstGeom prst="rect">
            <a:avLst/>
          </a:prstGeom>
          <a:noFill/>
          <a:ln>
            <a:noFill/>
          </a:ln>
        </p:spPr>
        <p:txBody>
          <a:bodyPr spcFirstLastPara="1" wrap="square" lIns="323850" tIns="0" rIns="0" bIns="0" anchor="t" anchorCtr="0">
            <a:spAutoFit/>
          </a:bodyPr>
          <a:lstStyle/>
          <a:p>
            <a:pPr marL="0" marR="0" lvl="0" indent="0" algn="l" rtl="0">
              <a:lnSpc>
                <a:spcPct val="150000"/>
              </a:lnSpc>
              <a:spcBef>
                <a:spcPts val="0"/>
              </a:spcBef>
              <a:spcAft>
                <a:spcPts val="0"/>
              </a:spcAft>
              <a:buNone/>
            </a:pPr>
            <a:r>
              <a:rPr lang="en-US" sz="1650" b="0" i="0" u="none" strike="noStrike" cap="none">
                <a:solidFill>
                  <a:srgbClr val="475569"/>
                </a:solidFill>
                <a:latin typeface="Lato"/>
                <a:ea typeface="Lato"/>
                <a:cs typeface="Lato"/>
                <a:sym typeface="Lato"/>
              </a:rPr>
              <a:t>Rooted in local leadership and trust.</a:t>
            </a:r>
            <a:endParaRPr/>
          </a:p>
        </p:txBody>
      </p:sp>
      <p:sp>
        <p:nvSpPr>
          <p:cNvPr id="248" name="Google Shape;248;p22"/>
          <p:cNvSpPr txBox="1"/>
          <p:nvPr/>
        </p:nvSpPr>
        <p:spPr>
          <a:xfrm>
            <a:off x="6381750" y="5038725"/>
            <a:ext cx="5143500" cy="314325"/>
          </a:xfrm>
          <a:prstGeom prst="rect">
            <a:avLst/>
          </a:prstGeom>
          <a:noFill/>
          <a:ln>
            <a:noFill/>
          </a:ln>
        </p:spPr>
        <p:txBody>
          <a:bodyPr spcFirstLastPara="1" wrap="square" lIns="381000" tIns="0" rIns="0" bIns="0" anchor="t" anchorCtr="0">
            <a:spAutoFit/>
          </a:bodyPr>
          <a:lstStyle/>
          <a:p>
            <a:pPr marL="0" marR="0" lvl="0" indent="0" algn="l" rtl="0">
              <a:lnSpc>
                <a:spcPct val="150000"/>
              </a:lnSpc>
              <a:spcBef>
                <a:spcPts val="0"/>
              </a:spcBef>
              <a:spcAft>
                <a:spcPts val="0"/>
              </a:spcAft>
              <a:buNone/>
            </a:pPr>
            <a:r>
              <a:rPr lang="en-US" sz="1650" b="0" i="0" u="none" strike="noStrike" cap="none">
                <a:solidFill>
                  <a:srgbClr val="475569"/>
                </a:solidFill>
                <a:latin typeface="Lato"/>
                <a:ea typeface="Lato"/>
                <a:cs typeface="Lato"/>
                <a:sym typeface="Lato"/>
              </a:rPr>
              <a:t>Shared responsibility model.</a:t>
            </a:r>
            <a:endParaRPr/>
          </a:p>
        </p:txBody>
      </p:sp>
      <p:pic>
        <p:nvPicPr>
          <p:cNvPr id="249" name="Google Shape;249;p22" descr="image.png"/>
          <p:cNvPicPr preferRelativeResize="0"/>
          <p:nvPr/>
        </p:nvPicPr>
        <p:blipFill rotWithShape="1">
          <a:blip r:embed="rId7">
            <a:alphaModFix/>
          </a:blip>
          <a:srcRect/>
          <a:stretch/>
        </p:blipFill>
        <p:spPr>
          <a:xfrm>
            <a:off x="6381750" y="4081462"/>
            <a:ext cx="209550" cy="219075"/>
          </a:xfrm>
          <a:prstGeom prst="rect">
            <a:avLst/>
          </a:prstGeom>
          <a:noFill/>
          <a:ln>
            <a:noFill/>
          </a:ln>
        </p:spPr>
      </p:pic>
      <p:pic>
        <p:nvPicPr>
          <p:cNvPr id="250" name="Google Shape;250;p22" descr="image.png"/>
          <p:cNvPicPr preferRelativeResize="0"/>
          <p:nvPr/>
        </p:nvPicPr>
        <p:blipFill rotWithShape="1">
          <a:blip r:embed="rId8">
            <a:alphaModFix/>
          </a:blip>
          <a:srcRect/>
          <a:stretch/>
        </p:blipFill>
        <p:spPr>
          <a:xfrm>
            <a:off x="6381750" y="4586287"/>
            <a:ext cx="209550" cy="219075"/>
          </a:xfrm>
          <a:prstGeom prst="rect">
            <a:avLst/>
          </a:prstGeom>
          <a:noFill/>
          <a:ln>
            <a:noFill/>
          </a:ln>
        </p:spPr>
      </p:pic>
      <p:pic>
        <p:nvPicPr>
          <p:cNvPr id="251" name="Google Shape;251;p22" descr="image.png"/>
          <p:cNvPicPr preferRelativeResize="0"/>
          <p:nvPr/>
        </p:nvPicPr>
        <p:blipFill rotWithShape="1">
          <a:blip r:embed="rId9">
            <a:alphaModFix/>
          </a:blip>
          <a:srcRect/>
          <a:stretch/>
        </p:blipFill>
        <p:spPr>
          <a:xfrm>
            <a:off x="6381750" y="5091112"/>
            <a:ext cx="266700" cy="219075"/>
          </a:xfrm>
          <a:prstGeom prst="rect">
            <a:avLst/>
          </a:prstGeom>
          <a:noFill/>
          <a:ln>
            <a:noFill/>
          </a:ln>
        </p:spPr>
      </p:pic>
      <p:pic>
        <p:nvPicPr>
          <p:cNvPr id="252" name="Google Shape;252;p22" descr="image.png"/>
          <p:cNvPicPr preferRelativeResize="0"/>
          <p:nvPr/>
        </p:nvPicPr>
        <p:blipFill rotWithShape="1">
          <a:blip r:embed="rId10">
            <a:alphaModFix/>
          </a:blip>
          <a:srcRect/>
          <a:stretch/>
        </p:blipFill>
        <p:spPr>
          <a:xfrm>
            <a:off x="11191875" y="333375"/>
            <a:ext cx="523875" cy="523875"/>
          </a:xfrm>
          <a:prstGeom prst="rect">
            <a:avLst/>
          </a:prstGeom>
          <a:noFill/>
          <a:ln>
            <a:noFill/>
          </a:ln>
        </p:spPr>
      </p:pic>
      <p:sp>
        <p:nvSpPr>
          <p:cNvPr id="253" name="Google Shape;253;p22"/>
          <p:cNvSpPr txBox="1"/>
          <p:nvPr/>
        </p:nvSpPr>
        <p:spPr>
          <a:xfrm>
            <a:off x="666750" y="476250"/>
            <a:ext cx="11401425" cy="685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a:solidFill>
                  <a:srgbClr val="003366"/>
                </a:solidFill>
                <a:latin typeface="Poppins"/>
                <a:ea typeface="Poppins"/>
                <a:cs typeface="Poppins"/>
                <a:sym typeface="Poppins"/>
              </a:rPr>
              <a:t>A Replicable Ecosystem Model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7"/>
        <p:cNvGrpSpPr/>
        <p:nvPr/>
      </p:nvGrpSpPr>
      <p:grpSpPr>
        <a:xfrm>
          <a:off x="0" y="0"/>
          <a:ext cx="0" cy="0"/>
          <a:chOff x="0" y="0"/>
          <a:chExt cx="0" cy="0"/>
        </a:xfrm>
      </p:grpSpPr>
      <p:pic>
        <p:nvPicPr>
          <p:cNvPr id="258" name="Google Shape;258;p23"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59" name="Google Shape;259;p23" descr="image.png"/>
          <p:cNvPicPr preferRelativeResize="0"/>
          <p:nvPr/>
        </p:nvPicPr>
        <p:blipFill rotWithShape="1">
          <a:blip r:embed="rId4">
            <a:alphaModFix/>
          </a:blip>
          <a:srcRect/>
          <a:stretch/>
        </p:blipFill>
        <p:spPr>
          <a:xfrm>
            <a:off x="6381750" y="1795462"/>
            <a:ext cx="5143500" cy="4286250"/>
          </a:xfrm>
          <a:prstGeom prst="rect">
            <a:avLst/>
          </a:prstGeom>
          <a:noFill/>
          <a:ln>
            <a:noFill/>
          </a:ln>
        </p:spPr>
      </p:pic>
      <p:pic>
        <p:nvPicPr>
          <p:cNvPr id="260" name="Google Shape;260;p23" descr="image.png"/>
          <p:cNvPicPr preferRelativeResize="0"/>
          <p:nvPr/>
        </p:nvPicPr>
        <p:blipFill rotWithShape="1">
          <a:blip r:embed="rId5">
            <a:alphaModFix/>
          </a:blip>
          <a:srcRect/>
          <a:stretch/>
        </p:blipFill>
        <p:spPr>
          <a:xfrm>
            <a:off x="476250" y="6497984"/>
            <a:ext cx="133350" cy="171450"/>
          </a:xfrm>
          <a:prstGeom prst="rect">
            <a:avLst/>
          </a:prstGeom>
          <a:noFill/>
          <a:ln>
            <a:noFill/>
          </a:ln>
        </p:spPr>
      </p:pic>
      <p:sp>
        <p:nvSpPr>
          <p:cNvPr id="261" name="Google Shape;261;p23"/>
          <p:cNvSpPr txBox="1"/>
          <p:nvPr/>
        </p:nvSpPr>
        <p:spPr>
          <a:xfrm>
            <a:off x="752475" y="6423719"/>
            <a:ext cx="10963275" cy="3199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50" b="0" i="1" u="none" strike="noStrike" cap="none">
                <a:solidFill>
                  <a:srgbClr val="334155"/>
                </a:solidFill>
                <a:latin typeface="Lato"/>
                <a:ea typeface="Lato"/>
                <a:cs typeface="Lato"/>
                <a:sym typeface="Lato"/>
              </a:rPr>
              <a:t>We’ve learned that design must be inclusive. We don't build *for* Lower Sussex; we build *with* them. Aligning health incentives with community needs requires a deep foundation of trust and consistent physical presence.</a:t>
            </a:r>
            <a:endParaRPr/>
          </a:p>
        </p:txBody>
      </p:sp>
      <p:pic>
        <p:nvPicPr>
          <p:cNvPr id="262" name="Google Shape;262;p23"/>
          <p:cNvPicPr preferRelativeResize="0"/>
          <p:nvPr/>
        </p:nvPicPr>
        <p:blipFill>
          <a:blip r:embed="rId6">
            <a:alphaModFix/>
          </a:blip>
          <a:srcRect/>
          <a:stretch/>
        </p:blipFill>
        <p:spPr>
          <a:xfrm>
            <a:off x="6381750" y="2009774"/>
            <a:ext cx="5143500" cy="3857625"/>
          </a:xfrm>
          <a:prstGeom prst="rect">
            <a:avLst/>
          </a:prstGeom>
          <a:noFill/>
          <a:ln>
            <a:noFill/>
          </a:ln>
        </p:spPr>
      </p:pic>
      <p:sp>
        <p:nvSpPr>
          <p:cNvPr id="263" name="Google Shape;263;p23"/>
          <p:cNvSpPr txBox="1"/>
          <p:nvPr/>
        </p:nvSpPr>
        <p:spPr>
          <a:xfrm>
            <a:off x="666750" y="2400300"/>
            <a:ext cx="5143500" cy="3143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003366"/>
                </a:solidFill>
                <a:latin typeface="Lato"/>
                <a:ea typeface="Lato"/>
                <a:cs typeface="Lato"/>
                <a:sym typeface="Lato"/>
              </a:rPr>
              <a:t>Design WITH, Not FOR</a:t>
            </a:r>
            <a:endParaRPr/>
          </a:p>
        </p:txBody>
      </p:sp>
      <p:sp>
        <p:nvSpPr>
          <p:cNvPr id="264" name="Google Shape;264;p23"/>
          <p:cNvSpPr txBox="1"/>
          <p:nvPr/>
        </p:nvSpPr>
        <p:spPr>
          <a:xfrm>
            <a:off x="666750" y="2762250"/>
            <a:ext cx="5143500" cy="51435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350" b="0" i="0" u="none" strike="noStrike" cap="none">
                <a:solidFill>
                  <a:srgbClr val="475569"/>
                </a:solidFill>
                <a:latin typeface="Lato"/>
                <a:ea typeface="Lato"/>
                <a:cs typeface="Lato"/>
                <a:sym typeface="Lato"/>
              </a:rPr>
              <a:t>Elevate community voices in every stage of planning and decision-making.</a:t>
            </a:r>
            <a:endParaRPr/>
          </a:p>
        </p:txBody>
      </p:sp>
      <p:sp>
        <p:nvSpPr>
          <p:cNvPr id="265" name="Google Shape;265;p23"/>
          <p:cNvSpPr txBox="1"/>
          <p:nvPr/>
        </p:nvSpPr>
        <p:spPr>
          <a:xfrm>
            <a:off x="666750" y="3562350"/>
            <a:ext cx="5143500" cy="3143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003366"/>
                </a:solidFill>
                <a:latin typeface="Lato"/>
                <a:ea typeface="Lato"/>
                <a:cs typeface="Lato"/>
                <a:sym typeface="Lato"/>
              </a:rPr>
              <a:t>Shared Incentive Alignment</a:t>
            </a:r>
            <a:endParaRPr/>
          </a:p>
        </p:txBody>
      </p:sp>
      <p:sp>
        <p:nvSpPr>
          <p:cNvPr id="266" name="Google Shape;266;p23"/>
          <p:cNvSpPr txBox="1"/>
          <p:nvPr/>
        </p:nvSpPr>
        <p:spPr>
          <a:xfrm>
            <a:off x="666750" y="3924300"/>
            <a:ext cx="5143500" cy="25717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350" b="0" i="0" u="none" strike="noStrike" cap="none">
                <a:solidFill>
                  <a:srgbClr val="475569"/>
                </a:solidFill>
                <a:latin typeface="Lato"/>
                <a:ea typeface="Lato"/>
                <a:cs typeface="Lato"/>
                <a:sym typeface="Lato"/>
              </a:rPr>
              <a:t>Ensure healthcare and community goals are mutually reinforcing.</a:t>
            </a:r>
            <a:endParaRPr/>
          </a:p>
        </p:txBody>
      </p:sp>
      <p:sp>
        <p:nvSpPr>
          <p:cNvPr id="267" name="Google Shape;267;p23"/>
          <p:cNvSpPr txBox="1"/>
          <p:nvPr/>
        </p:nvSpPr>
        <p:spPr>
          <a:xfrm>
            <a:off x="666750" y="4467225"/>
            <a:ext cx="5143500" cy="3143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003366"/>
                </a:solidFill>
                <a:latin typeface="Lato"/>
                <a:ea typeface="Lato"/>
                <a:cs typeface="Lato"/>
                <a:sym typeface="Lato"/>
              </a:rPr>
              <a:t>Trust as the Foundation</a:t>
            </a:r>
            <a:endParaRPr/>
          </a:p>
        </p:txBody>
      </p:sp>
      <p:sp>
        <p:nvSpPr>
          <p:cNvPr id="268" name="Google Shape;268;p23"/>
          <p:cNvSpPr txBox="1"/>
          <p:nvPr/>
        </p:nvSpPr>
        <p:spPr>
          <a:xfrm>
            <a:off x="666750" y="4829175"/>
            <a:ext cx="5143500" cy="51435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350" b="0" i="0" u="none" strike="noStrike" cap="none">
                <a:solidFill>
                  <a:srgbClr val="475569"/>
                </a:solidFill>
                <a:latin typeface="Lato"/>
                <a:ea typeface="Lato"/>
                <a:cs typeface="Lato"/>
                <a:sym typeface="Lato"/>
              </a:rPr>
              <a:t>Presence and consistency are non-negotiable for long-term partnership success.</a:t>
            </a:r>
            <a:endParaRPr/>
          </a:p>
        </p:txBody>
      </p:sp>
      <p:pic>
        <p:nvPicPr>
          <p:cNvPr id="269" name="Google Shape;269;p23" descr="image.png"/>
          <p:cNvPicPr preferRelativeResize="0"/>
          <p:nvPr/>
        </p:nvPicPr>
        <p:blipFill rotWithShape="1">
          <a:blip r:embed="rId7">
            <a:alphaModFix/>
          </a:blip>
          <a:srcRect/>
          <a:stretch/>
        </p:blipFill>
        <p:spPr>
          <a:xfrm>
            <a:off x="11191875" y="333375"/>
            <a:ext cx="523875" cy="523875"/>
          </a:xfrm>
          <a:prstGeom prst="rect">
            <a:avLst/>
          </a:prstGeom>
          <a:noFill/>
          <a:ln>
            <a:noFill/>
          </a:ln>
        </p:spPr>
      </p:pic>
      <p:sp>
        <p:nvSpPr>
          <p:cNvPr id="270" name="Google Shape;270;p23"/>
          <p:cNvSpPr txBox="1"/>
          <p:nvPr/>
        </p:nvSpPr>
        <p:spPr>
          <a:xfrm>
            <a:off x="666750" y="476250"/>
            <a:ext cx="11401425" cy="685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a:solidFill>
                  <a:srgbClr val="003366"/>
                </a:solidFill>
                <a:latin typeface="Poppins"/>
                <a:ea typeface="Poppins"/>
                <a:cs typeface="Poppins"/>
                <a:sym typeface="Poppins"/>
              </a:rPr>
              <a:t>Key Lessons Learned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4"/>
        <p:cNvGrpSpPr/>
        <p:nvPr/>
      </p:nvGrpSpPr>
      <p:grpSpPr>
        <a:xfrm>
          <a:off x="0" y="0"/>
          <a:ext cx="0" cy="0"/>
          <a:chOff x="0" y="0"/>
          <a:chExt cx="0" cy="0"/>
        </a:xfrm>
      </p:grpSpPr>
      <p:pic>
        <p:nvPicPr>
          <p:cNvPr id="275" name="Google Shape;275;p24"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76" name="Google Shape;276;p24" descr="image.png"/>
          <p:cNvPicPr preferRelativeResize="0"/>
          <p:nvPr/>
        </p:nvPicPr>
        <p:blipFill rotWithShape="1">
          <a:blip r:embed="rId4">
            <a:alphaModFix/>
          </a:blip>
          <a:srcRect/>
          <a:stretch/>
        </p:blipFill>
        <p:spPr>
          <a:xfrm>
            <a:off x="666750" y="1795462"/>
            <a:ext cx="5143500" cy="4286250"/>
          </a:xfrm>
          <a:prstGeom prst="rect">
            <a:avLst/>
          </a:prstGeom>
          <a:noFill/>
          <a:ln>
            <a:noFill/>
          </a:ln>
        </p:spPr>
      </p:pic>
      <p:pic>
        <p:nvPicPr>
          <p:cNvPr id="277" name="Google Shape;277;p24" descr="image.png"/>
          <p:cNvPicPr preferRelativeResize="0"/>
          <p:nvPr/>
        </p:nvPicPr>
        <p:blipFill rotWithShape="1">
          <a:blip r:embed="rId5">
            <a:alphaModFix/>
          </a:blip>
          <a:srcRect/>
          <a:stretch/>
        </p:blipFill>
        <p:spPr>
          <a:xfrm>
            <a:off x="476250" y="6497984"/>
            <a:ext cx="133350" cy="171450"/>
          </a:xfrm>
          <a:prstGeom prst="rect">
            <a:avLst/>
          </a:prstGeom>
          <a:noFill/>
          <a:ln>
            <a:noFill/>
          </a:ln>
        </p:spPr>
      </p:pic>
      <p:sp>
        <p:nvSpPr>
          <p:cNvPr id="278" name="Google Shape;278;p24"/>
          <p:cNvSpPr txBox="1"/>
          <p:nvPr/>
        </p:nvSpPr>
        <p:spPr>
          <a:xfrm>
            <a:off x="752475" y="6423719"/>
            <a:ext cx="10963275" cy="3199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50" b="0" i="1" u="none" strike="noStrike" cap="none">
                <a:solidFill>
                  <a:srgbClr val="334155"/>
                </a:solidFill>
                <a:latin typeface="Lato"/>
                <a:ea typeface="Lato"/>
                <a:cs typeface="Lato"/>
                <a:sym typeface="Lato"/>
              </a:rPr>
              <a:t>Looking ahead, we are moving from vans to 18-wheelers. Our "HOPP DROPP" initiative is a massive step in scale, and "HOPPdash" ensures that even those who are housebound in Lower Sussex aren't left out of the movement.</a:t>
            </a:r>
            <a:endParaRPr/>
          </a:p>
        </p:txBody>
      </p:sp>
      <p:pic>
        <p:nvPicPr>
          <p:cNvPr id="279" name="Google Shape;279;p24"/>
          <p:cNvPicPr preferRelativeResize="0"/>
          <p:nvPr/>
        </p:nvPicPr>
        <p:blipFill>
          <a:blip r:embed="rId6">
            <a:alphaModFix/>
          </a:blip>
          <a:srcRect/>
          <a:stretch/>
        </p:blipFill>
        <p:spPr>
          <a:xfrm>
            <a:off x="666750" y="2009774"/>
            <a:ext cx="5143500" cy="3857625"/>
          </a:xfrm>
          <a:prstGeom prst="rect">
            <a:avLst/>
          </a:prstGeom>
          <a:noFill/>
          <a:ln>
            <a:noFill/>
          </a:ln>
        </p:spPr>
      </p:pic>
      <p:sp>
        <p:nvSpPr>
          <p:cNvPr id="280" name="Google Shape;280;p24"/>
          <p:cNvSpPr txBox="1"/>
          <p:nvPr/>
        </p:nvSpPr>
        <p:spPr>
          <a:xfrm>
            <a:off x="6381750" y="2557462"/>
            <a:ext cx="5400675" cy="45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a:solidFill>
                  <a:srgbClr val="4CAF50"/>
                </a:solidFill>
                <a:latin typeface="Poppins SemiBold"/>
                <a:ea typeface="Poppins SemiBold"/>
                <a:cs typeface="Poppins SemiBold"/>
                <a:sym typeface="Poppins SemiBold"/>
              </a:rPr>
              <a:t>Scaling Sustainably</a:t>
            </a:r>
            <a:endParaRPr/>
          </a:p>
        </p:txBody>
      </p:sp>
      <p:sp>
        <p:nvSpPr>
          <p:cNvPr id="281" name="Google Shape;281;p24"/>
          <p:cNvSpPr txBox="1"/>
          <p:nvPr/>
        </p:nvSpPr>
        <p:spPr>
          <a:xfrm>
            <a:off x="6381750" y="3157537"/>
            <a:ext cx="5143500" cy="62865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50" b="0" i="0" u="none" strike="noStrike" cap="none">
                <a:solidFill>
                  <a:srgbClr val="475569"/>
                </a:solidFill>
                <a:latin typeface="Lato"/>
                <a:ea typeface="Lato"/>
                <a:cs typeface="Lato"/>
                <a:sym typeface="Lato"/>
              </a:rPr>
              <a:t>Our goal is to deepen the reach of the ecosystem through technological and logistical innovation:</a:t>
            </a:r>
            <a:endParaRPr/>
          </a:p>
        </p:txBody>
      </p:sp>
      <p:sp>
        <p:nvSpPr>
          <p:cNvPr id="282" name="Google Shape;282;p24"/>
          <p:cNvSpPr txBox="1"/>
          <p:nvPr/>
        </p:nvSpPr>
        <p:spPr>
          <a:xfrm>
            <a:off x="6381750" y="3938587"/>
            <a:ext cx="5143500" cy="314325"/>
          </a:xfrm>
          <a:prstGeom prst="rect">
            <a:avLst/>
          </a:prstGeom>
          <a:noFill/>
          <a:ln>
            <a:noFill/>
          </a:ln>
        </p:spPr>
        <p:txBody>
          <a:bodyPr spcFirstLastPara="1" wrap="square" lIns="381000"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475569"/>
                </a:solidFill>
                <a:latin typeface="Lato"/>
                <a:ea typeface="Lato"/>
                <a:cs typeface="Lato"/>
                <a:sym typeface="Lato"/>
              </a:rPr>
              <a:t>HOPP DROPP:</a:t>
            </a:r>
            <a:r>
              <a:rPr lang="en-US" sz="1650" b="0" i="0" u="none" strike="noStrike" cap="none">
                <a:solidFill>
                  <a:srgbClr val="475569"/>
                </a:solidFill>
                <a:latin typeface="Lato"/>
                <a:ea typeface="Lato"/>
                <a:cs typeface="Lato"/>
                <a:sym typeface="Lato"/>
              </a:rPr>
              <a:t> 18-wheeler distribution.</a:t>
            </a:r>
            <a:endParaRPr/>
          </a:p>
        </p:txBody>
      </p:sp>
      <p:sp>
        <p:nvSpPr>
          <p:cNvPr id="283" name="Google Shape;283;p24"/>
          <p:cNvSpPr txBox="1"/>
          <p:nvPr/>
        </p:nvSpPr>
        <p:spPr>
          <a:xfrm>
            <a:off x="6381750" y="4395787"/>
            <a:ext cx="5143500" cy="314325"/>
          </a:xfrm>
          <a:prstGeom prst="rect">
            <a:avLst/>
          </a:prstGeom>
          <a:noFill/>
          <a:ln>
            <a:noFill/>
          </a:ln>
        </p:spPr>
        <p:txBody>
          <a:bodyPr spcFirstLastPara="1" wrap="square" lIns="352425"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475569"/>
                </a:solidFill>
                <a:latin typeface="Lato"/>
                <a:ea typeface="Lato"/>
                <a:cs typeface="Lato"/>
                <a:sym typeface="Lato"/>
              </a:rPr>
              <a:t>HOPPdash:</a:t>
            </a:r>
            <a:r>
              <a:rPr lang="en-US" sz="1650" b="0" i="0" u="none" strike="noStrike" cap="none">
                <a:solidFill>
                  <a:srgbClr val="475569"/>
                </a:solidFill>
                <a:latin typeface="Lato"/>
                <a:ea typeface="Lato"/>
                <a:cs typeface="Lato"/>
                <a:sym typeface="Lato"/>
              </a:rPr>
              <a:t> Direct delivery for seniors.</a:t>
            </a:r>
            <a:endParaRPr/>
          </a:p>
        </p:txBody>
      </p:sp>
      <p:sp>
        <p:nvSpPr>
          <p:cNvPr id="284" name="Google Shape;284;p24"/>
          <p:cNvSpPr txBox="1"/>
          <p:nvPr/>
        </p:nvSpPr>
        <p:spPr>
          <a:xfrm>
            <a:off x="6381750" y="4852987"/>
            <a:ext cx="5143500" cy="314325"/>
          </a:xfrm>
          <a:prstGeom prst="rect">
            <a:avLst/>
          </a:prstGeom>
          <a:noFill/>
          <a:ln>
            <a:noFill/>
          </a:ln>
        </p:spPr>
        <p:txBody>
          <a:bodyPr spcFirstLastPara="1" wrap="square" lIns="352425"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475569"/>
                </a:solidFill>
                <a:latin typeface="Lato"/>
                <a:ea typeface="Lato"/>
                <a:cs typeface="Lato"/>
                <a:sym typeface="Lato"/>
              </a:rPr>
              <a:t>Regional Growth:</a:t>
            </a:r>
            <a:r>
              <a:rPr lang="en-US" sz="1650" b="0" i="0" u="none" strike="noStrike" cap="none">
                <a:solidFill>
                  <a:srgbClr val="475569"/>
                </a:solidFill>
                <a:latin typeface="Lato"/>
                <a:ea typeface="Lato"/>
                <a:cs typeface="Lato"/>
                <a:sym typeface="Lato"/>
              </a:rPr>
              <a:t> Beyond Delaware borders.</a:t>
            </a:r>
            <a:endParaRPr/>
          </a:p>
        </p:txBody>
      </p:sp>
      <p:pic>
        <p:nvPicPr>
          <p:cNvPr id="285" name="Google Shape;285;p24" descr="image.png"/>
          <p:cNvPicPr preferRelativeResize="0"/>
          <p:nvPr/>
        </p:nvPicPr>
        <p:blipFill rotWithShape="1">
          <a:blip r:embed="rId7">
            <a:alphaModFix/>
          </a:blip>
          <a:srcRect/>
          <a:stretch/>
        </p:blipFill>
        <p:spPr>
          <a:xfrm>
            <a:off x="6381750" y="3990975"/>
            <a:ext cx="266700" cy="219075"/>
          </a:xfrm>
          <a:prstGeom prst="rect">
            <a:avLst/>
          </a:prstGeom>
          <a:noFill/>
          <a:ln>
            <a:noFill/>
          </a:ln>
        </p:spPr>
      </p:pic>
      <p:pic>
        <p:nvPicPr>
          <p:cNvPr id="286" name="Google Shape;286;p24" descr="image.png"/>
          <p:cNvPicPr preferRelativeResize="0"/>
          <p:nvPr/>
        </p:nvPicPr>
        <p:blipFill rotWithShape="1">
          <a:blip r:embed="rId8">
            <a:alphaModFix/>
          </a:blip>
          <a:srcRect/>
          <a:stretch/>
        </p:blipFill>
        <p:spPr>
          <a:xfrm>
            <a:off x="6381750" y="4448175"/>
            <a:ext cx="238125" cy="219075"/>
          </a:xfrm>
          <a:prstGeom prst="rect">
            <a:avLst/>
          </a:prstGeom>
          <a:noFill/>
          <a:ln>
            <a:noFill/>
          </a:ln>
        </p:spPr>
      </p:pic>
      <p:pic>
        <p:nvPicPr>
          <p:cNvPr id="287" name="Google Shape;287;p24" descr="image.png"/>
          <p:cNvPicPr preferRelativeResize="0"/>
          <p:nvPr/>
        </p:nvPicPr>
        <p:blipFill rotWithShape="1">
          <a:blip r:embed="rId9">
            <a:alphaModFix/>
          </a:blip>
          <a:srcRect/>
          <a:stretch/>
        </p:blipFill>
        <p:spPr>
          <a:xfrm>
            <a:off x="6381750" y="4905375"/>
            <a:ext cx="238125" cy="219075"/>
          </a:xfrm>
          <a:prstGeom prst="rect">
            <a:avLst/>
          </a:prstGeom>
          <a:noFill/>
          <a:ln>
            <a:noFill/>
          </a:ln>
        </p:spPr>
      </p:pic>
      <p:pic>
        <p:nvPicPr>
          <p:cNvPr id="288" name="Google Shape;288;p24" descr="image.png"/>
          <p:cNvPicPr preferRelativeResize="0"/>
          <p:nvPr/>
        </p:nvPicPr>
        <p:blipFill rotWithShape="1">
          <a:blip r:embed="rId10">
            <a:alphaModFix/>
          </a:blip>
          <a:srcRect/>
          <a:stretch/>
        </p:blipFill>
        <p:spPr>
          <a:xfrm>
            <a:off x="11191875" y="333375"/>
            <a:ext cx="523875" cy="523875"/>
          </a:xfrm>
          <a:prstGeom prst="rect">
            <a:avLst/>
          </a:prstGeom>
          <a:noFill/>
          <a:ln>
            <a:noFill/>
          </a:ln>
        </p:spPr>
      </p:pic>
      <p:sp>
        <p:nvSpPr>
          <p:cNvPr id="289" name="Google Shape;289;p24"/>
          <p:cNvSpPr txBox="1"/>
          <p:nvPr/>
        </p:nvSpPr>
        <p:spPr>
          <a:xfrm>
            <a:off x="666750" y="476250"/>
            <a:ext cx="11401425" cy="685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a:solidFill>
                  <a:srgbClr val="003366"/>
                </a:solidFill>
                <a:latin typeface="Poppins"/>
                <a:ea typeface="Poppins"/>
                <a:cs typeface="Poppins"/>
                <a:sym typeface="Poppins"/>
              </a:rPr>
              <a:t>Future Expansion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3"/>
        <p:cNvGrpSpPr/>
        <p:nvPr/>
      </p:nvGrpSpPr>
      <p:grpSpPr>
        <a:xfrm>
          <a:off x="0" y="0"/>
          <a:ext cx="0" cy="0"/>
          <a:chOff x="0" y="0"/>
          <a:chExt cx="0" cy="0"/>
        </a:xfrm>
      </p:grpSpPr>
      <p:pic>
        <p:nvPicPr>
          <p:cNvPr id="294" name="Google Shape;294;p2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95" name="Google Shape;295;p25" descr="image.png"/>
          <p:cNvPicPr preferRelativeResize="0"/>
          <p:nvPr/>
        </p:nvPicPr>
        <p:blipFill rotWithShape="1">
          <a:blip r:embed="rId4">
            <a:alphaModFix/>
          </a:blip>
          <a:srcRect/>
          <a:stretch/>
        </p:blipFill>
        <p:spPr>
          <a:xfrm>
            <a:off x="666750" y="2250281"/>
            <a:ext cx="2571750" cy="2471737"/>
          </a:xfrm>
          <a:prstGeom prst="rect">
            <a:avLst/>
          </a:prstGeom>
          <a:noFill/>
          <a:ln>
            <a:noFill/>
          </a:ln>
        </p:spPr>
      </p:pic>
      <p:pic>
        <p:nvPicPr>
          <p:cNvPr id="296" name="Google Shape;296;p25" descr="image.png"/>
          <p:cNvPicPr preferRelativeResize="0"/>
          <p:nvPr/>
        </p:nvPicPr>
        <p:blipFill rotWithShape="1">
          <a:blip r:embed="rId5">
            <a:alphaModFix/>
          </a:blip>
          <a:srcRect/>
          <a:stretch/>
        </p:blipFill>
        <p:spPr>
          <a:xfrm>
            <a:off x="3429000" y="2250281"/>
            <a:ext cx="2571750" cy="2471737"/>
          </a:xfrm>
          <a:prstGeom prst="rect">
            <a:avLst/>
          </a:prstGeom>
          <a:noFill/>
          <a:ln>
            <a:noFill/>
          </a:ln>
        </p:spPr>
      </p:pic>
      <p:pic>
        <p:nvPicPr>
          <p:cNvPr id="297" name="Google Shape;297;p25" descr="image.png"/>
          <p:cNvPicPr preferRelativeResize="0"/>
          <p:nvPr/>
        </p:nvPicPr>
        <p:blipFill rotWithShape="1">
          <a:blip r:embed="rId5">
            <a:alphaModFix/>
          </a:blip>
          <a:srcRect/>
          <a:stretch/>
        </p:blipFill>
        <p:spPr>
          <a:xfrm>
            <a:off x="6191250" y="2250281"/>
            <a:ext cx="2571750" cy="2471737"/>
          </a:xfrm>
          <a:prstGeom prst="rect">
            <a:avLst/>
          </a:prstGeom>
          <a:noFill/>
          <a:ln>
            <a:noFill/>
          </a:ln>
        </p:spPr>
      </p:pic>
      <p:pic>
        <p:nvPicPr>
          <p:cNvPr id="298" name="Google Shape;298;p25" descr="image.png"/>
          <p:cNvPicPr preferRelativeResize="0"/>
          <p:nvPr/>
        </p:nvPicPr>
        <p:blipFill rotWithShape="1">
          <a:blip r:embed="rId5">
            <a:alphaModFix/>
          </a:blip>
          <a:srcRect/>
          <a:stretch/>
        </p:blipFill>
        <p:spPr>
          <a:xfrm>
            <a:off x="8953500" y="2250281"/>
            <a:ext cx="2571750" cy="2471737"/>
          </a:xfrm>
          <a:prstGeom prst="rect">
            <a:avLst/>
          </a:prstGeom>
          <a:noFill/>
          <a:ln>
            <a:noFill/>
          </a:ln>
        </p:spPr>
      </p:pic>
      <p:sp>
        <p:nvSpPr>
          <p:cNvPr id="299" name="Google Shape;299;p25"/>
          <p:cNvSpPr txBox="1"/>
          <p:nvPr/>
        </p:nvSpPr>
        <p:spPr>
          <a:xfrm>
            <a:off x="666750" y="5198268"/>
            <a:ext cx="10858500" cy="31432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650" b="1" i="0" u="none" strike="noStrike" cap="none">
                <a:solidFill>
                  <a:srgbClr val="003366"/>
                </a:solidFill>
                <a:latin typeface="Lato"/>
                <a:ea typeface="Lato"/>
                <a:cs typeface="Lato"/>
                <a:sym typeface="Lato"/>
              </a:rPr>
              <a:t>How will your organization help power the next stage of growth?</a:t>
            </a:r>
            <a:endParaRPr/>
          </a:p>
        </p:txBody>
      </p:sp>
      <p:pic>
        <p:nvPicPr>
          <p:cNvPr id="300" name="Google Shape;300;p25" descr="image.png"/>
          <p:cNvPicPr preferRelativeResize="0"/>
          <p:nvPr/>
        </p:nvPicPr>
        <p:blipFill rotWithShape="1">
          <a:blip r:embed="rId6">
            <a:alphaModFix/>
          </a:blip>
          <a:srcRect/>
          <a:stretch/>
        </p:blipFill>
        <p:spPr>
          <a:xfrm>
            <a:off x="476250" y="6497984"/>
            <a:ext cx="133350" cy="171450"/>
          </a:xfrm>
          <a:prstGeom prst="rect">
            <a:avLst/>
          </a:prstGeom>
          <a:noFill/>
          <a:ln>
            <a:noFill/>
          </a:ln>
        </p:spPr>
      </p:pic>
      <p:sp>
        <p:nvSpPr>
          <p:cNvPr id="301" name="Google Shape;301;p25"/>
          <p:cNvSpPr txBox="1"/>
          <p:nvPr/>
        </p:nvSpPr>
        <p:spPr>
          <a:xfrm>
            <a:off x="752475" y="6423719"/>
            <a:ext cx="10963275" cy="3199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50" b="0" i="1" u="none" strike="noStrike" cap="none">
                <a:solidFill>
                  <a:srgbClr val="334155"/>
                </a:solidFill>
                <a:latin typeface="Lato"/>
                <a:ea typeface="Lato"/>
                <a:cs typeface="Lato"/>
                <a:sym typeface="Lato"/>
              </a:rPr>
              <a:t>I invite you to find your place in this ecosystem. Whether you're aligning clinical goals, hosting a hub, or investing in our logistics, your partnership is the engine of our shared success. Let’s build together.</a:t>
            </a:r>
            <a:endParaRPr/>
          </a:p>
        </p:txBody>
      </p:sp>
      <p:sp>
        <p:nvSpPr>
          <p:cNvPr id="302" name="Google Shape;302;p25"/>
          <p:cNvSpPr txBox="1"/>
          <p:nvPr/>
        </p:nvSpPr>
        <p:spPr>
          <a:xfrm>
            <a:off x="902493" y="3240881"/>
            <a:ext cx="2100262"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0" i="0" u="none" strike="noStrike" cap="none">
                <a:solidFill>
                  <a:srgbClr val="4CAF50"/>
                </a:solidFill>
                <a:latin typeface="Poppins SemiBold"/>
                <a:ea typeface="Poppins SemiBold"/>
                <a:cs typeface="Poppins SemiBold"/>
                <a:sym typeface="Poppins SemiBold"/>
              </a:rPr>
              <a:t>Collaborate</a:t>
            </a:r>
            <a:endParaRPr/>
          </a:p>
        </p:txBody>
      </p:sp>
      <p:sp>
        <p:nvSpPr>
          <p:cNvPr id="303" name="Google Shape;303;p25"/>
          <p:cNvSpPr txBox="1"/>
          <p:nvPr/>
        </p:nvSpPr>
        <p:spPr>
          <a:xfrm>
            <a:off x="952500" y="3650456"/>
            <a:ext cx="2000250" cy="485775"/>
          </a:xfrm>
          <a:prstGeom prst="rect">
            <a:avLst/>
          </a:prstGeom>
          <a:noFill/>
          <a:ln>
            <a:noFill/>
          </a:ln>
        </p:spPr>
        <p:txBody>
          <a:bodyPr spcFirstLastPara="1" wrap="square" lIns="0" tIns="0" rIns="0" bIns="0" anchor="t" anchorCtr="0">
            <a:spAutoFit/>
          </a:bodyPr>
          <a:lstStyle/>
          <a:p>
            <a:pPr marL="0" marR="0" lvl="0" indent="0" algn="ctr" rtl="0">
              <a:lnSpc>
                <a:spcPct val="149960"/>
              </a:lnSpc>
              <a:spcBef>
                <a:spcPts val="0"/>
              </a:spcBef>
              <a:spcAft>
                <a:spcPts val="0"/>
              </a:spcAft>
              <a:buNone/>
            </a:pPr>
            <a:r>
              <a:rPr lang="en-US" sz="1275" b="0" i="0" u="none" strike="noStrike" cap="none">
                <a:solidFill>
                  <a:srgbClr val="475569"/>
                </a:solidFill>
                <a:latin typeface="Lato"/>
                <a:ea typeface="Lato"/>
                <a:cs typeface="Lato"/>
                <a:sym typeface="Lato"/>
              </a:rPr>
              <a:t>Align your care incentives with our produce network.</a:t>
            </a:r>
            <a:endParaRPr/>
          </a:p>
        </p:txBody>
      </p:sp>
      <p:sp>
        <p:nvSpPr>
          <p:cNvPr id="304" name="Google Shape;304;p25"/>
          <p:cNvSpPr txBox="1"/>
          <p:nvPr/>
        </p:nvSpPr>
        <p:spPr>
          <a:xfrm>
            <a:off x="3664743" y="3240881"/>
            <a:ext cx="2100262"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0" i="0" u="none" strike="noStrike" cap="none">
                <a:solidFill>
                  <a:srgbClr val="4CAF50"/>
                </a:solidFill>
                <a:latin typeface="Poppins SemiBold"/>
                <a:ea typeface="Poppins SemiBold"/>
                <a:cs typeface="Poppins SemiBold"/>
                <a:sym typeface="Poppins SemiBold"/>
              </a:rPr>
              <a:t>Host</a:t>
            </a:r>
            <a:endParaRPr/>
          </a:p>
        </p:txBody>
      </p:sp>
      <p:sp>
        <p:nvSpPr>
          <p:cNvPr id="305" name="Google Shape;305;p25"/>
          <p:cNvSpPr txBox="1"/>
          <p:nvPr/>
        </p:nvSpPr>
        <p:spPr>
          <a:xfrm>
            <a:off x="3714750" y="3650456"/>
            <a:ext cx="2000250" cy="485775"/>
          </a:xfrm>
          <a:prstGeom prst="rect">
            <a:avLst/>
          </a:prstGeom>
          <a:noFill/>
          <a:ln>
            <a:noFill/>
          </a:ln>
        </p:spPr>
        <p:txBody>
          <a:bodyPr spcFirstLastPara="1" wrap="square" lIns="0" tIns="0" rIns="0" bIns="0" anchor="t" anchorCtr="0">
            <a:spAutoFit/>
          </a:bodyPr>
          <a:lstStyle/>
          <a:p>
            <a:pPr marL="0" marR="0" lvl="0" indent="0" algn="ctr" rtl="0">
              <a:lnSpc>
                <a:spcPct val="149960"/>
              </a:lnSpc>
              <a:spcBef>
                <a:spcPts val="0"/>
              </a:spcBef>
              <a:spcAft>
                <a:spcPts val="0"/>
              </a:spcAft>
              <a:buNone/>
            </a:pPr>
            <a:r>
              <a:rPr lang="en-US" sz="1275" b="0" i="0" u="none" strike="noStrike" cap="none">
                <a:solidFill>
                  <a:srgbClr val="475569"/>
                </a:solidFill>
                <a:latin typeface="Lato"/>
                <a:ea typeface="Lato"/>
                <a:cs typeface="Lato"/>
                <a:sym typeface="Lato"/>
              </a:rPr>
              <a:t>Become a "Pack &amp; Pray" hub in your local zip code.</a:t>
            </a:r>
            <a:endParaRPr/>
          </a:p>
        </p:txBody>
      </p:sp>
      <p:sp>
        <p:nvSpPr>
          <p:cNvPr id="306" name="Google Shape;306;p25"/>
          <p:cNvSpPr txBox="1"/>
          <p:nvPr/>
        </p:nvSpPr>
        <p:spPr>
          <a:xfrm>
            <a:off x="6426993" y="3240881"/>
            <a:ext cx="2100262"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0" i="0" u="none" strike="noStrike" cap="none">
                <a:solidFill>
                  <a:srgbClr val="4CAF50"/>
                </a:solidFill>
                <a:latin typeface="Poppins SemiBold"/>
                <a:ea typeface="Poppins SemiBold"/>
                <a:cs typeface="Poppins SemiBold"/>
                <a:sym typeface="Poppins SemiBold"/>
              </a:rPr>
              <a:t>Invest</a:t>
            </a:r>
            <a:endParaRPr/>
          </a:p>
        </p:txBody>
      </p:sp>
      <p:sp>
        <p:nvSpPr>
          <p:cNvPr id="307" name="Google Shape;307;p25"/>
          <p:cNvSpPr txBox="1"/>
          <p:nvPr/>
        </p:nvSpPr>
        <p:spPr>
          <a:xfrm>
            <a:off x="6477000" y="3650456"/>
            <a:ext cx="2000250" cy="728662"/>
          </a:xfrm>
          <a:prstGeom prst="rect">
            <a:avLst/>
          </a:prstGeom>
          <a:noFill/>
          <a:ln>
            <a:noFill/>
          </a:ln>
        </p:spPr>
        <p:txBody>
          <a:bodyPr spcFirstLastPara="1" wrap="square" lIns="0" tIns="0" rIns="0" bIns="0" anchor="t" anchorCtr="0">
            <a:spAutoFit/>
          </a:bodyPr>
          <a:lstStyle/>
          <a:p>
            <a:pPr marL="0" marR="0" lvl="0" indent="0" algn="ctr" rtl="0">
              <a:lnSpc>
                <a:spcPct val="149960"/>
              </a:lnSpc>
              <a:spcBef>
                <a:spcPts val="0"/>
              </a:spcBef>
              <a:spcAft>
                <a:spcPts val="0"/>
              </a:spcAft>
              <a:buNone/>
            </a:pPr>
            <a:r>
              <a:rPr lang="en-US" sz="1275" b="0" i="0" u="none" strike="noStrike" cap="none">
                <a:solidFill>
                  <a:srgbClr val="475569"/>
                </a:solidFill>
                <a:latin typeface="Lato"/>
                <a:ea typeface="Lato"/>
                <a:cs typeface="Lato"/>
                <a:sym typeface="Lato"/>
              </a:rPr>
              <a:t>Sponsor a HOPP DROPP to reach 1,000+ families at once.</a:t>
            </a:r>
            <a:endParaRPr/>
          </a:p>
        </p:txBody>
      </p:sp>
      <p:sp>
        <p:nvSpPr>
          <p:cNvPr id="308" name="Google Shape;308;p25"/>
          <p:cNvSpPr txBox="1"/>
          <p:nvPr/>
        </p:nvSpPr>
        <p:spPr>
          <a:xfrm>
            <a:off x="9189243" y="3240881"/>
            <a:ext cx="2100262"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0" i="0" u="none" strike="noStrike" cap="none">
                <a:solidFill>
                  <a:srgbClr val="4CAF50"/>
                </a:solidFill>
                <a:latin typeface="Poppins SemiBold"/>
                <a:ea typeface="Poppins SemiBold"/>
                <a:cs typeface="Poppins SemiBold"/>
                <a:sym typeface="Poppins SemiBold"/>
              </a:rPr>
              <a:t>Connect</a:t>
            </a:r>
            <a:endParaRPr/>
          </a:p>
        </p:txBody>
      </p:sp>
      <p:sp>
        <p:nvSpPr>
          <p:cNvPr id="309" name="Google Shape;309;p25"/>
          <p:cNvSpPr txBox="1"/>
          <p:nvPr/>
        </p:nvSpPr>
        <p:spPr>
          <a:xfrm>
            <a:off x="9239250" y="3650456"/>
            <a:ext cx="2000250" cy="485775"/>
          </a:xfrm>
          <a:prstGeom prst="rect">
            <a:avLst/>
          </a:prstGeom>
          <a:noFill/>
          <a:ln>
            <a:noFill/>
          </a:ln>
        </p:spPr>
        <p:txBody>
          <a:bodyPr spcFirstLastPara="1" wrap="square" lIns="0" tIns="0" rIns="0" bIns="0" anchor="t" anchorCtr="0">
            <a:spAutoFit/>
          </a:bodyPr>
          <a:lstStyle/>
          <a:p>
            <a:pPr marL="0" marR="0" lvl="0" indent="0" algn="ctr" rtl="0">
              <a:lnSpc>
                <a:spcPct val="149960"/>
              </a:lnSpc>
              <a:spcBef>
                <a:spcPts val="0"/>
              </a:spcBef>
              <a:spcAft>
                <a:spcPts val="0"/>
              </a:spcAft>
              <a:buNone/>
            </a:pPr>
            <a:r>
              <a:rPr lang="en-US" sz="1275" b="0" i="0" u="none" strike="noStrike" cap="none">
                <a:solidFill>
                  <a:srgbClr val="475569"/>
                </a:solidFill>
                <a:latin typeface="Lato"/>
                <a:ea typeface="Lato"/>
                <a:cs typeface="Lato"/>
                <a:sym typeface="Lato"/>
              </a:rPr>
              <a:t>Introduce us to leaders in your community ecosystem.</a:t>
            </a:r>
            <a:endParaRPr/>
          </a:p>
        </p:txBody>
      </p:sp>
      <p:pic>
        <p:nvPicPr>
          <p:cNvPr id="310" name="Google Shape;310;p25" descr="image.png"/>
          <p:cNvPicPr preferRelativeResize="0"/>
          <p:nvPr/>
        </p:nvPicPr>
        <p:blipFill rotWithShape="1">
          <a:blip r:embed="rId7">
            <a:alphaModFix/>
          </a:blip>
          <a:srcRect/>
          <a:stretch/>
        </p:blipFill>
        <p:spPr>
          <a:xfrm>
            <a:off x="1738312" y="2583656"/>
            <a:ext cx="428625" cy="428625"/>
          </a:xfrm>
          <a:prstGeom prst="rect">
            <a:avLst/>
          </a:prstGeom>
          <a:noFill/>
          <a:ln>
            <a:noFill/>
          </a:ln>
        </p:spPr>
      </p:pic>
      <p:pic>
        <p:nvPicPr>
          <p:cNvPr id="311" name="Google Shape;311;p25" descr="image.png"/>
          <p:cNvPicPr preferRelativeResize="0"/>
          <p:nvPr/>
        </p:nvPicPr>
        <p:blipFill rotWithShape="1">
          <a:blip r:embed="rId8">
            <a:alphaModFix/>
          </a:blip>
          <a:srcRect/>
          <a:stretch/>
        </p:blipFill>
        <p:spPr>
          <a:xfrm>
            <a:off x="4471987" y="2583656"/>
            <a:ext cx="485775" cy="428625"/>
          </a:xfrm>
          <a:prstGeom prst="rect">
            <a:avLst/>
          </a:prstGeom>
          <a:noFill/>
          <a:ln>
            <a:noFill/>
          </a:ln>
        </p:spPr>
      </p:pic>
      <p:pic>
        <p:nvPicPr>
          <p:cNvPr id="312" name="Google Shape;312;p25" descr="image.png"/>
          <p:cNvPicPr preferRelativeResize="0"/>
          <p:nvPr/>
        </p:nvPicPr>
        <p:blipFill rotWithShape="1">
          <a:blip r:embed="rId9">
            <a:alphaModFix/>
          </a:blip>
          <a:srcRect/>
          <a:stretch/>
        </p:blipFill>
        <p:spPr>
          <a:xfrm>
            <a:off x="7262812" y="2583656"/>
            <a:ext cx="428625" cy="428625"/>
          </a:xfrm>
          <a:prstGeom prst="rect">
            <a:avLst/>
          </a:prstGeom>
          <a:noFill/>
          <a:ln>
            <a:noFill/>
          </a:ln>
        </p:spPr>
      </p:pic>
      <p:pic>
        <p:nvPicPr>
          <p:cNvPr id="313" name="Google Shape;313;p25" descr="image.png"/>
          <p:cNvPicPr preferRelativeResize="0"/>
          <p:nvPr/>
        </p:nvPicPr>
        <p:blipFill rotWithShape="1">
          <a:blip r:embed="rId10">
            <a:alphaModFix/>
          </a:blip>
          <a:srcRect/>
          <a:stretch/>
        </p:blipFill>
        <p:spPr>
          <a:xfrm>
            <a:off x="10053637" y="2583656"/>
            <a:ext cx="371475" cy="428625"/>
          </a:xfrm>
          <a:prstGeom prst="rect">
            <a:avLst/>
          </a:prstGeom>
          <a:noFill/>
          <a:ln>
            <a:noFill/>
          </a:ln>
        </p:spPr>
      </p:pic>
      <p:pic>
        <p:nvPicPr>
          <p:cNvPr id="314" name="Google Shape;314;p25" descr="image.png"/>
          <p:cNvPicPr preferRelativeResize="0"/>
          <p:nvPr/>
        </p:nvPicPr>
        <p:blipFill rotWithShape="1">
          <a:blip r:embed="rId11">
            <a:alphaModFix/>
          </a:blip>
          <a:srcRect/>
          <a:stretch/>
        </p:blipFill>
        <p:spPr>
          <a:xfrm>
            <a:off x="11191875" y="333375"/>
            <a:ext cx="523875" cy="523875"/>
          </a:xfrm>
          <a:prstGeom prst="rect">
            <a:avLst/>
          </a:prstGeom>
          <a:noFill/>
          <a:ln>
            <a:noFill/>
          </a:ln>
        </p:spPr>
      </p:pic>
      <p:sp>
        <p:nvSpPr>
          <p:cNvPr id="315" name="Google Shape;315;p25"/>
          <p:cNvSpPr txBox="1"/>
          <p:nvPr/>
        </p:nvSpPr>
        <p:spPr>
          <a:xfrm>
            <a:off x="666750" y="476250"/>
            <a:ext cx="11401425" cy="685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a:solidFill>
                  <a:srgbClr val="003366"/>
                </a:solidFill>
                <a:latin typeface="Poppins"/>
                <a:ea typeface="Poppins"/>
                <a:cs typeface="Poppins"/>
                <a:sym typeface="Poppins"/>
              </a:rPr>
              <a:t>Call to Action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AFC"/>
        </a:solidFill>
        <a:effectLst/>
      </p:bgPr>
    </p:bg>
    <p:spTree>
      <p:nvGrpSpPr>
        <p:cNvPr id="1" name="Shape 319"/>
        <p:cNvGrpSpPr/>
        <p:nvPr/>
      </p:nvGrpSpPr>
      <p:grpSpPr>
        <a:xfrm>
          <a:off x="0" y="0"/>
          <a:ext cx="0" cy="0"/>
          <a:chOff x="0" y="0"/>
          <a:chExt cx="0" cy="0"/>
        </a:xfrm>
      </p:grpSpPr>
      <p:pic>
        <p:nvPicPr>
          <p:cNvPr id="320" name="Google Shape;320;p2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321" name="Google Shape;321;p26" descr="image.png"/>
          <p:cNvPicPr preferRelativeResize="0"/>
          <p:nvPr/>
        </p:nvPicPr>
        <p:blipFill rotWithShape="1">
          <a:blip r:embed="rId4">
            <a:alphaModFix/>
          </a:blip>
          <a:srcRect/>
          <a:stretch/>
        </p:blipFill>
        <p:spPr>
          <a:xfrm>
            <a:off x="3238500" y="4400550"/>
            <a:ext cx="5715000" cy="1676400"/>
          </a:xfrm>
          <a:prstGeom prst="rect">
            <a:avLst/>
          </a:prstGeom>
          <a:noFill/>
          <a:ln>
            <a:noFill/>
          </a:ln>
        </p:spPr>
      </p:pic>
      <p:pic>
        <p:nvPicPr>
          <p:cNvPr id="322" name="Google Shape;322;p26" descr="image.png"/>
          <p:cNvPicPr preferRelativeResize="0"/>
          <p:nvPr/>
        </p:nvPicPr>
        <p:blipFill rotWithShape="1">
          <a:blip r:embed="rId5">
            <a:alphaModFix/>
          </a:blip>
          <a:srcRect/>
          <a:stretch/>
        </p:blipFill>
        <p:spPr>
          <a:xfrm>
            <a:off x="5524500" y="781050"/>
            <a:ext cx="1143000" cy="1143000"/>
          </a:xfrm>
          <a:prstGeom prst="rect">
            <a:avLst/>
          </a:prstGeom>
          <a:noFill/>
          <a:ln>
            <a:noFill/>
          </a:ln>
        </p:spPr>
      </p:pic>
      <p:sp>
        <p:nvSpPr>
          <p:cNvPr id="323" name="Google Shape;323;p26"/>
          <p:cNvSpPr txBox="1"/>
          <p:nvPr/>
        </p:nvSpPr>
        <p:spPr>
          <a:xfrm>
            <a:off x="4330779" y="2209800"/>
            <a:ext cx="3530441" cy="90487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4800" b="1" i="0" u="none" strike="noStrike" cap="none">
                <a:solidFill>
                  <a:srgbClr val="003366"/>
                </a:solidFill>
                <a:latin typeface="Poppins"/>
                <a:ea typeface="Poppins"/>
                <a:cs typeface="Poppins"/>
                <a:sym typeface="Poppins"/>
              </a:rPr>
              <a:t>Thank You</a:t>
            </a:r>
            <a:endParaRPr/>
          </a:p>
        </p:txBody>
      </p:sp>
      <p:sp>
        <p:nvSpPr>
          <p:cNvPr id="324" name="Google Shape;324;p26"/>
          <p:cNvSpPr txBox="1"/>
          <p:nvPr/>
        </p:nvSpPr>
        <p:spPr>
          <a:xfrm>
            <a:off x="5157787" y="3352800"/>
            <a:ext cx="1876425" cy="4572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2400" b="0" i="0" u="none" strike="noStrike" cap="none">
                <a:solidFill>
                  <a:srgbClr val="64748B"/>
                </a:solidFill>
                <a:latin typeface="Lato"/>
                <a:ea typeface="Lato"/>
                <a:cs typeface="Lato"/>
                <a:sym typeface="Lato"/>
              </a:rPr>
              <a:t>Time for Q&amp;A</a:t>
            </a:r>
            <a:endParaRPr/>
          </a:p>
        </p:txBody>
      </p:sp>
      <p:pic>
        <p:nvPicPr>
          <p:cNvPr id="325" name="Google Shape;325;p26" descr="image.png"/>
          <p:cNvPicPr preferRelativeResize="0"/>
          <p:nvPr/>
        </p:nvPicPr>
        <p:blipFill rotWithShape="1">
          <a:blip r:embed="rId6">
            <a:alphaModFix/>
          </a:blip>
          <a:srcRect/>
          <a:stretch/>
        </p:blipFill>
        <p:spPr>
          <a:xfrm>
            <a:off x="476250" y="6497984"/>
            <a:ext cx="133350" cy="171450"/>
          </a:xfrm>
          <a:prstGeom prst="rect">
            <a:avLst/>
          </a:prstGeom>
          <a:noFill/>
          <a:ln>
            <a:noFill/>
          </a:ln>
        </p:spPr>
      </p:pic>
      <p:sp>
        <p:nvSpPr>
          <p:cNvPr id="326" name="Google Shape;326;p26"/>
          <p:cNvSpPr txBox="1"/>
          <p:nvPr/>
        </p:nvSpPr>
        <p:spPr>
          <a:xfrm>
            <a:off x="752475" y="6423719"/>
            <a:ext cx="10963275" cy="31998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1050" b="0" i="1" u="none" strike="noStrike" cap="none">
                <a:solidFill>
                  <a:srgbClr val="334155"/>
                </a:solidFill>
                <a:latin typeface="Lato"/>
                <a:ea typeface="Lato"/>
                <a:cs typeface="Lato"/>
                <a:sym typeface="Lato"/>
              </a:rPr>
              <a:t>Thank you for your time and your attention. I’m now happy to open the floor for any questions you might have about our partnership model, our growth in Lower Sussex, or how we align with health outcomes.</a:t>
            </a:r>
            <a:endParaRPr/>
          </a:p>
        </p:txBody>
      </p:sp>
      <p:sp>
        <p:nvSpPr>
          <p:cNvPr id="327" name="Google Shape;327;p26"/>
          <p:cNvSpPr txBox="1"/>
          <p:nvPr/>
        </p:nvSpPr>
        <p:spPr>
          <a:xfrm>
            <a:off x="3238500" y="4791075"/>
            <a:ext cx="5715000" cy="31432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650" b="1" i="0" u="none" strike="noStrike" cap="none">
                <a:solidFill>
                  <a:srgbClr val="003366"/>
                </a:solidFill>
                <a:latin typeface="Lato"/>
                <a:ea typeface="Lato"/>
                <a:cs typeface="Lato"/>
                <a:sym typeface="Lato"/>
              </a:rPr>
              <a:t>Tami C. Saunders, CNP</a:t>
            </a:r>
            <a:endParaRPr/>
          </a:p>
        </p:txBody>
      </p:sp>
      <p:sp>
        <p:nvSpPr>
          <p:cNvPr id="328" name="Google Shape;328;p26"/>
          <p:cNvSpPr txBox="1"/>
          <p:nvPr/>
        </p:nvSpPr>
        <p:spPr>
          <a:xfrm>
            <a:off x="3238500" y="5219700"/>
            <a:ext cx="5715000" cy="31432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650" b="0" i="0" u="none" strike="noStrike" cap="none">
                <a:solidFill>
                  <a:srgbClr val="475569"/>
                </a:solidFill>
                <a:latin typeface="Lato"/>
                <a:ea typeface="Lato"/>
                <a:cs typeface="Lato"/>
                <a:sym typeface="Lato"/>
              </a:rPr>
              <a:t>hope@thehopp.org | 888‑323‑HOPP</a:t>
            </a:r>
            <a:endParaRPr/>
          </a:p>
        </p:txBody>
      </p:sp>
      <p:sp>
        <p:nvSpPr>
          <p:cNvPr id="329" name="Google Shape;329;p26"/>
          <p:cNvSpPr txBox="1"/>
          <p:nvPr/>
        </p:nvSpPr>
        <p:spPr>
          <a:xfrm>
            <a:off x="3238500" y="5648325"/>
            <a:ext cx="5715000" cy="31432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650" b="1" i="0" u="none" strike="noStrike" cap="none">
                <a:solidFill>
                  <a:srgbClr val="4CAF50"/>
                </a:solidFill>
                <a:latin typeface="Lato"/>
                <a:ea typeface="Lato"/>
                <a:cs typeface="Lato"/>
                <a:sym typeface="Lato"/>
              </a:rPr>
              <a:t>www.thehopp.org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pic>
        <p:nvPicPr>
          <p:cNvPr id="98" name="Google Shape;98;p14"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99" name="Google Shape;99;p14" descr="image.png"/>
          <p:cNvPicPr preferRelativeResize="0"/>
          <p:nvPr/>
        </p:nvPicPr>
        <p:blipFill rotWithShape="1">
          <a:blip r:embed="rId4">
            <a:alphaModFix/>
          </a:blip>
          <a:srcRect/>
          <a:stretch/>
        </p:blipFill>
        <p:spPr>
          <a:xfrm>
            <a:off x="6381750" y="1795462"/>
            <a:ext cx="5143500" cy="4286250"/>
          </a:xfrm>
          <a:prstGeom prst="rect">
            <a:avLst/>
          </a:prstGeom>
          <a:noFill/>
          <a:ln>
            <a:noFill/>
          </a:ln>
        </p:spPr>
      </p:pic>
      <p:pic>
        <p:nvPicPr>
          <p:cNvPr id="100" name="Google Shape;100;p14" descr="image.png"/>
          <p:cNvPicPr preferRelativeResize="0"/>
          <p:nvPr/>
        </p:nvPicPr>
        <p:blipFill rotWithShape="1">
          <a:blip r:embed="rId5">
            <a:alphaModFix/>
          </a:blip>
          <a:srcRect/>
          <a:stretch/>
        </p:blipFill>
        <p:spPr>
          <a:xfrm>
            <a:off x="476250" y="6497984"/>
            <a:ext cx="133350" cy="171450"/>
          </a:xfrm>
          <a:prstGeom prst="rect">
            <a:avLst/>
          </a:prstGeom>
          <a:noFill/>
          <a:ln>
            <a:noFill/>
          </a:ln>
        </p:spPr>
      </p:pic>
      <p:sp>
        <p:nvSpPr>
          <p:cNvPr id="101" name="Google Shape;101;p14"/>
          <p:cNvSpPr txBox="1"/>
          <p:nvPr/>
        </p:nvSpPr>
        <p:spPr>
          <a:xfrm>
            <a:off x="752475" y="6423719"/>
            <a:ext cx="10963275" cy="3199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50" b="0" i="1" u="none" strike="noStrike" cap="none">
                <a:solidFill>
                  <a:srgbClr val="334155"/>
                </a:solidFill>
                <a:latin typeface="Lato"/>
                <a:ea typeface="Lato"/>
                <a:cs typeface="Lato"/>
                <a:sym typeface="Lato"/>
              </a:rPr>
              <a:t>The HOPP is more than a food pantry. We decided in 2022 to serve exclusively fresh produce because we believe nutrition is a right, not a privilege. We operate with zero barriers—no IDs, no registration—to ensure every neighbor is served with dignity.</a:t>
            </a:r>
            <a:endParaRPr/>
          </a:p>
        </p:txBody>
      </p:sp>
      <p:sp>
        <p:nvSpPr>
          <p:cNvPr id="102" name="Google Shape;102;p14"/>
          <p:cNvSpPr txBox="1"/>
          <p:nvPr/>
        </p:nvSpPr>
        <p:spPr>
          <a:xfrm>
            <a:off x="666750" y="2176462"/>
            <a:ext cx="5400675" cy="45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a:solidFill>
                  <a:srgbClr val="4CAF50"/>
                </a:solidFill>
                <a:latin typeface="Poppins SemiBold"/>
                <a:ea typeface="Poppins SemiBold"/>
                <a:cs typeface="Poppins SemiBold"/>
                <a:sym typeface="Poppins SemiBold"/>
              </a:rPr>
              <a:t>Fresh Produce. Lasting Hope.</a:t>
            </a:r>
            <a:endParaRPr/>
          </a:p>
        </p:txBody>
      </p:sp>
      <p:sp>
        <p:nvSpPr>
          <p:cNvPr id="103" name="Google Shape;103;p14"/>
          <p:cNvSpPr txBox="1"/>
          <p:nvPr/>
        </p:nvSpPr>
        <p:spPr>
          <a:xfrm>
            <a:off x="666750" y="2776537"/>
            <a:ext cx="5143500" cy="94297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50" b="0" i="0" u="none" strike="noStrike" cap="none">
                <a:solidFill>
                  <a:srgbClr val="475569"/>
                </a:solidFill>
                <a:latin typeface="Lato"/>
                <a:ea typeface="Lato"/>
                <a:cs typeface="Lato"/>
                <a:sym typeface="Lato"/>
              </a:rPr>
              <a:t>The Harvest Outreach People's Project (The HOPP) is a community-powered movement ensuring equitable access to fresh nutrition.</a:t>
            </a:r>
            <a:endParaRPr/>
          </a:p>
        </p:txBody>
      </p:sp>
      <p:pic>
        <p:nvPicPr>
          <p:cNvPr id="104" name="Google Shape;104;p14"/>
          <p:cNvPicPr preferRelativeResize="0"/>
          <p:nvPr/>
        </p:nvPicPr>
        <p:blipFill>
          <a:blip r:embed="rId6">
            <a:alphaModFix/>
          </a:blip>
          <a:srcRect/>
          <a:stretch/>
        </p:blipFill>
        <p:spPr>
          <a:xfrm>
            <a:off x="7346156" y="1795462"/>
            <a:ext cx="3214687" cy="4286250"/>
          </a:xfrm>
          <a:prstGeom prst="rect">
            <a:avLst/>
          </a:prstGeom>
          <a:noFill/>
          <a:ln>
            <a:noFill/>
          </a:ln>
        </p:spPr>
      </p:pic>
      <p:sp>
        <p:nvSpPr>
          <p:cNvPr id="105" name="Google Shape;105;p14"/>
          <p:cNvSpPr txBox="1"/>
          <p:nvPr/>
        </p:nvSpPr>
        <p:spPr>
          <a:xfrm>
            <a:off x="666750" y="3871912"/>
            <a:ext cx="5143500" cy="314325"/>
          </a:xfrm>
          <a:prstGeom prst="rect">
            <a:avLst/>
          </a:prstGeom>
          <a:noFill/>
          <a:ln>
            <a:noFill/>
          </a:ln>
        </p:spPr>
        <p:txBody>
          <a:bodyPr spcFirstLastPara="1" wrap="square" lIns="352425"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475569"/>
                </a:solidFill>
                <a:latin typeface="Lato"/>
                <a:ea typeface="Lato"/>
                <a:cs typeface="Lato"/>
                <a:sym typeface="Lato"/>
              </a:rPr>
              <a:t>Produce-Focused:</a:t>
            </a:r>
            <a:r>
              <a:rPr lang="en-US" sz="1650" b="0" i="0" u="none" strike="noStrike" cap="none">
                <a:solidFill>
                  <a:srgbClr val="475569"/>
                </a:solidFill>
                <a:latin typeface="Lato"/>
                <a:ea typeface="Lato"/>
                <a:cs typeface="Lato"/>
                <a:sym typeface="Lato"/>
              </a:rPr>
              <a:t> 100% fresh fruits &amp; veggies.</a:t>
            </a:r>
            <a:endParaRPr/>
          </a:p>
        </p:txBody>
      </p:sp>
      <p:sp>
        <p:nvSpPr>
          <p:cNvPr id="106" name="Google Shape;106;p14"/>
          <p:cNvSpPr txBox="1"/>
          <p:nvPr/>
        </p:nvSpPr>
        <p:spPr>
          <a:xfrm>
            <a:off x="666750" y="4376737"/>
            <a:ext cx="5143500" cy="314325"/>
          </a:xfrm>
          <a:prstGeom prst="rect">
            <a:avLst/>
          </a:prstGeom>
          <a:noFill/>
          <a:ln>
            <a:noFill/>
          </a:ln>
        </p:spPr>
        <p:txBody>
          <a:bodyPr spcFirstLastPara="1" wrap="square" lIns="352425"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475569"/>
                </a:solidFill>
                <a:latin typeface="Lato"/>
                <a:ea typeface="Lato"/>
                <a:cs typeface="Lato"/>
                <a:sym typeface="Lato"/>
              </a:rPr>
              <a:t>Dignity First:</a:t>
            </a:r>
            <a:r>
              <a:rPr lang="en-US" sz="1650" b="0" i="0" u="none" strike="noStrike" cap="none">
                <a:solidFill>
                  <a:srgbClr val="475569"/>
                </a:solidFill>
                <a:latin typeface="Lato"/>
                <a:ea typeface="Lato"/>
                <a:cs typeface="Lato"/>
                <a:sym typeface="Lato"/>
              </a:rPr>
              <a:t> No registration or ID required.</a:t>
            </a:r>
            <a:endParaRPr/>
          </a:p>
        </p:txBody>
      </p:sp>
      <p:sp>
        <p:nvSpPr>
          <p:cNvPr id="107" name="Google Shape;107;p14"/>
          <p:cNvSpPr txBox="1"/>
          <p:nvPr/>
        </p:nvSpPr>
        <p:spPr>
          <a:xfrm>
            <a:off x="666750" y="4881562"/>
            <a:ext cx="5143500" cy="628650"/>
          </a:xfrm>
          <a:prstGeom prst="rect">
            <a:avLst/>
          </a:prstGeom>
          <a:noFill/>
          <a:ln>
            <a:noFill/>
          </a:ln>
        </p:spPr>
        <p:txBody>
          <a:bodyPr spcFirstLastPara="1" wrap="square" lIns="352425"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475569"/>
                </a:solidFill>
                <a:latin typeface="Lato"/>
                <a:ea typeface="Lato"/>
                <a:cs typeface="Lato"/>
                <a:sym typeface="Lato"/>
              </a:rPr>
              <a:t>Statewide Reach:</a:t>
            </a:r>
            <a:r>
              <a:rPr lang="en-US" sz="1650" b="0" i="0" u="none" strike="noStrike" cap="none">
                <a:solidFill>
                  <a:srgbClr val="475569"/>
                </a:solidFill>
                <a:latin typeface="Lato"/>
                <a:ea typeface="Lato"/>
                <a:cs typeface="Lato"/>
                <a:sym typeface="Lato"/>
              </a:rPr>
              <a:t> Hubs in New Castle, Kent, and Sussex.</a:t>
            </a:r>
            <a:endParaRPr/>
          </a:p>
        </p:txBody>
      </p:sp>
      <p:pic>
        <p:nvPicPr>
          <p:cNvPr id="108" name="Google Shape;108;p14" descr="image.png"/>
          <p:cNvPicPr preferRelativeResize="0"/>
          <p:nvPr/>
        </p:nvPicPr>
        <p:blipFill rotWithShape="1">
          <a:blip r:embed="rId7">
            <a:alphaModFix/>
          </a:blip>
          <a:srcRect/>
          <a:stretch/>
        </p:blipFill>
        <p:spPr>
          <a:xfrm>
            <a:off x="666750" y="3924300"/>
            <a:ext cx="209550" cy="219075"/>
          </a:xfrm>
          <a:prstGeom prst="rect">
            <a:avLst/>
          </a:prstGeom>
          <a:noFill/>
          <a:ln>
            <a:noFill/>
          </a:ln>
        </p:spPr>
      </p:pic>
      <p:pic>
        <p:nvPicPr>
          <p:cNvPr id="109" name="Google Shape;109;p14" descr="image.png"/>
          <p:cNvPicPr preferRelativeResize="0"/>
          <p:nvPr/>
        </p:nvPicPr>
        <p:blipFill rotWithShape="1">
          <a:blip r:embed="rId7">
            <a:alphaModFix/>
          </a:blip>
          <a:srcRect/>
          <a:stretch/>
        </p:blipFill>
        <p:spPr>
          <a:xfrm>
            <a:off x="666750" y="4429125"/>
            <a:ext cx="209550" cy="219075"/>
          </a:xfrm>
          <a:prstGeom prst="rect">
            <a:avLst/>
          </a:prstGeom>
          <a:noFill/>
          <a:ln>
            <a:noFill/>
          </a:ln>
        </p:spPr>
      </p:pic>
      <p:pic>
        <p:nvPicPr>
          <p:cNvPr id="110" name="Google Shape;110;p14" descr="image.png"/>
          <p:cNvPicPr preferRelativeResize="0"/>
          <p:nvPr/>
        </p:nvPicPr>
        <p:blipFill rotWithShape="1">
          <a:blip r:embed="rId7">
            <a:alphaModFix/>
          </a:blip>
          <a:srcRect/>
          <a:stretch/>
        </p:blipFill>
        <p:spPr>
          <a:xfrm>
            <a:off x="666750" y="4933950"/>
            <a:ext cx="209550" cy="219075"/>
          </a:xfrm>
          <a:prstGeom prst="rect">
            <a:avLst/>
          </a:prstGeom>
          <a:noFill/>
          <a:ln>
            <a:noFill/>
          </a:ln>
        </p:spPr>
      </p:pic>
      <p:pic>
        <p:nvPicPr>
          <p:cNvPr id="111" name="Google Shape;111;p14" descr="image.png"/>
          <p:cNvPicPr preferRelativeResize="0"/>
          <p:nvPr/>
        </p:nvPicPr>
        <p:blipFill rotWithShape="1">
          <a:blip r:embed="rId8">
            <a:alphaModFix/>
          </a:blip>
          <a:srcRect/>
          <a:stretch/>
        </p:blipFill>
        <p:spPr>
          <a:xfrm>
            <a:off x="11191875" y="333375"/>
            <a:ext cx="523875" cy="523875"/>
          </a:xfrm>
          <a:prstGeom prst="rect">
            <a:avLst/>
          </a:prstGeom>
          <a:noFill/>
          <a:ln>
            <a:noFill/>
          </a:ln>
        </p:spPr>
      </p:pic>
      <p:sp>
        <p:nvSpPr>
          <p:cNvPr id="112" name="Google Shape;112;p14"/>
          <p:cNvSpPr txBox="1"/>
          <p:nvPr/>
        </p:nvSpPr>
        <p:spPr>
          <a:xfrm>
            <a:off x="666750" y="476250"/>
            <a:ext cx="11401425" cy="685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a:solidFill>
                  <a:srgbClr val="003366"/>
                </a:solidFill>
                <a:latin typeface="Poppins"/>
                <a:ea typeface="Poppins"/>
                <a:cs typeface="Poppins"/>
                <a:sym typeface="Poppins"/>
              </a:rPr>
              <a:t>The HOPP at a Glance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6"/>
        <p:cNvGrpSpPr/>
        <p:nvPr/>
      </p:nvGrpSpPr>
      <p:grpSpPr>
        <a:xfrm>
          <a:off x="0" y="0"/>
          <a:ext cx="0" cy="0"/>
          <a:chOff x="0" y="0"/>
          <a:chExt cx="0" cy="0"/>
        </a:xfrm>
      </p:grpSpPr>
      <p:pic>
        <p:nvPicPr>
          <p:cNvPr id="117" name="Google Shape;117;p1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8" name="Google Shape;118;p15" descr="image.png"/>
          <p:cNvPicPr preferRelativeResize="0"/>
          <p:nvPr/>
        </p:nvPicPr>
        <p:blipFill rotWithShape="1">
          <a:blip r:embed="rId4">
            <a:alphaModFix/>
          </a:blip>
          <a:srcRect/>
          <a:stretch/>
        </p:blipFill>
        <p:spPr>
          <a:xfrm>
            <a:off x="666750" y="2405062"/>
            <a:ext cx="5143500" cy="3067050"/>
          </a:xfrm>
          <a:prstGeom prst="rect">
            <a:avLst/>
          </a:prstGeom>
          <a:noFill/>
          <a:ln>
            <a:noFill/>
          </a:ln>
        </p:spPr>
      </p:pic>
      <p:pic>
        <p:nvPicPr>
          <p:cNvPr id="119" name="Google Shape;119;p15" descr="image.png"/>
          <p:cNvPicPr preferRelativeResize="0"/>
          <p:nvPr/>
        </p:nvPicPr>
        <p:blipFill rotWithShape="1">
          <a:blip r:embed="rId4">
            <a:alphaModFix/>
          </a:blip>
          <a:srcRect/>
          <a:stretch/>
        </p:blipFill>
        <p:spPr>
          <a:xfrm>
            <a:off x="6381750" y="2405062"/>
            <a:ext cx="5143500" cy="3067050"/>
          </a:xfrm>
          <a:prstGeom prst="rect">
            <a:avLst/>
          </a:prstGeom>
          <a:noFill/>
          <a:ln>
            <a:noFill/>
          </a:ln>
        </p:spPr>
      </p:pic>
      <p:pic>
        <p:nvPicPr>
          <p:cNvPr id="120" name="Google Shape;120;p15" descr="image.png"/>
          <p:cNvPicPr preferRelativeResize="0"/>
          <p:nvPr/>
        </p:nvPicPr>
        <p:blipFill rotWithShape="1">
          <a:blip r:embed="rId5">
            <a:alphaModFix/>
          </a:blip>
          <a:srcRect/>
          <a:stretch/>
        </p:blipFill>
        <p:spPr>
          <a:xfrm>
            <a:off x="476250" y="6497984"/>
            <a:ext cx="133350" cy="171450"/>
          </a:xfrm>
          <a:prstGeom prst="rect">
            <a:avLst/>
          </a:prstGeom>
          <a:noFill/>
          <a:ln>
            <a:noFill/>
          </a:ln>
        </p:spPr>
      </p:pic>
      <p:sp>
        <p:nvSpPr>
          <p:cNvPr id="121" name="Google Shape;121;p15"/>
          <p:cNvSpPr txBox="1"/>
          <p:nvPr/>
        </p:nvSpPr>
        <p:spPr>
          <a:xfrm>
            <a:off x="752475" y="6423719"/>
            <a:ext cx="10963275" cy="3199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50" b="0" i="1" u="none" strike="noStrike" cap="none">
                <a:solidFill>
                  <a:srgbClr val="334155"/>
                </a:solidFill>
                <a:latin typeface="Lato"/>
                <a:ea typeface="Lato"/>
                <a:cs typeface="Lato"/>
                <a:sym typeface="Lato"/>
              </a:rPr>
              <a:t>We are facing two distinct challenges: access and outcome. In many zip codes, it's easier to find a bag of chips than a bunch of kale. This nutritional desert directly fuels the chronic illnesses that healthcare leaders in this room fight every day.</a:t>
            </a:r>
            <a:endParaRPr/>
          </a:p>
        </p:txBody>
      </p:sp>
      <p:sp>
        <p:nvSpPr>
          <p:cNvPr id="122" name="Google Shape;122;p15"/>
          <p:cNvSpPr txBox="1"/>
          <p:nvPr/>
        </p:nvSpPr>
        <p:spPr>
          <a:xfrm>
            <a:off x="1057275" y="2795587"/>
            <a:ext cx="4580572" cy="45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a:solidFill>
                  <a:srgbClr val="4CAF50"/>
                </a:solidFill>
                <a:latin typeface="Poppins SemiBold"/>
                <a:ea typeface="Poppins SemiBold"/>
                <a:cs typeface="Poppins SemiBold"/>
                <a:sym typeface="Poppins SemiBold"/>
              </a:rPr>
              <a:t>Access Inequity</a:t>
            </a:r>
            <a:endParaRPr/>
          </a:p>
        </p:txBody>
      </p:sp>
      <p:sp>
        <p:nvSpPr>
          <p:cNvPr id="123" name="Google Shape;123;p15"/>
          <p:cNvSpPr txBox="1"/>
          <p:nvPr/>
        </p:nvSpPr>
        <p:spPr>
          <a:xfrm>
            <a:off x="1057275" y="3395662"/>
            <a:ext cx="4362450" cy="15716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50" b="0" i="0" u="none" strike="noStrike" cap="none">
                <a:solidFill>
                  <a:srgbClr val="475569"/>
                </a:solidFill>
                <a:latin typeface="Lato"/>
                <a:ea typeface="Lato"/>
                <a:cs typeface="Lato"/>
                <a:sym typeface="Lato"/>
              </a:rPr>
              <a:t>Thousands of families across Delaware live in areas with high caloric density but </a:t>
            </a:r>
            <a:r>
              <a:rPr lang="en-US" sz="1650" b="1" i="0" u="none" strike="noStrike" cap="none">
                <a:solidFill>
                  <a:srgbClr val="475569"/>
                </a:solidFill>
                <a:latin typeface="Lato"/>
                <a:ea typeface="Lato"/>
                <a:cs typeface="Lato"/>
                <a:sym typeface="Lato"/>
              </a:rPr>
              <a:t>zero nutritional access</a:t>
            </a:r>
            <a:r>
              <a:rPr lang="en-US" sz="1650" b="0" i="0" u="none" strike="noStrike" cap="none">
                <a:solidFill>
                  <a:srgbClr val="475569"/>
                </a:solidFill>
                <a:latin typeface="Lato"/>
                <a:ea typeface="Lato"/>
                <a:cs typeface="Lato"/>
                <a:sym typeface="Lato"/>
              </a:rPr>
              <a:t>. This gap isn't just about hunger; it's about the lack of life-sustaining food.</a:t>
            </a:r>
            <a:endParaRPr/>
          </a:p>
        </p:txBody>
      </p:sp>
      <p:sp>
        <p:nvSpPr>
          <p:cNvPr id="124" name="Google Shape;124;p15"/>
          <p:cNvSpPr txBox="1"/>
          <p:nvPr/>
        </p:nvSpPr>
        <p:spPr>
          <a:xfrm>
            <a:off x="6772275" y="2795587"/>
            <a:ext cx="4580572" cy="45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a:solidFill>
                  <a:srgbClr val="4CAF50"/>
                </a:solidFill>
                <a:latin typeface="Poppins SemiBold"/>
                <a:ea typeface="Poppins SemiBold"/>
                <a:cs typeface="Poppins SemiBold"/>
                <a:sym typeface="Poppins SemiBold"/>
              </a:rPr>
              <a:t>Health Disparities</a:t>
            </a:r>
            <a:endParaRPr/>
          </a:p>
        </p:txBody>
      </p:sp>
      <p:sp>
        <p:nvSpPr>
          <p:cNvPr id="125" name="Google Shape;125;p15"/>
          <p:cNvSpPr txBox="1"/>
          <p:nvPr/>
        </p:nvSpPr>
        <p:spPr>
          <a:xfrm>
            <a:off x="6772275" y="3395662"/>
            <a:ext cx="4362450" cy="15716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50" b="0" i="0" u="none" strike="noStrike" cap="none">
                <a:solidFill>
                  <a:srgbClr val="475569"/>
                </a:solidFill>
                <a:latin typeface="Lato"/>
                <a:ea typeface="Lato"/>
                <a:cs typeface="Lato"/>
                <a:sym typeface="Lato"/>
              </a:rPr>
              <a:t>Food insecurity is a primary driver of chronic, nutrition-related conditions. Without a stable supply of fresh produce, communities face disproportionate rates of diabetes and hypertension.</a:t>
            </a:r>
            <a:endParaRPr/>
          </a:p>
        </p:txBody>
      </p:sp>
      <p:pic>
        <p:nvPicPr>
          <p:cNvPr id="126" name="Google Shape;126;p15" descr="image.png"/>
          <p:cNvPicPr preferRelativeResize="0"/>
          <p:nvPr/>
        </p:nvPicPr>
        <p:blipFill rotWithShape="1">
          <a:blip r:embed="rId6">
            <a:alphaModFix/>
          </a:blip>
          <a:srcRect/>
          <a:stretch/>
        </p:blipFill>
        <p:spPr>
          <a:xfrm>
            <a:off x="11191875" y="333375"/>
            <a:ext cx="523875" cy="523875"/>
          </a:xfrm>
          <a:prstGeom prst="rect">
            <a:avLst/>
          </a:prstGeom>
          <a:noFill/>
          <a:ln>
            <a:noFill/>
          </a:ln>
        </p:spPr>
      </p:pic>
      <p:sp>
        <p:nvSpPr>
          <p:cNvPr id="127" name="Google Shape;127;p15"/>
          <p:cNvSpPr txBox="1"/>
          <p:nvPr/>
        </p:nvSpPr>
        <p:spPr>
          <a:xfrm>
            <a:off x="666750" y="476250"/>
            <a:ext cx="11401425" cy="685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a:solidFill>
                  <a:srgbClr val="003366"/>
                </a:solidFill>
                <a:latin typeface="Poppins"/>
                <a:ea typeface="Poppins"/>
                <a:cs typeface="Poppins"/>
                <a:sym typeface="Poppins"/>
              </a:rPr>
              <a:t>The Challenge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
        <p:cNvGrpSpPr/>
        <p:nvPr/>
      </p:nvGrpSpPr>
      <p:grpSpPr>
        <a:xfrm>
          <a:off x="0" y="0"/>
          <a:ext cx="0" cy="0"/>
          <a:chOff x="0" y="0"/>
          <a:chExt cx="0" cy="0"/>
        </a:xfrm>
      </p:grpSpPr>
      <p:pic>
        <p:nvPicPr>
          <p:cNvPr id="132" name="Google Shape;132;p16"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33" name="Google Shape;133;p16" descr="image.png"/>
          <p:cNvPicPr preferRelativeResize="0"/>
          <p:nvPr/>
        </p:nvPicPr>
        <p:blipFill rotWithShape="1">
          <a:blip r:embed="rId4">
            <a:alphaModFix/>
          </a:blip>
          <a:srcRect/>
          <a:stretch/>
        </p:blipFill>
        <p:spPr>
          <a:xfrm>
            <a:off x="666750" y="2419350"/>
            <a:ext cx="2571750" cy="2228850"/>
          </a:xfrm>
          <a:prstGeom prst="rect">
            <a:avLst/>
          </a:prstGeom>
          <a:noFill/>
          <a:ln>
            <a:noFill/>
          </a:ln>
        </p:spPr>
      </p:pic>
      <p:pic>
        <p:nvPicPr>
          <p:cNvPr id="134" name="Google Shape;134;p16" descr="image.png"/>
          <p:cNvPicPr preferRelativeResize="0"/>
          <p:nvPr/>
        </p:nvPicPr>
        <p:blipFill rotWithShape="1">
          <a:blip r:embed="rId5">
            <a:alphaModFix/>
          </a:blip>
          <a:srcRect/>
          <a:stretch/>
        </p:blipFill>
        <p:spPr>
          <a:xfrm>
            <a:off x="3429000" y="2419350"/>
            <a:ext cx="2571750" cy="2228850"/>
          </a:xfrm>
          <a:prstGeom prst="rect">
            <a:avLst/>
          </a:prstGeom>
          <a:noFill/>
          <a:ln>
            <a:noFill/>
          </a:ln>
        </p:spPr>
      </p:pic>
      <p:pic>
        <p:nvPicPr>
          <p:cNvPr id="135" name="Google Shape;135;p16" descr="image.png"/>
          <p:cNvPicPr preferRelativeResize="0"/>
          <p:nvPr/>
        </p:nvPicPr>
        <p:blipFill rotWithShape="1">
          <a:blip r:embed="rId5">
            <a:alphaModFix/>
          </a:blip>
          <a:srcRect/>
          <a:stretch/>
        </p:blipFill>
        <p:spPr>
          <a:xfrm>
            <a:off x="6191250" y="2419350"/>
            <a:ext cx="2571750" cy="2228850"/>
          </a:xfrm>
          <a:prstGeom prst="rect">
            <a:avLst/>
          </a:prstGeom>
          <a:noFill/>
          <a:ln>
            <a:noFill/>
          </a:ln>
        </p:spPr>
      </p:pic>
      <p:pic>
        <p:nvPicPr>
          <p:cNvPr id="136" name="Google Shape;136;p16" descr="image.png"/>
          <p:cNvPicPr preferRelativeResize="0"/>
          <p:nvPr/>
        </p:nvPicPr>
        <p:blipFill rotWithShape="1">
          <a:blip r:embed="rId5">
            <a:alphaModFix/>
          </a:blip>
          <a:srcRect/>
          <a:stretch/>
        </p:blipFill>
        <p:spPr>
          <a:xfrm>
            <a:off x="8953500" y="2419350"/>
            <a:ext cx="2571750" cy="2228850"/>
          </a:xfrm>
          <a:prstGeom prst="rect">
            <a:avLst/>
          </a:prstGeom>
          <a:noFill/>
          <a:ln>
            <a:noFill/>
          </a:ln>
        </p:spPr>
      </p:pic>
      <p:sp>
        <p:nvSpPr>
          <p:cNvPr id="137" name="Google Shape;137;p16"/>
          <p:cNvSpPr txBox="1"/>
          <p:nvPr/>
        </p:nvSpPr>
        <p:spPr>
          <a:xfrm>
            <a:off x="666750" y="5029200"/>
            <a:ext cx="10858500" cy="314325"/>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650" b="1" i="0" u="none" strike="noStrike" cap="none">
                <a:solidFill>
                  <a:srgbClr val="003366"/>
                </a:solidFill>
                <a:latin typeface="Lato"/>
                <a:ea typeface="Lato"/>
                <a:cs typeface="Lato"/>
                <a:sym typeface="Lato"/>
              </a:rPr>
              <a:t>"Meaningful, scalable impact is not achieved in isolation."</a:t>
            </a:r>
            <a:endParaRPr/>
          </a:p>
        </p:txBody>
      </p:sp>
      <p:pic>
        <p:nvPicPr>
          <p:cNvPr id="138" name="Google Shape;138;p16" descr="image.png"/>
          <p:cNvPicPr preferRelativeResize="0"/>
          <p:nvPr/>
        </p:nvPicPr>
        <p:blipFill rotWithShape="1">
          <a:blip r:embed="rId6">
            <a:alphaModFix/>
          </a:blip>
          <a:srcRect/>
          <a:stretch/>
        </p:blipFill>
        <p:spPr>
          <a:xfrm>
            <a:off x="476250" y="6497984"/>
            <a:ext cx="133350" cy="171450"/>
          </a:xfrm>
          <a:prstGeom prst="rect">
            <a:avLst/>
          </a:prstGeom>
          <a:noFill/>
          <a:ln>
            <a:noFill/>
          </a:ln>
        </p:spPr>
      </p:pic>
      <p:sp>
        <p:nvSpPr>
          <p:cNvPr id="139" name="Google Shape;139;p16"/>
          <p:cNvSpPr txBox="1"/>
          <p:nvPr/>
        </p:nvSpPr>
        <p:spPr>
          <a:xfrm>
            <a:off x="752475" y="6423719"/>
            <a:ext cx="10963275" cy="3199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50" b="0" i="1" u="none" strike="noStrike" cap="none">
                <a:solidFill>
                  <a:srgbClr val="334155"/>
                </a:solidFill>
                <a:latin typeface="Lato"/>
                <a:ea typeface="Lato"/>
                <a:cs typeface="Lato"/>
                <a:sym typeface="Lato"/>
              </a:rPr>
              <a:t>No organization can scale effectively alone. Partnerships allow us to borrow trust from local leaders and share the heavy lifting of logistics. It turns a single organization's effort into a collective community impact.</a:t>
            </a:r>
            <a:endParaRPr/>
          </a:p>
        </p:txBody>
      </p:sp>
      <p:sp>
        <p:nvSpPr>
          <p:cNvPr id="140" name="Google Shape;140;p16"/>
          <p:cNvSpPr txBox="1"/>
          <p:nvPr/>
        </p:nvSpPr>
        <p:spPr>
          <a:xfrm>
            <a:off x="902493" y="3409950"/>
            <a:ext cx="2100262"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0" i="0" u="none" strike="noStrike" cap="none">
                <a:solidFill>
                  <a:srgbClr val="4CAF50"/>
                </a:solidFill>
                <a:latin typeface="Poppins SemiBold"/>
                <a:ea typeface="Poppins SemiBold"/>
                <a:cs typeface="Poppins SemiBold"/>
                <a:sym typeface="Poppins SemiBold"/>
              </a:rPr>
              <a:t>Trusted Entry</a:t>
            </a:r>
            <a:endParaRPr/>
          </a:p>
        </p:txBody>
      </p:sp>
      <p:sp>
        <p:nvSpPr>
          <p:cNvPr id="141" name="Google Shape;141;p16"/>
          <p:cNvSpPr txBox="1"/>
          <p:nvPr/>
        </p:nvSpPr>
        <p:spPr>
          <a:xfrm>
            <a:off x="952500" y="3819525"/>
            <a:ext cx="2000250" cy="485775"/>
          </a:xfrm>
          <a:prstGeom prst="rect">
            <a:avLst/>
          </a:prstGeom>
          <a:noFill/>
          <a:ln>
            <a:noFill/>
          </a:ln>
        </p:spPr>
        <p:txBody>
          <a:bodyPr spcFirstLastPara="1" wrap="square" lIns="0" tIns="0" rIns="0" bIns="0" anchor="t" anchorCtr="0">
            <a:spAutoFit/>
          </a:bodyPr>
          <a:lstStyle/>
          <a:p>
            <a:pPr marL="0" marR="0" lvl="0" indent="0" algn="ctr" rtl="0">
              <a:lnSpc>
                <a:spcPct val="149960"/>
              </a:lnSpc>
              <a:spcBef>
                <a:spcPts val="0"/>
              </a:spcBef>
              <a:spcAft>
                <a:spcPts val="0"/>
              </a:spcAft>
              <a:buNone/>
            </a:pPr>
            <a:r>
              <a:rPr lang="en-US" sz="1275" b="0" i="0" u="none" strike="noStrike" cap="none">
                <a:solidFill>
                  <a:srgbClr val="475569"/>
                </a:solidFill>
                <a:latin typeface="Lato"/>
                <a:ea typeface="Lato"/>
                <a:cs typeface="Lato"/>
                <a:sym typeface="Lato"/>
              </a:rPr>
              <a:t>Leveraging existing community trust.</a:t>
            </a:r>
            <a:endParaRPr/>
          </a:p>
        </p:txBody>
      </p:sp>
      <p:sp>
        <p:nvSpPr>
          <p:cNvPr id="142" name="Google Shape;142;p16"/>
          <p:cNvSpPr txBox="1"/>
          <p:nvPr/>
        </p:nvSpPr>
        <p:spPr>
          <a:xfrm>
            <a:off x="3664743" y="3409950"/>
            <a:ext cx="2100262"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0" i="0" u="none" strike="noStrike" cap="none">
                <a:solidFill>
                  <a:srgbClr val="4CAF50"/>
                </a:solidFill>
                <a:latin typeface="Poppins SemiBold"/>
                <a:ea typeface="Poppins SemiBold"/>
                <a:cs typeface="Poppins SemiBold"/>
                <a:sym typeface="Poppins SemiBold"/>
              </a:rPr>
              <a:t>Scale Efficiently</a:t>
            </a:r>
            <a:endParaRPr/>
          </a:p>
        </p:txBody>
      </p:sp>
      <p:sp>
        <p:nvSpPr>
          <p:cNvPr id="143" name="Google Shape;143;p16"/>
          <p:cNvSpPr txBox="1"/>
          <p:nvPr/>
        </p:nvSpPr>
        <p:spPr>
          <a:xfrm>
            <a:off x="3714750" y="3819525"/>
            <a:ext cx="2000250" cy="485775"/>
          </a:xfrm>
          <a:prstGeom prst="rect">
            <a:avLst/>
          </a:prstGeom>
          <a:noFill/>
          <a:ln>
            <a:noFill/>
          </a:ln>
        </p:spPr>
        <p:txBody>
          <a:bodyPr spcFirstLastPara="1" wrap="square" lIns="0" tIns="0" rIns="0" bIns="0" anchor="t" anchorCtr="0">
            <a:spAutoFit/>
          </a:bodyPr>
          <a:lstStyle/>
          <a:p>
            <a:pPr marL="0" marR="0" lvl="0" indent="0" algn="ctr" rtl="0">
              <a:lnSpc>
                <a:spcPct val="149960"/>
              </a:lnSpc>
              <a:spcBef>
                <a:spcPts val="0"/>
              </a:spcBef>
              <a:spcAft>
                <a:spcPts val="0"/>
              </a:spcAft>
              <a:buNone/>
            </a:pPr>
            <a:r>
              <a:rPr lang="en-US" sz="1275" b="0" i="0" u="none" strike="noStrike" cap="none">
                <a:solidFill>
                  <a:srgbClr val="475569"/>
                </a:solidFill>
                <a:latin typeface="Lato"/>
                <a:ea typeface="Lato"/>
                <a:cs typeface="Lato"/>
                <a:sym typeface="Lato"/>
              </a:rPr>
              <a:t>Sharing infrastructure and logistics.</a:t>
            </a:r>
            <a:endParaRPr/>
          </a:p>
        </p:txBody>
      </p:sp>
      <p:sp>
        <p:nvSpPr>
          <p:cNvPr id="144" name="Google Shape;144;p16"/>
          <p:cNvSpPr txBox="1"/>
          <p:nvPr/>
        </p:nvSpPr>
        <p:spPr>
          <a:xfrm>
            <a:off x="6426993" y="3409950"/>
            <a:ext cx="2100262"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0" i="0" u="none" strike="noStrike" cap="none">
                <a:solidFill>
                  <a:srgbClr val="4CAF50"/>
                </a:solidFill>
                <a:latin typeface="Poppins SemiBold"/>
                <a:ea typeface="Poppins SemiBold"/>
                <a:cs typeface="Poppins SemiBold"/>
                <a:sym typeface="Poppins SemiBold"/>
              </a:rPr>
              <a:t>Localized Reach</a:t>
            </a:r>
            <a:endParaRPr/>
          </a:p>
        </p:txBody>
      </p:sp>
      <p:sp>
        <p:nvSpPr>
          <p:cNvPr id="145" name="Google Shape;145;p16"/>
          <p:cNvSpPr txBox="1"/>
          <p:nvPr/>
        </p:nvSpPr>
        <p:spPr>
          <a:xfrm>
            <a:off x="6477000" y="3819525"/>
            <a:ext cx="2000250" cy="485775"/>
          </a:xfrm>
          <a:prstGeom prst="rect">
            <a:avLst/>
          </a:prstGeom>
          <a:noFill/>
          <a:ln>
            <a:noFill/>
          </a:ln>
        </p:spPr>
        <p:txBody>
          <a:bodyPr spcFirstLastPara="1" wrap="square" lIns="0" tIns="0" rIns="0" bIns="0" anchor="t" anchorCtr="0">
            <a:spAutoFit/>
          </a:bodyPr>
          <a:lstStyle/>
          <a:p>
            <a:pPr marL="0" marR="0" lvl="0" indent="0" algn="ctr" rtl="0">
              <a:lnSpc>
                <a:spcPct val="149960"/>
              </a:lnSpc>
              <a:spcBef>
                <a:spcPts val="0"/>
              </a:spcBef>
              <a:spcAft>
                <a:spcPts val="0"/>
              </a:spcAft>
              <a:buNone/>
            </a:pPr>
            <a:r>
              <a:rPr lang="en-US" sz="1275" b="0" i="0" u="none" strike="noStrike" cap="none">
                <a:solidFill>
                  <a:srgbClr val="475569"/>
                </a:solidFill>
                <a:latin typeface="Lato"/>
                <a:ea typeface="Lato"/>
                <a:cs typeface="Lato"/>
                <a:sym typeface="Lato"/>
              </a:rPr>
              <a:t>Going where the traditional model can't.</a:t>
            </a:r>
            <a:endParaRPr/>
          </a:p>
        </p:txBody>
      </p:sp>
      <p:sp>
        <p:nvSpPr>
          <p:cNvPr id="146" name="Google Shape;146;p16"/>
          <p:cNvSpPr txBox="1"/>
          <p:nvPr/>
        </p:nvSpPr>
        <p:spPr>
          <a:xfrm>
            <a:off x="9189243" y="3409950"/>
            <a:ext cx="2100262" cy="31432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50" b="0" i="0" u="none" strike="noStrike" cap="none">
                <a:solidFill>
                  <a:srgbClr val="4CAF50"/>
                </a:solidFill>
                <a:latin typeface="Poppins SemiBold"/>
                <a:ea typeface="Poppins SemiBold"/>
                <a:cs typeface="Poppins SemiBold"/>
                <a:sym typeface="Poppins SemiBold"/>
              </a:rPr>
              <a:t>Collective Impact</a:t>
            </a:r>
            <a:endParaRPr/>
          </a:p>
        </p:txBody>
      </p:sp>
      <p:sp>
        <p:nvSpPr>
          <p:cNvPr id="147" name="Google Shape;147;p16"/>
          <p:cNvSpPr txBox="1"/>
          <p:nvPr/>
        </p:nvSpPr>
        <p:spPr>
          <a:xfrm>
            <a:off x="9239250" y="3819525"/>
            <a:ext cx="2000250" cy="485775"/>
          </a:xfrm>
          <a:prstGeom prst="rect">
            <a:avLst/>
          </a:prstGeom>
          <a:noFill/>
          <a:ln>
            <a:noFill/>
          </a:ln>
        </p:spPr>
        <p:txBody>
          <a:bodyPr spcFirstLastPara="1" wrap="square" lIns="0" tIns="0" rIns="0" bIns="0" anchor="t" anchorCtr="0">
            <a:spAutoFit/>
          </a:bodyPr>
          <a:lstStyle/>
          <a:p>
            <a:pPr marL="0" marR="0" lvl="0" indent="0" algn="ctr" rtl="0">
              <a:lnSpc>
                <a:spcPct val="149960"/>
              </a:lnSpc>
              <a:spcBef>
                <a:spcPts val="0"/>
              </a:spcBef>
              <a:spcAft>
                <a:spcPts val="0"/>
              </a:spcAft>
              <a:buNone/>
            </a:pPr>
            <a:r>
              <a:rPr lang="en-US" sz="1275" b="0" i="0" u="none" strike="noStrike" cap="none">
                <a:solidFill>
                  <a:srgbClr val="475569"/>
                </a:solidFill>
                <a:latin typeface="Lato"/>
                <a:ea typeface="Lato"/>
                <a:cs typeface="Lato"/>
                <a:sym typeface="Lato"/>
              </a:rPr>
              <a:t>Combining strengths for a common goal.</a:t>
            </a:r>
            <a:endParaRPr/>
          </a:p>
        </p:txBody>
      </p:sp>
      <p:pic>
        <p:nvPicPr>
          <p:cNvPr id="148" name="Google Shape;148;p16" descr="image.png"/>
          <p:cNvPicPr preferRelativeResize="0"/>
          <p:nvPr/>
        </p:nvPicPr>
        <p:blipFill rotWithShape="1">
          <a:blip r:embed="rId7">
            <a:alphaModFix/>
          </a:blip>
          <a:srcRect/>
          <a:stretch/>
        </p:blipFill>
        <p:spPr>
          <a:xfrm>
            <a:off x="1709737" y="2752725"/>
            <a:ext cx="485775" cy="428625"/>
          </a:xfrm>
          <a:prstGeom prst="rect">
            <a:avLst/>
          </a:prstGeom>
          <a:noFill/>
          <a:ln>
            <a:noFill/>
          </a:ln>
        </p:spPr>
      </p:pic>
      <p:pic>
        <p:nvPicPr>
          <p:cNvPr id="149" name="Google Shape;149;p16" descr="image.png"/>
          <p:cNvPicPr preferRelativeResize="0"/>
          <p:nvPr/>
        </p:nvPicPr>
        <p:blipFill rotWithShape="1">
          <a:blip r:embed="rId8">
            <a:alphaModFix/>
          </a:blip>
          <a:srcRect/>
          <a:stretch/>
        </p:blipFill>
        <p:spPr>
          <a:xfrm>
            <a:off x="4448175" y="2752725"/>
            <a:ext cx="533400" cy="428625"/>
          </a:xfrm>
          <a:prstGeom prst="rect">
            <a:avLst/>
          </a:prstGeom>
          <a:noFill/>
          <a:ln>
            <a:noFill/>
          </a:ln>
        </p:spPr>
      </p:pic>
      <p:pic>
        <p:nvPicPr>
          <p:cNvPr id="150" name="Google Shape;150;p16" descr="image.png"/>
          <p:cNvPicPr preferRelativeResize="0"/>
          <p:nvPr/>
        </p:nvPicPr>
        <p:blipFill rotWithShape="1">
          <a:blip r:embed="rId9">
            <a:alphaModFix/>
          </a:blip>
          <a:srcRect/>
          <a:stretch/>
        </p:blipFill>
        <p:spPr>
          <a:xfrm>
            <a:off x="7210425" y="2752725"/>
            <a:ext cx="533400" cy="428625"/>
          </a:xfrm>
          <a:prstGeom prst="rect">
            <a:avLst/>
          </a:prstGeom>
          <a:noFill/>
          <a:ln>
            <a:noFill/>
          </a:ln>
        </p:spPr>
      </p:pic>
      <p:pic>
        <p:nvPicPr>
          <p:cNvPr id="151" name="Google Shape;151;p16" descr="image.png"/>
          <p:cNvPicPr preferRelativeResize="0"/>
          <p:nvPr/>
        </p:nvPicPr>
        <p:blipFill rotWithShape="1">
          <a:blip r:embed="rId10">
            <a:alphaModFix/>
          </a:blip>
          <a:srcRect/>
          <a:stretch/>
        </p:blipFill>
        <p:spPr>
          <a:xfrm>
            <a:off x="10025062" y="2752725"/>
            <a:ext cx="428625" cy="428625"/>
          </a:xfrm>
          <a:prstGeom prst="rect">
            <a:avLst/>
          </a:prstGeom>
          <a:noFill/>
          <a:ln>
            <a:noFill/>
          </a:ln>
        </p:spPr>
      </p:pic>
      <p:pic>
        <p:nvPicPr>
          <p:cNvPr id="152" name="Google Shape;152;p16" descr="image.png"/>
          <p:cNvPicPr preferRelativeResize="0"/>
          <p:nvPr/>
        </p:nvPicPr>
        <p:blipFill rotWithShape="1">
          <a:blip r:embed="rId11">
            <a:alphaModFix/>
          </a:blip>
          <a:srcRect/>
          <a:stretch/>
        </p:blipFill>
        <p:spPr>
          <a:xfrm>
            <a:off x="11191875" y="333375"/>
            <a:ext cx="523875" cy="523875"/>
          </a:xfrm>
          <a:prstGeom prst="rect">
            <a:avLst/>
          </a:prstGeom>
          <a:noFill/>
          <a:ln>
            <a:noFill/>
          </a:ln>
        </p:spPr>
      </p:pic>
      <p:sp>
        <p:nvSpPr>
          <p:cNvPr id="153" name="Google Shape;153;p16"/>
          <p:cNvSpPr txBox="1"/>
          <p:nvPr/>
        </p:nvSpPr>
        <p:spPr>
          <a:xfrm>
            <a:off x="666750" y="476250"/>
            <a:ext cx="11401425" cy="685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a:solidFill>
                  <a:srgbClr val="003366"/>
                </a:solidFill>
                <a:latin typeface="Poppins"/>
                <a:ea typeface="Poppins"/>
                <a:cs typeface="Poppins"/>
                <a:sym typeface="Poppins"/>
              </a:rPr>
              <a:t>Why Partnerships Matter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pic>
        <p:nvPicPr>
          <p:cNvPr id="158" name="Google Shape;158;p17"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9" name="Google Shape;159;p17" descr="image.png"/>
          <p:cNvPicPr preferRelativeResize="0"/>
          <p:nvPr/>
        </p:nvPicPr>
        <p:blipFill rotWithShape="1">
          <a:blip r:embed="rId4">
            <a:alphaModFix/>
          </a:blip>
          <a:srcRect/>
          <a:stretch/>
        </p:blipFill>
        <p:spPr>
          <a:xfrm>
            <a:off x="666750" y="1795462"/>
            <a:ext cx="5143500" cy="4286250"/>
          </a:xfrm>
          <a:prstGeom prst="rect">
            <a:avLst/>
          </a:prstGeom>
          <a:noFill/>
          <a:ln>
            <a:noFill/>
          </a:ln>
        </p:spPr>
      </p:pic>
      <p:pic>
        <p:nvPicPr>
          <p:cNvPr id="160" name="Google Shape;160;p17" descr="image.png"/>
          <p:cNvPicPr preferRelativeResize="0"/>
          <p:nvPr/>
        </p:nvPicPr>
        <p:blipFill rotWithShape="1">
          <a:blip r:embed="rId5">
            <a:alphaModFix/>
          </a:blip>
          <a:srcRect/>
          <a:stretch/>
        </p:blipFill>
        <p:spPr>
          <a:xfrm>
            <a:off x="6381750" y="2505075"/>
            <a:ext cx="5143500" cy="828675"/>
          </a:xfrm>
          <a:prstGeom prst="rect">
            <a:avLst/>
          </a:prstGeom>
          <a:noFill/>
          <a:ln>
            <a:noFill/>
          </a:ln>
        </p:spPr>
      </p:pic>
      <p:pic>
        <p:nvPicPr>
          <p:cNvPr id="161" name="Google Shape;161;p17" descr="image.png"/>
          <p:cNvPicPr preferRelativeResize="0"/>
          <p:nvPr/>
        </p:nvPicPr>
        <p:blipFill rotWithShape="1">
          <a:blip r:embed="rId5">
            <a:alphaModFix/>
          </a:blip>
          <a:srcRect/>
          <a:stretch/>
        </p:blipFill>
        <p:spPr>
          <a:xfrm>
            <a:off x="6381750" y="3524250"/>
            <a:ext cx="5143500" cy="828675"/>
          </a:xfrm>
          <a:prstGeom prst="rect">
            <a:avLst/>
          </a:prstGeom>
          <a:noFill/>
          <a:ln>
            <a:noFill/>
          </a:ln>
        </p:spPr>
      </p:pic>
      <p:pic>
        <p:nvPicPr>
          <p:cNvPr id="162" name="Google Shape;162;p17" descr="image.png"/>
          <p:cNvPicPr preferRelativeResize="0"/>
          <p:nvPr/>
        </p:nvPicPr>
        <p:blipFill rotWithShape="1">
          <a:blip r:embed="rId5">
            <a:alphaModFix/>
          </a:blip>
          <a:srcRect/>
          <a:stretch/>
        </p:blipFill>
        <p:spPr>
          <a:xfrm>
            <a:off x="6381750" y="4543425"/>
            <a:ext cx="5143500" cy="828675"/>
          </a:xfrm>
          <a:prstGeom prst="rect">
            <a:avLst/>
          </a:prstGeom>
          <a:noFill/>
          <a:ln>
            <a:noFill/>
          </a:ln>
        </p:spPr>
      </p:pic>
      <p:pic>
        <p:nvPicPr>
          <p:cNvPr id="163" name="Google Shape;163;p17" descr="image.png"/>
          <p:cNvPicPr preferRelativeResize="0"/>
          <p:nvPr/>
        </p:nvPicPr>
        <p:blipFill rotWithShape="1">
          <a:blip r:embed="rId6">
            <a:alphaModFix/>
          </a:blip>
          <a:srcRect/>
          <a:stretch/>
        </p:blipFill>
        <p:spPr>
          <a:xfrm>
            <a:off x="476250" y="6497984"/>
            <a:ext cx="133350" cy="171450"/>
          </a:xfrm>
          <a:prstGeom prst="rect">
            <a:avLst/>
          </a:prstGeom>
          <a:noFill/>
          <a:ln>
            <a:noFill/>
          </a:ln>
        </p:spPr>
      </p:pic>
      <p:sp>
        <p:nvSpPr>
          <p:cNvPr id="164" name="Google Shape;164;p17"/>
          <p:cNvSpPr txBox="1"/>
          <p:nvPr/>
        </p:nvSpPr>
        <p:spPr>
          <a:xfrm>
            <a:off x="752475" y="6423719"/>
            <a:ext cx="10963275" cy="3199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50" b="0" i="1" u="none" strike="noStrike" cap="none">
                <a:solidFill>
                  <a:srgbClr val="334155"/>
                </a:solidFill>
                <a:latin typeface="Lato"/>
                <a:ea typeface="Lato"/>
                <a:cs typeface="Lato"/>
                <a:sym typeface="Lato"/>
              </a:rPr>
              <a:t>Our ecosystem is a coordinated front. Faith communities are the "heart" where neighbors gather; MCOs are the "brain" aligning food with care; and our corporate partners are the "engine" providing the resources to keep the trucks moving.</a:t>
            </a:r>
            <a:endParaRPr/>
          </a:p>
        </p:txBody>
      </p:sp>
      <p:pic>
        <p:nvPicPr>
          <p:cNvPr id="165" name="Google Shape;165;p17"/>
          <p:cNvPicPr preferRelativeResize="0"/>
          <p:nvPr/>
        </p:nvPicPr>
        <p:blipFill>
          <a:blip r:embed="rId7">
            <a:alphaModFix/>
          </a:blip>
          <a:srcRect/>
          <a:stretch/>
        </p:blipFill>
        <p:spPr>
          <a:xfrm>
            <a:off x="1172812" y="1795462"/>
            <a:ext cx="4131375" cy="4286250"/>
          </a:xfrm>
          <a:prstGeom prst="rect">
            <a:avLst/>
          </a:prstGeom>
          <a:noFill/>
          <a:ln>
            <a:noFill/>
          </a:ln>
        </p:spPr>
      </p:pic>
      <p:sp>
        <p:nvSpPr>
          <p:cNvPr id="166" name="Google Shape;166;p17"/>
          <p:cNvSpPr txBox="1"/>
          <p:nvPr/>
        </p:nvSpPr>
        <p:spPr>
          <a:xfrm>
            <a:off x="6677025" y="2647950"/>
            <a:ext cx="4610100" cy="3143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475569"/>
                </a:solidFill>
                <a:latin typeface="Lato"/>
                <a:ea typeface="Lato"/>
                <a:cs typeface="Lato"/>
                <a:sym typeface="Lato"/>
              </a:rPr>
              <a:t>Faith-Based &amp; Nonprofits</a:t>
            </a:r>
            <a:endParaRPr/>
          </a:p>
        </p:txBody>
      </p:sp>
      <p:sp>
        <p:nvSpPr>
          <p:cNvPr id="167" name="Google Shape;167;p17"/>
          <p:cNvSpPr txBox="1"/>
          <p:nvPr/>
        </p:nvSpPr>
        <p:spPr>
          <a:xfrm>
            <a:off x="6677025" y="2962275"/>
            <a:ext cx="4610100" cy="2286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475569"/>
                </a:solidFill>
                <a:latin typeface="Lato"/>
                <a:ea typeface="Lato"/>
                <a:cs typeface="Lato"/>
                <a:sym typeface="Lato"/>
              </a:rPr>
              <a:t>Serving as trusted, community-embedded distribution sites.</a:t>
            </a:r>
            <a:endParaRPr/>
          </a:p>
        </p:txBody>
      </p:sp>
      <p:sp>
        <p:nvSpPr>
          <p:cNvPr id="168" name="Google Shape;168;p17"/>
          <p:cNvSpPr txBox="1"/>
          <p:nvPr/>
        </p:nvSpPr>
        <p:spPr>
          <a:xfrm>
            <a:off x="6677025" y="3667125"/>
            <a:ext cx="4610100" cy="3143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475569"/>
                </a:solidFill>
                <a:latin typeface="Lato"/>
                <a:ea typeface="Lato"/>
                <a:cs typeface="Lato"/>
                <a:sym typeface="Lato"/>
              </a:rPr>
              <a:t>Healthcare &amp; MCOs</a:t>
            </a:r>
            <a:endParaRPr/>
          </a:p>
        </p:txBody>
      </p:sp>
      <p:sp>
        <p:nvSpPr>
          <p:cNvPr id="169" name="Google Shape;169;p17"/>
          <p:cNvSpPr txBox="1"/>
          <p:nvPr/>
        </p:nvSpPr>
        <p:spPr>
          <a:xfrm>
            <a:off x="6677025" y="3981450"/>
            <a:ext cx="4610100" cy="2286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475569"/>
                </a:solidFill>
                <a:latin typeface="Lato"/>
                <a:ea typeface="Lato"/>
                <a:cs typeface="Lato"/>
                <a:sym typeface="Lato"/>
              </a:rPr>
              <a:t>Aligning fresh food access with clinical health strategies.</a:t>
            </a:r>
            <a:endParaRPr/>
          </a:p>
        </p:txBody>
      </p:sp>
      <p:sp>
        <p:nvSpPr>
          <p:cNvPr id="170" name="Google Shape;170;p17"/>
          <p:cNvSpPr txBox="1"/>
          <p:nvPr/>
        </p:nvSpPr>
        <p:spPr>
          <a:xfrm>
            <a:off x="6677025" y="4686300"/>
            <a:ext cx="4610100" cy="3143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475569"/>
                </a:solidFill>
                <a:latin typeface="Lato"/>
                <a:ea typeface="Lato"/>
                <a:cs typeface="Lato"/>
                <a:sym typeface="Lato"/>
              </a:rPr>
              <a:t>Corporate &amp; Civic</a:t>
            </a:r>
            <a:endParaRPr/>
          </a:p>
        </p:txBody>
      </p:sp>
      <p:sp>
        <p:nvSpPr>
          <p:cNvPr id="171" name="Google Shape;171;p17"/>
          <p:cNvSpPr txBox="1"/>
          <p:nvPr/>
        </p:nvSpPr>
        <p:spPr>
          <a:xfrm>
            <a:off x="6677025" y="5000625"/>
            <a:ext cx="4610100" cy="2286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200" b="0" i="0" u="none" strike="noStrike" cap="none">
                <a:solidFill>
                  <a:srgbClr val="475569"/>
                </a:solidFill>
                <a:latin typeface="Lato"/>
                <a:ea typeface="Lato"/>
                <a:cs typeface="Lato"/>
                <a:sym typeface="Lato"/>
              </a:rPr>
              <a:t>Providing operational support, volunteers, and growth capital.</a:t>
            </a:r>
            <a:endParaRPr/>
          </a:p>
        </p:txBody>
      </p:sp>
      <p:pic>
        <p:nvPicPr>
          <p:cNvPr id="172" name="Google Shape;172;p17" descr="image.png"/>
          <p:cNvPicPr preferRelativeResize="0"/>
          <p:nvPr/>
        </p:nvPicPr>
        <p:blipFill rotWithShape="1">
          <a:blip r:embed="rId8">
            <a:alphaModFix/>
          </a:blip>
          <a:srcRect/>
          <a:stretch/>
        </p:blipFill>
        <p:spPr>
          <a:xfrm>
            <a:off x="11191875" y="333375"/>
            <a:ext cx="523875" cy="523875"/>
          </a:xfrm>
          <a:prstGeom prst="rect">
            <a:avLst/>
          </a:prstGeom>
          <a:noFill/>
          <a:ln>
            <a:noFill/>
          </a:ln>
        </p:spPr>
      </p:pic>
      <p:sp>
        <p:nvSpPr>
          <p:cNvPr id="173" name="Google Shape;173;p17"/>
          <p:cNvSpPr txBox="1"/>
          <p:nvPr/>
        </p:nvSpPr>
        <p:spPr>
          <a:xfrm>
            <a:off x="666750" y="476250"/>
            <a:ext cx="11401425" cy="685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a:solidFill>
                  <a:srgbClr val="003366"/>
                </a:solidFill>
                <a:latin typeface="Poppins"/>
                <a:ea typeface="Poppins"/>
                <a:cs typeface="Poppins"/>
                <a:sym typeface="Poppins"/>
              </a:rPr>
              <a:t>Our Partnership Ecosystem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7"/>
        <p:cNvGrpSpPr/>
        <p:nvPr/>
      </p:nvGrpSpPr>
      <p:grpSpPr>
        <a:xfrm>
          <a:off x="0" y="0"/>
          <a:ext cx="0" cy="0"/>
          <a:chOff x="0" y="0"/>
          <a:chExt cx="0" cy="0"/>
        </a:xfrm>
      </p:grpSpPr>
      <p:pic>
        <p:nvPicPr>
          <p:cNvPr id="178" name="Google Shape;178;p18"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79" name="Google Shape;179;p18" descr="image.png"/>
          <p:cNvPicPr preferRelativeResize="0"/>
          <p:nvPr/>
        </p:nvPicPr>
        <p:blipFill rotWithShape="1">
          <a:blip r:embed="rId4">
            <a:alphaModFix/>
          </a:blip>
          <a:srcRect/>
          <a:stretch/>
        </p:blipFill>
        <p:spPr>
          <a:xfrm>
            <a:off x="476250" y="6497984"/>
            <a:ext cx="133350" cy="171450"/>
          </a:xfrm>
          <a:prstGeom prst="rect">
            <a:avLst/>
          </a:prstGeom>
          <a:noFill/>
          <a:ln>
            <a:noFill/>
          </a:ln>
        </p:spPr>
      </p:pic>
      <p:sp>
        <p:nvSpPr>
          <p:cNvPr id="180" name="Google Shape;180;p18"/>
          <p:cNvSpPr txBox="1"/>
          <p:nvPr/>
        </p:nvSpPr>
        <p:spPr>
          <a:xfrm>
            <a:off x="752475" y="6423719"/>
            <a:ext cx="10963275" cy="3199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50" b="0" i="1" u="none" strike="noStrike" cap="none">
                <a:solidFill>
                  <a:srgbClr val="334155"/>
                </a:solidFill>
                <a:latin typeface="Lato"/>
                <a:ea typeface="Lato"/>
                <a:cs typeface="Lato"/>
                <a:sym typeface="Lato"/>
              </a:rPr>
              <a:t>I want to be clear: partners aren't "extra" for us. They are the distribution network. When we partner with a church in Sussex, they own that distribution. That shared responsibility is the secret to our rapid, stable growth.</a:t>
            </a:r>
            <a:endParaRPr/>
          </a:p>
        </p:txBody>
      </p:sp>
      <p:sp>
        <p:nvSpPr>
          <p:cNvPr id="181" name="Google Shape;181;p18"/>
          <p:cNvSpPr txBox="1"/>
          <p:nvPr/>
        </p:nvSpPr>
        <p:spPr>
          <a:xfrm>
            <a:off x="2190750" y="2253853"/>
            <a:ext cx="7810500" cy="2178843"/>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300" b="0" i="1" u="none" strike="noStrike" cap="none">
                <a:solidFill>
                  <a:srgbClr val="003366"/>
                </a:solidFill>
                <a:latin typeface="Poppins SemiBold"/>
                <a:ea typeface="Poppins SemiBold"/>
                <a:cs typeface="Poppins SemiBold"/>
                <a:sym typeface="Poppins SemiBold"/>
              </a:rPr>
              <a:t> "Our partners are not participants; they are essential operators in our network. This is a model of shared ownership and strategic growth." </a:t>
            </a:r>
            <a:endParaRPr/>
          </a:p>
        </p:txBody>
      </p:sp>
      <p:sp>
        <p:nvSpPr>
          <p:cNvPr id="182" name="Google Shape;182;p18"/>
          <p:cNvSpPr txBox="1"/>
          <p:nvPr/>
        </p:nvSpPr>
        <p:spPr>
          <a:xfrm>
            <a:off x="5029200" y="4718446"/>
            <a:ext cx="2133600" cy="304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950" b="1" i="1" u="none" strike="noStrike" cap="none">
                <a:solidFill>
                  <a:srgbClr val="64748B"/>
                </a:solidFill>
                <a:latin typeface="Lato"/>
                <a:ea typeface="Lato"/>
                <a:cs typeface="Lato"/>
                <a:sym typeface="Lato"/>
              </a:rPr>
              <a:t>— Tami C. Saunders</a:t>
            </a:r>
            <a:endParaRPr/>
          </a:p>
        </p:txBody>
      </p:sp>
      <p:sp>
        <p:nvSpPr>
          <p:cNvPr id="183" name="Google Shape;183;p18"/>
          <p:cNvSpPr txBox="1"/>
          <p:nvPr/>
        </p:nvSpPr>
        <p:spPr>
          <a:xfrm>
            <a:off x="1524000" y="1777603"/>
            <a:ext cx="542925" cy="17145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9000" b="0" i="1" u="none" strike="noStrike" cap="none">
                <a:solidFill>
                  <a:srgbClr val="4CAF50"/>
                </a:solidFill>
                <a:latin typeface="Poppins SemiBold"/>
                <a:ea typeface="Poppins SemiBold"/>
                <a:cs typeface="Poppins SemiBold"/>
                <a:sym typeface="Poppins SemiBold"/>
              </a:rPr>
              <a:t>“</a:t>
            </a:r>
            <a:endParaRPr/>
          </a:p>
        </p:txBody>
      </p:sp>
      <p:pic>
        <p:nvPicPr>
          <p:cNvPr id="184" name="Google Shape;184;p18" descr="image.png"/>
          <p:cNvPicPr preferRelativeResize="0"/>
          <p:nvPr/>
        </p:nvPicPr>
        <p:blipFill rotWithShape="1">
          <a:blip r:embed="rId5">
            <a:alphaModFix/>
          </a:blip>
          <a:srcRect/>
          <a:stretch/>
        </p:blipFill>
        <p:spPr>
          <a:xfrm>
            <a:off x="11191875" y="333375"/>
            <a:ext cx="523875" cy="523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8"/>
        <p:cNvGrpSpPr/>
        <p:nvPr/>
      </p:nvGrpSpPr>
      <p:grpSpPr>
        <a:xfrm>
          <a:off x="0" y="0"/>
          <a:ext cx="0" cy="0"/>
          <a:chOff x="0" y="0"/>
          <a:chExt cx="0" cy="0"/>
        </a:xfrm>
      </p:grpSpPr>
      <p:pic>
        <p:nvPicPr>
          <p:cNvPr id="189" name="Google Shape;189;p19"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0" name="Google Shape;190;p19" descr="image.png"/>
          <p:cNvPicPr preferRelativeResize="0"/>
          <p:nvPr/>
        </p:nvPicPr>
        <p:blipFill rotWithShape="1">
          <a:blip r:embed="rId4">
            <a:alphaModFix/>
          </a:blip>
          <a:srcRect/>
          <a:stretch/>
        </p:blipFill>
        <p:spPr>
          <a:xfrm>
            <a:off x="6381750" y="1795462"/>
            <a:ext cx="5143500" cy="4286250"/>
          </a:xfrm>
          <a:prstGeom prst="rect">
            <a:avLst/>
          </a:prstGeom>
          <a:noFill/>
          <a:ln>
            <a:noFill/>
          </a:ln>
        </p:spPr>
      </p:pic>
      <p:pic>
        <p:nvPicPr>
          <p:cNvPr id="191" name="Google Shape;191;p19" descr="image.png"/>
          <p:cNvPicPr preferRelativeResize="0"/>
          <p:nvPr/>
        </p:nvPicPr>
        <p:blipFill rotWithShape="1">
          <a:blip r:embed="rId5">
            <a:alphaModFix/>
          </a:blip>
          <a:srcRect/>
          <a:stretch/>
        </p:blipFill>
        <p:spPr>
          <a:xfrm>
            <a:off x="476250" y="6497984"/>
            <a:ext cx="133350" cy="171450"/>
          </a:xfrm>
          <a:prstGeom prst="rect">
            <a:avLst/>
          </a:prstGeom>
          <a:noFill/>
          <a:ln>
            <a:noFill/>
          </a:ln>
        </p:spPr>
      </p:pic>
      <p:sp>
        <p:nvSpPr>
          <p:cNvPr id="192" name="Google Shape;192;p19"/>
          <p:cNvSpPr txBox="1"/>
          <p:nvPr/>
        </p:nvSpPr>
        <p:spPr>
          <a:xfrm>
            <a:off x="752475" y="6423719"/>
            <a:ext cx="10963275" cy="3199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50" b="0" i="1" u="none" strike="noStrike" cap="none">
                <a:solidFill>
                  <a:srgbClr val="334155"/>
                </a:solidFill>
                <a:latin typeface="Lato"/>
                <a:ea typeface="Lato"/>
                <a:cs typeface="Lato"/>
                <a:sym typeface="Lato"/>
              </a:rPr>
              <a:t>As of late 2025, we achieved full Delaware coverage. We didn't do this by building three separate warehouses; we did it by replicating the Hub model with local partners in each county, ensuring we meet families where they live.</a:t>
            </a:r>
            <a:endParaRPr/>
          </a:p>
        </p:txBody>
      </p:sp>
      <p:sp>
        <p:nvSpPr>
          <p:cNvPr id="193" name="Google Shape;193;p19"/>
          <p:cNvSpPr txBox="1"/>
          <p:nvPr/>
        </p:nvSpPr>
        <p:spPr>
          <a:xfrm>
            <a:off x="666750" y="2557462"/>
            <a:ext cx="5400675" cy="45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a:solidFill>
                  <a:srgbClr val="4CAF50"/>
                </a:solidFill>
                <a:latin typeface="Poppins SemiBold"/>
                <a:ea typeface="Poppins SemiBold"/>
                <a:cs typeface="Poppins SemiBold"/>
                <a:sym typeface="Poppins SemiBold"/>
              </a:rPr>
              <a:t>Statewide Completion</a:t>
            </a:r>
            <a:endParaRPr/>
          </a:p>
        </p:txBody>
      </p:sp>
      <p:sp>
        <p:nvSpPr>
          <p:cNvPr id="194" name="Google Shape;194;p19"/>
          <p:cNvSpPr txBox="1"/>
          <p:nvPr/>
        </p:nvSpPr>
        <p:spPr>
          <a:xfrm>
            <a:off x="666750" y="3157537"/>
            <a:ext cx="5143500" cy="62865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50" b="0" i="0" u="none" strike="noStrike" cap="none">
                <a:solidFill>
                  <a:srgbClr val="475569"/>
                </a:solidFill>
                <a:latin typeface="Lato"/>
                <a:ea typeface="Lato"/>
                <a:cs typeface="Lato"/>
                <a:sym typeface="Lato"/>
              </a:rPr>
              <a:t>The HOPP model has successfully expanded to provide full coverage across the First State:</a:t>
            </a:r>
            <a:endParaRPr/>
          </a:p>
        </p:txBody>
      </p:sp>
      <p:pic>
        <p:nvPicPr>
          <p:cNvPr id="195" name="Google Shape;195;p19" descr="image.png"/>
          <p:cNvPicPr preferRelativeResize="0"/>
          <p:nvPr/>
        </p:nvPicPr>
        <p:blipFill rotWithShape="1">
          <a:blip r:embed="rId6">
            <a:alphaModFix/>
          </a:blip>
          <a:srcRect/>
          <a:stretch/>
        </p:blipFill>
        <p:spPr>
          <a:xfrm>
            <a:off x="6381750" y="1795462"/>
            <a:ext cx="5143500" cy="4286250"/>
          </a:xfrm>
          <a:prstGeom prst="rect">
            <a:avLst/>
          </a:prstGeom>
          <a:noFill/>
          <a:ln>
            <a:noFill/>
          </a:ln>
        </p:spPr>
      </p:pic>
      <p:sp>
        <p:nvSpPr>
          <p:cNvPr id="196" name="Google Shape;196;p19"/>
          <p:cNvSpPr txBox="1"/>
          <p:nvPr/>
        </p:nvSpPr>
        <p:spPr>
          <a:xfrm>
            <a:off x="666750" y="3938587"/>
            <a:ext cx="5143500" cy="314325"/>
          </a:xfrm>
          <a:prstGeom prst="rect">
            <a:avLst/>
          </a:prstGeom>
          <a:noFill/>
          <a:ln>
            <a:noFill/>
          </a:ln>
        </p:spPr>
        <p:txBody>
          <a:bodyPr spcFirstLastPara="1" wrap="square" lIns="276225"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475569"/>
                </a:solidFill>
                <a:latin typeface="Lato"/>
                <a:ea typeface="Lato"/>
                <a:cs typeface="Lato"/>
                <a:sym typeface="Lato"/>
              </a:rPr>
              <a:t>New Castle County:</a:t>
            </a:r>
            <a:r>
              <a:rPr lang="en-US" sz="1650" b="0" i="0" u="none" strike="noStrike" cap="none">
                <a:solidFill>
                  <a:srgbClr val="475569"/>
                </a:solidFill>
                <a:latin typeface="Lato"/>
                <a:ea typeface="Lato"/>
                <a:cs typeface="Lato"/>
                <a:sym typeface="Lato"/>
              </a:rPr>
              <a:t> Established 2022.</a:t>
            </a:r>
            <a:endParaRPr/>
          </a:p>
        </p:txBody>
      </p:sp>
      <p:sp>
        <p:nvSpPr>
          <p:cNvPr id="197" name="Google Shape;197;p19"/>
          <p:cNvSpPr txBox="1"/>
          <p:nvPr/>
        </p:nvSpPr>
        <p:spPr>
          <a:xfrm>
            <a:off x="666750" y="4395787"/>
            <a:ext cx="5143500" cy="314325"/>
          </a:xfrm>
          <a:prstGeom prst="rect">
            <a:avLst/>
          </a:prstGeom>
          <a:noFill/>
          <a:ln>
            <a:noFill/>
          </a:ln>
        </p:spPr>
        <p:txBody>
          <a:bodyPr spcFirstLastPara="1" wrap="square" lIns="276225"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475569"/>
                </a:solidFill>
                <a:latin typeface="Lato"/>
                <a:ea typeface="Lato"/>
                <a:cs typeface="Lato"/>
                <a:sym typeface="Lato"/>
              </a:rPr>
              <a:t>Kent County:</a:t>
            </a:r>
            <a:r>
              <a:rPr lang="en-US" sz="1650" b="0" i="0" u="none" strike="noStrike" cap="none">
                <a:solidFill>
                  <a:srgbClr val="475569"/>
                </a:solidFill>
                <a:latin typeface="Lato"/>
                <a:ea typeface="Lato"/>
                <a:cs typeface="Lato"/>
                <a:sym typeface="Lato"/>
              </a:rPr>
              <a:t> Hub launched 2024.</a:t>
            </a:r>
            <a:endParaRPr/>
          </a:p>
        </p:txBody>
      </p:sp>
      <p:sp>
        <p:nvSpPr>
          <p:cNvPr id="198" name="Google Shape;198;p19"/>
          <p:cNvSpPr txBox="1"/>
          <p:nvPr/>
        </p:nvSpPr>
        <p:spPr>
          <a:xfrm>
            <a:off x="666750" y="4852987"/>
            <a:ext cx="5143500" cy="314325"/>
          </a:xfrm>
          <a:prstGeom prst="rect">
            <a:avLst/>
          </a:prstGeom>
          <a:noFill/>
          <a:ln>
            <a:noFill/>
          </a:ln>
        </p:spPr>
        <p:txBody>
          <a:bodyPr spcFirstLastPara="1" wrap="square" lIns="276225" tIns="0" rIns="0" bIns="0" anchor="t" anchorCtr="0">
            <a:spAutoFit/>
          </a:bodyPr>
          <a:lstStyle/>
          <a:p>
            <a:pPr marL="0" marR="0" lvl="0" indent="0" algn="l" rtl="0">
              <a:lnSpc>
                <a:spcPct val="150000"/>
              </a:lnSpc>
              <a:spcBef>
                <a:spcPts val="0"/>
              </a:spcBef>
              <a:spcAft>
                <a:spcPts val="0"/>
              </a:spcAft>
              <a:buNone/>
            </a:pPr>
            <a:r>
              <a:rPr lang="en-US" sz="1650" b="1" i="0" u="none" strike="noStrike" cap="none">
                <a:solidFill>
                  <a:srgbClr val="475569"/>
                </a:solidFill>
                <a:latin typeface="Lato"/>
                <a:ea typeface="Lato"/>
                <a:cs typeface="Lato"/>
                <a:sym typeface="Lato"/>
              </a:rPr>
              <a:t>Sussex County:</a:t>
            </a:r>
            <a:r>
              <a:rPr lang="en-US" sz="1650" b="0" i="0" u="none" strike="noStrike" cap="none">
                <a:solidFill>
                  <a:srgbClr val="475569"/>
                </a:solidFill>
                <a:latin typeface="Lato"/>
                <a:ea typeface="Lato"/>
                <a:cs typeface="Lato"/>
                <a:sym typeface="Lato"/>
              </a:rPr>
              <a:t> Completed Fall 2025.</a:t>
            </a:r>
            <a:endParaRPr/>
          </a:p>
        </p:txBody>
      </p:sp>
      <p:pic>
        <p:nvPicPr>
          <p:cNvPr id="199" name="Google Shape;199;p19" descr="image.png"/>
          <p:cNvPicPr preferRelativeResize="0"/>
          <p:nvPr/>
        </p:nvPicPr>
        <p:blipFill rotWithShape="1">
          <a:blip r:embed="rId7">
            <a:alphaModFix/>
          </a:blip>
          <a:srcRect/>
          <a:stretch/>
        </p:blipFill>
        <p:spPr>
          <a:xfrm>
            <a:off x="666750" y="3990975"/>
            <a:ext cx="161925" cy="219075"/>
          </a:xfrm>
          <a:prstGeom prst="rect">
            <a:avLst/>
          </a:prstGeom>
          <a:noFill/>
          <a:ln>
            <a:noFill/>
          </a:ln>
        </p:spPr>
      </p:pic>
      <p:pic>
        <p:nvPicPr>
          <p:cNvPr id="200" name="Google Shape;200;p19" descr="image.png"/>
          <p:cNvPicPr preferRelativeResize="0"/>
          <p:nvPr/>
        </p:nvPicPr>
        <p:blipFill rotWithShape="1">
          <a:blip r:embed="rId7">
            <a:alphaModFix/>
          </a:blip>
          <a:srcRect/>
          <a:stretch/>
        </p:blipFill>
        <p:spPr>
          <a:xfrm>
            <a:off x="666750" y="4448175"/>
            <a:ext cx="161925" cy="219075"/>
          </a:xfrm>
          <a:prstGeom prst="rect">
            <a:avLst/>
          </a:prstGeom>
          <a:noFill/>
          <a:ln>
            <a:noFill/>
          </a:ln>
        </p:spPr>
      </p:pic>
      <p:pic>
        <p:nvPicPr>
          <p:cNvPr id="201" name="Google Shape;201;p19" descr="image.png"/>
          <p:cNvPicPr preferRelativeResize="0"/>
          <p:nvPr/>
        </p:nvPicPr>
        <p:blipFill rotWithShape="1">
          <a:blip r:embed="rId7">
            <a:alphaModFix/>
          </a:blip>
          <a:srcRect/>
          <a:stretch/>
        </p:blipFill>
        <p:spPr>
          <a:xfrm>
            <a:off x="666750" y="4905375"/>
            <a:ext cx="161925" cy="219075"/>
          </a:xfrm>
          <a:prstGeom prst="rect">
            <a:avLst/>
          </a:prstGeom>
          <a:noFill/>
          <a:ln>
            <a:noFill/>
          </a:ln>
        </p:spPr>
      </p:pic>
      <p:pic>
        <p:nvPicPr>
          <p:cNvPr id="202" name="Google Shape;202;p19" descr="image.png"/>
          <p:cNvPicPr preferRelativeResize="0"/>
          <p:nvPr/>
        </p:nvPicPr>
        <p:blipFill rotWithShape="1">
          <a:blip r:embed="rId8">
            <a:alphaModFix/>
          </a:blip>
          <a:srcRect/>
          <a:stretch/>
        </p:blipFill>
        <p:spPr>
          <a:xfrm>
            <a:off x="11191875" y="333375"/>
            <a:ext cx="523875" cy="523875"/>
          </a:xfrm>
          <a:prstGeom prst="rect">
            <a:avLst/>
          </a:prstGeom>
          <a:noFill/>
          <a:ln>
            <a:noFill/>
          </a:ln>
        </p:spPr>
      </p:pic>
      <p:sp>
        <p:nvSpPr>
          <p:cNvPr id="203" name="Google Shape;203;p19"/>
          <p:cNvSpPr txBox="1"/>
          <p:nvPr/>
        </p:nvSpPr>
        <p:spPr>
          <a:xfrm>
            <a:off x="666750" y="476250"/>
            <a:ext cx="11401425" cy="685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a:solidFill>
                  <a:srgbClr val="003366"/>
                </a:solidFill>
                <a:latin typeface="Poppins"/>
                <a:ea typeface="Poppins"/>
                <a:cs typeface="Poppins"/>
                <a:sym typeface="Poppins"/>
              </a:rPr>
              <a:t>Scaling Across Delaware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7"/>
        <p:cNvGrpSpPr/>
        <p:nvPr/>
      </p:nvGrpSpPr>
      <p:grpSpPr>
        <a:xfrm>
          <a:off x="0" y="0"/>
          <a:ext cx="0" cy="0"/>
          <a:chOff x="0" y="0"/>
          <a:chExt cx="0" cy="0"/>
        </a:xfrm>
      </p:grpSpPr>
      <p:pic>
        <p:nvPicPr>
          <p:cNvPr id="208" name="Google Shape;208;p20"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09" name="Google Shape;209;p20" descr="image.png"/>
          <p:cNvPicPr preferRelativeResize="0"/>
          <p:nvPr/>
        </p:nvPicPr>
        <p:blipFill rotWithShape="1">
          <a:blip r:embed="rId4">
            <a:alphaModFix/>
          </a:blip>
          <a:srcRect/>
          <a:stretch/>
        </p:blipFill>
        <p:spPr>
          <a:xfrm>
            <a:off x="666750" y="2333625"/>
            <a:ext cx="5143500" cy="3209925"/>
          </a:xfrm>
          <a:prstGeom prst="rect">
            <a:avLst/>
          </a:prstGeom>
          <a:noFill/>
          <a:ln>
            <a:noFill/>
          </a:ln>
        </p:spPr>
      </p:pic>
      <p:pic>
        <p:nvPicPr>
          <p:cNvPr id="210" name="Google Shape;210;p20" descr="image.png"/>
          <p:cNvPicPr preferRelativeResize="0"/>
          <p:nvPr/>
        </p:nvPicPr>
        <p:blipFill rotWithShape="1">
          <a:blip r:embed="rId4">
            <a:alphaModFix/>
          </a:blip>
          <a:srcRect/>
          <a:stretch/>
        </p:blipFill>
        <p:spPr>
          <a:xfrm>
            <a:off x="6381750" y="2333625"/>
            <a:ext cx="5143500" cy="3209925"/>
          </a:xfrm>
          <a:prstGeom prst="rect">
            <a:avLst/>
          </a:prstGeom>
          <a:noFill/>
          <a:ln>
            <a:noFill/>
          </a:ln>
        </p:spPr>
      </p:pic>
      <p:pic>
        <p:nvPicPr>
          <p:cNvPr id="211" name="Google Shape;211;p20" descr="image.png"/>
          <p:cNvPicPr preferRelativeResize="0"/>
          <p:nvPr/>
        </p:nvPicPr>
        <p:blipFill rotWithShape="1">
          <a:blip r:embed="rId5">
            <a:alphaModFix/>
          </a:blip>
          <a:srcRect/>
          <a:stretch/>
        </p:blipFill>
        <p:spPr>
          <a:xfrm>
            <a:off x="476250" y="6497984"/>
            <a:ext cx="133350" cy="171450"/>
          </a:xfrm>
          <a:prstGeom prst="rect">
            <a:avLst/>
          </a:prstGeom>
          <a:noFill/>
          <a:ln>
            <a:noFill/>
          </a:ln>
        </p:spPr>
      </p:pic>
      <p:sp>
        <p:nvSpPr>
          <p:cNvPr id="212" name="Google Shape;212;p20"/>
          <p:cNvSpPr txBox="1"/>
          <p:nvPr/>
        </p:nvSpPr>
        <p:spPr>
          <a:xfrm>
            <a:off x="752475" y="6423719"/>
            <a:ext cx="10963275" cy="3199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50" b="0" i="1" u="none" strike="noStrike" cap="none">
                <a:solidFill>
                  <a:srgbClr val="334155"/>
                </a:solidFill>
                <a:latin typeface="Lato"/>
                <a:ea typeface="Lato"/>
                <a:cs typeface="Lato"/>
                <a:sym typeface="Lato"/>
              </a:rPr>
              <a:t>This is where the 'outreach' meets the 'health'. We align our produce distributions with the goals of health-focused partners. It's about strategic alignment—making sure fresh nutrition is a standard part of the preventative care conversation for chronic conditions.</a:t>
            </a:r>
            <a:endParaRPr/>
          </a:p>
        </p:txBody>
      </p:sp>
      <p:sp>
        <p:nvSpPr>
          <p:cNvPr id="213" name="Google Shape;213;p20"/>
          <p:cNvSpPr txBox="1"/>
          <p:nvPr/>
        </p:nvSpPr>
        <p:spPr>
          <a:xfrm>
            <a:off x="1057275" y="2724150"/>
            <a:ext cx="4580572" cy="914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a:solidFill>
                  <a:srgbClr val="4CAF50"/>
                </a:solidFill>
                <a:latin typeface="Poppins SemiBold"/>
                <a:ea typeface="Poppins SemiBold"/>
                <a:cs typeface="Poppins SemiBold"/>
                <a:sym typeface="Poppins SemiBold"/>
              </a:rPr>
              <a:t>Alignment with Health Focus</a:t>
            </a:r>
            <a:endParaRPr/>
          </a:p>
        </p:txBody>
      </p:sp>
      <p:sp>
        <p:nvSpPr>
          <p:cNvPr id="214" name="Google Shape;214;p20"/>
          <p:cNvSpPr txBox="1"/>
          <p:nvPr/>
        </p:nvSpPr>
        <p:spPr>
          <a:xfrm>
            <a:off x="1057275" y="3781425"/>
            <a:ext cx="4362450" cy="1257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50" b="0" i="0" u="none" strike="noStrike" cap="none">
                <a:solidFill>
                  <a:srgbClr val="475569"/>
                </a:solidFill>
                <a:latin typeface="Lato"/>
                <a:ea typeface="Lato"/>
                <a:cs typeface="Lato"/>
                <a:sym typeface="Lato"/>
              </a:rPr>
              <a:t>We work with health-focused organizations and Managed Care Organizations (MCOs) to </a:t>
            </a:r>
            <a:r>
              <a:rPr lang="en-US" sz="1650" b="1" i="0" u="none" strike="noStrike" cap="none">
                <a:solidFill>
                  <a:srgbClr val="475569"/>
                </a:solidFill>
                <a:latin typeface="Lato"/>
                <a:ea typeface="Lato"/>
                <a:cs typeface="Lato"/>
                <a:sym typeface="Lato"/>
              </a:rPr>
              <a:t>align fresh food access</a:t>
            </a:r>
            <a:r>
              <a:rPr lang="en-US" sz="1650" b="0" i="0" u="none" strike="noStrike" cap="none">
                <a:solidFill>
                  <a:srgbClr val="475569"/>
                </a:solidFill>
                <a:latin typeface="Lato"/>
                <a:ea typeface="Lato"/>
                <a:cs typeface="Lato"/>
                <a:sym typeface="Lato"/>
              </a:rPr>
              <a:t> with community wellness and preventative care strategies.</a:t>
            </a:r>
            <a:endParaRPr/>
          </a:p>
        </p:txBody>
      </p:sp>
      <p:sp>
        <p:nvSpPr>
          <p:cNvPr id="215" name="Google Shape;215;p20"/>
          <p:cNvSpPr txBox="1"/>
          <p:nvPr/>
        </p:nvSpPr>
        <p:spPr>
          <a:xfrm>
            <a:off x="6772275" y="2724150"/>
            <a:ext cx="4580572" cy="4572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u="none" strike="noStrike" cap="none">
                <a:solidFill>
                  <a:srgbClr val="4CAF50"/>
                </a:solidFill>
                <a:latin typeface="Poppins SemiBold"/>
                <a:ea typeface="Poppins SemiBold"/>
                <a:cs typeface="Poppins SemiBold"/>
                <a:sym typeface="Poppins SemiBold"/>
              </a:rPr>
              <a:t>Addressing Chronic Needs</a:t>
            </a:r>
            <a:endParaRPr/>
          </a:p>
        </p:txBody>
      </p:sp>
      <p:sp>
        <p:nvSpPr>
          <p:cNvPr id="216" name="Google Shape;216;p20"/>
          <p:cNvSpPr txBox="1"/>
          <p:nvPr/>
        </p:nvSpPr>
        <p:spPr>
          <a:xfrm>
            <a:off x="6772275" y="3324225"/>
            <a:ext cx="4362450" cy="157162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650" b="0" i="0" u="none" strike="noStrike" cap="none">
                <a:solidFill>
                  <a:srgbClr val="475569"/>
                </a:solidFill>
                <a:latin typeface="Lato"/>
                <a:ea typeface="Lato"/>
                <a:cs typeface="Lato"/>
                <a:sym typeface="Lato"/>
              </a:rPr>
              <a:t>By prioritizing fresh produce, our partnerships support broader efforts to address nutrition-related chronic conditions and improve long-term health outcomes in underserved populations.</a:t>
            </a:r>
            <a:endParaRPr/>
          </a:p>
        </p:txBody>
      </p:sp>
      <p:pic>
        <p:nvPicPr>
          <p:cNvPr id="217" name="Google Shape;217;p20" descr="image.png"/>
          <p:cNvPicPr preferRelativeResize="0"/>
          <p:nvPr/>
        </p:nvPicPr>
        <p:blipFill rotWithShape="1">
          <a:blip r:embed="rId6">
            <a:alphaModFix/>
          </a:blip>
          <a:srcRect/>
          <a:stretch/>
        </p:blipFill>
        <p:spPr>
          <a:xfrm>
            <a:off x="11191875" y="333375"/>
            <a:ext cx="523875" cy="523875"/>
          </a:xfrm>
          <a:prstGeom prst="rect">
            <a:avLst/>
          </a:prstGeom>
          <a:noFill/>
          <a:ln>
            <a:noFill/>
          </a:ln>
        </p:spPr>
      </p:pic>
      <p:sp>
        <p:nvSpPr>
          <p:cNvPr id="218" name="Google Shape;218;p20"/>
          <p:cNvSpPr txBox="1"/>
          <p:nvPr/>
        </p:nvSpPr>
        <p:spPr>
          <a:xfrm>
            <a:off x="666750" y="476250"/>
            <a:ext cx="11401425" cy="685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a:solidFill>
                  <a:srgbClr val="003366"/>
                </a:solidFill>
                <a:latin typeface="Poppins"/>
                <a:ea typeface="Poppins"/>
                <a:cs typeface="Poppins"/>
                <a:sym typeface="Poppins"/>
              </a:rPr>
              <a:t>Bridging Food Access and Health</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2"/>
        <p:cNvGrpSpPr/>
        <p:nvPr/>
      </p:nvGrpSpPr>
      <p:grpSpPr>
        <a:xfrm>
          <a:off x="0" y="0"/>
          <a:ext cx="0" cy="0"/>
          <a:chOff x="0" y="0"/>
          <a:chExt cx="0" cy="0"/>
        </a:xfrm>
      </p:grpSpPr>
      <p:pic>
        <p:nvPicPr>
          <p:cNvPr id="223" name="Google Shape;223;p21"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24" name="Google Shape;224;p21" descr="image.png"/>
          <p:cNvPicPr preferRelativeResize="0"/>
          <p:nvPr/>
        </p:nvPicPr>
        <p:blipFill rotWithShape="1">
          <a:blip r:embed="rId4">
            <a:alphaModFix/>
          </a:blip>
          <a:srcRect/>
          <a:stretch/>
        </p:blipFill>
        <p:spPr>
          <a:xfrm>
            <a:off x="476250" y="6497984"/>
            <a:ext cx="133350" cy="171450"/>
          </a:xfrm>
          <a:prstGeom prst="rect">
            <a:avLst/>
          </a:prstGeom>
          <a:noFill/>
          <a:ln>
            <a:noFill/>
          </a:ln>
        </p:spPr>
      </p:pic>
      <p:sp>
        <p:nvSpPr>
          <p:cNvPr id="225" name="Google Shape;225;p21"/>
          <p:cNvSpPr txBox="1"/>
          <p:nvPr/>
        </p:nvSpPr>
        <p:spPr>
          <a:xfrm>
            <a:off x="752475" y="6423719"/>
            <a:ext cx="10963275" cy="31998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1050" b="0" i="1" u="none" strike="noStrike" cap="none">
                <a:solidFill>
                  <a:srgbClr val="334155"/>
                </a:solidFill>
                <a:latin typeface="Lato"/>
                <a:ea typeface="Lato"/>
                <a:cs typeface="Lato"/>
                <a:sym typeface="Lato"/>
              </a:rPr>
              <a:t>The numbers speak to the scale: over 80,000 families served annually. But the real impact is that every single bag is fresh. We aren't just giving food; we are fueling communities with the high-quality nutrition they deserve.</a:t>
            </a:r>
            <a:endParaRPr/>
          </a:p>
        </p:txBody>
      </p:sp>
      <p:sp>
        <p:nvSpPr>
          <p:cNvPr id="226" name="Google Shape;226;p21"/>
          <p:cNvSpPr txBox="1"/>
          <p:nvPr/>
        </p:nvSpPr>
        <p:spPr>
          <a:xfrm>
            <a:off x="666750" y="4886325"/>
            <a:ext cx="10858500" cy="3429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None/>
            </a:pPr>
            <a:r>
              <a:rPr lang="en-US" sz="1800" b="1" i="0" u="none" strike="noStrike" cap="none">
                <a:solidFill>
                  <a:srgbClr val="003366"/>
                </a:solidFill>
                <a:latin typeface="Lato"/>
                <a:ea typeface="Lato"/>
                <a:cs typeface="Lato"/>
                <a:sym typeface="Lato"/>
              </a:rPr>
              <a:t>Sustainable Impact powered by community presence.</a:t>
            </a:r>
            <a:endParaRPr/>
          </a:p>
        </p:txBody>
      </p:sp>
      <p:sp>
        <p:nvSpPr>
          <p:cNvPr id="227" name="Google Shape;227;p21"/>
          <p:cNvSpPr txBox="1"/>
          <p:nvPr/>
        </p:nvSpPr>
        <p:spPr>
          <a:xfrm>
            <a:off x="857250" y="2724150"/>
            <a:ext cx="3238500" cy="10477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250" b="1" i="0" u="none" strike="noStrike" cap="none">
                <a:solidFill>
                  <a:srgbClr val="003366"/>
                </a:solidFill>
                <a:latin typeface="Poppins"/>
                <a:ea typeface="Poppins"/>
                <a:cs typeface="Poppins"/>
                <a:sym typeface="Poppins"/>
              </a:rPr>
              <a:t>80K+</a:t>
            </a:r>
            <a:endParaRPr/>
          </a:p>
        </p:txBody>
      </p:sp>
      <p:sp>
        <p:nvSpPr>
          <p:cNvPr id="228" name="Google Shape;228;p21"/>
          <p:cNvSpPr txBox="1"/>
          <p:nvPr/>
        </p:nvSpPr>
        <p:spPr>
          <a:xfrm>
            <a:off x="857250" y="3914775"/>
            <a:ext cx="3238500" cy="304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950" b="0" i="0" u="none" strike="noStrike" cap="none">
                <a:solidFill>
                  <a:srgbClr val="4CAF50"/>
                </a:solidFill>
                <a:latin typeface="Lato"/>
                <a:ea typeface="Lato"/>
                <a:cs typeface="Lato"/>
                <a:sym typeface="Lato"/>
              </a:rPr>
              <a:t>Families Served Yearly</a:t>
            </a:r>
            <a:endParaRPr/>
          </a:p>
        </p:txBody>
      </p:sp>
      <p:sp>
        <p:nvSpPr>
          <p:cNvPr id="229" name="Google Shape;229;p21"/>
          <p:cNvSpPr txBox="1"/>
          <p:nvPr/>
        </p:nvSpPr>
        <p:spPr>
          <a:xfrm>
            <a:off x="4476750" y="2724150"/>
            <a:ext cx="3238500" cy="10477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250" b="1" i="0" u="none" strike="noStrike" cap="none">
                <a:solidFill>
                  <a:srgbClr val="003366"/>
                </a:solidFill>
                <a:latin typeface="Poppins"/>
                <a:ea typeface="Poppins"/>
                <a:cs typeface="Poppins"/>
                <a:sym typeface="Poppins"/>
              </a:rPr>
              <a:t>100%</a:t>
            </a:r>
            <a:endParaRPr/>
          </a:p>
        </p:txBody>
      </p:sp>
      <p:sp>
        <p:nvSpPr>
          <p:cNvPr id="230" name="Google Shape;230;p21"/>
          <p:cNvSpPr txBox="1"/>
          <p:nvPr/>
        </p:nvSpPr>
        <p:spPr>
          <a:xfrm>
            <a:off x="4476750" y="3914775"/>
            <a:ext cx="3238500" cy="304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950" b="0" i="0" u="none" strike="noStrike" cap="none">
                <a:solidFill>
                  <a:srgbClr val="4CAF50"/>
                </a:solidFill>
                <a:latin typeface="Lato"/>
                <a:ea typeface="Lato"/>
                <a:cs typeface="Lato"/>
                <a:sym typeface="Lato"/>
              </a:rPr>
              <a:t>Fresh Produce Focused</a:t>
            </a:r>
            <a:endParaRPr/>
          </a:p>
        </p:txBody>
      </p:sp>
      <p:sp>
        <p:nvSpPr>
          <p:cNvPr id="231" name="Google Shape;231;p21"/>
          <p:cNvSpPr txBox="1"/>
          <p:nvPr/>
        </p:nvSpPr>
        <p:spPr>
          <a:xfrm>
            <a:off x="8096250" y="2724150"/>
            <a:ext cx="3238500" cy="104775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8250" b="1" i="0" u="none" strike="noStrike" cap="none">
                <a:solidFill>
                  <a:srgbClr val="003366"/>
                </a:solidFill>
                <a:latin typeface="Poppins"/>
                <a:ea typeface="Poppins"/>
                <a:cs typeface="Poppins"/>
                <a:sym typeface="Poppins"/>
              </a:rPr>
              <a:t>4</a:t>
            </a:r>
            <a:endParaRPr/>
          </a:p>
        </p:txBody>
      </p:sp>
      <p:sp>
        <p:nvSpPr>
          <p:cNvPr id="232" name="Google Shape;232;p21"/>
          <p:cNvSpPr txBox="1"/>
          <p:nvPr/>
        </p:nvSpPr>
        <p:spPr>
          <a:xfrm>
            <a:off x="8096250" y="3914775"/>
            <a:ext cx="3238500" cy="3048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950" b="0" i="0" u="none" strike="noStrike" cap="none">
                <a:solidFill>
                  <a:srgbClr val="4CAF50"/>
                </a:solidFill>
                <a:latin typeface="Lato"/>
                <a:ea typeface="Lato"/>
                <a:cs typeface="Lato"/>
                <a:sym typeface="Lato"/>
              </a:rPr>
              <a:t>Regional Hubs</a:t>
            </a:r>
            <a:endParaRPr/>
          </a:p>
        </p:txBody>
      </p:sp>
      <p:pic>
        <p:nvPicPr>
          <p:cNvPr id="233" name="Google Shape;233;p21" descr="image.png"/>
          <p:cNvPicPr preferRelativeResize="0"/>
          <p:nvPr/>
        </p:nvPicPr>
        <p:blipFill rotWithShape="1">
          <a:blip r:embed="rId5">
            <a:alphaModFix/>
          </a:blip>
          <a:srcRect/>
          <a:stretch/>
        </p:blipFill>
        <p:spPr>
          <a:xfrm>
            <a:off x="11191875" y="333375"/>
            <a:ext cx="523875" cy="523875"/>
          </a:xfrm>
          <a:prstGeom prst="rect">
            <a:avLst/>
          </a:prstGeom>
          <a:noFill/>
          <a:ln>
            <a:noFill/>
          </a:ln>
        </p:spPr>
      </p:pic>
      <p:sp>
        <p:nvSpPr>
          <p:cNvPr id="234" name="Google Shape;234;p21"/>
          <p:cNvSpPr txBox="1"/>
          <p:nvPr/>
        </p:nvSpPr>
        <p:spPr>
          <a:xfrm>
            <a:off x="666750" y="476250"/>
            <a:ext cx="11401425" cy="685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3600" b="1" i="0" u="none" strike="noStrike" cap="none">
                <a:solidFill>
                  <a:srgbClr val="003366"/>
                </a:solidFill>
                <a:latin typeface="Poppins"/>
                <a:ea typeface="Poppins"/>
                <a:cs typeface="Poppins"/>
                <a:sym typeface="Poppins"/>
              </a:rPr>
              <a:t>Community Impact</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1244</Words>
  <Application>Microsoft Macintosh PowerPoint</Application>
  <PresentationFormat>Widescreen</PresentationFormat>
  <Paragraphs>103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Poppins SemiBold</vt:lpstr>
      <vt:lpstr>Poppins</vt:lpstr>
      <vt:lpstr>Arial</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Tamela Saunders</cp:lastModifiedBy>
  <cp:revision>1</cp:revision>
  <dcterms:modified xsi:type="dcterms:W3CDTF">2026-05-29T02:45:27Z</dcterms:modified>
</cp:coreProperties>
</file>