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3" r:id="rId2"/>
    <p:sldId id="408" r:id="rId3"/>
    <p:sldId id="405" r:id="rId4"/>
    <p:sldId id="409" r:id="rId5"/>
    <p:sldId id="406" r:id="rId6"/>
    <p:sldId id="407"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4785"/>
    <a:srgbClr val="EE7D31"/>
    <a:srgbClr val="9ABD3B"/>
    <a:srgbClr val="5B9CD5"/>
    <a:srgbClr val="00C1D1"/>
    <a:srgbClr val="EFF3E2"/>
    <a:srgbClr val="E4BDFF"/>
    <a:srgbClr val="E0C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4" autoAdjust="0"/>
    <p:restoredTop sz="83562"/>
  </p:normalViewPr>
  <p:slideViewPr>
    <p:cSldViewPr snapToGrid="0">
      <p:cViewPr varScale="1">
        <p:scale>
          <a:sx n="62" d="100"/>
          <a:sy n="62" d="100"/>
        </p:scale>
        <p:origin x="437" y="53"/>
      </p:cViewPr>
      <p:guideLst>
        <p:guide orient="horz" pos="2160"/>
        <p:guide pos="3840"/>
      </p:guideLst>
    </p:cSldViewPr>
  </p:slideViewPr>
  <p:notesTextViewPr>
    <p:cViewPr>
      <p:scale>
        <a:sx n="1" d="1"/>
        <a:sy n="1" d="1"/>
      </p:scale>
      <p:origin x="0" y="0"/>
    </p:cViewPr>
  </p:notesTextViewPr>
  <p:sorterViewPr>
    <p:cViewPr varScale="1">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CB8C4CC-651B-4EDB-BBF5-A08AA739D004}" type="datetimeFigureOut">
              <a:rPr lang="en-US" smtClean="0"/>
              <a:t>5/28/2026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C9CD2E0-5850-4A65-A030-CA9D01A43B64}" type="slidenum">
              <a:rPr lang="en-US" smtClean="0"/>
              <a:t>‹#›</a:t>
            </a:fld>
            <a:endParaRPr lang="en-US"/>
          </a:p>
        </p:txBody>
      </p:sp>
    </p:spTree>
    <p:extLst>
      <p:ext uri="{BB962C8B-B14F-4D97-AF65-F5344CB8AC3E}">
        <p14:creationId xmlns:p14="http://schemas.microsoft.com/office/powerpoint/2010/main" val="207707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4E24CF-72E5-41F4-AF31-93D72F3B158F}" type="datetimeFigureOut">
              <a:rPr lang="en-US" smtClean="0"/>
              <a:t>5/28/2026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6C5927-0CE6-45CE-B327-AB5C540FA2AE}" type="slidenum">
              <a:rPr lang="en-US" smtClean="0"/>
              <a:t>‹#›</a:t>
            </a:fld>
            <a:endParaRPr lang="en-US"/>
          </a:p>
        </p:txBody>
      </p:sp>
    </p:spTree>
    <p:extLst>
      <p:ext uri="{BB962C8B-B14F-4D97-AF65-F5344CB8AC3E}">
        <p14:creationId xmlns:p14="http://schemas.microsoft.com/office/powerpoint/2010/main" val="326796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B1A6A-425B-43F7-E352-E0BCCD980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A059B-70D5-818A-21C5-8CAACD154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EB325-1D01-17B5-FF20-536DC617DA2B}"/>
              </a:ext>
            </a:extLst>
          </p:cNvPr>
          <p:cNvSpPr>
            <a:spLocks noGrp="1"/>
          </p:cNvSpPr>
          <p:nvPr>
            <p:ph type="body" idx="1"/>
          </p:nvPr>
        </p:nvSpPr>
        <p:spPr/>
        <p:txBody>
          <a:bodyPr/>
          <a:lstStyle/>
          <a:p>
            <a:r>
              <a:rPr lang="en-US" dirty="0"/>
              <a:t>In 2025, there were 290 suspected overdose deaths in Delaware. Addiction can affect anyone, and recovery can be challenging. In Rural Communities  connecting to care can be challenging given Stigma, lack of providers, awareness and transportation.  Libraries are often found in every community  and are accessible.  Because of this and the amazing booths DSAMH via HRSA/RCORP sought to partner with the libraries to promote use of the booths to increase access to care, educate the community and address Stigma and promote mental health well bring via community training workshops.  </a:t>
            </a:r>
          </a:p>
        </p:txBody>
      </p:sp>
      <p:sp>
        <p:nvSpPr>
          <p:cNvPr id="4" name="Slide Number Placeholder 3">
            <a:extLst>
              <a:ext uri="{FF2B5EF4-FFF2-40B4-BE49-F238E27FC236}">
                <a16:creationId xmlns:a16="http://schemas.microsoft.com/office/drawing/2014/main" id="{9143D220-1E2D-969D-E6A8-386E2F64D9D6}"/>
              </a:ext>
            </a:extLst>
          </p:cNvPr>
          <p:cNvSpPr>
            <a:spLocks noGrp="1"/>
          </p:cNvSpPr>
          <p:nvPr>
            <p:ph type="sldNum" sz="quarter" idx="5"/>
          </p:nvPr>
        </p:nvSpPr>
        <p:spPr/>
        <p:txBody>
          <a:bodyPr/>
          <a:lstStyle/>
          <a:p>
            <a:fld id="{3C6C5927-0CE6-45CE-B327-AB5C540FA2AE}" type="slidenum">
              <a:rPr lang="en-US" smtClean="0"/>
              <a:t>4</a:t>
            </a:fld>
            <a:endParaRPr lang="en-US"/>
          </a:p>
        </p:txBody>
      </p:sp>
    </p:spTree>
    <p:extLst>
      <p:ext uri="{BB962C8B-B14F-4D97-AF65-F5344CB8AC3E}">
        <p14:creationId xmlns:p14="http://schemas.microsoft.com/office/powerpoint/2010/main" val="16653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C5927-0CE6-45CE-B327-AB5C540FA2AE}" type="slidenum">
              <a:rPr lang="en-US" smtClean="0"/>
              <a:t>6</a:t>
            </a:fld>
            <a:endParaRPr lang="en-US"/>
          </a:p>
        </p:txBody>
      </p:sp>
    </p:spTree>
    <p:extLst>
      <p:ext uri="{BB962C8B-B14F-4D97-AF65-F5344CB8AC3E}">
        <p14:creationId xmlns:p14="http://schemas.microsoft.com/office/powerpoint/2010/main" val="179247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2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24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a:off x="0" y="6602930"/>
            <a:ext cx="12192000" cy="255069"/>
          </a:xfrm>
          <a:prstGeom prst="rect">
            <a:avLst/>
          </a:prstGeom>
          <a:solidFill>
            <a:srgbClr val="49478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5" name="Picture 4">
            <a:extLst>
              <a:ext uri="{FF2B5EF4-FFF2-40B4-BE49-F238E27FC236}">
                <a16:creationId xmlns:a16="http://schemas.microsoft.com/office/drawing/2014/main" id="{EC5A63A6-2F0C-D348-85F2-92F8F29920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939" y="5983907"/>
            <a:ext cx="1354555" cy="384271"/>
          </a:xfrm>
          <a:prstGeom prst="rect">
            <a:avLst/>
          </a:prstGeom>
        </p:spPr>
      </p:pic>
      <p:pic>
        <p:nvPicPr>
          <p:cNvPr id="2" name="Picture 1" descr="A picture containing text, sign&#10;&#10;AI-generated content may be incorrect.">
            <a:extLst>
              <a:ext uri="{FF2B5EF4-FFF2-40B4-BE49-F238E27FC236}">
                <a16:creationId xmlns:a16="http://schemas.microsoft.com/office/drawing/2014/main" id="{E14B1A9C-0F63-EFAB-CFED-1328FD6678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6574" y="5833239"/>
            <a:ext cx="745254" cy="769689"/>
          </a:xfrm>
          <a:prstGeom prst="rect">
            <a:avLst/>
          </a:prstGeom>
        </p:spPr>
      </p:pic>
    </p:spTree>
    <p:extLst>
      <p:ext uri="{BB962C8B-B14F-4D97-AF65-F5344CB8AC3E}">
        <p14:creationId xmlns:p14="http://schemas.microsoft.com/office/powerpoint/2010/main" val="3125036680"/>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8" name="Picture 7" descr="Graphical user interface, text, application&#10;&#10;AI-generated content may be incorrect.">
            <a:extLst>
              <a:ext uri="{FF2B5EF4-FFF2-40B4-BE49-F238E27FC236}">
                <a16:creationId xmlns:a16="http://schemas.microsoft.com/office/drawing/2014/main" id="{9FBF4A7A-4B23-5164-E3E0-D0AEEC49A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148" y="2891107"/>
            <a:ext cx="4844891" cy="1379979"/>
          </a:xfrm>
          <a:prstGeom prst="rect">
            <a:avLst/>
          </a:prstGeom>
        </p:spPr>
      </p:pic>
      <p:sp>
        <p:nvSpPr>
          <p:cNvPr id="4" name="TextBox 3">
            <a:extLst>
              <a:ext uri="{FF2B5EF4-FFF2-40B4-BE49-F238E27FC236}">
                <a16:creationId xmlns:a16="http://schemas.microsoft.com/office/drawing/2014/main" id="{6A03DB9E-02AC-784E-A9AC-3F1B028684B9}"/>
              </a:ext>
            </a:extLst>
          </p:cNvPr>
          <p:cNvSpPr txBox="1"/>
          <p:nvPr/>
        </p:nvSpPr>
        <p:spPr>
          <a:xfrm>
            <a:off x="1985957" y="798226"/>
            <a:ext cx="8403262" cy="2092881"/>
          </a:xfrm>
          <a:prstGeom prst="rect">
            <a:avLst/>
          </a:prstGeom>
          <a:noFill/>
        </p:spPr>
        <p:txBody>
          <a:bodyPr wrap="none" rtlCol="0">
            <a:spAutoFit/>
          </a:bodyPr>
          <a:lstStyle/>
          <a:p>
            <a:pPr algn="ctr"/>
            <a:r>
              <a:rPr lang="en-US" sz="32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2026 AHL Conference</a:t>
            </a:r>
          </a:p>
          <a:p>
            <a:pPr algn="ctr"/>
            <a:r>
              <a:rPr lang="en-US" sz="4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Technology </a:t>
            </a:r>
          </a:p>
          <a:p>
            <a:pPr algn="ctr"/>
            <a:r>
              <a:rPr lang="en-US" sz="4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Bridging Health Accessibility Gaps </a:t>
            </a:r>
            <a:endParaRPr lang="en-US" sz="4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924EBB55-6929-8D58-1042-7CE7663D9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966" y="5066709"/>
            <a:ext cx="7558414" cy="633931"/>
          </a:xfrm>
          <a:prstGeom prst="rect">
            <a:avLst/>
          </a:prstGeom>
          <a:solidFill>
            <a:schemeClr val="bg1"/>
          </a:solidFill>
        </p:spPr>
      </p:pic>
    </p:spTree>
    <p:extLst>
      <p:ext uri="{BB962C8B-B14F-4D97-AF65-F5344CB8AC3E}">
        <p14:creationId xmlns:p14="http://schemas.microsoft.com/office/powerpoint/2010/main" val="169763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C650-1B20-A28A-9C0E-3677E40426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900D6F-43C6-BCC7-D9DA-F2A8A536ED4F}"/>
              </a:ext>
            </a:extLst>
          </p:cNvPr>
          <p:cNvSpPr txBox="1"/>
          <p:nvPr/>
        </p:nvSpPr>
        <p:spPr>
          <a:xfrm>
            <a:off x="351817" y="205079"/>
            <a:ext cx="6853655" cy="1200329"/>
          </a:xfrm>
          <a:prstGeom prst="rect">
            <a:avLst/>
          </a:prstGeom>
          <a:noFill/>
        </p:spPr>
        <p:txBody>
          <a:bodyPr wrap="square" rtlCol="0">
            <a:spAutoFit/>
          </a:bodyPr>
          <a:lstStyle/>
          <a:p>
            <a:pPr lvl="0"/>
            <a:r>
              <a:rPr lang="en-US" sz="3600" b="1" dirty="0">
                <a:solidFill>
                  <a:srgbClr val="002060"/>
                </a:solidFill>
                <a:latin typeface="Calibri" panose="020F0502020204030204" pitchFamily="34" charset="0"/>
                <a:cs typeface="Calibri" panose="020F0502020204030204" pitchFamily="34" charset="0"/>
              </a:rPr>
              <a:t>Telehealth &amp; Teleservices in Delaware </a:t>
            </a:r>
            <a:r>
              <a:rPr lang="en-US" sz="3600" b="1" dirty="0">
                <a:solidFill>
                  <a:srgbClr val="002060"/>
                </a:solidFill>
                <a:latin typeface="Calibri" panose="020F0502020204030204" pitchFamily="34" charset="0"/>
                <a:cs typeface="Calibri" panose="020F0502020204030204" pitchFamily="34" charset="0"/>
                <a:sym typeface="Arial"/>
              </a:rPr>
              <a:t>Libraries Makes Sense</a:t>
            </a:r>
            <a:endParaRPr lang="en-US" sz="36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B299810-3E78-84DF-1884-F247A8AC4020}"/>
              </a:ext>
            </a:extLst>
          </p:cNvPr>
          <p:cNvSpPr txBox="1"/>
          <p:nvPr/>
        </p:nvSpPr>
        <p:spPr>
          <a:xfrm>
            <a:off x="670030" y="1529130"/>
            <a:ext cx="6729576"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Proximity of libraries vs Healthcare facilities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Delawareans live within 7 miles of a Delaware Public Library</a:t>
            </a:r>
          </a:p>
          <a:p>
            <a:pPr marL="285750" indent="-285750">
              <a:spcAft>
                <a:spcPts val="1200"/>
              </a:spcAft>
              <a:buFont typeface="Arial" panose="020B0604020202020204" pitchFamily="34" charset="0"/>
              <a:buChar char="•"/>
            </a:pPr>
            <a:r>
              <a:rPr lang="en-US" sz="2000" b="1" dirty="0">
                <a:latin typeface="Calibri" panose="020F0502020204030204" pitchFamily="34" charset="0"/>
                <a:ea typeface="Calibri"/>
                <a:cs typeface="Calibri" panose="020F0502020204030204" pitchFamily="34" charset="0"/>
                <a:sym typeface="Calibri"/>
              </a:rPr>
              <a:t>Internet and technology - Availability and affordability</a:t>
            </a:r>
            <a:br>
              <a:rPr lang="en-US" sz="2000" dirty="0">
                <a:latin typeface="Calibri" panose="020F0502020204030204" pitchFamily="34" charset="0"/>
                <a:ea typeface="Calibri"/>
                <a:cs typeface="Calibri" panose="020F0502020204030204" pitchFamily="34" charset="0"/>
                <a:sym typeface="Calibri"/>
              </a:rPr>
            </a:br>
            <a:r>
              <a:rPr lang="en-US" sz="2000" dirty="0">
                <a:latin typeface="Calibri" panose="020F0502020204030204" pitchFamily="34" charset="0"/>
                <a:ea typeface="Calibri"/>
                <a:cs typeface="Calibri" panose="020F0502020204030204" pitchFamily="34" charset="0"/>
                <a:sym typeface="Calibri"/>
              </a:rPr>
              <a:t>Delaware Libraries offer FREE high-speed internet</a:t>
            </a:r>
            <a:br>
              <a:rPr lang="en-US" sz="2000" dirty="0">
                <a:latin typeface="Calibri" panose="020F0502020204030204" pitchFamily="34" charset="0"/>
                <a:ea typeface="Calibri"/>
                <a:cs typeface="Calibri" panose="020F0502020204030204" pitchFamily="34" charset="0"/>
                <a:sym typeface="Calibri"/>
              </a:rPr>
            </a:br>
            <a:r>
              <a:rPr lang="en-US" sz="2000" dirty="0">
                <a:latin typeface="Calibri" panose="020F0502020204030204" pitchFamily="34" charset="0"/>
                <a:ea typeface="Calibri"/>
                <a:cs typeface="Calibri" panose="020F0502020204030204" pitchFamily="34" charset="0"/>
                <a:sym typeface="Calibri"/>
              </a:rPr>
              <a:t>Patrons can borrow a </a:t>
            </a:r>
            <a:r>
              <a:rPr lang="en-US" sz="2000" dirty="0" err="1">
                <a:latin typeface="Calibri" panose="020F0502020204030204" pitchFamily="34" charset="0"/>
                <a:ea typeface="Calibri"/>
                <a:cs typeface="Calibri" panose="020F0502020204030204" pitchFamily="34" charset="0"/>
                <a:sym typeface="Calibri"/>
              </a:rPr>
              <a:t>chromebook</a:t>
            </a:r>
            <a:r>
              <a:rPr lang="en-US" sz="2000" dirty="0">
                <a:latin typeface="Calibri" panose="020F0502020204030204" pitchFamily="34" charset="0"/>
                <a:ea typeface="Calibri"/>
                <a:cs typeface="Calibri" panose="020F0502020204030204" pitchFamily="34" charset="0"/>
                <a:sym typeface="Calibri"/>
              </a:rPr>
              <a:t>, Hotspot or use </a:t>
            </a:r>
            <a:br>
              <a:rPr lang="en-US" sz="2000" dirty="0">
                <a:latin typeface="Calibri" panose="020F0502020204030204" pitchFamily="34" charset="0"/>
                <a:ea typeface="Calibri"/>
                <a:cs typeface="Calibri" panose="020F0502020204030204" pitchFamily="34" charset="0"/>
                <a:sym typeface="Calibri"/>
              </a:rPr>
            </a:br>
            <a:r>
              <a:rPr lang="en-US" sz="2000" dirty="0">
                <a:latin typeface="Calibri" panose="020F0502020204030204" pitchFamily="34" charset="0"/>
                <a:ea typeface="Calibri"/>
                <a:cs typeface="Calibri" panose="020F0502020204030204" pitchFamily="34" charset="0"/>
                <a:sym typeface="Calibri"/>
              </a:rPr>
              <a:t>Private Spaces/booths for appointments</a:t>
            </a:r>
          </a:p>
          <a:p>
            <a:pPr marL="285750" indent="-285750">
              <a:spcAft>
                <a:spcPts val="1200"/>
              </a:spcAft>
              <a:buFont typeface="Arial" panose="020B0604020202020204" pitchFamily="34" charset="0"/>
              <a:buChar char="•"/>
            </a:pPr>
            <a:r>
              <a:rPr lang="en-US" sz="2000" b="1" dirty="0">
                <a:latin typeface="Calibri" panose="020F0502020204030204" pitchFamily="34" charset="0"/>
                <a:ea typeface="Calibri"/>
                <a:cs typeface="Calibri" panose="020F0502020204030204" pitchFamily="34" charset="0"/>
                <a:sym typeface="Calibri"/>
              </a:rPr>
              <a:t>Libraries are valued for accessing health information</a:t>
            </a:r>
          </a:p>
          <a:p>
            <a:pPr marL="285750" indent="-285750">
              <a:spcAft>
                <a:spcPts val="1200"/>
              </a:spcAft>
              <a:buFont typeface="Arial" panose="020B0604020202020204" pitchFamily="34" charset="0"/>
              <a:buChar char="•"/>
            </a:pPr>
            <a:r>
              <a:rPr lang="en-US" sz="2000" b="1" dirty="0">
                <a:latin typeface="Calibri" panose="020F0502020204030204" pitchFamily="34" charset="0"/>
                <a:ea typeface="Calibri"/>
                <a:cs typeface="Calibri" panose="020F0502020204030204" pitchFamily="34" charset="0"/>
                <a:sym typeface="Calibri"/>
              </a:rPr>
              <a:t>Libraries promote Literacy </a:t>
            </a:r>
            <a:r>
              <a:rPr lang="en-US" sz="2000" dirty="0">
                <a:latin typeface="Calibri" panose="020F0502020204030204" pitchFamily="34" charset="0"/>
                <a:ea typeface="Calibri"/>
                <a:cs typeface="Calibri" panose="020F0502020204030204" pitchFamily="34" charset="0"/>
                <a:sym typeface="Calibri"/>
              </a:rPr>
              <a:t>in all subjects: Health, digital, financial, communication, etc.</a:t>
            </a:r>
          </a:p>
          <a:p>
            <a:pPr marL="285750" indent="-285750">
              <a:spcAft>
                <a:spcPts val="1200"/>
              </a:spcAft>
              <a:buFont typeface="Arial" panose="020B0604020202020204" pitchFamily="34" charset="0"/>
              <a:buChar char="•"/>
            </a:pPr>
            <a:r>
              <a:rPr lang="en-US" sz="2000" b="1" dirty="0">
                <a:latin typeface="Calibri" panose="020F0502020204030204" pitchFamily="34" charset="0"/>
                <a:ea typeface="Calibri"/>
                <a:cs typeface="Calibri" panose="020F0502020204030204" pitchFamily="34" charset="0"/>
                <a:sym typeface="Calibri"/>
              </a:rPr>
              <a:t>Health education programming </a:t>
            </a:r>
            <a:r>
              <a:rPr lang="en-US" sz="2000" dirty="0">
                <a:latin typeface="Calibri" panose="020F0502020204030204" pitchFamily="34" charset="0"/>
                <a:ea typeface="Calibri"/>
                <a:cs typeface="Calibri" panose="020F0502020204030204" pitchFamily="34" charset="0"/>
                <a:sym typeface="Calibri"/>
              </a:rPr>
              <a:t>for public &amp; staff </a:t>
            </a:r>
          </a:p>
          <a:p>
            <a:pPr marL="285750" indent="-285750">
              <a:spcAft>
                <a:spcPts val="1200"/>
              </a:spcAft>
              <a:buFont typeface="Arial" panose="020B0604020202020204" pitchFamily="34" charset="0"/>
              <a:buChar char="•"/>
            </a:pPr>
            <a:r>
              <a:rPr lang="en-US" sz="2000" b="1" dirty="0">
                <a:latin typeface="Calibri" panose="020F0502020204030204" pitchFamily="34" charset="0"/>
                <a:ea typeface="Calibri"/>
                <a:cs typeface="Calibri" panose="020F0502020204030204" pitchFamily="34" charset="0"/>
                <a:sym typeface="Calibri"/>
              </a:rPr>
              <a:t>Wellness programming- </a:t>
            </a:r>
            <a:r>
              <a:rPr lang="en-US" sz="2000" dirty="0">
                <a:latin typeface="Calibri" panose="020F0502020204030204" pitchFamily="34" charset="0"/>
                <a:ea typeface="Calibri"/>
                <a:cs typeface="Calibri" panose="020F0502020204030204" pitchFamily="34" charset="0"/>
                <a:sym typeface="Calibri"/>
              </a:rPr>
              <a:t>yoga classes, nutrition, meditation</a:t>
            </a:r>
          </a:p>
        </p:txBody>
      </p:sp>
      <p:pic>
        <p:nvPicPr>
          <p:cNvPr id="10" name="Picture 9">
            <a:extLst>
              <a:ext uri="{FF2B5EF4-FFF2-40B4-BE49-F238E27FC236}">
                <a16:creationId xmlns:a16="http://schemas.microsoft.com/office/drawing/2014/main" id="{8893941F-88C2-DE7B-D8E1-3BEA6C14B065}"/>
              </a:ext>
            </a:extLst>
          </p:cNvPr>
          <p:cNvPicPr>
            <a:picLocks noChangeAspect="1"/>
          </p:cNvPicPr>
          <p:nvPr/>
        </p:nvPicPr>
        <p:blipFill>
          <a:blip r:embed="rId2">
            <a:extLst>
              <a:ext uri="{28A0092B-C50C-407E-A947-70E740481C1C}">
                <a14:useLocalDpi xmlns:a14="http://schemas.microsoft.com/office/drawing/2010/main" val="0"/>
              </a:ext>
            </a:extLst>
          </a:blip>
          <a:srcRect l="4451" t="5539" r="8087" b="5231"/>
          <a:stretch>
            <a:fillRect/>
          </a:stretch>
        </p:blipFill>
        <p:spPr>
          <a:xfrm>
            <a:off x="7399606" y="369277"/>
            <a:ext cx="4631331" cy="6119446"/>
          </a:xfrm>
          <a:prstGeom prst="rect">
            <a:avLst/>
          </a:prstGeom>
        </p:spPr>
      </p:pic>
    </p:spTree>
    <p:extLst>
      <p:ext uri="{BB962C8B-B14F-4D97-AF65-F5344CB8AC3E}">
        <p14:creationId xmlns:p14="http://schemas.microsoft.com/office/powerpoint/2010/main" val="130667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00297-2598-903E-3F49-267272930CBB}"/>
            </a:ext>
          </a:extLst>
        </p:cNvPr>
        <p:cNvGrpSpPr/>
        <p:nvPr/>
      </p:nvGrpSpPr>
      <p:grpSpPr>
        <a:xfrm>
          <a:off x="0" y="0"/>
          <a:ext cx="0" cy="0"/>
          <a:chOff x="0" y="0"/>
          <a:chExt cx="0" cy="0"/>
        </a:xfrm>
      </p:grpSpPr>
      <p:pic>
        <p:nvPicPr>
          <p:cNvPr id="7" name="Picture 6" descr="Qr code&#10;&#10;AI-generated content may be incorrect.">
            <a:extLst>
              <a:ext uri="{FF2B5EF4-FFF2-40B4-BE49-F238E27FC236}">
                <a16:creationId xmlns:a16="http://schemas.microsoft.com/office/drawing/2014/main" id="{1008405E-DF67-A5C6-509E-4633BD961C39}"/>
              </a:ext>
            </a:extLst>
          </p:cNvPr>
          <p:cNvPicPr>
            <a:picLocks noChangeAspect="1"/>
          </p:cNvPicPr>
          <p:nvPr/>
        </p:nvPicPr>
        <p:blipFill>
          <a:blip r:embed="rId2"/>
          <a:srcRect r="2362"/>
          <a:stretch/>
        </p:blipFill>
        <p:spPr>
          <a:xfrm>
            <a:off x="4270683" y="1659988"/>
            <a:ext cx="3804430" cy="3910022"/>
          </a:xfrm>
          <a:prstGeom prst="rect">
            <a:avLst/>
          </a:prstGeom>
        </p:spPr>
      </p:pic>
      <p:sp>
        <p:nvSpPr>
          <p:cNvPr id="8" name="Google Shape;57;p3">
            <a:extLst>
              <a:ext uri="{FF2B5EF4-FFF2-40B4-BE49-F238E27FC236}">
                <a16:creationId xmlns:a16="http://schemas.microsoft.com/office/drawing/2014/main" id="{6E06C35A-88ED-0FC8-6419-1DEC127B150B}"/>
              </a:ext>
            </a:extLst>
          </p:cNvPr>
          <p:cNvSpPr txBox="1"/>
          <p:nvPr/>
        </p:nvSpPr>
        <p:spPr>
          <a:xfrm>
            <a:off x="5034648" y="5805064"/>
            <a:ext cx="4516090"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400" b="1" dirty="0" err="1">
                <a:solidFill>
                  <a:srgbClr val="002060"/>
                </a:solidFill>
                <a:latin typeface="Arial Narrow" panose="020B0604020202020204" pitchFamily="34" charset="0"/>
                <a:cs typeface="Arial Narrow" panose="020B0604020202020204" pitchFamily="34" charset="0"/>
              </a:rPr>
              <a:t>Delawarelibraries.org</a:t>
            </a:r>
            <a:r>
              <a:rPr lang="en-US" sz="2400" b="1" dirty="0">
                <a:solidFill>
                  <a:srgbClr val="002060"/>
                </a:solidFill>
                <a:latin typeface="Arial Narrow" panose="020B0604020202020204" pitchFamily="34" charset="0"/>
                <a:cs typeface="Arial Narrow" panose="020B0604020202020204" pitchFamily="34" charset="0"/>
              </a:rPr>
              <a:t>/</a:t>
            </a:r>
            <a:r>
              <a:rPr lang="en-US" sz="2400" b="1" dirty="0" err="1">
                <a:solidFill>
                  <a:srgbClr val="0070C0"/>
                </a:solidFill>
                <a:latin typeface="Arial Narrow" panose="020B0604020202020204" pitchFamily="34" charset="0"/>
                <a:cs typeface="Arial Narrow" panose="020B0604020202020204" pitchFamily="34" charset="0"/>
              </a:rPr>
              <a:t>getconnected</a:t>
            </a:r>
            <a:endParaRPr sz="1800" b="1" dirty="0">
              <a:solidFill>
                <a:srgbClr val="0070C0"/>
              </a:solidFill>
              <a:latin typeface="Arial Narrow" panose="020B0604020202020204" pitchFamily="34" charset="0"/>
              <a:cs typeface="Arial Narrow" panose="020B0604020202020204" pitchFamily="34" charset="0"/>
            </a:endParaRPr>
          </a:p>
        </p:txBody>
      </p:sp>
      <p:sp>
        <p:nvSpPr>
          <p:cNvPr id="13" name="Rounded Rectangle 12">
            <a:extLst>
              <a:ext uri="{FF2B5EF4-FFF2-40B4-BE49-F238E27FC236}">
                <a16:creationId xmlns:a16="http://schemas.microsoft.com/office/drawing/2014/main" id="{F032E9F5-94A2-0146-1D08-4751D9C8B139}"/>
              </a:ext>
            </a:extLst>
          </p:cNvPr>
          <p:cNvSpPr/>
          <p:nvPr/>
        </p:nvSpPr>
        <p:spPr>
          <a:xfrm>
            <a:off x="-243663" y="2090802"/>
            <a:ext cx="4435835" cy="286232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4C263EA-E353-0BF2-0164-CA9CCA0AACC8}"/>
              </a:ext>
            </a:extLst>
          </p:cNvPr>
          <p:cNvSpPr txBox="1"/>
          <p:nvPr/>
        </p:nvSpPr>
        <p:spPr>
          <a:xfrm>
            <a:off x="759654" y="2274838"/>
            <a:ext cx="3131769" cy="286232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“Nearly </a:t>
            </a:r>
            <a:r>
              <a:rPr lang="en-US" b="1" dirty="0">
                <a:solidFill>
                  <a:schemeClr val="bg1"/>
                </a:solidFill>
                <a:latin typeface="Calibri" panose="020F0502020204030204" pitchFamily="34" charset="0"/>
                <a:cs typeface="Calibri" panose="020F0502020204030204" pitchFamily="34" charset="0"/>
              </a:rPr>
              <a:t>36 percent </a:t>
            </a:r>
            <a:r>
              <a:rPr lang="en-US" dirty="0">
                <a:solidFill>
                  <a:schemeClr val="bg1"/>
                </a:solidFill>
                <a:latin typeface="Calibri" panose="020F0502020204030204" pitchFamily="34" charset="0"/>
                <a:cs typeface="Calibri" panose="020F0502020204030204" pitchFamily="34" charset="0"/>
              </a:rPr>
              <a:t>of adults in the U.S. have low health literacy, with disproportionate rates found among </a:t>
            </a:r>
            <a:r>
              <a:rPr lang="en-US" b="1" dirty="0">
                <a:solidFill>
                  <a:schemeClr val="bg1"/>
                </a:solidFill>
                <a:latin typeface="Calibri" panose="020F0502020204030204" pitchFamily="34" charset="0"/>
                <a:cs typeface="Calibri" panose="020F0502020204030204" pitchFamily="34" charset="0"/>
              </a:rPr>
              <a:t>lower-income Americans</a:t>
            </a:r>
          </a:p>
          <a:p>
            <a:r>
              <a:rPr lang="en-US" b="1" dirty="0">
                <a:solidFill>
                  <a:schemeClr val="bg1"/>
                </a:solidFill>
                <a:latin typeface="Calibri" panose="020F0502020204030204" pitchFamily="34" charset="0"/>
                <a:cs typeface="Calibri" panose="020F0502020204030204" pitchFamily="34" charset="0"/>
              </a:rPr>
              <a:t>eligible for Medicaid</a:t>
            </a:r>
            <a:r>
              <a:rPr lang="en-US" dirty="0">
                <a:solidFill>
                  <a:schemeClr val="bg1"/>
                </a:solidFill>
                <a:latin typeface="Calibri" panose="020F0502020204030204" pitchFamily="34" charset="0"/>
                <a:cs typeface="Calibri" panose="020F0502020204030204" pitchFamily="34" charset="0"/>
              </a:rPr>
              <a:t>.” </a:t>
            </a:r>
          </a:p>
          <a:p>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~Center for Healthcare Strategies</a:t>
            </a:r>
          </a:p>
          <a:p>
            <a:endParaRPr lang="en-US" dirty="0"/>
          </a:p>
        </p:txBody>
      </p:sp>
      <p:sp>
        <p:nvSpPr>
          <p:cNvPr id="19" name="TextBox 18">
            <a:extLst>
              <a:ext uri="{FF2B5EF4-FFF2-40B4-BE49-F238E27FC236}">
                <a16:creationId xmlns:a16="http://schemas.microsoft.com/office/drawing/2014/main" id="{B629BDE0-488B-8615-ED0A-6229CF729B6E}"/>
              </a:ext>
            </a:extLst>
          </p:cNvPr>
          <p:cNvSpPr txBox="1"/>
          <p:nvPr/>
        </p:nvSpPr>
        <p:spPr>
          <a:xfrm>
            <a:off x="351817" y="205079"/>
            <a:ext cx="6853655" cy="1200329"/>
          </a:xfrm>
          <a:prstGeom prst="rect">
            <a:avLst/>
          </a:prstGeom>
          <a:noFill/>
        </p:spPr>
        <p:txBody>
          <a:bodyPr wrap="square" rtlCol="0">
            <a:spAutoFit/>
          </a:bodyPr>
          <a:lstStyle/>
          <a:p>
            <a:pPr lvl="0"/>
            <a:r>
              <a:rPr lang="en-US" sz="3600" b="1" dirty="0">
                <a:solidFill>
                  <a:srgbClr val="002060"/>
                </a:solidFill>
                <a:latin typeface="Calibri" panose="020F0502020204030204" pitchFamily="34" charset="0"/>
                <a:cs typeface="Calibri" panose="020F0502020204030204" pitchFamily="34" charset="0"/>
              </a:rPr>
              <a:t>Telehealth &amp; Teleservices in Delaware </a:t>
            </a:r>
            <a:r>
              <a:rPr lang="en-US" sz="3600" b="1" dirty="0">
                <a:solidFill>
                  <a:srgbClr val="002060"/>
                </a:solidFill>
                <a:latin typeface="Calibri" panose="020F0502020204030204" pitchFamily="34" charset="0"/>
                <a:cs typeface="Calibri" panose="020F0502020204030204" pitchFamily="34" charset="0"/>
                <a:sym typeface="Arial"/>
              </a:rPr>
              <a:t>Libraries Makes Sense</a:t>
            </a:r>
            <a:endParaRPr lang="en-US" sz="3600" b="1"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C630E890-24B1-B933-FEF7-6B40809BA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867" y="205078"/>
            <a:ext cx="3622316" cy="4932081"/>
          </a:xfrm>
          <a:prstGeom prst="rect">
            <a:avLst/>
          </a:prstGeom>
        </p:spPr>
      </p:pic>
      <p:sp>
        <p:nvSpPr>
          <p:cNvPr id="10" name="Google Shape;79;p6">
            <a:extLst>
              <a:ext uri="{FF2B5EF4-FFF2-40B4-BE49-F238E27FC236}">
                <a16:creationId xmlns:a16="http://schemas.microsoft.com/office/drawing/2014/main" id="{71FC9F3B-F6F7-0D08-664C-FCFF782B7D11}"/>
              </a:ext>
            </a:extLst>
          </p:cNvPr>
          <p:cNvSpPr/>
          <p:nvPr/>
        </p:nvSpPr>
        <p:spPr>
          <a:xfrm>
            <a:off x="9708424" y="4219230"/>
            <a:ext cx="2107092" cy="2107092"/>
          </a:xfrm>
          <a:prstGeom prst="rect">
            <a:avLst/>
          </a:prstGeom>
          <a:blipFill rotWithShape="1">
            <a:blip r:embed="rId4">
              <a:alphaModFix/>
            </a:blip>
            <a:stretch>
              <a:fillRect/>
            </a:stretch>
          </a:blipFill>
          <a:ln w="9525"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91"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4510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30117-0F71-CC35-5882-B99DC7395F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4F69F1-DEE8-7315-D2D2-DC3B92368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343" y="5933179"/>
            <a:ext cx="4311631" cy="585736"/>
          </a:xfrm>
          <a:prstGeom prst="rect">
            <a:avLst/>
          </a:prstGeom>
        </p:spPr>
      </p:pic>
      <p:sp>
        <p:nvSpPr>
          <p:cNvPr id="6" name="Title 1">
            <a:extLst>
              <a:ext uri="{FF2B5EF4-FFF2-40B4-BE49-F238E27FC236}">
                <a16:creationId xmlns:a16="http://schemas.microsoft.com/office/drawing/2014/main" id="{49025454-01FC-45F9-B9A1-1A6C09B3EEB3}"/>
              </a:ext>
            </a:extLst>
          </p:cNvPr>
          <p:cNvSpPr txBox="1">
            <a:spLocks/>
          </p:cNvSpPr>
          <p:nvPr/>
        </p:nvSpPr>
        <p:spPr>
          <a:xfrm>
            <a:off x="493314" y="617582"/>
            <a:ext cx="4535886" cy="1450757"/>
          </a:xfr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HRSA RCORP-</a:t>
            </a:r>
          </a:p>
          <a:p>
            <a:r>
              <a:rPr lang="en-US" sz="3600" b="1" i="1" dirty="0">
                <a:latin typeface="+mn-lt"/>
              </a:rPr>
              <a:t>Behavioral Health Care Support Grant</a:t>
            </a:r>
          </a:p>
        </p:txBody>
      </p:sp>
      <p:sp>
        <p:nvSpPr>
          <p:cNvPr id="7" name="Content Placeholder 2">
            <a:extLst>
              <a:ext uri="{FF2B5EF4-FFF2-40B4-BE49-F238E27FC236}">
                <a16:creationId xmlns:a16="http://schemas.microsoft.com/office/drawing/2014/main" id="{F3E53361-C496-7F9E-B518-A277C3396BF1}"/>
              </a:ext>
            </a:extLst>
          </p:cNvPr>
          <p:cNvSpPr txBox="1">
            <a:spLocks/>
          </p:cNvSpPr>
          <p:nvPr/>
        </p:nvSpPr>
        <p:spPr>
          <a:xfrm>
            <a:off x="487827" y="1970314"/>
            <a:ext cx="5279128" cy="3670180"/>
          </a:xfr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pPr>
            <a:r>
              <a:rPr lang="en-US" sz="2600" b="1" u="sng" dirty="0"/>
              <a:t>Major Activities:</a:t>
            </a:r>
          </a:p>
          <a:p>
            <a:pPr marL="383540" lvl="1"/>
            <a:r>
              <a:rPr lang="en-US" sz="2000" b="1" dirty="0"/>
              <a:t>Training: </a:t>
            </a:r>
            <a:r>
              <a:rPr lang="en-US" sz="2000" i="1" dirty="0"/>
              <a:t>Address Stigma through Educational Workshops</a:t>
            </a:r>
          </a:p>
          <a:p>
            <a:pPr marL="154940" lvl="1" indent="0">
              <a:buNone/>
            </a:pPr>
            <a:endParaRPr lang="en-US" sz="2000" i="1" dirty="0"/>
          </a:p>
          <a:p>
            <a:pPr marL="383540" lvl="1"/>
            <a:r>
              <a:rPr lang="en-US" sz="2000" b="1" dirty="0"/>
              <a:t>Integration: </a:t>
            </a:r>
            <a:r>
              <a:rPr lang="en-US" sz="2000" i="1" dirty="0"/>
              <a:t>Partnership with Primary Care Providers</a:t>
            </a:r>
          </a:p>
          <a:p>
            <a:pPr marL="383540" lvl="1"/>
            <a:endParaRPr lang="en-US" sz="2000" i="1" dirty="0"/>
          </a:p>
          <a:p>
            <a:pPr marL="383540" lvl="1"/>
            <a:r>
              <a:rPr lang="en-US" sz="2000" b="1" dirty="0"/>
              <a:t>Connection to Care</a:t>
            </a:r>
            <a:r>
              <a:rPr lang="en-US" sz="2000" b="1" i="1" dirty="0"/>
              <a:t>: </a:t>
            </a:r>
            <a:r>
              <a:rPr lang="en-US" sz="2000" i="1" dirty="0"/>
              <a:t>Established a Mobile Peer Support Team</a:t>
            </a:r>
            <a:endParaRPr lang="en-US" sz="2000" dirty="0"/>
          </a:p>
          <a:p>
            <a:pPr marL="383540" lvl="1"/>
            <a:endParaRPr lang="en-US" sz="2000" dirty="0"/>
          </a:p>
          <a:p>
            <a:pPr marL="383540" lvl="1"/>
            <a:r>
              <a:rPr lang="en-US" sz="2000" dirty="0"/>
              <a:t> </a:t>
            </a:r>
            <a:r>
              <a:rPr lang="en-US" sz="2000" b="1" dirty="0"/>
              <a:t>Promotion: </a:t>
            </a:r>
            <a:r>
              <a:rPr lang="en-US" sz="2000" i="1" dirty="0"/>
              <a:t>Media Campaign to promote Teleservices and Grant Goals	</a:t>
            </a:r>
            <a:r>
              <a:rPr lang="en-US" sz="2000" dirty="0">
                <a:highlight>
                  <a:srgbClr val="FFFF00"/>
                </a:highlight>
              </a:rPr>
              <a:t>	</a:t>
            </a:r>
            <a:r>
              <a:rPr lang="en-US" sz="2000" b="1" dirty="0">
                <a:highlight>
                  <a:srgbClr val="FFFF00"/>
                </a:highlight>
              </a:rPr>
              <a:t>	</a:t>
            </a:r>
          </a:p>
          <a:p>
            <a:pPr marL="383540" lvl="1"/>
            <a:r>
              <a:rPr lang="en-US" sz="2000" i="1" dirty="0"/>
              <a:t>Reduce Barriers to Treatment</a:t>
            </a:r>
          </a:p>
          <a:p>
            <a:pPr marL="932180" lvl="4"/>
            <a:endParaRPr lang="en-US" sz="1500" dirty="0">
              <a:ea typeface="Calibri"/>
              <a:cs typeface="Calibri"/>
            </a:endParaRPr>
          </a:p>
        </p:txBody>
      </p:sp>
      <p:pic>
        <p:nvPicPr>
          <p:cNvPr id="9" name="Picture 8" descr="A picture containing text, device, meter&#10;&#10;AI-generated content may be incorrect.">
            <a:extLst>
              <a:ext uri="{FF2B5EF4-FFF2-40B4-BE49-F238E27FC236}">
                <a16:creationId xmlns:a16="http://schemas.microsoft.com/office/drawing/2014/main" id="{2858F901-01C1-DE84-3504-009A2C113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4279" y="617582"/>
            <a:ext cx="2580020" cy="2442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erson holding another person&#10;&#10;AI-generated content may be incorrect.">
            <a:extLst>
              <a:ext uri="{FF2B5EF4-FFF2-40B4-BE49-F238E27FC236}">
                <a16:creationId xmlns:a16="http://schemas.microsoft.com/office/drawing/2014/main" id="{9056452F-DAA7-6E81-8810-F670141048F8}"/>
              </a:ext>
            </a:extLst>
          </p:cNvPr>
          <p:cNvPicPr>
            <a:picLocks noChangeAspect="1"/>
          </p:cNvPicPr>
          <p:nvPr/>
        </p:nvPicPr>
        <p:blipFill>
          <a:blip r:embed="rId5"/>
          <a:stretch>
            <a:fillRect/>
          </a:stretch>
        </p:blipFill>
        <p:spPr>
          <a:xfrm>
            <a:off x="6141972" y="617582"/>
            <a:ext cx="2447290" cy="2442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erson smiling for the camera&#10;&#10;AI-generated content may be incorrect.">
            <a:extLst>
              <a:ext uri="{FF2B5EF4-FFF2-40B4-BE49-F238E27FC236}">
                <a16:creationId xmlns:a16="http://schemas.microsoft.com/office/drawing/2014/main" id="{01BF67BD-EB2D-7420-0E6B-0883BA824580}"/>
              </a:ext>
            </a:extLst>
          </p:cNvPr>
          <p:cNvPicPr>
            <a:picLocks noChangeAspect="1"/>
          </p:cNvPicPr>
          <p:nvPr/>
        </p:nvPicPr>
        <p:blipFill>
          <a:blip r:embed="rId6"/>
          <a:stretch>
            <a:fillRect/>
          </a:stretch>
        </p:blipFill>
        <p:spPr>
          <a:xfrm>
            <a:off x="6096001" y="3429000"/>
            <a:ext cx="2493262" cy="2320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picture containing text, person, businesscard&#10;&#10;AI-generated content may be incorrect.">
            <a:extLst>
              <a:ext uri="{FF2B5EF4-FFF2-40B4-BE49-F238E27FC236}">
                <a16:creationId xmlns:a16="http://schemas.microsoft.com/office/drawing/2014/main" id="{AA6FFAD7-C0CB-EAD4-9075-44BC2443B530}"/>
              </a:ext>
            </a:extLst>
          </p:cNvPr>
          <p:cNvPicPr>
            <a:picLocks noChangeAspect="1"/>
          </p:cNvPicPr>
          <p:nvPr/>
        </p:nvPicPr>
        <p:blipFill>
          <a:blip r:embed="rId7"/>
          <a:stretch>
            <a:fillRect/>
          </a:stretch>
        </p:blipFill>
        <p:spPr>
          <a:xfrm>
            <a:off x="9051037" y="3429000"/>
            <a:ext cx="2493262" cy="2303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795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280A-3094-CCE8-8823-708F7616E16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4D68A3F-70F4-6FE7-FA51-BBCB10904E77}"/>
              </a:ext>
            </a:extLst>
          </p:cNvPr>
          <p:cNvSpPr txBox="1"/>
          <p:nvPr/>
        </p:nvSpPr>
        <p:spPr>
          <a:xfrm>
            <a:off x="716922" y="1322021"/>
            <a:ext cx="5693482" cy="3661002"/>
          </a:xfrm>
          <a:prstGeom prst="rect">
            <a:avLst/>
          </a:prstGeom>
          <a:noFill/>
        </p:spPr>
        <p:txBody>
          <a:bodyPr wrap="none" rtlCol="0">
            <a:spAutoFit/>
          </a:bodyPr>
          <a:lstStyle/>
          <a:p>
            <a:pPr marL="297815" lvl="2"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Statewide Consortium infrastructure</a:t>
            </a:r>
            <a:endParaRPr lang="en-US" sz="2000" dirty="0">
              <a:latin typeface="Calibri" panose="020F0502020204030204" pitchFamily="34" charset="0"/>
              <a:cs typeface="Calibri" panose="020F0502020204030204" pitchFamily="34" charset="0"/>
            </a:endParaRPr>
          </a:p>
          <a:p>
            <a:pPr marL="297815" lvl="0"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Partners listserv (since 2008)</a:t>
            </a:r>
            <a:endParaRPr lang="en-US" sz="2000" dirty="0">
              <a:latin typeface="Calibri" panose="020F0502020204030204" pitchFamily="34" charset="0"/>
              <a:cs typeface="Calibri" panose="020F0502020204030204" pitchFamily="34" charset="0"/>
            </a:endParaRPr>
          </a:p>
          <a:p>
            <a:pPr marL="297815" lvl="0"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DDL Social Innovation Team embedded in libraries</a:t>
            </a:r>
          </a:p>
          <a:p>
            <a:pPr marL="297815" lvl="0"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Data</a:t>
            </a:r>
            <a:endParaRPr lang="en-US" sz="2000" dirty="0">
              <a:latin typeface="Calibri" panose="020F0502020204030204" pitchFamily="34" charset="0"/>
              <a:cs typeface="Calibri" panose="020F0502020204030204" pitchFamily="34" charset="0"/>
            </a:endParaRPr>
          </a:p>
          <a:p>
            <a:pPr marL="297815" lvl="0"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Just in time needs</a:t>
            </a:r>
          </a:p>
          <a:p>
            <a:pPr marL="297815" lvl="0" indent="-285750">
              <a:lnSpc>
                <a:spcPct val="150000"/>
              </a:lnSpc>
              <a:spcBef>
                <a:spcPts val="500"/>
              </a:spcBef>
              <a:buClr>
                <a:srgbClr val="000000"/>
              </a:buClr>
              <a:buSzPts val="1400"/>
              <a:buFont typeface="Arial"/>
              <a:buChar char="•"/>
            </a:pPr>
            <a:r>
              <a:rPr lang="en-US" sz="2000" dirty="0">
                <a:latin typeface="Calibri" panose="020F0502020204030204" pitchFamily="34" charset="0"/>
                <a:ea typeface="Calibri"/>
                <a:cs typeface="Calibri" panose="020F0502020204030204" pitchFamily="34" charset="0"/>
                <a:sym typeface="Calibri"/>
              </a:rPr>
              <a:t>Various </a:t>
            </a:r>
            <a:r>
              <a:rPr lang="en-US" sz="2000" dirty="0">
                <a:solidFill>
                  <a:srgbClr val="000000"/>
                </a:solidFill>
                <a:latin typeface="Calibri" panose="020F0502020204030204" pitchFamily="34" charset="0"/>
                <a:ea typeface="Calibri"/>
                <a:cs typeface="Calibri" panose="020F0502020204030204" pitchFamily="34" charset="0"/>
                <a:sym typeface="Calibri"/>
              </a:rPr>
              <a:t>funding streams</a:t>
            </a:r>
            <a:endParaRPr lang="en-US" sz="2000" dirty="0">
              <a:latin typeface="Calibri" panose="020F0502020204030204" pitchFamily="34" charset="0"/>
              <a:cs typeface="Calibri" panose="020F0502020204030204" pitchFamily="34" charset="0"/>
            </a:endParaRPr>
          </a:p>
          <a:p>
            <a:pPr marL="297815" lvl="0" indent="-285750">
              <a:lnSpc>
                <a:spcPct val="150000"/>
              </a:lnSpc>
              <a:spcBef>
                <a:spcPts val="500"/>
              </a:spcBef>
              <a:buClr>
                <a:srgbClr val="000000"/>
              </a:buClr>
              <a:buSzPts val="1400"/>
              <a:buFont typeface="Arial"/>
              <a:buChar char="•"/>
            </a:pPr>
            <a:r>
              <a:rPr lang="en-US" sz="2000" dirty="0">
                <a:solidFill>
                  <a:srgbClr val="000000"/>
                </a:solidFill>
                <a:latin typeface="Calibri" panose="020F0502020204030204" pitchFamily="34" charset="0"/>
                <a:ea typeface="Calibri"/>
                <a:cs typeface="Calibri" panose="020F0502020204030204" pitchFamily="34" charset="0"/>
                <a:sym typeface="Calibri"/>
              </a:rPr>
              <a:t>Pilots, experimentation, action research</a:t>
            </a:r>
            <a:endParaRPr lang="en-US" sz="2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8602083-B541-D89D-D95B-A247A15BDA79}"/>
              </a:ext>
            </a:extLst>
          </p:cNvPr>
          <p:cNvSpPr txBox="1"/>
          <p:nvPr/>
        </p:nvSpPr>
        <p:spPr>
          <a:xfrm>
            <a:off x="363401" y="328352"/>
            <a:ext cx="7375058" cy="646331"/>
          </a:xfrm>
          <a:prstGeom prst="rect">
            <a:avLst/>
          </a:prstGeom>
          <a:noFill/>
        </p:spPr>
        <p:txBody>
          <a:bodyPr wrap="square" rtlCol="0">
            <a:spAutoFit/>
          </a:bodyPr>
          <a:lstStyle/>
          <a:p>
            <a:pPr lvl="0"/>
            <a:r>
              <a:rPr lang="en-US" sz="3600" b="1" dirty="0">
                <a:solidFill>
                  <a:srgbClr val="002060"/>
                </a:solidFill>
                <a:latin typeface="Calibri" panose="020F0502020204030204" pitchFamily="34" charset="0"/>
                <a:cs typeface="Calibri" panose="020F0502020204030204" pitchFamily="34" charset="0"/>
                <a:sym typeface="Arial"/>
              </a:rPr>
              <a:t>The “Secret Sauce” Systems Thinking</a:t>
            </a:r>
            <a:endParaRPr lang="en-US" sz="2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C5BB51DE-F40C-1DC9-EEB4-6EB2DBC07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249" y="1111346"/>
            <a:ext cx="5092273" cy="5071403"/>
          </a:xfrm>
          <a:prstGeom prst="rect">
            <a:avLst/>
          </a:prstGeom>
        </p:spPr>
      </p:pic>
    </p:spTree>
    <p:extLst>
      <p:ext uri="{BB962C8B-B14F-4D97-AF65-F5344CB8AC3E}">
        <p14:creationId xmlns:p14="http://schemas.microsoft.com/office/powerpoint/2010/main" val="347301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178D-33B7-74E3-6218-F9A08D1FEC5D}"/>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16CF751C-2DA6-473D-D473-FC543FF42E7A}"/>
              </a:ext>
            </a:extLst>
          </p:cNvPr>
          <p:cNvSpPr/>
          <p:nvPr/>
        </p:nvSpPr>
        <p:spPr>
          <a:xfrm>
            <a:off x="0" y="538809"/>
            <a:ext cx="12192000" cy="1107111"/>
          </a:xfrm>
          <a:prstGeom prst="rect">
            <a:avLst/>
          </a:prstGeom>
          <a:solidFill>
            <a:srgbClr val="4947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3752C0-2B6A-C0CF-7955-87CDCC3E15BD}"/>
              </a:ext>
            </a:extLst>
          </p:cNvPr>
          <p:cNvSpPr txBox="1"/>
          <p:nvPr/>
        </p:nvSpPr>
        <p:spPr>
          <a:xfrm>
            <a:off x="2198969" y="762303"/>
            <a:ext cx="7375058" cy="707886"/>
          </a:xfrm>
          <a:prstGeom prst="rect">
            <a:avLst/>
          </a:prstGeom>
          <a:noFill/>
        </p:spPr>
        <p:txBody>
          <a:bodyPr wrap="square" rtlCol="0">
            <a:spAutoFit/>
          </a:bodyPr>
          <a:lstStyle/>
          <a:p>
            <a:pPr lvl="0" algn="ctr"/>
            <a:r>
              <a:rPr lang="en-US" sz="4000" b="1" dirty="0">
                <a:solidFill>
                  <a:schemeClr val="bg1"/>
                </a:solidFill>
                <a:latin typeface="Calibri" panose="020F0502020204030204" pitchFamily="34" charset="0"/>
                <a:cs typeface="Calibri" panose="020F0502020204030204" pitchFamily="34" charset="0"/>
                <a:sym typeface="Arial"/>
              </a:rPr>
              <a:t>Thank you for your support</a:t>
            </a:r>
            <a:endParaRPr lang="en-US" sz="4000" dirty="0">
              <a:solidFill>
                <a:schemeClr val="bg1"/>
              </a:solidFill>
              <a:latin typeface="Calibri" panose="020F0502020204030204" pitchFamily="34" charset="0"/>
              <a:cs typeface="Calibri" panose="020F0502020204030204" pitchFamily="34" charset="0"/>
            </a:endParaRPr>
          </a:p>
        </p:txBody>
      </p:sp>
      <p:pic>
        <p:nvPicPr>
          <p:cNvPr id="4" name="Picture 4" descr="Network of the National Library of Medicine [NNLM] - YouTube">
            <a:extLst>
              <a:ext uri="{FF2B5EF4-FFF2-40B4-BE49-F238E27FC236}">
                <a16:creationId xmlns:a16="http://schemas.microsoft.com/office/drawing/2014/main" id="{7BE26699-229C-7EC0-5563-64F648D662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0262" y="4593960"/>
            <a:ext cx="1104370" cy="1104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EE39E0C-5739-B2B7-AAAD-8C50AE31B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60" y="2263300"/>
            <a:ext cx="7028835" cy="585736"/>
          </a:xfrm>
          <a:prstGeom prst="rect">
            <a:avLst/>
          </a:prstGeom>
        </p:spPr>
      </p:pic>
      <p:pic>
        <p:nvPicPr>
          <p:cNvPr id="12" name="Picture 11">
            <a:extLst>
              <a:ext uri="{FF2B5EF4-FFF2-40B4-BE49-F238E27FC236}">
                <a16:creationId xmlns:a16="http://schemas.microsoft.com/office/drawing/2014/main" id="{816FDCE0-ECE9-8CE8-5281-3769DBD65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2" y="4804220"/>
            <a:ext cx="2696071" cy="535966"/>
          </a:xfrm>
          <a:prstGeom prst="rect">
            <a:avLst/>
          </a:prstGeom>
        </p:spPr>
      </p:pic>
      <p:pic>
        <p:nvPicPr>
          <p:cNvPr id="14" name="Picture 13">
            <a:extLst>
              <a:ext uri="{FF2B5EF4-FFF2-40B4-BE49-F238E27FC236}">
                <a16:creationId xmlns:a16="http://schemas.microsoft.com/office/drawing/2014/main" id="{FA150E39-F621-4E3F-9D50-FA42A295B3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8454" y="3594422"/>
            <a:ext cx="2714093" cy="460438"/>
          </a:xfrm>
          <a:prstGeom prst="rect">
            <a:avLst/>
          </a:prstGeom>
        </p:spPr>
      </p:pic>
      <p:pic>
        <p:nvPicPr>
          <p:cNvPr id="16" name="Picture 15">
            <a:extLst>
              <a:ext uri="{FF2B5EF4-FFF2-40B4-BE49-F238E27FC236}">
                <a16:creationId xmlns:a16="http://schemas.microsoft.com/office/drawing/2014/main" id="{750BA080-B0D2-9B20-E050-862D05D693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912" y="3533179"/>
            <a:ext cx="3097355" cy="662846"/>
          </a:xfrm>
          <a:prstGeom prst="rect">
            <a:avLst/>
          </a:prstGeom>
        </p:spPr>
      </p:pic>
      <p:pic>
        <p:nvPicPr>
          <p:cNvPr id="18" name="Picture 17">
            <a:extLst>
              <a:ext uri="{FF2B5EF4-FFF2-40B4-BE49-F238E27FC236}">
                <a16:creationId xmlns:a16="http://schemas.microsoft.com/office/drawing/2014/main" id="{E5356485-3153-DD50-DC5E-8078E00442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537087"/>
            <a:ext cx="2281695" cy="739646"/>
          </a:xfrm>
          <a:prstGeom prst="rect">
            <a:avLst/>
          </a:prstGeom>
        </p:spPr>
      </p:pic>
      <p:pic>
        <p:nvPicPr>
          <p:cNvPr id="20" name="Picture 19">
            <a:extLst>
              <a:ext uri="{FF2B5EF4-FFF2-40B4-BE49-F238E27FC236}">
                <a16:creationId xmlns:a16="http://schemas.microsoft.com/office/drawing/2014/main" id="{A199EAFE-7B34-3628-944F-EE0C851C27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5599" y="4804220"/>
            <a:ext cx="3869964" cy="683849"/>
          </a:xfrm>
          <a:prstGeom prst="rect">
            <a:avLst/>
          </a:prstGeom>
        </p:spPr>
      </p:pic>
      <p:pic>
        <p:nvPicPr>
          <p:cNvPr id="22" name="Picture 21">
            <a:extLst>
              <a:ext uri="{FF2B5EF4-FFF2-40B4-BE49-F238E27FC236}">
                <a16:creationId xmlns:a16="http://schemas.microsoft.com/office/drawing/2014/main" id="{0240E19E-9083-750F-214B-627617B5C7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5096" y="4574308"/>
            <a:ext cx="1877451" cy="1054949"/>
          </a:xfrm>
          <a:prstGeom prst="rect">
            <a:avLst/>
          </a:prstGeom>
        </p:spPr>
      </p:pic>
      <p:pic>
        <p:nvPicPr>
          <p:cNvPr id="24" name="Picture 23">
            <a:extLst>
              <a:ext uri="{FF2B5EF4-FFF2-40B4-BE49-F238E27FC236}">
                <a16:creationId xmlns:a16="http://schemas.microsoft.com/office/drawing/2014/main" id="{351BFC0B-36BD-E0EF-855E-48FEE946BB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8907" y="3457231"/>
            <a:ext cx="2097591" cy="807480"/>
          </a:xfrm>
          <a:prstGeom prst="rect">
            <a:avLst/>
          </a:prstGeom>
        </p:spPr>
      </p:pic>
      <p:pic>
        <p:nvPicPr>
          <p:cNvPr id="27" name="Picture 26">
            <a:extLst>
              <a:ext uri="{FF2B5EF4-FFF2-40B4-BE49-F238E27FC236}">
                <a16:creationId xmlns:a16="http://schemas.microsoft.com/office/drawing/2014/main" id="{5E6A0B2F-2F75-89A7-959A-0D7422239518}"/>
              </a:ext>
            </a:extLst>
          </p:cNvPr>
          <p:cNvPicPr>
            <a:picLocks noChangeAspect="1"/>
          </p:cNvPicPr>
          <p:nvPr/>
        </p:nvPicPr>
        <p:blipFill>
          <a:blip r:embed="rId12"/>
          <a:stretch>
            <a:fillRect/>
          </a:stretch>
        </p:blipFill>
        <p:spPr>
          <a:xfrm>
            <a:off x="7825705" y="1824584"/>
            <a:ext cx="1393483" cy="1328017"/>
          </a:xfrm>
          <a:prstGeom prst="rect">
            <a:avLst/>
          </a:prstGeom>
        </p:spPr>
      </p:pic>
      <p:pic>
        <p:nvPicPr>
          <p:cNvPr id="29" name="Picture 28">
            <a:extLst>
              <a:ext uri="{FF2B5EF4-FFF2-40B4-BE49-F238E27FC236}">
                <a16:creationId xmlns:a16="http://schemas.microsoft.com/office/drawing/2014/main" id="{823ACF0D-39B5-A375-9ACA-EF6DA0DFA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65096" y="2031052"/>
            <a:ext cx="2203899" cy="1157047"/>
          </a:xfrm>
          <a:prstGeom prst="rect">
            <a:avLst/>
          </a:prstGeom>
        </p:spPr>
      </p:pic>
    </p:spTree>
    <p:extLst>
      <p:ext uri="{BB962C8B-B14F-4D97-AF65-F5344CB8AC3E}">
        <p14:creationId xmlns:p14="http://schemas.microsoft.com/office/powerpoint/2010/main" val="378856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16207</TotalTime>
  <Words>347</Words>
  <Application>Microsoft Office PowerPoint</Application>
  <PresentationFormat>Widescreen</PresentationFormat>
  <Paragraphs>38</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Beth-Ann (DDL)</dc:creator>
  <cp:lastModifiedBy>Alta Porterfield</cp:lastModifiedBy>
  <cp:revision>166</cp:revision>
  <cp:lastPrinted>2019-02-28T13:36:14Z</cp:lastPrinted>
  <dcterms:created xsi:type="dcterms:W3CDTF">2015-04-28T13:02:28Z</dcterms:created>
  <dcterms:modified xsi:type="dcterms:W3CDTF">2026-05-28T16:46:53Z</dcterms:modified>
</cp:coreProperties>
</file>