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4"/>
  </p:sldMasterIdLst>
  <p:notesMasterIdLst>
    <p:notesMasterId r:id="rId26"/>
  </p:notesMasterIdLst>
  <p:handoutMasterIdLst>
    <p:handoutMasterId r:id="rId27"/>
  </p:handoutMasterIdLst>
  <p:sldIdLst>
    <p:sldId id="268" r:id="rId5"/>
    <p:sldId id="786" r:id="rId6"/>
    <p:sldId id="787" r:id="rId7"/>
    <p:sldId id="784" r:id="rId8"/>
    <p:sldId id="753" r:id="rId9"/>
    <p:sldId id="647" r:id="rId10"/>
    <p:sldId id="789" r:id="rId11"/>
    <p:sldId id="793" r:id="rId12"/>
    <p:sldId id="794" r:id="rId13"/>
    <p:sldId id="775" r:id="rId14"/>
    <p:sldId id="654" r:id="rId15"/>
    <p:sldId id="800" r:id="rId16"/>
    <p:sldId id="796" r:id="rId17"/>
    <p:sldId id="785" r:id="rId18"/>
    <p:sldId id="788" r:id="rId19"/>
    <p:sldId id="790" r:id="rId20"/>
    <p:sldId id="792" r:id="rId21"/>
    <p:sldId id="801" r:id="rId22"/>
    <p:sldId id="798" r:id="rId23"/>
    <p:sldId id="799" r:id="rId24"/>
    <p:sldId id="652" r:id="rId25"/>
  </p:sldIdLst>
  <p:sldSz cx="9144000" cy="5143500" type="screen16x9"/>
  <p:notesSz cx="6950075" cy="9236075"/>
  <p:defaultTextStyle>
    <a:defPPr>
      <a:defRPr lang="en-US"/>
    </a:defPPr>
    <a:lvl1pPr algn="l" defTabSz="457200" rtl="0" fontAlgn="base">
      <a:spcBef>
        <a:spcPct val="0"/>
      </a:spcBef>
      <a:spcAft>
        <a:spcPct val="0"/>
      </a:spcAft>
      <a:defRPr kern="1200">
        <a:solidFill>
          <a:schemeClr val="tx1"/>
        </a:solidFill>
        <a:latin typeface="Arial" charset="0"/>
        <a:ea typeface="Geneva" charset="0"/>
        <a:cs typeface="Geneva" charset="0"/>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FED958-DB11-B238-3847-62CC4D2A259F}" name="O'Hanlon, Julia" initials="OJ" userId="O'Hanlon, Julia"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096"/>
    <a:srgbClr val="FAF1BC"/>
    <a:srgbClr val="F8EA96"/>
    <a:srgbClr val="4F81BD"/>
    <a:srgbClr val="5A8E22"/>
    <a:srgbClr val="EF8200"/>
    <a:srgbClr val="AF1E2D"/>
    <a:srgbClr val="4A79B2"/>
    <a:srgbClr val="0F4181"/>
    <a:srgbClr val="006C6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7" autoAdjust="0"/>
    <p:restoredTop sz="66296" autoAdjust="0"/>
  </p:normalViewPr>
  <p:slideViewPr>
    <p:cSldViewPr snapToObjects="1">
      <p:cViewPr varScale="1">
        <p:scale>
          <a:sx n="72" d="100"/>
          <a:sy n="72" d="100"/>
        </p:scale>
        <p:origin x="509" y="53"/>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2472"/>
    </p:cViewPr>
  </p:sorterViewPr>
  <p:notesViewPr>
    <p:cSldViewPr snapToObjects="1">
      <p:cViewPr varScale="1">
        <p:scale>
          <a:sx n="63" d="100"/>
          <a:sy n="63" d="100"/>
        </p:scale>
        <p:origin x="1920" y="5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3C8725-EF39-41A3-93FF-782C5EDDD8C2}" type="doc">
      <dgm:prSet loTypeId="urn:microsoft.com/office/officeart/2005/8/layout/default" loCatId="list" qsTypeId="urn:microsoft.com/office/officeart/2005/8/quickstyle/simple4" qsCatId="simple" csTypeId="urn:microsoft.com/office/officeart/2005/8/colors/colorful5" csCatId="colorful" phldr="1"/>
      <dgm:spPr/>
      <dgm:t>
        <a:bodyPr/>
        <a:lstStyle/>
        <a:p>
          <a:endParaRPr lang="en-US"/>
        </a:p>
      </dgm:t>
    </dgm:pt>
    <dgm:pt modelId="{436D268C-79BE-4E80-9E25-D5D79A7172B9}">
      <dgm:prSet/>
      <dgm:spPr>
        <a:gradFill rotWithShape="0">
          <a:gsLst>
            <a:gs pos="100000">
              <a:srgbClr val="4F81BD"/>
            </a:gs>
            <a:gs pos="0">
              <a:srgbClr val="4F81BD"/>
            </a:gs>
            <a:gs pos="100000">
              <a:schemeClr val="accent5">
                <a:hueOff val="0"/>
                <a:satOff val="0"/>
                <a:lumOff val="0"/>
                <a:alphaOff val="0"/>
                <a:tint val="50000"/>
                <a:shade val="100000"/>
                <a:satMod val="350000"/>
              </a:schemeClr>
            </a:gs>
          </a:gsLst>
        </a:gradFill>
      </dgm:spPr>
      <dgm:t>
        <a:bodyPr/>
        <a:lstStyle/>
        <a:p>
          <a:pPr>
            <a:defRPr cap="all"/>
          </a:pPr>
          <a:r>
            <a:rPr lang="en-US" dirty="0"/>
            <a:t>Knowing where to access Food Resources</a:t>
          </a:r>
        </a:p>
      </dgm:t>
    </dgm:pt>
    <dgm:pt modelId="{4B27B23C-043C-4E7F-AF68-5C773AB33304}" type="parTrans" cxnId="{9CCBC312-2A09-4683-9355-6EB84A145BC4}">
      <dgm:prSet/>
      <dgm:spPr/>
      <dgm:t>
        <a:bodyPr/>
        <a:lstStyle/>
        <a:p>
          <a:endParaRPr lang="en-US"/>
        </a:p>
      </dgm:t>
    </dgm:pt>
    <dgm:pt modelId="{0F156E84-D8F6-4392-BBA9-EFA0ACB571ED}" type="sibTrans" cxnId="{9CCBC312-2A09-4683-9355-6EB84A145BC4}">
      <dgm:prSet/>
      <dgm:spPr/>
      <dgm:t>
        <a:bodyPr/>
        <a:lstStyle/>
        <a:p>
          <a:endParaRPr lang="en-US"/>
        </a:p>
      </dgm:t>
    </dgm:pt>
    <dgm:pt modelId="{6ED57C77-490D-492B-AC6E-9F694E2BC5B4}">
      <dgm:prSet/>
      <dgm:spPr>
        <a:gradFill rotWithShape="0">
          <a:gsLst>
            <a:gs pos="100000">
              <a:srgbClr val="5A8E22"/>
            </a:gs>
            <a:gs pos="0">
              <a:srgbClr val="5A8E22"/>
            </a:gs>
            <a:gs pos="100000">
              <a:schemeClr val="accent5">
                <a:hueOff val="-3286295"/>
                <a:satOff val="0"/>
                <a:lumOff val="1046"/>
                <a:alphaOff val="0"/>
                <a:tint val="50000"/>
                <a:shade val="100000"/>
                <a:satMod val="350000"/>
              </a:schemeClr>
            </a:gs>
          </a:gsLst>
        </a:gradFill>
      </dgm:spPr>
      <dgm:t>
        <a:bodyPr/>
        <a:lstStyle/>
        <a:p>
          <a:pPr>
            <a:defRPr cap="all"/>
          </a:pPr>
          <a:r>
            <a:rPr lang="en-US"/>
            <a:t>Language barriers</a:t>
          </a:r>
        </a:p>
      </dgm:t>
    </dgm:pt>
    <dgm:pt modelId="{892C8F1E-6D33-46C6-BE89-1B77A4A026ED}" type="parTrans" cxnId="{671986DD-E489-42E1-A437-FC69CFA0B57C}">
      <dgm:prSet/>
      <dgm:spPr/>
      <dgm:t>
        <a:bodyPr/>
        <a:lstStyle/>
        <a:p>
          <a:endParaRPr lang="en-US"/>
        </a:p>
      </dgm:t>
    </dgm:pt>
    <dgm:pt modelId="{CA2DF992-C1C1-4519-9BF7-6471E948E276}" type="sibTrans" cxnId="{671986DD-E489-42E1-A437-FC69CFA0B57C}">
      <dgm:prSet/>
      <dgm:spPr/>
      <dgm:t>
        <a:bodyPr/>
        <a:lstStyle/>
        <a:p>
          <a:endParaRPr lang="en-US"/>
        </a:p>
      </dgm:t>
    </dgm:pt>
    <dgm:pt modelId="{BAA658C6-4A27-48CE-B7A6-1BF2E8842BB2}">
      <dgm:prSet/>
      <dgm:spPr>
        <a:gradFill rotWithShape="0">
          <a:gsLst>
            <a:gs pos="100000">
              <a:srgbClr val="AF1E2D"/>
            </a:gs>
            <a:gs pos="100000">
              <a:schemeClr val="accent5">
                <a:hueOff val="-6572590"/>
                <a:satOff val="0"/>
                <a:lumOff val="2092"/>
                <a:alphaOff val="0"/>
                <a:tint val="50000"/>
                <a:shade val="100000"/>
                <a:satMod val="350000"/>
              </a:schemeClr>
            </a:gs>
          </a:gsLst>
        </a:gradFill>
      </dgm:spPr>
      <dgm:t>
        <a:bodyPr/>
        <a:lstStyle/>
        <a:p>
          <a:pPr>
            <a:defRPr cap="all"/>
          </a:pPr>
          <a:r>
            <a:rPr lang="en-US"/>
            <a:t>Technology (broadband, internet) </a:t>
          </a:r>
        </a:p>
      </dgm:t>
    </dgm:pt>
    <dgm:pt modelId="{ABAC21D1-0A47-4D26-A217-EC0BC234A0F7}" type="parTrans" cxnId="{6ABC1451-8826-4915-A35D-892AD58C6327}">
      <dgm:prSet/>
      <dgm:spPr/>
      <dgm:t>
        <a:bodyPr/>
        <a:lstStyle/>
        <a:p>
          <a:endParaRPr lang="en-US"/>
        </a:p>
      </dgm:t>
    </dgm:pt>
    <dgm:pt modelId="{B06265C5-5387-4486-BC75-B9839367423E}" type="sibTrans" cxnId="{6ABC1451-8826-4915-A35D-892AD58C6327}">
      <dgm:prSet/>
      <dgm:spPr/>
      <dgm:t>
        <a:bodyPr/>
        <a:lstStyle/>
        <a:p>
          <a:endParaRPr lang="en-US"/>
        </a:p>
      </dgm:t>
    </dgm:pt>
    <dgm:pt modelId="{D502135E-415A-4113-B5DA-AFC8500027FE}">
      <dgm:prSet/>
      <dgm:spPr>
        <a:gradFill rotWithShape="0">
          <a:gsLst>
            <a:gs pos="0">
              <a:srgbClr val="EF8200"/>
            </a:gs>
            <a:gs pos="100000">
              <a:schemeClr val="accent5">
                <a:hueOff val="-9858885"/>
                <a:satOff val="0"/>
                <a:lumOff val="3138"/>
                <a:alphaOff val="0"/>
                <a:tint val="50000"/>
                <a:shade val="100000"/>
                <a:satMod val="350000"/>
              </a:schemeClr>
            </a:gs>
          </a:gsLst>
        </a:gradFill>
      </dgm:spPr>
      <dgm:t>
        <a:bodyPr/>
        <a:lstStyle/>
        <a:p>
          <a:pPr>
            <a:defRPr cap="all"/>
          </a:pPr>
          <a:r>
            <a:rPr lang="en-US"/>
            <a:t>Transportation </a:t>
          </a:r>
        </a:p>
      </dgm:t>
    </dgm:pt>
    <dgm:pt modelId="{55A67C3D-3815-43DD-9DCF-2176A7CD9832}" type="parTrans" cxnId="{2E1BDF9E-D77E-4676-8A12-F8225C432025}">
      <dgm:prSet/>
      <dgm:spPr/>
      <dgm:t>
        <a:bodyPr/>
        <a:lstStyle/>
        <a:p>
          <a:endParaRPr lang="en-US"/>
        </a:p>
      </dgm:t>
    </dgm:pt>
    <dgm:pt modelId="{E31A180A-25AC-4177-92AB-7E290B804B74}" type="sibTrans" cxnId="{2E1BDF9E-D77E-4676-8A12-F8225C432025}">
      <dgm:prSet/>
      <dgm:spPr/>
      <dgm:t>
        <a:bodyPr/>
        <a:lstStyle/>
        <a:p>
          <a:endParaRPr lang="en-US"/>
        </a:p>
      </dgm:t>
    </dgm:pt>
    <dgm:pt modelId="{9F67DCD2-854A-4846-8BC9-3FEE264EC747}" type="pres">
      <dgm:prSet presAssocID="{DA3C8725-EF39-41A3-93FF-782C5EDDD8C2}" presName="diagram" presStyleCnt="0">
        <dgm:presLayoutVars>
          <dgm:dir/>
          <dgm:resizeHandles val="exact"/>
        </dgm:presLayoutVars>
      </dgm:prSet>
      <dgm:spPr/>
    </dgm:pt>
    <dgm:pt modelId="{B4CC58E8-3875-4340-8060-F3224A93DDC2}" type="pres">
      <dgm:prSet presAssocID="{436D268C-79BE-4E80-9E25-D5D79A7172B9}" presName="node" presStyleLbl="node1" presStyleIdx="0" presStyleCnt="4">
        <dgm:presLayoutVars>
          <dgm:bulletEnabled val="1"/>
        </dgm:presLayoutVars>
      </dgm:prSet>
      <dgm:spPr/>
    </dgm:pt>
    <dgm:pt modelId="{7E26A723-BEAE-4B1F-8497-AE633BF71518}" type="pres">
      <dgm:prSet presAssocID="{0F156E84-D8F6-4392-BBA9-EFA0ACB571ED}" presName="sibTrans" presStyleCnt="0"/>
      <dgm:spPr/>
    </dgm:pt>
    <dgm:pt modelId="{F0C3A946-AAE9-4262-9E3A-C369FED8C1D8}" type="pres">
      <dgm:prSet presAssocID="{6ED57C77-490D-492B-AC6E-9F694E2BC5B4}" presName="node" presStyleLbl="node1" presStyleIdx="1" presStyleCnt="4">
        <dgm:presLayoutVars>
          <dgm:bulletEnabled val="1"/>
        </dgm:presLayoutVars>
      </dgm:prSet>
      <dgm:spPr/>
    </dgm:pt>
    <dgm:pt modelId="{603F7F59-242E-4707-8068-6BB4243F2803}" type="pres">
      <dgm:prSet presAssocID="{CA2DF992-C1C1-4519-9BF7-6471E948E276}" presName="sibTrans" presStyleCnt="0"/>
      <dgm:spPr/>
    </dgm:pt>
    <dgm:pt modelId="{324F7B27-41C4-4DED-9962-2E591CB58B1E}" type="pres">
      <dgm:prSet presAssocID="{BAA658C6-4A27-48CE-B7A6-1BF2E8842BB2}" presName="node" presStyleLbl="node1" presStyleIdx="2" presStyleCnt="4">
        <dgm:presLayoutVars>
          <dgm:bulletEnabled val="1"/>
        </dgm:presLayoutVars>
      </dgm:prSet>
      <dgm:spPr/>
    </dgm:pt>
    <dgm:pt modelId="{61AB8340-73AD-44FF-823B-5CC14D93B992}" type="pres">
      <dgm:prSet presAssocID="{B06265C5-5387-4486-BC75-B9839367423E}" presName="sibTrans" presStyleCnt="0"/>
      <dgm:spPr/>
    </dgm:pt>
    <dgm:pt modelId="{2F57D918-C5A0-4AD7-92E5-7D7BDC722D0F}" type="pres">
      <dgm:prSet presAssocID="{D502135E-415A-4113-B5DA-AFC8500027FE}" presName="node" presStyleLbl="node1" presStyleIdx="3" presStyleCnt="4">
        <dgm:presLayoutVars>
          <dgm:bulletEnabled val="1"/>
        </dgm:presLayoutVars>
      </dgm:prSet>
      <dgm:spPr/>
    </dgm:pt>
  </dgm:ptLst>
  <dgm:cxnLst>
    <dgm:cxn modelId="{9CCBC312-2A09-4683-9355-6EB84A145BC4}" srcId="{DA3C8725-EF39-41A3-93FF-782C5EDDD8C2}" destId="{436D268C-79BE-4E80-9E25-D5D79A7172B9}" srcOrd="0" destOrd="0" parTransId="{4B27B23C-043C-4E7F-AF68-5C773AB33304}" sibTransId="{0F156E84-D8F6-4392-BBA9-EFA0ACB571ED}"/>
    <dgm:cxn modelId="{4BEA031E-F752-4DBF-95D1-821FA924805B}" type="presOf" srcId="{6ED57C77-490D-492B-AC6E-9F694E2BC5B4}" destId="{F0C3A946-AAE9-4262-9E3A-C369FED8C1D8}" srcOrd="0" destOrd="0" presId="urn:microsoft.com/office/officeart/2005/8/layout/default"/>
    <dgm:cxn modelId="{F5E28564-1B8C-4CF8-B223-6307881A0E22}" type="presOf" srcId="{BAA658C6-4A27-48CE-B7A6-1BF2E8842BB2}" destId="{324F7B27-41C4-4DED-9962-2E591CB58B1E}" srcOrd="0" destOrd="0" presId="urn:microsoft.com/office/officeart/2005/8/layout/default"/>
    <dgm:cxn modelId="{6ABC1451-8826-4915-A35D-892AD58C6327}" srcId="{DA3C8725-EF39-41A3-93FF-782C5EDDD8C2}" destId="{BAA658C6-4A27-48CE-B7A6-1BF2E8842BB2}" srcOrd="2" destOrd="0" parTransId="{ABAC21D1-0A47-4D26-A217-EC0BC234A0F7}" sibTransId="{B06265C5-5387-4486-BC75-B9839367423E}"/>
    <dgm:cxn modelId="{2E1BDF9E-D77E-4676-8A12-F8225C432025}" srcId="{DA3C8725-EF39-41A3-93FF-782C5EDDD8C2}" destId="{D502135E-415A-4113-B5DA-AFC8500027FE}" srcOrd="3" destOrd="0" parTransId="{55A67C3D-3815-43DD-9DCF-2176A7CD9832}" sibTransId="{E31A180A-25AC-4177-92AB-7E290B804B74}"/>
    <dgm:cxn modelId="{99D753C6-9CFC-40E7-8B62-AD96A685BDC3}" type="presOf" srcId="{436D268C-79BE-4E80-9E25-D5D79A7172B9}" destId="{B4CC58E8-3875-4340-8060-F3224A93DDC2}" srcOrd="0" destOrd="0" presId="urn:microsoft.com/office/officeart/2005/8/layout/default"/>
    <dgm:cxn modelId="{671986DD-E489-42E1-A437-FC69CFA0B57C}" srcId="{DA3C8725-EF39-41A3-93FF-782C5EDDD8C2}" destId="{6ED57C77-490D-492B-AC6E-9F694E2BC5B4}" srcOrd="1" destOrd="0" parTransId="{892C8F1E-6D33-46C6-BE89-1B77A4A026ED}" sibTransId="{CA2DF992-C1C1-4519-9BF7-6471E948E276}"/>
    <dgm:cxn modelId="{5F6B03E9-DBB4-40AC-985A-21A59173249A}" type="presOf" srcId="{D502135E-415A-4113-B5DA-AFC8500027FE}" destId="{2F57D918-C5A0-4AD7-92E5-7D7BDC722D0F}" srcOrd="0" destOrd="0" presId="urn:microsoft.com/office/officeart/2005/8/layout/default"/>
    <dgm:cxn modelId="{FC15FAF7-C0D4-4EE5-85B5-B17BFC93348C}" type="presOf" srcId="{DA3C8725-EF39-41A3-93FF-782C5EDDD8C2}" destId="{9F67DCD2-854A-4846-8BC9-3FEE264EC747}" srcOrd="0" destOrd="0" presId="urn:microsoft.com/office/officeart/2005/8/layout/default"/>
    <dgm:cxn modelId="{570E58C8-0454-46D4-9422-CBB7DF4BE6FC}" type="presParOf" srcId="{9F67DCD2-854A-4846-8BC9-3FEE264EC747}" destId="{B4CC58E8-3875-4340-8060-F3224A93DDC2}" srcOrd="0" destOrd="0" presId="urn:microsoft.com/office/officeart/2005/8/layout/default"/>
    <dgm:cxn modelId="{BFA0F611-40BF-4F16-B4D2-91D5F304C496}" type="presParOf" srcId="{9F67DCD2-854A-4846-8BC9-3FEE264EC747}" destId="{7E26A723-BEAE-4B1F-8497-AE633BF71518}" srcOrd="1" destOrd="0" presId="urn:microsoft.com/office/officeart/2005/8/layout/default"/>
    <dgm:cxn modelId="{DE7C1089-44AE-46BD-B1DF-6DEBCD83952A}" type="presParOf" srcId="{9F67DCD2-854A-4846-8BC9-3FEE264EC747}" destId="{F0C3A946-AAE9-4262-9E3A-C369FED8C1D8}" srcOrd="2" destOrd="0" presId="urn:microsoft.com/office/officeart/2005/8/layout/default"/>
    <dgm:cxn modelId="{C1D0F623-1854-4843-9D99-FA86790DB9FC}" type="presParOf" srcId="{9F67DCD2-854A-4846-8BC9-3FEE264EC747}" destId="{603F7F59-242E-4707-8068-6BB4243F2803}" srcOrd="3" destOrd="0" presId="urn:microsoft.com/office/officeart/2005/8/layout/default"/>
    <dgm:cxn modelId="{1A11B0BC-9AC8-4511-A551-8071967A7FDB}" type="presParOf" srcId="{9F67DCD2-854A-4846-8BC9-3FEE264EC747}" destId="{324F7B27-41C4-4DED-9962-2E591CB58B1E}" srcOrd="4" destOrd="0" presId="urn:microsoft.com/office/officeart/2005/8/layout/default"/>
    <dgm:cxn modelId="{3B551D5A-A838-447F-88DD-E257A8B89CC1}" type="presParOf" srcId="{9F67DCD2-854A-4846-8BC9-3FEE264EC747}" destId="{61AB8340-73AD-44FF-823B-5CC14D93B992}" srcOrd="5" destOrd="0" presId="urn:microsoft.com/office/officeart/2005/8/layout/default"/>
    <dgm:cxn modelId="{DD980620-217B-4DB9-AB57-0A71D338A236}" type="presParOf" srcId="{9F67DCD2-854A-4846-8BC9-3FEE264EC747}" destId="{2F57D918-C5A0-4AD7-92E5-7D7BDC722D0F}"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CC58E8-3875-4340-8060-F3224A93DDC2}">
      <dsp:nvSpPr>
        <dsp:cNvPr id="0" name=""/>
        <dsp:cNvSpPr/>
      </dsp:nvSpPr>
      <dsp:spPr>
        <a:xfrm>
          <a:off x="493" y="380027"/>
          <a:ext cx="1925729" cy="1155437"/>
        </a:xfrm>
        <a:prstGeom prst="rect">
          <a:avLst/>
        </a:prstGeom>
        <a:gradFill rotWithShape="0">
          <a:gsLst>
            <a:gs pos="100000">
              <a:srgbClr val="4F81BD"/>
            </a:gs>
            <a:gs pos="0">
              <a:srgbClr val="4F81BD"/>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defRPr cap="all"/>
          </a:pPr>
          <a:r>
            <a:rPr lang="en-US" sz="1800" kern="1200" dirty="0"/>
            <a:t>Knowing where to access Food Resources</a:t>
          </a:r>
        </a:p>
      </dsp:txBody>
      <dsp:txXfrm>
        <a:off x="493" y="380027"/>
        <a:ext cx="1925729" cy="1155437"/>
      </dsp:txXfrm>
    </dsp:sp>
    <dsp:sp modelId="{F0C3A946-AAE9-4262-9E3A-C369FED8C1D8}">
      <dsp:nvSpPr>
        <dsp:cNvPr id="0" name=""/>
        <dsp:cNvSpPr/>
      </dsp:nvSpPr>
      <dsp:spPr>
        <a:xfrm>
          <a:off x="2118796" y="380027"/>
          <a:ext cx="1925729" cy="1155437"/>
        </a:xfrm>
        <a:prstGeom prst="rect">
          <a:avLst/>
        </a:prstGeom>
        <a:gradFill rotWithShape="0">
          <a:gsLst>
            <a:gs pos="100000">
              <a:srgbClr val="5A8E22"/>
            </a:gs>
            <a:gs pos="0">
              <a:srgbClr val="5A8E22"/>
            </a:gs>
            <a:gs pos="100000">
              <a:schemeClr val="accent5">
                <a:hueOff val="-3286295"/>
                <a:satOff val="0"/>
                <a:lumOff val="104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defRPr cap="all"/>
          </a:pPr>
          <a:r>
            <a:rPr lang="en-US" sz="1800" kern="1200"/>
            <a:t>Language barriers</a:t>
          </a:r>
        </a:p>
      </dsp:txBody>
      <dsp:txXfrm>
        <a:off x="2118796" y="380027"/>
        <a:ext cx="1925729" cy="1155437"/>
      </dsp:txXfrm>
    </dsp:sp>
    <dsp:sp modelId="{324F7B27-41C4-4DED-9962-2E591CB58B1E}">
      <dsp:nvSpPr>
        <dsp:cNvPr id="0" name=""/>
        <dsp:cNvSpPr/>
      </dsp:nvSpPr>
      <dsp:spPr>
        <a:xfrm>
          <a:off x="493" y="1728038"/>
          <a:ext cx="1925729" cy="1155437"/>
        </a:xfrm>
        <a:prstGeom prst="rect">
          <a:avLst/>
        </a:prstGeom>
        <a:gradFill rotWithShape="0">
          <a:gsLst>
            <a:gs pos="100000">
              <a:srgbClr val="AF1E2D"/>
            </a:gs>
            <a:gs pos="100000">
              <a:schemeClr val="accent5">
                <a:hueOff val="-6572590"/>
                <a:satOff val="0"/>
                <a:lumOff val="2092"/>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defRPr cap="all"/>
          </a:pPr>
          <a:r>
            <a:rPr lang="en-US" sz="1800" kern="1200"/>
            <a:t>Technology (broadband, internet) </a:t>
          </a:r>
        </a:p>
      </dsp:txBody>
      <dsp:txXfrm>
        <a:off x="493" y="1728038"/>
        <a:ext cx="1925729" cy="1155437"/>
      </dsp:txXfrm>
    </dsp:sp>
    <dsp:sp modelId="{2F57D918-C5A0-4AD7-92E5-7D7BDC722D0F}">
      <dsp:nvSpPr>
        <dsp:cNvPr id="0" name=""/>
        <dsp:cNvSpPr/>
      </dsp:nvSpPr>
      <dsp:spPr>
        <a:xfrm>
          <a:off x="2118796" y="1728038"/>
          <a:ext cx="1925729" cy="1155437"/>
        </a:xfrm>
        <a:prstGeom prst="rect">
          <a:avLst/>
        </a:prstGeom>
        <a:gradFill rotWithShape="0">
          <a:gsLst>
            <a:gs pos="0">
              <a:srgbClr val="EF8200"/>
            </a:gs>
            <a:gs pos="100000">
              <a:schemeClr val="accent5">
                <a:hueOff val="-9858885"/>
                <a:satOff val="0"/>
                <a:lumOff val="313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defRPr cap="all"/>
          </a:pPr>
          <a:r>
            <a:rPr lang="en-US" sz="1800" kern="1200"/>
            <a:t>Transportation </a:t>
          </a:r>
        </a:p>
      </dsp:txBody>
      <dsp:txXfrm>
        <a:off x="2118796" y="1728038"/>
        <a:ext cx="1925729" cy="115543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wrap="square" lIns="92492" tIns="46246" rIns="92492" bIns="46246" numCol="1" anchor="t" anchorCtr="0" compatLnSpc="1">
            <a:prstTxWarp prst="textNoShape">
              <a:avLst/>
            </a:prstTxWarp>
          </a:bodyPr>
          <a:lstStyle>
            <a:lvl1pPr>
              <a:defRPr sz="1200">
                <a:latin typeface="Calibri" pitchFamily="-112" charset="0"/>
                <a:ea typeface="Geneva" pitchFamily="37" charset="-128"/>
                <a:cs typeface="Geneva" pitchFamily="37" charset="-128"/>
              </a:defRPr>
            </a:lvl1pPr>
          </a:lstStyle>
          <a:p>
            <a:pPr>
              <a:defRPr/>
            </a:pPr>
            <a:endParaRPr lang="en-US" dirty="0"/>
          </a:p>
        </p:txBody>
      </p:sp>
      <p:sp>
        <p:nvSpPr>
          <p:cNvPr id="3" name="Date Placeholder 2"/>
          <p:cNvSpPr>
            <a:spLocks noGrp="1"/>
          </p:cNvSpPr>
          <p:nvPr>
            <p:ph type="dt" sz="quarter" idx="1"/>
          </p:nvPr>
        </p:nvSpPr>
        <p:spPr>
          <a:xfrm>
            <a:off x="3936768" y="0"/>
            <a:ext cx="3011699" cy="461804"/>
          </a:xfrm>
          <a:prstGeom prst="rect">
            <a:avLst/>
          </a:prstGeom>
        </p:spPr>
        <p:txBody>
          <a:bodyPr vert="horz" wrap="square" lIns="92492" tIns="46246" rIns="92492" bIns="46246" numCol="1" anchor="t" anchorCtr="0" compatLnSpc="1">
            <a:prstTxWarp prst="textNoShape">
              <a:avLst/>
            </a:prstTxWarp>
          </a:bodyPr>
          <a:lstStyle>
            <a:lvl1pPr algn="r">
              <a:defRPr sz="1200">
                <a:latin typeface="Calibri" charset="0"/>
              </a:defRPr>
            </a:lvl1pPr>
          </a:lstStyle>
          <a:p>
            <a:pPr>
              <a:defRPr/>
            </a:pPr>
            <a:fld id="{A5CB7454-15C1-A944-AC37-5542B6D3ECE9}" type="datetime1">
              <a:rPr lang="en-US"/>
              <a:pPr>
                <a:defRPr/>
              </a:pPr>
              <a:t>6/1/2026</a:t>
            </a:fld>
            <a:endParaRPr lang="en-US" dirty="0"/>
          </a:p>
        </p:txBody>
      </p:sp>
      <p:sp>
        <p:nvSpPr>
          <p:cNvPr id="4" name="Footer Placeholder 3"/>
          <p:cNvSpPr>
            <a:spLocks noGrp="1"/>
          </p:cNvSpPr>
          <p:nvPr>
            <p:ph type="ftr" sz="quarter" idx="2"/>
          </p:nvPr>
        </p:nvSpPr>
        <p:spPr>
          <a:xfrm>
            <a:off x="0" y="8772668"/>
            <a:ext cx="3011699" cy="461804"/>
          </a:xfrm>
          <a:prstGeom prst="rect">
            <a:avLst/>
          </a:prstGeom>
        </p:spPr>
        <p:txBody>
          <a:bodyPr vert="horz" wrap="square" lIns="92492" tIns="46246" rIns="92492" bIns="46246" numCol="1" anchor="b" anchorCtr="0" compatLnSpc="1">
            <a:prstTxWarp prst="textNoShape">
              <a:avLst/>
            </a:prstTxWarp>
          </a:bodyPr>
          <a:lstStyle>
            <a:lvl1pPr>
              <a:defRPr sz="1200">
                <a:latin typeface="Calibri" pitchFamily="-112" charset="0"/>
                <a:ea typeface="Geneva" pitchFamily="37" charset="-128"/>
                <a:cs typeface="Geneva" pitchFamily="37" charset="-128"/>
              </a:defRPr>
            </a:lvl1pPr>
          </a:lstStyle>
          <a:p>
            <a:pPr>
              <a:defRPr/>
            </a:pPr>
            <a:endParaRPr lang="en-US" dirty="0"/>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wrap="square" lIns="92492" tIns="46246" rIns="92492" bIns="46246" numCol="1" anchor="b" anchorCtr="0" compatLnSpc="1">
            <a:prstTxWarp prst="textNoShape">
              <a:avLst/>
            </a:prstTxWarp>
          </a:bodyPr>
          <a:lstStyle>
            <a:lvl1pPr algn="r">
              <a:defRPr sz="1200">
                <a:latin typeface="Calibri" charset="0"/>
              </a:defRPr>
            </a:lvl1pPr>
          </a:lstStyle>
          <a:p>
            <a:pPr>
              <a:defRPr/>
            </a:pPr>
            <a:fld id="{6CAD9EFA-3E97-9B4D-8EE7-720657CEF67E}" type="slidenum">
              <a:rPr lang="en-US"/>
              <a:pPr>
                <a:defRPr/>
              </a:pPr>
              <a:t>‹#›</a:t>
            </a:fld>
            <a:endParaRPr lang="en-US" dirty="0"/>
          </a:p>
        </p:txBody>
      </p:sp>
    </p:spTree>
    <p:extLst>
      <p:ext uri="{BB962C8B-B14F-4D97-AF65-F5344CB8AC3E}">
        <p14:creationId xmlns:p14="http://schemas.microsoft.com/office/powerpoint/2010/main" val="3571877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wrap="square" lIns="92492" tIns="46246" rIns="92492" bIns="46246" numCol="1" anchor="t" anchorCtr="0" compatLnSpc="1">
            <a:prstTxWarp prst="textNoShape">
              <a:avLst/>
            </a:prstTxWarp>
          </a:bodyPr>
          <a:lstStyle>
            <a:lvl1pPr>
              <a:defRPr sz="1200">
                <a:latin typeface="Calibri" pitchFamily="-112" charset="0"/>
                <a:ea typeface="Geneva" pitchFamily="37" charset="-128"/>
                <a:cs typeface="Geneva" pitchFamily="37" charset="-128"/>
              </a:defRPr>
            </a:lvl1pPr>
          </a:lstStyle>
          <a:p>
            <a:pPr>
              <a:defRPr/>
            </a:pPr>
            <a:endParaRPr lang="en-US" dirty="0"/>
          </a:p>
        </p:txBody>
      </p:sp>
      <p:sp>
        <p:nvSpPr>
          <p:cNvPr id="3" name="Date Placeholder 2"/>
          <p:cNvSpPr>
            <a:spLocks noGrp="1"/>
          </p:cNvSpPr>
          <p:nvPr>
            <p:ph type="dt" idx="1"/>
          </p:nvPr>
        </p:nvSpPr>
        <p:spPr>
          <a:xfrm>
            <a:off x="3936768" y="0"/>
            <a:ext cx="3011699" cy="461804"/>
          </a:xfrm>
          <a:prstGeom prst="rect">
            <a:avLst/>
          </a:prstGeom>
        </p:spPr>
        <p:txBody>
          <a:bodyPr vert="horz" wrap="square" lIns="92492" tIns="46246" rIns="92492" bIns="46246" numCol="1" anchor="t" anchorCtr="0" compatLnSpc="1">
            <a:prstTxWarp prst="textNoShape">
              <a:avLst/>
            </a:prstTxWarp>
          </a:bodyPr>
          <a:lstStyle>
            <a:lvl1pPr algn="r">
              <a:defRPr sz="1200">
                <a:latin typeface="Calibri" charset="0"/>
              </a:defRPr>
            </a:lvl1pPr>
          </a:lstStyle>
          <a:p>
            <a:pPr>
              <a:defRPr/>
            </a:pPr>
            <a:fld id="{1210EC45-414C-6A4E-BBBD-A09AEA33A371}" type="datetime1">
              <a:rPr lang="en-US"/>
              <a:pPr>
                <a:defRPr/>
              </a:pPr>
              <a:t>6/1/2026</a:t>
            </a:fld>
            <a:endParaRPr lang="en-US" dirty="0"/>
          </a:p>
        </p:txBody>
      </p:sp>
      <p:sp>
        <p:nvSpPr>
          <p:cNvPr id="4" name="Slide Image Placeholder 3"/>
          <p:cNvSpPr>
            <a:spLocks noGrp="1" noRot="1" noChangeAspect="1"/>
          </p:cNvSpPr>
          <p:nvPr>
            <p:ph type="sldImg" idx="2"/>
          </p:nvPr>
        </p:nvSpPr>
        <p:spPr>
          <a:xfrm>
            <a:off x="395288" y="692150"/>
            <a:ext cx="6159500" cy="3463925"/>
          </a:xfrm>
          <a:prstGeom prst="rect">
            <a:avLst/>
          </a:prstGeom>
          <a:noFill/>
          <a:ln w="12700">
            <a:solidFill>
              <a:prstClr val="black"/>
            </a:solidFill>
          </a:ln>
        </p:spPr>
        <p:txBody>
          <a:bodyPr vert="horz" wrap="square" lIns="92492" tIns="46246" rIns="92492" bIns="46246" numCol="1" anchor="ctr" anchorCtr="0" compatLnSpc="1">
            <a:prstTxWarp prst="textNoShape">
              <a:avLst/>
            </a:prstTxWarp>
          </a:bodyPr>
          <a:lstStyle/>
          <a:p>
            <a:pPr lvl="0"/>
            <a:endParaRPr lang="en-US" noProof="0"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wrap="square" lIns="92492" tIns="46246" rIns="92492" bIns="46246"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wrap="square" lIns="92492" tIns="46246" rIns="92492" bIns="46246" numCol="1" anchor="b" anchorCtr="0" compatLnSpc="1">
            <a:prstTxWarp prst="textNoShape">
              <a:avLst/>
            </a:prstTxWarp>
          </a:bodyPr>
          <a:lstStyle>
            <a:lvl1pPr>
              <a:defRPr sz="1200">
                <a:latin typeface="Calibri" pitchFamily="-112" charset="0"/>
                <a:ea typeface="Geneva" pitchFamily="37" charset="-128"/>
                <a:cs typeface="Geneva" pitchFamily="37" charset="-128"/>
              </a:defRPr>
            </a:lvl1pPr>
          </a:lstStyle>
          <a:p>
            <a:pPr>
              <a:defRPr/>
            </a:pPr>
            <a:endParaRPr lang="en-US" dirty="0"/>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wrap="square" lIns="92492" tIns="46246" rIns="92492" bIns="46246" numCol="1" anchor="b" anchorCtr="0" compatLnSpc="1">
            <a:prstTxWarp prst="textNoShape">
              <a:avLst/>
            </a:prstTxWarp>
          </a:bodyPr>
          <a:lstStyle>
            <a:lvl1pPr algn="r">
              <a:defRPr sz="1200">
                <a:latin typeface="Calibri" charset="0"/>
              </a:defRPr>
            </a:lvl1pPr>
          </a:lstStyle>
          <a:p>
            <a:pPr>
              <a:defRPr/>
            </a:pPr>
            <a:fld id="{CFE6EDC6-DD80-2D48-A9E8-763FB51E6E0C}" type="slidenum">
              <a:rPr lang="en-US"/>
              <a:pPr>
                <a:defRPr/>
              </a:pPr>
              <a:t>‹#›</a:t>
            </a:fld>
            <a:endParaRPr lang="en-US" dirty="0"/>
          </a:p>
        </p:txBody>
      </p:sp>
    </p:spTree>
    <p:extLst>
      <p:ext uri="{BB962C8B-B14F-4D97-AF65-F5344CB8AC3E}">
        <p14:creationId xmlns:p14="http://schemas.microsoft.com/office/powerpoint/2010/main" val="1795040629"/>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Geneva" pitchFamily="-65" charset="-128"/>
        <a:cs typeface="Geneva"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Geneva"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0"/>
      </a:defRPr>
    </a:lvl3pPr>
    <a:lvl4pPr marL="1371600" algn="l" defTabSz="457200"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0"/>
      </a:defRPr>
    </a:lvl4pPr>
    <a:lvl5pPr marL="1828800" algn="l" defTabSz="457200"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0038" y="427038"/>
            <a:ext cx="3792537" cy="2133600"/>
          </a:xfrm>
        </p:spPr>
      </p:sp>
      <p:sp>
        <p:nvSpPr>
          <p:cNvPr id="3" name="Notes Placeholder 2"/>
          <p:cNvSpPr>
            <a:spLocks noGrp="1"/>
          </p:cNvSpPr>
          <p:nvPr>
            <p:ph type="body" idx="1"/>
          </p:nvPr>
        </p:nvSpPr>
        <p:spPr>
          <a:xfrm>
            <a:off x="655637" y="2865437"/>
            <a:ext cx="5334001" cy="5257801"/>
          </a:xfr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17F6B14-02C3-FA48-9AD8-BC40B9932E40}" type="slidenum">
              <a:rPr lang="en-US" smtClean="0"/>
              <a:t>0</a:t>
            </a:fld>
            <a:endParaRPr lang="en-US" dirty="0"/>
          </a:p>
        </p:txBody>
      </p:sp>
    </p:spTree>
    <p:extLst>
      <p:ext uri="{BB962C8B-B14F-4D97-AF65-F5344CB8AC3E}">
        <p14:creationId xmlns:p14="http://schemas.microsoft.com/office/powerpoint/2010/main" val="175708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https://farm-and-food-delaware.hub.arcgis.com/apps/d485dbf7e47041ae833554ee684f252d/explore</a:t>
            </a:r>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9</a:t>
            </a:fld>
            <a:endParaRPr lang="en-US" dirty="0"/>
          </a:p>
        </p:txBody>
      </p:sp>
    </p:spTree>
    <p:extLst>
      <p:ext uri="{BB962C8B-B14F-4D97-AF65-F5344CB8AC3E}">
        <p14:creationId xmlns:p14="http://schemas.microsoft.com/office/powerpoint/2010/main" val="2728428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1588" y="122238"/>
            <a:ext cx="2168525" cy="1219200"/>
          </a:xfrm>
        </p:spPr>
      </p:sp>
      <p:sp>
        <p:nvSpPr>
          <p:cNvPr id="3" name="Notes Placeholder 2"/>
          <p:cNvSpPr>
            <a:spLocks noGrp="1"/>
          </p:cNvSpPr>
          <p:nvPr>
            <p:ph type="body" idx="1"/>
          </p:nvPr>
        </p:nvSpPr>
        <p:spPr>
          <a:xfrm>
            <a:off x="503237" y="1874837"/>
            <a:ext cx="5751831" cy="5677933"/>
          </a:xfrm>
        </p:spPr>
        <p:txBody>
          <a:bodyPr/>
          <a:lstStyle/>
          <a:p>
            <a:r>
              <a:rPr lang="en-US" dirty="0"/>
              <a:t>In 2022, the Farm to Community Pilot was established by the Delaware Council on Farm and Food Policy, with funding provided under the USDA’s Local Food Purchase Program Cooperative Agreements.  </a:t>
            </a:r>
          </a:p>
          <a:p>
            <a:endParaRPr lang="en-US" dirty="0"/>
          </a:p>
          <a:p>
            <a:r>
              <a:rPr lang="en-US" dirty="0"/>
              <a:t>The goal is to facilitate and increase direct-to-market sales of food products grown by Delaware and regional farmers to Delaware community members. As a result, it will increase the economic viability of farmers and improve the health of Delaware community members. </a:t>
            </a:r>
          </a:p>
          <a:p>
            <a:endParaRPr lang="en-US" dirty="0"/>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10</a:t>
            </a:fld>
            <a:endParaRPr lang="en-US" dirty="0"/>
          </a:p>
        </p:txBody>
      </p:sp>
    </p:spTree>
    <p:extLst>
      <p:ext uri="{BB962C8B-B14F-4D97-AF65-F5344CB8AC3E}">
        <p14:creationId xmlns:p14="http://schemas.microsoft.com/office/powerpoint/2010/main" val="2960010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09610-50A7-061F-24DF-3ABED4B617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94E960-395E-5176-D4D4-804384A4CA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5BF261-93B6-CAF2-D3EE-0E3593FE0B88}"/>
              </a:ext>
            </a:extLst>
          </p:cNvPr>
          <p:cNvSpPr>
            <a:spLocks noGrp="1"/>
          </p:cNvSpPr>
          <p:nvPr>
            <p:ph type="body" idx="1"/>
          </p:nvPr>
        </p:nvSpPr>
        <p:spPr/>
        <p:txBody>
          <a:bodyPr>
            <a:normAutofit/>
          </a:bodyPr>
          <a:lstStyle/>
          <a:p>
            <a:r>
              <a:rPr lang="en-US" dirty="0"/>
              <a:t>In addition to our agricultural community, we have partners such as the Healthy Food for Healthy Kids who are working with schools to add gardens as part of their education to help the kids grow, learn and Form Healthy Habits.</a:t>
            </a:r>
          </a:p>
          <a:p>
            <a:r>
              <a:rPr lang="en-US" dirty="0"/>
              <a:t>They currently support 68 schools throughout the State of Delaware and over 28,000 students participate in our “Education Cultivation” program.</a:t>
            </a:r>
          </a:p>
          <a:p>
            <a:endParaRPr lang="en-US" dirty="0"/>
          </a:p>
        </p:txBody>
      </p:sp>
      <p:sp>
        <p:nvSpPr>
          <p:cNvPr id="4" name="Slide Number Placeholder 3">
            <a:extLst>
              <a:ext uri="{FF2B5EF4-FFF2-40B4-BE49-F238E27FC236}">
                <a16:creationId xmlns:a16="http://schemas.microsoft.com/office/drawing/2014/main" id="{B5606E7F-BDC6-97AE-4885-CBF30911C057}"/>
              </a:ext>
            </a:extLst>
          </p:cNvPr>
          <p:cNvSpPr>
            <a:spLocks noGrp="1"/>
          </p:cNvSpPr>
          <p:nvPr>
            <p:ph type="sldNum" sz="quarter" idx="5"/>
          </p:nvPr>
        </p:nvSpPr>
        <p:spPr/>
        <p:txBody>
          <a:bodyPr/>
          <a:lstStyle/>
          <a:p>
            <a:pPr>
              <a:defRPr/>
            </a:pPr>
            <a:fld id="{CFE6EDC6-DD80-2D48-A9E8-763FB51E6E0C}" type="slidenum">
              <a:rPr lang="en-US" smtClean="0"/>
              <a:pPr>
                <a:defRPr/>
              </a:pPr>
              <a:t>11</a:t>
            </a:fld>
            <a:endParaRPr lang="en-US" dirty="0"/>
          </a:p>
        </p:txBody>
      </p:sp>
    </p:spTree>
    <p:extLst>
      <p:ext uri="{BB962C8B-B14F-4D97-AF65-F5344CB8AC3E}">
        <p14:creationId xmlns:p14="http://schemas.microsoft.com/office/powerpoint/2010/main" val="1605103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12</a:t>
            </a:fld>
            <a:endParaRPr lang="en-US" dirty="0"/>
          </a:p>
        </p:txBody>
      </p:sp>
    </p:spTree>
    <p:extLst>
      <p:ext uri="{BB962C8B-B14F-4D97-AF65-F5344CB8AC3E}">
        <p14:creationId xmlns:p14="http://schemas.microsoft.com/office/powerpoint/2010/main" val="3106430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have completed two policy briefs so far, which can be found in the back of the room.</a:t>
            </a:r>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13</a:t>
            </a:fld>
            <a:endParaRPr lang="en-US" dirty="0"/>
          </a:p>
        </p:txBody>
      </p:sp>
    </p:spTree>
    <p:extLst>
      <p:ext uri="{BB962C8B-B14F-4D97-AF65-F5344CB8AC3E}">
        <p14:creationId xmlns:p14="http://schemas.microsoft.com/office/powerpoint/2010/main" val="562022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project that I’d like to share with you is the Delaware Planning for</a:t>
            </a:r>
          </a:p>
          <a:p>
            <a:r>
              <a:rPr lang="en-US" dirty="0"/>
              <a:t>Local Adaptation Needs</a:t>
            </a:r>
          </a:p>
          <a:p>
            <a:endParaRPr lang="en-US" dirty="0"/>
          </a:p>
          <a:p>
            <a:r>
              <a:rPr lang="en-US" dirty="0"/>
              <a:t>The targeted population is our 65 and older communities and how can we understand their needs of aging in place, emergency preparedness and resiliency</a:t>
            </a:r>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14</a:t>
            </a:fld>
            <a:endParaRPr lang="en-US" dirty="0"/>
          </a:p>
        </p:txBody>
      </p:sp>
    </p:spTree>
    <p:extLst>
      <p:ext uri="{BB962C8B-B14F-4D97-AF65-F5344CB8AC3E}">
        <p14:creationId xmlns:p14="http://schemas.microsoft.com/office/powerpoint/2010/main" val="4108854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site is organized into three featured themes:</a:t>
            </a:r>
          </a:p>
          <a:p>
            <a:r>
              <a:rPr lang="en-US" dirty="0"/>
              <a:t>Aging in Place</a:t>
            </a:r>
          </a:p>
          <a:p>
            <a:r>
              <a:rPr lang="en-US" dirty="0"/>
              <a:t>Hazards</a:t>
            </a:r>
          </a:p>
          <a:p>
            <a:r>
              <a:rPr lang="en-US" dirty="0"/>
              <a:t>Connectivity</a:t>
            </a:r>
          </a:p>
          <a:p>
            <a:r>
              <a:rPr lang="en-US" dirty="0"/>
              <a:t>There is a lot of data on this site that is getting ready to be updated to the ACS 2020-2024 Census data over the next several months. I encourage you to especially take a look at the infographics for each county and municipality in the state as well as our Case Studies.</a:t>
            </a:r>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15</a:t>
            </a:fld>
            <a:endParaRPr lang="en-US" dirty="0"/>
          </a:p>
        </p:txBody>
      </p:sp>
    </p:spTree>
    <p:extLst>
      <p:ext uri="{BB962C8B-B14F-4D97-AF65-F5344CB8AC3E}">
        <p14:creationId xmlns:p14="http://schemas.microsoft.com/office/powerpoint/2010/main" val="2618606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data and connecting with different partners throughout the state, we have had the pleasure of creating Case Studies.</a:t>
            </a:r>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16</a:t>
            </a:fld>
            <a:endParaRPr lang="en-US" dirty="0"/>
          </a:p>
        </p:txBody>
      </p:sp>
    </p:spTree>
    <p:extLst>
      <p:ext uri="{BB962C8B-B14F-4D97-AF65-F5344CB8AC3E}">
        <p14:creationId xmlns:p14="http://schemas.microsoft.com/office/powerpoint/2010/main" val="2254077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Aging-in-place materials were shared and community feedback was gathered on local strengths and challenges. Julia and Danielle walked the participants through asset-mapping and strategic planning activities focused on housing, transportation, emergency preparedness, and reducing social isolation. Key discussions included home maintenance support, transportation options, and the use of community spaces for programs and workshops for older adults. A major theme was the need for a centralized directory of residents who need assistance and those willing to provide support. Representatives from the three Arden communities will use the findings to identify and implement a practical aging-in-place project and action plan.</a:t>
            </a:r>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18</a:t>
            </a:fld>
            <a:endParaRPr lang="en-US" dirty="0"/>
          </a:p>
        </p:txBody>
      </p:sp>
    </p:spTree>
    <p:extLst>
      <p:ext uri="{BB962C8B-B14F-4D97-AF65-F5344CB8AC3E}">
        <p14:creationId xmlns:p14="http://schemas.microsoft.com/office/powerpoint/2010/main" val="2811776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social vulnerabilities persist in the coastal region of Sussex County despite its reputation for affluence and leisurely life. According to the Delaware Manufactured Homeowners Association, two-thirds of all manufactured homes in Delaware are in Sussex County, with the coastal region being dotted by manufactured home communities located next to traditional subdivisions of stick-built homes. The dark blue areas on this map show the estimated percentage of housing units that are manufactured homes exceeds 20 percent.</a:t>
            </a:r>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19</a:t>
            </a:fld>
            <a:endParaRPr lang="en-US" dirty="0"/>
          </a:p>
        </p:txBody>
      </p:sp>
    </p:spTree>
    <p:extLst>
      <p:ext uri="{BB962C8B-B14F-4D97-AF65-F5344CB8AC3E}">
        <p14:creationId xmlns:p14="http://schemas.microsoft.com/office/powerpoint/2010/main" val="425670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My presentation today will discuss two projects that my colleagues Julia O’Hanlon, Danielle Swallow, and I have been working on over the past six years. Both of these projects leverage GIS data to understand and promote healthier and more resilient communities.</a:t>
            </a:r>
          </a:p>
          <a:p>
            <a:pPr marL="0" marR="0" lvl="0" indent="0" algn="l" defTabSz="457200" rtl="0" eaLnBrk="0" fontAlgn="base" latinLnBrk="0" hangingPunct="0">
              <a:lnSpc>
                <a:spcPct val="100000"/>
              </a:lnSpc>
              <a:spcBef>
                <a:spcPct val="30000"/>
              </a:spcBef>
              <a:spcAft>
                <a:spcPct val="0"/>
              </a:spcAft>
              <a:buClrTx/>
              <a:buSzTx/>
              <a:buFontTx/>
              <a:buNone/>
              <a:tabLst/>
              <a:defRPr/>
            </a:pPr>
            <a:br>
              <a:rPr lang="en-US" dirty="0"/>
            </a:br>
            <a:r>
              <a:rPr lang="en-US" dirty="0"/>
              <a:t>Geographic Information Systems (GIS) tools are central to data analysis and project development, enabling state, local, and community members to visualize and identify vulnerabilities and opportunities within our communities.</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Utilizing GIS data infrastructure is crucial to developing and communicating clear, actionable narratives that lead to tangible solutions and evidence-based policy decisions.</a:t>
            </a:r>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1</a:t>
            </a:fld>
            <a:endParaRPr lang="en-US" dirty="0"/>
          </a:p>
        </p:txBody>
      </p:sp>
    </p:spTree>
    <p:extLst>
      <p:ext uri="{BB962C8B-B14F-4D97-AF65-F5344CB8AC3E}">
        <p14:creationId xmlns:p14="http://schemas.microsoft.com/office/powerpoint/2010/main" val="830981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5538" y="198438"/>
            <a:ext cx="2141537" cy="1204912"/>
          </a:xfrm>
        </p:spPr>
      </p:sp>
      <p:sp>
        <p:nvSpPr>
          <p:cNvPr id="3" name="Notes Placeholder 2"/>
          <p:cNvSpPr>
            <a:spLocks noGrp="1"/>
          </p:cNvSpPr>
          <p:nvPr>
            <p:ph type="body" idx="1"/>
          </p:nvPr>
        </p:nvSpPr>
        <p:spPr>
          <a:xfrm>
            <a:off x="503237" y="1646237"/>
            <a:ext cx="6222991" cy="7512035"/>
          </a:xfr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17F6B14-02C3-FA48-9AD8-BC40B9932E40}" type="slidenum">
              <a:rPr lang="en-US" smtClean="0"/>
              <a:t>20</a:t>
            </a:fld>
            <a:endParaRPr lang="en-US" dirty="0"/>
          </a:p>
        </p:txBody>
      </p:sp>
    </p:spTree>
    <p:extLst>
      <p:ext uri="{BB962C8B-B14F-4D97-AF65-F5344CB8AC3E}">
        <p14:creationId xmlns:p14="http://schemas.microsoft.com/office/powerpoint/2010/main" val="846764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lot of data available across many agencies and platforms. Bringing this data together and overlaying it with each other is where the story of a community begins and change can start to occur.</a:t>
            </a:r>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2</a:t>
            </a:fld>
            <a:endParaRPr lang="en-US" dirty="0"/>
          </a:p>
        </p:txBody>
      </p:sp>
    </p:spTree>
    <p:extLst>
      <p:ext uri="{BB962C8B-B14F-4D97-AF65-F5344CB8AC3E}">
        <p14:creationId xmlns:p14="http://schemas.microsoft.com/office/powerpoint/2010/main" val="1393238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Delaware Farm and Food Council HUB site https://farm-and-food-delaware.hub.arcgis.com/ which is a HUB site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Delaware Farm &amp; Food Council advises the Governor on topics related to food access, production, distribution, supply chain, and more.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Council is also a resource to food system partners throughout the State. </a:t>
            </a:r>
          </a:p>
          <a:p>
            <a:endParaRPr lang="en-US" dirty="0"/>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3</a:t>
            </a:fld>
            <a:endParaRPr lang="en-US" dirty="0"/>
          </a:p>
        </p:txBody>
      </p:sp>
    </p:spTree>
    <p:extLst>
      <p:ext uri="{BB962C8B-B14F-4D97-AF65-F5344CB8AC3E}">
        <p14:creationId xmlns:p14="http://schemas.microsoft.com/office/powerpoint/2010/main" val="306964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our community’s challenges may be. </a:t>
            </a:r>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4</a:t>
            </a:fld>
            <a:endParaRPr lang="en-US" dirty="0"/>
          </a:p>
        </p:txBody>
      </p:sp>
    </p:spTree>
    <p:extLst>
      <p:ext uri="{BB962C8B-B14F-4D97-AF65-F5344CB8AC3E}">
        <p14:creationId xmlns:p14="http://schemas.microsoft.com/office/powerpoint/2010/main" val="2720068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partners keep a close eye on our most vulnerable communities.</a:t>
            </a:r>
          </a:p>
          <a:p>
            <a:r>
              <a:rPr lang="en-US" dirty="0"/>
              <a:t>As a base for our country and states, the CDC developed the Social Vulnerability Index.</a:t>
            </a:r>
          </a:p>
          <a:p>
            <a:r>
              <a:rPr lang="en-US" dirty="0"/>
              <a:t>It comprises of 16 categories that are grouped into four themes. Those four themes are then grouped into</a:t>
            </a:r>
          </a:p>
          <a:p>
            <a:r>
              <a:rPr lang="en-US" dirty="0"/>
              <a:t>an overall SVI. There are areas that stand out within each of our counties.</a:t>
            </a:r>
          </a:p>
          <a:p>
            <a:r>
              <a:rPr lang="en-US" dirty="0"/>
              <a:t>https://www.atsdr.cdc.gov/place-health/php/svi/svi-data-documentation-download.html</a:t>
            </a:r>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5</a:t>
            </a:fld>
            <a:endParaRPr lang="en-US" dirty="0"/>
          </a:p>
        </p:txBody>
      </p:sp>
    </p:spTree>
    <p:extLst>
      <p:ext uri="{BB962C8B-B14F-4D97-AF65-F5344CB8AC3E}">
        <p14:creationId xmlns:p14="http://schemas.microsoft.com/office/powerpoint/2010/main" val="284397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dirty="0"/>
              <a:t>Food Resource Connection</a:t>
            </a:r>
            <a:endParaRPr lang="en-US" sz="2000" dirty="0"/>
          </a:p>
          <a:p>
            <a:pPr lvl="3"/>
            <a:r>
              <a:rPr lang="en-US" dirty="0"/>
              <a:t>Improving coordination among our partners to understand where the gaps are in food insecurity – for example; transportation gaps</a:t>
            </a:r>
            <a:endParaRPr lang="en-US" sz="2000" dirty="0"/>
          </a:p>
          <a:p>
            <a:pPr lvl="2"/>
            <a:r>
              <a:rPr lang="en-US" dirty="0"/>
              <a:t>Farm to Community – Scott Schultzer</a:t>
            </a:r>
            <a:endParaRPr lang="en-US" sz="2000" dirty="0"/>
          </a:p>
          <a:p>
            <a:pPr lvl="3"/>
            <a:r>
              <a:rPr lang="en-US" dirty="0"/>
              <a:t>Agricultural community, pantries, schools</a:t>
            </a:r>
          </a:p>
          <a:p>
            <a:pPr lvl="2"/>
            <a:r>
              <a:rPr lang="en-US" dirty="0"/>
              <a:t>Food is Medicine – Michelle Axe of Christiana Care</a:t>
            </a:r>
          </a:p>
          <a:p>
            <a:pPr lvl="3"/>
            <a:r>
              <a:rPr lang="en-US" dirty="0"/>
              <a:t>People with Chronic Health Conditions, healthy food options, and recipes</a:t>
            </a:r>
            <a:endParaRPr lang="en-US" sz="2000" dirty="0"/>
          </a:p>
          <a:p>
            <a:pPr lvl="3"/>
            <a:endParaRPr lang="en-US" dirty="0"/>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6</a:t>
            </a:fld>
            <a:endParaRPr lang="en-US" dirty="0"/>
          </a:p>
        </p:txBody>
      </p:sp>
    </p:spTree>
    <p:extLst>
      <p:ext uri="{BB962C8B-B14F-4D97-AF65-F5344CB8AC3E}">
        <p14:creationId xmlns:p14="http://schemas.microsoft.com/office/powerpoint/2010/main" val="1569499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https://arcg.is/0nuHH9</a:t>
            </a:r>
            <a:br>
              <a:rPr lang="en-US" dirty="0"/>
            </a:br>
            <a:endParaRPr lang="en-US" dirty="0"/>
          </a:p>
          <a:p>
            <a:r>
              <a:rPr lang="en-US" dirty="0"/>
              <a:t>The data represents the demographics of Delaware’s communities and provides food resource locations, as well as visualizations of our partners’ data, allowing us to identify potential gaps. </a:t>
            </a:r>
          </a:p>
          <a:p>
            <a:endParaRPr lang="en-US" dirty="0"/>
          </a:p>
          <a:p>
            <a:r>
              <a:rPr lang="en-US" dirty="0"/>
              <a:t>Case Studies – Using all this data has become the basis for case study analysis </a:t>
            </a:r>
          </a:p>
          <a:p>
            <a:endParaRPr lang="en-US" dirty="0"/>
          </a:p>
          <a:p>
            <a:r>
              <a:rPr lang="en-US" dirty="0"/>
              <a:t>Policy Briefs – Through the integration of these case studies, along with research and data sources, policy briefs offer a broader perspective and important considerations to help inform decision-making </a:t>
            </a:r>
          </a:p>
          <a:p>
            <a:endParaRPr lang="en-US" dirty="0"/>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7</a:t>
            </a:fld>
            <a:endParaRPr lang="en-US" dirty="0"/>
          </a:p>
        </p:txBody>
      </p:sp>
    </p:spTree>
    <p:extLst>
      <p:ext uri="{BB962C8B-B14F-4D97-AF65-F5344CB8AC3E}">
        <p14:creationId xmlns:p14="http://schemas.microsoft.com/office/powerpoint/2010/main" val="2523227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Let’s search an address in close proximity to where we are today.</a:t>
            </a:r>
          </a:p>
          <a:p>
            <a:r>
              <a:rPr lang="en-US" dirty="0"/>
              <a:t>https://arcg.is/0zDjGL0</a:t>
            </a:r>
          </a:p>
          <a:p>
            <a:endParaRPr lang="en-US" dirty="0"/>
          </a:p>
          <a:p>
            <a:r>
              <a:rPr lang="en-US" dirty="0"/>
              <a:t>1300 S. </a:t>
            </a:r>
            <a:r>
              <a:rPr lang="en-US" dirty="0" err="1"/>
              <a:t>Farmview</a:t>
            </a:r>
            <a:r>
              <a:rPr lang="en-US" dirty="0"/>
              <a:t> Drive, Dover, Delaware 19904</a:t>
            </a:r>
          </a:p>
          <a:p>
            <a:r>
              <a:rPr lang="en-US" dirty="0"/>
              <a:t>What information can we learn about this area?</a:t>
            </a:r>
          </a:p>
          <a:p>
            <a:endParaRPr lang="en-US" dirty="0"/>
          </a:p>
          <a:p>
            <a:pPr marL="228600" indent="-228600">
              <a:buAutoNum type="arabicPeriod"/>
            </a:pPr>
            <a:r>
              <a:rPr lang="en-US" dirty="0"/>
              <a:t>1 Food Pantry, 1 Food Pantry with cold storage</a:t>
            </a:r>
          </a:p>
          <a:p>
            <a:pPr marL="228600" indent="-228600">
              <a:buAutoNum type="arabicPeriod"/>
            </a:pPr>
            <a:r>
              <a:rPr lang="en-US" dirty="0"/>
              <a:t>1 community garden, 1 HFHK garden</a:t>
            </a:r>
          </a:p>
          <a:p>
            <a:pPr marL="228600" indent="-228600">
              <a:buAutoNum type="arabicPeriod"/>
            </a:pPr>
            <a:r>
              <a:rPr lang="en-US" dirty="0"/>
              <a:t>1 SNAP retail location</a:t>
            </a:r>
          </a:p>
          <a:p>
            <a:pPr marL="228600" indent="-228600">
              <a:buAutoNum type="arabicPeriod"/>
            </a:pPr>
            <a:r>
              <a:rPr lang="en-US" dirty="0"/>
              <a:t>1 FBD Mobile Pantry</a:t>
            </a:r>
          </a:p>
          <a:p>
            <a:pPr marL="228600" indent="-228600">
              <a:buAutoNum type="arabicPeriod"/>
            </a:pPr>
            <a:r>
              <a:rPr lang="en-US" dirty="0"/>
              <a:t>1 Delaware 211 Food pantry</a:t>
            </a:r>
          </a:p>
          <a:p>
            <a:pPr marL="228600" indent="-228600">
              <a:buAutoNum type="arabicPeriod"/>
            </a:pPr>
            <a:r>
              <a:rPr lang="en-US" dirty="0"/>
              <a:t>1 public school, Capital SD</a:t>
            </a:r>
          </a:p>
          <a:p>
            <a:pPr marL="228600" indent="-228600">
              <a:buAutoNum type="arabicPeriod"/>
            </a:pPr>
            <a:r>
              <a:rPr lang="en-US" dirty="0"/>
              <a:t>1 transit route and 1 bus stop, 1 evacuation route</a:t>
            </a:r>
          </a:p>
          <a:p>
            <a:pPr marL="228600" indent="-228600">
              <a:buAutoNum type="arabicPeriod"/>
            </a:pPr>
            <a:r>
              <a:rPr lang="en-US" dirty="0"/>
              <a:t>Estimated percent of all people 18 and under in poverty 44%</a:t>
            </a:r>
          </a:p>
          <a:p>
            <a:pPr marL="228600" indent="-228600">
              <a:buAutoNum type="arabicPeriod"/>
            </a:pPr>
            <a:endParaRPr lang="en-US" dirty="0"/>
          </a:p>
          <a:p>
            <a:pPr marL="228600" indent="-228600">
              <a:buAutoNum type="arabicPeriod"/>
            </a:pPr>
            <a:r>
              <a:rPr lang="en-US" dirty="0"/>
              <a:t>Zoom in closer, turn layers off to see the aerial view. Can people walk to the bus stop safely on sidewalks to get to the food pantry? Are their access barriers?</a:t>
            </a:r>
          </a:p>
          <a:p>
            <a:pPr marL="228600" indent="-228600">
              <a:buAutoNum type="arabicPeriod"/>
            </a:pPr>
            <a:r>
              <a:rPr lang="en-US" dirty="0"/>
              <a:t>How can we deal with the gaps that we see?</a:t>
            </a:r>
          </a:p>
          <a:p>
            <a:endParaRPr lang="en-US" dirty="0"/>
          </a:p>
          <a:p>
            <a:endParaRPr lang="en-US" dirty="0"/>
          </a:p>
          <a:p>
            <a:r>
              <a:rPr lang="en-US" dirty="0"/>
              <a:t>The data represent the demographics of Delaware’s communities and provide food resource locations, along with visualizations of our partners’ data, allowing us to identify potential gaps. </a:t>
            </a:r>
          </a:p>
          <a:p>
            <a:endParaRPr lang="en-US" dirty="0"/>
          </a:p>
        </p:txBody>
      </p:sp>
      <p:sp>
        <p:nvSpPr>
          <p:cNvPr id="4" name="Slide Number Placeholder 3"/>
          <p:cNvSpPr>
            <a:spLocks noGrp="1"/>
          </p:cNvSpPr>
          <p:nvPr>
            <p:ph type="sldNum" sz="quarter" idx="5"/>
          </p:nvPr>
        </p:nvSpPr>
        <p:spPr/>
        <p:txBody>
          <a:bodyPr/>
          <a:lstStyle/>
          <a:p>
            <a:pPr>
              <a:defRPr/>
            </a:pPr>
            <a:fld id="{CFE6EDC6-DD80-2D48-A9E8-763FB51E6E0C}" type="slidenum">
              <a:rPr lang="en-US" smtClean="0"/>
              <a:pPr>
                <a:defRPr/>
              </a:pPr>
              <a:t>8</a:t>
            </a:fld>
            <a:endParaRPr lang="en-US" dirty="0"/>
          </a:p>
        </p:txBody>
      </p:sp>
    </p:spTree>
    <p:extLst>
      <p:ext uri="{BB962C8B-B14F-4D97-AF65-F5344CB8AC3E}">
        <p14:creationId xmlns:p14="http://schemas.microsoft.com/office/powerpoint/2010/main" val="39490713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lvl1pPr>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50018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0" y="459580"/>
            <a:ext cx="2514600" cy="664369"/>
          </a:xfrm>
        </p:spPr>
        <p:txBody>
          <a:bodyPr anchor="b"/>
          <a:lstStyle>
            <a:lvl1pPr algn="l">
              <a:defRPr sz="2000" b="1">
                <a:solidFill>
                  <a:srgbClr val="006096"/>
                </a:solidFill>
              </a:defRPr>
            </a:lvl1pPr>
          </a:lstStyle>
          <a:p>
            <a:r>
              <a:rPr lang="en-US" dirty="0"/>
              <a:t>Click to edit Master title style</a:t>
            </a:r>
          </a:p>
        </p:txBody>
      </p:sp>
      <p:sp>
        <p:nvSpPr>
          <p:cNvPr id="3" name="Picture Placeholder 2"/>
          <p:cNvSpPr>
            <a:spLocks noGrp="1"/>
          </p:cNvSpPr>
          <p:nvPr>
            <p:ph type="pic" idx="1"/>
          </p:nvPr>
        </p:nvSpPr>
        <p:spPr>
          <a:xfrm>
            <a:off x="457200" y="459580"/>
            <a:ext cx="5486400" cy="363616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096000" y="1200150"/>
            <a:ext cx="25146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6"/>
          <p:cNvSpPr>
            <a:spLocks noGrp="1"/>
          </p:cNvSpPr>
          <p:nvPr>
            <p:ph type="sldNum" sz="quarter" idx="10"/>
          </p:nvPr>
        </p:nvSpPr>
        <p:spPr>
          <a:xfrm>
            <a:off x="3505200" y="4767263"/>
            <a:ext cx="2133600" cy="274637"/>
          </a:xfrm>
        </p:spPr>
        <p:txBody>
          <a:bodyPr/>
          <a:lstStyle>
            <a:lvl1pPr algn="ctr">
              <a:defRPr>
                <a:solidFill>
                  <a:schemeClr val="bg1"/>
                </a:solidFill>
              </a:defRPr>
            </a:lvl1pPr>
          </a:lstStyle>
          <a:p>
            <a:pPr>
              <a:defRPr/>
            </a:pPr>
            <a:fld id="{34742D8B-8594-4B44-80B0-BECC0F075DC4}" type="slidenum">
              <a:rPr lang="en-US" smtClean="0"/>
              <a:pPr>
                <a:defRPr/>
              </a:pPr>
              <a:t>‹#›</a:t>
            </a:fld>
            <a:endParaRPr lang="en-US" dirty="0"/>
          </a:p>
        </p:txBody>
      </p:sp>
    </p:spTree>
    <p:extLst>
      <p:ext uri="{BB962C8B-B14F-4D97-AF65-F5344CB8AC3E}">
        <p14:creationId xmlns:p14="http://schemas.microsoft.com/office/powerpoint/2010/main" val="531183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76250"/>
            <a:ext cx="8229600" cy="742950"/>
          </a:xfrm>
        </p:spPr>
        <p:txBody>
          <a:bodyPr/>
          <a:lstStyle>
            <a:lvl1pPr>
              <a:defRPr>
                <a:solidFill>
                  <a:srgbClr val="006096"/>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1504950"/>
            <a:ext cx="8229600" cy="2651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xfrm>
            <a:off x="3505200" y="4767263"/>
            <a:ext cx="2133600" cy="274637"/>
          </a:xfrm>
        </p:spPr>
        <p:txBody>
          <a:bodyPr/>
          <a:lstStyle>
            <a:lvl1pPr algn="ctr">
              <a:defRPr>
                <a:solidFill>
                  <a:schemeClr val="bg1"/>
                </a:solidFill>
              </a:defRPr>
            </a:lvl1pPr>
          </a:lstStyle>
          <a:p>
            <a:pPr>
              <a:defRPr/>
            </a:pPr>
            <a:fld id="{C6F69E68-A1F7-A441-8DC9-1255D615ACC0}" type="slidenum">
              <a:rPr lang="en-US" smtClean="0"/>
              <a:pPr>
                <a:defRPr/>
              </a:pPr>
              <a:t>‹#›</a:t>
            </a:fld>
            <a:endParaRPr lang="en-US" dirty="0"/>
          </a:p>
        </p:txBody>
      </p:sp>
    </p:spTree>
    <p:extLst>
      <p:ext uri="{BB962C8B-B14F-4D97-AF65-F5344CB8AC3E}">
        <p14:creationId xmlns:p14="http://schemas.microsoft.com/office/powerpoint/2010/main" val="2274019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18930" y="515937"/>
            <a:ext cx="2057400" cy="3579813"/>
          </a:xfrm>
        </p:spPr>
        <p:txBody>
          <a:bodyPr vert="eaVert"/>
          <a:lstStyle>
            <a:lvl1pPr>
              <a:defRPr>
                <a:solidFill>
                  <a:srgbClr val="006096"/>
                </a:solidFill>
              </a:defRPr>
            </a:lvl1pPr>
          </a:lstStyle>
          <a:p>
            <a:r>
              <a:rPr lang="en-US" dirty="0"/>
              <a:t>Click to edit </a:t>
            </a:r>
            <a:br>
              <a:rPr lang="en-US" dirty="0"/>
            </a:br>
            <a:r>
              <a:rPr lang="en-US" dirty="0"/>
              <a:t>Master title style</a:t>
            </a:r>
          </a:p>
        </p:txBody>
      </p:sp>
      <p:sp>
        <p:nvSpPr>
          <p:cNvPr id="3" name="Vertical Text Placeholder 2"/>
          <p:cNvSpPr>
            <a:spLocks noGrp="1"/>
          </p:cNvSpPr>
          <p:nvPr>
            <p:ph type="body" orient="vert" idx="1"/>
          </p:nvPr>
        </p:nvSpPr>
        <p:spPr>
          <a:xfrm>
            <a:off x="457200" y="515937"/>
            <a:ext cx="6019800" cy="3579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xfrm>
            <a:off x="3352800" y="4767263"/>
            <a:ext cx="2133600" cy="274637"/>
          </a:xfrm>
        </p:spPr>
        <p:txBody>
          <a:bodyPr/>
          <a:lstStyle>
            <a:lvl1pPr algn="ctr">
              <a:defRPr>
                <a:solidFill>
                  <a:schemeClr val="bg1"/>
                </a:solidFill>
              </a:defRPr>
            </a:lvl1pPr>
          </a:lstStyle>
          <a:p>
            <a:pPr>
              <a:defRPr/>
            </a:pPr>
            <a:fld id="{8FD8FFC6-973B-2442-BCAF-B040FDE7B897}" type="slidenum">
              <a:rPr lang="en-US" smtClean="0"/>
              <a:pPr>
                <a:defRPr/>
              </a:pPr>
              <a:t>‹#›</a:t>
            </a:fld>
            <a:endParaRPr lang="en-US" dirty="0"/>
          </a:p>
        </p:txBody>
      </p:sp>
    </p:spTree>
    <p:extLst>
      <p:ext uri="{BB962C8B-B14F-4D97-AF65-F5344CB8AC3E}">
        <p14:creationId xmlns:p14="http://schemas.microsoft.com/office/powerpoint/2010/main" val="2556142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028A5-D74C-9248-B723-0EC6CD7FDDE1}"/>
              </a:ext>
            </a:extLst>
          </p:cNvPr>
          <p:cNvSpPr>
            <a:spLocks noGrp="1"/>
          </p:cNvSpPr>
          <p:nvPr>
            <p:ph type="title"/>
          </p:nvPr>
        </p:nvSpPr>
        <p:spPr/>
        <p:txBody>
          <a:bodyPr/>
          <a:lstStyle>
            <a:lvl1pPr>
              <a:defRPr>
                <a:solidFill>
                  <a:srgbClr val="006096"/>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C49DA271-5D74-634F-9D21-C09B874B1828}"/>
              </a:ext>
            </a:extLst>
          </p:cNvPr>
          <p:cNvSpPr>
            <a:spLocks noGrp="1"/>
          </p:cNvSpPr>
          <p:nvPr>
            <p:ph type="sldNum" sz="quarter" idx="10"/>
          </p:nvPr>
        </p:nvSpPr>
        <p:spPr>
          <a:xfrm>
            <a:off x="3505200" y="4767263"/>
            <a:ext cx="2133600" cy="274637"/>
          </a:xfrm>
        </p:spPr>
        <p:txBody>
          <a:bodyPr/>
          <a:lstStyle>
            <a:lvl1pPr algn="ctr">
              <a:defRPr>
                <a:solidFill>
                  <a:schemeClr val="bg1"/>
                </a:solidFill>
              </a:defRPr>
            </a:lvl1pPr>
          </a:lstStyle>
          <a:p>
            <a:pPr>
              <a:defRPr/>
            </a:pPr>
            <a:r>
              <a:rPr lang="en-US" dirty="0"/>
              <a:t>1</a:t>
            </a:r>
          </a:p>
        </p:txBody>
      </p:sp>
    </p:spTree>
    <p:extLst>
      <p:ext uri="{BB962C8B-B14F-4D97-AF65-F5344CB8AC3E}">
        <p14:creationId xmlns:p14="http://schemas.microsoft.com/office/powerpoint/2010/main" val="3930237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14350"/>
            <a:ext cx="8229600" cy="742950"/>
          </a:xfrm>
        </p:spPr>
        <p:txBody>
          <a:bodyPr/>
          <a:lstStyle>
            <a:lvl1pPr>
              <a:defRPr>
                <a:solidFill>
                  <a:srgbClr val="006096"/>
                </a:solidFill>
              </a:defRPr>
            </a:lvl1pPr>
          </a:lstStyle>
          <a:p>
            <a:r>
              <a:rPr lang="en-US" dirty="0"/>
              <a:t>Click to edit Master title style</a:t>
            </a:r>
          </a:p>
        </p:txBody>
      </p:sp>
      <p:sp>
        <p:nvSpPr>
          <p:cNvPr id="3" name="Content Placeholder 2"/>
          <p:cNvSpPr>
            <a:spLocks noGrp="1"/>
          </p:cNvSpPr>
          <p:nvPr>
            <p:ph idx="1"/>
          </p:nvPr>
        </p:nvSpPr>
        <p:spPr>
          <a:xfrm>
            <a:off x="457200" y="1543050"/>
            <a:ext cx="8229600" cy="2651125"/>
          </a:xfrm>
        </p:spPr>
        <p:txBody>
          <a:bodyPr/>
          <a:lstStyle>
            <a:lvl1pPr>
              <a:defRPr>
                <a:solidFill>
                  <a:srgbClr val="006096"/>
                </a:solidFill>
              </a:defRPr>
            </a:lvl1pPr>
            <a:lvl2pPr>
              <a:defRPr>
                <a:solidFill>
                  <a:srgbClr val="006096"/>
                </a:solidFill>
              </a:defRPr>
            </a:lvl2pPr>
            <a:lvl3pPr>
              <a:defRPr>
                <a:solidFill>
                  <a:srgbClr val="006096"/>
                </a:solidFill>
              </a:defRPr>
            </a:lvl3pPr>
            <a:lvl4pPr>
              <a:defRPr>
                <a:solidFill>
                  <a:srgbClr val="006096"/>
                </a:solidFill>
              </a:defRPr>
            </a:lvl4pPr>
            <a:lvl5pPr>
              <a:defRPr>
                <a:solidFill>
                  <a:srgbClr val="00609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a:xfrm>
            <a:off x="3505200" y="4767263"/>
            <a:ext cx="2133600" cy="274637"/>
          </a:xfrm>
        </p:spPr>
        <p:txBody>
          <a:bodyPr/>
          <a:lstStyle>
            <a:lvl1pPr algn="ctr">
              <a:defRPr>
                <a:solidFill>
                  <a:schemeClr val="bg1"/>
                </a:solidFill>
              </a:defRPr>
            </a:lvl1pPr>
          </a:lstStyle>
          <a:p>
            <a:pPr>
              <a:defRPr/>
            </a:pPr>
            <a:fld id="{67ED70C6-FDCB-5747-9A21-CEFC4DDC4D7F}" type="slidenum">
              <a:rPr lang="en-US" smtClean="0"/>
              <a:pPr>
                <a:defRPr/>
              </a:pPr>
              <a:t>‹#›</a:t>
            </a:fld>
            <a:endParaRPr lang="en-US" dirty="0"/>
          </a:p>
        </p:txBody>
      </p:sp>
    </p:spTree>
    <p:extLst>
      <p:ext uri="{BB962C8B-B14F-4D97-AF65-F5344CB8AC3E}">
        <p14:creationId xmlns:p14="http://schemas.microsoft.com/office/powerpoint/2010/main" val="3836591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477691"/>
            <a:ext cx="7772400" cy="1021556"/>
          </a:xfrm>
        </p:spPr>
        <p:txBody>
          <a:bodyPr anchor="t">
            <a:normAutofit/>
          </a:bodyPr>
          <a:lstStyle>
            <a:lvl1pPr algn="l">
              <a:defRPr sz="3200" b="1" cap="all">
                <a:solidFill>
                  <a:srgbClr val="006096"/>
                </a:solidFill>
              </a:defRPr>
            </a:lvl1pPr>
          </a:lstStyle>
          <a:p>
            <a:r>
              <a:rPr lang="en-US" dirty="0"/>
              <a:t>Click to edit Master title style</a:t>
            </a:r>
          </a:p>
        </p:txBody>
      </p:sp>
      <p:sp>
        <p:nvSpPr>
          <p:cNvPr id="3" name="Text Placeholder 2"/>
          <p:cNvSpPr>
            <a:spLocks noGrp="1"/>
          </p:cNvSpPr>
          <p:nvPr>
            <p:ph type="body" idx="1"/>
          </p:nvPr>
        </p:nvSpPr>
        <p:spPr>
          <a:xfrm>
            <a:off x="722313" y="1352550"/>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Slide Number Placeholder 5"/>
          <p:cNvSpPr>
            <a:spLocks noGrp="1"/>
          </p:cNvSpPr>
          <p:nvPr>
            <p:ph type="sldNum" sz="quarter" idx="10"/>
          </p:nvPr>
        </p:nvSpPr>
        <p:spPr>
          <a:xfrm>
            <a:off x="3505200" y="4767263"/>
            <a:ext cx="2133600" cy="274637"/>
          </a:xfrm>
        </p:spPr>
        <p:txBody>
          <a:bodyPr/>
          <a:lstStyle>
            <a:lvl1pPr algn="ctr">
              <a:defRPr>
                <a:solidFill>
                  <a:schemeClr val="bg1"/>
                </a:solidFill>
              </a:defRPr>
            </a:lvl1pPr>
          </a:lstStyle>
          <a:p>
            <a:pPr>
              <a:defRPr/>
            </a:pPr>
            <a:fld id="{B8643EE7-E1E3-6A41-AED4-ADD0882BF97B}" type="slidenum">
              <a:rPr lang="en-US" smtClean="0"/>
              <a:pPr>
                <a:defRPr/>
              </a:pPr>
              <a:t>‹#›</a:t>
            </a:fld>
            <a:endParaRPr lang="en-US" dirty="0"/>
          </a:p>
        </p:txBody>
      </p:sp>
    </p:spTree>
    <p:extLst>
      <p:ext uri="{BB962C8B-B14F-4D97-AF65-F5344CB8AC3E}">
        <p14:creationId xmlns:p14="http://schemas.microsoft.com/office/powerpoint/2010/main" val="463186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14350"/>
            <a:ext cx="8229600" cy="742950"/>
          </a:xfrm>
        </p:spPr>
        <p:txBody>
          <a:bodyPr/>
          <a:lstStyle>
            <a:lvl1pPr>
              <a:defRPr>
                <a:solidFill>
                  <a:srgbClr val="006096"/>
                </a:solidFill>
              </a:defRPr>
            </a:lvl1pPr>
          </a:lstStyle>
          <a:p>
            <a:r>
              <a:rPr lang="en-US" dirty="0"/>
              <a:t>Click to edit Master title style</a:t>
            </a:r>
          </a:p>
        </p:txBody>
      </p:sp>
      <p:sp>
        <p:nvSpPr>
          <p:cNvPr id="3" name="Content Placeholder 2"/>
          <p:cNvSpPr>
            <a:spLocks noGrp="1"/>
          </p:cNvSpPr>
          <p:nvPr>
            <p:ph sz="half" idx="1"/>
          </p:nvPr>
        </p:nvSpPr>
        <p:spPr>
          <a:xfrm>
            <a:off x="457200" y="1085851"/>
            <a:ext cx="4038600" cy="310872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085851"/>
            <a:ext cx="4038600" cy="310872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10"/>
          </p:nvPr>
        </p:nvSpPr>
        <p:spPr>
          <a:xfrm>
            <a:off x="3505200" y="4767263"/>
            <a:ext cx="2133600" cy="274637"/>
          </a:xfrm>
        </p:spPr>
        <p:txBody>
          <a:bodyPr/>
          <a:lstStyle>
            <a:lvl1pPr algn="ctr">
              <a:defRPr>
                <a:solidFill>
                  <a:schemeClr val="bg1"/>
                </a:solidFill>
              </a:defRPr>
            </a:lvl1pPr>
          </a:lstStyle>
          <a:p>
            <a:pPr>
              <a:defRPr/>
            </a:pPr>
            <a:fld id="{2F8EF95E-660F-6F48-9B3C-B3F93E20ACE1}" type="slidenum">
              <a:rPr lang="en-US" smtClean="0"/>
              <a:pPr>
                <a:defRPr/>
              </a:pPr>
              <a:t>‹#›</a:t>
            </a:fld>
            <a:endParaRPr lang="en-US" dirty="0"/>
          </a:p>
        </p:txBody>
      </p:sp>
    </p:spTree>
    <p:extLst>
      <p:ext uri="{BB962C8B-B14F-4D97-AF65-F5344CB8AC3E}">
        <p14:creationId xmlns:p14="http://schemas.microsoft.com/office/powerpoint/2010/main" val="1264984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514350"/>
            <a:ext cx="4040188" cy="77390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288255"/>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514350"/>
            <a:ext cx="4041775" cy="77390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1288255"/>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8"/>
          <p:cNvSpPr>
            <a:spLocks noGrp="1"/>
          </p:cNvSpPr>
          <p:nvPr>
            <p:ph type="sldNum" sz="quarter" idx="10"/>
          </p:nvPr>
        </p:nvSpPr>
        <p:spPr>
          <a:xfrm>
            <a:off x="3505200" y="4767263"/>
            <a:ext cx="2133600" cy="274637"/>
          </a:xfrm>
        </p:spPr>
        <p:txBody>
          <a:bodyPr/>
          <a:lstStyle>
            <a:lvl1pPr algn="ctr">
              <a:defRPr>
                <a:solidFill>
                  <a:schemeClr val="bg1"/>
                </a:solidFill>
              </a:defRPr>
            </a:lvl1pPr>
          </a:lstStyle>
          <a:p>
            <a:pPr>
              <a:defRPr/>
            </a:pPr>
            <a:fld id="{57A9B1A9-890C-8B44-BE90-7CB4395EE4D3}" type="slidenum">
              <a:rPr lang="en-US" smtClean="0"/>
              <a:pPr>
                <a:defRPr/>
              </a:pPr>
              <a:t>‹#›</a:t>
            </a:fld>
            <a:endParaRPr lang="en-US" dirty="0"/>
          </a:p>
        </p:txBody>
      </p:sp>
    </p:spTree>
    <p:extLst>
      <p:ext uri="{BB962C8B-B14F-4D97-AF65-F5344CB8AC3E}">
        <p14:creationId xmlns:p14="http://schemas.microsoft.com/office/powerpoint/2010/main" val="4184604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14350"/>
            <a:ext cx="8229600" cy="742950"/>
          </a:xfrm>
        </p:spPr>
        <p:txBody>
          <a:bodyPr/>
          <a:lstStyle>
            <a:lvl1pPr>
              <a:defRPr>
                <a:solidFill>
                  <a:srgbClr val="006096"/>
                </a:solidFill>
              </a:defRPr>
            </a:lvl1pPr>
          </a:lstStyle>
          <a:p>
            <a:r>
              <a:rPr lang="en-US" dirty="0"/>
              <a:t>Click to edit Master title style</a:t>
            </a:r>
          </a:p>
        </p:txBody>
      </p:sp>
      <p:sp>
        <p:nvSpPr>
          <p:cNvPr id="3" name="Slide Number Placeholder 4"/>
          <p:cNvSpPr>
            <a:spLocks noGrp="1"/>
          </p:cNvSpPr>
          <p:nvPr>
            <p:ph type="sldNum" sz="quarter" idx="10"/>
          </p:nvPr>
        </p:nvSpPr>
        <p:spPr>
          <a:xfrm>
            <a:off x="3505200" y="4767263"/>
            <a:ext cx="2133600" cy="274637"/>
          </a:xfrm>
        </p:spPr>
        <p:txBody>
          <a:bodyPr/>
          <a:lstStyle>
            <a:lvl1pPr algn="ctr">
              <a:defRPr>
                <a:solidFill>
                  <a:schemeClr val="bg1"/>
                </a:solidFill>
              </a:defRPr>
            </a:lvl1pPr>
          </a:lstStyle>
          <a:p>
            <a:pPr>
              <a:defRPr/>
            </a:pPr>
            <a:fld id="{388F1A38-2662-714D-BA55-F0640804B748}" type="slidenum">
              <a:rPr lang="en-US" smtClean="0"/>
              <a:pPr>
                <a:defRPr/>
              </a:pPr>
              <a:t>‹#›</a:t>
            </a:fld>
            <a:endParaRPr lang="en-US" dirty="0"/>
          </a:p>
        </p:txBody>
      </p:sp>
    </p:spTree>
    <p:extLst>
      <p:ext uri="{BB962C8B-B14F-4D97-AF65-F5344CB8AC3E}">
        <p14:creationId xmlns:p14="http://schemas.microsoft.com/office/powerpoint/2010/main" val="2889544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a:xfrm>
            <a:off x="3276600" y="4767263"/>
            <a:ext cx="2133600" cy="274637"/>
          </a:xfrm>
        </p:spPr>
        <p:txBody>
          <a:bodyPr/>
          <a:lstStyle>
            <a:lvl1pPr algn="ctr">
              <a:defRPr>
                <a:solidFill>
                  <a:schemeClr val="bg1"/>
                </a:solidFill>
              </a:defRPr>
            </a:lvl1pPr>
          </a:lstStyle>
          <a:p>
            <a:pPr>
              <a:defRPr/>
            </a:pPr>
            <a:fld id="{D5524B65-BD56-BC42-A8D4-F7B262BC0E77}" type="slidenum">
              <a:rPr lang="en-US" smtClean="0"/>
              <a:pPr>
                <a:defRPr/>
              </a:pPr>
              <a:t>‹#›</a:t>
            </a:fld>
            <a:endParaRPr lang="en-US" dirty="0"/>
          </a:p>
        </p:txBody>
      </p:sp>
    </p:spTree>
    <p:extLst>
      <p:ext uri="{BB962C8B-B14F-4D97-AF65-F5344CB8AC3E}">
        <p14:creationId xmlns:p14="http://schemas.microsoft.com/office/powerpoint/2010/main" val="4246038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438150"/>
            <a:ext cx="3008313" cy="871538"/>
          </a:xfrm>
        </p:spPr>
        <p:txBody>
          <a:bodyPr anchor="b"/>
          <a:lstStyle>
            <a:lvl1pPr algn="l">
              <a:defRPr sz="2000" b="1">
                <a:solidFill>
                  <a:srgbClr val="006096"/>
                </a:solidFill>
              </a:defRPr>
            </a:lvl1pPr>
          </a:lstStyle>
          <a:p>
            <a:r>
              <a:rPr lang="en-US" dirty="0"/>
              <a:t>Click to edit Master title style</a:t>
            </a:r>
          </a:p>
        </p:txBody>
      </p:sp>
      <p:sp>
        <p:nvSpPr>
          <p:cNvPr id="3" name="Content Placeholder 2"/>
          <p:cNvSpPr>
            <a:spLocks noGrp="1"/>
          </p:cNvSpPr>
          <p:nvPr>
            <p:ph idx="1"/>
          </p:nvPr>
        </p:nvSpPr>
        <p:spPr>
          <a:xfrm>
            <a:off x="3575050" y="438151"/>
            <a:ext cx="5111750" cy="3657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28750"/>
            <a:ext cx="3008313" cy="2667001"/>
          </a:xfrm>
        </p:spPr>
        <p:txBody>
          <a:bodyPr/>
          <a:lstStyle>
            <a:lvl1pPr marL="0" indent="0">
              <a:buNone/>
              <a:defRPr sz="1400">
                <a:solidFill>
                  <a:srgbClr val="00609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6"/>
          <p:cNvSpPr>
            <a:spLocks noGrp="1"/>
          </p:cNvSpPr>
          <p:nvPr>
            <p:ph type="sldNum" sz="quarter" idx="10"/>
          </p:nvPr>
        </p:nvSpPr>
        <p:spPr>
          <a:xfrm>
            <a:off x="3563998" y="4767263"/>
            <a:ext cx="2133600" cy="274637"/>
          </a:xfrm>
        </p:spPr>
        <p:txBody>
          <a:bodyPr/>
          <a:lstStyle>
            <a:lvl1pPr algn="ctr">
              <a:defRPr>
                <a:solidFill>
                  <a:schemeClr val="bg1"/>
                </a:solidFill>
              </a:defRPr>
            </a:lvl1pPr>
          </a:lstStyle>
          <a:p>
            <a:pPr>
              <a:defRPr/>
            </a:pPr>
            <a:fld id="{0C045864-67DE-844A-AC03-EBD93572A568}" type="slidenum">
              <a:rPr lang="en-US" smtClean="0"/>
              <a:pPr>
                <a:defRPr/>
              </a:pPr>
              <a:t>‹#›</a:t>
            </a:fld>
            <a:endParaRPr lang="en-US" dirty="0"/>
          </a:p>
        </p:txBody>
      </p:sp>
    </p:spTree>
    <p:extLst>
      <p:ext uri="{BB962C8B-B14F-4D97-AF65-F5344CB8AC3E}">
        <p14:creationId xmlns:p14="http://schemas.microsoft.com/office/powerpoint/2010/main" val="2971630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914400"/>
            <a:ext cx="8229600" cy="74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943100"/>
            <a:ext cx="8229600" cy="2651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latin typeface="Helvetica Neue" charset="0"/>
              </a:defRPr>
            </a:lvl1pPr>
          </a:lstStyle>
          <a:p>
            <a:pPr>
              <a:defRPr/>
            </a:pPr>
            <a:r>
              <a:rPr lang="en-US" dirty="0"/>
              <a:t>1</a:t>
            </a:r>
          </a:p>
        </p:txBody>
      </p:sp>
    </p:spTree>
  </p:cSld>
  <p:clrMap bg1="lt1" tx1="dk1" bg2="lt2" tx2="dk2" accent1="accent1" accent2="accent2" accent3="accent3" accent4="accent4" accent5="accent5" accent6="accent6" hlink="hlink" folHlink="folHlink"/>
  <p:sldLayoutIdLst>
    <p:sldLayoutId id="2147483869" r:id="rId1"/>
    <p:sldLayoutId id="2147483880"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Lst>
  <p:hf hdr="0" ftr="0" dt="0"/>
  <p:txStyles>
    <p:titleStyle>
      <a:lvl1pPr algn="ctr" defTabSz="457200" rtl="0" eaLnBrk="0" fontAlgn="base" hangingPunct="0">
        <a:spcBef>
          <a:spcPct val="0"/>
        </a:spcBef>
        <a:spcAft>
          <a:spcPct val="0"/>
        </a:spcAft>
        <a:defRPr sz="3200" kern="1200">
          <a:solidFill>
            <a:schemeClr val="bg1"/>
          </a:solidFill>
          <a:latin typeface="Calibri"/>
          <a:ea typeface="Geneva" pitchFamily="-65" charset="-128"/>
          <a:cs typeface="Calibri"/>
        </a:defRPr>
      </a:lvl1pPr>
      <a:lvl2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9pPr>
    </p:titleStyle>
    <p:bodyStyle>
      <a:lvl1pPr marL="342900" indent="-342900" algn="l" defTabSz="457200" rtl="0" eaLnBrk="0" fontAlgn="base" hangingPunct="0">
        <a:spcBef>
          <a:spcPct val="20000"/>
        </a:spcBef>
        <a:spcAft>
          <a:spcPct val="0"/>
        </a:spcAft>
        <a:buFont typeface="Arial" charset="0"/>
        <a:buChar char="•"/>
        <a:defRPr kern="1200">
          <a:solidFill>
            <a:schemeClr val="tx2"/>
          </a:solidFill>
          <a:latin typeface="Calibri"/>
          <a:ea typeface="Geneva" pitchFamily="-65" charset="-128"/>
          <a:cs typeface="Calibri"/>
        </a:defRPr>
      </a:lvl1pPr>
      <a:lvl2pPr marL="742950" indent="-285750" algn="l" defTabSz="457200" rtl="0" eaLnBrk="0" fontAlgn="base" hangingPunct="0">
        <a:spcBef>
          <a:spcPct val="20000"/>
        </a:spcBef>
        <a:spcAft>
          <a:spcPct val="0"/>
        </a:spcAft>
        <a:buFont typeface="Arial" charset="0"/>
        <a:buChar char="–"/>
        <a:defRPr kern="1200">
          <a:solidFill>
            <a:schemeClr val="tx2"/>
          </a:solidFill>
          <a:latin typeface="Calibri"/>
          <a:ea typeface="Geneva" pitchFamily="-65" charset="-128"/>
          <a:cs typeface="Calibri"/>
        </a:defRPr>
      </a:lvl2pPr>
      <a:lvl3pPr marL="1143000" indent="-228600" algn="l" defTabSz="457200" rtl="0" eaLnBrk="0" fontAlgn="base" hangingPunct="0">
        <a:spcBef>
          <a:spcPct val="20000"/>
        </a:spcBef>
        <a:spcAft>
          <a:spcPct val="0"/>
        </a:spcAft>
        <a:buFont typeface="Arial" charset="0"/>
        <a:buChar char="•"/>
        <a:defRPr kern="1200">
          <a:solidFill>
            <a:schemeClr val="tx2"/>
          </a:solidFill>
          <a:latin typeface="Calibri"/>
          <a:ea typeface="ヒラギノ角ゴ Pro W3" charset="-128"/>
          <a:cs typeface="Calibri"/>
        </a:defRPr>
      </a:lvl3pPr>
      <a:lvl4pPr marL="1600200" indent="-228600" algn="l" defTabSz="457200" rtl="0" eaLnBrk="0" fontAlgn="base" hangingPunct="0">
        <a:spcBef>
          <a:spcPct val="20000"/>
        </a:spcBef>
        <a:spcAft>
          <a:spcPct val="0"/>
        </a:spcAft>
        <a:buFont typeface="Arial" charset="0"/>
        <a:buChar char="–"/>
        <a:defRPr kern="1200">
          <a:solidFill>
            <a:schemeClr val="tx2"/>
          </a:solidFill>
          <a:latin typeface="Calibri"/>
          <a:ea typeface="ヒラギノ角ゴ Pro W3" charset="-128"/>
          <a:cs typeface="Calibri"/>
        </a:defRPr>
      </a:lvl4pPr>
      <a:lvl5pPr marL="2057400" indent="-228600" algn="l" defTabSz="457200" rtl="0" eaLnBrk="0" fontAlgn="base" hangingPunct="0">
        <a:spcBef>
          <a:spcPct val="20000"/>
        </a:spcBef>
        <a:spcAft>
          <a:spcPct val="0"/>
        </a:spcAft>
        <a:buFont typeface="Arial" charset="0"/>
        <a:buChar char="»"/>
        <a:defRPr kern="1200">
          <a:solidFill>
            <a:schemeClr val="tx2"/>
          </a:solidFill>
          <a:latin typeface="Calibri"/>
          <a:ea typeface="ヒラギノ角ゴ Pro W3" charset="-128"/>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farm-and-food-delaware.hub.arcgis.com/apps/d485dbf7e47041ae833554ee684f252d/explore"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hyperlink" Target="https://udel.maps.arcgis.com/apps/dashboards/329dd7d73cf7468abb28100551a54cbd"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hyperlink" Target="https://www.healthyfoodsforhealthykids.org/"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hyperlink" Target="https://udel.maps.arcgis.com/apps/instant/interactivelegend/index.html?appid=e5006e7652204234b72dff8ad6f97caf"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farm-and-food-delaware.hub.arcgis.com/pages/data-analysis-and-tools"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hyperlink" Target="https://udel.maps.arcgis.com/sharing/rest/content/items/7023d19a42cd4b5590210c6435929460/data"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2.jp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de-plans-udel.hub.arcgis.com/pages/featured-themes"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s://udel.maps.arcgis.com/apps/instant/interactivelegend/index.html?appid=e9ed811bdee24f618bef75fc0c5b7f4b" TargetMode="Externa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arcg.is/14an9P3"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hyperlink" Target="mailto:nminni@udel.edu"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arcg.is/0nuHH9"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5.jpe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hyperlink" Target="https://arcg.is/0zDjGL0"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AED50-74FC-0147-A9E5-F72850CDDDC7}"/>
              </a:ext>
            </a:extLst>
          </p:cNvPr>
          <p:cNvSpPr>
            <a:spLocks noGrp="1"/>
          </p:cNvSpPr>
          <p:nvPr>
            <p:ph type="ctrTitle"/>
          </p:nvPr>
        </p:nvSpPr>
        <p:spPr>
          <a:xfrm>
            <a:off x="30147" y="0"/>
            <a:ext cx="9083705" cy="1902039"/>
          </a:xfrm>
        </p:spPr>
        <p:txBody>
          <a:bodyPr/>
          <a:lstStyle/>
          <a:p>
            <a:br>
              <a:rPr lang="en-US" sz="4000" i="1" dirty="0">
                <a:solidFill>
                  <a:schemeClr val="bg1">
                    <a:lumMod val="95000"/>
                  </a:schemeClr>
                </a:solidFill>
              </a:rPr>
            </a:br>
            <a:br>
              <a:rPr lang="en-US" sz="4000" i="1" dirty="0">
                <a:solidFill>
                  <a:schemeClr val="bg1">
                    <a:lumMod val="95000"/>
                  </a:schemeClr>
                </a:solidFill>
              </a:rPr>
            </a:br>
            <a:br>
              <a:rPr lang="en-US" sz="4000" i="1" dirty="0">
                <a:solidFill>
                  <a:schemeClr val="bg1">
                    <a:lumMod val="95000"/>
                  </a:schemeClr>
                </a:solidFill>
              </a:rPr>
            </a:br>
            <a:br>
              <a:rPr lang="en-US" sz="4000" i="1" dirty="0">
                <a:solidFill>
                  <a:schemeClr val="bg1">
                    <a:lumMod val="95000"/>
                  </a:schemeClr>
                </a:solidFill>
              </a:rPr>
            </a:br>
            <a:r>
              <a:rPr lang="en-US" b="1" i="1" dirty="0"/>
              <a:t>Geography of Health: Leveraging GIS for Healthier Delaware Communities</a:t>
            </a:r>
            <a:br>
              <a:rPr lang="en-US" b="1" i="1" dirty="0"/>
            </a:br>
            <a:r>
              <a:rPr lang="en-US" sz="2000" b="1" dirty="0"/>
              <a:t>2026 AHL Conference: Technology Bridging Health Accessibility Gaps</a:t>
            </a:r>
            <a:br>
              <a:rPr lang="en-US" sz="2000" dirty="0"/>
            </a:br>
            <a:br>
              <a:rPr lang="en-US" sz="2000" b="1" dirty="0">
                <a:solidFill>
                  <a:schemeClr val="bg1">
                    <a:lumMod val="95000"/>
                  </a:schemeClr>
                </a:solidFill>
              </a:rPr>
            </a:br>
            <a:endParaRPr lang="en-US" dirty="0"/>
          </a:p>
        </p:txBody>
      </p:sp>
      <p:sp>
        <p:nvSpPr>
          <p:cNvPr id="7" name="Subtitle 6"/>
          <p:cNvSpPr>
            <a:spLocks noGrp="1"/>
          </p:cNvSpPr>
          <p:nvPr>
            <p:ph type="subTitle" idx="1"/>
          </p:nvPr>
        </p:nvSpPr>
        <p:spPr>
          <a:xfrm>
            <a:off x="911124" y="2922245"/>
            <a:ext cx="7335926" cy="1314450"/>
          </a:xfrm>
        </p:spPr>
        <p:txBody>
          <a:bodyPr>
            <a:noAutofit/>
          </a:bodyPr>
          <a:lstStyle/>
          <a:p>
            <a:r>
              <a:rPr lang="en-US" sz="1400" dirty="0">
                <a:solidFill>
                  <a:schemeClr val="bg1">
                    <a:lumMod val="95000"/>
                  </a:schemeClr>
                </a:solidFill>
                <a:latin typeface="Arial" panose="020B0604020202020204" pitchFamily="34" charset="0"/>
                <a:cs typeface="Arial" panose="020B0604020202020204" pitchFamily="34" charset="0"/>
              </a:rPr>
              <a:t>Nicole Minni</a:t>
            </a:r>
          </a:p>
          <a:p>
            <a:r>
              <a:rPr lang="en-US" sz="1400" dirty="0">
                <a:solidFill>
                  <a:schemeClr val="bg1">
                    <a:lumMod val="95000"/>
                  </a:schemeClr>
                </a:solidFill>
                <a:latin typeface="Arial" panose="020B0604020202020204" pitchFamily="34" charset="0"/>
                <a:cs typeface="Arial" panose="020B0604020202020204" pitchFamily="34" charset="0"/>
              </a:rPr>
              <a:t>University of Delaware, Institute for Public Administration</a:t>
            </a:r>
          </a:p>
          <a:p>
            <a:r>
              <a:rPr lang="en-US" sz="1400" dirty="0">
                <a:solidFill>
                  <a:schemeClr val="bg1">
                    <a:lumMod val="95000"/>
                  </a:schemeClr>
                </a:solidFill>
                <a:latin typeface="Arial" panose="020B0604020202020204" pitchFamily="34" charset="0"/>
                <a:cs typeface="Arial" panose="020B0604020202020204" pitchFamily="34" charset="0"/>
              </a:rPr>
              <a:t>June 4, 2026</a:t>
            </a:r>
          </a:p>
        </p:txBody>
      </p:sp>
      <p:sp>
        <p:nvSpPr>
          <p:cNvPr id="5" name="Title 1"/>
          <p:cNvSpPr txBox="1">
            <a:spLocks/>
          </p:cNvSpPr>
          <p:nvPr/>
        </p:nvSpPr>
        <p:spPr>
          <a:xfrm>
            <a:off x="1657350" y="1597819"/>
            <a:ext cx="5829300" cy="1102519"/>
          </a:xfrm>
          <a:prstGeom prst="rect">
            <a:avLst/>
          </a:prstGeom>
        </p:spPr>
        <p:txBody>
          <a:bodyPr vert="horz" lIns="68580" tIns="34290" rIns="68580" bIns="34290" rtlCol="0" anchor="ctr">
            <a:normAutofit/>
          </a:bodyPr>
          <a:lstStyle/>
          <a:p>
            <a:pPr algn="ctr" defTabSz="342900" fontAlgn="auto">
              <a:spcAft>
                <a:spcPts val="0"/>
              </a:spcAft>
              <a:defRPr/>
            </a:pPr>
            <a:endParaRPr lang="en-US" sz="3600" dirty="0">
              <a:solidFill>
                <a:schemeClr val="bg1"/>
              </a:solidFill>
              <a:latin typeface="Trebuchet MS"/>
              <a:ea typeface="+mj-ea"/>
              <a:cs typeface="Trebuchet MS"/>
            </a:endParaRPr>
          </a:p>
        </p:txBody>
      </p:sp>
      <p:sp>
        <p:nvSpPr>
          <p:cNvPr id="6" name="Subtitle 2"/>
          <p:cNvSpPr txBox="1">
            <a:spLocks/>
          </p:cNvSpPr>
          <p:nvPr/>
        </p:nvSpPr>
        <p:spPr>
          <a:xfrm>
            <a:off x="2171700" y="2914650"/>
            <a:ext cx="4800600" cy="1314450"/>
          </a:xfrm>
          <a:prstGeom prst="rect">
            <a:avLst/>
          </a:prstGeom>
        </p:spPr>
        <p:txBody>
          <a:bodyPr vert="horz" lIns="68580" tIns="34290" rIns="68580" bIns="34290" rtlCol="0">
            <a:normAutofit/>
          </a:bodyPr>
          <a:lstStyle/>
          <a:p>
            <a:pPr algn="ctr" defTabSz="342900" fontAlgn="auto">
              <a:spcBef>
                <a:spcPct val="20000"/>
              </a:spcBef>
              <a:spcAft>
                <a:spcPts val="0"/>
              </a:spcAft>
              <a:defRPr/>
            </a:pPr>
            <a:endParaRPr lang="en-US" sz="2100" dirty="0">
              <a:solidFill>
                <a:schemeClr val="tx2">
                  <a:lumMod val="20000"/>
                  <a:lumOff val="80000"/>
                </a:schemeClr>
              </a:solidFill>
              <a:latin typeface="Trebuchet MS"/>
              <a:ea typeface="+mn-ea"/>
              <a:cs typeface="Trebuchet MS"/>
            </a:endParaRPr>
          </a:p>
        </p:txBody>
      </p:sp>
    </p:spTree>
    <p:extLst>
      <p:ext uri="{BB962C8B-B14F-4D97-AF65-F5344CB8AC3E}">
        <p14:creationId xmlns:p14="http://schemas.microsoft.com/office/powerpoint/2010/main" val="1474095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Content Placeholder 7">
            <a:hlinkClick r:id="rId3"/>
            <a:extLst>
              <a:ext uri="{FF2B5EF4-FFF2-40B4-BE49-F238E27FC236}">
                <a16:creationId xmlns:a16="http://schemas.microsoft.com/office/drawing/2014/main" id="{D6034EC9-9CA5-1952-D720-DF27536BF88B}"/>
              </a:ext>
            </a:extLst>
          </p:cNvPr>
          <p:cNvPicPr>
            <a:picLocks noGrp="1" noChangeAspect="1"/>
          </p:cNvPicPr>
          <p:nvPr>
            <p:ph idx="1"/>
          </p:nvPr>
        </p:nvPicPr>
        <p:blipFill>
          <a:blip r:embed="rId4"/>
          <a:srcRect r="11096" b="1"/>
          <a:stretch>
            <a:fillRect/>
          </a:stretch>
        </p:blipFill>
        <p:spPr bwMode="auto">
          <a:xfrm>
            <a:off x="20" y="961"/>
            <a:ext cx="9143980" cy="5142539"/>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4" name="Slide Number Placeholder 3">
            <a:extLst>
              <a:ext uri="{FF2B5EF4-FFF2-40B4-BE49-F238E27FC236}">
                <a16:creationId xmlns:a16="http://schemas.microsoft.com/office/drawing/2014/main" id="{3A2D4CE2-67FF-6219-2291-3B787128582C}"/>
              </a:ext>
            </a:extLst>
          </p:cNvPr>
          <p:cNvSpPr>
            <a:spLocks noGrp="1"/>
          </p:cNvSpPr>
          <p:nvPr>
            <p:ph type="sldNum" sz="quarter" idx="10"/>
          </p:nvPr>
        </p:nvSpPr>
        <p:spPr>
          <a:xfrm>
            <a:off x="6457950" y="4767262"/>
            <a:ext cx="2057400" cy="273844"/>
          </a:xfrm>
        </p:spPr>
        <p:txBody>
          <a:bodyPr vert="horz" lIns="91440" tIns="45720" rIns="91440" bIns="45720" rtlCol="0" anchor="ctr">
            <a:normAutofit/>
          </a:bodyPr>
          <a:lstStyle/>
          <a:p>
            <a:pPr algn="r" defTabSz="914400">
              <a:lnSpc>
                <a:spcPct val="90000"/>
              </a:lnSpc>
              <a:spcAft>
                <a:spcPts val="600"/>
              </a:spcAft>
              <a:defRPr/>
            </a:pPr>
            <a:fld id="{67ED70C6-FDCB-5747-9A21-CEFC4DDC4D7F}" type="slidenum">
              <a:rPr lang="en-US">
                <a:solidFill>
                  <a:srgbClr val="FFFFFF"/>
                </a:solidFill>
                <a:latin typeface="+mn-lt"/>
                <a:ea typeface="+mn-ea"/>
                <a:cs typeface="+mn-cs"/>
              </a:rPr>
              <a:pPr algn="r" defTabSz="914400">
                <a:lnSpc>
                  <a:spcPct val="90000"/>
                </a:lnSpc>
                <a:spcAft>
                  <a:spcPts val="600"/>
                </a:spcAft>
                <a:defRPr/>
              </a:pPr>
              <a:t>9</a:t>
            </a:fld>
            <a:endParaRPr lang="en-US">
              <a:solidFill>
                <a:srgbClr val="FFFFFF"/>
              </a:solidFill>
              <a:latin typeface="+mn-lt"/>
              <a:ea typeface="+mn-ea"/>
              <a:cs typeface="+mn-cs"/>
            </a:endParaRPr>
          </a:p>
        </p:txBody>
      </p:sp>
    </p:spTree>
    <p:extLst>
      <p:ext uri="{BB962C8B-B14F-4D97-AF65-F5344CB8AC3E}">
        <p14:creationId xmlns:p14="http://schemas.microsoft.com/office/powerpoint/2010/main" val="3884966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BB3335E7-6338-33E4-A106-496FFC80FACC}"/>
              </a:ext>
            </a:extLst>
          </p:cNvPr>
          <p:cNvPicPr>
            <a:picLocks noChangeAspect="1"/>
          </p:cNvPicPr>
          <p:nvPr/>
        </p:nvPicPr>
        <p:blipFill>
          <a:blip r:embed="rId4"/>
          <a:stretch>
            <a:fillRect/>
          </a:stretch>
        </p:blipFill>
        <p:spPr>
          <a:xfrm>
            <a:off x="482600" y="557720"/>
            <a:ext cx="8178799" cy="4028058"/>
          </a:xfrm>
          <a:prstGeom prst="rect">
            <a:avLst/>
          </a:prstGeom>
        </p:spPr>
      </p:pic>
    </p:spTree>
    <p:extLst>
      <p:ext uri="{BB962C8B-B14F-4D97-AF65-F5344CB8AC3E}">
        <p14:creationId xmlns:p14="http://schemas.microsoft.com/office/powerpoint/2010/main" val="3784658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6698C-4FC6-238C-FABA-842AD00A46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F4CE0C-5237-0E48-3315-5E274552A31C}"/>
              </a:ext>
            </a:extLst>
          </p:cNvPr>
          <p:cNvSpPr>
            <a:spLocks noGrp="1"/>
          </p:cNvSpPr>
          <p:nvPr>
            <p:ph type="title"/>
          </p:nvPr>
        </p:nvSpPr>
        <p:spPr>
          <a:xfrm>
            <a:off x="0" y="150562"/>
            <a:ext cx="9144000" cy="742950"/>
          </a:xfrm>
        </p:spPr>
        <p:txBody>
          <a:bodyPr/>
          <a:lstStyle/>
          <a:p>
            <a:r>
              <a:rPr lang="en-US" dirty="0">
                <a:solidFill>
                  <a:srgbClr val="FFFFFF"/>
                </a:solidFill>
                <a:hlinkClick r:id="rId3"/>
              </a:rPr>
              <a:t>Healthy Foods for Healthy Kids</a:t>
            </a:r>
            <a:br>
              <a:rPr lang="en-US" dirty="0">
                <a:solidFill>
                  <a:srgbClr val="FFFFFF"/>
                </a:solidFill>
              </a:rPr>
            </a:br>
            <a:r>
              <a:rPr lang="en-US" dirty="0"/>
              <a:t>and Community Gardens</a:t>
            </a:r>
          </a:p>
        </p:txBody>
      </p:sp>
      <p:sp>
        <p:nvSpPr>
          <p:cNvPr id="4" name="Slide Number Placeholder 3">
            <a:extLst>
              <a:ext uri="{FF2B5EF4-FFF2-40B4-BE49-F238E27FC236}">
                <a16:creationId xmlns:a16="http://schemas.microsoft.com/office/drawing/2014/main" id="{05AF5A66-00AB-D20C-304C-316870120A30}"/>
              </a:ext>
            </a:extLst>
          </p:cNvPr>
          <p:cNvSpPr>
            <a:spLocks noGrp="1"/>
          </p:cNvSpPr>
          <p:nvPr>
            <p:ph type="sldNum" sz="quarter" idx="10"/>
          </p:nvPr>
        </p:nvSpPr>
        <p:spPr/>
        <p:txBody>
          <a:bodyPr/>
          <a:lstStyle/>
          <a:p>
            <a:pPr>
              <a:defRPr/>
            </a:pPr>
            <a:fld id="{67ED70C6-FDCB-5747-9A21-CEFC4DDC4D7F}" type="slidenum">
              <a:rPr lang="en-US" smtClean="0"/>
              <a:pPr>
                <a:defRPr/>
              </a:pPr>
              <a:t>11</a:t>
            </a:fld>
            <a:endParaRPr lang="en-US" dirty="0"/>
          </a:p>
        </p:txBody>
      </p:sp>
      <p:pic>
        <p:nvPicPr>
          <p:cNvPr id="7" name="Content Placeholder 5">
            <a:hlinkClick r:id="rId4"/>
            <a:extLst>
              <a:ext uri="{FF2B5EF4-FFF2-40B4-BE49-F238E27FC236}">
                <a16:creationId xmlns:a16="http://schemas.microsoft.com/office/drawing/2014/main" id="{81AD8AD0-AE4C-AFF3-8BF8-50BDA47328F5}"/>
              </a:ext>
            </a:extLst>
          </p:cNvPr>
          <p:cNvPicPr>
            <a:picLocks noChangeAspect="1"/>
          </p:cNvPicPr>
          <p:nvPr/>
        </p:nvPicPr>
        <p:blipFill>
          <a:blip r:embed="rId5"/>
          <a:stretch>
            <a:fillRect/>
          </a:stretch>
        </p:blipFill>
        <p:spPr bwMode="auto">
          <a:xfrm>
            <a:off x="1066800" y="1047750"/>
            <a:ext cx="68580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1894298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63154" y="1063154"/>
            <a:ext cx="5156864"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8871" y="1995355"/>
            <a:ext cx="3266696"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885662" y="1228564"/>
            <a:ext cx="5143179"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560516" y="900984"/>
            <a:ext cx="3606227"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6DF5EEF-EA1A-3E36-3F0B-19BA85A1097B}"/>
              </a:ext>
            </a:extLst>
          </p:cNvPr>
          <p:cNvSpPr>
            <a:spLocks noGrp="1"/>
          </p:cNvSpPr>
          <p:nvPr>
            <p:ph type="title"/>
          </p:nvPr>
        </p:nvSpPr>
        <p:spPr>
          <a:xfrm>
            <a:off x="495030" y="2075329"/>
            <a:ext cx="2160621" cy="2303930"/>
          </a:xfrm>
        </p:spPr>
        <p:txBody>
          <a:bodyPr vert="horz" lIns="91440" tIns="45720" rIns="91440" bIns="45720" rtlCol="0" anchor="t">
            <a:normAutofit/>
          </a:bodyPr>
          <a:lstStyle/>
          <a:p>
            <a:pPr algn="l" defTabSz="914400" eaLnBrk="1" hangingPunct="1">
              <a:lnSpc>
                <a:spcPct val="90000"/>
              </a:lnSpc>
            </a:pPr>
            <a:r>
              <a:rPr lang="en-US" sz="3000" kern="1200">
                <a:solidFill>
                  <a:srgbClr val="FFFFFF"/>
                </a:solidFill>
                <a:latin typeface="+mj-lt"/>
                <a:ea typeface="+mj-ea"/>
                <a:cs typeface="+mj-cs"/>
              </a:rPr>
              <a:t>Food is Medicine</a:t>
            </a:r>
          </a:p>
        </p:txBody>
      </p:sp>
      <p:pic>
        <p:nvPicPr>
          <p:cNvPr id="6" name="Content Placeholder 5">
            <a:hlinkClick r:id="rId3"/>
            <a:extLst>
              <a:ext uri="{FF2B5EF4-FFF2-40B4-BE49-F238E27FC236}">
                <a16:creationId xmlns:a16="http://schemas.microsoft.com/office/drawing/2014/main" id="{1E907D8D-EB74-38B6-30C7-9D04EBEFB330}"/>
              </a:ext>
            </a:extLst>
          </p:cNvPr>
          <p:cNvPicPr>
            <a:picLocks noGrp="1" noChangeAspect="1"/>
          </p:cNvPicPr>
          <p:nvPr>
            <p:ph idx="1"/>
          </p:nvPr>
        </p:nvPicPr>
        <p:blipFill>
          <a:blip r:embed="rId4"/>
          <a:stretch>
            <a:fillRect/>
          </a:stretch>
        </p:blipFill>
        <p:spPr bwMode="auto">
          <a:xfrm>
            <a:off x="3597576" y="350406"/>
            <a:ext cx="4977801" cy="444268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4" name="Slide Number Placeholder 3">
            <a:extLst>
              <a:ext uri="{FF2B5EF4-FFF2-40B4-BE49-F238E27FC236}">
                <a16:creationId xmlns:a16="http://schemas.microsoft.com/office/drawing/2014/main" id="{CB0AF787-6F54-DEDD-1267-9C5127115CAD}"/>
              </a:ext>
            </a:extLst>
          </p:cNvPr>
          <p:cNvSpPr>
            <a:spLocks noGrp="1"/>
          </p:cNvSpPr>
          <p:nvPr>
            <p:ph type="sldNum" sz="quarter" idx="10"/>
          </p:nvPr>
        </p:nvSpPr>
        <p:spPr>
          <a:xfrm>
            <a:off x="8778239" y="4841748"/>
            <a:ext cx="336042" cy="273843"/>
          </a:xfrm>
        </p:spPr>
        <p:txBody>
          <a:bodyPr vert="horz" lIns="91440" tIns="45720" rIns="91440" bIns="45720" rtlCol="0" anchor="ctr">
            <a:normAutofit/>
          </a:bodyPr>
          <a:lstStyle/>
          <a:p>
            <a:pPr algn="r" defTabSz="914400">
              <a:spcAft>
                <a:spcPts val="600"/>
              </a:spcAft>
              <a:defRPr/>
            </a:pPr>
            <a:fld id="{67ED70C6-FDCB-5747-9A21-CEFC4DDC4D7F}" type="slidenum">
              <a:rPr lang="en-US" sz="800">
                <a:solidFill>
                  <a:schemeClr val="tx1">
                    <a:lumMod val="50000"/>
                    <a:lumOff val="50000"/>
                  </a:schemeClr>
                </a:solidFill>
                <a:latin typeface="+mn-lt"/>
                <a:ea typeface="+mn-ea"/>
                <a:cs typeface="+mn-cs"/>
              </a:rPr>
              <a:pPr algn="r" defTabSz="914400">
                <a:spcAft>
                  <a:spcPts val="600"/>
                </a:spcAft>
                <a:defRPr/>
              </a:pPr>
              <a:t>12</a:t>
            </a:fld>
            <a:endParaRPr lang="en-US" sz="800">
              <a:solidFill>
                <a:schemeClr val="tx1">
                  <a:lumMod val="50000"/>
                  <a:lumOff val="50000"/>
                </a:schemeClr>
              </a:solidFill>
              <a:latin typeface="+mn-lt"/>
              <a:ea typeface="+mn-ea"/>
              <a:cs typeface="+mn-cs"/>
            </a:endParaRPr>
          </a:p>
        </p:txBody>
      </p:sp>
    </p:spTree>
    <p:extLst>
      <p:ext uri="{BB962C8B-B14F-4D97-AF65-F5344CB8AC3E}">
        <p14:creationId xmlns:p14="http://schemas.microsoft.com/office/powerpoint/2010/main" val="3247392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AB1049-48E2-E769-46BD-B478F00BF31E}"/>
              </a:ext>
            </a:extLst>
          </p:cNvPr>
          <p:cNvSpPr>
            <a:spLocks noGrp="1"/>
          </p:cNvSpPr>
          <p:nvPr>
            <p:ph type="sldNum" sz="quarter" idx="10"/>
          </p:nvPr>
        </p:nvSpPr>
        <p:spPr/>
        <p:txBody>
          <a:bodyPr/>
          <a:lstStyle/>
          <a:p>
            <a:pPr>
              <a:defRPr/>
            </a:pPr>
            <a:fld id="{388F1A38-2662-714D-BA55-F0640804B748}" type="slidenum">
              <a:rPr lang="en-US" smtClean="0"/>
              <a:pPr>
                <a:defRPr/>
              </a:pPr>
              <a:t>13</a:t>
            </a:fld>
            <a:endParaRPr lang="en-US" dirty="0"/>
          </a:p>
        </p:txBody>
      </p:sp>
      <p:pic>
        <p:nvPicPr>
          <p:cNvPr id="5" name="Picture 4" descr="A close-up of a brochure&#10;&#10;AI-generated content may be incorrect.">
            <a:hlinkClick r:id="rId3"/>
            <a:extLst>
              <a:ext uri="{FF2B5EF4-FFF2-40B4-BE49-F238E27FC236}">
                <a16:creationId xmlns:a16="http://schemas.microsoft.com/office/drawing/2014/main" id="{D1C63846-DF73-BA3F-A77E-9147B2D0239F}"/>
              </a:ext>
            </a:extLst>
          </p:cNvPr>
          <p:cNvPicPr>
            <a:picLocks noChangeAspect="1"/>
          </p:cNvPicPr>
          <p:nvPr/>
        </p:nvPicPr>
        <p:blipFill>
          <a:blip r:embed="rId4"/>
          <a:stretch>
            <a:fillRect/>
          </a:stretch>
        </p:blipFill>
        <p:spPr>
          <a:xfrm>
            <a:off x="4766896" y="0"/>
            <a:ext cx="3996104" cy="5143500"/>
          </a:xfrm>
          <a:prstGeom prst="rect">
            <a:avLst/>
          </a:prstGeom>
        </p:spPr>
      </p:pic>
      <p:pic>
        <p:nvPicPr>
          <p:cNvPr id="8" name="Picture 7">
            <a:extLst>
              <a:ext uri="{FF2B5EF4-FFF2-40B4-BE49-F238E27FC236}">
                <a16:creationId xmlns:a16="http://schemas.microsoft.com/office/drawing/2014/main" id="{9C189D32-9CE7-4D16-CE08-AFB51278D68A}"/>
              </a:ext>
            </a:extLst>
          </p:cNvPr>
          <p:cNvPicPr>
            <a:picLocks noChangeAspect="1"/>
          </p:cNvPicPr>
          <p:nvPr/>
        </p:nvPicPr>
        <p:blipFill>
          <a:blip r:embed="rId5"/>
          <a:stretch>
            <a:fillRect/>
          </a:stretch>
        </p:blipFill>
        <p:spPr>
          <a:xfrm>
            <a:off x="347296" y="11430"/>
            <a:ext cx="3974523" cy="5143500"/>
          </a:xfrm>
          <a:prstGeom prst="rect">
            <a:avLst/>
          </a:prstGeom>
        </p:spPr>
      </p:pic>
    </p:spTree>
    <p:extLst>
      <p:ext uri="{BB962C8B-B14F-4D97-AF65-F5344CB8AC3E}">
        <p14:creationId xmlns:p14="http://schemas.microsoft.com/office/powerpoint/2010/main" val="712057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204C0959-5058-A4FD-7D03-DAF64557EE4A}"/>
              </a:ext>
            </a:extLst>
          </p:cNvPr>
          <p:cNvSpPr>
            <a:spLocks noGrp="1"/>
          </p:cNvSpPr>
          <p:nvPr>
            <p:ph type="title"/>
          </p:nvPr>
        </p:nvSpPr>
        <p:spPr>
          <a:xfrm>
            <a:off x="480060" y="244026"/>
            <a:ext cx="3276451" cy="1467631"/>
          </a:xfrm>
        </p:spPr>
        <p:txBody>
          <a:bodyPr anchor="b">
            <a:normAutofit/>
          </a:bodyPr>
          <a:lstStyle/>
          <a:p>
            <a:r>
              <a:rPr lang="en-US" sz="4100"/>
              <a:t>DE-PLANs</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1940245"/>
            <a:ext cx="2606040" cy="13716"/>
          </a:xfrm>
          <a:custGeom>
            <a:avLst/>
            <a:gdLst>
              <a:gd name="csX0" fmla="*/ 0 w 2606040"/>
              <a:gd name="csY0" fmla="*/ 0 h 13716"/>
              <a:gd name="csX1" fmla="*/ 625450 w 2606040"/>
              <a:gd name="csY1" fmla="*/ 0 h 13716"/>
              <a:gd name="csX2" fmla="*/ 1224839 w 2606040"/>
              <a:gd name="csY2" fmla="*/ 0 h 13716"/>
              <a:gd name="csX3" fmla="*/ 1824228 w 2606040"/>
              <a:gd name="csY3" fmla="*/ 0 h 13716"/>
              <a:gd name="csX4" fmla="*/ 2606040 w 2606040"/>
              <a:gd name="csY4" fmla="*/ 0 h 13716"/>
              <a:gd name="csX5" fmla="*/ 2606040 w 2606040"/>
              <a:gd name="csY5" fmla="*/ 13716 h 13716"/>
              <a:gd name="csX6" fmla="*/ 1902409 w 2606040"/>
              <a:gd name="csY6" fmla="*/ 13716 h 13716"/>
              <a:gd name="csX7" fmla="*/ 1276960 w 2606040"/>
              <a:gd name="csY7" fmla="*/ 13716 h 13716"/>
              <a:gd name="csX8" fmla="*/ 677570 w 2606040"/>
              <a:gd name="csY8" fmla="*/ 13716 h 13716"/>
              <a:gd name="csX9" fmla="*/ 0 w 2606040"/>
              <a:gd name="csY9" fmla="*/ 13716 h 13716"/>
              <a:gd name="csX10" fmla="*/ 0 w 2606040"/>
              <a:gd name="csY10" fmla="*/ 0 h 137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606040" h="13716"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690" y="5728"/>
                  <a:pt x="2605650" y="7624"/>
                  <a:pt x="2606040" y="13716"/>
                </a:cubicBezTo>
                <a:cubicBezTo>
                  <a:pt x="2256758" y="26838"/>
                  <a:pt x="2173673" y="-17450"/>
                  <a:pt x="1902409" y="13716"/>
                </a:cubicBezTo>
                <a:cubicBezTo>
                  <a:pt x="1631145" y="44882"/>
                  <a:pt x="1461378" y="894"/>
                  <a:pt x="1276960" y="13716"/>
                </a:cubicBezTo>
                <a:cubicBezTo>
                  <a:pt x="1092542" y="26538"/>
                  <a:pt x="890442" y="8641"/>
                  <a:pt x="677570" y="13716"/>
                </a:cubicBezTo>
                <a:cubicBezTo>
                  <a:pt x="464698" y="18792"/>
                  <a:pt x="187648" y="31265"/>
                  <a:pt x="0" y="13716"/>
                </a:cubicBezTo>
                <a:cubicBezTo>
                  <a:pt x="-302" y="10335"/>
                  <a:pt x="417" y="4724"/>
                  <a:pt x="0" y="0"/>
                </a:cubicBezTo>
                <a:close/>
              </a:path>
              <a:path w="2606040" h="13716"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6569" y="5071"/>
                  <a:pt x="2606315" y="7437"/>
                  <a:pt x="2606040" y="13716"/>
                </a:cubicBezTo>
                <a:cubicBezTo>
                  <a:pt x="2393024" y="-2332"/>
                  <a:pt x="2191161" y="34687"/>
                  <a:pt x="1980590" y="13716"/>
                </a:cubicBezTo>
                <a:cubicBezTo>
                  <a:pt x="1770019" y="-7255"/>
                  <a:pt x="1476440" y="31542"/>
                  <a:pt x="1276960" y="13716"/>
                </a:cubicBezTo>
                <a:cubicBezTo>
                  <a:pt x="1077480" y="-4110"/>
                  <a:pt x="880988" y="37553"/>
                  <a:pt x="651510" y="13716"/>
                </a:cubicBezTo>
                <a:cubicBezTo>
                  <a:pt x="422032" y="-10121"/>
                  <a:pt x="130744" y="-6519"/>
                  <a:pt x="0" y="13716"/>
                </a:cubicBezTo>
                <a:cubicBezTo>
                  <a:pt x="198" y="8947"/>
                  <a:pt x="304" y="520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51E9186A-3632-CA6B-10F8-C76AADE02654}"/>
              </a:ext>
            </a:extLst>
          </p:cNvPr>
          <p:cNvSpPr>
            <a:spLocks noGrp="1"/>
          </p:cNvSpPr>
          <p:nvPr>
            <p:ph idx="1"/>
          </p:nvPr>
        </p:nvSpPr>
        <p:spPr>
          <a:xfrm>
            <a:off x="480060" y="2154674"/>
            <a:ext cx="3182691" cy="2490501"/>
          </a:xfrm>
        </p:spPr>
        <p:txBody>
          <a:bodyPr>
            <a:normAutofit/>
          </a:bodyPr>
          <a:lstStyle/>
          <a:p>
            <a:r>
              <a:rPr lang="en-US" sz="1700" dirty="0"/>
              <a:t>Delaware Planning for Local Adaptation Needs</a:t>
            </a:r>
          </a:p>
          <a:p>
            <a:r>
              <a:rPr lang="en-US" sz="1700" dirty="0"/>
              <a:t>Aging in Place and Emergency Preparedness and Resilience</a:t>
            </a:r>
          </a:p>
        </p:txBody>
      </p:sp>
      <p:pic>
        <p:nvPicPr>
          <p:cNvPr id="9" name="Picture 8">
            <a:extLst>
              <a:ext uri="{FF2B5EF4-FFF2-40B4-BE49-F238E27FC236}">
                <a16:creationId xmlns:a16="http://schemas.microsoft.com/office/drawing/2014/main" id="{C2682401-039C-DAC5-6FFC-6EAC6BD0529D}"/>
              </a:ext>
            </a:extLst>
          </p:cNvPr>
          <p:cNvPicPr>
            <a:picLocks noChangeAspect="1"/>
          </p:cNvPicPr>
          <p:nvPr/>
        </p:nvPicPr>
        <p:blipFill>
          <a:blip r:embed="rId3"/>
          <a:srcRect l="26464" r="21630" b="1"/>
          <a:stretch>
            <a:fillRect/>
          </a:stretch>
        </p:blipFill>
        <p:spPr>
          <a:xfrm>
            <a:off x="3983776" y="10"/>
            <a:ext cx="5159081" cy="51434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Slide Number Placeholder 4">
            <a:extLst>
              <a:ext uri="{FF2B5EF4-FFF2-40B4-BE49-F238E27FC236}">
                <a16:creationId xmlns:a16="http://schemas.microsoft.com/office/drawing/2014/main" id="{8662498E-8C14-EE5D-E59D-AEACF868146E}"/>
              </a:ext>
            </a:extLst>
          </p:cNvPr>
          <p:cNvSpPr>
            <a:spLocks noGrp="1"/>
          </p:cNvSpPr>
          <p:nvPr>
            <p:ph type="sldNum" sz="quarter" idx="10"/>
          </p:nvPr>
        </p:nvSpPr>
        <p:spPr>
          <a:xfrm>
            <a:off x="7829550" y="4767262"/>
            <a:ext cx="685800" cy="273844"/>
          </a:xfrm>
        </p:spPr>
        <p:txBody>
          <a:bodyPr>
            <a:normAutofit/>
          </a:bodyPr>
          <a:lstStyle/>
          <a:p>
            <a:pPr>
              <a:lnSpc>
                <a:spcPct val="90000"/>
              </a:lnSpc>
              <a:spcAft>
                <a:spcPts val="600"/>
              </a:spcAft>
              <a:defRPr/>
            </a:pPr>
            <a:fld id="{0C045864-67DE-844A-AC03-EBD93572A568}" type="slidenum">
              <a:rPr lang="en-US">
                <a:solidFill>
                  <a:srgbClr val="FFFFFF"/>
                </a:solidFill>
              </a:rPr>
              <a:pPr>
                <a:lnSpc>
                  <a:spcPct val="90000"/>
                </a:lnSpc>
                <a:spcAft>
                  <a:spcPts val="600"/>
                </a:spcAft>
                <a:defRPr/>
              </a:pPr>
              <a:t>14</a:t>
            </a:fld>
            <a:endParaRPr lang="en-US">
              <a:solidFill>
                <a:srgbClr val="FFFFFF"/>
              </a:solidFill>
            </a:endParaRPr>
          </a:p>
        </p:txBody>
      </p:sp>
    </p:spTree>
    <p:extLst>
      <p:ext uri="{BB962C8B-B14F-4D97-AF65-F5344CB8AC3E}">
        <p14:creationId xmlns:p14="http://schemas.microsoft.com/office/powerpoint/2010/main" val="3008298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9143999" cy="1181966"/>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642" cy="1181595"/>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9144001" cy="1180732"/>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F02F06F3-0C3D-B747-9AB3-C6CB53D5FCE8}"/>
              </a:ext>
            </a:extLst>
          </p:cNvPr>
          <p:cNvSpPr>
            <a:spLocks noGrp="1"/>
          </p:cNvSpPr>
          <p:nvPr>
            <p:ph type="title"/>
          </p:nvPr>
        </p:nvSpPr>
        <p:spPr>
          <a:xfrm>
            <a:off x="524784" y="186028"/>
            <a:ext cx="5297791" cy="869400"/>
          </a:xfrm>
        </p:spPr>
        <p:txBody>
          <a:bodyPr vert="horz" lIns="91440" tIns="45720" rIns="91440" bIns="45720" rtlCol="0" anchor="ctr">
            <a:normAutofit/>
          </a:bodyPr>
          <a:lstStyle/>
          <a:p>
            <a:pPr algn="l" defTabSz="914400" eaLnBrk="1" hangingPunct="1">
              <a:lnSpc>
                <a:spcPct val="90000"/>
              </a:lnSpc>
            </a:pPr>
            <a:r>
              <a:rPr lang="en-US" sz="3000" kern="1200">
                <a:solidFill>
                  <a:srgbClr val="FFFFFF"/>
                </a:solidFill>
                <a:latin typeface="+mj-lt"/>
                <a:ea typeface="+mj-ea"/>
                <a:cs typeface="+mj-cs"/>
              </a:rPr>
              <a:t>Featured Themes</a:t>
            </a:r>
          </a:p>
        </p:txBody>
      </p:sp>
      <p:pic>
        <p:nvPicPr>
          <p:cNvPr id="10" name="Content Placeholder 9">
            <a:hlinkClick r:id="rId3"/>
            <a:extLst>
              <a:ext uri="{FF2B5EF4-FFF2-40B4-BE49-F238E27FC236}">
                <a16:creationId xmlns:a16="http://schemas.microsoft.com/office/drawing/2014/main" id="{4CF064A5-5CFF-1D1E-6EBC-4EA6278F6CCE}"/>
              </a:ext>
            </a:extLst>
          </p:cNvPr>
          <p:cNvPicPr>
            <a:picLocks noGrp="1" noChangeAspect="1"/>
          </p:cNvPicPr>
          <p:nvPr>
            <p:ph idx="1"/>
          </p:nvPr>
        </p:nvPicPr>
        <p:blipFill>
          <a:blip r:embed="rId4"/>
          <a:stretch>
            <a:fillRect/>
          </a:stretch>
        </p:blipFill>
        <p:spPr bwMode="auto">
          <a:xfrm>
            <a:off x="990600" y="1207656"/>
            <a:ext cx="7123697" cy="393584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6" name="Slide Number Placeholder 5">
            <a:extLst>
              <a:ext uri="{FF2B5EF4-FFF2-40B4-BE49-F238E27FC236}">
                <a16:creationId xmlns:a16="http://schemas.microsoft.com/office/drawing/2014/main" id="{7CCB4128-0C90-19BA-47B5-2086732CF1BF}"/>
              </a:ext>
            </a:extLst>
          </p:cNvPr>
          <p:cNvSpPr>
            <a:spLocks noGrp="1"/>
          </p:cNvSpPr>
          <p:nvPr>
            <p:ph type="sldNum" sz="quarter" idx="10"/>
          </p:nvPr>
        </p:nvSpPr>
        <p:spPr>
          <a:xfrm>
            <a:off x="8778239" y="4841748"/>
            <a:ext cx="336042" cy="273843"/>
          </a:xfrm>
        </p:spPr>
        <p:txBody>
          <a:bodyPr vert="horz" lIns="91440" tIns="45720" rIns="91440" bIns="45720" rtlCol="0" anchor="ctr">
            <a:normAutofit/>
          </a:bodyPr>
          <a:lstStyle/>
          <a:p>
            <a:pPr algn="r" defTabSz="914400">
              <a:spcAft>
                <a:spcPts val="600"/>
              </a:spcAft>
              <a:defRPr/>
            </a:pPr>
            <a:fld id="{57A9B1A9-890C-8B44-BE90-7CB4395EE4D3}" type="slidenum">
              <a:rPr lang="en-US" sz="800">
                <a:solidFill>
                  <a:schemeClr val="tx1">
                    <a:lumMod val="50000"/>
                    <a:lumOff val="50000"/>
                  </a:schemeClr>
                </a:solidFill>
                <a:latin typeface="+mn-lt"/>
                <a:ea typeface="+mn-ea"/>
                <a:cs typeface="+mn-cs"/>
              </a:rPr>
              <a:pPr algn="r" defTabSz="914400">
                <a:spcAft>
                  <a:spcPts val="600"/>
                </a:spcAft>
                <a:defRPr/>
              </a:pPr>
              <a:t>15</a:t>
            </a:fld>
            <a:endParaRPr lang="en-US" sz="800">
              <a:solidFill>
                <a:schemeClr val="tx1">
                  <a:lumMod val="50000"/>
                  <a:lumOff val="50000"/>
                </a:schemeClr>
              </a:solidFill>
              <a:latin typeface="+mn-lt"/>
              <a:ea typeface="+mn-ea"/>
              <a:cs typeface="+mn-cs"/>
            </a:endParaRPr>
          </a:p>
        </p:txBody>
      </p:sp>
    </p:spTree>
    <p:extLst>
      <p:ext uri="{BB962C8B-B14F-4D97-AF65-F5344CB8AC3E}">
        <p14:creationId xmlns:p14="http://schemas.microsoft.com/office/powerpoint/2010/main" val="1352391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6C329D-6A6A-D91C-AF9D-D77A65CB35B5}"/>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Rectangle 15">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69"/>
            <a:ext cx="9143999" cy="1181966"/>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26"/>
            <a:ext cx="3047358" cy="1182309"/>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80834" y="-3980833"/>
            <a:ext cx="1182335" cy="9144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69075" y="739"/>
            <a:ext cx="3227567" cy="1181596"/>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BB2A6E6C-AD20-D20B-E1F7-5BCB6C7FD284}"/>
              </a:ext>
            </a:extLst>
          </p:cNvPr>
          <p:cNvSpPr txBox="1">
            <a:spLocks/>
          </p:cNvSpPr>
          <p:nvPr/>
        </p:nvSpPr>
        <p:spPr>
          <a:xfrm>
            <a:off x="524785" y="264870"/>
            <a:ext cx="5318475" cy="673935"/>
          </a:xfrm>
          <a:prstGeom prst="rect">
            <a:avLst/>
          </a:prstGeom>
        </p:spPr>
        <p:txBody>
          <a:bodyPr vert="horz" lIns="91440" tIns="45720" rIns="91440" bIns="45720" rtlCol="0" anchor="ctr">
            <a:normAutofit/>
          </a:bodyPr>
          <a:lstStyle>
            <a:lvl1pPr algn="ctr" defTabSz="457200" rtl="0" eaLnBrk="0" fontAlgn="base" hangingPunct="0">
              <a:spcBef>
                <a:spcPct val="0"/>
              </a:spcBef>
              <a:spcAft>
                <a:spcPct val="0"/>
              </a:spcAft>
              <a:defRPr sz="3200" kern="1200">
                <a:solidFill>
                  <a:schemeClr val="bg1"/>
                </a:solidFill>
                <a:latin typeface="Calibri"/>
                <a:ea typeface="Geneva" pitchFamily="-65" charset="-128"/>
                <a:cs typeface="Calibri"/>
              </a:defRPr>
            </a:lvl1pPr>
            <a:lvl2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9pPr>
          </a:lstStyle>
          <a:p>
            <a:pPr algn="l" defTabSz="914400" eaLnBrk="1" hangingPunct="1">
              <a:lnSpc>
                <a:spcPct val="90000"/>
              </a:lnSpc>
              <a:spcAft>
                <a:spcPts val="600"/>
              </a:spcAft>
            </a:pPr>
            <a:r>
              <a:rPr lang="en-US" sz="3000">
                <a:solidFill>
                  <a:srgbClr val="FFFFFF"/>
                </a:solidFill>
                <a:latin typeface="+mj-lt"/>
                <a:ea typeface="+mj-ea"/>
                <a:cs typeface="+mj-cs"/>
              </a:rPr>
              <a:t>Case Studies</a:t>
            </a:r>
          </a:p>
        </p:txBody>
      </p:sp>
      <p:pic>
        <p:nvPicPr>
          <p:cNvPr id="8" name="Content Placeholder 9">
            <a:extLst>
              <a:ext uri="{FF2B5EF4-FFF2-40B4-BE49-F238E27FC236}">
                <a16:creationId xmlns:a16="http://schemas.microsoft.com/office/drawing/2014/main" id="{F02FDDF4-BAB4-82E0-A64D-43AC64E96406}"/>
              </a:ext>
            </a:extLst>
          </p:cNvPr>
          <p:cNvPicPr>
            <a:picLocks noChangeAspect="1"/>
          </p:cNvPicPr>
          <p:nvPr/>
        </p:nvPicPr>
        <p:blipFill>
          <a:blip r:embed="rId3"/>
          <a:srcRect l="8157" r="12781"/>
          <a:stretch>
            <a:fillRect/>
          </a:stretch>
        </p:blipFill>
        <p:spPr bwMode="auto">
          <a:xfrm>
            <a:off x="152400" y="1587611"/>
            <a:ext cx="4232727" cy="283745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9" name="Picture 8">
            <a:extLst>
              <a:ext uri="{FF2B5EF4-FFF2-40B4-BE49-F238E27FC236}">
                <a16:creationId xmlns:a16="http://schemas.microsoft.com/office/drawing/2014/main" id="{01D645BD-9D37-BC4D-C006-0A0761F667AC}"/>
              </a:ext>
            </a:extLst>
          </p:cNvPr>
          <p:cNvPicPr>
            <a:picLocks noChangeAspect="1"/>
          </p:cNvPicPr>
          <p:nvPr/>
        </p:nvPicPr>
        <p:blipFill>
          <a:blip r:embed="rId4"/>
          <a:srcRect l="2154" r="6850" b="-1"/>
          <a:stretch>
            <a:fillRect/>
          </a:stretch>
        </p:blipFill>
        <p:spPr>
          <a:xfrm>
            <a:off x="4572000" y="1446467"/>
            <a:ext cx="4484078" cy="3005970"/>
          </a:xfrm>
          <a:prstGeom prst="rect">
            <a:avLst/>
          </a:prstGeom>
        </p:spPr>
      </p:pic>
      <p:sp>
        <p:nvSpPr>
          <p:cNvPr id="6" name="Slide Number Placeholder 5">
            <a:extLst>
              <a:ext uri="{FF2B5EF4-FFF2-40B4-BE49-F238E27FC236}">
                <a16:creationId xmlns:a16="http://schemas.microsoft.com/office/drawing/2014/main" id="{25DEB6E2-3B6B-FC28-AA6A-136CD42F8967}"/>
              </a:ext>
            </a:extLst>
          </p:cNvPr>
          <p:cNvSpPr>
            <a:spLocks noGrp="1"/>
          </p:cNvSpPr>
          <p:nvPr>
            <p:ph type="sldNum" sz="quarter" idx="10"/>
          </p:nvPr>
        </p:nvSpPr>
        <p:spPr>
          <a:xfrm>
            <a:off x="8778240" y="4823309"/>
            <a:ext cx="336042" cy="273844"/>
          </a:xfrm>
        </p:spPr>
        <p:txBody>
          <a:bodyPr vert="horz" lIns="91440" tIns="45720" rIns="91440" bIns="45720" rtlCol="0" anchor="ctr">
            <a:normAutofit/>
          </a:bodyPr>
          <a:lstStyle/>
          <a:p>
            <a:pPr algn="r" defTabSz="914400">
              <a:spcAft>
                <a:spcPts val="600"/>
              </a:spcAft>
              <a:defRPr/>
            </a:pPr>
            <a:fld id="{57A9B1A9-890C-8B44-BE90-7CB4395EE4D3}" type="slidenum">
              <a:rPr lang="en-US" sz="800">
                <a:solidFill>
                  <a:schemeClr val="tx1">
                    <a:lumMod val="50000"/>
                    <a:lumOff val="50000"/>
                  </a:schemeClr>
                </a:solidFill>
                <a:latin typeface="+mn-lt"/>
                <a:ea typeface="+mn-ea"/>
                <a:cs typeface="+mn-cs"/>
              </a:rPr>
              <a:pPr algn="r" defTabSz="914400">
                <a:spcAft>
                  <a:spcPts val="600"/>
                </a:spcAft>
                <a:defRPr/>
              </a:pPr>
              <a:t>16</a:t>
            </a:fld>
            <a:endParaRPr lang="en-US" sz="800">
              <a:solidFill>
                <a:schemeClr val="tx1">
                  <a:lumMod val="50000"/>
                  <a:lumOff val="50000"/>
                </a:schemeClr>
              </a:solidFill>
              <a:latin typeface="+mn-lt"/>
              <a:ea typeface="+mn-ea"/>
              <a:cs typeface="+mn-cs"/>
            </a:endParaRPr>
          </a:p>
        </p:txBody>
      </p:sp>
    </p:spTree>
    <p:extLst>
      <p:ext uri="{BB962C8B-B14F-4D97-AF65-F5344CB8AC3E}">
        <p14:creationId xmlns:p14="http://schemas.microsoft.com/office/powerpoint/2010/main" val="3439795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09594-10A6-C9BA-D7D4-E16461124FF0}"/>
              </a:ext>
            </a:extLst>
          </p:cNvPr>
          <p:cNvSpPr>
            <a:spLocks noGrp="1"/>
          </p:cNvSpPr>
          <p:nvPr>
            <p:ph type="title"/>
          </p:nvPr>
        </p:nvSpPr>
        <p:spPr>
          <a:xfrm>
            <a:off x="457200" y="57150"/>
            <a:ext cx="8229600" cy="742950"/>
          </a:xfrm>
        </p:spPr>
        <p:txBody>
          <a:bodyPr/>
          <a:lstStyle/>
          <a:p>
            <a:r>
              <a:rPr lang="en-US"/>
              <a:t>Village Network</a:t>
            </a:r>
            <a:endParaRPr lang="en-US" dirty="0"/>
          </a:p>
        </p:txBody>
      </p:sp>
      <p:pic>
        <p:nvPicPr>
          <p:cNvPr id="6" name="Content Placeholder 5">
            <a:hlinkClick r:id="rId2"/>
            <a:extLst>
              <a:ext uri="{FF2B5EF4-FFF2-40B4-BE49-F238E27FC236}">
                <a16:creationId xmlns:a16="http://schemas.microsoft.com/office/drawing/2014/main" id="{77FF6569-4DC0-048F-2CE7-E69DA632C173}"/>
              </a:ext>
            </a:extLst>
          </p:cNvPr>
          <p:cNvPicPr>
            <a:picLocks noGrp="1" noChangeAspect="1"/>
          </p:cNvPicPr>
          <p:nvPr>
            <p:ph idx="1"/>
          </p:nvPr>
        </p:nvPicPr>
        <p:blipFill>
          <a:blip r:embed="rId3"/>
          <a:stretch>
            <a:fillRect/>
          </a:stretch>
        </p:blipFill>
        <p:spPr bwMode="auto">
          <a:xfrm>
            <a:off x="609601" y="751198"/>
            <a:ext cx="7848599" cy="3814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4" name="Slide Number Placeholder 3">
            <a:extLst>
              <a:ext uri="{FF2B5EF4-FFF2-40B4-BE49-F238E27FC236}">
                <a16:creationId xmlns:a16="http://schemas.microsoft.com/office/drawing/2014/main" id="{A67DD595-D6CE-6AB5-6BE7-F4CA31A6AF87}"/>
              </a:ext>
            </a:extLst>
          </p:cNvPr>
          <p:cNvSpPr>
            <a:spLocks noGrp="1"/>
          </p:cNvSpPr>
          <p:nvPr>
            <p:ph type="sldNum" sz="quarter" idx="10"/>
          </p:nvPr>
        </p:nvSpPr>
        <p:spPr/>
        <p:txBody>
          <a:bodyPr/>
          <a:lstStyle/>
          <a:p>
            <a:pPr>
              <a:defRPr/>
            </a:pPr>
            <a:fld id="{67ED70C6-FDCB-5747-9A21-CEFC4DDC4D7F}" type="slidenum">
              <a:rPr lang="en-US" smtClean="0"/>
              <a:pPr>
                <a:defRPr/>
              </a:pPr>
              <a:t>17</a:t>
            </a:fld>
            <a:endParaRPr lang="en-US" dirty="0"/>
          </a:p>
        </p:txBody>
      </p:sp>
    </p:spTree>
    <p:extLst>
      <p:ext uri="{BB962C8B-B14F-4D97-AF65-F5344CB8AC3E}">
        <p14:creationId xmlns:p14="http://schemas.microsoft.com/office/powerpoint/2010/main" val="2250221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A42C7B2-7BD6-433A-95AB-5AA4F44B5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DB53E55-312B-EEC3-3DC3-35B7AFCD3333}"/>
              </a:ext>
            </a:extLst>
          </p:cNvPr>
          <p:cNvPicPr>
            <a:picLocks noChangeAspect="1"/>
          </p:cNvPicPr>
          <p:nvPr/>
        </p:nvPicPr>
        <p:blipFill>
          <a:blip r:embed="rId3"/>
          <a:srcRect l="15749" r="669"/>
          <a:stretch>
            <a:fillRect/>
          </a:stretch>
        </p:blipFill>
        <p:spPr>
          <a:xfrm>
            <a:off x="-4" y="10"/>
            <a:ext cx="5732059" cy="5143490"/>
          </a:xfrm>
          <a:prstGeom prst="rect">
            <a:avLst/>
          </a:prstGeom>
        </p:spPr>
      </p:pic>
      <p:sp>
        <p:nvSpPr>
          <p:cNvPr id="73" name="Rectangle 72">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447" y="2989596"/>
            <a:ext cx="4716196" cy="1689924"/>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E107EA7-F587-23D7-395F-91211D428454}"/>
              </a:ext>
            </a:extLst>
          </p:cNvPr>
          <p:cNvSpPr>
            <a:spLocks noGrp="1"/>
          </p:cNvSpPr>
          <p:nvPr>
            <p:ph type="title"/>
          </p:nvPr>
        </p:nvSpPr>
        <p:spPr>
          <a:xfrm>
            <a:off x="630936" y="3114468"/>
            <a:ext cx="1584198" cy="1440180"/>
          </a:xfrm>
        </p:spPr>
        <p:txBody>
          <a:bodyPr vert="horz" lIns="91440" tIns="45720" rIns="91440" bIns="45720" rtlCol="0" anchor="ctr">
            <a:normAutofit/>
          </a:bodyPr>
          <a:lstStyle/>
          <a:p>
            <a:pPr algn="l" defTabSz="914400" eaLnBrk="1" hangingPunct="1">
              <a:lnSpc>
                <a:spcPct val="90000"/>
              </a:lnSpc>
            </a:pPr>
            <a:r>
              <a:rPr lang="en-US" sz="1800" kern="1200">
                <a:solidFill>
                  <a:schemeClr val="tx1"/>
                </a:solidFill>
                <a:latin typeface="+mj-lt"/>
                <a:ea typeface="+mj-ea"/>
                <a:cs typeface="+mj-cs"/>
              </a:rPr>
              <a:t>The Ardens</a:t>
            </a:r>
          </a:p>
        </p:txBody>
      </p:sp>
      <p:pic>
        <p:nvPicPr>
          <p:cNvPr id="9" name="Content Placeholder 8">
            <a:extLst>
              <a:ext uri="{FF2B5EF4-FFF2-40B4-BE49-F238E27FC236}">
                <a16:creationId xmlns:a16="http://schemas.microsoft.com/office/drawing/2014/main" id="{53911BD6-2676-EC92-4883-04BC1487DB1A}"/>
              </a:ext>
            </a:extLst>
          </p:cNvPr>
          <p:cNvPicPr>
            <a:picLocks noChangeAspect="1"/>
          </p:cNvPicPr>
          <p:nvPr/>
        </p:nvPicPr>
        <p:blipFill>
          <a:blip r:embed="rId4"/>
          <a:srcRect l="1755" r="-1" b="-1"/>
          <a:stretch>
            <a:fillRect/>
          </a:stretch>
        </p:blipFill>
        <p:spPr bwMode="auto">
          <a:xfrm>
            <a:off x="5857090" y="10"/>
            <a:ext cx="3286910" cy="250922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74" name="Rectangle 73">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1401" y="3588408"/>
            <a:ext cx="96012" cy="4904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95760" y="3827701"/>
            <a:ext cx="109728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Content Placeholder 25">
            <a:extLst>
              <a:ext uri="{FF2B5EF4-FFF2-40B4-BE49-F238E27FC236}">
                <a16:creationId xmlns:a16="http://schemas.microsoft.com/office/drawing/2014/main" id="{0A1BA399-5035-0B7F-A407-2FD5AE0201BE}"/>
              </a:ext>
            </a:extLst>
          </p:cNvPr>
          <p:cNvSpPr>
            <a:spLocks noGrp="1"/>
          </p:cNvSpPr>
          <p:nvPr>
            <p:ph sz="half" idx="2"/>
          </p:nvPr>
        </p:nvSpPr>
        <p:spPr>
          <a:xfrm>
            <a:off x="2523744" y="3113532"/>
            <a:ext cx="2489454" cy="1440180"/>
          </a:xfrm>
        </p:spPr>
        <p:txBody>
          <a:bodyPr vert="horz" lIns="91440" tIns="45720" rIns="91440" bIns="45720" rtlCol="0" anchor="ctr">
            <a:normAutofit/>
          </a:bodyPr>
          <a:lstStyle/>
          <a:p>
            <a:pPr indent="-228600" defTabSz="914400" eaLnBrk="1" hangingPunct="1">
              <a:lnSpc>
                <a:spcPct val="90000"/>
              </a:lnSpc>
              <a:buFont typeface="Arial" panose="020B0604020202020204" pitchFamily="34" charset="0"/>
              <a:buChar char="•"/>
            </a:pPr>
            <a:r>
              <a:rPr lang="en-US" sz="1300">
                <a:solidFill>
                  <a:schemeClr val="tx1"/>
                </a:solidFill>
                <a:latin typeface="+mn-lt"/>
                <a:ea typeface="+mn-ea"/>
                <a:cs typeface="+mn-cs"/>
              </a:rPr>
              <a:t>Housing</a:t>
            </a:r>
          </a:p>
          <a:p>
            <a:pPr indent="-228600" defTabSz="914400" eaLnBrk="1" hangingPunct="1">
              <a:lnSpc>
                <a:spcPct val="90000"/>
              </a:lnSpc>
              <a:buFont typeface="Arial" panose="020B0604020202020204" pitchFamily="34" charset="0"/>
              <a:buChar char="•"/>
            </a:pPr>
            <a:r>
              <a:rPr lang="en-US" sz="1300">
                <a:solidFill>
                  <a:schemeClr val="tx1"/>
                </a:solidFill>
                <a:latin typeface="+mn-lt"/>
                <a:ea typeface="+mn-ea"/>
                <a:cs typeface="+mn-cs"/>
              </a:rPr>
              <a:t>Transportation</a:t>
            </a:r>
          </a:p>
          <a:p>
            <a:pPr indent="-228600" defTabSz="914400" eaLnBrk="1" hangingPunct="1">
              <a:lnSpc>
                <a:spcPct val="90000"/>
              </a:lnSpc>
              <a:buFont typeface="Arial" panose="020B0604020202020204" pitchFamily="34" charset="0"/>
              <a:buChar char="•"/>
            </a:pPr>
            <a:r>
              <a:rPr lang="en-US" sz="1300">
                <a:solidFill>
                  <a:schemeClr val="tx1"/>
                </a:solidFill>
                <a:latin typeface="+mn-lt"/>
                <a:ea typeface="+mn-ea"/>
                <a:cs typeface="+mn-cs"/>
              </a:rPr>
              <a:t>Emergency Preparedness</a:t>
            </a:r>
          </a:p>
          <a:p>
            <a:pPr indent="-228600" defTabSz="914400" eaLnBrk="1" hangingPunct="1">
              <a:lnSpc>
                <a:spcPct val="90000"/>
              </a:lnSpc>
              <a:buFont typeface="Arial" panose="020B0604020202020204" pitchFamily="34" charset="0"/>
              <a:buChar char="•"/>
            </a:pPr>
            <a:r>
              <a:rPr lang="en-US" sz="1300">
                <a:solidFill>
                  <a:schemeClr val="tx1"/>
                </a:solidFill>
                <a:latin typeface="+mn-lt"/>
                <a:ea typeface="+mn-ea"/>
                <a:cs typeface="+mn-cs"/>
              </a:rPr>
              <a:t>Reducing Social Isolation</a:t>
            </a:r>
          </a:p>
        </p:txBody>
      </p:sp>
      <p:pic>
        <p:nvPicPr>
          <p:cNvPr id="7" name="Content Placeholder 6">
            <a:extLst>
              <a:ext uri="{FF2B5EF4-FFF2-40B4-BE49-F238E27FC236}">
                <a16:creationId xmlns:a16="http://schemas.microsoft.com/office/drawing/2014/main" id="{CF2B651F-28A4-0DC4-3980-F2E0636A6CD9}"/>
              </a:ext>
            </a:extLst>
          </p:cNvPr>
          <p:cNvPicPr>
            <a:picLocks noGrp="1" noChangeAspect="1"/>
          </p:cNvPicPr>
          <p:nvPr>
            <p:ph sz="half" idx="1"/>
          </p:nvPr>
        </p:nvPicPr>
        <p:blipFill>
          <a:blip r:embed="rId5"/>
          <a:srcRect r="1754" b="-1"/>
          <a:stretch>
            <a:fillRect/>
          </a:stretch>
        </p:blipFill>
        <p:spPr bwMode="auto">
          <a:xfrm>
            <a:off x="5857096" y="2634265"/>
            <a:ext cx="3286909" cy="250923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5" name="Slide Number Placeholder 4">
            <a:extLst>
              <a:ext uri="{FF2B5EF4-FFF2-40B4-BE49-F238E27FC236}">
                <a16:creationId xmlns:a16="http://schemas.microsoft.com/office/drawing/2014/main" id="{F8231242-B65B-5E81-8F64-ACFB2176FC15}"/>
              </a:ext>
            </a:extLst>
          </p:cNvPr>
          <p:cNvSpPr>
            <a:spLocks noGrp="1"/>
          </p:cNvSpPr>
          <p:nvPr>
            <p:ph type="sldNum" sz="quarter" idx="10"/>
          </p:nvPr>
        </p:nvSpPr>
        <p:spPr>
          <a:xfrm>
            <a:off x="6457950" y="4767262"/>
            <a:ext cx="2057400" cy="273844"/>
          </a:xfrm>
        </p:spPr>
        <p:txBody>
          <a:bodyPr vert="horz" lIns="91440" tIns="45720" rIns="91440" bIns="45720" rtlCol="0" anchor="ctr">
            <a:normAutofit/>
          </a:bodyPr>
          <a:lstStyle/>
          <a:p>
            <a:pPr algn="r" defTabSz="914400">
              <a:lnSpc>
                <a:spcPct val="90000"/>
              </a:lnSpc>
              <a:spcAft>
                <a:spcPts val="600"/>
              </a:spcAft>
              <a:defRPr/>
            </a:pPr>
            <a:fld id="{2F8EF95E-660F-6F48-9B3C-B3F93E20ACE1}" type="slidenum">
              <a:rPr lang="en-US">
                <a:latin typeface="+mn-lt"/>
                <a:ea typeface="+mn-ea"/>
                <a:cs typeface="+mn-cs"/>
              </a:rPr>
              <a:pPr algn="r" defTabSz="914400">
                <a:lnSpc>
                  <a:spcPct val="90000"/>
                </a:lnSpc>
                <a:spcAft>
                  <a:spcPts val="600"/>
                </a:spcAft>
                <a:defRPr/>
              </a:pPr>
              <a:t>18</a:t>
            </a:fld>
            <a:endParaRPr lang="en-US">
              <a:latin typeface="+mn-lt"/>
              <a:ea typeface="+mn-ea"/>
              <a:cs typeface="+mn-cs"/>
            </a:endParaRPr>
          </a:p>
        </p:txBody>
      </p:sp>
    </p:spTree>
    <p:extLst>
      <p:ext uri="{BB962C8B-B14F-4D97-AF65-F5344CB8AC3E}">
        <p14:creationId xmlns:p14="http://schemas.microsoft.com/office/powerpoint/2010/main" val="522876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7BB96-7EB1-3E31-F87B-B64AC57E6FD9}"/>
              </a:ext>
            </a:extLst>
          </p:cNvPr>
          <p:cNvSpPr>
            <a:spLocks noGrp="1"/>
          </p:cNvSpPr>
          <p:nvPr>
            <p:ph type="title"/>
          </p:nvPr>
        </p:nvSpPr>
        <p:spPr>
          <a:xfrm>
            <a:off x="457200" y="227012"/>
            <a:ext cx="8229600" cy="742950"/>
          </a:xfrm>
        </p:spPr>
        <p:txBody>
          <a:bodyPr/>
          <a:lstStyle/>
          <a:p>
            <a:pPr lvl="0"/>
            <a:r>
              <a:rPr lang="en-US" dirty="0"/>
              <a:t>Presentation Outline</a:t>
            </a:r>
          </a:p>
        </p:txBody>
      </p:sp>
      <p:sp>
        <p:nvSpPr>
          <p:cNvPr id="5" name="Content Placeholder 4">
            <a:extLst>
              <a:ext uri="{FF2B5EF4-FFF2-40B4-BE49-F238E27FC236}">
                <a16:creationId xmlns:a16="http://schemas.microsoft.com/office/drawing/2014/main" id="{49CD5C72-A6C6-34D3-9605-581D8E0C9E09}"/>
              </a:ext>
            </a:extLst>
          </p:cNvPr>
          <p:cNvSpPr>
            <a:spLocks noGrp="1"/>
          </p:cNvSpPr>
          <p:nvPr>
            <p:ph idx="1"/>
          </p:nvPr>
        </p:nvSpPr>
        <p:spPr>
          <a:xfrm>
            <a:off x="2438400" y="1352550"/>
            <a:ext cx="6705600" cy="2651125"/>
          </a:xfrm>
        </p:spPr>
        <p:txBody>
          <a:bodyPr/>
          <a:lstStyle/>
          <a:p>
            <a:r>
              <a:rPr lang="en-US" sz="2800" dirty="0"/>
              <a:t>Projects</a:t>
            </a:r>
          </a:p>
          <a:p>
            <a:pPr lvl="1"/>
            <a:r>
              <a:rPr lang="en-US" sz="2800" dirty="0"/>
              <a:t>Delaware Farm &amp; Food Council </a:t>
            </a:r>
            <a:br>
              <a:rPr lang="en-US" sz="2800" dirty="0"/>
            </a:br>
            <a:r>
              <a:rPr lang="en-US" sz="2400" i="1" dirty="0"/>
              <a:t>Julia O’ Hanlon</a:t>
            </a:r>
          </a:p>
          <a:p>
            <a:pPr lvl="1"/>
            <a:r>
              <a:rPr lang="en-US" sz="2800" dirty="0"/>
              <a:t>Delaware Planning for Local Adaptation</a:t>
            </a:r>
            <a:br>
              <a:rPr lang="en-US" sz="2800" dirty="0"/>
            </a:br>
            <a:r>
              <a:rPr lang="en-US" sz="2800" dirty="0"/>
              <a:t>Needs (DE-PLANs)</a:t>
            </a:r>
            <a:br>
              <a:rPr lang="en-US" sz="2800" dirty="0"/>
            </a:br>
            <a:r>
              <a:rPr lang="en-US" sz="2400" i="1" dirty="0"/>
              <a:t>Danielle Swallow and Julia O’Hanlon</a:t>
            </a:r>
          </a:p>
        </p:txBody>
      </p:sp>
      <p:sp>
        <p:nvSpPr>
          <p:cNvPr id="3" name="Slide Number Placeholder 2">
            <a:extLst>
              <a:ext uri="{FF2B5EF4-FFF2-40B4-BE49-F238E27FC236}">
                <a16:creationId xmlns:a16="http://schemas.microsoft.com/office/drawing/2014/main" id="{837DC738-BA72-3ECA-C9F5-883588D787D9}"/>
              </a:ext>
            </a:extLst>
          </p:cNvPr>
          <p:cNvSpPr>
            <a:spLocks noGrp="1"/>
          </p:cNvSpPr>
          <p:nvPr>
            <p:ph type="sldNum" sz="quarter" idx="10"/>
          </p:nvPr>
        </p:nvSpPr>
        <p:spPr/>
        <p:txBody>
          <a:bodyPr/>
          <a:lstStyle/>
          <a:p>
            <a:pPr>
              <a:defRPr/>
            </a:pPr>
            <a:r>
              <a:rPr lang="en-US"/>
              <a:t>1</a:t>
            </a:r>
            <a:endParaRPr lang="en-US" dirty="0"/>
          </a:p>
        </p:txBody>
      </p:sp>
      <p:pic>
        <p:nvPicPr>
          <p:cNvPr id="6" name="Picture 5">
            <a:extLst>
              <a:ext uri="{FF2B5EF4-FFF2-40B4-BE49-F238E27FC236}">
                <a16:creationId xmlns:a16="http://schemas.microsoft.com/office/drawing/2014/main" id="{DE03CAC7-CEB0-484F-A1FE-1E1AD5BBB5CB}"/>
              </a:ext>
            </a:extLst>
          </p:cNvPr>
          <p:cNvPicPr>
            <a:picLocks noChangeAspect="1"/>
          </p:cNvPicPr>
          <p:nvPr/>
        </p:nvPicPr>
        <p:blipFill>
          <a:blip r:embed="rId3"/>
          <a:stretch>
            <a:fillRect/>
          </a:stretch>
        </p:blipFill>
        <p:spPr>
          <a:xfrm>
            <a:off x="381000" y="1542614"/>
            <a:ext cx="2030730" cy="2270995"/>
          </a:xfrm>
          <a:prstGeom prst="rect">
            <a:avLst/>
          </a:prstGeom>
        </p:spPr>
      </p:pic>
    </p:spTree>
    <p:extLst>
      <p:ext uri="{BB962C8B-B14F-4D97-AF65-F5344CB8AC3E}">
        <p14:creationId xmlns:p14="http://schemas.microsoft.com/office/powerpoint/2010/main" val="4240989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a:hlinkClick r:id="rId3"/>
            <a:extLst>
              <a:ext uri="{FF2B5EF4-FFF2-40B4-BE49-F238E27FC236}">
                <a16:creationId xmlns:a16="http://schemas.microsoft.com/office/drawing/2014/main" id="{E874745C-B6ED-4648-EFFC-C2FCA2567CC6}"/>
              </a:ext>
            </a:extLst>
          </p:cNvPr>
          <p:cNvPicPr>
            <a:picLocks noGrp="1" noChangeAspect="1"/>
          </p:cNvPicPr>
          <p:nvPr>
            <p:ph idx="1"/>
          </p:nvPr>
        </p:nvPicPr>
        <p:blipFill>
          <a:blip r:embed="rId4"/>
          <a:srcRect r="12444"/>
          <a:stretch>
            <a:fillRect/>
          </a:stretch>
        </p:blipFill>
        <p:spPr bwMode="auto">
          <a:xfrm>
            <a:off x="20" y="10"/>
            <a:ext cx="9143980" cy="514349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13" name="Rectangle 1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90106"/>
            <a:ext cx="9144000" cy="55241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CB6287-B0FB-3BCA-A0F6-AF535C090F57}"/>
              </a:ext>
            </a:extLst>
          </p:cNvPr>
          <p:cNvSpPr>
            <a:spLocks noGrp="1"/>
          </p:cNvSpPr>
          <p:nvPr>
            <p:ph type="title"/>
          </p:nvPr>
        </p:nvSpPr>
        <p:spPr>
          <a:xfrm>
            <a:off x="392906" y="3987930"/>
            <a:ext cx="8408194" cy="558627"/>
          </a:xfrm>
        </p:spPr>
        <p:txBody>
          <a:bodyPr vert="horz" lIns="91440" tIns="45720" rIns="91440" bIns="45720" rtlCol="0" anchor="ctr">
            <a:normAutofit/>
          </a:bodyPr>
          <a:lstStyle/>
          <a:p>
            <a:pPr defTabSz="914400" eaLnBrk="1" hangingPunct="1">
              <a:lnSpc>
                <a:spcPct val="90000"/>
              </a:lnSpc>
            </a:pPr>
            <a:r>
              <a:rPr lang="en-US" sz="2700" dirty="0">
                <a:solidFill>
                  <a:schemeClr val="tx1">
                    <a:lumMod val="85000"/>
                    <a:lumOff val="15000"/>
                  </a:schemeClr>
                </a:solidFill>
                <a:latin typeface="+mj-lt"/>
                <a:ea typeface="+mj-ea"/>
                <a:cs typeface="+mj-cs"/>
              </a:rPr>
              <a:t>Mobile Homes: Angola / Long Neck</a:t>
            </a:r>
          </a:p>
        </p:txBody>
      </p:sp>
      <p:cxnSp>
        <p:nvCxnSpPr>
          <p:cNvPr id="15" name="Straight Connector 1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931487"/>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601139"/>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A87C6170-8D67-C888-4919-32203BA58328}"/>
              </a:ext>
            </a:extLst>
          </p:cNvPr>
          <p:cNvSpPr>
            <a:spLocks noGrp="1"/>
          </p:cNvSpPr>
          <p:nvPr>
            <p:ph type="sldNum" sz="quarter" idx="10"/>
          </p:nvPr>
        </p:nvSpPr>
        <p:spPr>
          <a:xfrm>
            <a:off x="6457950" y="4767262"/>
            <a:ext cx="2057400" cy="273844"/>
          </a:xfrm>
        </p:spPr>
        <p:txBody>
          <a:bodyPr vert="horz" lIns="91440" tIns="45720" rIns="91440" bIns="45720" rtlCol="0" anchor="ctr">
            <a:normAutofit/>
          </a:bodyPr>
          <a:lstStyle/>
          <a:p>
            <a:pPr algn="r">
              <a:lnSpc>
                <a:spcPct val="90000"/>
              </a:lnSpc>
              <a:spcAft>
                <a:spcPts val="600"/>
              </a:spcAft>
              <a:defRPr/>
            </a:pPr>
            <a:fld id="{2F8EF95E-660F-6F48-9B3C-B3F93E20ACE1}" type="slidenum">
              <a:rPr lang="en-US">
                <a:solidFill>
                  <a:srgbClr val="FFFFFF"/>
                </a:solidFill>
                <a:latin typeface="+mn-lt"/>
                <a:ea typeface="+mn-ea"/>
                <a:cs typeface="+mn-cs"/>
              </a:rPr>
              <a:pPr algn="r">
                <a:lnSpc>
                  <a:spcPct val="90000"/>
                </a:lnSpc>
                <a:spcAft>
                  <a:spcPts val="600"/>
                </a:spcAft>
                <a:defRPr/>
              </a:pPr>
              <a:t>19</a:t>
            </a:fld>
            <a:endParaRPr lang="en-US">
              <a:solidFill>
                <a:srgbClr val="FFFFFF"/>
              </a:solidFill>
              <a:latin typeface="+mn-lt"/>
              <a:ea typeface="+mn-ea"/>
              <a:cs typeface="+mn-cs"/>
            </a:endParaRPr>
          </a:p>
        </p:txBody>
      </p:sp>
    </p:spTree>
    <p:extLst>
      <p:ext uri="{BB962C8B-B14F-4D97-AF65-F5344CB8AC3E}">
        <p14:creationId xmlns:p14="http://schemas.microsoft.com/office/powerpoint/2010/main" val="4288055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AED50-74FC-0147-A9E5-F72850CDDDC7}"/>
              </a:ext>
            </a:extLst>
          </p:cNvPr>
          <p:cNvSpPr>
            <a:spLocks noGrp="1"/>
          </p:cNvSpPr>
          <p:nvPr>
            <p:ph type="ctrTitle"/>
          </p:nvPr>
        </p:nvSpPr>
        <p:spPr>
          <a:xfrm>
            <a:off x="1524000" y="610880"/>
            <a:ext cx="6385810" cy="1089119"/>
          </a:xfrm>
        </p:spPr>
        <p:txBody>
          <a:bodyPr/>
          <a:lstStyle/>
          <a:p>
            <a:br>
              <a:rPr lang="en-US" sz="4000" i="1" dirty="0">
                <a:solidFill>
                  <a:schemeClr val="bg1">
                    <a:lumMod val="95000"/>
                  </a:schemeClr>
                </a:solidFill>
              </a:rPr>
            </a:br>
            <a:br>
              <a:rPr lang="en-US" sz="4000" i="1" dirty="0">
                <a:solidFill>
                  <a:schemeClr val="bg1">
                    <a:lumMod val="95000"/>
                  </a:schemeClr>
                </a:solidFill>
              </a:rPr>
            </a:br>
            <a:br>
              <a:rPr lang="en-US" sz="4000" i="1" dirty="0">
                <a:solidFill>
                  <a:schemeClr val="bg1">
                    <a:lumMod val="95000"/>
                  </a:schemeClr>
                </a:solidFill>
              </a:rPr>
            </a:br>
            <a:br>
              <a:rPr lang="en-US" sz="4000" i="1" dirty="0">
                <a:solidFill>
                  <a:schemeClr val="bg1">
                    <a:lumMod val="95000"/>
                  </a:schemeClr>
                </a:solidFill>
              </a:rPr>
            </a:br>
            <a:r>
              <a:rPr lang="en-US" sz="4000" i="1" dirty="0">
                <a:solidFill>
                  <a:schemeClr val="bg1">
                    <a:lumMod val="95000"/>
                  </a:schemeClr>
                </a:solidFill>
              </a:rPr>
              <a:t>Thank you!</a:t>
            </a:r>
            <a:br>
              <a:rPr lang="en-US" sz="2800" i="1" dirty="0">
                <a:solidFill>
                  <a:schemeClr val="bg1">
                    <a:lumMod val="95000"/>
                  </a:schemeClr>
                </a:solidFill>
              </a:rPr>
            </a:br>
            <a:br>
              <a:rPr lang="en-US" sz="4000" i="1" dirty="0">
                <a:solidFill>
                  <a:schemeClr val="bg1">
                    <a:lumMod val="95000"/>
                  </a:schemeClr>
                </a:solidFill>
              </a:rPr>
            </a:br>
            <a:r>
              <a:rPr lang="en-US" sz="4000" dirty="0"/>
              <a:t> </a:t>
            </a:r>
            <a:br>
              <a:rPr lang="en-US" sz="4000" dirty="0"/>
            </a:br>
            <a:br>
              <a:rPr lang="en-US" sz="4000" b="1" dirty="0">
                <a:solidFill>
                  <a:schemeClr val="bg1">
                    <a:lumMod val="95000"/>
                  </a:schemeClr>
                </a:solidFill>
              </a:rPr>
            </a:br>
            <a:br>
              <a:rPr lang="en-US" dirty="0">
                <a:solidFill>
                  <a:schemeClr val="bg1">
                    <a:lumMod val="95000"/>
                  </a:schemeClr>
                </a:solidFill>
              </a:rPr>
            </a:br>
            <a:endParaRPr lang="en-US" dirty="0"/>
          </a:p>
        </p:txBody>
      </p:sp>
      <p:sp>
        <p:nvSpPr>
          <p:cNvPr id="5" name="Title 1"/>
          <p:cNvSpPr txBox="1">
            <a:spLocks/>
          </p:cNvSpPr>
          <p:nvPr/>
        </p:nvSpPr>
        <p:spPr>
          <a:xfrm>
            <a:off x="1657350" y="1597819"/>
            <a:ext cx="5829300" cy="1102519"/>
          </a:xfrm>
          <a:prstGeom prst="rect">
            <a:avLst/>
          </a:prstGeom>
        </p:spPr>
        <p:txBody>
          <a:bodyPr vert="horz" lIns="68580" tIns="34290" rIns="68580" bIns="34290" rtlCol="0" anchor="ctr">
            <a:normAutofit/>
          </a:bodyPr>
          <a:lstStyle/>
          <a:p>
            <a:pPr algn="ctr" defTabSz="342900" fontAlgn="auto">
              <a:spcAft>
                <a:spcPts val="0"/>
              </a:spcAft>
              <a:defRPr/>
            </a:pPr>
            <a:endParaRPr lang="en-US" sz="3600" dirty="0">
              <a:solidFill>
                <a:schemeClr val="bg1"/>
              </a:solidFill>
              <a:latin typeface="Trebuchet MS"/>
              <a:ea typeface="+mj-ea"/>
              <a:cs typeface="Trebuchet MS"/>
            </a:endParaRPr>
          </a:p>
        </p:txBody>
      </p:sp>
      <p:sp>
        <p:nvSpPr>
          <p:cNvPr id="6" name="Subtitle 2"/>
          <p:cNvSpPr txBox="1">
            <a:spLocks/>
          </p:cNvSpPr>
          <p:nvPr/>
        </p:nvSpPr>
        <p:spPr>
          <a:xfrm>
            <a:off x="2171700" y="2914650"/>
            <a:ext cx="4800600" cy="1314450"/>
          </a:xfrm>
          <a:prstGeom prst="rect">
            <a:avLst/>
          </a:prstGeom>
        </p:spPr>
        <p:txBody>
          <a:bodyPr vert="horz" lIns="68580" tIns="34290" rIns="68580" bIns="34290" rtlCol="0">
            <a:normAutofit/>
          </a:bodyPr>
          <a:lstStyle/>
          <a:p>
            <a:pPr algn="ctr" defTabSz="342900" fontAlgn="auto">
              <a:spcBef>
                <a:spcPct val="20000"/>
              </a:spcBef>
              <a:spcAft>
                <a:spcPts val="0"/>
              </a:spcAft>
              <a:defRPr/>
            </a:pPr>
            <a:endParaRPr lang="en-US" sz="2100" dirty="0">
              <a:solidFill>
                <a:schemeClr val="tx2">
                  <a:lumMod val="20000"/>
                  <a:lumOff val="80000"/>
                </a:schemeClr>
              </a:solidFill>
              <a:latin typeface="Trebuchet MS"/>
              <a:ea typeface="+mn-ea"/>
              <a:cs typeface="Trebuchet MS"/>
            </a:endParaRPr>
          </a:p>
        </p:txBody>
      </p:sp>
      <p:sp>
        <p:nvSpPr>
          <p:cNvPr id="14" name="Subtitle 6">
            <a:extLst>
              <a:ext uri="{FF2B5EF4-FFF2-40B4-BE49-F238E27FC236}">
                <a16:creationId xmlns:a16="http://schemas.microsoft.com/office/drawing/2014/main" id="{F471D9AF-42E5-4B48-8F31-BE2331496CB0}"/>
              </a:ext>
            </a:extLst>
          </p:cNvPr>
          <p:cNvSpPr txBox="1">
            <a:spLocks/>
          </p:cNvSpPr>
          <p:nvPr/>
        </p:nvSpPr>
        <p:spPr>
          <a:xfrm>
            <a:off x="228601" y="1569888"/>
            <a:ext cx="8763000" cy="2802731"/>
          </a:xfrm>
          <a:prstGeom prst="rect">
            <a:avLst/>
          </a:prstGeom>
        </p:spPr>
        <p:txBody>
          <a:bodyPr>
            <a:noAutofit/>
          </a:bodyPr>
          <a:lstStyle>
            <a:lvl1pPr marL="342900" indent="-342900" algn="l" defTabSz="457200" rtl="0" eaLnBrk="0" fontAlgn="base" hangingPunct="0">
              <a:spcBef>
                <a:spcPct val="20000"/>
              </a:spcBef>
              <a:spcAft>
                <a:spcPct val="0"/>
              </a:spcAft>
              <a:buFont typeface="Arial" charset="0"/>
              <a:buChar char="•"/>
              <a:defRPr kern="1200">
                <a:solidFill>
                  <a:schemeClr val="tx2"/>
                </a:solidFill>
                <a:latin typeface="Calibri"/>
                <a:ea typeface="Geneva" pitchFamily="-65" charset="-128"/>
                <a:cs typeface="Calibri"/>
              </a:defRPr>
            </a:lvl1pPr>
            <a:lvl2pPr marL="742950" indent="-285750" algn="l" defTabSz="457200" rtl="0" eaLnBrk="0" fontAlgn="base" hangingPunct="0">
              <a:spcBef>
                <a:spcPct val="20000"/>
              </a:spcBef>
              <a:spcAft>
                <a:spcPct val="0"/>
              </a:spcAft>
              <a:buFont typeface="Arial" charset="0"/>
              <a:buChar char="–"/>
              <a:defRPr kern="1200">
                <a:solidFill>
                  <a:schemeClr val="tx2"/>
                </a:solidFill>
                <a:latin typeface="Calibri"/>
                <a:ea typeface="Geneva" pitchFamily="-65" charset="-128"/>
                <a:cs typeface="Calibri"/>
              </a:defRPr>
            </a:lvl2pPr>
            <a:lvl3pPr marL="1143000" indent="-228600" algn="l" defTabSz="457200" rtl="0" eaLnBrk="0" fontAlgn="base" hangingPunct="0">
              <a:spcBef>
                <a:spcPct val="20000"/>
              </a:spcBef>
              <a:spcAft>
                <a:spcPct val="0"/>
              </a:spcAft>
              <a:buFont typeface="Arial" charset="0"/>
              <a:buChar char="•"/>
              <a:defRPr kern="1200">
                <a:solidFill>
                  <a:schemeClr val="tx2"/>
                </a:solidFill>
                <a:latin typeface="Calibri"/>
                <a:ea typeface="ヒラギノ角ゴ Pro W3" charset="-128"/>
                <a:cs typeface="Calibri"/>
              </a:defRPr>
            </a:lvl3pPr>
            <a:lvl4pPr marL="1600200" indent="-228600" algn="l" defTabSz="457200" rtl="0" eaLnBrk="0" fontAlgn="base" hangingPunct="0">
              <a:spcBef>
                <a:spcPct val="20000"/>
              </a:spcBef>
              <a:spcAft>
                <a:spcPct val="0"/>
              </a:spcAft>
              <a:buFont typeface="Arial" charset="0"/>
              <a:buChar char="–"/>
              <a:defRPr kern="1200">
                <a:solidFill>
                  <a:schemeClr val="tx2"/>
                </a:solidFill>
                <a:latin typeface="Calibri"/>
                <a:ea typeface="ヒラギノ角ゴ Pro W3" charset="-128"/>
                <a:cs typeface="Calibri"/>
              </a:defRPr>
            </a:lvl4pPr>
            <a:lvl5pPr marL="2057400" indent="-228600" algn="l" defTabSz="457200" rtl="0" eaLnBrk="0" fontAlgn="base" hangingPunct="0">
              <a:spcBef>
                <a:spcPct val="20000"/>
              </a:spcBef>
              <a:spcAft>
                <a:spcPct val="0"/>
              </a:spcAft>
              <a:buFont typeface="Arial" charset="0"/>
              <a:buChar char="»"/>
              <a:defRPr kern="1200">
                <a:solidFill>
                  <a:schemeClr val="tx2"/>
                </a:solidFill>
                <a:latin typeface="Calibri"/>
                <a:ea typeface="ヒラギノ角ゴ Pro W3" charset="-128"/>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en-US" dirty="0">
              <a:solidFill>
                <a:schemeClr val="bg1">
                  <a:lumMod val="95000"/>
                </a:schemeClr>
              </a:solidFill>
            </a:endParaRPr>
          </a:p>
          <a:p>
            <a:pPr marL="0" indent="0" algn="ctr">
              <a:buNone/>
            </a:pPr>
            <a:r>
              <a:rPr lang="en-US" b="1" dirty="0">
                <a:solidFill>
                  <a:schemeClr val="bg1">
                    <a:lumMod val="95000"/>
                  </a:schemeClr>
                </a:solidFill>
                <a:latin typeface="Arial" panose="020B0604020202020204" pitchFamily="34" charset="0"/>
                <a:cs typeface="Arial" panose="020B0604020202020204" pitchFamily="34" charset="0"/>
              </a:rPr>
              <a:t>Nicole Minni</a:t>
            </a:r>
            <a:br>
              <a:rPr lang="en-US" b="1" dirty="0">
                <a:solidFill>
                  <a:schemeClr val="bg1">
                    <a:lumMod val="95000"/>
                  </a:schemeClr>
                </a:solidFill>
                <a:latin typeface="Arial" panose="020B0604020202020204" pitchFamily="34" charset="0"/>
                <a:cs typeface="Arial" panose="020B0604020202020204" pitchFamily="34" charset="0"/>
              </a:rPr>
            </a:br>
            <a:r>
              <a:rPr lang="en-US" b="1" dirty="0">
                <a:solidFill>
                  <a:schemeClr val="bg1">
                    <a:lumMod val="95000"/>
                  </a:schemeClr>
                </a:solidFill>
                <a:latin typeface="Arial" panose="020B0604020202020204" pitchFamily="34" charset="0"/>
                <a:cs typeface="Arial" panose="020B0604020202020204" pitchFamily="34" charset="0"/>
              </a:rPr>
              <a:t>University of Delaware</a:t>
            </a:r>
            <a:br>
              <a:rPr lang="en-US" b="1" dirty="0">
                <a:solidFill>
                  <a:schemeClr val="bg1">
                    <a:lumMod val="95000"/>
                  </a:schemeClr>
                </a:solidFill>
                <a:latin typeface="Arial" panose="020B0604020202020204" pitchFamily="34" charset="0"/>
                <a:cs typeface="Arial" panose="020B0604020202020204" pitchFamily="34" charset="0"/>
              </a:rPr>
            </a:br>
            <a:r>
              <a:rPr lang="en-US" b="1" dirty="0">
                <a:solidFill>
                  <a:schemeClr val="bg1">
                    <a:lumMod val="95000"/>
                  </a:schemeClr>
                </a:solidFill>
                <a:latin typeface="Arial" panose="020B0604020202020204" pitchFamily="34" charset="0"/>
                <a:cs typeface="Arial" panose="020B0604020202020204" pitchFamily="34" charset="0"/>
              </a:rPr>
              <a:t>Institute for Public Administration</a:t>
            </a:r>
          </a:p>
          <a:p>
            <a:pPr marL="0" indent="0" algn="ctr">
              <a:buNone/>
            </a:pPr>
            <a:r>
              <a:rPr lang="en-US"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nminni@udel.edu</a:t>
            </a:r>
            <a:r>
              <a:rPr lang="en-US" dirty="0">
                <a:solidFill>
                  <a:schemeClr val="bg1"/>
                </a:solidFill>
                <a:latin typeface="Arial" panose="020B0604020202020204" pitchFamily="34" charset="0"/>
                <a:cs typeface="Arial" panose="020B0604020202020204" pitchFamily="34" charset="0"/>
              </a:rPr>
              <a:t> </a:t>
            </a:r>
          </a:p>
          <a:p>
            <a:pPr marL="0" indent="0" algn="ctr">
              <a:buNone/>
            </a:pPr>
            <a:endParaRPr lang="en-US" dirty="0">
              <a:solidFill>
                <a:schemeClr val="bg1"/>
              </a:solidFill>
              <a:latin typeface="Arial" panose="020B0604020202020204" pitchFamily="34" charset="0"/>
              <a:cs typeface="Arial" panose="020B0604020202020204" pitchFamily="34" charset="0"/>
            </a:endParaRPr>
          </a:p>
          <a:p>
            <a:pPr marL="0" indent="0" algn="ctr">
              <a:buNone/>
            </a:pPr>
            <a:r>
              <a:rPr lang="en-US" sz="1600" i="1" dirty="0">
                <a:solidFill>
                  <a:schemeClr val="bg1"/>
                </a:solidFill>
                <a:latin typeface="Arial" panose="020B0604020202020204" pitchFamily="34" charset="0"/>
                <a:cs typeface="Arial" panose="020B0604020202020204" pitchFamily="34" charset="0"/>
              </a:rPr>
              <a:t>Special thank you to my colleagues: </a:t>
            </a:r>
            <a:br>
              <a:rPr lang="en-US" sz="1600" i="1" dirty="0">
                <a:solidFill>
                  <a:schemeClr val="bg1"/>
                </a:solidFill>
                <a:latin typeface="Arial" panose="020B0604020202020204" pitchFamily="34" charset="0"/>
                <a:cs typeface="Arial" panose="020B0604020202020204" pitchFamily="34" charset="0"/>
              </a:rPr>
            </a:br>
            <a:r>
              <a:rPr lang="en-US" sz="1600" i="1" dirty="0">
                <a:solidFill>
                  <a:schemeClr val="bg1"/>
                </a:solidFill>
                <a:latin typeface="Arial" panose="020B0604020202020204" pitchFamily="34" charset="0"/>
                <a:cs typeface="Arial" panose="020B0604020202020204" pitchFamily="34" charset="0"/>
              </a:rPr>
              <a:t>Danielle Swallow (UD Sea Grant) and Julia O’Hanlon (UD IPA)</a:t>
            </a:r>
          </a:p>
        </p:txBody>
      </p:sp>
    </p:spTree>
    <p:extLst>
      <p:ext uri="{BB962C8B-B14F-4D97-AF65-F5344CB8AC3E}">
        <p14:creationId xmlns:p14="http://schemas.microsoft.com/office/powerpoint/2010/main" val="239124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a:extLst>
              <a:ext uri="{FF2B5EF4-FFF2-40B4-BE49-F238E27FC236}">
                <a16:creationId xmlns:a16="http://schemas.microsoft.com/office/drawing/2014/main" id="{B504EFCA-3C6E-BD28-B528-F0518AAF1C83}"/>
              </a:ext>
            </a:extLst>
          </p:cNvPr>
          <p:cNvPicPr>
            <a:picLocks noChangeAspect="1"/>
          </p:cNvPicPr>
          <p:nvPr/>
        </p:nvPicPr>
        <p:blipFill>
          <a:blip r:embed="rId3"/>
          <a:srcRect t="-770" b="4198"/>
          <a:stretch/>
        </p:blipFill>
        <p:spPr bwMode="auto">
          <a:xfrm>
            <a:off x="5486400" y="2724343"/>
            <a:ext cx="3410010" cy="2216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5" name="Title 4">
            <a:extLst>
              <a:ext uri="{FF2B5EF4-FFF2-40B4-BE49-F238E27FC236}">
                <a16:creationId xmlns:a16="http://schemas.microsoft.com/office/drawing/2014/main" id="{F2E7D4D4-31BA-B06F-CDF5-B081773DA23C}"/>
              </a:ext>
            </a:extLst>
          </p:cNvPr>
          <p:cNvSpPr>
            <a:spLocks noGrp="1"/>
          </p:cNvSpPr>
          <p:nvPr>
            <p:ph type="title"/>
          </p:nvPr>
        </p:nvSpPr>
        <p:spPr>
          <a:xfrm>
            <a:off x="457200" y="30555"/>
            <a:ext cx="8229600" cy="742950"/>
          </a:xfrm>
        </p:spPr>
        <p:txBody>
          <a:bodyPr/>
          <a:lstStyle/>
          <a:p>
            <a:r>
              <a:rPr lang="en-US" dirty="0"/>
              <a:t>Data Sources: National, State and Local</a:t>
            </a:r>
          </a:p>
        </p:txBody>
      </p:sp>
      <p:sp>
        <p:nvSpPr>
          <p:cNvPr id="6" name="Content Placeholder 5">
            <a:extLst>
              <a:ext uri="{FF2B5EF4-FFF2-40B4-BE49-F238E27FC236}">
                <a16:creationId xmlns:a16="http://schemas.microsoft.com/office/drawing/2014/main" id="{49E5B823-3A38-EFAE-948B-F136CDFDF8D2}"/>
              </a:ext>
            </a:extLst>
          </p:cNvPr>
          <p:cNvSpPr>
            <a:spLocks noGrp="1"/>
          </p:cNvSpPr>
          <p:nvPr>
            <p:ph idx="1"/>
          </p:nvPr>
        </p:nvSpPr>
        <p:spPr>
          <a:xfrm>
            <a:off x="48016" y="720320"/>
            <a:ext cx="8638784" cy="2393589"/>
          </a:xfrm>
        </p:spPr>
        <p:txBody>
          <a:bodyPr/>
          <a:lstStyle/>
          <a:p>
            <a:pPr lvl="1"/>
            <a:r>
              <a:rPr lang="en-US" sz="2800" dirty="0"/>
              <a:t>American Community Service (ACS) 2020-2024</a:t>
            </a:r>
          </a:p>
          <a:p>
            <a:pPr lvl="1"/>
            <a:r>
              <a:rPr lang="en-US" sz="2800" dirty="0"/>
              <a:t>Feeding America</a:t>
            </a:r>
          </a:p>
          <a:p>
            <a:pPr lvl="1"/>
            <a:r>
              <a:rPr lang="en-US" sz="2800" dirty="0"/>
              <a:t>Centers for Disease Control and Prevention (CDC) Population Level Analysis and Community Estimates (PLACES)</a:t>
            </a:r>
          </a:p>
          <a:p>
            <a:pPr lvl="1"/>
            <a:r>
              <a:rPr lang="en-US" sz="2800" dirty="0"/>
              <a:t>Delaware FirstMap</a:t>
            </a:r>
          </a:p>
          <a:p>
            <a:pPr lvl="2"/>
            <a:r>
              <a:rPr lang="en-US" sz="2800" dirty="0"/>
              <a:t>Local statewide data: </a:t>
            </a:r>
            <a:br>
              <a:rPr lang="en-US" sz="2800" dirty="0"/>
            </a:br>
            <a:r>
              <a:rPr lang="en-US" sz="2800" dirty="0"/>
              <a:t>transit, sidewalks</a:t>
            </a:r>
          </a:p>
        </p:txBody>
      </p:sp>
      <p:sp>
        <p:nvSpPr>
          <p:cNvPr id="4" name="Slide Number Placeholder 3">
            <a:extLst>
              <a:ext uri="{FF2B5EF4-FFF2-40B4-BE49-F238E27FC236}">
                <a16:creationId xmlns:a16="http://schemas.microsoft.com/office/drawing/2014/main" id="{29A03DB1-687E-D90D-6099-6C2DD1DDFA8D}"/>
              </a:ext>
            </a:extLst>
          </p:cNvPr>
          <p:cNvSpPr>
            <a:spLocks noGrp="1"/>
          </p:cNvSpPr>
          <p:nvPr>
            <p:ph type="sldNum" sz="quarter" idx="10"/>
          </p:nvPr>
        </p:nvSpPr>
        <p:spPr/>
        <p:txBody>
          <a:bodyPr/>
          <a:lstStyle/>
          <a:p>
            <a:pPr>
              <a:defRPr/>
            </a:pPr>
            <a:fld id="{67ED70C6-FDCB-5747-9A21-CEFC4DDC4D7F}" type="slidenum">
              <a:rPr lang="en-US" smtClean="0"/>
              <a:pPr>
                <a:defRPr/>
              </a:pPr>
              <a:t>2</a:t>
            </a:fld>
            <a:endParaRPr lang="en-US" dirty="0"/>
          </a:p>
        </p:txBody>
      </p:sp>
    </p:spTree>
    <p:extLst>
      <p:ext uri="{BB962C8B-B14F-4D97-AF65-F5344CB8AC3E}">
        <p14:creationId xmlns:p14="http://schemas.microsoft.com/office/powerpoint/2010/main" val="2937081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Slide Number Placeholder 3">
            <a:extLst>
              <a:ext uri="{FF2B5EF4-FFF2-40B4-BE49-F238E27FC236}">
                <a16:creationId xmlns:a16="http://schemas.microsoft.com/office/drawing/2014/main" id="{D30D436B-BC63-ECA1-6BE1-6E62673B6594}"/>
              </a:ext>
            </a:extLst>
          </p:cNvPr>
          <p:cNvSpPr>
            <a:spLocks noGrp="1"/>
          </p:cNvSpPr>
          <p:nvPr>
            <p:ph type="sldNum" sz="quarter" idx="10"/>
          </p:nvPr>
        </p:nvSpPr>
        <p:spPr>
          <a:xfrm>
            <a:off x="6457950" y="4767262"/>
            <a:ext cx="2057400" cy="273844"/>
          </a:xfrm>
        </p:spPr>
        <p:txBody>
          <a:bodyPr vert="horz" lIns="91440" tIns="45720" rIns="91440" bIns="45720" rtlCol="0" anchor="ctr">
            <a:normAutofit/>
          </a:bodyPr>
          <a:lstStyle/>
          <a:p>
            <a:pPr algn="r" defTabSz="914400">
              <a:lnSpc>
                <a:spcPct val="90000"/>
              </a:lnSpc>
              <a:spcAft>
                <a:spcPts val="600"/>
              </a:spcAft>
              <a:defRPr/>
            </a:pPr>
            <a:fld id="{67ED70C6-FDCB-5747-9A21-CEFC4DDC4D7F}" type="slidenum">
              <a:rPr lang="en-US">
                <a:solidFill>
                  <a:srgbClr val="FFFFFF"/>
                </a:solidFill>
                <a:latin typeface="+mn-lt"/>
                <a:ea typeface="+mn-ea"/>
                <a:cs typeface="+mn-cs"/>
              </a:rPr>
              <a:pPr algn="r" defTabSz="914400">
                <a:lnSpc>
                  <a:spcPct val="90000"/>
                </a:lnSpc>
                <a:spcAft>
                  <a:spcPts val="600"/>
                </a:spcAft>
                <a:defRPr/>
              </a:pPr>
              <a:t>3</a:t>
            </a:fld>
            <a:endParaRPr lang="en-US">
              <a:solidFill>
                <a:srgbClr val="FFFFFF"/>
              </a:solidFill>
              <a:latin typeface="+mn-lt"/>
              <a:ea typeface="+mn-ea"/>
              <a:cs typeface="+mn-cs"/>
            </a:endParaRPr>
          </a:p>
        </p:txBody>
      </p:sp>
      <p:pic>
        <p:nvPicPr>
          <p:cNvPr id="8" name="Content Placeholder 7">
            <a:extLst>
              <a:ext uri="{FF2B5EF4-FFF2-40B4-BE49-F238E27FC236}">
                <a16:creationId xmlns:a16="http://schemas.microsoft.com/office/drawing/2014/main" id="{28D6626D-534F-752A-68D8-BFE1B67CEA8D}"/>
              </a:ext>
            </a:extLst>
          </p:cNvPr>
          <p:cNvPicPr>
            <a:picLocks noGrp="1" noChangeAspect="1"/>
          </p:cNvPicPr>
          <p:nvPr>
            <p:ph idx="1"/>
          </p:nvPr>
        </p:nvPicPr>
        <p:blipFill>
          <a:blip r:embed="rId3"/>
          <a:stretch>
            <a:fillRect/>
          </a:stretch>
        </p:blipFill>
        <p:spPr bwMode="auto">
          <a:xfrm>
            <a:off x="-17907" y="0"/>
            <a:ext cx="5848350" cy="5096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10" name="Picture 9">
            <a:extLst>
              <a:ext uri="{FF2B5EF4-FFF2-40B4-BE49-F238E27FC236}">
                <a16:creationId xmlns:a16="http://schemas.microsoft.com/office/drawing/2014/main" id="{FF73C367-BB18-7F07-7352-728443A9DA47}"/>
              </a:ext>
            </a:extLst>
          </p:cNvPr>
          <p:cNvPicPr>
            <a:picLocks noChangeAspect="1"/>
          </p:cNvPicPr>
          <p:nvPr/>
        </p:nvPicPr>
        <p:blipFill>
          <a:blip r:embed="rId4"/>
          <a:stretch>
            <a:fillRect/>
          </a:stretch>
        </p:blipFill>
        <p:spPr>
          <a:xfrm>
            <a:off x="6630446" y="736201"/>
            <a:ext cx="1975870" cy="2209644"/>
          </a:xfrm>
          <a:prstGeom prst="rect">
            <a:avLst/>
          </a:prstGeom>
        </p:spPr>
      </p:pic>
      <p:sp>
        <p:nvSpPr>
          <p:cNvPr id="5" name="TextBox 4">
            <a:extLst>
              <a:ext uri="{FF2B5EF4-FFF2-40B4-BE49-F238E27FC236}">
                <a16:creationId xmlns:a16="http://schemas.microsoft.com/office/drawing/2014/main" id="{06BBB9DD-7E6D-D6DB-E7AF-717203968AA6}"/>
              </a:ext>
            </a:extLst>
          </p:cNvPr>
          <p:cNvSpPr txBox="1"/>
          <p:nvPr/>
        </p:nvSpPr>
        <p:spPr>
          <a:xfrm>
            <a:off x="6093905" y="3169096"/>
            <a:ext cx="3048952" cy="646331"/>
          </a:xfrm>
          <a:prstGeom prst="rect">
            <a:avLst/>
          </a:prstGeom>
          <a:noFill/>
        </p:spPr>
        <p:txBody>
          <a:bodyPr wrap="square">
            <a:spAutoFit/>
          </a:bodyPr>
          <a:lstStyle/>
          <a:p>
            <a:pPr algn="ctr"/>
            <a:r>
              <a:rPr lang="en-US" b="1" dirty="0">
                <a:solidFill>
                  <a:srgbClr val="002060"/>
                </a:solidFill>
              </a:rPr>
              <a:t>farm-and-food-delaware.hub.arcgis.com</a:t>
            </a:r>
          </a:p>
        </p:txBody>
      </p:sp>
    </p:spTree>
    <p:extLst>
      <p:ext uri="{BB962C8B-B14F-4D97-AF65-F5344CB8AC3E}">
        <p14:creationId xmlns:p14="http://schemas.microsoft.com/office/powerpoint/2010/main" val="1091226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795F90D7-5065-EB9D-263F-18CEF405D67F}"/>
              </a:ext>
            </a:extLst>
          </p:cNvPr>
          <p:cNvSpPr>
            <a:spLocks noGrp="1"/>
          </p:cNvSpPr>
          <p:nvPr>
            <p:ph type="title"/>
          </p:nvPr>
        </p:nvSpPr>
        <p:spPr>
          <a:xfrm>
            <a:off x="628650" y="273843"/>
            <a:ext cx="4045020" cy="994173"/>
          </a:xfrm>
        </p:spPr>
        <p:txBody>
          <a:bodyPr>
            <a:normAutofit/>
          </a:bodyPr>
          <a:lstStyle/>
          <a:p>
            <a:r>
              <a:rPr lang="en-US" kern="1200" dirty="0">
                <a:latin typeface="+mj-lt"/>
                <a:ea typeface="+mj-ea"/>
                <a:cs typeface="+mj-cs"/>
              </a:rPr>
              <a:t>Community Challenges</a:t>
            </a:r>
            <a:endParaRPr lang="en-US" dirty="0"/>
          </a:p>
        </p:txBody>
      </p:sp>
      <p:sp>
        <p:nvSpPr>
          <p:cNvPr id="13" name="Freeform: Shape 12">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8992" y="0"/>
            <a:ext cx="866357" cy="468771"/>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Oval 14">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6138" y="2567969"/>
            <a:ext cx="473163" cy="473163"/>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5587670" y="3875011"/>
            <a:ext cx="1376794" cy="1518589"/>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2201" y="0"/>
            <a:ext cx="1550211" cy="1216410"/>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21" name="Straight Connector 20">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04058" y="770929"/>
            <a:ext cx="0" cy="1198281"/>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3" name="Freeform: Shape 22">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7145" y="4525346"/>
            <a:ext cx="1493298" cy="618154"/>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Shape 24">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8772" y="4139397"/>
            <a:ext cx="1005228" cy="1004103"/>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graphicFrame>
        <p:nvGraphicFramePr>
          <p:cNvPr id="5" name="Content Placeholder 2">
            <a:extLst>
              <a:ext uri="{FF2B5EF4-FFF2-40B4-BE49-F238E27FC236}">
                <a16:creationId xmlns:a16="http://schemas.microsoft.com/office/drawing/2014/main" id="{78970031-CB5D-D232-D0DB-80DE99FAF854}"/>
              </a:ext>
            </a:extLst>
          </p:cNvPr>
          <p:cNvGraphicFramePr/>
          <p:nvPr>
            <p:extLst>
              <p:ext uri="{D42A27DB-BD31-4B8C-83A1-F6EECF244321}">
                <p14:modId xmlns:p14="http://schemas.microsoft.com/office/powerpoint/2010/main" val="2433860988"/>
              </p:ext>
            </p:extLst>
          </p:nvPr>
        </p:nvGraphicFramePr>
        <p:xfrm>
          <a:off x="628650" y="1369218"/>
          <a:ext cx="404502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descr="A couple of people at a farmers market&#10;&#10;Description automatically generated">
            <a:extLst>
              <a:ext uri="{FF2B5EF4-FFF2-40B4-BE49-F238E27FC236}">
                <a16:creationId xmlns:a16="http://schemas.microsoft.com/office/drawing/2014/main" id="{533086F2-53B5-926D-B83D-EE2AABDF6188}"/>
              </a:ext>
            </a:extLst>
          </p:cNvPr>
          <p:cNvPicPr>
            <a:picLocks noChangeAspect="1"/>
          </p:cNvPicPr>
          <p:nvPr/>
        </p:nvPicPr>
        <p:blipFill>
          <a:blip r:embed="rId8"/>
          <a:srcRect l="10273" r="17225" b="35185"/>
          <a:stretch/>
        </p:blipFill>
        <p:spPr>
          <a:xfrm>
            <a:off x="4865374" y="3486666"/>
            <a:ext cx="2783618" cy="1668264"/>
          </a:xfrm>
          <a:prstGeom prst="rect">
            <a:avLst/>
          </a:prstGeom>
        </p:spPr>
      </p:pic>
      <p:pic>
        <p:nvPicPr>
          <p:cNvPr id="7" name="Picture 6">
            <a:extLst>
              <a:ext uri="{FF2B5EF4-FFF2-40B4-BE49-F238E27FC236}">
                <a16:creationId xmlns:a16="http://schemas.microsoft.com/office/drawing/2014/main" id="{F4CC589D-0EB7-69CA-A0C4-944845B67D11}"/>
              </a:ext>
            </a:extLst>
          </p:cNvPr>
          <p:cNvPicPr>
            <a:picLocks noChangeAspect="1"/>
          </p:cNvPicPr>
          <p:nvPr/>
        </p:nvPicPr>
        <p:blipFill>
          <a:blip r:embed="rId9"/>
          <a:srcRect l="4791" r="4791"/>
          <a:stretch/>
        </p:blipFill>
        <p:spPr>
          <a:xfrm>
            <a:off x="5771005" y="455489"/>
            <a:ext cx="3096452" cy="3096452"/>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Tree>
    <p:extLst>
      <p:ext uri="{BB962C8B-B14F-4D97-AF65-F5344CB8AC3E}">
        <p14:creationId xmlns:p14="http://schemas.microsoft.com/office/powerpoint/2010/main" val="2377253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7C3969B-B350-5CDF-B08E-8353B6FE669F}"/>
              </a:ext>
            </a:extLst>
          </p:cNvPr>
          <p:cNvPicPr>
            <a:picLocks noChangeAspect="1"/>
          </p:cNvPicPr>
          <p:nvPr/>
        </p:nvPicPr>
        <p:blipFill>
          <a:blip r:embed="rId3"/>
          <a:stretch>
            <a:fillRect/>
          </a:stretch>
        </p:blipFill>
        <p:spPr>
          <a:xfrm>
            <a:off x="4362951" y="1293898"/>
            <a:ext cx="4366348" cy="3580798"/>
          </a:xfrm>
          <a:prstGeom prst="rect">
            <a:avLst/>
          </a:prstGeom>
        </p:spPr>
      </p:pic>
      <p:sp>
        <p:nvSpPr>
          <p:cNvPr id="4" name="TextBox 3">
            <a:extLst>
              <a:ext uri="{FF2B5EF4-FFF2-40B4-BE49-F238E27FC236}">
                <a16:creationId xmlns:a16="http://schemas.microsoft.com/office/drawing/2014/main" id="{F9265894-3BBF-A97B-655B-FF5556A98ED0}"/>
              </a:ext>
            </a:extLst>
          </p:cNvPr>
          <p:cNvSpPr txBox="1"/>
          <p:nvPr/>
        </p:nvSpPr>
        <p:spPr>
          <a:xfrm>
            <a:off x="5278411" y="76824"/>
            <a:ext cx="3488988" cy="1200329"/>
          </a:xfrm>
          <a:prstGeom prst="rect">
            <a:avLst/>
          </a:prstGeom>
          <a:noFill/>
        </p:spPr>
        <p:txBody>
          <a:bodyPr wrap="square" rtlCol="0">
            <a:spAutoFit/>
          </a:bodyPr>
          <a:lstStyle/>
          <a:p>
            <a:r>
              <a:rPr lang="en-US" sz="2400" dirty="0">
                <a:solidFill>
                  <a:srgbClr val="006096"/>
                </a:solidFill>
                <a:latin typeface="+mj-lt"/>
              </a:rPr>
              <a:t>CDC Overall Social</a:t>
            </a:r>
          </a:p>
          <a:p>
            <a:r>
              <a:rPr lang="en-US" sz="2400" dirty="0">
                <a:solidFill>
                  <a:srgbClr val="006096"/>
                </a:solidFill>
                <a:latin typeface="+mj-lt"/>
              </a:rPr>
              <a:t>Vulnerability Index 2022 Areas at Highest Risk</a:t>
            </a:r>
          </a:p>
        </p:txBody>
      </p:sp>
      <p:pic>
        <p:nvPicPr>
          <p:cNvPr id="10" name="Picture 9">
            <a:extLst>
              <a:ext uri="{FF2B5EF4-FFF2-40B4-BE49-F238E27FC236}">
                <a16:creationId xmlns:a16="http://schemas.microsoft.com/office/drawing/2014/main" id="{4F790964-50D6-D604-96BC-4604314CF6FB}"/>
              </a:ext>
            </a:extLst>
          </p:cNvPr>
          <p:cNvPicPr>
            <a:picLocks noChangeAspect="1"/>
          </p:cNvPicPr>
          <p:nvPr/>
        </p:nvPicPr>
        <p:blipFill>
          <a:blip r:embed="rId4"/>
          <a:stretch>
            <a:fillRect/>
          </a:stretch>
        </p:blipFill>
        <p:spPr>
          <a:xfrm>
            <a:off x="21073" y="24416"/>
            <a:ext cx="3026927" cy="5088611"/>
          </a:xfrm>
          <a:prstGeom prst="rect">
            <a:avLst/>
          </a:prstGeom>
          <a:effectLst>
            <a:softEdge rad="76200"/>
          </a:effectLst>
        </p:spPr>
      </p:pic>
      <p:grpSp>
        <p:nvGrpSpPr>
          <p:cNvPr id="25" name="Group 24">
            <a:extLst>
              <a:ext uri="{FF2B5EF4-FFF2-40B4-BE49-F238E27FC236}">
                <a16:creationId xmlns:a16="http://schemas.microsoft.com/office/drawing/2014/main" id="{B89028D4-72D4-3372-711D-03F77BD1FB09}"/>
              </a:ext>
            </a:extLst>
          </p:cNvPr>
          <p:cNvGrpSpPr/>
          <p:nvPr/>
        </p:nvGrpSpPr>
        <p:grpSpPr>
          <a:xfrm>
            <a:off x="2388429" y="42879"/>
            <a:ext cx="6707828" cy="5096538"/>
            <a:chOff x="2314038" y="47276"/>
            <a:chExt cx="6707828" cy="5096538"/>
          </a:xfrm>
        </p:grpSpPr>
        <p:sp>
          <p:nvSpPr>
            <p:cNvPr id="19" name="TextBox 18">
              <a:extLst>
                <a:ext uri="{FF2B5EF4-FFF2-40B4-BE49-F238E27FC236}">
                  <a16:creationId xmlns:a16="http://schemas.microsoft.com/office/drawing/2014/main" id="{EA7E5074-6036-62E8-90DE-743F797EAB92}"/>
                </a:ext>
              </a:extLst>
            </p:cNvPr>
            <p:cNvSpPr txBox="1"/>
            <p:nvPr/>
          </p:nvSpPr>
          <p:spPr>
            <a:xfrm>
              <a:off x="6593600" y="1880227"/>
              <a:ext cx="1724711" cy="369332"/>
            </a:xfrm>
            <a:prstGeom prst="rect">
              <a:avLst/>
            </a:prstGeom>
            <a:noFill/>
          </p:spPr>
          <p:txBody>
            <a:bodyPr wrap="square" rtlCol="0">
              <a:spAutoFit/>
            </a:bodyPr>
            <a:lstStyle/>
            <a:p>
              <a:r>
                <a:rPr lang="en-US" dirty="0"/>
                <a:t>Sussex County</a:t>
              </a:r>
            </a:p>
          </p:txBody>
        </p:sp>
        <p:sp>
          <p:nvSpPr>
            <p:cNvPr id="16" name="TextBox 15">
              <a:extLst>
                <a:ext uri="{FF2B5EF4-FFF2-40B4-BE49-F238E27FC236}">
                  <a16:creationId xmlns:a16="http://schemas.microsoft.com/office/drawing/2014/main" id="{E9B78E6C-F947-52BA-7CB1-5B0A511756D8}"/>
                </a:ext>
              </a:extLst>
            </p:cNvPr>
            <p:cNvSpPr txBox="1"/>
            <p:nvPr/>
          </p:nvSpPr>
          <p:spPr>
            <a:xfrm>
              <a:off x="4362365" y="2215434"/>
              <a:ext cx="1571313" cy="369332"/>
            </a:xfrm>
            <a:prstGeom prst="rect">
              <a:avLst/>
            </a:prstGeom>
            <a:noFill/>
          </p:spPr>
          <p:txBody>
            <a:bodyPr wrap="square" rtlCol="0">
              <a:spAutoFit/>
            </a:bodyPr>
            <a:lstStyle/>
            <a:p>
              <a:r>
                <a:rPr lang="en-US" dirty="0"/>
                <a:t>Kent County</a:t>
              </a:r>
            </a:p>
          </p:txBody>
        </p:sp>
        <p:pic>
          <p:nvPicPr>
            <p:cNvPr id="17" name="Picture 16">
              <a:extLst>
                <a:ext uri="{FF2B5EF4-FFF2-40B4-BE49-F238E27FC236}">
                  <a16:creationId xmlns:a16="http://schemas.microsoft.com/office/drawing/2014/main" id="{D9EFB493-C0F8-DD79-C7B5-93451CEF5CF6}"/>
                </a:ext>
              </a:extLst>
            </p:cNvPr>
            <p:cNvPicPr>
              <a:picLocks noChangeAspect="1"/>
            </p:cNvPicPr>
            <p:nvPr/>
          </p:nvPicPr>
          <p:blipFill>
            <a:blip r:embed="rId5"/>
            <a:stretch>
              <a:fillRect/>
            </a:stretch>
          </p:blipFill>
          <p:spPr>
            <a:xfrm>
              <a:off x="2314038" y="338271"/>
              <a:ext cx="2522220" cy="1787839"/>
            </a:xfrm>
            <a:prstGeom prst="ellipse">
              <a:avLst/>
            </a:prstGeom>
            <a:ln>
              <a:noFill/>
            </a:ln>
            <a:effectLst>
              <a:softEdge rad="112500"/>
            </a:effectLst>
          </p:spPr>
        </p:pic>
        <p:pic>
          <p:nvPicPr>
            <p:cNvPr id="20" name="Picture 19">
              <a:extLst>
                <a:ext uri="{FF2B5EF4-FFF2-40B4-BE49-F238E27FC236}">
                  <a16:creationId xmlns:a16="http://schemas.microsoft.com/office/drawing/2014/main" id="{1D99059B-C11A-EAE8-B279-6CE04F5D44BF}"/>
                </a:ext>
              </a:extLst>
            </p:cNvPr>
            <p:cNvPicPr>
              <a:picLocks noChangeAspect="1"/>
            </p:cNvPicPr>
            <p:nvPr/>
          </p:nvPicPr>
          <p:blipFill>
            <a:blip r:embed="rId6"/>
            <a:stretch>
              <a:fillRect/>
            </a:stretch>
          </p:blipFill>
          <p:spPr>
            <a:xfrm>
              <a:off x="2392827" y="2249559"/>
              <a:ext cx="2346960" cy="2894255"/>
            </a:xfrm>
            <a:prstGeom prst="ellipse">
              <a:avLst/>
            </a:prstGeom>
            <a:ln>
              <a:noFill/>
            </a:ln>
            <a:effectLst>
              <a:softEdge rad="112500"/>
            </a:effectLst>
          </p:spPr>
        </p:pic>
        <p:pic>
          <p:nvPicPr>
            <p:cNvPr id="22" name="Picture 21">
              <a:extLst>
                <a:ext uri="{FF2B5EF4-FFF2-40B4-BE49-F238E27FC236}">
                  <a16:creationId xmlns:a16="http://schemas.microsoft.com/office/drawing/2014/main" id="{EA29A4B4-AEF2-35A2-26BD-A678658BE0D8}"/>
                </a:ext>
              </a:extLst>
            </p:cNvPr>
            <p:cNvPicPr>
              <a:picLocks noChangeAspect="1"/>
            </p:cNvPicPr>
            <p:nvPr/>
          </p:nvPicPr>
          <p:blipFill>
            <a:blip r:embed="rId7"/>
            <a:stretch>
              <a:fillRect/>
            </a:stretch>
          </p:blipFill>
          <p:spPr>
            <a:xfrm>
              <a:off x="5890046" y="2369620"/>
              <a:ext cx="3131820" cy="2717171"/>
            </a:xfrm>
            <a:prstGeom prst="ellipse">
              <a:avLst/>
            </a:prstGeom>
            <a:ln>
              <a:noFill/>
            </a:ln>
            <a:effectLst>
              <a:softEdge rad="112500"/>
            </a:effectLst>
          </p:spPr>
        </p:pic>
        <p:sp>
          <p:nvSpPr>
            <p:cNvPr id="13" name="TextBox 12">
              <a:extLst>
                <a:ext uri="{FF2B5EF4-FFF2-40B4-BE49-F238E27FC236}">
                  <a16:creationId xmlns:a16="http://schemas.microsoft.com/office/drawing/2014/main" id="{19E94B1B-1AD6-FC23-D4E9-A1836374FD0C}"/>
                </a:ext>
              </a:extLst>
            </p:cNvPr>
            <p:cNvSpPr txBox="1"/>
            <p:nvPr/>
          </p:nvSpPr>
          <p:spPr>
            <a:xfrm>
              <a:off x="2495010" y="47276"/>
              <a:ext cx="2146613" cy="400110"/>
            </a:xfrm>
            <a:prstGeom prst="rect">
              <a:avLst/>
            </a:prstGeom>
            <a:noFill/>
          </p:spPr>
          <p:txBody>
            <a:bodyPr wrap="none" rtlCol="0">
              <a:spAutoFit/>
            </a:bodyPr>
            <a:lstStyle/>
            <a:p>
              <a:r>
                <a:rPr lang="en-US" sz="2000" dirty="0">
                  <a:latin typeface="+mn-lt"/>
                </a:rPr>
                <a:t>New Castle County</a:t>
              </a:r>
            </a:p>
          </p:txBody>
        </p:sp>
      </p:grpSp>
    </p:spTree>
    <p:extLst>
      <p:ext uri="{BB962C8B-B14F-4D97-AF65-F5344CB8AC3E}">
        <p14:creationId xmlns:p14="http://schemas.microsoft.com/office/powerpoint/2010/main" val="135685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9143999" cy="1181966"/>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642" cy="1181595"/>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9144001" cy="1180732"/>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63F3B9-E15B-CE1B-0C14-2ABC1F8AB602}"/>
              </a:ext>
            </a:extLst>
          </p:cNvPr>
          <p:cNvSpPr>
            <a:spLocks noGrp="1"/>
          </p:cNvSpPr>
          <p:nvPr>
            <p:ph type="title"/>
          </p:nvPr>
        </p:nvSpPr>
        <p:spPr>
          <a:xfrm>
            <a:off x="524784" y="186028"/>
            <a:ext cx="5297791" cy="869400"/>
          </a:xfrm>
        </p:spPr>
        <p:txBody>
          <a:bodyPr vert="horz" lIns="91440" tIns="45720" rIns="91440" bIns="45720" rtlCol="0" anchor="ctr">
            <a:normAutofit/>
          </a:bodyPr>
          <a:lstStyle/>
          <a:p>
            <a:pPr algn="l" defTabSz="914400" eaLnBrk="1" hangingPunct="1">
              <a:lnSpc>
                <a:spcPct val="90000"/>
              </a:lnSpc>
            </a:pPr>
            <a:r>
              <a:rPr lang="en-US" sz="2800" kern="1200" dirty="0">
                <a:solidFill>
                  <a:srgbClr val="FFFFFF"/>
                </a:solidFill>
                <a:latin typeface="+mj-lt"/>
                <a:ea typeface="+mj-ea"/>
                <a:cs typeface="+mj-cs"/>
              </a:rPr>
              <a:t>Projects and Programs</a:t>
            </a:r>
          </a:p>
        </p:txBody>
      </p:sp>
      <p:pic>
        <p:nvPicPr>
          <p:cNvPr id="7" name="Content Placeholder 6">
            <a:extLst>
              <a:ext uri="{FF2B5EF4-FFF2-40B4-BE49-F238E27FC236}">
                <a16:creationId xmlns:a16="http://schemas.microsoft.com/office/drawing/2014/main" id="{94E2FB89-66D1-309A-9B7C-7E39BDCC6BC2}"/>
              </a:ext>
            </a:extLst>
          </p:cNvPr>
          <p:cNvPicPr>
            <a:picLocks noGrp="1" noChangeAspect="1"/>
          </p:cNvPicPr>
          <p:nvPr>
            <p:ph sz="half" idx="1"/>
          </p:nvPr>
        </p:nvPicPr>
        <p:blipFill>
          <a:blip r:embed="rId3"/>
          <a:stretch>
            <a:fillRect/>
          </a:stretch>
        </p:blipFill>
        <p:spPr bwMode="auto">
          <a:xfrm>
            <a:off x="841139" y="1474719"/>
            <a:ext cx="7461720" cy="333912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4" name="Slide Number Placeholder 3">
            <a:extLst>
              <a:ext uri="{FF2B5EF4-FFF2-40B4-BE49-F238E27FC236}">
                <a16:creationId xmlns:a16="http://schemas.microsoft.com/office/drawing/2014/main" id="{85B891E5-983A-6E2A-F2BE-1B102BFA0DDA}"/>
              </a:ext>
            </a:extLst>
          </p:cNvPr>
          <p:cNvSpPr>
            <a:spLocks noGrp="1"/>
          </p:cNvSpPr>
          <p:nvPr>
            <p:ph type="sldNum" sz="quarter" idx="10"/>
          </p:nvPr>
        </p:nvSpPr>
        <p:spPr>
          <a:xfrm>
            <a:off x="8778239" y="4841748"/>
            <a:ext cx="336042" cy="273843"/>
          </a:xfrm>
        </p:spPr>
        <p:txBody>
          <a:bodyPr vert="horz" lIns="91440" tIns="45720" rIns="91440" bIns="45720" rtlCol="0" anchor="ctr">
            <a:normAutofit/>
          </a:bodyPr>
          <a:lstStyle/>
          <a:p>
            <a:pPr algn="r" defTabSz="914400">
              <a:spcAft>
                <a:spcPts val="600"/>
              </a:spcAft>
              <a:defRPr/>
            </a:pPr>
            <a:fld id="{67ED70C6-FDCB-5747-9A21-CEFC4DDC4D7F}" type="slidenum">
              <a:rPr lang="en-US" sz="800">
                <a:solidFill>
                  <a:schemeClr val="tx1">
                    <a:lumMod val="50000"/>
                    <a:lumOff val="50000"/>
                  </a:schemeClr>
                </a:solidFill>
                <a:latin typeface="+mn-lt"/>
                <a:ea typeface="+mn-ea"/>
                <a:cs typeface="+mn-cs"/>
              </a:rPr>
              <a:pPr algn="r" defTabSz="914400">
                <a:spcAft>
                  <a:spcPts val="600"/>
                </a:spcAft>
                <a:defRPr/>
              </a:pPr>
              <a:t>6</a:t>
            </a:fld>
            <a:endParaRPr lang="en-US" sz="800">
              <a:solidFill>
                <a:schemeClr val="tx1">
                  <a:lumMod val="50000"/>
                  <a:lumOff val="50000"/>
                </a:schemeClr>
              </a:solidFill>
              <a:latin typeface="+mn-lt"/>
              <a:ea typeface="+mn-ea"/>
              <a:cs typeface="+mn-cs"/>
            </a:endParaRPr>
          </a:p>
        </p:txBody>
      </p:sp>
    </p:spTree>
    <p:extLst>
      <p:ext uri="{BB962C8B-B14F-4D97-AF65-F5344CB8AC3E}">
        <p14:creationId xmlns:p14="http://schemas.microsoft.com/office/powerpoint/2010/main" val="222213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C7A2B-9E65-5B05-0B65-A10DCD3A08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BE482B-84FF-BCEE-DE5B-D2FBD09D7CA6}"/>
              </a:ext>
            </a:extLst>
          </p:cNvPr>
          <p:cNvSpPr>
            <a:spLocks noGrp="1"/>
          </p:cNvSpPr>
          <p:nvPr>
            <p:ph type="title"/>
          </p:nvPr>
        </p:nvSpPr>
        <p:spPr>
          <a:xfrm>
            <a:off x="39564" y="90170"/>
            <a:ext cx="9064872" cy="742950"/>
          </a:xfrm>
        </p:spPr>
        <p:txBody>
          <a:bodyPr/>
          <a:lstStyle/>
          <a:p>
            <a:r>
              <a:rPr lang="en-US" dirty="0"/>
              <a:t>How Data Aids in Understanding Our Communities</a:t>
            </a:r>
          </a:p>
        </p:txBody>
      </p:sp>
      <p:sp>
        <p:nvSpPr>
          <p:cNvPr id="4" name="Slide Number Placeholder 3">
            <a:extLst>
              <a:ext uri="{FF2B5EF4-FFF2-40B4-BE49-F238E27FC236}">
                <a16:creationId xmlns:a16="http://schemas.microsoft.com/office/drawing/2014/main" id="{DCD593E0-530A-484E-2B9A-CF250E115283}"/>
              </a:ext>
            </a:extLst>
          </p:cNvPr>
          <p:cNvSpPr>
            <a:spLocks noGrp="1"/>
          </p:cNvSpPr>
          <p:nvPr>
            <p:ph type="sldNum" sz="quarter" idx="10"/>
          </p:nvPr>
        </p:nvSpPr>
        <p:spPr/>
        <p:txBody>
          <a:bodyPr/>
          <a:lstStyle/>
          <a:p>
            <a:pPr>
              <a:defRPr/>
            </a:pPr>
            <a:fld id="{67ED70C6-FDCB-5747-9A21-CEFC4DDC4D7F}" type="slidenum">
              <a:rPr lang="en-US" smtClean="0"/>
              <a:pPr>
                <a:defRPr/>
              </a:pPr>
              <a:t>7</a:t>
            </a:fld>
            <a:endParaRPr lang="en-US" dirty="0"/>
          </a:p>
        </p:txBody>
      </p:sp>
      <p:pic>
        <p:nvPicPr>
          <p:cNvPr id="10" name="Content Placeholder 5" descr="A person in a car with a box of food&#10;&#10;AI-generated content may be incorrect.">
            <a:hlinkClick r:id="rId3"/>
            <a:extLst>
              <a:ext uri="{FF2B5EF4-FFF2-40B4-BE49-F238E27FC236}">
                <a16:creationId xmlns:a16="http://schemas.microsoft.com/office/drawing/2014/main" id="{CCE7D826-A32D-FDAF-BC41-85C73D197F61}"/>
              </a:ext>
            </a:extLst>
          </p:cNvPr>
          <p:cNvPicPr>
            <a:picLocks noChangeAspect="1"/>
          </p:cNvPicPr>
          <p:nvPr/>
        </p:nvPicPr>
        <p:blipFill>
          <a:blip r:embed="rId4"/>
          <a:srcRect r="2649"/>
          <a:stretch/>
        </p:blipFill>
        <p:spPr bwMode="auto">
          <a:xfrm>
            <a:off x="1219200" y="870777"/>
            <a:ext cx="6894636" cy="38775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11" name="Picture 10" descr="Diagram&#10;&#10;Description automatically generated">
            <a:extLst>
              <a:ext uri="{FF2B5EF4-FFF2-40B4-BE49-F238E27FC236}">
                <a16:creationId xmlns:a16="http://schemas.microsoft.com/office/drawing/2014/main" id="{E8632FE3-3F5D-B7F2-98E1-CAAA5F1BB61B}"/>
              </a:ext>
            </a:extLst>
          </p:cNvPr>
          <p:cNvPicPr>
            <a:picLocks noChangeAspect="1"/>
          </p:cNvPicPr>
          <p:nvPr/>
        </p:nvPicPr>
        <p:blipFill rotWithShape="1">
          <a:blip r:embed="rId5"/>
          <a:srcRect r="3095" b="2"/>
          <a:stretch/>
        </p:blipFill>
        <p:spPr>
          <a:xfrm>
            <a:off x="1219200" y="870777"/>
            <a:ext cx="6928954" cy="3896818"/>
          </a:xfrm>
          <a:prstGeom prst="rect">
            <a:avLst/>
          </a:prstGeom>
        </p:spPr>
      </p:pic>
    </p:spTree>
    <p:extLst>
      <p:ext uri="{BB962C8B-B14F-4D97-AF65-F5344CB8AC3E}">
        <p14:creationId xmlns:p14="http://schemas.microsoft.com/office/powerpoint/2010/main" val="309121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788FA-00CC-E2C7-44AE-3BF16EA3AFC2}"/>
              </a:ext>
            </a:extLst>
          </p:cNvPr>
          <p:cNvSpPr>
            <a:spLocks noGrp="1"/>
          </p:cNvSpPr>
          <p:nvPr>
            <p:ph type="title"/>
          </p:nvPr>
        </p:nvSpPr>
        <p:spPr>
          <a:xfrm>
            <a:off x="434788" y="57150"/>
            <a:ext cx="8229600" cy="742950"/>
          </a:xfrm>
        </p:spPr>
        <p:txBody>
          <a:bodyPr/>
          <a:lstStyle/>
          <a:p>
            <a:r>
              <a:rPr lang="en-US" dirty="0"/>
              <a:t>Delaware Food Resources Locator</a:t>
            </a:r>
          </a:p>
        </p:txBody>
      </p:sp>
      <p:pic>
        <p:nvPicPr>
          <p:cNvPr id="6" name="Content Placeholder 5">
            <a:hlinkClick r:id="rId3"/>
            <a:extLst>
              <a:ext uri="{FF2B5EF4-FFF2-40B4-BE49-F238E27FC236}">
                <a16:creationId xmlns:a16="http://schemas.microsoft.com/office/drawing/2014/main" id="{DB33CE76-CEEF-50CA-934A-6BFE057D2595}"/>
              </a:ext>
            </a:extLst>
          </p:cNvPr>
          <p:cNvPicPr>
            <a:picLocks noGrp="1" noChangeAspect="1"/>
          </p:cNvPicPr>
          <p:nvPr>
            <p:ph idx="1"/>
          </p:nvPr>
        </p:nvPicPr>
        <p:blipFill>
          <a:blip r:embed="rId4"/>
          <a:srcRect/>
          <a:stretch/>
        </p:blipFill>
        <p:spPr bwMode="auto">
          <a:xfrm>
            <a:off x="838200" y="813892"/>
            <a:ext cx="7536781" cy="3654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4" name="Slide Number Placeholder 3">
            <a:extLst>
              <a:ext uri="{FF2B5EF4-FFF2-40B4-BE49-F238E27FC236}">
                <a16:creationId xmlns:a16="http://schemas.microsoft.com/office/drawing/2014/main" id="{DECBC6CC-8DA8-DE0B-E5C7-658E0981A9F3}"/>
              </a:ext>
            </a:extLst>
          </p:cNvPr>
          <p:cNvSpPr>
            <a:spLocks noGrp="1"/>
          </p:cNvSpPr>
          <p:nvPr>
            <p:ph type="sldNum" sz="quarter" idx="10"/>
          </p:nvPr>
        </p:nvSpPr>
        <p:spPr/>
        <p:txBody>
          <a:bodyPr/>
          <a:lstStyle/>
          <a:p>
            <a:pPr>
              <a:defRPr/>
            </a:pPr>
            <a:fld id="{67ED70C6-FDCB-5747-9A21-CEFC4DDC4D7F}" type="slidenum">
              <a:rPr lang="en-US" smtClean="0"/>
              <a:pPr>
                <a:defRPr/>
              </a:pPr>
              <a:t>8</a:t>
            </a:fld>
            <a:endParaRPr lang="en-US" dirty="0"/>
          </a:p>
        </p:txBody>
      </p:sp>
    </p:spTree>
    <p:extLst>
      <p:ext uri="{BB962C8B-B14F-4D97-AF65-F5344CB8AC3E}">
        <p14:creationId xmlns:p14="http://schemas.microsoft.com/office/powerpoint/2010/main" val="1965025570"/>
      </p:ext>
    </p:extLst>
  </p:cSld>
  <p:clrMapOvr>
    <a:masterClrMapping/>
  </p:clrMapOvr>
</p:sld>
</file>

<file path=ppt/theme/theme1.xml><?xml version="1.0" encoding="utf-8"?>
<a:theme xmlns:a="http://schemas.openxmlformats.org/drawingml/2006/main" name="Office Theme">
  <a:themeElements>
    <a:clrScheme name="UD Primary and Secondary">
      <a:dk1>
        <a:sysClr val="windowText" lastClr="000000"/>
      </a:dk1>
      <a:lt1>
        <a:sysClr val="window" lastClr="FFFFFF"/>
      </a:lt1>
      <a:dk2>
        <a:srgbClr val="00539F"/>
      </a:dk2>
      <a:lt2>
        <a:srgbClr val="EEECE1"/>
      </a:lt2>
      <a:accent1>
        <a:srgbClr val="4F81BD"/>
      </a:accent1>
      <a:accent2>
        <a:srgbClr val="AF1E2D"/>
      </a:accent2>
      <a:accent3>
        <a:srgbClr val="BED600"/>
      </a:accent3>
      <a:accent4>
        <a:srgbClr val="5A8E22"/>
      </a:accent4>
      <a:accent5>
        <a:srgbClr val="00A0DF"/>
      </a:accent5>
      <a:accent6>
        <a:srgbClr val="EF8200"/>
      </a:accent6>
      <a:hlink>
        <a:srgbClr val="00539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EAAD0922A24947ADDF03160DD6FDFB" ma:contentTypeVersion="15" ma:contentTypeDescription="Create a new document." ma:contentTypeScope="" ma:versionID="8821f786d2b521ae50cb03914f230d28">
  <xsd:schema xmlns:xsd="http://www.w3.org/2001/XMLSchema" xmlns:xs="http://www.w3.org/2001/XMLSchema" xmlns:p="http://schemas.microsoft.com/office/2006/metadata/properties" xmlns:ns2="d3ae4e4a-65c7-4c1f-87df-148eae4f07e9" xmlns:ns3="ff8f3cf6-c815-49bc-a67b-ad24fc79f6a5" targetNamespace="http://schemas.microsoft.com/office/2006/metadata/properties" ma:root="true" ma:fieldsID="6016f415d47afd423701a8b48a93157f" ns2:_="" ns3:_="">
    <xsd:import namespace="d3ae4e4a-65c7-4c1f-87df-148eae4f07e9"/>
    <xsd:import namespace="ff8f3cf6-c815-49bc-a67b-ad24fc79f6a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ae4e4a-65c7-4c1f-87df-148eae4f07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c642655-5354-406e-9e49-8b313c338c3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f8f3cf6-c815-49bc-a67b-ad24fc79f6a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90bbd82-dd3b-44dd-8144-d5d1cb0c8f8d}" ma:internalName="TaxCatchAll" ma:showField="CatchAllData" ma:web="ff8f3cf6-c815-49bc-a67b-ad24fc79f6a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3ae4e4a-65c7-4c1f-87df-148eae4f07e9">
      <Terms xmlns="http://schemas.microsoft.com/office/infopath/2007/PartnerControls"/>
    </lcf76f155ced4ddcb4097134ff3c332f>
    <TaxCatchAll xmlns="ff8f3cf6-c815-49bc-a67b-ad24fc79f6a5" xsi:nil="true"/>
  </documentManagement>
</p:properties>
</file>

<file path=customXml/itemProps1.xml><?xml version="1.0" encoding="utf-8"?>
<ds:datastoreItem xmlns:ds="http://schemas.openxmlformats.org/officeDocument/2006/customXml" ds:itemID="{146EA47A-A0CE-4DED-9858-A0EA17181C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ae4e4a-65c7-4c1f-87df-148eae4f07e9"/>
    <ds:schemaRef ds:uri="ff8f3cf6-c815-49bc-a67b-ad24fc79f6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73EDDD4-7EA9-4CCD-9483-0B6A06470C4C}">
  <ds:schemaRefs>
    <ds:schemaRef ds:uri="http://schemas.microsoft.com/sharepoint/v3/contenttype/forms"/>
  </ds:schemaRefs>
</ds:datastoreItem>
</file>

<file path=customXml/itemProps3.xml><?xml version="1.0" encoding="utf-8"?>
<ds:datastoreItem xmlns:ds="http://schemas.openxmlformats.org/officeDocument/2006/customXml" ds:itemID="{169DF76A-1A6A-4A9F-8860-2AA80C0F8A90}">
  <ds:schemaRefs>
    <ds:schemaRef ds:uri="http://schemas.microsoft.com/office/2006/metadata/properties"/>
    <ds:schemaRef ds:uri="http://schemas.microsoft.com/office/infopath/2007/PartnerControls"/>
    <ds:schemaRef ds:uri="d3ae4e4a-65c7-4c1f-87df-148eae4f07e9"/>
    <ds:schemaRef ds:uri="ff8f3cf6-c815-49bc-a67b-ad24fc79f6a5"/>
  </ds:schemaRefs>
</ds:datastoreItem>
</file>

<file path=docProps/app.xml><?xml version="1.0" encoding="utf-8"?>
<Properties xmlns="http://schemas.openxmlformats.org/officeDocument/2006/extended-properties" xmlns:vt="http://schemas.openxmlformats.org/officeDocument/2006/docPropsVTypes">
  <TotalTime>52698</TotalTime>
  <Words>1417</Words>
  <Application>Microsoft Office PowerPoint</Application>
  <PresentationFormat>On-screen Show (16:9)</PresentationFormat>
  <Paragraphs>149</Paragraphs>
  <Slides>21</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Helvetica Neue</vt:lpstr>
      <vt:lpstr>Trebuchet MS</vt:lpstr>
      <vt:lpstr>Office Theme</vt:lpstr>
      <vt:lpstr>    Geography of Health: Leveraging GIS for Healthier Delaware Communities 2026 AHL Conference: Technology Bridging Health Accessibility Gaps  </vt:lpstr>
      <vt:lpstr>Presentation Outline</vt:lpstr>
      <vt:lpstr>Data Sources: National, State and Local</vt:lpstr>
      <vt:lpstr>PowerPoint Presentation</vt:lpstr>
      <vt:lpstr>Community Challenges</vt:lpstr>
      <vt:lpstr>PowerPoint Presentation</vt:lpstr>
      <vt:lpstr>Projects and Programs</vt:lpstr>
      <vt:lpstr>How Data Aids in Understanding Our Communities</vt:lpstr>
      <vt:lpstr>Delaware Food Resources Locator</vt:lpstr>
      <vt:lpstr>PowerPoint Presentation</vt:lpstr>
      <vt:lpstr>PowerPoint Presentation</vt:lpstr>
      <vt:lpstr>Healthy Foods for Healthy Kids and Community Gardens</vt:lpstr>
      <vt:lpstr>Food is Medicine</vt:lpstr>
      <vt:lpstr>PowerPoint Presentation</vt:lpstr>
      <vt:lpstr>DE-PLANs</vt:lpstr>
      <vt:lpstr>Featured Themes</vt:lpstr>
      <vt:lpstr>PowerPoint Presentation</vt:lpstr>
      <vt:lpstr>Village Network</vt:lpstr>
      <vt:lpstr>The Ardens</vt:lpstr>
      <vt:lpstr>Mobile Homes: Angola / Long Neck</vt:lpstr>
      <vt:lpstr>    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Strategies for Staying Healthy and Independent in Your Community</dc:title>
  <dc:creator>O'Hanlon, Julia</dc:creator>
  <cp:lastModifiedBy>Nicole Minni</cp:lastModifiedBy>
  <cp:revision>504</cp:revision>
  <cp:lastPrinted>2021-09-09T19:32:13Z</cp:lastPrinted>
  <dcterms:created xsi:type="dcterms:W3CDTF">2020-03-09T13:40:01Z</dcterms:created>
  <dcterms:modified xsi:type="dcterms:W3CDTF">2026-06-01T15:44:46Z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0x010100F1EAAD0922A24947ADDF03160DD6FDFB</vt:lpwstr>
  </property>
</Properties>
</file>