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302" r:id="rId5"/>
    <p:sldId id="2336" r:id="rId6"/>
    <p:sldId id="267" r:id="rId7"/>
    <p:sldId id="2332" r:id="rId8"/>
    <p:sldId id="539" r:id="rId9"/>
    <p:sldId id="2333" r:id="rId10"/>
    <p:sldId id="2334" r:id="rId11"/>
    <p:sldId id="2314" r:id="rId12"/>
    <p:sldId id="526" r:id="rId13"/>
    <p:sldId id="509" r:id="rId14"/>
    <p:sldId id="519" r:id="rId15"/>
    <p:sldId id="525" r:id="rId16"/>
    <p:sldId id="2318" r:id="rId17"/>
    <p:sldId id="2327" r:id="rId18"/>
    <p:sldId id="2321" r:id="rId19"/>
    <p:sldId id="2326" r:id="rId20"/>
    <p:sldId id="2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653"/>
    <a:srgbClr val="EFFBFF"/>
    <a:srgbClr val="FBCAC9"/>
    <a:srgbClr val="FBFEFF"/>
    <a:srgbClr val="E1F5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6FB78-2025-48CE-A462-70CE0A948892}" v="3" dt="2026-05-01T18:33:49.973"/>
    <p1510:client id="{D52B6297-2032-468A-9BFD-B5AE20DF9CC8}" v="87" dt="2026-05-01T15:51:08.498"/>
    <p1510:client id="{E694E571-5A66-476E-9841-E7AC9CFA5A1C}" v="31" dt="2026-05-01T15:23:1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B_41A72BC5.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90E_789C4A7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917_D1B4E38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Obesity</c:v>
                </c:pt>
              </c:strCache>
            </c:strRef>
          </c:tx>
          <c:spPr>
            <a:ln w="28575" cap="rnd">
              <a:solidFill>
                <a:schemeClr val="accent1"/>
              </a:solidFill>
              <a:round/>
            </a:ln>
            <a:effectLst/>
          </c:spPr>
          <c:marker>
            <c:symbol val="none"/>
          </c:marker>
          <c:cat>
            <c:strRef>
              <c:f>Sheet1!$A$2:$A$12</c:f>
              <c:strCache>
                <c:ptCount val="11"/>
                <c:pt idx="0">
                  <c:v>1999-2000</c:v>
                </c:pt>
                <c:pt idx="1">
                  <c:v>2001-2002</c:v>
                </c:pt>
                <c:pt idx="2">
                  <c:v>2003-2004</c:v>
                </c:pt>
                <c:pt idx="3">
                  <c:v>2005-2006</c:v>
                </c:pt>
                <c:pt idx="4">
                  <c:v>2007-2008</c:v>
                </c:pt>
                <c:pt idx="5">
                  <c:v>2009-2010</c:v>
                </c:pt>
                <c:pt idx="6">
                  <c:v>2011-2012</c:v>
                </c:pt>
                <c:pt idx="7">
                  <c:v>2013-2014</c:v>
                </c:pt>
                <c:pt idx="8">
                  <c:v>2015-2016</c:v>
                </c:pt>
                <c:pt idx="9">
                  <c:v>2017-2020</c:v>
                </c:pt>
                <c:pt idx="10">
                  <c:v>2021-2023</c:v>
                </c:pt>
              </c:strCache>
            </c:strRef>
          </c:cat>
          <c:val>
            <c:numRef>
              <c:f>Sheet1!$B$2:$B$12</c:f>
              <c:numCache>
                <c:formatCode>General</c:formatCode>
                <c:ptCount val="11"/>
                <c:pt idx="0">
                  <c:v>13.9</c:v>
                </c:pt>
                <c:pt idx="1">
                  <c:v>15.4</c:v>
                </c:pt>
                <c:pt idx="2">
                  <c:v>17.100000000000001</c:v>
                </c:pt>
                <c:pt idx="3">
                  <c:v>15.4</c:v>
                </c:pt>
                <c:pt idx="4">
                  <c:v>16.8</c:v>
                </c:pt>
                <c:pt idx="5">
                  <c:v>16.899999999999999</c:v>
                </c:pt>
                <c:pt idx="6">
                  <c:v>16.899999999999999</c:v>
                </c:pt>
                <c:pt idx="7">
                  <c:v>17.2</c:v>
                </c:pt>
                <c:pt idx="8">
                  <c:v>18.5</c:v>
                </c:pt>
                <c:pt idx="9">
                  <c:v>19.7</c:v>
                </c:pt>
                <c:pt idx="10">
                  <c:v>21.1</c:v>
                </c:pt>
              </c:numCache>
            </c:numRef>
          </c:val>
          <c:smooth val="0"/>
          <c:extLst>
            <c:ext xmlns:c16="http://schemas.microsoft.com/office/drawing/2014/chart" uri="{C3380CC4-5D6E-409C-BE32-E72D297353CC}">
              <c16:uniqueId val="{00000000-567D-4228-A39F-6F6D91BCEDFF}"/>
            </c:ext>
          </c:extLst>
        </c:ser>
        <c:ser>
          <c:idx val="1"/>
          <c:order val="1"/>
          <c:tx>
            <c:strRef>
              <c:f>Sheet1!$C$1</c:f>
              <c:strCache>
                <c:ptCount val="1"/>
                <c:pt idx="0">
                  <c:v>Severe Obesity</c:v>
                </c:pt>
              </c:strCache>
            </c:strRef>
          </c:tx>
          <c:spPr>
            <a:ln w="28575" cap="rnd">
              <a:solidFill>
                <a:schemeClr val="accent2"/>
              </a:solidFill>
              <a:round/>
            </a:ln>
            <a:effectLst/>
          </c:spPr>
          <c:marker>
            <c:symbol val="none"/>
          </c:marker>
          <c:cat>
            <c:strRef>
              <c:f>Sheet1!$A$2:$A$12</c:f>
              <c:strCache>
                <c:ptCount val="11"/>
                <c:pt idx="0">
                  <c:v>1999-2000</c:v>
                </c:pt>
                <c:pt idx="1">
                  <c:v>2001-2002</c:v>
                </c:pt>
                <c:pt idx="2">
                  <c:v>2003-2004</c:v>
                </c:pt>
                <c:pt idx="3">
                  <c:v>2005-2006</c:v>
                </c:pt>
                <c:pt idx="4">
                  <c:v>2007-2008</c:v>
                </c:pt>
                <c:pt idx="5">
                  <c:v>2009-2010</c:v>
                </c:pt>
                <c:pt idx="6">
                  <c:v>2011-2012</c:v>
                </c:pt>
                <c:pt idx="7">
                  <c:v>2013-2014</c:v>
                </c:pt>
                <c:pt idx="8">
                  <c:v>2015-2016</c:v>
                </c:pt>
                <c:pt idx="9">
                  <c:v>2017-2020</c:v>
                </c:pt>
                <c:pt idx="10">
                  <c:v>2021-2023</c:v>
                </c:pt>
              </c:strCache>
            </c:strRef>
          </c:cat>
          <c:val>
            <c:numRef>
              <c:f>Sheet1!$C$2:$C$12</c:f>
              <c:numCache>
                <c:formatCode>General</c:formatCode>
                <c:ptCount val="11"/>
                <c:pt idx="0">
                  <c:v>3.6</c:v>
                </c:pt>
                <c:pt idx="1">
                  <c:v>5.2</c:v>
                </c:pt>
                <c:pt idx="2">
                  <c:v>5.0999999999999996</c:v>
                </c:pt>
                <c:pt idx="3">
                  <c:v>4.7</c:v>
                </c:pt>
                <c:pt idx="4">
                  <c:v>4.9000000000000004</c:v>
                </c:pt>
                <c:pt idx="5">
                  <c:v>5.6</c:v>
                </c:pt>
                <c:pt idx="6">
                  <c:v>5.6</c:v>
                </c:pt>
                <c:pt idx="7">
                  <c:v>6</c:v>
                </c:pt>
                <c:pt idx="8">
                  <c:v>5.6</c:v>
                </c:pt>
                <c:pt idx="9">
                  <c:v>6.7</c:v>
                </c:pt>
                <c:pt idx="10">
                  <c:v>7</c:v>
                </c:pt>
              </c:numCache>
            </c:numRef>
          </c:val>
          <c:smooth val="0"/>
          <c:extLst>
            <c:ext xmlns:c16="http://schemas.microsoft.com/office/drawing/2014/chart" uri="{C3380CC4-5D6E-409C-BE32-E72D297353CC}">
              <c16:uniqueId val="{00000001-567D-4228-A39F-6F6D91BCEDFF}"/>
            </c:ext>
          </c:extLst>
        </c:ser>
        <c:dLbls>
          <c:showLegendKey val="0"/>
          <c:showVal val="0"/>
          <c:showCatName val="0"/>
          <c:showSerName val="0"/>
          <c:showPercent val="0"/>
          <c:showBubbleSize val="0"/>
        </c:dLbls>
        <c:smooth val="0"/>
        <c:axId val="471028559"/>
        <c:axId val="471028079"/>
      </c:lineChart>
      <c:catAx>
        <c:axId val="47102855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Year</a:t>
                </a:r>
              </a:p>
            </c:rich>
          </c:tx>
          <c:layout>
            <c:manualLayout>
              <c:xMode val="edge"/>
              <c:yMode val="edge"/>
              <c:x val="0.49568010070771379"/>
              <c:y val="0.8650580077158331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028079"/>
        <c:crosses val="autoZero"/>
        <c:auto val="1"/>
        <c:lblAlgn val="ctr"/>
        <c:lblOffset val="100"/>
        <c:noMultiLvlLbl val="0"/>
      </c:catAx>
      <c:valAx>
        <c:axId val="4710280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Percentage of US Children</a:t>
                </a:r>
              </a:p>
            </c:rich>
          </c:tx>
          <c:layout>
            <c:manualLayout>
              <c:xMode val="edge"/>
              <c:yMode val="edge"/>
              <c:x val="1.6674332045295889E-3"/>
              <c:y val="0.2272157899856651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028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Change in Mean BMI Percentile over Time</a:t>
            </a:r>
          </a:p>
        </c:rich>
      </c:tx>
      <c:layout>
        <c:manualLayout>
          <c:xMode val="edge"/>
          <c:yMode val="edge"/>
          <c:x val="0.25162030115121214"/>
          <c:y val="5.808026749589115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029755536209653"/>
          <c:y val="0.16880625777316294"/>
          <c:w val="0.78722420836878859"/>
          <c:h val="0.6288235359449782"/>
        </c:manualLayout>
      </c:layout>
      <c:lineChart>
        <c:grouping val="standard"/>
        <c:varyColors val="0"/>
        <c:ser>
          <c:idx val="0"/>
          <c:order val="0"/>
          <c:tx>
            <c:strRef>
              <c:f>Sheet1!$B$1</c:f>
              <c:strCache>
                <c:ptCount val="1"/>
                <c:pt idx="0">
                  <c:v>MICCO</c:v>
                </c:pt>
              </c:strCache>
            </c:strRef>
          </c:tx>
          <c:spPr>
            <a:ln w="38100" cap="rnd">
              <a:solidFill>
                <a:schemeClr val="accent1"/>
              </a:solidFill>
              <a:round/>
              <a:headEnd type="none"/>
              <a:tailEnd type="none"/>
            </a:ln>
            <a:effectLst/>
          </c:spPr>
          <c:marker>
            <c:symbol val="none"/>
          </c:marker>
          <c:dPt>
            <c:idx val="1"/>
            <c:marker>
              <c:symbol val="none"/>
            </c:marker>
            <c:bubble3D val="0"/>
            <c:spPr>
              <a:ln w="28575" cap="rnd">
                <a:solidFill>
                  <a:schemeClr val="accent1"/>
                </a:solidFill>
                <a:round/>
                <a:headEnd type="none"/>
                <a:tailEnd type="none"/>
              </a:ln>
              <a:effectLst/>
            </c:spPr>
            <c:extLst>
              <c:ext xmlns:c16="http://schemas.microsoft.com/office/drawing/2014/chart" uri="{C3380CC4-5D6E-409C-BE32-E72D297353CC}">
                <c16:uniqueId val="{00000000-5DAD-4F60-9A98-DD35461F872E}"/>
              </c:ext>
            </c:extLst>
          </c:dPt>
          <c:cat>
            <c:strRef>
              <c:f>Sheet1!$A$2:$A$3</c:f>
              <c:strCache>
                <c:ptCount val="2"/>
                <c:pt idx="0">
                  <c:v>Study start</c:v>
                </c:pt>
                <c:pt idx="1">
                  <c:v>Study end</c:v>
                </c:pt>
              </c:strCache>
            </c:strRef>
          </c:cat>
          <c:val>
            <c:numRef>
              <c:f>Sheet1!$B$2:$B$3</c:f>
              <c:numCache>
                <c:formatCode>General</c:formatCode>
                <c:ptCount val="2"/>
                <c:pt idx="0">
                  <c:v>119.44</c:v>
                </c:pt>
                <c:pt idx="1">
                  <c:v>118.86</c:v>
                </c:pt>
              </c:numCache>
            </c:numRef>
          </c:val>
          <c:smooth val="0"/>
          <c:extLst>
            <c:ext xmlns:c16="http://schemas.microsoft.com/office/drawing/2014/chart" uri="{C3380CC4-5D6E-409C-BE32-E72D297353CC}">
              <c16:uniqueId val="{00000000-5668-453E-BDAF-F0ACC92016F8}"/>
            </c:ext>
          </c:extLst>
        </c:ser>
        <c:ser>
          <c:idx val="1"/>
          <c:order val="1"/>
          <c:tx>
            <c:strRef>
              <c:f>Sheet1!$C$1</c:f>
              <c:strCache>
                <c:ptCount val="1"/>
                <c:pt idx="0">
                  <c:v>Standard Care</c:v>
                </c:pt>
              </c:strCache>
            </c:strRef>
          </c:tx>
          <c:spPr>
            <a:ln w="28575" cap="rnd">
              <a:solidFill>
                <a:schemeClr val="accent2"/>
              </a:solidFill>
              <a:round/>
              <a:headEnd type="none"/>
              <a:tailEnd type="none"/>
            </a:ln>
            <a:effectLst/>
          </c:spPr>
          <c:marker>
            <c:symbol val="none"/>
          </c:marker>
          <c:cat>
            <c:strRef>
              <c:f>Sheet1!$A$2:$A$3</c:f>
              <c:strCache>
                <c:ptCount val="2"/>
                <c:pt idx="0">
                  <c:v>Study start</c:v>
                </c:pt>
                <c:pt idx="1">
                  <c:v>Study end</c:v>
                </c:pt>
              </c:strCache>
            </c:strRef>
          </c:cat>
          <c:val>
            <c:numRef>
              <c:f>Sheet1!$C$2:$C$3</c:f>
              <c:numCache>
                <c:formatCode>General</c:formatCode>
                <c:ptCount val="2"/>
                <c:pt idx="0">
                  <c:v>123.91</c:v>
                </c:pt>
                <c:pt idx="1">
                  <c:v>124.62</c:v>
                </c:pt>
              </c:numCache>
            </c:numRef>
          </c:val>
          <c:smooth val="0"/>
          <c:extLst>
            <c:ext xmlns:c16="http://schemas.microsoft.com/office/drawing/2014/chart" uri="{C3380CC4-5D6E-409C-BE32-E72D297353CC}">
              <c16:uniqueId val="{00000001-5668-453E-BDAF-F0ACC92016F8}"/>
            </c:ext>
          </c:extLst>
        </c:ser>
        <c:dLbls>
          <c:showLegendKey val="0"/>
          <c:showVal val="0"/>
          <c:showCatName val="0"/>
          <c:showSerName val="0"/>
          <c:showPercent val="0"/>
          <c:showBubbleSize val="0"/>
        </c:dLbls>
        <c:smooth val="0"/>
        <c:axId val="979331743"/>
        <c:axId val="979332223"/>
      </c:lineChart>
      <c:catAx>
        <c:axId val="979331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79332223"/>
        <c:crosses val="autoZero"/>
        <c:auto val="1"/>
        <c:lblAlgn val="ctr"/>
        <c:lblOffset val="100"/>
        <c:noMultiLvlLbl val="0"/>
      </c:catAx>
      <c:valAx>
        <c:axId val="9793322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BMI percentile above 95th percentile</a:t>
                </a:r>
              </a:p>
            </c:rich>
          </c:tx>
          <c:layout>
            <c:manualLayout>
              <c:xMode val="edge"/>
              <c:yMode val="edge"/>
              <c:x val="5.5117490348735254E-2"/>
              <c:y val="0.198949633497614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79331743"/>
        <c:crosses val="autoZero"/>
        <c:crossBetween val="between"/>
      </c:valAx>
      <c:spPr>
        <a:solidFill>
          <a:srgbClr val="EFFBFF"/>
        </a:solidFill>
        <a:ln>
          <a:noFill/>
        </a:ln>
        <a:effectLst/>
      </c:spPr>
    </c:plotArea>
    <c:legend>
      <c:legendPos val="b"/>
      <c:layout>
        <c:manualLayout>
          <c:xMode val="edge"/>
          <c:yMode val="edge"/>
          <c:x val="0.25369515735403703"/>
          <c:y val="0.92680797426610784"/>
          <c:w val="0.72125795502028622"/>
          <c:h val="5.6597663592209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cap="rnd">
      <a:noFill/>
      <a:headEnd type="none"/>
    </a:ln>
    <a:effectLst/>
  </c:spPr>
  <c:txPr>
    <a:bodyPr/>
    <a:lstStyle/>
    <a:p>
      <a:pPr>
        <a:defRPr baseline="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695F2-755E-4490-8A8B-52807418F92E}" type="datetimeFigureOut">
              <a:rPr lang="en-US" smtClean="0"/>
              <a:t>5/1/2026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0B710-9E0A-4BD3-B0D6-A65D5EDBCCA8}" type="slidenum">
              <a:rPr lang="en-US" smtClean="0"/>
              <a:t>‹#›</a:t>
            </a:fld>
            <a:endParaRPr lang="en-US"/>
          </a:p>
        </p:txBody>
      </p:sp>
    </p:spTree>
    <p:extLst>
      <p:ext uri="{BB962C8B-B14F-4D97-AF65-F5344CB8AC3E}">
        <p14:creationId xmlns:p14="http://schemas.microsoft.com/office/powerpoint/2010/main" val="122531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so much.  It’s always hard being the presentation standing in the way between everyone and lunch, but I appreciate having the opportunity to speak about a project that highlights how engaging early with community partners can really transform a research study.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63388E-0724-49ED-831C-563DDD276E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43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mentioned, one thing that came across clearly in our discussion with community partners was that they felt like there needed to be a way to promote healthy lifestyles in the community.  So, I’m going to spotlight here how we accomplished this in this study.</a:t>
            </a:r>
          </a:p>
          <a:p>
            <a:endParaRPr lang="en-US"/>
          </a:p>
          <a:p>
            <a:r>
              <a:rPr lang="en-US"/>
              <a:t>During one of the first meetings, Suchi from Boys and Girls Club and Midline from Children’s and Families First had a great idea – which, if you know these two amazing women, you know that connecting dots is what they do best.</a:t>
            </a:r>
          </a:p>
          <a:p>
            <a:endParaRPr lang="en-US"/>
          </a:p>
          <a:p>
            <a:r>
              <a:rPr lang="en-US"/>
              <a:t>But they said hey, we already have a program in Southern Delaware called Dollar Dinner where we provide a nutritious meal to families for just a dollar per person at the local Boys and Girls Club.  Why don’t we leverage that?</a:t>
            </a:r>
          </a:p>
          <a:p>
            <a:endParaRPr lang="en-US"/>
          </a:p>
          <a:p>
            <a:r>
              <a:rPr lang="en-US"/>
              <a:t>And so we got creative.</a:t>
            </a:r>
          </a:p>
          <a:p>
            <a:endParaRPr lang="en-US"/>
          </a:p>
          <a:p>
            <a:r>
              <a:rPr lang="en-US"/>
              <a:t>We found some funds to support the cook volunteering her time at the dollar dinners and to bring fitness instructors to the event. You can see here some families doing yoga at one of the events.  </a:t>
            </a:r>
          </a:p>
          <a:p>
            <a:endParaRPr lang="en-US"/>
          </a:p>
          <a:p>
            <a:r>
              <a:rPr lang="en-US"/>
              <a:t>And we advertised the Dollar Dinner to our families as a component of our care model.  </a:t>
            </a:r>
          </a:p>
        </p:txBody>
      </p:sp>
      <p:sp>
        <p:nvSpPr>
          <p:cNvPr id="4" name="Slide Number Placeholder 3"/>
          <p:cNvSpPr>
            <a:spLocks noGrp="1"/>
          </p:cNvSpPr>
          <p:nvPr>
            <p:ph type="sldNum" sz="quarter" idx="5"/>
          </p:nvPr>
        </p:nvSpPr>
        <p:spPr/>
        <p:txBody>
          <a:bodyPr/>
          <a:lstStyle/>
          <a:p>
            <a:fld id="{960E2C68-8D18-46C0-A20C-20FB3DE8ECB7}" type="slidenum">
              <a:rPr lang="en-US" smtClean="0"/>
              <a:t>9</a:t>
            </a:fld>
            <a:endParaRPr lang="en-US"/>
          </a:p>
        </p:txBody>
      </p:sp>
    </p:spTree>
    <p:extLst>
      <p:ext uri="{BB962C8B-B14F-4D97-AF65-F5344CB8AC3E}">
        <p14:creationId xmlns:p14="http://schemas.microsoft.com/office/powerpoint/2010/main" val="216453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notice that one of the ways we promoted the dollar dinner was through a mobile app notification.</a:t>
            </a:r>
          </a:p>
          <a:p>
            <a:endParaRPr lang="en-US"/>
          </a:p>
          <a:p>
            <a:r>
              <a:rPr lang="en-US"/>
              <a:t>And we did develop a mobile app as part of this study to help families track healthy lifestyle goals and access resources, as you can see in these screenshots.  </a:t>
            </a:r>
          </a:p>
          <a:p>
            <a:endParaRPr lang="en-US"/>
          </a:p>
          <a:p>
            <a:r>
              <a:rPr lang="en-US"/>
              <a:t>One important thing we did was conduct in-depth testing of the App with families of children with obesity, incorporating their feedback so it would be more user-friendly.  The paper describing this process is linked here for those interested.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72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had the care model in place, we tested it in a pilot randomized controlled trial.  </a:t>
            </a:r>
          </a:p>
          <a:p>
            <a:endParaRPr lang="en-US"/>
          </a:p>
          <a:p>
            <a:r>
              <a:rPr lang="en-US"/>
              <a:t>We recruited families of children 4-12 years of age with obesity from one of the 3 primary care clinics in Southern Delaware.</a:t>
            </a:r>
          </a:p>
          <a:p>
            <a:endParaRPr lang="en-US"/>
          </a:p>
          <a:p>
            <a:r>
              <a:rPr lang="en-US"/>
              <a:t>Families were randomized to either receive the Healthy Lifestyle care model or standard care for 6 months and our main outcomes were change in BMI percentile, attrition, and days in study.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943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Open Sans" panose="020B0606030504020204" pitchFamily="34" charset="0"/>
              </a:rPr>
              <a:t>We enrolled 59 families of diverse backgrounds, including 36% Black, 27% Hispanic, and 37% White families.  20% of the caregivers enrolled were Spanish-speaking.  76% had public insurance.</a:t>
            </a:r>
          </a:p>
          <a:p>
            <a:endParaRPr lang="en-US" b="0" i="0">
              <a:solidFill>
                <a:srgbClr val="000000"/>
              </a:solidFill>
              <a:effectLst/>
              <a:highlight>
                <a:srgbClr val="FFFFFF"/>
              </a:highlight>
              <a:latin typeface="Open Sans" panose="020B0606030504020204" pitchFamily="34" charset="0"/>
            </a:endParaRPr>
          </a:p>
          <a:p>
            <a:endParaRPr lang="en-US" b="0" i="0">
              <a:solidFill>
                <a:srgbClr val="000000"/>
              </a:solidFill>
              <a:effectLst/>
              <a:highlight>
                <a:srgbClr val="FFFFFF"/>
              </a:highlight>
              <a:latin typeface="Open Sans" panose="020B0606030504020204" pitchFamily="34" charset="0"/>
            </a:endParaRPr>
          </a:p>
          <a:p>
            <a:r>
              <a:rPr lang="en-US"/>
              <a:t>18% enrollment – 10-20% typical</a:t>
            </a:r>
          </a:p>
          <a:p>
            <a:r>
              <a:rPr lang="en-US"/>
              <a:t>30-40% attrition is common (currently, 27% in both groups)</a:t>
            </a:r>
          </a:p>
          <a:p>
            <a:endParaRPr lang="en-US" b="0" i="0">
              <a:solidFill>
                <a:srgbClr val="000000"/>
              </a:solidFill>
              <a:effectLst/>
              <a:highlight>
                <a:srgbClr val="FFFFFF"/>
              </a:highligh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455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5943F-537D-7B14-3776-11BCF773F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10A6B-D7C9-8BCE-42B9-2AC9698D4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1A01D-EFEA-3A90-5C6A-A4A456BE4391}"/>
              </a:ext>
            </a:extLst>
          </p:cNvPr>
          <p:cNvSpPr>
            <a:spLocks noGrp="1"/>
          </p:cNvSpPr>
          <p:nvPr>
            <p:ph type="body" idx="1"/>
          </p:nvPr>
        </p:nvSpPr>
        <p:spPr/>
        <p:txBody>
          <a:bodyPr/>
          <a:lstStyle/>
          <a:p>
            <a:r>
              <a:rPr lang="en-US"/>
              <a:t>While we did see a trend in that participants in the Healthy Lifestyle group on average lost weight, whereas those in the Standard Care group gained weight, we didn’t achieve a sample size large enough to detect a significant difference.</a:t>
            </a:r>
          </a:p>
          <a:p>
            <a:endParaRPr lang="en-US"/>
          </a:p>
          <a:p>
            <a:r>
              <a:rPr lang="en-US"/>
              <a:t>But we did find that Hispanic families were more engaged if they were receiving the Healthy Lifestyle care model, staying nearly 100 days longer in the study if they were in that group.</a:t>
            </a:r>
          </a:p>
          <a:p>
            <a:endParaRPr lang="en-US"/>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interaction of group and time and the interaction of each socio-demographic variable of interest with group and time were modeled in mixed-effects regression analyses. The interaction of socio-demographic variables and group on days in study were modeled in multiple regression analyses. </a:t>
            </a:r>
          </a:p>
          <a:p>
            <a:endParaRPr lang="en-US"/>
          </a:p>
        </p:txBody>
      </p:sp>
      <p:sp>
        <p:nvSpPr>
          <p:cNvPr id="4" name="Slide Number Placeholder 3">
            <a:extLst>
              <a:ext uri="{FF2B5EF4-FFF2-40B4-BE49-F238E27FC236}">
                <a16:creationId xmlns:a16="http://schemas.microsoft.com/office/drawing/2014/main" id="{6E8E96D6-1E41-2B1F-2965-8F4E664291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18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Finally, we conducted exit interviews with 21 of the families who completed the Healthy Lifestyle care model – which I think is another important way to make sure the voices of families are heard in research.  And their words showed an appreciation for the way this care model addressed the psychosocial needs of families and the importance of the rapport families built with the care team.</a:t>
            </a: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This is just a snippet of the quotes from the interviews, but for the sake of time I’m going to read the one in blue.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496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CE28-02A2-7E74-8DBE-1C0A6D673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A47F0-8600-D811-CC14-E3DCC221F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6B9BF-B375-659A-EB63-43DB6B9C5737}"/>
              </a:ext>
            </a:extLst>
          </p:cNvPr>
          <p:cNvSpPr>
            <a:spLocks noGrp="1"/>
          </p:cNvSpPr>
          <p:nvPr>
            <p:ph type="body" idx="1"/>
          </p:nvPr>
        </p:nvSpPr>
        <p:spPr/>
        <p:txBody>
          <a:bodyPr/>
          <a:lstStyle/>
          <a:p>
            <a:r>
              <a:rPr lang="en-US"/>
              <a:t>I’m really happy to report that in large part due to this study, we saw a need to provide services in-person in Delaware and now operate a Healthy Weight and Wellness Clinic in Milford.  And in fact, the psychologist and dietitian who were part of our research study are now providing care to our patients in that location.</a:t>
            </a:r>
          </a:p>
          <a:p>
            <a:endParaRPr lang="en-US"/>
          </a:p>
          <a:p>
            <a:r>
              <a:rPr lang="en-US"/>
              <a:t>Given the success of this care model with Hispanic families, we are working on tailoring it even further and on the recommendation of our community partners are working on finding innovative funding sources to continue to support a community-based care model to address the psychosocial needs of families.</a:t>
            </a:r>
          </a:p>
        </p:txBody>
      </p:sp>
      <p:sp>
        <p:nvSpPr>
          <p:cNvPr id="4" name="Slide Number Placeholder 3">
            <a:extLst>
              <a:ext uri="{FF2B5EF4-FFF2-40B4-BE49-F238E27FC236}">
                <a16:creationId xmlns:a16="http://schemas.microsoft.com/office/drawing/2014/main" id="{7D27C204-7357-4633-48BA-82A3A38EC3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65F683-F49F-9640-8726-BC9A01DFC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24138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project really took a village.  I’d like to thank my research team and collaborators at Nemours, but especially the partners, highlighted in the blue box for their time and valuable insights that truly made this project a success.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76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A4775-2879-8B83-48FA-AE23DCF10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7D9AC-92BD-F3E8-CAFA-37C7023BF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BE892-1B12-D8DF-0AD5-15065B546AA4}"/>
              </a:ext>
            </a:extLst>
          </p:cNvPr>
          <p:cNvSpPr>
            <a:spLocks noGrp="1"/>
          </p:cNvSpPr>
          <p:nvPr>
            <p:ph type="body" idx="1"/>
          </p:nvPr>
        </p:nvSpPr>
        <p:spPr/>
        <p:txBody>
          <a:bodyPr/>
          <a:lstStyle/>
          <a:p>
            <a:r>
              <a:rPr lang="en-US"/>
              <a:t>I have no conflicts of interest.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project was funded by the REACH Center at Nemours, which is a NIH-funded Center of Biomedical Research Excellence.  </a:t>
            </a:r>
          </a:p>
        </p:txBody>
      </p:sp>
      <p:sp>
        <p:nvSpPr>
          <p:cNvPr id="4" name="Slide Number Placeholder 3">
            <a:extLst>
              <a:ext uri="{FF2B5EF4-FFF2-40B4-BE49-F238E27FC236}">
                <a16:creationId xmlns:a16="http://schemas.microsoft.com/office/drawing/2014/main" id="{5F0DFCAA-DC10-737B-5205-2531D8A56AB5}"/>
              </a:ext>
            </a:extLst>
          </p:cNvPr>
          <p:cNvSpPr>
            <a:spLocks noGrp="1"/>
          </p:cNvSpPr>
          <p:nvPr>
            <p:ph type="sldNum" sz="quarter" idx="5"/>
          </p:nvPr>
        </p:nvSpPr>
        <p:spPr/>
        <p:txBody>
          <a:bodyPr/>
          <a:lstStyle/>
          <a:p>
            <a:fld id="{960E2C68-8D18-46C0-A20C-20FB3DE8ECB7}" type="slidenum">
              <a:rPr lang="en-US" smtClean="0"/>
              <a:t>2</a:t>
            </a:fld>
            <a:endParaRPr lang="en-US"/>
          </a:p>
        </p:txBody>
      </p:sp>
    </p:spTree>
    <p:extLst>
      <p:ext uri="{BB962C8B-B14F-4D97-AF65-F5344CB8AC3E}">
        <p14:creationId xmlns:p14="http://schemas.microsoft.com/office/powerpoint/2010/main" val="1392217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as a brief background - Obesity rates in children continue to rise, despite decades of work trying to reverse this trend.</a:t>
            </a:r>
          </a:p>
          <a:p>
            <a:endParaRPr lang="en-US"/>
          </a:p>
          <a:p>
            <a:r>
              <a:rPr lang="en-US"/>
              <a:t>And the problem just got worse with the pandemic.  </a:t>
            </a:r>
          </a:p>
          <a:p>
            <a:endParaRPr lang="en-US"/>
          </a:p>
          <a:p>
            <a:r>
              <a:rPr lang="en-US"/>
              <a:t>Currently, more than 1 in 5 children in the US have obesity.  </a:t>
            </a:r>
          </a:p>
          <a:p>
            <a:endParaRPr lang="en-US"/>
          </a:p>
          <a:p>
            <a:r>
              <a:rPr lang="en-US"/>
              <a:t>And there are clear disparities, driven by complex socioecological factors – with nearly 1 in 4 children from Black and Hispanic communities and communities with fewer resources having obesity.</a:t>
            </a:r>
          </a:p>
        </p:txBody>
      </p:sp>
      <p:sp>
        <p:nvSpPr>
          <p:cNvPr id="4" name="Slide Number Placeholder 3"/>
          <p:cNvSpPr>
            <a:spLocks noGrp="1"/>
          </p:cNvSpPr>
          <p:nvPr>
            <p:ph type="sldNum" sz="quarter" idx="5"/>
          </p:nvPr>
        </p:nvSpPr>
        <p:spPr/>
        <p:txBody>
          <a:bodyPr/>
          <a:lstStyle/>
          <a:p>
            <a:fld id="{DF7DB885-CB79-4AAC-B6B8-D20AD34F5EF0}" type="slidenum">
              <a:rPr lang="en-US" smtClean="0"/>
              <a:t>3</a:t>
            </a:fld>
            <a:endParaRPr lang="en-US"/>
          </a:p>
        </p:txBody>
      </p:sp>
    </p:spTree>
    <p:extLst>
      <p:ext uri="{BB962C8B-B14F-4D97-AF65-F5344CB8AC3E}">
        <p14:creationId xmlns:p14="http://schemas.microsoft.com/office/powerpoint/2010/main" val="246081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1555-B396-8EFE-7D06-A79AADFB0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BCD7E-A49B-A71D-6F40-3824A43E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00BF5-2201-C05A-139A-35853D0493B8}"/>
              </a:ext>
            </a:extLst>
          </p:cNvPr>
          <p:cNvSpPr>
            <a:spLocks noGrp="1"/>
          </p:cNvSpPr>
          <p:nvPr>
            <p:ph type="body" idx="1"/>
          </p:nvPr>
        </p:nvSpPr>
        <p:spPr/>
        <p:txBody>
          <a:bodyPr/>
          <a:lstStyle/>
          <a:p>
            <a:pPr marL="57150" indent="0">
              <a:lnSpc>
                <a:spcPct val="90000"/>
              </a:lnSpc>
              <a:spcAft>
                <a:spcPts val="600"/>
              </a:spcAft>
              <a:buFont typeface="Arial" panose="020B0604020202020204" pitchFamily="34" charset="0"/>
              <a:buNone/>
            </a:pPr>
            <a:r>
              <a:rPr lang="en-US" sz="1200">
                <a:latin typeface="Tiempos Headline Regular" panose="02020503060303060403"/>
              </a:rPr>
              <a:t>This leads to disparities in health outcomes, not just related to conditions like cardiovascular disease and diabetes, but also related to a child’s mental health and psychosocial functioning.  </a:t>
            </a:r>
          </a:p>
        </p:txBody>
      </p:sp>
      <p:sp>
        <p:nvSpPr>
          <p:cNvPr id="4" name="Slide Number Placeholder 3">
            <a:extLst>
              <a:ext uri="{FF2B5EF4-FFF2-40B4-BE49-F238E27FC236}">
                <a16:creationId xmlns:a16="http://schemas.microsoft.com/office/drawing/2014/main" id="{D1B97D45-54CE-83C6-3482-B03750E64990}"/>
              </a:ext>
            </a:extLst>
          </p:cNvPr>
          <p:cNvSpPr>
            <a:spLocks noGrp="1"/>
          </p:cNvSpPr>
          <p:nvPr>
            <p:ph type="sldNum" sz="quarter" idx="5"/>
          </p:nvPr>
        </p:nvSpPr>
        <p:spPr/>
        <p:txBody>
          <a:bodyPr/>
          <a:lstStyle/>
          <a:p>
            <a:fld id="{960E2C68-8D18-46C0-A20C-20FB3DE8ECB7}" type="slidenum">
              <a:rPr lang="en-US" smtClean="0"/>
              <a:t>4</a:t>
            </a:fld>
            <a:endParaRPr lang="en-US"/>
          </a:p>
        </p:txBody>
      </p:sp>
    </p:spTree>
    <p:extLst>
      <p:ext uri="{BB962C8B-B14F-4D97-AF65-F5344CB8AC3E}">
        <p14:creationId xmlns:p14="http://schemas.microsoft.com/office/powerpoint/2010/main" val="127504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of this, the AAP recommends that children with obesity receive comprehensive, evidence-based, interdisciplinary treatment.  </a:t>
            </a:r>
          </a:p>
          <a:p>
            <a:endParaRPr lang="en-US"/>
          </a:p>
          <a:p>
            <a:r>
              <a:rPr lang="en-US"/>
              <a:t>And we actually have a team that provides this in Delaware, putting a shameless plug in for our amazing team of medical providers, psychologists, nutritionists, and exercise physiologists at the Nemours Healthy Weight and Wellness Clinic.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65F683-F49F-9640-8726-BC9A01DFC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244434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15D2-98EE-8E4D-5E25-83BE35268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DBE09-A189-36CC-33C9-DA8B9F5DB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B5950-D842-066B-E3B9-79D7C4C87325}"/>
              </a:ext>
            </a:extLst>
          </p:cNvPr>
          <p:cNvSpPr>
            <a:spLocks noGrp="1"/>
          </p:cNvSpPr>
          <p:nvPr>
            <p:ph type="body" idx="1"/>
          </p:nvPr>
        </p:nvSpPr>
        <p:spPr/>
        <p:txBody>
          <a:bodyPr/>
          <a:lstStyle/>
          <a:p>
            <a:r>
              <a:rPr lang="en-US"/>
              <a:t>But we know that access is an issue – and this is especially the case for children in Southern Delaware who live more than 2 hours from our clinic in Wilmington.</a:t>
            </a:r>
          </a:p>
          <a:p>
            <a:endParaRPr lang="en-US"/>
          </a:p>
          <a:p>
            <a:r>
              <a:rPr lang="en-US"/>
              <a:t>When we looked at the data, less than 20% of young children with obesity receiving care at one of our primary care offices in Seaford, Milford, and Millsboro were referred to our clinic and less than 10% ended up having a visit.  Hispanic children were less likely to be referred.</a:t>
            </a:r>
          </a:p>
          <a:p>
            <a:endParaRPr lang="en-US"/>
          </a:p>
          <a:p>
            <a:r>
              <a:rPr lang="en-US"/>
              <a:t>So the major goal of this project was to improve access to obesity care for families in Southern Delaware.</a:t>
            </a:r>
          </a:p>
          <a:p>
            <a:endParaRPr lang="en-US"/>
          </a:p>
          <a:p>
            <a:r>
              <a:rPr lang="en-US"/>
              <a:t>But we knew to do that we’d have to refine our care model to ensure that it aligned with the resources, strengths, and values of the community.  </a:t>
            </a:r>
          </a:p>
        </p:txBody>
      </p:sp>
      <p:sp>
        <p:nvSpPr>
          <p:cNvPr id="4" name="Slide Number Placeholder 3">
            <a:extLst>
              <a:ext uri="{FF2B5EF4-FFF2-40B4-BE49-F238E27FC236}">
                <a16:creationId xmlns:a16="http://schemas.microsoft.com/office/drawing/2014/main" id="{9A664097-09E5-26F8-D58F-E52DA2604686}"/>
              </a:ext>
            </a:extLst>
          </p:cNvPr>
          <p:cNvSpPr>
            <a:spLocks noGrp="1"/>
          </p:cNvSpPr>
          <p:nvPr>
            <p:ph type="sldNum" sz="quarter" idx="5"/>
          </p:nvPr>
        </p:nvSpPr>
        <p:spPr/>
        <p:txBody>
          <a:bodyPr/>
          <a:lstStyle/>
          <a:p>
            <a:fld id="{960E2C68-8D18-46C0-A20C-20FB3DE8ECB7}" type="slidenum">
              <a:rPr lang="en-US" smtClean="0"/>
              <a:t>6</a:t>
            </a:fld>
            <a:endParaRPr lang="en-US"/>
          </a:p>
        </p:txBody>
      </p:sp>
    </p:spTree>
    <p:extLst>
      <p:ext uri="{BB962C8B-B14F-4D97-AF65-F5344CB8AC3E}">
        <p14:creationId xmlns:p14="http://schemas.microsoft.com/office/powerpoint/2010/main" val="179649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7574-504A-C206-6813-C2E66DC23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3D76E-31E0-F7C8-0A98-FFA4049A6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34BD5-9FFE-ABBF-68E5-2D158D888FDC}"/>
              </a:ext>
            </a:extLst>
          </p:cNvPr>
          <p:cNvSpPr>
            <a:spLocks noGrp="1"/>
          </p:cNvSpPr>
          <p:nvPr>
            <p:ph type="body" idx="1"/>
          </p:nvPr>
        </p:nvSpPr>
        <p:spPr/>
        <p:txBody>
          <a:bodyPr/>
          <a:lstStyle/>
          <a:p>
            <a:pPr marL="514350" lvl="1" indent="0">
              <a:lnSpc>
                <a:spcPct val="90000"/>
              </a:lnSpc>
              <a:spcAft>
                <a:spcPts val="600"/>
              </a:spcAft>
              <a:buFont typeface="+mj-lt"/>
              <a:buNone/>
              <a:defRPr/>
            </a:pPr>
            <a:r>
              <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rPr>
              <a:t>And to do that, we knew that partnership was critical.  </a:t>
            </a:r>
          </a:p>
          <a:p>
            <a:pPr marL="514350" lvl="1" indent="0">
              <a:lnSpc>
                <a:spcPct val="90000"/>
              </a:lnSpc>
              <a:spcAft>
                <a:spcPts val="600"/>
              </a:spcAft>
              <a:buFont typeface="+mj-lt"/>
              <a:buNone/>
              <a:defRPr/>
            </a:pPr>
            <a:endPar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514350" lvl="1" indent="0">
              <a:lnSpc>
                <a:spcPct val="90000"/>
              </a:lnSpc>
              <a:spcAft>
                <a:spcPts val="600"/>
              </a:spcAft>
              <a:buFont typeface="+mj-lt"/>
              <a:buNone/>
              <a:defRPr/>
            </a:pPr>
            <a:r>
              <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rPr>
              <a:t>So we met routinely throughout the course of the entire project – from start to finish – with three sets of stakeholders.  </a:t>
            </a:r>
          </a:p>
          <a:p>
            <a:pPr marL="514350" lvl="1" indent="0">
              <a:lnSpc>
                <a:spcPct val="90000"/>
              </a:lnSpc>
              <a:spcAft>
                <a:spcPts val="600"/>
              </a:spcAft>
              <a:buFont typeface="+mj-lt"/>
              <a:buNone/>
              <a:defRPr/>
            </a:pPr>
            <a:endPar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514350" lvl="1" indent="0">
              <a:lnSpc>
                <a:spcPct val="90000"/>
              </a:lnSpc>
              <a:spcAft>
                <a:spcPts val="600"/>
              </a:spcAft>
              <a:buFont typeface="+mj-lt"/>
              <a:buNone/>
              <a:defRPr/>
            </a:pPr>
            <a:r>
              <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rPr>
              <a:t>The first was a group of medical providers and care coordinators at each of the 3 primary care clinics in Southern Delaware.</a:t>
            </a:r>
          </a:p>
          <a:p>
            <a:pPr marL="514350" lvl="1" indent="0">
              <a:lnSpc>
                <a:spcPct val="90000"/>
              </a:lnSpc>
              <a:spcAft>
                <a:spcPts val="600"/>
              </a:spcAft>
              <a:buFont typeface="+mj-lt"/>
              <a:buNone/>
              <a:defRPr/>
            </a:pPr>
            <a:endPar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514350" lvl="1" indent="0">
              <a:lnSpc>
                <a:spcPct val="90000"/>
              </a:lnSpc>
              <a:spcAft>
                <a:spcPts val="600"/>
              </a:spcAft>
              <a:buFont typeface="+mj-lt"/>
              <a:buNone/>
              <a:defRPr/>
            </a:pPr>
            <a:r>
              <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rPr>
              <a:t>The second was a group of what ended up being primarily Latina mothers of children with obesity from Southern Delaware.</a:t>
            </a:r>
          </a:p>
          <a:p>
            <a:pPr marL="514350" lvl="1" indent="0">
              <a:lnSpc>
                <a:spcPct val="90000"/>
              </a:lnSpc>
              <a:spcAft>
                <a:spcPts val="600"/>
              </a:spcAft>
              <a:buFont typeface="+mj-lt"/>
              <a:buNone/>
              <a:defRPr/>
            </a:pPr>
            <a:endPar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514350" lvl="1" indent="0">
              <a:lnSpc>
                <a:spcPct val="90000"/>
              </a:lnSpc>
              <a:spcAft>
                <a:spcPts val="600"/>
              </a:spcAft>
              <a:buFont typeface="+mj-lt"/>
              <a:buNone/>
              <a:defRPr/>
            </a:pPr>
            <a:r>
              <a:rPr kumimoji="0" lang="en-US" sz="1200" b="0" i="0" u="none" strike="noStrike" kern="1200" cap="none" spc="0" normalizeH="0" baseline="0" noProof="0">
                <a:ln>
                  <a:noFill/>
                </a:ln>
                <a:solidFill>
                  <a:prstClr val="black"/>
                </a:solidFill>
                <a:effectLst/>
                <a:uLnTx/>
                <a:uFillTx/>
                <a:latin typeface="Tiempos Headline Regular" panose="02020503060303060403"/>
                <a:ea typeface="+mn-ea"/>
                <a:cs typeface="+mn-cs"/>
              </a:rPr>
              <a:t>And the third group were representatives from the community organizations listed here – [name]</a:t>
            </a:r>
          </a:p>
        </p:txBody>
      </p:sp>
      <p:sp>
        <p:nvSpPr>
          <p:cNvPr id="4" name="Slide Number Placeholder 3">
            <a:extLst>
              <a:ext uri="{FF2B5EF4-FFF2-40B4-BE49-F238E27FC236}">
                <a16:creationId xmlns:a16="http://schemas.microsoft.com/office/drawing/2014/main" id="{97D20993-232D-4980-027B-A47C56EDC43E}"/>
              </a:ext>
            </a:extLst>
          </p:cNvPr>
          <p:cNvSpPr>
            <a:spLocks noGrp="1"/>
          </p:cNvSpPr>
          <p:nvPr>
            <p:ph type="sldNum" sz="quarter" idx="5"/>
          </p:nvPr>
        </p:nvSpPr>
        <p:spPr/>
        <p:txBody>
          <a:bodyPr/>
          <a:lstStyle/>
          <a:p>
            <a:fld id="{960E2C68-8D18-46C0-A20C-20FB3DE8ECB7}" type="slidenum">
              <a:rPr lang="en-US" smtClean="0"/>
              <a:t>7</a:t>
            </a:fld>
            <a:endParaRPr lang="en-US"/>
          </a:p>
        </p:txBody>
      </p:sp>
    </p:spTree>
    <p:extLst>
      <p:ext uri="{BB962C8B-B14F-4D97-AF65-F5344CB8AC3E}">
        <p14:creationId xmlns:p14="http://schemas.microsoft.com/office/powerpoint/2010/main" val="180954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very first meeting with our partners, we presented the initial concept for our care model - visits with our Healthy Weight and Wellness team and healthy lifestyle resources - all through a mobile app.</a:t>
            </a:r>
          </a:p>
          <a:p>
            <a:endParaRPr lang="en-US"/>
          </a:p>
          <a:p>
            <a:r>
              <a:rPr lang="en-US"/>
              <a:t>But after the very first meeting, we realized this wasn’t enough.  We realized that the best way to build rapport with families in Southern Delaware was to be in person.  We realized we needed to promote healthy lifestyles outside the clinical setting and out in the community. And we realized we needed to make sure we were addressing any social needs that families might have.  </a:t>
            </a:r>
          </a:p>
          <a:p>
            <a:endParaRPr lang="en-US"/>
          </a:p>
          <a:p>
            <a:r>
              <a:rPr lang="en-US"/>
              <a:t>Shout out here to the 2 community health workers, Wanda Flores and Latisha Tolbert, and the 2 research coordinators, Alejandra Perez-Ramirez and Kelsey Higgins, who were instrumental in helping families to navigate their care.</a:t>
            </a:r>
          </a:p>
          <a:p>
            <a:endParaRPr lang="en-US"/>
          </a:p>
          <a:p>
            <a:r>
              <a:rPr lang="en-US"/>
              <a:t>And so our resulting care model was truly an integration of both health care and community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2174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E2C68-8D18-46C0-A20C-20FB3DE8ECB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67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096FD02-D892-489B-9F48-886665B048EC}" type="datetimeFigureOut">
              <a:rPr lang="en-US" smtClean="0"/>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A145F-02F5-48DC-A56C-A28D4A4B75F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83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6FD02-D892-489B-9F48-886665B048EC}" type="datetimeFigureOut">
              <a:rPr lang="en-US" smtClean="0"/>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103989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6FD02-D892-489B-9F48-886665B048EC}" type="datetimeFigureOut">
              <a:rPr lang="en-US" smtClean="0"/>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3111378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199" y="2336801"/>
            <a:ext cx="10515599" cy="365520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424555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6FD02-D892-489B-9F48-886665B048EC}" type="datetimeFigureOut">
              <a:rPr lang="en-US" smtClean="0"/>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105795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96FD02-D892-489B-9F48-886665B048EC}" type="datetimeFigureOut">
              <a:rPr lang="en-US" smtClean="0"/>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A145F-02F5-48DC-A56C-A28D4A4B75F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17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6FD02-D892-489B-9F48-886665B048EC}" type="datetimeFigureOut">
              <a:rPr lang="en-US" smtClean="0"/>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269162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6FD02-D892-489B-9F48-886665B048EC}" type="datetimeFigureOut">
              <a:rPr lang="en-US" smtClean="0"/>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3036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6FD02-D892-489B-9F48-886665B048EC}" type="datetimeFigureOut">
              <a:rPr lang="en-US" smtClean="0"/>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159414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096FD02-D892-489B-9F48-886665B048EC}" type="datetimeFigureOut">
              <a:rPr lang="en-US" smtClean="0"/>
              <a:t>5/1/2026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2828440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096FD02-D892-489B-9F48-886665B048EC}" type="datetimeFigureOut">
              <a:rPr lang="en-US" smtClean="0"/>
              <a:t>5/1/2026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AA145F-02F5-48DC-A56C-A28D4A4B75F1}" type="slidenum">
              <a:rPr lang="en-US" smtClean="0"/>
              <a:t>‹#›</a:t>
            </a:fld>
            <a:endParaRPr lang="en-US"/>
          </a:p>
        </p:txBody>
      </p:sp>
    </p:spTree>
    <p:extLst>
      <p:ext uri="{BB962C8B-B14F-4D97-AF65-F5344CB8AC3E}">
        <p14:creationId xmlns:p14="http://schemas.microsoft.com/office/powerpoint/2010/main" val="103639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96FD02-D892-489B-9F48-886665B048EC}" type="datetimeFigureOut">
              <a:rPr lang="en-US" smtClean="0"/>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A145F-02F5-48DC-A56C-A28D4A4B75F1}" type="slidenum">
              <a:rPr lang="en-US" smtClean="0"/>
              <a:t>‹#›</a:t>
            </a:fld>
            <a:endParaRPr lang="en-US"/>
          </a:p>
        </p:txBody>
      </p:sp>
    </p:spTree>
    <p:extLst>
      <p:ext uri="{BB962C8B-B14F-4D97-AF65-F5344CB8AC3E}">
        <p14:creationId xmlns:p14="http://schemas.microsoft.com/office/powerpoint/2010/main" val="369928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E369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096FD02-D892-489B-9F48-886665B048EC}" type="datetimeFigureOut">
              <a:rPr lang="en-US" smtClean="0"/>
              <a:t>5/1/2026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CAA145F-02F5-48DC-A56C-A28D4A4B75F1}" type="slidenum">
              <a:rPr lang="en-US" smtClean="0"/>
              <a:t>‹#›</a:t>
            </a:fld>
            <a:endParaRPr lang="en-US"/>
          </a:p>
        </p:txBody>
      </p:sp>
    </p:spTree>
    <p:extLst>
      <p:ext uri="{BB962C8B-B14F-4D97-AF65-F5344CB8AC3E}">
        <p14:creationId xmlns:p14="http://schemas.microsoft.com/office/powerpoint/2010/main" val="2622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hyperlink" Target="https://formative.jmir.org/2025/1/e6049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0.png"/><Relationship Id="rId3" Type="http://schemas.openxmlformats.org/officeDocument/2006/relationships/image" Target="../media/image6.png"/><Relationship Id="rId21" Type="http://schemas.openxmlformats.org/officeDocument/2006/relationships/image" Target="../media/image23.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cid:image002.jpg@01DADE91.3748C0F0" TargetMode="External"/><Relationship Id="rId2" Type="http://schemas.openxmlformats.org/officeDocument/2006/relationships/notesSlide" Target="../notesSlides/notesSlide5.xml"/><Relationship Id="rId16" Type="http://schemas.openxmlformats.org/officeDocument/2006/relationships/image" Target="../media/image19.jpeg"/><Relationship Id="rId20"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3.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 Id="rId2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png"/><Relationship Id="rId4" Type="http://schemas.openxmlformats.org/officeDocument/2006/relationships/image" Target="../media/image27.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pn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126" y="2214092"/>
            <a:ext cx="11527747" cy="4643908"/>
          </a:xfrm>
        </p:spPr>
        <p:txBody>
          <a:bodyPr>
            <a:noAutofit/>
          </a:bodyPr>
          <a:lstStyle/>
          <a:p>
            <a:endParaRPr lang="en-US" sz="3200"/>
          </a:p>
          <a:p>
            <a:pPr marL="0" indent="0" algn="ctr">
              <a:buNone/>
            </a:pPr>
            <a:r>
              <a:rPr lang="en-US" sz="4000" b="1"/>
              <a:t>Designing and Testing a Care Model to Promote Healthy Lifestyles for Southern Delaware Families </a:t>
            </a:r>
          </a:p>
          <a:p>
            <a:pPr marL="0" indent="0" algn="ctr">
              <a:buNone/>
            </a:pPr>
            <a:endParaRPr lang="en-US"/>
          </a:p>
          <a:p>
            <a:pPr marL="0" indent="0" algn="ctr">
              <a:lnSpc>
                <a:spcPct val="100000"/>
              </a:lnSpc>
              <a:spcBef>
                <a:spcPts val="0"/>
              </a:spcBef>
              <a:spcAft>
                <a:spcPts val="0"/>
              </a:spcAft>
              <a:buNone/>
            </a:pPr>
            <a:r>
              <a:rPr lang="en-US" sz="2800"/>
              <a:t>Alejandra Perez Ramirez, MPH, Kelsey Higgins, BS, Thao-Ly Tam Phan, MD, MPH</a:t>
            </a:r>
          </a:p>
          <a:p>
            <a:pPr marL="0" indent="0" algn="ctr">
              <a:lnSpc>
                <a:spcPct val="100000"/>
              </a:lnSpc>
              <a:spcBef>
                <a:spcPts val="0"/>
              </a:spcBef>
              <a:spcAft>
                <a:spcPts val="0"/>
              </a:spcAft>
              <a:buNone/>
            </a:pPr>
            <a:endParaRPr lang="en-US" sz="2800"/>
          </a:p>
          <a:p>
            <a:pPr marL="0" indent="0" algn="ctr">
              <a:lnSpc>
                <a:spcPct val="100000"/>
              </a:lnSpc>
              <a:spcBef>
                <a:spcPts val="0"/>
              </a:spcBef>
              <a:spcAft>
                <a:spcPts val="0"/>
              </a:spcAft>
              <a:buNone/>
            </a:pPr>
            <a:r>
              <a:rPr lang="en-US" sz="3600"/>
              <a:t>June 2026</a:t>
            </a:r>
          </a:p>
        </p:txBody>
      </p:sp>
      <p:pic>
        <p:nvPicPr>
          <p:cNvPr id="5" name="Picture 4">
            <a:extLst>
              <a:ext uri="{FF2B5EF4-FFF2-40B4-BE49-F238E27FC236}">
                <a16:creationId xmlns:a16="http://schemas.microsoft.com/office/drawing/2014/main" id="{B978EC09-ED56-493C-AC6C-FAE7EF7347D0}"/>
              </a:ext>
            </a:extLst>
          </p:cNvPr>
          <p:cNvPicPr>
            <a:picLocks noChangeAspect="1"/>
          </p:cNvPicPr>
          <p:nvPr/>
        </p:nvPicPr>
        <p:blipFill>
          <a:blip r:embed="rId3"/>
          <a:stretch>
            <a:fillRect/>
          </a:stretch>
        </p:blipFill>
        <p:spPr>
          <a:xfrm>
            <a:off x="2697627" y="334339"/>
            <a:ext cx="6846029" cy="1657069"/>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6B5837F-FEE0-4429-A9A9-04FFC8A97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3021749574"/>
      </p:ext>
    </p:extLst>
  </p:cSld>
  <p:clrMapOvr>
    <a:masterClrMapping/>
  </p:clrMapOvr>
  <mc:AlternateContent xmlns:mc="http://schemas.openxmlformats.org/markup-compatibility/2006" xmlns:p14="http://schemas.microsoft.com/office/powerpoint/2010/main">
    <mc:Choice Requires="p14">
      <p:transition spd="slow" p14:dur="2000" advTm="32655"/>
    </mc:Choice>
    <mc:Fallback xmlns="">
      <p:transition spd="slow" advTm="3265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B32ED0-5C77-4D41-A3BE-73BEE457EE21}"/>
              </a:ext>
            </a:extLst>
          </p:cNvPr>
          <p:cNvSpPr txBox="1">
            <a:spLocks/>
          </p:cNvSpPr>
          <p:nvPr/>
        </p:nvSpPr>
        <p:spPr>
          <a:xfrm>
            <a:off x="450270" y="-12454"/>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latin typeface="Tiempos Headline Regular" panose="02020503060303060403"/>
              </a:rPr>
              <a:t>Access to Community Programs</a:t>
            </a:r>
          </a:p>
        </p:txBody>
      </p:sp>
      <p:pic>
        <p:nvPicPr>
          <p:cNvPr id="2" name="Picture 1">
            <a:extLst>
              <a:ext uri="{FF2B5EF4-FFF2-40B4-BE49-F238E27FC236}">
                <a16:creationId xmlns:a16="http://schemas.microsoft.com/office/drawing/2014/main" id="{992A63DA-0ABC-3DE4-2E47-B246B04E7C96}"/>
              </a:ext>
            </a:extLst>
          </p:cNvPr>
          <p:cNvPicPr>
            <a:picLocks noChangeAspect="1"/>
          </p:cNvPicPr>
          <p:nvPr/>
        </p:nvPicPr>
        <p:blipFill>
          <a:blip r:embed="rId3"/>
          <a:stretch>
            <a:fillRect/>
          </a:stretch>
        </p:blipFill>
        <p:spPr>
          <a:xfrm>
            <a:off x="10354962" y="6413348"/>
            <a:ext cx="1837038" cy="444652"/>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56329E1C-CDCE-F908-C7CF-A0915FDDCDFC}"/>
              </a:ext>
            </a:extLst>
          </p:cNvPr>
          <p:cNvPicPr>
            <a:picLocks noChangeAspect="1"/>
          </p:cNvPicPr>
          <p:nvPr/>
        </p:nvPicPr>
        <p:blipFill>
          <a:blip r:embed="rId4"/>
          <a:srcRect t="23455"/>
          <a:stretch>
            <a:fillRect/>
          </a:stretch>
        </p:blipFill>
        <p:spPr>
          <a:xfrm>
            <a:off x="7223503" y="3471101"/>
            <a:ext cx="4557983" cy="2616687"/>
          </a:xfrm>
          <a:prstGeom prst="rect">
            <a:avLst/>
          </a:prstGeom>
          <a:effectLst>
            <a:softEdge rad="12700"/>
          </a:effectLst>
        </p:spPr>
      </p:pic>
      <p:pic>
        <p:nvPicPr>
          <p:cNvPr id="4" name="Picture 3" descr="A picture containing logo&#10;&#10;Description automatically generated">
            <a:extLst>
              <a:ext uri="{FF2B5EF4-FFF2-40B4-BE49-F238E27FC236}">
                <a16:creationId xmlns:a16="http://schemas.microsoft.com/office/drawing/2014/main" id="{420DC6F5-5975-2FEB-514D-E3AC4BBAA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pic>
        <p:nvPicPr>
          <p:cNvPr id="5" name="Picture 4" descr="A screenshot of a phone&#10;&#10;Description automatically generated">
            <a:extLst>
              <a:ext uri="{FF2B5EF4-FFF2-40B4-BE49-F238E27FC236}">
                <a16:creationId xmlns:a16="http://schemas.microsoft.com/office/drawing/2014/main" id="{43FCA4F3-DCE2-0F18-FEDA-5C33AFC0EE10}"/>
              </a:ext>
            </a:extLst>
          </p:cNvPr>
          <p:cNvPicPr>
            <a:picLocks noChangeAspect="1"/>
          </p:cNvPicPr>
          <p:nvPr/>
        </p:nvPicPr>
        <p:blipFill>
          <a:blip r:embed="rId6">
            <a:extLst>
              <a:ext uri="{28A0092B-C50C-407E-A947-70E740481C1C}">
                <a14:useLocalDpi xmlns:a14="http://schemas.microsoft.com/office/drawing/2010/main" val="0"/>
              </a:ext>
            </a:extLst>
          </a:blip>
          <a:srcRect l="-1" r="797" b="52362"/>
          <a:stretch>
            <a:fillRect/>
          </a:stretch>
        </p:blipFill>
        <p:spPr>
          <a:xfrm>
            <a:off x="8243002" y="770212"/>
            <a:ext cx="2518983" cy="2424900"/>
          </a:xfrm>
          <a:prstGeom prst="rect">
            <a:avLst/>
          </a:prstGeom>
        </p:spPr>
      </p:pic>
      <p:pic>
        <p:nvPicPr>
          <p:cNvPr id="1026" name="Picture 2" descr="Suchi Hiraesave">
            <a:extLst>
              <a:ext uri="{FF2B5EF4-FFF2-40B4-BE49-F238E27FC236}">
                <a16:creationId xmlns:a16="http://schemas.microsoft.com/office/drawing/2014/main" id="{96941FC5-655E-5514-57C1-8F0F2F532B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 y="1583653"/>
            <a:ext cx="1473288" cy="1734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dline Oware">
            <a:extLst>
              <a:ext uri="{FF2B5EF4-FFF2-40B4-BE49-F238E27FC236}">
                <a16:creationId xmlns:a16="http://schemas.microsoft.com/office/drawing/2014/main" id="{335C6206-015E-B324-AB34-4D34795F571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055" r="5036"/>
          <a:stretch>
            <a:fillRect/>
          </a:stretch>
        </p:blipFill>
        <p:spPr bwMode="auto">
          <a:xfrm>
            <a:off x="650081" y="3623870"/>
            <a:ext cx="1473289" cy="1734678"/>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Lights On with solid fill">
            <a:extLst>
              <a:ext uri="{FF2B5EF4-FFF2-40B4-BE49-F238E27FC236}">
                <a16:creationId xmlns:a16="http://schemas.microsoft.com/office/drawing/2014/main" id="{8A7E7D12-D067-2D50-0F00-3B3530DCE02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716619" y="3013901"/>
            <a:ext cx="914400" cy="914400"/>
          </a:xfrm>
          <a:prstGeom prst="rect">
            <a:avLst/>
          </a:prstGeom>
        </p:spPr>
      </p:pic>
      <p:pic>
        <p:nvPicPr>
          <p:cNvPr id="11" name="Picture 10">
            <a:extLst>
              <a:ext uri="{FF2B5EF4-FFF2-40B4-BE49-F238E27FC236}">
                <a16:creationId xmlns:a16="http://schemas.microsoft.com/office/drawing/2014/main" id="{10B7C77B-0378-CDCB-D380-282694FAFB0E}"/>
              </a:ext>
            </a:extLst>
          </p:cNvPr>
          <p:cNvPicPr>
            <a:picLocks noChangeAspect="1"/>
          </p:cNvPicPr>
          <p:nvPr/>
        </p:nvPicPr>
        <p:blipFill>
          <a:blip r:embed="rId10"/>
          <a:stretch>
            <a:fillRect/>
          </a:stretch>
        </p:blipFill>
        <p:spPr>
          <a:xfrm>
            <a:off x="2930308" y="1008312"/>
            <a:ext cx="3862120" cy="5231115"/>
          </a:xfrm>
          <a:prstGeom prst="rect">
            <a:avLst/>
          </a:prstGeom>
        </p:spPr>
      </p:pic>
      <p:sp>
        <p:nvSpPr>
          <p:cNvPr id="12" name="Rectangle 11">
            <a:extLst>
              <a:ext uri="{FF2B5EF4-FFF2-40B4-BE49-F238E27FC236}">
                <a16:creationId xmlns:a16="http://schemas.microsoft.com/office/drawing/2014/main" id="{9CA9D86E-FF55-AF7B-5BF5-E0AFAC19026C}"/>
              </a:ext>
            </a:extLst>
          </p:cNvPr>
          <p:cNvSpPr/>
          <p:nvPr/>
        </p:nvSpPr>
        <p:spPr>
          <a:xfrm>
            <a:off x="5336345" y="5358547"/>
            <a:ext cx="1392701" cy="160677"/>
          </a:xfrm>
          <a:prstGeom prst="rect">
            <a:avLst/>
          </a:prstGeom>
          <a:solidFill>
            <a:srgbClr val="3A7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105242"/>
      </p:ext>
    </p:extLst>
  </p:cSld>
  <p:clrMapOvr>
    <a:masterClrMapping/>
  </p:clrMapOvr>
  <mc:AlternateContent xmlns:mc="http://schemas.openxmlformats.org/markup-compatibility/2006" xmlns:p14="http://schemas.microsoft.com/office/powerpoint/2010/main">
    <mc:Choice Requires="p14">
      <p:transition spd="slow" p14:dur="2000" advTm="82341"/>
    </mc:Choice>
    <mc:Fallback xmlns="">
      <p:transition spd="slow" advTm="82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B32ED0-5C77-4D41-A3BE-73BEE457EE21}"/>
              </a:ext>
            </a:extLst>
          </p:cNvPr>
          <p:cNvSpPr txBox="1">
            <a:spLocks/>
          </p:cNvSpPr>
          <p:nvPr/>
        </p:nvSpPr>
        <p:spPr>
          <a:xfrm>
            <a:off x="413334" y="-38306"/>
            <a:ext cx="11578969" cy="120505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E3690"/>
                </a:solidFill>
                <a:effectLst/>
                <a:uLnTx/>
                <a:uFillTx/>
                <a:latin typeface="Tiempos Headline Regular" panose="02020503060303060403"/>
                <a:ea typeface="+mj-ea"/>
                <a:cs typeface="+mj-cs"/>
              </a:rPr>
              <a:t>User-Friendly App, Refined with Family Input</a:t>
            </a:r>
          </a:p>
        </p:txBody>
      </p:sp>
      <p:pic>
        <p:nvPicPr>
          <p:cNvPr id="11" name="Picture 10">
            <a:extLst>
              <a:ext uri="{FF2B5EF4-FFF2-40B4-BE49-F238E27FC236}">
                <a16:creationId xmlns:a16="http://schemas.microsoft.com/office/drawing/2014/main" id="{553A5E24-A141-8224-4D5A-B5C86A0130CE}"/>
              </a:ext>
            </a:extLst>
          </p:cNvPr>
          <p:cNvPicPr>
            <a:picLocks noChangeAspect="1"/>
          </p:cNvPicPr>
          <p:nvPr/>
        </p:nvPicPr>
        <p:blipFill>
          <a:blip r:embed="rId3"/>
          <a:stretch>
            <a:fillRect/>
          </a:stretch>
        </p:blipFill>
        <p:spPr>
          <a:xfrm>
            <a:off x="3459820" y="1152750"/>
            <a:ext cx="2465353" cy="4944288"/>
          </a:xfrm>
          <a:prstGeom prst="rect">
            <a:avLst/>
          </a:prstGeom>
        </p:spPr>
      </p:pic>
      <p:pic>
        <p:nvPicPr>
          <p:cNvPr id="3" name="Picture 2" descr="A cell phone with a questionnaire&#10;&#10;Description automatically generated">
            <a:extLst>
              <a:ext uri="{FF2B5EF4-FFF2-40B4-BE49-F238E27FC236}">
                <a16:creationId xmlns:a16="http://schemas.microsoft.com/office/drawing/2014/main" id="{9CB9AB6B-5217-4FFC-A52E-483D5D640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5" y="1136472"/>
            <a:ext cx="2474528" cy="4960566"/>
          </a:xfrm>
          <a:prstGeom prst="rect">
            <a:avLst/>
          </a:prstGeom>
        </p:spPr>
      </p:pic>
      <p:pic>
        <p:nvPicPr>
          <p:cNvPr id="7" name="Picture 6" descr="A screen shot of a phone&#10;&#10;Description automatically generated">
            <a:extLst>
              <a:ext uri="{FF2B5EF4-FFF2-40B4-BE49-F238E27FC236}">
                <a16:creationId xmlns:a16="http://schemas.microsoft.com/office/drawing/2014/main" id="{B06DD573-225B-AB0E-92B0-4A7177059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7533" y="1130200"/>
            <a:ext cx="2465352" cy="4942170"/>
          </a:xfrm>
          <a:prstGeom prst="rect">
            <a:avLst/>
          </a:prstGeom>
        </p:spPr>
      </p:pic>
      <p:pic>
        <p:nvPicPr>
          <p:cNvPr id="2" name="Picture 1">
            <a:extLst>
              <a:ext uri="{FF2B5EF4-FFF2-40B4-BE49-F238E27FC236}">
                <a16:creationId xmlns:a16="http://schemas.microsoft.com/office/drawing/2014/main" id="{AEC11A18-7F3A-37D7-451B-72322895F2D7}"/>
              </a:ext>
            </a:extLst>
          </p:cNvPr>
          <p:cNvPicPr>
            <a:picLocks noChangeAspect="1"/>
          </p:cNvPicPr>
          <p:nvPr/>
        </p:nvPicPr>
        <p:blipFill>
          <a:blip r:embed="rId6"/>
          <a:stretch>
            <a:fillRect/>
          </a:stretch>
        </p:blipFill>
        <p:spPr>
          <a:xfrm>
            <a:off x="10354962" y="6413348"/>
            <a:ext cx="1837038" cy="444652"/>
          </a:xfrm>
          <a:prstGeom prst="rect">
            <a:avLst/>
          </a:prstGeom>
        </p:spPr>
      </p:pic>
      <p:sp>
        <p:nvSpPr>
          <p:cNvPr id="5" name="TextBox 4">
            <a:extLst>
              <a:ext uri="{FF2B5EF4-FFF2-40B4-BE49-F238E27FC236}">
                <a16:creationId xmlns:a16="http://schemas.microsoft.com/office/drawing/2014/main" id="{2259BC09-03B3-1077-8EE2-7C875291CE89}"/>
              </a:ext>
            </a:extLst>
          </p:cNvPr>
          <p:cNvSpPr txBox="1"/>
          <p:nvPr/>
        </p:nvSpPr>
        <p:spPr>
          <a:xfrm>
            <a:off x="9221274" y="4994585"/>
            <a:ext cx="2771029" cy="954107"/>
          </a:xfrm>
          <a:prstGeom prst="rect">
            <a:avLst/>
          </a:prstGeom>
          <a:noFill/>
        </p:spPr>
        <p:txBody>
          <a:bodyPr wrap="square">
            <a:spAutoFit/>
          </a:bodyPr>
          <a:lstStyle/>
          <a:p>
            <a:r>
              <a:rPr lang="en-US" sz="1400">
                <a:hlinkClick r:id="rId7"/>
              </a:rPr>
              <a:t>JMIR Formative Research - mHealth App to Promote Healthy Lifestyles for Diverse Families Living in Rural Areas: Usability Study</a:t>
            </a:r>
            <a:endParaRPr lang="en-US" sz="1400"/>
          </a:p>
        </p:txBody>
      </p:sp>
      <p:pic>
        <p:nvPicPr>
          <p:cNvPr id="4" name="Picture 3" descr="A picture containing logo&#10;&#10;Description automatically generated">
            <a:extLst>
              <a:ext uri="{FF2B5EF4-FFF2-40B4-BE49-F238E27FC236}">
                <a16:creationId xmlns:a16="http://schemas.microsoft.com/office/drawing/2014/main" id="{942FEB11-91C9-C0DB-D726-13CCF3BD0F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4055976787"/>
      </p:ext>
    </p:extLst>
  </p:cSld>
  <p:clrMapOvr>
    <a:masterClrMapping/>
  </p:clrMapOvr>
  <mc:AlternateContent xmlns:mc="http://schemas.openxmlformats.org/markup-compatibility/2006" xmlns:p14="http://schemas.microsoft.com/office/powerpoint/2010/main">
    <mc:Choice Requires="p14">
      <p:transition spd="slow" p14:dur="2000" advTm="15059"/>
    </mc:Choice>
    <mc:Fallback xmlns="">
      <p:transition spd="slow" advTm="1505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9B94BB6-1490-8EF5-73DD-FAA03BF580D1}"/>
              </a:ext>
            </a:extLst>
          </p:cNvPr>
          <p:cNvGrpSpPr/>
          <p:nvPr/>
        </p:nvGrpSpPr>
        <p:grpSpPr>
          <a:xfrm>
            <a:off x="2335728" y="1246016"/>
            <a:ext cx="7926944" cy="4632623"/>
            <a:chOff x="-18656" y="325431"/>
            <a:chExt cx="4378249" cy="2525252"/>
          </a:xfrm>
        </p:grpSpPr>
        <p:sp>
          <p:nvSpPr>
            <p:cNvPr id="21" name="Text Box 40">
              <a:extLst>
                <a:ext uri="{FF2B5EF4-FFF2-40B4-BE49-F238E27FC236}">
                  <a16:creationId xmlns:a16="http://schemas.microsoft.com/office/drawing/2014/main" id="{345E2C92-3F31-DB16-C3A5-CB47794D9A72}"/>
                </a:ext>
              </a:extLst>
            </p:cNvPr>
            <p:cNvSpPr txBox="1">
              <a:spLocks noChangeArrowheads="1"/>
            </p:cNvSpPr>
            <p:nvPr/>
          </p:nvSpPr>
          <p:spPr bwMode="auto">
            <a:xfrm>
              <a:off x="-18656" y="2220310"/>
              <a:ext cx="2186151" cy="625062"/>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Outcomes </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Change in BMI percentile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Days in study and attrition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Engagement with components</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p:txBody>
        </p:sp>
        <p:cxnSp>
          <p:nvCxnSpPr>
            <p:cNvPr id="22" name="AutoShape 39">
              <a:extLst>
                <a:ext uri="{FF2B5EF4-FFF2-40B4-BE49-F238E27FC236}">
                  <a16:creationId xmlns:a16="http://schemas.microsoft.com/office/drawing/2014/main" id="{871C456B-5460-716C-D073-2F54D1E83259}"/>
                </a:ext>
              </a:extLst>
            </p:cNvPr>
            <p:cNvCxnSpPr>
              <a:cxnSpLocks noChangeShapeType="1"/>
            </p:cNvCxnSpPr>
            <p:nvPr/>
          </p:nvCxnSpPr>
          <p:spPr bwMode="auto">
            <a:xfrm>
              <a:off x="1425407" y="657225"/>
              <a:ext cx="0" cy="156833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3" name="Text Box 41">
              <a:extLst>
                <a:ext uri="{FF2B5EF4-FFF2-40B4-BE49-F238E27FC236}">
                  <a16:creationId xmlns:a16="http://schemas.microsoft.com/office/drawing/2014/main" id="{AFE455A0-8CE4-7195-F708-470F2442B3AF}"/>
                </a:ext>
              </a:extLst>
            </p:cNvPr>
            <p:cNvSpPr txBox="1">
              <a:spLocks noChangeArrowheads="1"/>
            </p:cNvSpPr>
            <p:nvPr/>
          </p:nvSpPr>
          <p:spPr bwMode="auto">
            <a:xfrm>
              <a:off x="2200593" y="2225620"/>
              <a:ext cx="2159000" cy="625063"/>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Outcome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Change in BMI percentile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Days in study and attrition</a:t>
              </a:r>
            </a:p>
          </p:txBody>
        </p:sp>
        <p:sp>
          <p:nvSpPr>
            <p:cNvPr id="24" name="Text Box 42">
              <a:extLst>
                <a:ext uri="{FF2B5EF4-FFF2-40B4-BE49-F238E27FC236}">
                  <a16:creationId xmlns:a16="http://schemas.microsoft.com/office/drawing/2014/main" id="{A20CB157-CFC4-06B1-5387-6906FE0DE8D9}"/>
                </a:ext>
              </a:extLst>
            </p:cNvPr>
            <p:cNvSpPr txBox="1">
              <a:spLocks noChangeArrowheads="1"/>
            </p:cNvSpPr>
            <p:nvPr/>
          </p:nvSpPr>
          <p:spPr bwMode="auto">
            <a:xfrm>
              <a:off x="0" y="1383919"/>
              <a:ext cx="2148840" cy="650904"/>
            </a:xfrm>
            <a:prstGeom prst="rect">
              <a:avLst/>
            </a:prstGeom>
            <a:solidFill>
              <a:srgbClr val="E4F1D7"/>
            </a:solidFill>
            <a:ln w="9525">
              <a:noFill/>
              <a:miter lim="800000"/>
              <a:headEnd/>
              <a:tailEnd/>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Healthy Lifestyle Care Model (6 months)</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Access to community programs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Biweekly visits with interdisciplinary team</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App tools (goal setting, resources)</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p:txBody>
        </p:sp>
        <p:sp>
          <p:nvSpPr>
            <p:cNvPr id="25" name="Text Box 43">
              <a:extLst>
                <a:ext uri="{FF2B5EF4-FFF2-40B4-BE49-F238E27FC236}">
                  <a16:creationId xmlns:a16="http://schemas.microsoft.com/office/drawing/2014/main" id="{BDA9C560-E9FA-0875-D9AB-DF1D284D052B}"/>
                </a:ext>
              </a:extLst>
            </p:cNvPr>
            <p:cNvSpPr txBox="1">
              <a:spLocks noChangeArrowheads="1"/>
            </p:cNvSpPr>
            <p:nvPr/>
          </p:nvSpPr>
          <p:spPr bwMode="auto">
            <a:xfrm>
              <a:off x="0" y="783826"/>
              <a:ext cx="2161889" cy="505735"/>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Healthy Lifestyle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(Expected N = 46)</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Stratified by race/ethnicity</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p:txBody>
        </p:sp>
        <p:cxnSp>
          <p:nvCxnSpPr>
            <p:cNvPr id="27" name="AutoShape 46">
              <a:extLst>
                <a:ext uri="{FF2B5EF4-FFF2-40B4-BE49-F238E27FC236}">
                  <a16:creationId xmlns:a16="http://schemas.microsoft.com/office/drawing/2014/main" id="{1E1EEF51-1099-5B61-EAC6-98DD61F4EBE2}"/>
                </a:ext>
              </a:extLst>
            </p:cNvPr>
            <p:cNvCxnSpPr>
              <a:cxnSpLocks noChangeShapeType="1"/>
            </p:cNvCxnSpPr>
            <p:nvPr/>
          </p:nvCxnSpPr>
          <p:spPr bwMode="auto">
            <a:xfrm>
              <a:off x="2962275" y="657225"/>
              <a:ext cx="0" cy="156308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Text Box 47">
              <a:extLst>
                <a:ext uri="{FF2B5EF4-FFF2-40B4-BE49-F238E27FC236}">
                  <a16:creationId xmlns:a16="http://schemas.microsoft.com/office/drawing/2014/main" id="{F774293D-5965-BD22-057E-FD3C42AB956C}"/>
                </a:ext>
              </a:extLst>
            </p:cNvPr>
            <p:cNvSpPr txBox="1">
              <a:spLocks noChangeArrowheads="1"/>
            </p:cNvSpPr>
            <p:nvPr/>
          </p:nvSpPr>
          <p:spPr bwMode="auto">
            <a:xfrm>
              <a:off x="2205038" y="783826"/>
              <a:ext cx="2133742" cy="505735"/>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Active Control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(Expected N = 46)</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Stratified by race/ethnicity</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p:txBody>
        </p:sp>
        <p:sp>
          <p:nvSpPr>
            <p:cNvPr id="30" name="Text Box 42">
              <a:extLst>
                <a:ext uri="{FF2B5EF4-FFF2-40B4-BE49-F238E27FC236}">
                  <a16:creationId xmlns:a16="http://schemas.microsoft.com/office/drawing/2014/main" id="{6DA3079F-AA70-669F-F84B-F0A0F7612AF2}"/>
                </a:ext>
              </a:extLst>
            </p:cNvPr>
            <p:cNvSpPr txBox="1">
              <a:spLocks noChangeArrowheads="1"/>
            </p:cNvSpPr>
            <p:nvPr/>
          </p:nvSpPr>
          <p:spPr bwMode="auto">
            <a:xfrm>
              <a:off x="2210753" y="1381931"/>
              <a:ext cx="2148840" cy="651648"/>
            </a:xfrm>
            <a:prstGeom prst="rect">
              <a:avLst/>
            </a:prstGeom>
            <a:solidFill>
              <a:srgbClr val="E4F1D7"/>
            </a:solidFill>
            <a:ln w="9525">
              <a:noFill/>
              <a:miter lim="800000"/>
              <a:headEnd/>
              <a:tailEnd/>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Standard Care (6 months)</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Bimonthly lifestyle counseling with primary care provider per new AAP Clinical Practice Guidelines</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p:txBody>
        </p:sp>
        <p:sp>
          <p:nvSpPr>
            <p:cNvPr id="26" name="Text Box 44">
              <a:extLst>
                <a:ext uri="{FF2B5EF4-FFF2-40B4-BE49-F238E27FC236}">
                  <a16:creationId xmlns:a16="http://schemas.microsoft.com/office/drawing/2014/main" id="{E41EBC15-9552-3573-7407-450B003C3624}"/>
                </a:ext>
              </a:extLst>
            </p:cNvPr>
            <p:cNvSpPr txBox="1">
              <a:spLocks noChangeArrowheads="1"/>
            </p:cNvSpPr>
            <p:nvPr/>
          </p:nvSpPr>
          <p:spPr bwMode="auto">
            <a:xfrm>
              <a:off x="0" y="325431"/>
              <a:ext cx="4338781" cy="359300"/>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Families of children 4-12 years of age</a:t>
              </a: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 </a:t>
              </a:r>
              <a:r>
                <a:rPr kumimoji="0" lang="en-US" sz="1600" b="1"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with obesity from </a:t>
              </a:r>
              <a:r>
                <a:rPr kumimoji="0" lang="en-US" sz="1600" b="1" i="0" u="none" strike="noStrike" kern="1200" cap="none" spc="0" normalizeH="0" baseline="0" noProof="0" err="1">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Souther</a:t>
              </a:r>
              <a:r>
                <a:rPr lang="en-US" sz="1600" b="1">
                  <a:solidFill>
                    <a:srgbClr val="000000"/>
                  </a:solidFill>
                  <a:latin typeface="Tiempos Headline Regular" panose="02020503060303060403"/>
                  <a:ea typeface="Calibri" panose="020F0502020204030204" pitchFamily="34" charset="0"/>
                  <a:cs typeface="Times New Roman" panose="02020603050405020304" pitchFamily="18" charset="0"/>
                </a:rPr>
                <a:t>n Delaware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empos Headline Regular" panose="02020503060303060403"/>
                  <a:ea typeface="Calibri" panose="020F0502020204030204" pitchFamily="34" charset="0"/>
                  <a:cs typeface="Times New Roman" panose="02020603050405020304" pitchFamily="18" charset="0"/>
                </a:rPr>
                <a:t>Recruited by text or from referrals from primary care providers</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Times New Roman" panose="02020603050405020304" pitchFamily="18" charset="0"/>
              </a:endParaRPr>
            </a:p>
          </p:txBody>
        </p:sp>
      </p:grpSp>
      <p:sp>
        <p:nvSpPr>
          <p:cNvPr id="33" name="Title 2">
            <a:extLst>
              <a:ext uri="{FF2B5EF4-FFF2-40B4-BE49-F238E27FC236}">
                <a16:creationId xmlns:a16="http://schemas.microsoft.com/office/drawing/2014/main" id="{693EF0C5-BE86-35EE-8D13-AC5239381F1D}"/>
              </a:ext>
            </a:extLst>
          </p:cNvPr>
          <p:cNvSpPr txBox="1">
            <a:spLocks/>
          </p:cNvSpPr>
          <p:nvPr/>
        </p:nvSpPr>
        <p:spPr>
          <a:xfrm>
            <a:off x="503757" y="58144"/>
            <a:ext cx="10515600" cy="91812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1" i="0" u="none" strike="noStrike" kern="1200" cap="none" spc="-50" normalizeH="0" baseline="0" noProof="0">
                <a:ln>
                  <a:noFill/>
                </a:ln>
                <a:solidFill>
                  <a:srgbClr val="2E3690"/>
                </a:solidFill>
                <a:effectLst/>
                <a:uLnTx/>
                <a:uFillTx/>
                <a:latin typeface="Co headline"/>
                <a:ea typeface="+mj-ea"/>
                <a:cs typeface="+mj-cs"/>
              </a:rPr>
              <a:t>Pilot RCT of Care Model</a:t>
            </a:r>
          </a:p>
        </p:txBody>
      </p:sp>
      <p:pic>
        <p:nvPicPr>
          <p:cNvPr id="2" name="Picture 1">
            <a:extLst>
              <a:ext uri="{FF2B5EF4-FFF2-40B4-BE49-F238E27FC236}">
                <a16:creationId xmlns:a16="http://schemas.microsoft.com/office/drawing/2014/main" id="{C639AF03-6729-385D-C7E0-D57F476D9B1A}"/>
              </a:ext>
            </a:extLst>
          </p:cNvPr>
          <p:cNvPicPr>
            <a:picLocks noChangeAspect="1"/>
          </p:cNvPicPr>
          <p:nvPr/>
        </p:nvPicPr>
        <p:blipFill>
          <a:blip r:embed="rId3"/>
          <a:stretch>
            <a:fillRect/>
          </a:stretch>
        </p:blipFill>
        <p:spPr>
          <a:xfrm>
            <a:off x="10354962" y="6413348"/>
            <a:ext cx="1837038" cy="444652"/>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69F300C9-4A0A-5FBA-B15A-BAAB34F09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1359813453"/>
      </p:ext>
    </p:extLst>
  </p:cSld>
  <p:clrMapOvr>
    <a:masterClrMapping/>
  </p:clrMapOvr>
  <mc:AlternateContent xmlns:mc="http://schemas.openxmlformats.org/markup-compatibility/2006" xmlns:p14="http://schemas.microsoft.com/office/powerpoint/2010/main">
    <mc:Choice Requires="p14">
      <p:transition spd="slow" p14:dur="2000" advTm="43999"/>
    </mc:Choice>
    <mc:Fallback xmlns="">
      <p:transition spd="slow" advTm="4399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B32ED0-5C77-4D41-A3BE-73BEE457EE21}"/>
              </a:ext>
            </a:extLst>
          </p:cNvPr>
          <p:cNvSpPr txBox="1">
            <a:spLocks/>
          </p:cNvSpPr>
          <p:nvPr/>
        </p:nvSpPr>
        <p:spPr>
          <a:xfrm>
            <a:off x="450270" y="-12454"/>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E3690"/>
                </a:solidFill>
                <a:effectLst/>
                <a:uLnTx/>
                <a:uFillTx/>
                <a:latin typeface="Tiempos Headline Regular" panose="02020503060303060403"/>
                <a:ea typeface="+mj-ea"/>
                <a:cs typeface="+mj-cs"/>
              </a:rPr>
              <a:t>Participant Characteristics (N = 59)</a:t>
            </a:r>
          </a:p>
        </p:txBody>
      </p:sp>
      <p:pic>
        <p:nvPicPr>
          <p:cNvPr id="2" name="Picture 1">
            <a:extLst>
              <a:ext uri="{FF2B5EF4-FFF2-40B4-BE49-F238E27FC236}">
                <a16:creationId xmlns:a16="http://schemas.microsoft.com/office/drawing/2014/main" id="{77F83AFC-A3F3-A236-DFEE-28107269B23D}"/>
              </a:ext>
            </a:extLst>
          </p:cNvPr>
          <p:cNvPicPr>
            <a:picLocks noChangeAspect="1"/>
          </p:cNvPicPr>
          <p:nvPr/>
        </p:nvPicPr>
        <p:blipFill>
          <a:blip r:embed="rId3"/>
          <a:stretch>
            <a:fillRect/>
          </a:stretch>
        </p:blipFill>
        <p:spPr>
          <a:xfrm>
            <a:off x="10354962" y="6413348"/>
            <a:ext cx="1837038" cy="444652"/>
          </a:xfrm>
          <a:prstGeom prst="rect">
            <a:avLst/>
          </a:prstGeom>
        </p:spPr>
      </p:pic>
      <p:graphicFrame>
        <p:nvGraphicFramePr>
          <p:cNvPr id="4" name="Content Placeholder 3">
            <a:extLst>
              <a:ext uri="{FF2B5EF4-FFF2-40B4-BE49-F238E27FC236}">
                <a16:creationId xmlns:a16="http://schemas.microsoft.com/office/drawing/2014/main" id="{E02DD82F-CFB7-D675-8ACB-D9EA142D03DC}"/>
              </a:ext>
            </a:extLst>
          </p:cNvPr>
          <p:cNvGraphicFramePr>
            <a:graphicFrameLocks noGrp="1"/>
          </p:cNvGraphicFramePr>
          <p:nvPr>
            <p:ph idx="1"/>
            <p:extLst>
              <p:ext uri="{D42A27DB-BD31-4B8C-83A1-F6EECF244321}">
                <p14:modId xmlns:p14="http://schemas.microsoft.com/office/powerpoint/2010/main" val="20544354"/>
              </p:ext>
            </p:extLst>
          </p:nvPr>
        </p:nvGraphicFramePr>
        <p:xfrm>
          <a:off x="2557726" y="1147546"/>
          <a:ext cx="6398659" cy="4736176"/>
        </p:xfrm>
        <a:graphic>
          <a:graphicData uri="http://schemas.openxmlformats.org/drawingml/2006/table">
            <a:tbl>
              <a:tblPr>
                <a:tableStyleId>{2D5ABB26-0587-4C30-8999-92F81FD0307C}</a:tableStyleId>
              </a:tblPr>
              <a:tblGrid>
                <a:gridCol w="4483063">
                  <a:extLst>
                    <a:ext uri="{9D8B030D-6E8A-4147-A177-3AD203B41FA5}">
                      <a16:colId xmlns:a16="http://schemas.microsoft.com/office/drawing/2014/main" val="3965895666"/>
                    </a:ext>
                  </a:extLst>
                </a:gridCol>
                <a:gridCol w="1915596">
                  <a:extLst>
                    <a:ext uri="{9D8B030D-6E8A-4147-A177-3AD203B41FA5}">
                      <a16:colId xmlns:a16="http://schemas.microsoft.com/office/drawing/2014/main" val="1594350024"/>
                    </a:ext>
                  </a:extLst>
                </a:gridCol>
              </a:tblGrid>
              <a:tr h="296011">
                <a:tc>
                  <a:txBody>
                    <a:bodyPr/>
                    <a:lstStyle/>
                    <a:p>
                      <a:pPr algn="l" fontAlgn="b"/>
                      <a:r>
                        <a:rPr lang="en-US" sz="1800" b="1" u="none" strike="noStrike">
                          <a:solidFill>
                            <a:schemeClr val="bg1"/>
                          </a:solidFill>
                          <a:effectLst/>
                          <a:latin typeface="Tiempos Headline Regular" panose="02020503060303060403"/>
                        </a:rPr>
                        <a:t>Child Race and Ethnicity, N (%)</a:t>
                      </a:r>
                      <a:endParaRPr lang="en-US" sz="1800" b="1" i="0" u="none" strike="noStrike">
                        <a:solidFill>
                          <a:schemeClr val="bg1"/>
                        </a:solidFill>
                        <a:effectLst/>
                        <a:latin typeface="Tiempos Headline Regular" panose="02020503060303060403"/>
                      </a:endParaRPr>
                    </a:p>
                  </a:txBody>
                  <a:tcPr marL="4763" marR="4763" marT="4763" marB="0" anchor="b">
                    <a:solidFill>
                      <a:schemeClr val="accent1"/>
                    </a:solidFill>
                  </a:tcPr>
                </a:tc>
                <a:tc>
                  <a:txBody>
                    <a:bodyPr/>
                    <a:lstStyle/>
                    <a:p>
                      <a:pPr algn="r" fontAlgn="b"/>
                      <a:endParaRPr lang="en-US" sz="1800" b="1" i="0" u="none" strike="noStrike">
                        <a:solidFill>
                          <a:schemeClr val="bg1"/>
                        </a:solidFill>
                        <a:effectLst/>
                        <a:latin typeface="Tiempos Headline Regular" panose="02020503060303060403"/>
                      </a:endParaRPr>
                    </a:p>
                  </a:txBody>
                  <a:tcPr marL="4763" marR="4763" marT="4763" marB="0" anchor="b">
                    <a:solidFill>
                      <a:schemeClr val="accent1"/>
                    </a:solidFill>
                  </a:tcPr>
                </a:tc>
                <a:extLst>
                  <a:ext uri="{0D108BD9-81ED-4DB2-BD59-A6C34878D82A}">
                    <a16:rowId xmlns:a16="http://schemas.microsoft.com/office/drawing/2014/main" val="1422578638"/>
                  </a:ext>
                </a:extLst>
              </a:tr>
              <a:tr h="296011">
                <a:tc>
                  <a:txBody>
                    <a:bodyPr/>
                    <a:lstStyle/>
                    <a:p>
                      <a:pPr algn="l" fontAlgn="b"/>
                      <a:r>
                        <a:rPr lang="en-US" sz="1800" b="0" u="none" strike="noStrike">
                          <a:solidFill>
                            <a:srgbClr val="000000"/>
                          </a:solidFill>
                          <a:effectLst/>
                          <a:latin typeface="Tiempos Headline Regular" panose="02020503060303060403"/>
                        </a:rPr>
                        <a:t>Black, non-Hispanic</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21 (35.6)</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4117163145"/>
                  </a:ext>
                </a:extLst>
              </a:tr>
              <a:tr h="296011">
                <a:tc>
                  <a:txBody>
                    <a:bodyPr/>
                    <a:lstStyle/>
                    <a:p>
                      <a:pPr algn="l" fontAlgn="b"/>
                      <a:r>
                        <a:rPr lang="en-US" sz="1800" b="0" u="none" strike="noStrike">
                          <a:solidFill>
                            <a:srgbClr val="000000"/>
                          </a:solidFill>
                          <a:effectLst/>
                          <a:latin typeface="Tiempos Headline Regular" panose="02020503060303060403"/>
                        </a:rPr>
                        <a:t>Hispanic</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16 (27.1)</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2900518056"/>
                  </a:ext>
                </a:extLst>
              </a:tr>
              <a:tr h="296011">
                <a:tc>
                  <a:txBody>
                    <a:bodyPr/>
                    <a:lstStyle/>
                    <a:p>
                      <a:pPr algn="l" fontAlgn="b"/>
                      <a:r>
                        <a:rPr lang="en-US" sz="1800" b="0" u="none" strike="noStrike">
                          <a:solidFill>
                            <a:srgbClr val="000000"/>
                          </a:solidFill>
                          <a:effectLst/>
                          <a:latin typeface="Tiempos Headline Regular" panose="02020503060303060403"/>
                        </a:rPr>
                        <a:t>White, non-Hispanic</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22 (37.3)</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2749400886"/>
                  </a:ext>
                </a:extLst>
              </a:tr>
              <a:tr h="296011">
                <a:tc>
                  <a:txBody>
                    <a:bodyPr/>
                    <a:lstStyle/>
                    <a:p>
                      <a:pPr algn="l" fontAlgn="b"/>
                      <a:r>
                        <a:rPr lang="en-US" sz="1800" b="1" u="none" strike="noStrike">
                          <a:solidFill>
                            <a:schemeClr val="bg1"/>
                          </a:solidFill>
                          <a:effectLst/>
                          <a:latin typeface="Tiempos Headline Regular" panose="02020503060303060403"/>
                        </a:rPr>
                        <a:t>Caregiver Preferred Language, N (%)</a:t>
                      </a:r>
                      <a:endParaRPr lang="en-US" sz="1800" b="1" i="0" u="none" strike="noStrike">
                        <a:solidFill>
                          <a:schemeClr val="bg1"/>
                        </a:solidFill>
                        <a:effectLst/>
                        <a:latin typeface="Tiempos Headline Regular" panose="02020503060303060403"/>
                      </a:endParaRPr>
                    </a:p>
                  </a:txBody>
                  <a:tcPr marL="71438" marR="4763" marT="4763" marB="0" anchor="b">
                    <a:solidFill>
                      <a:schemeClr val="accent1"/>
                    </a:solidFill>
                  </a:tcPr>
                </a:tc>
                <a:tc>
                  <a:txBody>
                    <a:bodyPr/>
                    <a:lstStyle/>
                    <a:p>
                      <a:pPr algn="r" fontAlgn="b"/>
                      <a:endParaRPr lang="en-US" sz="1800" b="1" i="0" u="none" strike="noStrike">
                        <a:solidFill>
                          <a:schemeClr val="bg1"/>
                        </a:solidFill>
                        <a:effectLst/>
                        <a:latin typeface="Tiempos Headline Regular" panose="02020503060303060403"/>
                      </a:endParaRPr>
                    </a:p>
                  </a:txBody>
                  <a:tcPr marL="4763" marR="4763" marT="4763" marB="0" anchor="b">
                    <a:solidFill>
                      <a:schemeClr val="accent1"/>
                    </a:solidFill>
                  </a:tcPr>
                </a:tc>
                <a:extLst>
                  <a:ext uri="{0D108BD9-81ED-4DB2-BD59-A6C34878D82A}">
                    <a16:rowId xmlns:a16="http://schemas.microsoft.com/office/drawing/2014/main" val="3792866924"/>
                  </a:ext>
                </a:extLst>
              </a:tr>
              <a:tr h="296011">
                <a:tc>
                  <a:txBody>
                    <a:bodyPr/>
                    <a:lstStyle/>
                    <a:p>
                      <a:pPr algn="l" fontAlgn="b"/>
                      <a:r>
                        <a:rPr lang="en-US" sz="1800" b="0" u="none" strike="noStrike">
                          <a:solidFill>
                            <a:srgbClr val="000000"/>
                          </a:solidFill>
                          <a:effectLst/>
                          <a:latin typeface="Tiempos Headline Regular" panose="02020503060303060403"/>
                        </a:rPr>
                        <a:t>English</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47 (79.7)</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3628594627"/>
                  </a:ext>
                </a:extLst>
              </a:tr>
              <a:tr h="296011">
                <a:tc>
                  <a:txBody>
                    <a:bodyPr/>
                    <a:lstStyle/>
                    <a:p>
                      <a:pPr algn="l" fontAlgn="b"/>
                      <a:r>
                        <a:rPr lang="en-US" sz="1800" b="0" u="none" strike="noStrike">
                          <a:solidFill>
                            <a:srgbClr val="000000"/>
                          </a:solidFill>
                          <a:effectLst/>
                          <a:latin typeface="Tiempos Headline Regular" panose="02020503060303060403"/>
                        </a:rPr>
                        <a:t>Spanish</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12 (20.3)</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2068177118"/>
                  </a:ext>
                </a:extLst>
              </a:tr>
              <a:tr h="296011">
                <a:tc>
                  <a:txBody>
                    <a:bodyPr/>
                    <a:lstStyle/>
                    <a:p>
                      <a:pPr algn="l" fontAlgn="b"/>
                      <a:r>
                        <a:rPr lang="en-US" sz="1800" b="1" u="none" strike="noStrike">
                          <a:solidFill>
                            <a:schemeClr val="bg1"/>
                          </a:solidFill>
                          <a:effectLst/>
                          <a:latin typeface="Tiempos Headline Regular" panose="02020503060303060403"/>
                        </a:rPr>
                        <a:t>Child Gender, N (%)</a:t>
                      </a:r>
                      <a:endParaRPr lang="en-US" sz="1800" b="1" i="0" u="none" strike="noStrike">
                        <a:solidFill>
                          <a:schemeClr val="bg1"/>
                        </a:solidFill>
                        <a:effectLst/>
                        <a:latin typeface="Tiempos Headline Regular" panose="02020503060303060403"/>
                      </a:endParaRPr>
                    </a:p>
                  </a:txBody>
                  <a:tcPr marL="71438" marR="4763" marT="4763" marB="0" anchor="b">
                    <a:solidFill>
                      <a:schemeClr val="accent1"/>
                    </a:solidFill>
                  </a:tcPr>
                </a:tc>
                <a:tc>
                  <a:txBody>
                    <a:bodyPr/>
                    <a:lstStyle/>
                    <a:p>
                      <a:pPr algn="r" fontAlgn="b"/>
                      <a:endParaRPr lang="en-US" sz="1800" b="0" i="0" u="none" strike="noStrike">
                        <a:solidFill>
                          <a:schemeClr val="bg1"/>
                        </a:solidFill>
                        <a:effectLst/>
                        <a:latin typeface="Tiempos Headline Regular" panose="02020503060303060403"/>
                      </a:endParaRPr>
                    </a:p>
                  </a:txBody>
                  <a:tcPr marL="4763" marR="4763" marT="4763" marB="0" anchor="b">
                    <a:solidFill>
                      <a:schemeClr val="accent1"/>
                    </a:solidFill>
                  </a:tcPr>
                </a:tc>
                <a:extLst>
                  <a:ext uri="{0D108BD9-81ED-4DB2-BD59-A6C34878D82A}">
                    <a16:rowId xmlns:a16="http://schemas.microsoft.com/office/drawing/2014/main" val="3192250247"/>
                  </a:ext>
                </a:extLst>
              </a:tr>
              <a:tr h="296011">
                <a:tc>
                  <a:txBody>
                    <a:bodyPr/>
                    <a:lstStyle/>
                    <a:p>
                      <a:pPr algn="l" fontAlgn="b"/>
                      <a:r>
                        <a:rPr lang="en-US" sz="1800" b="0" u="none" strike="noStrike">
                          <a:solidFill>
                            <a:srgbClr val="000000"/>
                          </a:solidFill>
                          <a:effectLst/>
                          <a:latin typeface="Tiempos Headline Regular" panose="02020503060303060403"/>
                        </a:rPr>
                        <a:t>Male</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31 (52.5)</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308487607"/>
                  </a:ext>
                </a:extLst>
              </a:tr>
              <a:tr h="296011">
                <a:tc>
                  <a:txBody>
                    <a:bodyPr/>
                    <a:lstStyle/>
                    <a:p>
                      <a:pPr algn="l" fontAlgn="b"/>
                      <a:r>
                        <a:rPr lang="en-US" sz="1800" b="0" u="none" strike="noStrike">
                          <a:solidFill>
                            <a:srgbClr val="000000"/>
                          </a:solidFill>
                          <a:effectLst/>
                          <a:latin typeface="Tiempos Headline Regular" panose="02020503060303060403"/>
                        </a:rPr>
                        <a:t>Female</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28 (47.5)</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3892145536"/>
                  </a:ext>
                </a:extLst>
              </a:tr>
              <a:tr h="296011">
                <a:tc gridSpan="2">
                  <a:txBody>
                    <a:bodyPr/>
                    <a:lstStyle/>
                    <a:p>
                      <a:pPr algn="l" fontAlgn="b"/>
                      <a:r>
                        <a:rPr lang="en-US" sz="1800" b="1" i="0" u="none" strike="noStrike">
                          <a:solidFill>
                            <a:schemeClr val="bg1"/>
                          </a:solidFill>
                          <a:effectLst/>
                          <a:latin typeface="Tiempos Headline Regular" panose="02020503060303060403"/>
                        </a:rPr>
                        <a:t>Child Age and BMI Percentile, mean (SD)</a:t>
                      </a:r>
                    </a:p>
                  </a:txBody>
                  <a:tcPr marL="71438" marR="4763" marT="4763" marB="0" anchor="b">
                    <a:solidFill>
                      <a:schemeClr val="accent1"/>
                    </a:solidFill>
                  </a:tcPr>
                </a:tc>
                <a:tc hMerge="1">
                  <a:txBody>
                    <a:bodyPr/>
                    <a:lstStyle/>
                    <a:p>
                      <a:pPr algn="r" fontAlgn="b"/>
                      <a:endParaRPr lang="en-US" sz="2000" b="0" i="0" u="none" strike="noStrike">
                        <a:solidFill>
                          <a:srgbClr val="000000"/>
                        </a:solidFill>
                        <a:effectLst/>
                        <a:latin typeface="Aptos Narrow" panose="020B0004020202020204" pitchFamily="34" charset="0"/>
                      </a:endParaRPr>
                    </a:p>
                  </a:txBody>
                  <a:tcPr marL="4763" marR="4763" marT="4763" marB="0" anchor="b"/>
                </a:tc>
                <a:extLst>
                  <a:ext uri="{0D108BD9-81ED-4DB2-BD59-A6C34878D82A}">
                    <a16:rowId xmlns:a16="http://schemas.microsoft.com/office/drawing/2014/main" val="45001759"/>
                  </a:ext>
                </a:extLst>
              </a:tr>
              <a:tr h="296011">
                <a:tc>
                  <a:txBody>
                    <a:bodyPr/>
                    <a:lstStyle/>
                    <a:p>
                      <a:pPr algn="l" fontAlgn="b"/>
                      <a:r>
                        <a:rPr lang="en-US" sz="1800" b="0" u="none" strike="noStrike">
                          <a:solidFill>
                            <a:srgbClr val="000000"/>
                          </a:solidFill>
                          <a:effectLst/>
                          <a:latin typeface="Tiempos Headline Regular" panose="02020503060303060403"/>
                        </a:rPr>
                        <a:t>Age </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8.6 (2.6)</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1869628015"/>
                  </a:ext>
                </a:extLst>
              </a:tr>
              <a:tr h="296011">
                <a:tc>
                  <a:txBody>
                    <a:bodyPr/>
                    <a:lstStyle/>
                    <a:p>
                      <a:pPr algn="l" fontAlgn="b"/>
                      <a:r>
                        <a:rPr lang="en-US" sz="1800" b="0" u="none" strike="noStrike">
                          <a:solidFill>
                            <a:srgbClr val="000000"/>
                          </a:solidFill>
                          <a:effectLst/>
                          <a:latin typeface="Tiempos Headline Regular" panose="02020503060303060403"/>
                        </a:rPr>
                        <a:t>BMI Percentile </a:t>
                      </a:r>
                      <a:endParaRPr lang="en-US" sz="1800" b="0" i="0" u="none" strike="noStrike">
                        <a:solidFill>
                          <a:srgbClr val="000000"/>
                        </a:solidFill>
                        <a:effectLst/>
                        <a:latin typeface="Tiempos Headline Regular" panose="02020503060303060403"/>
                      </a:endParaRPr>
                    </a:p>
                  </a:txBody>
                  <a:tcPr marL="71438" marR="4763" marT="4763" marB="0" anchor="b"/>
                </a:tc>
                <a:tc>
                  <a:txBody>
                    <a:bodyPr/>
                    <a:lstStyle/>
                    <a:p>
                      <a:pPr algn="r" fontAlgn="b"/>
                      <a:r>
                        <a:rPr lang="en-US" sz="1800" b="0" u="none" strike="noStrike">
                          <a:solidFill>
                            <a:srgbClr val="000000"/>
                          </a:solidFill>
                          <a:effectLst/>
                          <a:latin typeface="Tiempos Headline Regular" panose="02020503060303060403"/>
                        </a:rPr>
                        <a:t>98.0 (1.6)</a:t>
                      </a:r>
                      <a:endParaRPr lang="en-US" sz="1800" b="0" i="0" u="none" strike="noStrike">
                        <a:solidFill>
                          <a:srgbClr val="000000"/>
                        </a:solidFill>
                        <a:effectLst/>
                        <a:latin typeface="Tiempos Headline Regular" panose="02020503060303060403"/>
                      </a:endParaRPr>
                    </a:p>
                  </a:txBody>
                  <a:tcPr marL="4763" marR="4763" marT="4763" marB="0" anchor="b"/>
                </a:tc>
                <a:extLst>
                  <a:ext uri="{0D108BD9-81ED-4DB2-BD59-A6C34878D82A}">
                    <a16:rowId xmlns:a16="http://schemas.microsoft.com/office/drawing/2014/main" val="2955017969"/>
                  </a:ext>
                </a:extLst>
              </a:tr>
              <a:tr h="296011">
                <a:tc>
                  <a:txBody>
                    <a:bodyPr/>
                    <a:lstStyle/>
                    <a:p>
                      <a:pPr algn="l" fontAlgn="b"/>
                      <a:r>
                        <a:rPr lang="en-US" sz="1800" b="1" i="0" u="none" strike="noStrike">
                          <a:solidFill>
                            <a:schemeClr val="bg1"/>
                          </a:solidFill>
                          <a:effectLst/>
                          <a:latin typeface="Tiempos Headline Regular" panose="02020503060303060403"/>
                        </a:rPr>
                        <a:t>Socioeconomic Indicators, N(%)</a:t>
                      </a:r>
                    </a:p>
                  </a:txBody>
                  <a:tcPr marL="71438" marR="4763" marT="4763" marB="0" anchor="b">
                    <a:solidFill>
                      <a:schemeClr val="accent1"/>
                    </a:solidFill>
                  </a:tcPr>
                </a:tc>
                <a:tc>
                  <a:txBody>
                    <a:bodyPr/>
                    <a:lstStyle/>
                    <a:p>
                      <a:pPr algn="r" fontAlgn="b"/>
                      <a:endParaRPr lang="en-US" sz="1800" b="1" i="0" u="none" strike="noStrike">
                        <a:solidFill>
                          <a:schemeClr val="bg1"/>
                        </a:solidFill>
                        <a:effectLst/>
                        <a:latin typeface="Tiempos Headline Regular" panose="02020503060303060403"/>
                      </a:endParaRPr>
                    </a:p>
                  </a:txBody>
                  <a:tcPr marL="4763" marR="4763" marT="4763" marB="0" anchor="b">
                    <a:solidFill>
                      <a:schemeClr val="accent1"/>
                    </a:solidFill>
                  </a:tcPr>
                </a:tc>
                <a:extLst>
                  <a:ext uri="{0D108BD9-81ED-4DB2-BD59-A6C34878D82A}">
                    <a16:rowId xmlns:a16="http://schemas.microsoft.com/office/drawing/2014/main" val="352081715"/>
                  </a:ext>
                </a:extLst>
              </a:tr>
              <a:tr h="296011">
                <a:tc>
                  <a:txBody>
                    <a:bodyPr/>
                    <a:lstStyle/>
                    <a:p>
                      <a:pPr algn="l" fontAlgn="b"/>
                      <a:r>
                        <a:rPr lang="en-US" sz="1800" b="0" i="0" u="none" strike="noStrike">
                          <a:solidFill>
                            <a:srgbClr val="000000"/>
                          </a:solidFill>
                          <a:effectLst/>
                          <a:latin typeface="Tiempos Headline Regular" panose="02020503060303060403"/>
                        </a:rPr>
                        <a:t>Public insurance</a:t>
                      </a:r>
                    </a:p>
                  </a:txBody>
                  <a:tcPr marL="71438" marR="4763" marT="4763" marB="0" anchor="b"/>
                </a:tc>
                <a:tc>
                  <a:txBody>
                    <a:bodyPr/>
                    <a:lstStyle/>
                    <a:p>
                      <a:pPr algn="r" fontAlgn="b"/>
                      <a:r>
                        <a:rPr lang="en-US" sz="1800" b="0" i="0" u="none" strike="noStrike">
                          <a:solidFill>
                            <a:srgbClr val="000000"/>
                          </a:solidFill>
                          <a:effectLst/>
                          <a:latin typeface="Tiempos Headline Regular" panose="02020503060303060403"/>
                        </a:rPr>
                        <a:t>45 (76.3)</a:t>
                      </a:r>
                    </a:p>
                  </a:txBody>
                  <a:tcPr marL="4763" marR="4763" marT="4763" marB="0" anchor="b"/>
                </a:tc>
                <a:extLst>
                  <a:ext uri="{0D108BD9-81ED-4DB2-BD59-A6C34878D82A}">
                    <a16:rowId xmlns:a16="http://schemas.microsoft.com/office/drawing/2014/main" val="3729120033"/>
                  </a:ext>
                </a:extLst>
              </a:tr>
              <a:tr h="296011">
                <a:tc>
                  <a:txBody>
                    <a:bodyPr/>
                    <a:lstStyle/>
                    <a:p>
                      <a:pPr algn="l" fontAlgn="b"/>
                      <a:r>
                        <a:rPr lang="en-US" sz="1800" b="0" i="0" u="none" strike="noStrike">
                          <a:solidFill>
                            <a:srgbClr val="000000"/>
                          </a:solidFill>
                          <a:effectLst/>
                          <a:latin typeface="Tiempos Headline Regular" panose="02020503060303060403"/>
                        </a:rPr>
                        <a:t>Social driver of health screen positive</a:t>
                      </a:r>
                    </a:p>
                  </a:txBody>
                  <a:tcPr marL="71438" marR="4763" marT="4763" marB="0" anchor="b"/>
                </a:tc>
                <a:tc>
                  <a:txBody>
                    <a:bodyPr/>
                    <a:lstStyle/>
                    <a:p>
                      <a:pPr algn="r" fontAlgn="b"/>
                      <a:r>
                        <a:rPr lang="en-US" sz="1800" b="0" i="0" u="none" strike="noStrike">
                          <a:solidFill>
                            <a:srgbClr val="000000"/>
                          </a:solidFill>
                          <a:effectLst/>
                          <a:latin typeface="Tiempos Headline Regular" panose="02020503060303060403"/>
                        </a:rPr>
                        <a:t>10 (17.0)</a:t>
                      </a:r>
                    </a:p>
                  </a:txBody>
                  <a:tcPr marL="4763" marR="4763" marT="4763" marB="0" anchor="b"/>
                </a:tc>
                <a:extLst>
                  <a:ext uri="{0D108BD9-81ED-4DB2-BD59-A6C34878D82A}">
                    <a16:rowId xmlns:a16="http://schemas.microsoft.com/office/drawing/2014/main" val="520629273"/>
                  </a:ext>
                </a:extLst>
              </a:tr>
            </a:tbl>
          </a:graphicData>
        </a:graphic>
      </p:graphicFrame>
      <p:pic>
        <p:nvPicPr>
          <p:cNvPr id="3" name="Picture 2" descr="A picture containing logo&#10;&#10;Description automatically generated">
            <a:extLst>
              <a:ext uri="{FF2B5EF4-FFF2-40B4-BE49-F238E27FC236}">
                <a16:creationId xmlns:a16="http://schemas.microsoft.com/office/drawing/2014/main" id="{73BFB554-EDBB-8E99-9654-EC68F5ECF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graphicFrame>
        <p:nvGraphicFramePr>
          <p:cNvPr id="7" name="Chart 6">
            <a:extLst>
              <a:ext uri="{FF2B5EF4-FFF2-40B4-BE49-F238E27FC236}">
                <a16:creationId xmlns:a16="http://schemas.microsoft.com/office/drawing/2014/main" id="{D1F1CEF1-32BF-2704-EF2B-305FF3FC7A0C}"/>
              </a:ext>
            </a:extLst>
          </p:cNvPr>
          <p:cNvGraphicFramePr/>
          <p:nvPr>
            <p:extLst>
              <p:ext uri="{D42A27DB-BD31-4B8C-83A1-F6EECF244321}">
                <p14:modId xmlns:p14="http://schemas.microsoft.com/office/powerpoint/2010/main" val="4023071555"/>
              </p:ext>
            </p:extLst>
          </p:nvPr>
        </p:nvGraphicFramePr>
        <p:xfrm>
          <a:off x="2032000" y="1050861"/>
          <a:ext cx="8128000"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23508594"/>
      </p:ext>
    </p:extLst>
  </p:cSld>
  <p:clrMapOvr>
    <a:masterClrMapping/>
  </p:clrMapOvr>
  <mc:AlternateContent xmlns:mc="http://schemas.openxmlformats.org/markup-compatibility/2006" xmlns:p14="http://schemas.microsoft.com/office/powerpoint/2010/main">
    <mc:Choice Requires="p14">
      <p:transition spd="slow" p14:dur="2000" advTm="76077"/>
    </mc:Choice>
    <mc:Fallback xmlns="">
      <p:transition spd="slow" advTm="7607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E59ED-CFC2-9E5A-6859-C2029ECA78B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D53D35C-CC6C-B6C4-5082-43353C8B4199}"/>
              </a:ext>
            </a:extLst>
          </p:cNvPr>
          <p:cNvSpPr txBox="1">
            <a:spLocks/>
          </p:cNvSpPr>
          <p:nvPr/>
        </p:nvSpPr>
        <p:spPr>
          <a:xfrm>
            <a:off x="450269" y="-12454"/>
            <a:ext cx="11654213"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a:solidFill>
                  <a:srgbClr val="2E3690"/>
                </a:solidFill>
                <a:latin typeface="Tiempos Headline Regular" panose="02020503060303060403"/>
              </a:rPr>
              <a:t>Engagement of Hispanic Families</a:t>
            </a:r>
            <a:endParaRPr kumimoji="0" lang="en-US" sz="4400" b="1" i="0" u="none" strike="noStrike" kern="1200" cap="none" spc="0" normalizeH="0" baseline="0" noProof="0">
              <a:ln>
                <a:noFill/>
              </a:ln>
              <a:solidFill>
                <a:srgbClr val="2E3690"/>
              </a:solidFill>
              <a:effectLst/>
              <a:uLnTx/>
              <a:uFillTx/>
              <a:latin typeface="Tiempos Headline Regular" panose="02020503060303060403"/>
              <a:ea typeface="+mj-ea"/>
              <a:cs typeface="+mj-cs"/>
            </a:endParaRPr>
          </a:p>
        </p:txBody>
      </p:sp>
      <p:pic>
        <p:nvPicPr>
          <p:cNvPr id="2" name="Picture 1">
            <a:extLst>
              <a:ext uri="{FF2B5EF4-FFF2-40B4-BE49-F238E27FC236}">
                <a16:creationId xmlns:a16="http://schemas.microsoft.com/office/drawing/2014/main" id="{D991704E-C381-FA80-67BD-9AAC0D22E5D9}"/>
              </a:ext>
            </a:extLst>
          </p:cNvPr>
          <p:cNvPicPr>
            <a:picLocks noChangeAspect="1"/>
          </p:cNvPicPr>
          <p:nvPr/>
        </p:nvPicPr>
        <p:blipFill>
          <a:blip r:embed="rId3"/>
          <a:stretch>
            <a:fillRect/>
          </a:stretch>
        </p:blipFill>
        <p:spPr>
          <a:xfrm>
            <a:off x="10354962" y="6413348"/>
            <a:ext cx="1837038" cy="444652"/>
          </a:xfrm>
          <a:prstGeom prst="rect">
            <a:avLst/>
          </a:prstGeom>
        </p:spPr>
      </p:pic>
      <p:sp>
        <p:nvSpPr>
          <p:cNvPr id="3" name="TextBox 2">
            <a:extLst>
              <a:ext uri="{FF2B5EF4-FFF2-40B4-BE49-F238E27FC236}">
                <a16:creationId xmlns:a16="http://schemas.microsoft.com/office/drawing/2014/main" id="{7ECD37A0-1531-0E6F-E78C-E337B5C22F00}"/>
              </a:ext>
            </a:extLst>
          </p:cNvPr>
          <p:cNvSpPr txBox="1"/>
          <p:nvPr/>
        </p:nvSpPr>
        <p:spPr>
          <a:xfrm>
            <a:off x="557844" y="1268876"/>
            <a:ext cx="5109703" cy="392608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E3690"/>
              </a:solidFill>
              <a:effectLst/>
              <a:uLnTx/>
              <a:uFillTx/>
              <a:latin typeface="Tiempos Headline Regular" panose="02020503060303060403"/>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Change in BMI percentile</a:t>
            </a:r>
          </a:p>
          <a:p>
            <a:pPr marL="800100" marR="0" lvl="1"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No significant differences</a:t>
            </a:r>
          </a:p>
          <a:p>
            <a:pPr marR="0" lvl="1" algn="l" defTabSz="457200" rtl="0" eaLnBrk="1" fontAlgn="auto" latinLnBrk="0" hangingPunct="1">
              <a:lnSpc>
                <a:spcPct val="107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Attrition and days in study</a:t>
            </a:r>
          </a:p>
          <a:p>
            <a:pPr marL="800100" marR="0" lvl="1"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Hispanic families </a:t>
            </a:r>
            <a:r>
              <a:rPr lang="en-US" sz="2000">
                <a:solidFill>
                  <a:prstClr val="black"/>
                </a:solidFill>
                <a:latin typeface="Tiempos Headline Regular" panose="02020503060303060403"/>
                <a:ea typeface="Calibri" panose="020F0502020204030204" pitchFamily="34" charset="0"/>
                <a:cs typeface="Calibri" panose="020F0502020204030204" pitchFamily="34" charset="0"/>
              </a:rPr>
              <a:t>stayed longer in the study if they were in the Healthy Lifestyle group </a:t>
            </a:r>
            <a:r>
              <a:rPr kumimoji="0" lang="en-US" sz="2000" b="0" i="0" u="none" strike="noStrike" kern="1200" cap="none" spc="0" normalizeH="0" baseline="0" noProof="0">
                <a:ln>
                  <a:noFill/>
                </a:ln>
                <a:solidFill>
                  <a:prstClr val="black"/>
                </a:solidFill>
                <a:effectLst/>
                <a:uLnTx/>
                <a:uFillTx/>
                <a:latin typeface="Tiempos Headline Regular" panose="02020503060303060403"/>
                <a:ea typeface="Calibri" panose="020F0502020204030204" pitchFamily="34" charset="0"/>
                <a:cs typeface="Calibri" panose="020F0502020204030204" pitchFamily="34" charset="0"/>
              </a:rPr>
              <a:t>(222 vs. 129 days)</a:t>
            </a:r>
            <a:endParaRPr kumimoji="0" lang="en-US" sz="20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p:txBody>
      </p:sp>
      <p:graphicFrame>
        <p:nvGraphicFramePr>
          <p:cNvPr id="10" name="Chart 9">
            <a:extLst>
              <a:ext uri="{FF2B5EF4-FFF2-40B4-BE49-F238E27FC236}">
                <a16:creationId xmlns:a16="http://schemas.microsoft.com/office/drawing/2014/main" id="{A5EDFFAA-BE5C-053A-235B-C99299CC80A8}"/>
              </a:ext>
            </a:extLst>
          </p:cNvPr>
          <p:cNvGraphicFramePr/>
          <p:nvPr>
            <p:extLst>
              <p:ext uri="{D42A27DB-BD31-4B8C-83A1-F6EECF244321}">
                <p14:modId xmlns:p14="http://schemas.microsoft.com/office/powerpoint/2010/main" val="1703784925"/>
              </p:ext>
            </p:extLst>
          </p:nvPr>
        </p:nvGraphicFramePr>
        <p:xfrm>
          <a:off x="5631910" y="1133039"/>
          <a:ext cx="6109821" cy="4591921"/>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A picture containing logo&#10;&#10;Description automatically generated">
            <a:extLst>
              <a:ext uri="{FF2B5EF4-FFF2-40B4-BE49-F238E27FC236}">
                <a16:creationId xmlns:a16="http://schemas.microsoft.com/office/drawing/2014/main" id="{FE19C3B6-C2CB-2B4E-8A97-0BB6AB72A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3518292867"/>
      </p:ext>
    </p:extLst>
  </p:cSld>
  <p:clrMapOvr>
    <a:masterClrMapping/>
  </p:clrMapOvr>
  <mc:AlternateContent xmlns:mc="http://schemas.openxmlformats.org/markup-compatibility/2006" xmlns:p14="http://schemas.microsoft.com/office/powerpoint/2010/main">
    <mc:Choice Requires="p14">
      <p:transition spd="slow" p14:dur="2000" advTm="76077"/>
    </mc:Choice>
    <mc:Fallback xmlns="">
      <p:transition spd="slow" advTm="7607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B32ED0-5C77-4D41-A3BE-73BEE457EE21}"/>
              </a:ext>
            </a:extLst>
          </p:cNvPr>
          <p:cNvSpPr txBox="1">
            <a:spLocks/>
          </p:cNvSpPr>
          <p:nvPr/>
        </p:nvSpPr>
        <p:spPr>
          <a:xfrm>
            <a:off x="450270" y="-12454"/>
            <a:ext cx="11509666"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E3690"/>
                </a:solidFill>
                <a:effectLst/>
                <a:uLnTx/>
                <a:uFillTx/>
                <a:latin typeface="Tiempos Headline Regular" panose="02020503060303060403"/>
                <a:ea typeface="+mj-ea"/>
                <a:cs typeface="+mj-cs"/>
              </a:rPr>
              <a:t>Qualitative Feedback from Hispanic Families</a:t>
            </a:r>
          </a:p>
        </p:txBody>
      </p:sp>
      <p:pic>
        <p:nvPicPr>
          <p:cNvPr id="2" name="Picture 1">
            <a:extLst>
              <a:ext uri="{FF2B5EF4-FFF2-40B4-BE49-F238E27FC236}">
                <a16:creationId xmlns:a16="http://schemas.microsoft.com/office/drawing/2014/main" id="{77F83AFC-A3F3-A236-DFEE-28107269B23D}"/>
              </a:ext>
            </a:extLst>
          </p:cNvPr>
          <p:cNvPicPr>
            <a:picLocks noChangeAspect="1"/>
          </p:cNvPicPr>
          <p:nvPr/>
        </p:nvPicPr>
        <p:blipFill>
          <a:blip r:embed="rId3"/>
          <a:stretch>
            <a:fillRect/>
          </a:stretch>
        </p:blipFill>
        <p:spPr>
          <a:xfrm>
            <a:off x="10354962" y="6413348"/>
            <a:ext cx="1837038" cy="444652"/>
          </a:xfrm>
          <a:prstGeom prst="rect">
            <a:avLst/>
          </a:prstGeom>
        </p:spPr>
      </p:pic>
      <p:sp>
        <p:nvSpPr>
          <p:cNvPr id="5" name="TextBox 4">
            <a:extLst>
              <a:ext uri="{FF2B5EF4-FFF2-40B4-BE49-F238E27FC236}">
                <a16:creationId xmlns:a16="http://schemas.microsoft.com/office/drawing/2014/main" id="{74B27485-F12B-FC5E-900A-632680BBCEB0}"/>
              </a:ext>
            </a:extLst>
          </p:cNvPr>
          <p:cNvSpPr txBox="1"/>
          <p:nvPr/>
        </p:nvSpPr>
        <p:spPr>
          <a:xfrm>
            <a:off x="8107293" y="1575200"/>
            <a:ext cx="3749040" cy="4382960"/>
          </a:xfrm>
          <a:prstGeom prst="rect">
            <a:avLst/>
          </a:prstGeom>
          <a:solidFill>
            <a:schemeClr val="accent2">
              <a:lumMod val="20000"/>
              <a:lumOff val="80000"/>
            </a:schemeClr>
          </a:solidFill>
        </p:spPr>
        <p:txBody>
          <a:bodyPr vert="horz" lIns="91440" tIns="45720" rIns="91440" bIns="45720" rtlCol="0" anchor="ctr" anchorCtr="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ES_tradnl"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rPr>
              <a:t>[Me inscribe] porque quería motivar a mi hijo para que su autoestima subiera y también cuando dijeron que también iban a dar ayuda de sobrepeso – la forma correcta – me llamo mucho la atención … Nos motivaba a nosotros también…especialmente a mí. Me ayudo enfocar a ayudar a mi hijo en el proceso y estar más conectado con él.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rPr>
              <a:t>[I signed up] because I wanted to motivate my son to increase his self-esteem and also when they said that they were going to give help for losing weight – the right way – it caught my attention … It motivated us too… especially me. It helped me focus on helping my son in the process and being more connected to him.</a:t>
            </a:r>
            <a:endParaRPr kumimoji="0" lang="en-US" sz="1600" b="1" i="0" u="none" strike="noStrike" kern="1200" cap="none" spc="0" normalizeH="0" baseline="0" noProof="0">
              <a:ln>
                <a:noFill/>
              </a:ln>
              <a:solidFill>
                <a:srgbClr val="99CC67">
                  <a:lumMod val="75000"/>
                </a:srgbClr>
              </a:solidFill>
              <a:effectLst/>
              <a:uLnTx/>
              <a:uFillTx/>
              <a:latin typeface="Co headline"/>
              <a:ea typeface="Calibri" panose="020F0502020204030204" pitchFamily="34" charset="0"/>
              <a:cs typeface="Calibri" panose="020F0502020204030204" pitchFamily="34" charset="0"/>
            </a:endParaRPr>
          </a:p>
          <a:p>
            <a:pPr marL="857250" marR="0" lvl="1" indent="-342900" algn="ctr"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o headline"/>
              <a:ea typeface="+mn-ea"/>
              <a:cs typeface="+mn-cs"/>
            </a:endParaRPr>
          </a:p>
        </p:txBody>
      </p:sp>
      <p:sp>
        <p:nvSpPr>
          <p:cNvPr id="6" name="TextBox 5">
            <a:extLst>
              <a:ext uri="{FF2B5EF4-FFF2-40B4-BE49-F238E27FC236}">
                <a16:creationId xmlns:a16="http://schemas.microsoft.com/office/drawing/2014/main" id="{4C509716-4801-1484-02C2-CDC63DC2EDC7}"/>
              </a:ext>
            </a:extLst>
          </p:cNvPr>
          <p:cNvSpPr txBox="1"/>
          <p:nvPr/>
        </p:nvSpPr>
        <p:spPr>
          <a:xfrm>
            <a:off x="335667" y="1552828"/>
            <a:ext cx="3749040" cy="4382960"/>
          </a:xfrm>
          <a:prstGeom prst="rect">
            <a:avLst/>
          </a:prstGeom>
          <a:solidFill>
            <a:schemeClr val="accent3">
              <a:lumMod val="40000"/>
              <a:lumOff val="60000"/>
            </a:schemeClr>
          </a:solidFill>
        </p:spPr>
        <p:txBody>
          <a:bodyPr vert="horz" lIns="91440" tIns="45720" rIns="91440" bIns="45720" rtlCol="0" anchor="ctr" anchorCtr="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ES_tradnl"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rPr>
              <a:t>El programa fue lo que esperaba. Mucho mas digo yo… [</a:t>
            </a:r>
            <a:r>
              <a:rPr kumimoji="0" lang="es-ES_tradnl" sz="1400" b="0" i="0" u="none" strike="noStrike" kern="100" cap="none" spc="0" normalizeH="0" baseline="0" noProof="0" err="1">
                <a:ln>
                  <a:noFill/>
                </a:ln>
                <a:solidFill>
                  <a:prstClr val="black"/>
                </a:solidFill>
                <a:effectLst/>
                <a:uLnTx/>
                <a:uFillTx/>
                <a:latin typeface="Co headline"/>
                <a:ea typeface="Aptos" panose="020B0004020202020204" pitchFamily="34" charset="0"/>
                <a:cs typeface="Times New Roman" panose="02020603050405020304" pitchFamily="18" charset="0"/>
              </a:rPr>
              <a:t>child</a:t>
            </a:r>
            <a:r>
              <a:rPr kumimoji="0" lang="es-ES_tradnl"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rPr>
              <a:t> </a:t>
            </a:r>
            <a:r>
              <a:rPr kumimoji="0" lang="es-ES_tradnl" sz="1400" b="0" i="0" u="none" strike="noStrike" kern="100" cap="none" spc="0" normalizeH="0" baseline="0" noProof="0" err="1">
                <a:ln>
                  <a:noFill/>
                </a:ln>
                <a:solidFill>
                  <a:prstClr val="black"/>
                </a:solidFill>
                <a:effectLst/>
                <a:uLnTx/>
                <a:uFillTx/>
                <a:latin typeface="Co headline"/>
                <a:ea typeface="Aptos" panose="020B0004020202020204" pitchFamily="34" charset="0"/>
                <a:cs typeface="Times New Roman" panose="02020603050405020304" pitchFamily="18" charset="0"/>
              </a:rPr>
              <a:t>name</a:t>
            </a:r>
            <a:r>
              <a:rPr kumimoji="0" lang="es-ES_tradnl"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rPr>
              <a:t>] esta mejorando mucho su actitud, sus calificaciones… yo creo que las citas con la psicóloga lo han ayudado mucho. Lo han ayudado entender su cambio de vida y pues nos ha ayudado mucho sentirse uno más tranquilo ver lo cambiando su actitud.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400" b="0" i="1"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rPr>
              <a:t>The program was what I expected. I would say much more... [Child name]’s attitude is improving a lot, his grades... I think that the appointments with the psychologist have helped him a lot. They have helped him understand this change in his life and it has helped us feel calmer to see his attitude change.</a:t>
            </a:r>
            <a:endParaRPr kumimoji="0" lang="en-US" sz="1400" b="0" i="0" u="none" strike="noStrike" kern="100" cap="none" spc="0" normalizeH="0" baseline="0" noProof="0">
              <a:ln>
                <a:noFill/>
              </a:ln>
              <a:solidFill>
                <a:prstClr val="black"/>
              </a:solidFill>
              <a:effectLst/>
              <a:uLnTx/>
              <a:uFillTx/>
              <a:latin typeface="Co headline"/>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B9C99EF-4D35-F202-A250-CDF10F050F57}"/>
              </a:ext>
            </a:extLst>
          </p:cNvPr>
          <p:cNvSpPr txBox="1"/>
          <p:nvPr/>
        </p:nvSpPr>
        <p:spPr>
          <a:xfrm>
            <a:off x="4221480" y="1552827"/>
            <a:ext cx="3749040" cy="4382961"/>
          </a:xfrm>
          <a:prstGeom prst="rect">
            <a:avLst/>
          </a:prstGeom>
          <a:solidFill>
            <a:schemeClr val="accent6">
              <a:lumMod val="40000"/>
              <a:lumOff val="60000"/>
            </a:schemeClr>
          </a:solidFill>
        </p:spPr>
        <p:txBody>
          <a:bodyPr vert="horz" lIns="91440" tIns="45720" rIns="91440" bIns="45720" rtlCol="0" anchor="ctr" anchorCtr="1">
            <a:noAutofit/>
          </a:bodyPr>
          <a:lstStyle/>
          <a:p>
            <a:pPr algn="ctr"/>
            <a:r>
              <a:rPr lang="es-ES" sz="1400"/>
              <a:t>Conseguir que mis hijos comieran verduras. Eso es algo con lo que me costó mucho. Pero las noches les motivaban mucho porque veían la comida que había y querían comer lo mismo. Y eso es lo que más me gustaba de ellos. Aprendieron a comer cosas que antes no les gustaban. Y ahora les gustan.</a:t>
            </a:r>
          </a:p>
          <a:p>
            <a:pPr algn="ctr"/>
            <a:endParaRPr lang="en-US" sz="1400"/>
          </a:p>
          <a:p>
            <a:pPr algn="ctr"/>
            <a:endParaRPr lang="en-US" sz="1400"/>
          </a:p>
          <a:p>
            <a:pPr algn="ctr"/>
            <a:endParaRPr lang="en-US" sz="1400"/>
          </a:p>
          <a:p>
            <a:pPr algn="ctr"/>
            <a:r>
              <a:rPr lang="en-US" sz="1400" i="1"/>
              <a:t>Getting my children to eat vegetables. That is something that I struggled with a lot. But the nights really motivated them because they saw the food that was there, and they wanted to eat the same. And that’s what I liked the most for them. They learned to eat the things that they didn’t like before. And now they do like it.</a:t>
            </a:r>
          </a:p>
        </p:txBody>
      </p:sp>
      <p:pic>
        <p:nvPicPr>
          <p:cNvPr id="3" name="Picture 2" descr="A picture containing logo&#10;&#10;Description automatically generated">
            <a:extLst>
              <a:ext uri="{FF2B5EF4-FFF2-40B4-BE49-F238E27FC236}">
                <a16:creationId xmlns:a16="http://schemas.microsoft.com/office/drawing/2014/main" id="{E32495B2-5614-266A-6944-6515ADA6A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653440664"/>
      </p:ext>
    </p:extLst>
  </p:cSld>
  <p:clrMapOvr>
    <a:masterClrMapping/>
  </p:clrMapOvr>
  <mc:AlternateContent xmlns:mc="http://schemas.openxmlformats.org/markup-compatibility/2006" xmlns:p14="http://schemas.microsoft.com/office/powerpoint/2010/main">
    <mc:Choice Requires="p14">
      <p:transition spd="slow" p14:dur="2000" advTm="76077"/>
    </mc:Choice>
    <mc:Fallback xmlns="">
      <p:transition spd="slow" advTm="7607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7D83-6E44-C50E-D083-1500A81B055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06509F-1A5B-B122-C5F1-18D7F5C4B459}"/>
              </a:ext>
            </a:extLst>
          </p:cNvPr>
          <p:cNvSpPr>
            <a:spLocks noGrp="1"/>
          </p:cNvSpPr>
          <p:nvPr>
            <p:ph type="subTitle" idx="1"/>
          </p:nvPr>
        </p:nvSpPr>
        <p:spPr>
          <a:xfrm>
            <a:off x="594742" y="907135"/>
            <a:ext cx="6695057" cy="3655202"/>
          </a:xfrm>
        </p:spPr>
        <p:txBody>
          <a:bodyPr/>
          <a:lstStyle/>
          <a:p>
            <a:pPr marL="285750" indent="-285750">
              <a:lnSpc>
                <a:spcPct val="100000"/>
              </a:lnSpc>
              <a:spcBef>
                <a:spcPts val="0"/>
              </a:spcBef>
              <a:buFont typeface="Arial" panose="020B0604020202020204" pitchFamily="34" charset="0"/>
              <a:buChar char="•"/>
            </a:pPr>
            <a:endParaRPr lang="en-US" sz="2000" b="1">
              <a:solidFill>
                <a:schemeClr val="tx1"/>
              </a:solidFill>
              <a:latin typeface="Tiempos Headline Regular" panose="02020503060303060403"/>
            </a:endParaRPr>
          </a:p>
          <a:p>
            <a:pPr marL="342900" indent="-342900">
              <a:lnSpc>
                <a:spcPct val="100000"/>
              </a:lnSpc>
              <a:spcBef>
                <a:spcPts val="0"/>
              </a:spcBef>
              <a:buFont typeface="Arial" panose="020B0604020202020204" pitchFamily="34" charset="0"/>
              <a:buChar char="•"/>
            </a:pPr>
            <a:endParaRPr lang="en-US" sz="2000">
              <a:solidFill>
                <a:schemeClr val="tx1"/>
              </a:solidFill>
              <a:latin typeface="Tiempos Headline Regular" panose="02020503060303060403"/>
            </a:endParaRPr>
          </a:p>
          <a:p>
            <a:pPr marL="342900" indent="-342900">
              <a:lnSpc>
                <a:spcPct val="100000"/>
              </a:lnSpc>
              <a:spcBef>
                <a:spcPts val="0"/>
              </a:spcBef>
              <a:buFont typeface="Arial" panose="020B0604020202020204" pitchFamily="34" charset="0"/>
              <a:buChar char="•"/>
            </a:pPr>
            <a:r>
              <a:rPr lang="en-US" sz="2000" b="1">
                <a:solidFill>
                  <a:schemeClr val="tx1"/>
                </a:solidFill>
                <a:latin typeface="Tiempos Headline Regular" panose="02020503060303060403"/>
              </a:rPr>
              <a:t>In February 2025, added a clinic in Milford</a:t>
            </a:r>
          </a:p>
          <a:p>
            <a:pPr marL="800100" lvl="1" indent="-342900" algn="l">
              <a:lnSpc>
                <a:spcPct val="100000"/>
              </a:lnSpc>
              <a:spcBef>
                <a:spcPts val="0"/>
              </a:spcBef>
              <a:buFont typeface="Arial" panose="020B0604020202020204" pitchFamily="34" charset="0"/>
              <a:buChar char="•"/>
            </a:pPr>
            <a:r>
              <a:rPr lang="en-US">
                <a:solidFill>
                  <a:schemeClr val="tx1"/>
                </a:solidFill>
                <a:latin typeface="Tiempos Headline Regular" panose="02020503060303060403"/>
              </a:rPr>
              <a:t>Research study’s psychologist and dietitian became part of interdisciplinary clinical team</a:t>
            </a:r>
          </a:p>
          <a:p>
            <a:pPr marL="800100" lvl="1" indent="-342900" algn="l">
              <a:lnSpc>
                <a:spcPct val="100000"/>
              </a:lnSpc>
              <a:spcBef>
                <a:spcPts val="0"/>
              </a:spcBef>
              <a:buFont typeface="Arial" panose="020B0604020202020204" pitchFamily="34" charset="0"/>
              <a:buChar char="•"/>
            </a:pPr>
            <a:endParaRPr lang="en-US">
              <a:solidFill>
                <a:schemeClr val="tx1"/>
              </a:solidFill>
              <a:latin typeface="Tiempos Headline Regular" panose="02020503060303060403"/>
            </a:endParaRP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b="1">
                <a:solidFill>
                  <a:schemeClr val="tx1"/>
                </a:solidFill>
                <a:latin typeface="Tiempos Headline Regular" panose="02020503060303060403"/>
                <a:ea typeface="Calibri" panose="020F0502020204030204" pitchFamily="34" charset="0"/>
                <a:cs typeface="Calibri" panose="020F0502020204030204" pitchFamily="34" charset="0"/>
              </a:rPr>
              <a:t>Developing t</a:t>
            </a:r>
            <a:r>
              <a:rPr kumimoji="0" lang="en-US" sz="2000" b="1" i="0" u="none" strike="noStrike" kern="1200" cap="none" spc="0" normalizeH="0" baseline="0" noProof="0" err="1">
                <a:ln>
                  <a:noFill/>
                </a:ln>
                <a:solidFill>
                  <a:schemeClr val="tx1"/>
                </a:solidFill>
                <a:effectLst/>
                <a:uLnTx/>
                <a:uFillTx/>
                <a:latin typeface="Tiempos Headline Regular" panose="02020503060303060403"/>
                <a:ea typeface="Calibri" panose="020F0502020204030204" pitchFamily="34" charset="0"/>
                <a:cs typeface="Calibri" panose="020F0502020204030204" pitchFamily="34" charset="0"/>
              </a:rPr>
              <a:t>ailored</a:t>
            </a:r>
            <a:r>
              <a:rPr kumimoji="0" lang="en-US" sz="2000" b="1" i="0" u="none" strike="noStrike" kern="1200" cap="none" spc="0" normalizeH="0" baseline="0" noProof="0">
                <a:ln>
                  <a:noFill/>
                </a:ln>
                <a:solidFill>
                  <a:schemeClr val="tx1"/>
                </a:solidFill>
                <a:effectLst/>
                <a:uLnTx/>
                <a:uFillTx/>
                <a:latin typeface="Tiempos Headline Regular" panose="02020503060303060403"/>
                <a:ea typeface="Calibri" panose="020F0502020204030204" pitchFamily="34" charset="0"/>
                <a:cs typeface="Calibri" panose="020F0502020204030204" pitchFamily="34" charset="0"/>
              </a:rPr>
              <a:t> intervention for Hispanic communities</a:t>
            </a:r>
          </a:p>
          <a:p>
            <a:pPr marL="800100" lvl="1" indent="-342900" algn="l" defTabSz="457200">
              <a:lnSpc>
                <a:spcPct val="107000"/>
              </a:lnSpc>
              <a:spcBef>
                <a:spcPts val="0"/>
              </a:spcBef>
              <a:spcAft>
                <a:spcPts val="0"/>
              </a:spcAft>
              <a:buClrTx/>
              <a:buFont typeface="Arial" panose="020B0604020202020204" pitchFamily="34" charset="0"/>
              <a:buChar char="•"/>
              <a:defRPr/>
            </a:pPr>
            <a:r>
              <a:rPr lang="en-US">
                <a:solidFill>
                  <a:schemeClr val="tx1"/>
                </a:solidFill>
                <a:latin typeface="Tiempos Headline Regular" panose="02020503060303060403"/>
                <a:ea typeface="Calibri" panose="020F0502020204030204" pitchFamily="34" charset="0"/>
                <a:cs typeface="Calibri" panose="020F0502020204030204" pitchFamily="34" charset="0"/>
              </a:rPr>
              <a:t>Partners recommended innovative funding sources to continue to support a community-based care model</a:t>
            </a:r>
            <a:endParaRPr kumimoji="0" lang="en-US" b="0" i="0" u="none" strike="noStrike" kern="1200" cap="none" spc="0" normalizeH="0" baseline="0" noProof="0">
              <a:ln>
                <a:noFill/>
              </a:ln>
              <a:solidFill>
                <a:schemeClr val="tx1"/>
              </a:solidFill>
              <a:effectLst/>
              <a:uLnTx/>
              <a:uFillTx/>
              <a:latin typeface="Tiempos Headline Regular" panose="02020503060303060403"/>
              <a:ea typeface="+mn-ea"/>
              <a:cs typeface="+mn-cs"/>
            </a:endParaRPr>
          </a:p>
          <a:p>
            <a:pPr marL="342900" indent="-342900">
              <a:lnSpc>
                <a:spcPct val="100000"/>
              </a:lnSpc>
              <a:spcBef>
                <a:spcPts val="0"/>
              </a:spcBef>
              <a:buFont typeface="Arial" panose="020B0604020202020204" pitchFamily="34" charset="0"/>
              <a:buChar char="•"/>
            </a:pPr>
            <a:endParaRPr lang="en-US" sz="2000">
              <a:solidFill>
                <a:schemeClr val="tx1"/>
              </a:solidFill>
              <a:latin typeface="Tiempos Headline Regular" panose="02020503060303060403"/>
            </a:endParaRPr>
          </a:p>
          <a:p>
            <a:pPr>
              <a:lnSpc>
                <a:spcPct val="100000"/>
              </a:lnSpc>
              <a:spcBef>
                <a:spcPts val="0"/>
              </a:spcBef>
            </a:pPr>
            <a:endParaRPr lang="en-US" sz="2000">
              <a:solidFill>
                <a:schemeClr val="tx1"/>
              </a:solidFill>
              <a:latin typeface="Tiempos Headline Regular" panose="02020503060303060403"/>
            </a:endParaRPr>
          </a:p>
          <a:p>
            <a:pPr>
              <a:lnSpc>
                <a:spcPct val="100000"/>
              </a:lnSpc>
              <a:spcBef>
                <a:spcPts val="0"/>
              </a:spcBef>
            </a:pPr>
            <a:endParaRPr lang="en-US" sz="2000">
              <a:solidFill>
                <a:schemeClr val="tx1"/>
              </a:solidFill>
              <a:latin typeface="Tiempos Headline Regular" panose="02020503060303060403"/>
            </a:endParaRPr>
          </a:p>
          <a:p>
            <a:pPr marL="285750" indent="-285750">
              <a:lnSpc>
                <a:spcPct val="100000"/>
              </a:lnSpc>
              <a:spcBef>
                <a:spcPts val="0"/>
              </a:spcBef>
              <a:buFont typeface="Arial" panose="020B0604020202020204" pitchFamily="34" charset="0"/>
              <a:buChar char="•"/>
            </a:pPr>
            <a:endParaRPr lang="en-US" sz="2000">
              <a:solidFill>
                <a:schemeClr val="tx1"/>
              </a:solidFill>
              <a:latin typeface="Tiempos Headline Regular" panose="02020503060303060403"/>
            </a:endParaRPr>
          </a:p>
          <a:p>
            <a:pPr marL="285750" indent="-285750">
              <a:lnSpc>
                <a:spcPct val="100000"/>
              </a:lnSpc>
              <a:spcBef>
                <a:spcPts val="0"/>
              </a:spcBef>
              <a:buFont typeface="Arial" panose="020B0604020202020204" pitchFamily="34" charset="0"/>
              <a:buChar char="•"/>
            </a:pPr>
            <a:endParaRPr lang="en-US" sz="2000">
              <a:solidFill>
                <a:schemeClr val="tx1"/>
              </a:solidFill>
              <a:latin typeface="Tiempos Headline Regular" panose="02020503060303060403"/>
            </a:endParaRPr>
          </a:p>
          <a:p>
            <a:pPr>
              <a:lnSpc>
                <a:spcPct val="100000"/>
              </a:lnSpc>
              <a:spcBef>
                <a:spcPts val="0"/>
              </a:spcBef>
            </a:pPr>
            <a:endParaRPr lang="en-US" sz="2000">
              <a:solidFill>
                <a:schemeClr val="tx1"/>
              </a:solidFill>
              <a:latin typeface="Tiempos Headline Regular" panose="02020503060303060403"/>
            </a:endParaRPr>
          </a:p>
        </p:txBody>
      </p:sp>
      <p:sp>
        <p:nvSpPr>
          <p:cNvPr id="15" name="Title 1">
            <a:extLst>
              <a:ext uri="{FF2B5EF4-FFF2-40B4-BE49-F238E27FC236}">
                <a16:creationId xmlns:a16="http://schemas.microsoft.com/office/drawing/2014/main" id="{FBC8D310-90EB-FEE7-E0F9-76D6C2FDFFB0}"/>
              </a:ext>
            </a:extLst>
          </p:cNvPr>
          <p:cNvSpPr txBox="1">
            <a:spLocks/>
          </p:cNvSpPr>
          <p:nvPr/>
        </p:nvSpPr>
        <p:spPr>
          <a:xfrm>
            <a:off x="450269" y="-12454"/>
            <a:ext cx="11654213"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E3690"/>
                </a:solidFill>
                <a:effectLst/>
                <a:uLnTx/>
                <a:uFillTx/>
                <a:latin typeface="Tiempos Headline Regular" panose="02020503060303060403"/>
                <a:ea typeface="+mj-ea"/>
                <a:cs typeface="+mj-cs"/>
              </a:rPr>
              <a:t>Next Steps</a:t>
            </a:r>
          </a:p>
        </p:txBody>
      </p:sp>
      <p:pic>
        <p:nvPicPr>
          <p:cNvPr id="4" name="Picture 3">
            <a:extLst>
              <a:ext uri="{FF2B5EF4-FFF2-40B4-BE49-F238E27FC236}">
                <a16:creationId xmlns:a16="http://schemas.microsoft.com/office/drawing/2014/main" id="{799F4E9B-6A28-8E59-BFF6-B8D6F6F10BB7}"/>
              </a:ext>
            </a:extLst>
          </p:cNvPr>
          <p:cNvPicPr>
            <a:picLocks noChangeAspect="1"/>
          </p:cNvPicPr>
          <p:nvPr/>
        </p:nvPicPr>
        <p:blipFill>
          <a:blip r:embed="rId3"/>
          <a:stretch>
            <a:fillRect/>
          </a:stretch>
        </p:blipFill>
        <p:spPr>
          <a:xfrm>
            <a:off x="10354962" y="6413348"/>
            <a:ext cx="1837038" cy="444652"/>
          </a:xfrm>
          <a:prstGeom prst="rect">
            <a:avLst/>
          </a:prstGeom>
        </p:spPr>
      </p:pic>
      <p:pic>
        <p:nvPicPr>
          <p:cNvPr id="3" name="Picture 2" descr="Map&#10;&#10;Description automatically generated">
            <a:extLst>
              <a:ext uri="{FF2B5EF4-FFF2-40B4-BE49-F238E27FC236}">
                <a16:creationId xmlns:a16="http://schemas.microsoft.com/office/drawing/2014/main" id="{C597E7AA-8532-F9ED-06B6-98FBF90F2C86}"/>
              </a:ext>
            </a:extLst>
          </p:cNvPr>
          <p:cNvPicPr>
            <a:picLocks noChangeAspect="1"/>
          </p:cNvPicPr>
          <p:nvPr/>
        </p:nvPicPr>
        <p:blipFill rotWithShape="1">
          <a:blip r:embed="rId4"/>
          <a:srcRect t="6056" r="-2" b="-2"/>
          <a:stretch/>
        </p:blipFill>
        <p:spPr>
          <a:xfrm>
            <a:off x="8016622" y="907135"/>
            <a:ext cx="3256859" cy="4818286"/>
          </a:xfrm>
          <a:prstGeom prst="rect">
            <a:avLst/>
          </a:prstGeom>
          <a:effectLst/>
        </p:spPr>
      </p:pic>
      <p:pic>
        <p:nvPicPr>
          <p:cNvPr id="6" name="Graphic 5" descr="Apple with solid fill">
            <a:extLst>
              <a:ext uri="{FF2B5EF4-FFF2-40B4-BE49-F238E27FC236}">
                <a16:creationId xmlns:a16="http://schemas.microsoft.com/office/drawing/2014/main" id="{930A9D34-8384-5A98-F3B5-797455EF9D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26405" y="842785"/>
            <a:ext cx="579587" cy="579587"/>
          </a:xfrm>
          <a:prstGeom prst="rect">
            <a:avLst/>
          </a:prstGeom>
        </p:spPr>
      </p:pic>
      <p:pic>
        <p:nvPicPr>
          <p:cNvPr id="7" name="Graphic 6" descr="Apple with solid fill">
            <a:extLst>
              <a:ext uri="{FF2B5EF4-FFF2-40B4-BE49-F238E27FC236}">
                <a16:creationId xmlns:a16="http://schemas.microsoft.com/office/drawing/2014/main" id="{E2E3193C-8461-F378-E44B-430C0A7AA9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06303" y="3821693"/>
            <a:ext cx="579587" cy="579587"/>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7716F8BA-973D-6E2D-A338-851516FA0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4268543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B32ED0-5C77-4D41-A3BE-73BEE457EE21}"/>
              </a:ext>
            </a:extLst>
          </p:cNvPr>
          <p:cNvSpPr txBox="1">
            <a:spLocks/>
          </p:cNvSpPr>
          <p:nvPr/>
        </p:nvSpPr>
        <p:spPr>
          <a:xfrm>
            <a:off x="335809" y="-3747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E3690"/>
                </a:solidFill>
                <a:effectLst/>
                <a:uLnTx/>
                <a:uFillTx/>
                <a:latin typeface="Tiempos Headline Regular" panose="02020503060303060403"/>
                <a:ea typeface="+mj-ea"/>
                <a:cs typeface="+mj-cs"/>
              </a:rPr>
              <a:t>Research Team and Partners</a:t>
            </a:r>
          </a:p>
        </p:txBody>
      </p:sp>
      <p:sp>
        <p:nvSpPr>
          <p:cNvPr id="2" name="TextBox 1">
            <a:extLst>
              <a:ext uri="{FF2B5EF4-FFF2-40B4-BE49-F238E27FC236}">
                <a16:creationId xmlns:a16="http://schemas.microsoft.com/office/drawing/2014/main" id="{27EE9CA0-C60C-43B9-A143-556D8E8AC74C}"/>
              </a:ext>
            </a:extLst>
          </p:cNvPr>
          <p:cNvSpPr txBox="1"/>
          <p:nvPr/>
        </p:nvSpPr>
        <p:spPr>
          <a:xfrm>
            <a:off x="607333" y="1108490"/>
            <a:ext cx="2759007" cy="5016758"/>
          </a:xfrm>
          <a:prstGeom prst="rect">
            <a:avLst/>
          </a:prstGeom>
          <a:solidFill>
            <a:srgbClr val="E4F1D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mn-cs"/>
              </a:rPr>
              <a:t>Research Project Leader</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Thao-Ly Phan, MD, MPH</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mn-cs"/>
              </a:rPr>
              <a:t>Scientific Mentorship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Anne Kazak, PhD, ABPP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Ann Davis, PhD, MPH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Tiempos Headline Regular" panose="02020503060303060403"/>
                <a:ea typeface="+mn-ea"/>
                <a:cs typeface="+mn-cs"/>
              </a:rPr>
              <a:t>Ihouma</a:t>
            </a: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 Eneli, MD, 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Allison Karpyn, PhD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mn-cs"/>
              </a:rPr>
              <a:t>Research Coordinators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Alyssa Decino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Kelsey Higgins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Angel Munoz </a:t>
            </a:r>
            <a:r>
              <a:rPr kumimoji="0" lang="en-US" sz="1600" b="0" i="0" u="none" strike="noStrike" kern="1200" cap="none" spc="0" normalizeH="0" baseline="0" noProof="0" err="1">
                <a:ln>
                  <a:noFill/>
                </a:ln>
                <a:solidFill>
                  <a:prstClr val="black"/>
                </a:solidFill>
                <a:effectLst/>
                <a:uLnTx/>
                <a:uFillTx/>
                <a:latin typeface="Tiempos Headline Regular" panose="02020503060303060403"/>
                <a:ea typeface="+mn-ea"/>
                <a:cs typeface="Times New Roman" panose="02020603050405020304" pitchFamily="18" charset="0"/>
              </a:rPr>
              <a:t>Osario</a:t>
            </a: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Alejandra Perez-Ramirez</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REACH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Kimberly Canter, PhD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Tony Collins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JJ Cutuli, PhD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endParaRPr>
          </a:p>
        </p:txBody>
      </p:sp>
      <p:sp>
        <p:nvSpPr>
          <p:cNvPr id="5" name="TextBox 4">
            <a:extLst>
              <a:ext uri="{FF2B5EF4-FFF2-40B4-BE49-F238E27FC236}">
                <a16:creationId xmlns:a16="http://schemas.microsoft.com/office/drawing/2014/main" id="{1C80D82C-E60A-4B17-9D05-3D8522AE90DE}"/>
              </a:ext>
            </a:extLst>
          </p:cNvPr>
          <p:cNvSpPr txBox="1"/>
          <p:nvPr/>
        </p:nvSpPr>
        <p:spPr>
          <a:xfrm>
            <a:off x="3547091" y="1111329"/>
            <a:ext cx="3815441" cy="5016758"/>
          </a:xfrm>
          <a:prstGeom prst="rect">
            <a:avLst/>
          </a:prstGeom>
          <a:solidFill>
            <a:schemeClr val="accent6">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mn-cs"/>
              </a:rPr>
              <a:t>Center for Health Delivery Innovation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Steve Battisti</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Adrienne Gallo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Sarah Hendy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Jenna MacPherson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Natalie Stephenson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Vivek Tayal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mn-cs"/>
              </a:rPr>
              <a:t>Healthy Weight &amp; Wellness Care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Lauren </a:t>
            </a:r>
            <a:r>
              <a:rPr kumimoji="0" lang="en-US" sz="1600" b="0" i="0" u="none" strike="noStrike" kern="1200" cap="none" spc="0" normalizeH="0" baseline="0" noProof="0" err="1">
                <a:ln>
                  <a:noFill/>
                </a:ln>
                <a:solidFill>
                  <a:prstClr val="black"/>
                </a:solidFill>
                <a:effectLst/>
                <a:uLnTx/>
                <a:uFillTx/>
                <a:latin typeface="Tiempos Headline Regular" panose="02020503060303060403"/>
                <a:ea typeface="+mn-ea"/>
                <a:cs typeface="+mn-cs"/>
              </a:rPr>
              <a:t>Falini</a:t>
            </a: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 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Marlene Rafferty, RD, CSP, CSOWM, LDN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Joanna Smith, PhD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Latisha Tolbert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Wanda Flores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mn-cs"/>
              </a:rPr>
              <a:t>Value-Based Services Organization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Hope Bleyer, LMSW</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Deborah Burchett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rPr>
              <a:t>Gina Hamilton, BSN, RN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mn-cs"/>
            </a:endParaRPr>
          </a:p>
        </p:txBody>
      </p:sp>
      <p:sp>
        <p:nvSpPr>
          <p:cNvPr id="3" name="TextBox 2">
            <a:extLst>
              <a:ext uri="{FF2B5EF4-FFF2-40B4-BE49-F238E27FC236}">
                <a16:creationId xmlns:a16="http://schemas.microsoft.com/office/drawing/2014/main" id="{0F4DC3AC-CDC2-254A-02EE-E9FC0A46205A}"/>
              </a:ext>
            </a:extLst>
          </p:cNvPr>
          <p:cNvSpPr txBox="1"/>
          <p:nvPr/>
        </p:nvSpPr>
        <p:spPr>
          <a:xfrm>
            <a:off x="7543283" y="1108490"/>
            <a:ext cx="3984693" cy="5016758"/>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Primary Care Partners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Milford (Suzanne Bagas, Megan Smith, Kelli Thomas)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Millsboro (Katie Burris, Melissa Long, Michelle Mitchell)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Seaford (Patti Greene, Rebecca Long)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Community Partners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Boys &amp; Girls Club of Delaware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err="1">
                <a:ln>
                  <a:noFill/>
                </a:ln>
                <a:solidFill>
                  <a:prstClr val="black"/>
                </a:solidFill>
                <a:effectLst/>
                <a:uLnTx/>
                <a:uFillTx/>
                <a:latin typeface="Tiempos Headline Regular" panose="02020503060303060403"/>
                <a:ea typeface="+mn-ea"/>
                <a:cs typeface="Times New Roman" panose="02020603050405020304" pitchFamily="18" charset="0"/>
              </a:rPr>
              <a:t>Childrens</a:t>
            </a: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 &amp; Families First Delaware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Delaware YMCA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DHHS PANO Program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Sussex County Health Coalition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Parent Partners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Josefina Mendez-Lopez</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Cecelia Andrade-Garcia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Justina Alday-Ascencio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rPr>
              <a:t>Elvia Puac-Ramirez</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Tiempos Headline Regular" panose="02020503060303060403"/>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60149BB-36B3-A122-6460-7D2E13494619}"/>
              </a:ext>
            </a:extLst>
          </p:cNvPr>
          <p:cNvPicPr>
            <a:picLocks noChangeAspect="1"/>
          </p:cNvPicPr>
          <p:nvPr/>
        </p:nvPicPr>
        <p:blipFill>
          <a:blip r:embed="rId3"/>
          <a:stretch>
            <a:fillRect/>
          </a:stretch>
        </p:blipFill>
        <p:spPr>
          <a:xfrm>
            <a:off x="10354962" y="6413348"/>
            <a:ext cx="1837038" cy="44465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FF3D8F3-D72D-5C36-6D74-EBAA2AB2A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1413677523"/>
      </p:ext>
    </p:extLst>
  </p:cSld>
  <p:clrMapOvr>
    <a:masterClrMapping/>
  </p:clrMapOvr>
  <mc:AlternateContent xmlns:mc="http://schemas.openxmlformats.org/markup-compatibility/2006" xmlns:p14="http://schemas.microsoft.com/office/powerpoint/2010/main">
    <mc:Choice Requires="p14">
      <p:transition spd="slow" p14:dur="2000" advTm="19982"/>
    </mc:Choice>
    <mc:Fallback xmlns="">
      <p:transition spd="slow" advTm="1998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AA4F1-5DD0-EEF2-C299-CD840A014DA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9E5FFF4-434D-4A9A-F241-9A31914022A0}"/>
              </a:ext>
            </a:extLst>
          </p:cNvPr>
          <p:cNvSpPr txBox="1"/>
          <p:nvPr/>
        </p:nvSpPr>
        <p:spPr>
          <a:xfrm>
            <a:off x="567559" y="1467112"/>
            <a:ext cx="11152057"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solidFill>
                  <a:prstClr val="black"/>
                </a:solidFill>
              </a:rPr>
              <a:t>No conflicts of interest.</a:t>
            </a:r>
          </a:p>
          <a:p>
            <a:pPr marL="285750" indent="-228600">
              <a:lnSpc>
                <a:spcPct val="90000"/>
              </a:lnSpc>
              <a:spcAft>
                <a:spcPts val="600"/>
              </a:spcAft>
              <a:buFont typeface="Arial" panose="020B0604020202020204" pitchFamily="34" charset="0"/>
              <a:buChar char="•"/>
            </a:pPr>
            <a:endParaRPr lang="en-US" sz="2000">
              <a:solidFill>
                <a:prstClr val="black"/>
              </a:solidFill>
            </a:endParaRPr>
          </a:p>
          <a:p>
            <a:pPr marL="285750" indent="-228600">
              <a:lnSpc>
                <a:spcPct val="90000"/>
              </a:lnSpc>
              <a:spcAft>
                <a:spcPts val="600"/>
              </a:spcAft>
              <a:buFont typeface="Arial" panose="020B0604020202020204" pitchFamily="34" charset="0"/>
              <a:buChar char="•"/>
            </a:pPr>
            <a:r>
              <a:rPr lang="en-US" sz="2000">
                <a:solidFill>
                  <a:prstClr val="black"/>
                </a:solidFill>
              </a:rPr>
              <a:t>Research reported in this presentation is supported by the National Institute of General Medical Sciences of the NIH under grant number P20GM144270. The content is solely the responsibility of the authors and does not necessarily represent the official views of the National Institutes of Health.</a:t>
            </a:r>
          </a:p>
          <a:p>
            <a:pPr marL="57150">
              <a:lnSpc>
                <a:spcPct val="90000"/>
              </a:lnSpc>
              <a:spcAft>
                <a:spcPts val="600"/>
              </a:spcAft>
            </a:pPr>
            <a:endParaRPr lang="en-US" sz="2000">
              <a:solidFill>
                <a:prstClr val="black"/>
              </a:solidFill>
            </a:endParaRPr>
          </a:p>
          <a:p>
            <a:pPr marL="285750" indent="-228600">
              <a:lnSpc>
                <a:spcPct val="90000"/>
              </a:lnSpc>
              <a:spcAft>
                <a:spcPts val="600"/>
              </a:spcAft>
              <a:buFont typeface="Arial" panose="020B0604020202020204" pitchFamily="34" charset="0"/>
              <a:buChar char="•"/>
            </a:pPr>
            <a:r>
              <a:rPr lang="en-US" sz="2000"/>
              <a:t>NIH Center of Biomedical Research Excellence (COBRE): Focuses on developing, evaluating, and implementing innovative stakeholder-engaged technology-enhanced interventions and models of care to overcome the complex factors that negatively impact access to healthcare and child health.</a:t>
            </a:r>
          </a:p>
          <a:p>
            <a:pPr marL="285750" indent="-228600">
              <a:lnSpc>
                <a:spcPct val="90000"/>
              </a:lnSpc>
              <a:spcAft>
                <a:spcPts val="600"/>
              </a:spcAft>
              <a:buFont typeface="Arial" panose="020B0604020202020204" pitchFamily="34" charset="0"/>
              <a:buChar char="•"/>
            </a:pPr>
            <a:endParaRPr lang="en-US" sz="2000">
              <a:solidFill>
                <a:prstClr val="black"/>
              </a:solidFill>
            </a:endParaRPr>
          </a:p>
          <a:p>
            <a:pPr marL="285750" indent="-228600">
              <a:lnSpc>
                <a:spcPct val="90000"/>
              </a:lnSpc>
              <a:spcAft>
                <a:spcPts val="600"/>
              </a:spcAft>
              <a:buFont typeface="Arial" panose="020B0604020202020204" pitchFamily="34" charset="0"/>
              <a:buChar char="•"/>
            </a:pPr>
            <a:endParaRPr lang="en-US" sz="2000">
              <a:latin typeface="Tiempos Headline Regular" panose="02020503060303060403"/>
            </a:endParaRPr>
          </a:p>
        </p:txBody>
      </p:sp>
      <p:sp>
        <p:nvSpPr>
          <p:cNvPr id="3" name="Title 2">
            <a:extLst>
              <a:ext uri="{FF2B5EF4-FFF2-40B4-BE49-F238E27FC236}">
                <a16:creationId xmlns:a16="http://schemas.microsoft.com/office/drawing/2014/main" id="{90492C9F-DD21-A2A3-0004-C44923BF97D7}"/>
              </a:ext>
            </a:extLst>
          </p:cNvPr>
          <p:cNvSpPr>
            <a:spLocks noGrp="1"/>
          </p:cNvSpPr>
          <p:nvPr>
            <p:ph type="title"/>
          </p:nvPr>
        </p:nvSpPr>
        <p:spPr>
          <a:xfrm>
            <a:off x="503757" y="58144"/>
            <a:ext cx="10515600" cy="918127"/>
          </a:xfrm>
        </p:spPr>
        <p:txBody>
          <a:bodyPr>
            <a:normAutofit/>
          </a:bodyPr>
          <a:lstStyle/>
          <a:p>
            <a:r>
              <a:rPr lang="en-US" sz="4400" b="1">
                <a:solidFill>
                  <a:schemeClr val="accent1"/>
                </a:solidFill>
              </a:rPr>
              <a:t>Conflicts of Interest</a:t>
            </a:r>
          </a:p>
        </p:txBody>
      </p:sp>
      <p:pic>
        <p:nvPicPr>
          <p:cNvPr id="6" name="Picture 5">
            <a:extLst>
              <a:ext uri="{FF2B5EF4-FFF2-40B4-BE49-F238E27FC236}">
                <a16:creationId xmlns:a16="http://schemas.microsoft.com/office/drawing/2014/main" id="{9F37B4ED-09CC-6A99-EF77-39B18248BE69}"/>
              </a:ext>
            </a:extLst>
          </p:cNvPr>
          <p:cNvPicPr>
            <a:picLocks noChangeAspect="1"/>
          </p:cNvPicPr>
          <p:nvPr/>
        </p:nvPicPr>
        <p:blipFill>
          <a:blip r:embed="rId3"/>
          <a:stretch>
            <a:fillRect/>
          </a:stretch>
        </p:blipFill>
        <p:spPr>
          <a:xfrm>
            <a:off x="10354962" y="6413348"/>
            <a:ext cx="1837038" cy="444652"/>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14D9648B-9467-4A2E-3DA8-CCC4A2CD2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1598120657"/>
      </p:ext>
    </p:extLst>
  </p:cSld>
  <p:clrMapOvr>
    <a:masterClrMapping/>
  </p:clrMapOvr>
  <mc:AlternateContent xmlns:mc="http://schemas.openxmlformats.org/markup-compatibility/2006" xmlns:p14="http://schemas.microsoft.com/office/powerpoint/2010/main">
    <mc:Choice Requires="p14">
      <p:transition spd="slow" p14:dur="2000" advTm="31134"/>
    </mc:Choice>
    <mc:Fallback xmlns="">
      <p:transition spd="slow" advTm="311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0842E9-C6D4-56DF-F2DD-8AD06899AEAB}"/>
              </a:ext>
            </a:extLst>
          </p:cNvPr>
          <p:cNvSpPr txBox="1">
            <a:spLocks/>
          </p:cNvSpPr>
          <p:nvPr/>
        </p:nvSpPr>
        <p:spPr>
          <a:xfrm>
            <a:off x="450279" y="0"/>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latin typeface="Tiempos Headline Regular" panose="02020503060303060403"/>
              </a:rPr>
              <a:t>Childhood Obesity Rates are Increasing</a:t>
            </a:r>
          </a:p>
        </p:txBody>
      </p:sp>
      <p:graphicFrame>
        <p:nvGraphicFramePr>
          <p:cNvPr id="4" name="Chart 3">
            <a:extLst>
              <a:ext uri="{FF2B5EF4-FFF2-40B4-BE49-F238E27FC236}">
                <a16:creationId xmlns:a16="http://schemas.microsoft.com/office/drawing/2014/main" id="{2FA45448-2457-9763-9089-4DC92291A91C}"/>
              </a:ext>
            </a:extLst>
          </p:cNvPr>
          <p:cNvGraphicFramePr/>
          <p:nvPr>
            <p:extLst>
              <p:ext uri="{D42A27DB-BD31-4B8C-83A1-F6EECF244321}">
                <p14:modId xmlns:p14="http://schemas.microsoft.com/office/powerpoint/2010/main" val="3328085878"/>
              </p:ext>
            </p:extLst>
          </p:nvPr>
        </p:nvGraphicFramePr>
        <p:xfrm>
          <a:off x="1823895" y="1325563"/>
          <a:ext cx="7616497" cy="4677395"/>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5FA6D4C9-DEF2-BCBC-5396-523E9E79E6F8}"/>
              </a:ext>
            </a:extLst>
          </p:cNvPr>
          <p:cNvPicPr>
            <a:picLocks noChangeAspect="1"/>
          </p:cNvPicPr>
          <p:nvPr/>
        </p:nvPicPr>
        <p:blipFill>
          <a:blip r:embed="rId4"/>
          <a:srcRect l="16240" t="27238" r="14194" b="6266"/>
          <a:stretch>
            <a:fillRect/>
          </a:stretch>
        </p:blipFill>
        <p:spPr>
          <a:xfrm>
            <a:off x="7845169" y="3245706"/>
            <a:ext cx="436283" cy="417036"/>
          </a:xfrm>
          <a:prstGeom prst="rect">
            <a:avLst/>
          </a:prstGeom>
        </p:spPr>
      </p:pic>
      <p:pic>
        <p:nvPicPr>
          <p:cNvPr id="9" name="Picture 8">
            <a:extLst>
              <a:ext uri="{FF2B5EF4-FFF2-40B4-BE49-F238E27FC236}">
                <a16:creationId xmlns:a16="http://schemas.microsoft.com/office/drawing/2014/main" id="{56E8D923-0497-F42D-088D-F9704866F183}"/>
              </a:ext>
            </a:extLst>
          </p:cNvPr>
          <p:cNvPicPr>
            <a:picLocks noChangeAspect="1"/>
          </p:cNvPicPr>
          <p:nvPr/>
        </p:nvPicPr>
        <p:blipFill>
          <a:blip r:embed="rId4"/>
          <a:srcRect l="16240" t="27238" r="14194" b="6266"/>
          <a:stretch>
            <a:fillRect/>
          </a:stretch>
        </p:blipFill>
        <p:spPr>
          <a:xfrm>
            <a:off x="7845168" y="1647468"/>
            <a:ext cx="436283" cy="417036"/>
          </a:xfrm>
          <a:prstGeom prst="rect">
            <a:avLst/>
          </a:prstGeom>
        </p:spPr>
      </p:pic>
      <p:pic>
        <p:nvPicPr>
          <p:cNvPr id="10" name="Picture 9">
            <a:extLst>
              <a:ext uri="{FF2B5EF4-FFF2-40B4-BE49-F238E27FC236}">
                <a16:creationId xmlns:a16="http://schemas.microsoft.com/office/drawing/2014/main" id="{19B15E63-9083-E6C2-9123-78D6BB9CEB41}"/>
              </a:ext>
            </a:extLst>
          </p:cNvPr>
          <p:cNvPicPr>
            <a:picLocks noChangeAspect="1"/>
          </p:cNvPicPr>
          <p:nvPr/>
        </p:nvPicPr>
        <p:blipFill>
          <a:blip r:embed="rId5"/>
          <a:stretch>
            <a:fillRect/>
          </a:stretch>
        </p:blipFill>
        <p:spPr>
          <a:xfrm>
            <a:off x="10354962" y="6413348"/>
            <a:ext cx="1837038" cy="4446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2107CFE5-C68F-CD2B-DA73-BDDBDA2B2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110147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073C2-82CB-9248-2B2E-BF81FD90707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415A182-51AF-7586-C449-4C41FF9891D5}"/>
              </a:ext>
            </a:extLst>
          </p:cNvPr>
          <p:cNvSpPr txBox="1"/>
          <p:nvPr/>
        </p:nvSpPr>
        <p:spPr>
          <a:xfrm>
            <a:off x="9136768" y="3429000"/>
            <a:ext cx="2863985" cy="3247537"/>
          </a:xfrm>
          <a:prstGeom prst="rect">
            <a:avLst/>
          </a:prstGeom>
        </p:spPr>
        <p:txBody>
          <a:bodyPr vert="horz" lIns="91440" tIns="45720" rIns="91440" bIns="45720" rtlCol="0">
            <a:normAutofit/>
          </a:bodyPr>
          <a:lstStyle/>
          <a:p>
            <a:pPr marL="57150">
              <a:lnSpc>
                <a:spcPct val="90000"/>
              </a:lnSpc>
              <a:spcAft>
                <a:spcPts val="600"/>
              </a:spcAft>
            </a:pPr>
            <a:r>
              <a:rPr lang="en-US" sz="2400">
                <a:latin typeface="Tiempos Headline Regular" panose="02020503060303060403"/>
              </a:rPr>
              <a:t>$1.3 billion in annual healthcare costs</a:t>
            </a:r>
          </a:p>
          <a:p>
            <a:pPr marL="285750" indent="-228600">
              <a:lnSpc>
                <a:spcPct val="90000"/>
              </a:lnSpc>
              <a:spcAft>
                <a:spcPts val="600"/>
              </a:spcAft>
              <a:buFont typeface="Arial" panose="020B0604020202020204" pitchFamily="34" charset="0"/>
              <a:buChar char="•"/>
            </a:pPr>
            <a:endParaRPr lang="en-US" sz="2400">
              <a:latin typeface="Tiempos Headline Regular" panose="02020503060303060403"/>
            </a:endParaRPr>
          </a:p>
        </p:txBody>
      </p:sp>
      <p:sp>
        <p:nvSpPr>
          <p:cNvPr id="3" name="Title 2">
            <a:extLst>
              <a:ext uri="{FF2B5EF4-FFF2-40B4-BE49-F238E27FC236}">
                <a16:creationId xmlns:a16="http://schemas.microsoft.com/office/drawing/2014/main" id="{C223304A-974D-54C1-7247-4C81F75C7556}"/>
              </a:ext>
            </a:extLst>
          </p:cNvPr>
          <p:cNvSpPr>
            <a:spLocks noGrp="1"/>
          </p:cNvSpPr>
          <p:nvPr>
            <p:ph type="title"/>
          </p:nvPr>
        </p:nvSpPr>
        <p:spPr>
          <a:xfrm>
            <a:off x="503757" y="58144"/>
            <a:ext cx="10515600" cy="918127"/>
          </a:xfrm>
        </p:spPr>
        <p:txBody>
          <a:bodyPr>
            <a:normAutofit/>
          </a:bodyPr>
          <a:lstStyle/>
          <a:p>
            <a:r>
              <a:rPr lang="en-US" sz="4400" b="1">
                <a:solidFill>
                  <a:schemeClr val="accent1"/>
                </a:solidFill>
              </a:rPr>
              <a:t>Childhood Obesity Impacts Health</a:t>
            </a:r>
          </a:p>
        </p:txBody>
      </p:sp>
      <p:pic>
        <p:nvPicPr>
          <p:cNvPr id="1026" name="Picture 2" descr="Weight Loss Management Programme - Wegovy Weight Loss | River Aesthetics">
            <a:extLst>
              <a:ext uri="{FF2B5EF4-FFF2-40B4-BE49-F238E27FC236}">
                <a16:creationId xmlns:a16="http://schemas.microsoft.com/office/drawing/2014/main" id="{ACB32343-BDAD-9A38-A6AD-CE4787A2D1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4" t="13341" r="6404" b="585"/>
          <a:stretch>
            <a:fillRect/>
          </a:stretch>
        </p:blipFill>
        <p:spPr bwMode="auto">
          <a:xfrm>
            <a:off x="573741" y="1731866"/>
            <a:ext cx="7400703" cy="4003868"/>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AC88E061-1824-8991-E7F8-0E924C342DE4}"/>
              </a:ext>
            </a:extLst>
          </p:cNvPr>
          <p:cNvSpPr/>
          <p:nvPr/>
        </p:nvSpPr>
        <p:spPr>
          <a:xfrm>
            <a:off x="8259482" y="3502212"/>
            <a:ext cx="681318" cy="53190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0EAE81-C41C-76AB-AFB4-4090923D7FA6}"/>
              </a:ext>
            </a:extLst>
          </p:cNvPr>
          <p:cNvPicPr>
            <a:picLocks noChangeAspect="1"/>
          </p:cNvPicPr>
          <p:nvPr/>
        </p:nvPicPr>
        <p:blipFill>
          <a:blip r:embed="rId4"/>
          <a:stretch>
            <a:fillRect/>
          </a:stretch>
        </p:blipFill>
        <p:spPr>
          <a:xfrm>
            <a:off x="10354962" y="6413348"/>
            <a:ext cx="1837038" cy="44465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276E4940-23FC-3716-CBE6-92A372FBA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3578012455"/>
      </p:ext>
    </p:extLst>
  </p:cSld>
  <p:clrMapOvr>
    <a:masterClrMapping/>
  </p:clrMapOvr>
  <mc:AlternateContent xmlns:mc="http://schemas.openxmlformats.org/markup-compatibility/2006" xmlns:p14="http://schemas.microsoft.com/office/powerpoint/2010/main">
    <mc:Choice Requires="p14">
      <p:transition spd="slow" p14:dur="2000" advTm="31134"/>
    </mc:Choice>
    <mc:Fallback xmlns="">
      <p:transition spd="slow" advTm="3113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E302A-F959-C5BA-0CD7-F1D8F508984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F0301A-2724-14C4-DA7A-C39E3F3F6B01}"/>
              </a:ext>
            </a:extLst>
          </p:cNvPr>
          <p:cNvSpPr>
            <a:spLocks noGrp="1"/>
          </p:cNvSpPr>
          <p:nvPr>
            <p:ph type="subTitle" idx="1"/>
          </p:nvPr>
        </p:nvSpPr>
        <p:spPr>
          <a:xfrm>
            <a:off x="672786" y="2566817"/>
            <a:ext cx="2545908" cy="3655202"/>
          </a:xfrm>
        </p:spPr>
        <p:txBody>
          <a:bodyPr/>
          <a:lstStyle/>
          <a:p>
            <a:pPr marL="285750" indent="-285750">
              <a:lnSpc>
                <a:spcPct val="100000"/>
              </a:lnSpc>
              <a:spcBef>
                <a:spcPts val="0"/>
              </a:spcBef>
              <a:buFont typeface="Arial" panose="020B0604020202020204" pitchFamily="34" charset="0"/>
              <a:buChar char="•"/>
            </a:pPr>
            <a:r>
              <a:rPr lang="en-US" sz="2400">
                <a:solidFill>
                  <a:schemeClr val="tx1"/>
                </a:solidFill>
              </a:rPr>
              <a:t>Comprehensive</a:t>
            </a:r>
          </a:p>
          <a:p>
            <a:pPr marL="285750" indent="-285750">
              <a:lnSpc>
                <a:spcPct val="100000"/>
              </a:lnSpc>
              <a:spcBef>
                <a:spcPts val="0"/>
              </a:spcBef>
              <a:buFont typeface="Arial" panose="020B0604020202020204" pitchFamily="34" charset="0"/>
              <a:buChar char="•"/>
            </a:pPr>
            <a:r>
              <a:rPr lang="en-US" sz="2400">
                <a:solidFill>
                  <a:schemeClr val="tx1"/>
                </a:solidFill>
              </a:rPr>
              <a:t>Evidence-based</a:t>
            </a:r>
          </a:p>
          <a:p>
            <a:pPr marL="285750" indent="-285750">
              <a:lnSpc>
                <a:spcPct val="100000"/>
              </a:lnSpc>
              <a:spcBef>
                <a:spcPts val="0"/>
              </a:spcBef>
              <a:buFont typeface="Arial" panose="020B0604020202020204" pitchFamily="34" charset="0"/>
              <a:buChar char="•"/>
            </a:pPr>
            <a:r>
              <a:rPr lang="en-US" sz="2400">
                <a:solidFill>
                  <a:schemeClr val="tx1"/>
                </a:solidFill>
              </a:rPr>
              <a:t>Interdisciplinary </a:t>
            </a:r>
          </a:p>
          <a:p>
            <a:pPr marL="285750" indent="-285750">
              <a:lnSpc>
                <a:spcPct val="100000"/>
              </a:lnSpc>
              <a:spcBef>
                <a:spcPts val="0"/>
              </a:spcBef>
              <a:buFont typeface="Arial" panose="020B0604020202020204" pitchFamily="34" charset="0"/>
              <a:buChar char="•"/>
            </a:pPr>
            <a:endParaRPr lang="en-US" sz="2400">
              <a:solidFill>
                <a:schemeClr val="tx1"/>
              </a:solidFill>
            </a:endParaRPr>
          </a:p>
          <a:p>
            <a:pPr marL="285750" indent="-285750">
              <a:lnSpc>
                <a:spcPct val="100000"/>
              </a:lnSpc>
              <a:spcBef>
                <a:spcPts val="0"/>
              </a:spcBef>
              <a:buFont typeface="Arial" panose="020B0604020202020204" pitchFamily="34" charset="0"/>
              <a:buChar char="•"/>
            </a:pPr>
            <a:endParaRPr lang="en-US" sz="2400">
              <a:solidFill>
                <a:schemeClr val="tx1"/>
              </a:solidFill>
            </a:endParaRPr>
          </a:p>
        </p:txBody>
      </p:sp>
      <p:pic>
        <p:nvPicPr>
          <p:cNvPr id="6" name="Picture 5" descr="A person smiling for the camera&#10;&#10;Description automatically generated with medium confidence">
            <a:extLst>
              <a:ext uri="{FF2B5EF4-FFF2-40B4-BE49-F238E27FC236}">
                <a16:creationId xmlns:a16="http://schemas.microsoft.com/office/drawing/2014/main" id="{A95E0334-9D37-3A78-9106-C73F5EAADAF1}"/>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871878" y="1345040"/>
            <a:ext cx="1188720" cy="1463040"/>
          </a:xfrm>
          <a:prstGeom prst="rect">
            <a:avLst/>
          </a:prstGeom>
        </p:spPr>
      </p:pic>
      <p:pic>
        <p:nvPicPr>
          <p:cNvPr id="7" name="Picture 6" descr="A picture containing wall, person, indoor, smiling&#10;&#10;Description automatically generated">
            <a:extLst>
              <a:ext uri="{FF2B5EF4-FFF2-40B4-BE49-F238E27FC236}">
                <a16:creationId xmlns:a16="http://schemas.microsoft.com/office/drawing/2014/main" id="{36865B3F-097C-7AF5-FE1E-6A10585A6245}"/>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6120620" y="1334353"/>
            <a:ext cx="1188720" cy="146304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553B2850-41F2-DA97-F36F-113A926E1131}"/>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7386966" y="1329751"/>
            <a:ext cx="1177149" cy="1463040"/>
          </a:xfrm>
          <a:prstGeom prst="rect">
            <a:avLst/>
          </a:prstGeom>
        </p:spPr>
      </p:pic>
      <p:pic>
        <p:nvPicPr>
          <p:cNvPr id="1027" name="Picture 3" descr="A picture containing person, blue, smiling, hairpiece&#10;&#10;Description automatically generated">
            <a:extLst>
              <a:ext uri="{FF2B5EF4-FFF2-40B4-BE49-F238E27FC236}">
                <a16:creationId xmlns:a16="http://schemas.microsoft.com/office/drawing/2014/main" id="{A0363424-1E3E-CAC4-7779-7214AE242F70}"/>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3988" y="1329940"/>
            <a:ext cx="118872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B214CD0-13DF-6654-1EF0-C28DDF6B367E}"/>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5490" y="1325563"/>
            <a:ext cx="118872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person smiling&#10;&#10;Description automatically generated">
            <a:extLst>
              <a:ext uri="{FF2B5EF4-FFF2-40B4-BE49-F238E27FC236}">
                <a16:creationId xmlns:a16="http://schemas.microsoft.com/office/drawing/2014/main" id="{220961E2-971B-F820-A517-25FC9B3B2AE3}"/>
              </a:ext>
            </a:extLst>
          </p:cNvPr>
          <p:cNvPicPr preferRelativeResize="0">
            <a:picLocks/>
          </p:cNvPicPr>
          <p:nvPr/>
        </p:nvPicPr>
        <p:blipFill>
          <a:blip r:embed="rId8"/>
          <a:stretch>
            <a:fillRect/>
          </a:stretch>
        </p:blipFill>
        <p:spPr>
          <a:xfrm>
            <a:off x="3620552" y="1350787"/>
            <a:ext cx="1188720" cy="1463040"/>
          </a:xfrm>
          <a:prstGeom prst="rect">
            <a:avLst/>
          </a:prstGeom>
        </p:spPr>
      </p:pic>
      <p:pic>
        <p:nvPicPr>
          <p:cNvPr id="3" name="Picture 2" descr="A person smiling for the camera&#10;&#10;Description automatically generated with medium confidence">
            <a:extLst>
              <a:ext uri="{FF2B5EF4-FFF2-40B4-BE49-F238E27FC236}">
                <a16:creationId xmlns:a16="http://schemas.microsoft.com/office/drawing/2014/main" id="{8758425C-E46B-5C6C-D668-7AC441C08572}"/>
              </a:ext>
            </a:extLst>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4882046" y="2931378"/>
            <a:ext cx="1188720" cy="1463040"/>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632A699C-2E7F-45BF-8FEC-A751C4DE7927}"/>
              </a:ext>
            </a:extLst>
          </p:cNvPr>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6120938" y="2931378"/>
            <a:ext cx="1188720" cy="1463040"/>
          </a:xfrm>
          <a:prstGeom prst="rect">
            <a:avLst/>
          </a:prstGeom>
        </p:spPr>
      </p:pic>
      <p:pic>
        <p:nvPicPr>
          <p:cNvPr id="11" name="Picture 10" descr="A person smiling for the camera&#10;&#10;Description automatically generated with medium confidence">
            <a:extLst>
              <a:ext uri="{FF2B5EF4-FFF2-40B4-BE49-F238E27FC236}">
                <a16:creationId xmlns:a16="http://schemas.microsoft.com/office/drawing/2014/main" id="{CEB817F6-25A7-6182-0B91-D0E7A4DEAABD}"/>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620552" y="4533742"/>
            <a:ext cx="1188720" cy="1463040"/>
          </a:xfrm>
          <a:prstGeom prst="rect">
            <a:avLst/>
          </a:prstGeom>
        </p:spPr>
      </p:pic>
      <p:pic>
        <p:nvPicPr>
          <p:cNvPr id="12" name="Picture 2">
            <a:extLst>
              <a:ext uri="{FF2B5EF4-FFF2-40B4-BE49-F238E27FC236}">
                <a16:creationId xmlns:a16="http://schemas.microsoft.com/office/drawing/2014/main" id="{60347BA9-8B75-13A9-666C-1CE3756031E3}"/>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7164" y="2931378"/>
            <a:ext cx="118872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with long hair wearing a black turtleneck&#10;&#10;Description automatically generated with low confidence">
            <a:extLst>
              <a:ext uri="{FF2B5EF4-FFF2-40B4-BE49-F238E27FC236}">
                <a16:creationId xmlns:a16="http://schemas.microsoft.com/office/drawing/2014/main" id="{57D0D713-4F18-AFFF-F5A6-9C5D9EC0800C}"/>
              </a:ext>
            </a:extLst>
          </p:cNvPr>
          <p:cNvPicPr preferRelativeResize="0">
            <a:picLocks/>
          </p:cNvPicPr>
          <p:nvPr/>
        </p:nvPicPr>
        <p:blipFill>
          <a:blip r:embed="rId13"/>
          <a:stretch>
            <a:fillRect/>
          </a:stretch>
        </p:blipFill>
        <p:spPr>
          <a:xfrm>
            <a:off x="8613390" y="2931378"/>
            <a:ext cx="1188720" cy="1463040"/>
          </a:xfrm>
          <a:prstGeom prst="rect">
            <a:avLst/>
          </a:prstGeom>
        </p:spPr>
      </p:pic>
      <p:pic>
        <p:nvPicPr>
          <p:cNvPr id="16" name="Picture 15" descr="A person wearing an orange shirt&#10;&#10;Description automatically generated">
            <a:extLst>
              <a:ext uri="{FF2B5EF4-FFF2-40B4-BE49-F238E27FC236}">
                <a16:creationId xmlns:a16="http://schemas.microsoft.com/office/drawing/2014/main" id="{1B35062C-6407-DC84-1EF9-3A92EF5402BA}"/>
              </a:ext>
            </a:extLst>
          </p:cNvPr>
          <p:cNvPicPr preferRelativeResize="0">
            <a:picLocks/>
          </p:cNvPicPr>
          <p:nvPr/>
        </p:nvPicPr>
        <p:blipFill>
          <a:blip r:embed="rId14"/>
          <a:stretch>
            <a:fillRect/>
          </a:stretch>
        </p:blipFill>
        <p:spPr>
          <a:xfrm>
            <a:off x="6139831" y="4522856"/>
            <a:ext cx="1188720" cy="1463040"/>
          </a:xfrm>
          <a:prstGeom prst="rect">
            <a:avLst/>
          </a:prstGeom>
        </p:spPr>
      </p:pic>
      <p:pic>
        <p:nvPicPr>
          <p:cNvPr id="20" name="Picture 19" descr="A person with long hair&#10;&#10;Description automatically generated with low confidence">
            <a:extLst>
              <a:ext uri="{FF2B5EF4-FFF2-40B4-BE49-F238E27FC236}">
                <a16:creationId xmlns:a16="http://schemas.microsoft.com/office/drawing/2014/main" id="{52AE84A0-2CD4-304D-F71B-3C1793E68BEF}"/>
              </a:ext>
            </a:extLst>
          </p:cNvPr>
          <p:cNvPicPr preferRelativeResize="0">
            <a:picLocks/>
          </p:cNvPicPr>
          <p:nvPr/>
        </p:nvPicPr>
        <p:blipFill>
          <a:blip r:embed="rId15">
            <a:extLst>
              <a:ext uri="{28A0092B-C50C-407E-A947-70E740481C1C}">
                <a14:useLocalDpi xmlns:a14="http://schemas.microsoft.com/office/drawing/2010/main" val="0"/>
              </a:ext>
            </a:extLst>
          </a:blip>
          <a:stretch>
            <a:fillRect/>
          </a:stretch>
        </p:blipFill>
        <p:spPr>
          <a:xfrm>
            <a:off x="9874884" y="2931378"/>
            <a:ext cx="1188720" cy="1463040"/>
          </a:xfrm>
          <a:prstGeom prst="rect">
            <a:avLst/>
          </a:prstGeom>
        </p:spPr>
      </p:pic>
      <p:pic>
        <p:nvPicPr>
          <p:cNvPr id="21" name="Picture 20" descr="A person smiling at camera&#10;&#10;Description automatically generated">
            <a:extLst>
              <a:ext uri="{FF2B5EF4-FFF2-40B4-BE49-F238E27FC236}">
                <a16:creationId xmlns:a16="http://schemas.microsoft.com/office/drawing/2014/main" id="{8387A3F4-AD31-0D5F-086D-52313158E8F8}"/>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8632026" y="4511425"/>
            <a:ext cx="1171073" cy="1466923"/>
          </a:xfrm>
          <a:prstGeom prst="rect">
            <a:avLst/>
          </a:prstGeom>
          <a:noFill/>
          <a:ln>
            <a:noFill/>
          </a:ln>
        </p:spPr>
      </p:pic>
      <p:pic>
        <p:nvPicPr>
          <p:cNvPr id="14" name="Picture 13" descr="A person smiling at camera&#10;&#10;Description automatically generated">
            <a:extLst>
              <a:ext uri="{FF2B5EF4-FFF2-40B4-BE49-F238E27FC236}">
                <a16:creationId xmlns:a16="http://schemas.microsoft.com/office/drawing/2014/main" id="{4593DE23-E40B-655C-7126-DB3FD4C953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81180" y="4511425"/>
            <a:ext cx="1188720" cy="1485901"/>
          </a:xfrm>
          <a:prstGeom prst="rect">
            <a:avLst/>
          </a:prstGeom>
          <a:ln w="38100">
            <a:solidFill>
              <a:srgbClr val="FFFFFF"/>
            </a:solidFill>
          </a:ln>
        </p:spPr>
      </p:pic>
      <p:pic>
        <p:nvPicPr>
          <p:cNvPr id="17" name="Picture 16">
            <a:extLst>
              <a:ext uri="{FF2B5EF4-FFF2-40B4-BE49-F238E27FC236}">
                <a16:creationId xmlns:a16="http://schemas.microsoft.com/office/drawing/2014/main" id="{9FBDCED6-CE35-7636-EAD7-03E1527B1B98}"/>
              </a:ext>
            </a:extLst>
          </p:cNvPr>
          <p:cNvPicPr>
            <a:picLocks noChangeAspect="1"/>
          </p:cNvPicPr>
          <p:nvPr/>
        </p:nvPicPr>
        <p:blipFill>
          <a:blip r:embed="rId19"/>
          <a:srcRect l="16625" t="-1817" r="7450" b="-556"/>
          <a:stretch/>
        </p:blipFill>
        <p:spPr>
          <a:xfrm>
            <a:off x="4858375" y="4466949"/>
            <a:ext cx="1188720" cy="1529833"/>
          </a:xfrm>
          <a:prstGeom prst="rect">
            <a:avLst/>
          </a:prstGeom>
        </p:spPr>
      </p:pic>
      <p:pic>
        <p:nvPicPr>
          <p:cNvPr id="23" name="Picture 22" descr="A person in a suit smiling&#10;&#10;AI-generated content may be incorrect.">
            <a:extLst>
              <a:ext uri="{FF2B5EF4-FFF2-40B4-BE49-F238E27FC236}">
                <a16:creationId xmlns:a16="http://schemas.microsoft.com/office/drawing/2014/main" id="{0A2DD7E0-E33F-66B8-CF49-0ED4599741E3}"/>
              </a:ext>
            </a:extLst>
          </p:cNvPr>
          <p:cNvPicPr>
            <a:picLocks noChangeAspect="1"/>
          </p:cNvPicPr>
          <p:nvPr/>
        </p:nvPicPr>
        <p:blipFill>
          <a:blip r:embed="rId20">
            <a:extLst>
              <a:ext uri="{28A0092B-C50C-407E-A947-70E740481C1C}">
                <a14:useLocalDpi xmlns:a14="http://schemas.microsoft.com/office/drawing/2010/main" val="0"/>
              </a:ext>
            </a:extLst>
          </a:blip>
          <a:srcRect l="13549" r="10155" b="-1675"/>
          <a:stretch/>
        </p:blipFill>
        <p:spPr>
          <a:xfrm>
            <a:off x="3610343" y="2941064"/>
            <a:ext cx="1198929" cy="1463040"/>
          </a:xfrm>
          <a:prstGeom prst="rect">
            <a:avLst/>
          </a:prstGeom>
        </p:spPr>
      </p:pic>
      <p:pic>
        <p:nvPicPr>
          <p:cNvPr id="15" name="Picture 14">
            <a:extLst>
              <a:ext uri="{FF2B5EF4-FFF2-40B4-BE49-F238E27FC236}">
                <a16:creationId xmlns:a16="http://schemas.microsoft.com/office/drawing/2014/main" id="{0F223853-500A-4564-2DE2-DEE53D0E1728}"/>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00458" y="4522856"/>
            <a:ext cx="1163145" cy="1440084"/>
          </a:xfrm>
          <a:prstGeom prst="rect">
            <a:avLst/>
          </a:prstGeom>
          <a:noFill/>
          <a:ln>
            <a:noFill/>
          </a:ln>
        </p:spPr>
      </p:pic>
      <p:sp>
        <p:nvSpPr>
          <p:cNvPr id="18" name="Title 1">
            <a:extLst>
              <a:ext uri="{FF2B5EF4-FFF2-40B4-BE49-F238E27FC236}">
                <a16:creationId xmlns:a16="http://schemas.microsoft.com/office/drawing/2014/main" id="{D42C6446-5DB9-DBD6-E01F-E7DB808E3647}"/>
              </a:ext>
            </a:extLst>
          </p:cNvPr>
          <p:cNvSpPr txBox="1">
            <a:spLocks/>
          </p:cNvSpPr>
          <p:nvPr/>
        </p:nvSpPr>
        <p:spPr>
          <a:xfrm>
            <a:off x="450278" y="0"/>
            <a:ext cx="11466267"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latin typeface="Tiempos Headline Regular" panose="02020503060303060403"/>
              </a:rPr>
              <a:t>Nemours Healthy Weight and Wellness Clinic</a:t>
            </a:r>
          </a:p>
        </p:txBody>
      </p:sp>
      <p:pic>
        <p:nvPicPr>
          <p:cNvPr id="24" name="Picture 23">
            <a:extLst>
              <a:ext uri="{FF2B5EF4-FFF2-40B4-BE49-F238E27FC236}">
                <a16:creationId xmlns:a16="http://schemas.microsoft.com/office/drawing/2014/main" id="{1EAECC63-453A-133A-7AD3-16987C54772A}"/>
              </a:ext>
            </a:extLst>
          </p:cNvPr>
          <p:cNvPicPr>
            <a:picLocks noChangeAspect="1"/>
          </p:cNvPicPr>
          <p:nvPr/>
        </p:nvPicPr>
        <p:blipFill>
          <a:blip r:embed="rId22"/>
          <a:stretch>
            <a:fillRect/>
          </a:stretch>
        </p:blipFill>
        <p:spPr>
          <a:xfrm>
            <a:off x="10354962" y="6413348"/>
            <a:ext cx="1837038" cy="444652"/>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D88CC361-2A53-155F-87B3-822076E4AC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23380529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B09D-0C8C-F108-5B1D-3C9A3E5986C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DB65E38-607D-7362-F9CF-02338AE29EA6}"/>
              </a:ext>
            </a:extLst>
          </p:cNvPr>
          <p:cNvSpPr txBox="1"/>
          <p:nvPr/>
        </p:nvSpPr>
        <p:spPr>
          <a:xfrm>
            <a:off x="4652295" y="1851791"/>
            <a:ext cx="7161914" cy="3785419"/>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400" b="1">
                <a:latin typeface="Tiempos Headline Regular" panose="02020503060303060403"/>
              </a:rPr>
              <a:t>500+ young children with obesity receiving care at    three primary care clinics in Southern Delaware</a:t>
            </a:r>
          </a:p>
          <a:p>
            <a:pPr marL="742950" lvl="1" indent="-228600">
              <a:lnSpc>
                <a:spcPct val="90000"/>
              </a:lnSpc>
              <a:spcAft>
                <a:spcPts val="600"/>
              </a:spcAft>
              <a:buFont typeface="Arial" panose="020B0604020202020204" pitchFamily="34" charset="0"/>
              <a:buChar char="•"/>
            </a:pPr>
            <a:r>
              <a:rPr lang="en-US" sz="2400">
                <a:latin typeface="Tiempos Headline Regular" panose="02020503060303060403"/>
              </a:rPr>
              <a:t>Less than 20% referred to Healthy Weight Clinic</a:t>
            </a:r>
          </a:p>
          <a:p>
            <a:pPr marL="742950" lvl="1" indent="-228600">
              <a:lnSpc>
                <a:spcPct val="90000"/>
              </a:lnSpc>
              <a:spcAft>
                <a:spcPts val="600"/>
              </a:spcAft>
              <a:buFont typeface="Arial" panose="020B0604020202020204" pitchFamily="34" charset="0"/>
              <a:buChar char="•"/>
            </a:pPr>
            <a:r>
              <a:rPr lang="en-US" sz="2400">
                <a:latin typeface="Tiempos Headline Regular" panose="02020503060303060403"/>
              </a:rPr>
              <a:t>Less than 10% had a visit to Healthy Weight Clinic</a:t>
            </a:r>
          </a:p>
          <a:p>
            <a:pPr marL="742950" lvl="1" indent="-228600">
              <a:lnSpc>
                <a:spcPct val="90000"/>
              </a:lnSpc>
              <a:spcAft>
                <a:spcPts val="600"/>
              </a:spcAft>
              <a:buFont typeface="Arial" panose="020B0604020202020204" pitchFamily="34" charset="0"/>
              <a:buChar char="•"/>
            </a:pPr>
            <a:r>
              <a:rPr lang="en-US" sz="2400">
                <a:latin typeface="Tiempos Headline Regular" panose="02020503060303060403"/>
              </a:rPr>
              <a:t>Hispanic children less likely to be referred</a:t>
            </a:r>
          </a:p>
          <a:p>
            <a:pPr marL="285750" indent="-228600">
              <a:lnSpc>
                <a:spcPct val="90000"/>
              </a:lnSpc>
              <a:spcAft>
                <a:spcPts val="600"/>
              </a:spcAft>
              <a:buFont typeface="Arial" panose="020B0604020202020204" pitchFamily="34" charset="0"/>
              <a:buChar char="•"/>
            </a:pPr>
            <a:endParaRPr lang="en-US" sz="2400" b="1">
              <a:latin typeface="Tiempos Headline Regular" panose="02020503060303060403"/>
            </a:endParaRPr>
          </a:p>
          <a:p>
            <a:pPr marL="285750" indent="-228600">
              <a:lnSpc>
                <a:spcPct val="90000"/>
              </a:lnSpc>
              <a:spcAft>
                <a:spcPts val="600"/>
              </a:spcAft>
              <a:buFont typeface="Arial" panose="020B0604020202020204" pitchFamily="34" charset="0"/>
              <a:buChar char="•"/>
            </a:pPr>
            <a:r>
              <a:rPr lang="en-US" sz="2400" b="1">
                <a:latin typeface="Tiempos Headline Regular" panose="02020503060303060403"/>
              </a:rPr>
              <a:t>Goal: </a:t>
            </a:r>
            <a:r>
              <a:rPr lang="en-US" sz="2400">
                <a:latin typeface="Tiempos Headline Regular" panose="02020503060303060403"/>
              </a:rPr>
              <a:t>I</a:t>
            </a:r>
            <a:r>
              <a:rPr lang="en-US" sz="2400"/>
              <a:t>mprove access to obesity care for families of children in Southern Delaware</a:t>
            </a:r>
            <a:endParaRPr lang="en-US" sz="2400">
              <a:latin typeface="Tiempos Headline Regular" panose="02020503060303060403"/>
            </a:endParaRPr>
          </a:p>
        </p:txBody>
      </p:sp>
      <p:pic>
        <p:nvPicPr>
          <p:cNvPr id="5" name="Picture 4" descr="Map&#10;&#10;Description automatically generated">
            <a:extLst>
              <a:ext uri="{FF2B5EF4-FFF2-40B4-BE49-F238E27FC236}">
                <a16:creationId xmlns:a16="http://schemas.microsoft.com/office/drawing/2014/main" id="{DAA9575A-651E-D57E-C7C4-0431D1F0CDCC}"/>
              </a:ext>
            </a:extLst>
          </p:cNvPr>
          <p:cNvPicPr>
            <a:picLocks noChangeAspect="1"/>
          </p:cNvPicPr>
          <p:nvPr/>
        </p:nvPicPr>
        <p:blipFill rotWithShape="1">
          <a:blip r:embed="rId3"/>
          <a:srcRect t="6056" r="-2" b="-2"/>
          <a:stretch/>
        </p:blipFill>
        <p:spPr>
          <a:xfrm>
            <a:off x="841036" y="1221697"/>
            <a:ext cx="3292791" cy="4871445"/>
          </a:xfrm>
          <a:prstGeom prst="rect">
            <a:avLst/>
          </a:prstGeom>
          <a:effectLst/>
        </p:spPr>
      </p:pic>
      <p:sp>
        <p:nvSpPr>
          <p:cNvPr id="3" name="Title 2">
            <a:extLst>
              <a:ext uri="{FF2B5EF4-FFF2-40B4-BE49-F238E27FC236}">
                <a16:creationId xmlns:a16="http://schemas.microsoft.com/office/drawing/2014/main" id="{168CE771-F7A2-521B-2052-B506655BFA6C}"/>
              </a:ext>
            </a:extLst>
          </p:cNvPr>
          <p:cNvSpPr>
            <a:spLocks noGrp="1"/>
          </p:cNvSpPr>
          <p:nvPr>
            <p:ph type="title"/>
          </p:nvPr>
        </p:nvSpPr>
        <p:spPr>
          <a:xfrm>
            <a:off x="503757" y="58144"/>
            <a:ext cx="10515600" cy="918127"/>
          </a:xfrm>
        </p:spPr>
        <p:txBody>
          <a:bodyPr>
            <a:normAutofit/>
          </a:bodyPr>
          <a:lstStyle/>
          <a:p>
            <a:r>
              <a:rPr lang="en-US" sz="4400" b="1">
                <a:solidFill>
                  <a:schemeClr val="accent1"/>
                </a:solidFill>
              </a:rPr>
              <a:t>Access to Obesity Care is an Issue</a:t>
            </a:r>
          </a:p>
        </p:txBody>
      </p:sp>
      <p:pic>
        <p:nvPicPr>
          <p:cNvPr id="4" name="Graphic 3" descr="Apple with solid fill">
            <a:extLst>
              <a:ext uri="{FF2B5EF4-FFF2-40B4-BE49-F238E27FC236}">
                <a16:creationId xmlns:a16="http://schemas.microsoft.com/office/drawing/2014/main" id="{0383D11E-C73A-49A0-F523-5363CDDDEE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34526" y="1124237"/>
            <a:ext cx="579587" cy="579587"/>
          </a:xfrm>
          <a:prstGeom prst="rect">
            <a:avLst/>
          </a:prstGeom>
        </p:spPr>
      </p:pic>
      <p:pic>
        <p:nvPicPr>
          <p:cNvPr id="6" name="Picture 5">
            <a:extLst>
              <a:ext uri="{FF2B5EF4-FFF2-40B4-BE49-F238E27FC236}">
                <a16:creationId xmlns:a16="http://schemas.microsoft.com/office/drawing/2014/main" id="{68EE9B50-A8AC-F6CB-45DB-9686A2D9B3AF}"/>
              </a:ext>
            </a:extLst>
          </p:cNvPr>
          <p:cNvPicPr>
            <a:picLocks noChangeAspect="1"/>
          </p:cNvPicPr>
          <p:nvPr/>
        </p:nvPicPr>
        <p:blipFill>
          <a:blip r:embed="rId5"/>
          <a:stretch>
            <a:fillRect/>
          </a:stretch>
        </p:blipFill>
        <p:spPr>
          <a:xfrm>
            <a:off x="10354962" y="6413348"/>
            <a:ext cx="1837038" cy="444652"/>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0787DF45-3D7E-74A9-B8E8-B3FE05961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2047402110"/>
      </p:ext>
    </p:extLst>
  </p:cSld>
  <p:clrMapOvr>
    <a:masterClrMapping/>
  </p:clrMapOvr>
  <mc:AlternateContent xmlns:mc="http://schemas.openxmlformats.org/markup-compatibility/2006" xmlns:p14="http://schemas.microsoft.com/office/powerpoint/2010/main">
    <mc:Choice Requires="p14">
      <p:transition spd="slow" p14:dur="2000" advTm="31134"/>
    </mc:Choice>
    <mc:Fallback xmlns="">
      <p:transition spd="slow" advTm="311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B4E74-E343-E75E-3E0C-489144C5C1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B23AA8-898C-8D40-E4B3-A5373BD70C7D}"/>
              </a:ext>
            </a:extLst>
          </p:cNvPr>
          <p:cNvSpPr>
            <a:spLocks noGrp="1"/>
          </p:cNvSpPr>
          <p:nvPr>
            <p:ph type="title"/>
          </p:nvPr>
        </p:nvSpPr>
        <p:spPr>
          <a:xfrm>
            <a:off x="6479928" y="809612"/>
            <a:ext cx="5504913" cy="1450757"/>
          </a:xfrm>
        </p:spPr>
        <p:txBody>
          <a:bodyPr vert="horz" lIns="91440" tIns="45720" rIns="91440" bIns="45720" rtlCol="0" anchor="b">
            <a:normAutofit/>
          </a:bodyPr>
          <a:lstStyle/>
          <a:p>
            <a:r>
              <a:rPr lang="en-US" b="1">
                <a:solidFill>
                  <a:schemeClr val="accent1"/>
                </a:solidFill>
              </a:rPr>
              <a:t>Partnerships Formed</a:t>
            </a:r>
          </a:p>
        </p:txBody>
      </p:sp>
      <p:sp>
        <p:nvSpPr>
          <p:cNvPr id="27" name="TextBox 26">
            <a:extLst>
              <a:ext uri="{FF2B5EF4-FFF2-40B4-BE49-F238E27FC236}">
                <a16:creationId xmlns:a16="http://schemas.microsoft.com/office/drawing/2014/main" id="{408782D6-5D56-3A58-2A1F-6FFFE9EAA5D1}"/>
              </a:ext>
            </a:extLst>
          </p:cNvPr>
          <p:cNvSpPr txBox="1"/>
          <p:nvPr/>
        </p:nvSpPr>
        <p:spPr>
          <a:xfrm>
            <a:off x="6564512" y="2378208"/>
            <a:ext cx="5041794" cy="3670180"/>
          </a:xfrm>
          <a:prstGeom prst="rect">
            <a:avLst/>
          </a:prstGeom>
        </p:spPr>
        <p:txBody>
          <a:bodyPr vert="horz" lIns="0" tIns="45720" rIns="0" bIns="45720" rtlCol="0">
            <a:normAutofit/>
          </a:bodyPr>
          <a:lstStyle/>
          <a:p>
            <a:pPr marL="514350" indent="-457200" defTabSz="914400">
              <a:lnSpc>
                <a:spcPct val="90000"/>
              </a:lnSpc>
              <a:spcAft>
                <a:spcPts val="600"/>
              </a:spcAft>
              <a:buFont typeface="Calibri" panose="020F0502020204030204" pitchFamily="34" charset="0"/>
              <a:buChar char="•"/>
              <a:defRPr/>
            </a:pPr>
            <a:r>
              <a:rPr lang="en-US" sz="2400"/>
              <a:t>Providers </a:t>
            </a:r>
            <a:r>
              <a:rPr kumimoji="0" lang="en-US" sz="2400" b="0" i="0" u="none" strike="noStrike" cap="none" spc="0" normalizeH="0" baseline="0" noProof="0">
                <a:ln>
                  <a:noFill/>
                </a:ln>
                <a:effectLst/>
                <a:uLnTx/>
                <a:uFillTx/>
              </a:rPr>
              <a:t>and care coordinators from each primary care clinic</a:t>
            </a:r>
          </a:p>
          <a:p>
            <a:pPr marL="514350" indent="-457200" defTabSz="914400">
              <a:lnSpc>
                <a:spcPct val="90000"/>
              </a:lnSpc>
              <a:spcAft>
                <a:spcPts val="600"/>
              </a:spcAft>
              <a:buFont typeface="Calibri" panose="020F0502020204030204" pitchFamily="34" charset="0"/>
              <a:buChar char="•"/>
            </a:pPr>
            <a:r>
              <a:rPr kumimoji="0" lang="en-US" sz="2400" b="0" i="0" u="none" strike="noStrike" cap="none" spc="0" normalizeH="0" baseline="0" noProof="0">
                <a:ln>
                  <a:noFill/>
                </a:ln>
                <a:effectLst/>
                <a:uLnTx/>
                <a:uFillTx/>
              </a:rPr>
              <a:t>Parents of children with obesity of diverse backgrounds </a:t>
            </a:r>
          </a:p>
          <a:p>
            <a:pPr marL="514350" indent="-457200" defTabSz="914400">
              <a:lnSpc>
                <a:spcPct val="90000"/>
              </a:lnSpc>
              <a:spcAft>
                <a:spcPts val="600"/>
              </a:spcAft>
              <a:buFont typeface="Calibri" panose="020F0502020204030204" pitchFamily="34" charset="0"/>
              <a:buChar char="•"/>
            </a:pPr>
            <a:r>
              <a:rPr lang="en-US" sz="2400"/>
              <a:t>Representatives from community </a:t>
            </a:r>
            <a:r>
              <a:rPr kumimoji="0" lang="en-US" sz="2400" b="0" i="0" u="none" strike="noStrike" cap="none" spc="0" normalizeH="0" baseline="0" noProof="0">
                <a:ln>
                  <a:noFill/>
                </a:ln>
                <a:effectLst/>
                <a:uLnTx/>
                <a:uFillTx/>
              </a:rPr>
              <a:t>organizations</a:t>
            </a:r>
          </a:p>
          <a:p>
            <a:pPr marL="742950" lvl="1" indent="-228600" defTabSz="914400">
              <a:lnSpc>
                <a:spcPct val="90000"/>
              </a:lnSpc>
              <a:spcAft>
                <a:spcPts val="600"/>
              </a:spcAft>
              <a:buClr>
                <a:schemeClr val="accent1"/>
              </a:buClr>
              <a:buFont typeface="Calibri" panose="020F0502020204030204" pitchFamily="34" charset="0"/>
              <a:buChar char="•"/>
            </a:pPr>
            <a:endParaRPr kumimoji="0" lang="en-US" sz="2400" b="0" i="0" u="none" strike="noStrike" cap="none" spc="0" normalizeH="0" baseline="0" noProof="0">
              <a:ln>
                <a:noFill/>
              </a:ln>
              <a:effectLst/>
              <a:uLnTx/>
              <a:uFillTx/>
            </a:endParaRPr>
          </a:p>
        </p:txBody>
      </p:sp>
      <p:grpSp>
        <p:nvGrpSpPr>
          <p:cNvPr id="5" name="Group 4">
            <a:extLst>
              <a:ext uri="{FF2B5EF4-FFF2-40B4-BE49-F238E27FC236}">
                <a16:creationId xmlns:a16="http://schemas.microsoft.com/office/drawing/2014/main" id="{C3AEBB18-2E55-8393-4074-F2AD40C98247}"/>
              </a:ext>
            </a:extLst>
          </p:cNvPr>
          <p:cNvGrpSpPr/>
          <p:nvPr/>
        </p:nvGrpSpPr>
        <p:grpSpPr>
          <a:xfrm>
            <a:off x="371816" y="1058203"/>
            <a:ext cx="5622584" cy="4363758"/>
            <a:chOff x="685225" y="1175054"/>
            <a:chExt cx="5622584" cy="4363758"/>
          </a:xfrm>
        </p:grpSpPr>
        <p:pic>
          <p:nvPicPr>
            <p:cNvPr id="1034" name="Picture 10" descr="Boys &amp; Girls Club of Delaware Fund - Delaware Community Foundation">
              <a:extLst>
                <a:ext uri="{FF2B5EF4-FFF2-40B4-BE49-F238E27FC236}">
                  <a16:creationId xmlns:a16="http://schemas.microsoft.com/office/drawing/2014/main" id="{4FEF3ACC-E0DA-2B7E-7030-B0E72A6306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91857" y="1175054"/>
              <a:ext cx="2615952" cy="14290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ssex County Health Coalition">
              <a:extLst>
                <a:ext uri="{FF2B5EF4-FFF2-40B4-BE49-F238E27FC236}">
                  <a16:creationId xmlns:a16="http://schemas.microsoft.com/office/drawing/2014/main" id="{F3314819-EA56-E318-C4C6-E86B1F12988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2847" y="1257811"/>
              <a:ext cx="2295082" cy="6426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ldren &amp; Families First Delaware - Home | Facebook">
              <a:extLst>
                <a:ext uri="{FF2B5EF4-FFF2-40B4-BE49-F238E27FC236}">
                  <a16:creationId xmlns:a16="http://schemas.microsoft.com/office/drawing/2014/main" id="{9964D6D4-05C8-F909-78A1-2626E6D4F04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45384" y="3243730"/>
              <a:ext cx="2295082" cy="2295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laware Health and Social Services logo">
              <a:extLst>
                <a:ext uri="{FF2B5EF4-FFF2-40B4-BE49-F238E27FC236}">
                  <a16:creationId xmlns:a16="http://schemas.microsoft.com/office/drawing/2014/main" id="{FE5C083D-BF33-B684-AF6E-3A138DB8D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225" y="3883362"/>
              <a:ext cx="2837884" cy="11824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8CF4A8-BB24-FF44-2058-E0A34BC34718}"/>
                </a:ext>
              </a:extLst>
            </p:cNvPr>
            <p:cNvPicPr>
              <a:picLocks noChangeAspect="1"/>
            </p:cNvPicPr>
            <p:nvPr/>
          </p:nvPicPr>
          <p:blipFill>
            <a:blip r:embed="rId7"/>
            <a:stretch>
              <a:fillRect/>
            </a:stretch>
          </p:blipFill>
          <p:spPr>
            <a:xfrm>
              <a:off x="973418" y="5099056"/>
              <a:ext cx="2334511" cy="351573"/>
            </a:xfrm>
            <a:prstGeom prst="rect">
              <a:avLst/>
            </a:prstGeom>
          </p:spPr>
        </p:pic>
        <p:pic>
          <p:nvPicPr>
            <p:cNvPr id="2" name="Picture 2" descr="YMCA of Delaware | DEGives">
              <a:extLst>
                <a:ext uri="{FF2B5EF4-FFF2-40B4-BE49-F238E27FC236}">
                  <a16:creationId xmlns:a16="http://schemas.microsoft.com/office/drawing/2014/main" id="{CB8556BF-9F7C-0334-05E9-43BE7607A6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959" y="2514450"/>
              <a:ext cx="1966857" cy="115639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B20EFA9B-8593-FE9D-9C1A-F4413597E2E6}"/>
              </a:ext>
            </a:extLst>
          </p:cNvPr>
          <p:cNvPicPr>
            <a:picLocks noChangeAspect="1"/>
          </p:cNvPicPr>
          <p:nvPr/>
        </p:nvPicPr>
        <p:blipFill>
          <a:blip r:embed="rId9"/>
          <a:stretch>
            <a:fillRect/>
          </a:stretch>
        </p:blipFill>
        <p:spPr>
          <a:xfrm>
            <a:off x="10354962" y="6413348"/>
            <a:ext cx="1837038" cy="44465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9F6CF4F7-F61D-DF4D-C296-EF2BFA0D79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Tree>
    <p:extLst>
      <p:ext uri="{BB962C8B-B14F-4D97-AF65-F5344CB8AC3E}">
        <p14:creationId xmlns:p14="http://schemas.microsoft.com/office/powerpoint/2010/main" val="4021518675"/>
      </p:ext>
    </p:extLst>
  </p:cSld>
  <p:clrMapOvr>
    <a:masterClrMapping/>
  </p:clrMapOvr>
  <mc:AlternateContent xmlns:mc="http://schemas.openxmlformats.org/markup-compatibility/2006" xmlns:p14="http://schemas.microsoft.com/office/powerpoint/2010/main">
    <mc:Choice Requires="p14">
      <p:transition spd="slow" p14:dur="2000" advTm="63105"/>
    </mc:Choice>
    <mc:Fallback xmlns="">
      <p:transition spd="slow" advTm="6310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443EC-B3B3-4285-B13C-DB7FA3D38A59}"/>
              </a:ext>
            </a:extLst>
          </p:cNvPr>
          <p:cNvPicPr/>
          <p:nvPr/>
        </p:nvPicPr>
        <p:blipFill>
          <a:blip r:embed="rId3"/>
          <a:stretch>
            <a:fillRect/>
          </a:stretch>
        </p:blipFill>
        <p:spPr>
          <a:xfrm>
            <a:off x="2295744" y="1768353"/>
            <a:ext cx="2141460" cy="1949544"/>
          </a:xfrm>
          <a:prstGeom prst="rect">
            <a:avLst/>
          </a:prstGeom>
        </p:spPr>
      </p:pic>
      <p:pic>
        <p:nvPicPr>
          <p:cNvPr id="12" name="Picture 11">
            <a:extLst>
              <a:ext uri="{FF2B5EF4-FFF2-40B4-BE49-F238E27FC236}">
                <a16:creationId xmlns:a16="http://schemas.microsoft.com/office/drawing/2014/main" id="{2344E62B-F074-681E-8921-28AF125231EA}"/>
              </a:ext>
            </a:extLst>
          </p:cNvPr>
          <p:cNvPicPr>
            <a:picLocks noChangeAspect="1"/>
          </p:cNvPicPr>
          <p:nvPr/>
        </p:nvPicPr>
        <p:blipFill>
          <a:blip r:embed="rId4"/>
          <a:stretch>
            <a:fillRect/>
          </a:stretch>
        </p:blipFill>
        <p:spPr>
          <a:xfrm>
            <a:off x="5074211" y="2566594"/>
            <a:ext cx="2028736" cy="1979583"/>
          </a:xfrm>
          <a:prstGeom prst="rect">
            <a:avLst/>
          </a:prstGeom>
        </p:spPr>
      </p:pic>
      <p:sp>
        <p:nvSpPr>
          <p:cNvPr id="9" name="Title 1">
            <a:extLst>
              <a:ext uri="{FF2B5EF4-FFF2-40B4-BE49-F238E27FC236}">
                <a16:creationId xmlns:a16="http://schemas.microsoft.com/office/drawing/2014/main" id="{4BB32ED0-5C77-4D41-A3BE-73BEE457EE21}"/>
              </a:ext>
            </a:extLst>
          </p:cNvPr>
          <p:cNvSpPr txBox="1">
            <a:spLocks/>
          </p:cNvSpPr>
          <p:nvPr/>
        </p:nvSpPr>
        <p:spPr>
          <a:xfrm>
            <a:off x="583933" y="9553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accent1"/>
                </a:solidFill>
                <a:effectLst/>
                <a:uLnTx/>
                <a:uFillTx/>
                <a:latin typeface="Tiempos Headline Regular" panose="02020503060303060403"/>
                <a:ea typeface="+mj-ea"/>
                <a:cs typeface="+mj-cs"/>
              </a:rPr>
              <a:t>Resulting Community-Tailored Care Model</a:t>
            </a:r>
          </a:p>
        </p:txBody>
      </p:sp>
      <p:sp>
        <p:nvSpPr>
          <p:cNvPr id="3" name="TextBox 2">
            <a:extLst>
              <a:ext uri="{FF2B5EF4-FFF2-40B4-BE49-F238E27FC236}">
                <a16:creationId xmlns:a16="http://schemas.microsoft.com/office/drawing/2014/main" id="{B3C3534F-19D9-75FE-1B87-1FB2F9F6240D}"/>
              </a:ext>
            </a:extLst>
          </p:cNvPr>
          <p:cNvSpPr txBox="1"/>
          <p:nvPr/>
        </p:nvSpPr>
        <p:spPr>
          <a:xfrm flipH="1">
            <a:off x="1711989" y="3881375"/>
            <a:ext cx="370905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Integrated Health Care</a:t>
            </a:r>
            <a:endParaRPr kumimoji="0" lang="en-US" sz="1800" b="1" i="0" u="none" strike="noStrike" kern="1200" cap="none" spc="0" normalizeH="0" baseline="0" noProof="0">
              <a:ln>
                <a:noFill/>
              </a:ln>
              <a:effectLst/>
              <a:uLnTx/>
              <a:uFillTx/>
              <a:latin typeface="Tiempos Headline Regular" panose="02020503060303060403"/>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Healthy lifestyle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Healthy lifestyle goal tracking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Healthy lifestyle resources</a:t>
            </a:r>
            <a:endParaRPr kumimoji="0" lang="en-US" sz="1800" b="0" i="1" u="none" strike="noStrike" kern="1200" cap="none" spc="0" normalizeH="0" baseline="0" noProof="0">
              <a:ln>
                <a:noFill/>
              </a:ln>
              <a:effectLst/>
              <a:uLnTx/>
              <a:uFillTx/>
              <a:latin typeface="Tiempos Headline Regular" panose="02020503060303060403"/>
              <a:ea typeface="+mn-ea"/>
              <a:cs typeface="Arial" panose="020B0604020202020204" pitchFamily="34" charset="0"/>
            </a:endParaRPr>
          </a:p>
        </p:txBody>
      </p:sp>
      <p:grpSp>
        <p:nvGrpSpPr>
          <p:cNvPr id="13" name="Group 12">
            <a:extLst>
              <a:ext uri="{FF2B5EF4-FFF2-40B4-BE49-F238E27FC236}">
                <a16:creationId xmlns:a16="http://schemas.microsoft.com/office/drawing/2014/main" id="{C5C0FE50-0A53-E65E-A9CD-F71AECEF42B4}"/>
              </a:ext>
            </a:extLst>
          </p:cNvPr>
          <p:cNvGrpSpPr/>
          <p:nvPr/>
        </p:nvGrpSpPr>
        <p:grpSpPr>
          <a:xfrm>
            <a:off x="6175168" y="1283342"/>
            <a:ext cx="5104533" cy="4546086"/>
            <a:chOff x="6340239" y="1421098"/>
            <a:chExt cx="5104533" cy="4546086"/>
          </a:xfrm>
        </p:grpSpPr>
        <p:pic>
          <p:nvPicPr>
            <p:cNvPr id="10" name="Picture 9">
              <a:extLst>
                <a:ext uri="{FF2B5EF4-FFF2-40B4-BE49-F238E27FC236}">
                  <a16:creationId xmlns:a16="http://schemas.microsoft.com/office/drawing/2014/main" id="{F12D5DE4-6574-4801-AD5F-1AD39B14E23D}"/>
                </a:ext>
              </a:extLst>
            </p:cNvPr>
            <p:cNvPicPr/>
            <p:nvPr/>
          </p:nvPicPr>
          <p:blipFill>
            <a:blip r:embed="rId5"/>
            <a:srcRect r="3455" b="13185"/>
            <a:stretch>
              <a:fillRect/>
            </a:stretch>
          </p:blipFill>
          <p:spPr>
            <a:xfrm>
              <a:off x="7793426" y="1907699"/>
              <a:ext cx="2151421" cy="1979583"/>
            </a:xfrm>
            <a:prstGeom prst="rect">
              <a:avLst/>
            </a:prstGeom>
          </p:spPr>
        </p:pic>
        <p:sp>
          <p:nvSpPr>
            <p:cNvPr id="19" name="Oval 18">
              <a:extLst>
                <a:ext uri="{FF2B5EF4-FFF2-40B4-BE49-F238E27FC236}">
                  <a16:creationId xmlns:a16="http://schemas.microsoft.com/office/drawing/2014/main" id="{90571786-6FC9-C230-F938-374D23467717}"/>
                </a:ext>
              </a:extLst>
            </p:cNvPr>
            <p:cNvSpPr/>
            <p:nvPr/>
          </p:nvSpPr>
          <p:spPr>
            <a:xfrm>
              <a:off x="6340239" y="1421098"/>
              <a:ext cx="5104533" cy="4546086"/>
            </a:xfrm>
            <a:prstGeom prst="ellipse">
              <a:avLst/>
            </a:prstGeom>
            <a:solidFill>
              <a:srgbClr val="E4F1D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 headline"/>
                <a:ea typeface="+mn-ea"/>
                <a:cs typeface="+mn-cs"/>
              </a:endParaRPr>
            </a:p>
          </p:txBody>
        </p:sp>
        <p:sp>
          <p:nvSpPr>
            <p:cNvPr id="5" name="TextBox 4">
              <a:extLst>
                <a:ext uri="{FF2B5EF4-FFF2-40B4-BE49-F238E27FC236}">
                  <a16:creationId xmlns:a16="http://schemas.microsoft.com/office/drawing/2014/main" id="{33741ED3-53EB-D9D2-9D48-7D06713A7F94}"/>
                </a:ext>
              </a:extLst>
            </p:cNvPr>
            <p:cNvSpPr txBox="1"/>
            <p:nvPr/>
          </p:nvSpPr>
          <p:spPr>
            <a:xfrm flipH="1">
              <a:off x="7323361" y="4029851"/>
              <a:ext cx="377617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Integrated Community Care</a:t>
              </a:r>
              <a:endParaRPr kumimoji="0" lang="en-US" sz="1800" b="1" i="0" u="none" strike="noStrike" kern="1200" cap="none" spc="0" normalizeH="0" baseline="0" noProof="0">
                <a:ln>
                  <a:noFill/>
                </a:ln>
                <a:effectLst/>
                <a:uLnTx/>
                <a:uFillTx/>
                <a:latin typeface="Tiempos Headline Regular" panose="02020503060303060403"/>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Community </a:t>
              </a:r>
              <a:r>
                <a:rPr lang="en-US">
                  <a:latin typeface="Tiempos Headline Regular" panose="02020503060303060403"/>
                  <a:cs typeface="Arial" panose="020B0604020202020204" pitchFamily="34" charset="0"/>
                </a:rPr>
                <a:t>lifestyle program</a:t>
              </a:r>
              <a:endParaRPr kumimoji="0" lang="en-US" sz="1800" b="0" i="0" u="none" strike="noStrike" kern="1200" cap="none" spc="0" normalizeH="0" baseline="0" noProof="0">
                <a:ln>
                  <a:noFill/>
                </a:ln>
                <a:effectLst/>
                <a:uLnTx/>
                <a:uFillTx/>
                <a:latin typeface="Tiempos Headline Regular" panose="02020503060303060403"/>
                <a:ea typeface="+mn-ea"/>
                <a:cs typeface="Arial" panose="020B0604020202020204" pitchFamily="34" charset="0"/>
              </a:endParaRPr>
            </a:p>
            <a:p>
              <a:pPr marL="285750" indent="-285750">
                <a:buFont typeface="Arial" panose="020B0604020202020204" pitchFamily="34" charset="0"/>
                <a:buChar char="•"/>
              </a:pPr>
              <a:r>
                <a:rPr lang="en-US">
                  <a:latin typeface="Tiempos Headline Regular" panose="02020503060303060403"/>
                  <a:cs typeface="Arial" panose="020B0604020202020204" pitchFamily="34" charset="0"/>
                </a:rPr>
                <a:t>Community social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Tiempos Headline Regular" panose="02020503060303060403"/>
                  <a:ea typeface="+mn-ea"/>
                  <a:cs typeface="Arial" panose="020B0604020202020204" pitchFamily="34" charset="0"/>
                </a:rPr>
                <a:t>Community health worker </a:t>
              </a:r>
            </a:p>
          </p:txBody>
        </p:sp>
      </p:grpSp>
      <p:pic>
        <p:nvPicPr>
          <p:cNvPr id="6" name="Picture 5">
            <a:extLst>
              <a:ext uri="{FF2B5EF4-FFF2-40B4-BE49-F238E27FC236}">
                <a16:creationId xmlns:a16="http://schemas.microsoft.com/office/drawing/2014/main" id="{6082B621-8F6F-AD4B-F369-0DA4475ACA3B}"/>
              </a:ext>
            </a:extLst>
          </p:cNvPr>
          <p:cNvPicPr>
            <a:picLocks noChangeAspect="1"/>
          </p:cNvPicPr>
          <p:nvPr/>
        </p:nvPicPr>
        <p:blipFill>
          <a:blip r:embed="rId6"/>
          <a:stretch>
            <a:fillRect/>
          </a:stretch>
        </p:blipFill>
        <p:spPr>
          <a:xfrm>
            <a:off x="10361182" y="6419568"/>
            <a:ext cx="1837038" cy="444652"/>
          </a:xfrm>
          <a:prstGeom prst="rect">
            <a:avLst/>
          </a:prstGeom>
        </p:spPr>
      </p:pic>
      <p:pic>
        <p:nvPicPr>
          <p:cNvPr id="7" name="Picture 6">
            <a:extLst>
              <a:ext uri="{FF2B5EF4-FFF2-40B4-BE49-F238E27FC236}">
                <a16:creationId xmlns:a16="http://schemas.microsoft.com/office/drawing/2014/main" id="{F43F5010-6310-BB0C-6B3C-8AE6CBF4C7BB}"/>
              </a:ext>
            </a:extLst>
          </p:cNvPr>
          <p:cNvPicPr>
            <a:picLocks noChangeAspect="1"/>
          </p:cNvPicPr>
          <p:nvPr/>
        </p:nvPicPr>
        <p:blipFill>
          <a:blip r:embed="rId7"/>
          <a:stretch>
            <a:fillRect/>
          </a:stretch>
        </p:blipFill>
        <p:spPr>
          <a:xfrm>
            <a:off x="11200037" y="1768353"/>
            <a:ext cx="710594" cy="888243"/>
          </a:xfrm>
          <a:prstGeom prst="rect">
            <a:avLst/>
          </a:prstGeom>
        </p:spPr>
      </p:pic>
      <p:pic>
        <p:nvPicPr>
          <p:cNvPr id="8" name="Picture 7">
            <a:extLst>
              <a:ext uri="{FF2B5EF4-FFF2-40B4-BE49-F238E27FC236}">
                <a16:creationId xmlns:a16="http://schemas.microsoft.com/office/drawing/2014/main" id="{D79A2832-E898-0094-7AF0-4598F6E4C644}"/>
              </a:ext>
            </a:extLst>
          </p:cNvPr>
          <p:cNvPicPr>
            <a:picLocks noChangeAspect="1"/>
          </p:cNvPicPr>
          <p:nvPr/>
        </p:nvPicPr>
        <p:blipFill>
          <a:blip r:embed="rId8"/>
          <a:stretch>
            <a:fillRect/>
          </a:stretch>
        </p:blipFill>
        <p:spPr>
          <a:xfrm>
            <a:off x="10388939" y="1768353"/>
            <a:ext cx="710594" cy="888243"/>
          </a:xfrm>
          <a:prstGeom prst="rect">
            <a:avLst/>
          </a:prstGeom>
        </p:spPr>
      </p:pic>
      <p:pic>
        <p:nvPicPr>
          <p:cNvPr id="15" name="Picture 14" descr="A person with long hair smiling&#10;&#10;AI-generated content may be incorrect.">
            <a:extLst>
              <a:ext uri="{FF2B5EF4-FFF2-40B4-BE49-F238E27FC236}">
                <a16:creationId xmlns:a16="http://schemas.microsoft.com/office/drawing/2014/main" id="{E1380DF0-374D-FB5A-CDEB-C1EB7BA30E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8939" y="2759734"/>
            <a:ext cx="710757" cy="888243"/>
          </a:xfrm>
          <a:prstGeom prst="rect">
            <a:avLst/>
          </a:prstGeom>
        </p:spPr>
      </p:pic>
      <p:pic>
        <p:nvPicPr>
          <p:cNvPr id="3074" name="Picture 2">
            <a:extLst>
              <a:ext uri="{FF2B5EF4-FFF2-40B4-BE49-F238E27FC236}">
                <a16:creationId xmlns:a16="http://schemas.microsoft.com/office/drawing/2014/main" id="{F1BCD354-276D-2DE3-4ED8-F6329C46C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76505" y="2759733"/>
            <a:ext cx="740203" cy="8882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logo&#10;&#10;Description automatically generated">
            <a:extLst>
              <a:ext uri="{FF2B5EF4-FFF2-40B4-BE49-F238E27FC236}">
                <a16:creationId xmlns:a16="http://schemas.microsoft.com/office/drawing/2014/main" id="{D50DD3E5-FD10-ECD3-F16B-5C16B7542C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413543"/>
            <a:ext cx="1557633" cy="444455"/>
          </a:xfrm>
          <a:prstGeom prst="rect">
            <a:avLst/>
          </a:prstGeom>
        </p:spPr>
      </p:pic>
      <p:sp>
        <p:nvSpPr>
          <p:cNvPr id="16" name="TextBox 15">
            <a:extLst>
              <a:ext uri="{FF2B5EF4-FFF2-40B4-BE49-F238E27FC236}">
                <a16:creationId xmlns:a16="http://schemas.microsoft.com/office/drawing/2014/main" id="{A3A01774-640A-E418-2134-7222A8D61A6E}"/>
              </a:ext>
            </a:extLst>
          </p:cNvPr>
          <p:cNvSpPr txBox="1"/>
          <p:nvPr/>
        </p:nvSpPr>
        <p:spPr>
          <a:xfrm>
            <a:off x="2446808" y="5111821"/>
            <a:ext cx="1584088" cy="369332"/>
          </a:xfrm>
          <a:prstGeom prst="rect">
            <a:avLst/>
          </a:prstGeom>
          <a:noFill/>
        </p:spPr>
        <p:txBody>
          <a:bodyPr wrap="none" rtlCol="0">
            <a:spAutoFit/>
          </a:bodyPr>
          <a:lstStyle/>
          <a:p>
            <a:r>
              <a:rPr lang="en-US"/>
              <a:t>via mobile App</a:t>
            </a:r>
          </a:p>
        </p:txBody>
      </p:sp>
      <p:sp>
        <p:nvSpPr>
          <p:cNvPr id="21" name="Oval 20">
            <a:extLst>
              <a:ext uri="{FF2B5EF4-FFF2-40B4-BE49-F238E27FC236}">
                <a16:creationId xmlns:a16="http://schemas.microsoft.com/office/drawing/2014/main" id="{47B6DF3E-94AD-1490-F031-CE4FA72469D1}"/>
              </a:ext>
            </a:extLst>
          </p:cNvPr>
          <p:cNvSpPr/>
          <p:nvPr/>
        </p:nvSpPr>
        <p:spPr>
          <a:xfrm>
            <a:off x="816306" y="1283342"/>
            <a:ext cx="5126500" cy="4546086"/>
          </a:xfrm>
          <a:prstGeom prst="ellipse">
            <a:avLst/>
          </a:prstGeom>
          <a:solidFill>
            <a:schemeClr val="accent2">
              <a:lumMod val="20000"/>
              <a:lumOff val="80000"/>
              <a:alpha val="3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 headline"/>
              <a:ea typeface="+mn-ea"/>
              <a:cs typeface="+mn-cs"/>
            </a:endParaRPr>
          </a:p>
        </p:txBody>
      </p:sp>
    </p:spTree>
    <p:extLst>
      <p:ext uri="{BB962C8B-B14F-4D97-AF65-F5344CB8AC3E}">
        <p14:creationId xmlns:p14="http://schemas.microsoft.com/office/powerpoint/2010/main" val="3217711525"/>
      </p:ext>
    </p:extLst>
  </p:cSld>
  <p:clrMapOvr>
    <a:masterClrMapping/>
  </p:clrMapOvr>
  <mc:AlternateContent xmlns:mc="http://schemas.openxmlformats.org/markup-compatibility/2006" xmlns:p14="http://schemas.microsoft.com/office/powerpoint/2010/main">
    <mc:Choice Requires="p14">
      <p:transition spd="slow" p14:dur="2000" advTm="63229"/>
    </mc:Choice>
    <mc:Fallback xmlns="">
      <p:transition spd="slow" advTm="632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BB32ED0-5C77-4D41-A3BE-73BEE457EE21}"/>
              </a:ext>
            </a:extLst>
          </p:cNvPr>
          <p:cNvSpPr txBox="1">
            <a:spLocks/>
          </p:cNvSpPr>
          <p:nvPr/>
        </p:nvSpPr>
        <p:spPr>
          <a:xfrm>
            <a:off x="413335" y="-76532"/>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E3690"/>
                </a:solidFill>
                <a:effectLst/>
                <a:uLnTx/>
                <a:uFillTx/>
                <a:latin typeface="Tiempos Headline Regular" panose="02020503060303060403"/>
                <a:ea typeface="+mj-ea"/>
                <a:cs typeface="+mj-cs"/>
              </a:rPr>
              <a:t>Support from Interdisciplinary Care Team</a:t>
            </a:r>
          </a:p>
        </p:txBody>
      </p:sp>
      <p:pic>
        <p:nvPicPr>
          <p:cNvPr id="4" name="Picture 3" descr="A close-up of a person smiling&#10;&#10;Description automatically generated">
            <a:extLst>
              <a:ext uri="{FF2B5EF4-FFF2-40B4-BE49-F238E27FC236}">
                <a16:creationId xmlns:a16="http://schemas.microsoft.com/office/drawing/2014/main" id="{E3351D44-9092-2BD8-BF07-24AD49701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129" y="2952615"/>
            <a:ext cx="1596785" cy="1991340"/>
          </a:xfrm>
          <a:prstGeom prst="rect">
            <a:avLst/>
          </a:prstGeom>
        </p:spPr>
      </p:pic>
      <p:pic>
        <p:nvPicPr>
          <p:cNvPr id="7" name="Picture 6" descr="A person with long hair smiling&#10;&#10;Description automatically generated">
            <a:extLst>
              <a:ext uri="{FF2B5EF4-FFF2-40B4-BE49-F238E27FC236}">
                <a16:creationId xmlns:a16="http://schemas.microsoft.com/office/drawing/2014/main" id="{79C4F07C-3F3A-B9F0-DCE5-99AC33812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130" y="2938165"/>
            <a:ext cx="1596794" cy="1989187"/>
          </a:xfrm>
          <a:prstGeom prst="rect">
            <a:avLst/>
          </a:prstGeom>
        </p:spPr>
      </p:pic>
      <p:pic>
        <p:nvPicPr>
          <p:cNvPr id="13" name="Picture 12" descr="A person wearing glasses and a necklace&#10;&#10;Description automatically generated">
            <a:extLst>
              <a:ext uri="{FF2B5EF4-FFF2-40B4-BE49-F238E27FC236}">
                <a16:creationId xmlns:a16="http://schemas.microsoft.com/office/drawing/2014/main" id="{8A1BE7E4-A21E-02BB-2685-27F11CFDB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504" y="2924579"/>
            <a:ext cx="1598074" cy="1995980"/>
          </a:xfrm>
          <a:prstGeom prst="rect">
            <a:avLst/>
          </a:prstGeom>
        </p:spPr>
      </p:pic>
      <p:pic>
        <p:nvPicPr>
          <p:cNvPr id="16" name="Picture 15">
            <a:extLst>
              <a:ext uri="{FF2B5EF4-FFF2-40B4-BE49-F238E27FC236}">
                <a16:creationId xmlns:a16="http://schemas.microsoft.com/office/drawing/2014/main" id="{CE93918C-5DCE-39A1-D18A-33EDC3D29F06}"/>
              </a:ext>
            </a:extLst>
          </p:cNvPr>
          <p:cNvPicPr>
            <a:picLocks noChangeAspect="1"/>
          </p:cNvPicPr>
          <p:nvPr/>
        </p:nvPicPr>
        <p:blipFill>
          <a:blip r:embed="rId6"/>
          <a:stretch>
            <a:fillRect/>
          </a:stretch>
        </p:blipFill>
        <p:spPr>
          <a:xfrm>
            <a:off x="550622" y="2936012"/>
            <a:ext cx="1593072" cy="1991340"/>
          </a:xfrm>
          <a:prstGeom prst="rect">
            <a:avLst/>
          </a:prstGeom>
        </p:spPr>
      </p:pic>
      <p:pic>
        <p:nvPicPr>
          <p:cNvPr id="22" name="Picture 21">
            <a:extLst>
              <a:ext uri="{FF2B5EF4-FFF2-40B4-BE49-F238E27FC236}">
                <a16:creationId xmlns:a16="http://schemas.microsoft.com/office/drawing/2014/main" id="{59854F5C-F866-2C76-7B63-8888ADA69D83}"/>
              </a:ext>
            </a:extLst>
          </p:cNvPr>
          <p:cNvPicPr>
            <a:picLocks noChangeAspect="1"/>
          </p:cNvPicPr>
          <p:nvPr/>
        </p:nvPicPr>
        <p:blipFill>
          <a:blip r:embed="rId7"/>
          <a:stretch>
            <a:fillRect/>
          </a:stretch>
        </p:blipFill>
        <p:spPr>
          <a:xfrm>
            <a:off x="2428165" y="2931372"/>
            <a:ext cx="1596784" cy="1995980"/>
          </a:xfrm>
          <a:prstGeom prst="rect">
            <a:avLst/>
          </a:prstGeom>
        </p:spPr>
      </p:pic>
      <p:sp>
        <p:nvSpPr>
          <p:cNvPr id="24" name="TextBox 23">
            <a:extLst>
              <a:ext uri="{FF2B5EF4-FFF2-40B4-BE49-F238E27FC236}">
                <a16:creationId xmlns:a16="http://schemas.microsoft.com/office/drawing/2014/main" id="{E1998537-88D0-FB80-6263-325DB6E76469}"/>
              </a:ext>
            </a:extLst>
          </p:cNvPr>
          <p:cNvSpPr txBox="1"/>
          <p:nvPr/>
        </p:nvSpPr>
        <p:spPr>
          <a:xfrm>
            <a:off x="413335" y="643352"/>
            <a:ext cx="6454383" cy="3658765"/>
          </a:xfrm>
          <a:prstGeom prst="rect">
            <a:avLst/>
          </a:prstGeom>
        </p:spPr>
        <p:txBody>
          <a:bodyPr vert="horz" lIns="91440" tIns="45720" rIns="91440" bIns="45720" rtlCol="0" anchor="ctr">
            <a:noAutofit/>
          </a:bodyPr>
          <a:lstStyle/>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rPr>
              <a:t>Biweekly visits with care team</a:t>
            </a: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rPr>
              <a:t>Using motivational interviewing</a:t>
            </a: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endParaRP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endParaRP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endParaRPr>
          </a:p>
        </p:txBody>
      </p:sp>
      <p:pic>
        <p:nvPicPr>
          <p:cNvPr id="26" name="Picture 25" descr="A person smiling at camera&#10;&#10;Description automatically generated">
            <a:extLst>
              <a:ext uri="{FF2B5EF4-FFF2-40B4-BE49-F238E27FC236}">
                <a16:creationId xmlns:a16="http://schemas.microsoft.com/office/drawing/2014/main" id="{AC11DD64-36EA-BB7D-F548-9D20C5A436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2318" y="2931372"/>
            <a:ext cx="1593072" cy="1991340"/>
          </a:xfrm>
          <a:prstGeom prst="rect">
            <a:avLst/>
          </a:prstGeom>
        </p:spPr>
      </p:pic>
      <p:sp>
        <p:nvSpPr>
          <p:cNvPr id="27" name="TextBox 26">
            <a:extLst>
              <a:ext uri="{FF2B5EF4-FFF2-40B4-BE49-F238E27FC236}">
                <a16:creationId xmlns:a16="http://schemas.microsoft.com/office/drawing/2014/main" id="{F728AF10-ED8C-9582-FAD1-22A5813411EE}"/>
              </a:ext>
            </a:extLst>
          </p:cNvPr>
          <p:cNvSpPr txBox="1"/>
          <p:nvPr/>
        </p:nvSpPr>
        <p:spPr>
          <a:xfrm>
            <a:off x="4257844" y="5068130"/>
            <a:ext cx="16732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Lauren </a:t>
            </a:r>
            <a:r>
              <a:rPr kumimoji="0" lang="en-US" sz="1600" b="0" i="0" u="none" strike="noStrike" kern="1200" cap="none" spc="0" normalizeH="0" baseline="0" noProof="0" dirty="0" err="1">
                <a:ln>
                  <a:noFill/>
                </a:ln>
                <a:solidFill>
                  <a:prstClr val="black"/>
                </a:solidFill>
                <a:effectLst/>
                <a:uLnTx/>
                <a:uFillTx/>
                <a:latin typeface="Co headline"/>
                <a:ea typeface="+mn-ea"/>
                <a:cs typeface="+mn-cs"/>
              </a:rPr>
              <a:t>Falini</a:t>
            </a:r>
            <a:r>
              <a:rPr kumimoji="0" lang="en-US" sz="1600" b="0" i="0" u="none" strike="noStrike" kern="1200" cap="none" spc="0" normalizeH="0" baseline="0" noProof="0" dirty="0">
                <a:ln>
                  <a:noFill/>
                </a:ln>
                <a:solidFill>
                  <a:prstClr val="black"/>
                </a:solidFill>
                <a:effectLst/>
                <a:uLnTx/>
                <a:uFillTx/>
                <a:latin typeface="Co headline"/>
                <a:ea typeface="+mn-ea"/>
                <a:cs typeface="+mn-cs"/>
              </a:rPr>
              <a:t>, 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Exercise Physiologist</a:t>
            </a:r>
          </a:p>
        </p:txBody>
      </p:sp>
      <p:sp>
        <p:nvSpPr>
          <p:cNvPr id="28" name="TextBox 27">
            <a:extLst>
              <a:ext uri="{FF2B5EF4-FFF2-40B4-BE49-F238E27FC236}">
                <a16:creationId xmlns:a16="http://schemas.microsoft.com/office/drawing/2014/main" id="{C4826BF6-7915-F334-C8C8-7154B695B98E}"/>
              </a:ext>
            </a:extLst>
          </p:cNvPr>
          <p:cNvSpPr txBox="1"/>
          <p:nvPr/>
        </p:nvSpPr>
        <p:spPr>
          <a:xfrm>
            <a:off x="2403708" y="5046887"/>
            <a:ext cx="16732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Wanda Flores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Community Health Worker</a:t>
            </a:r>
          </a:p>
        </p:txBody>
      </p:sp>
      <p:sp>
        <p:nvSpPr>
          <p:cNvPr id="29" name="TextBox 28">
            <a:extLst>
              <a:ext uri="{FF2B5EF4-FFF2-40B4-BE49-F238E27FC236}">
                <a16:creationId xmlns:a16="http://schemas.microsoft.com/office/drawing/2014/main" id="{EA1ABD7D-251C-A8E2-3EE5-2922083F0A1B}"/>
              </a:ext>
            </a:extLst>
          </p:cNvPr>
          <p:cNvSpPr txBox="1"/>
          <p:nvPr/>
        </p:nvSpPr>
        <p:spPr>
          <a:xfrm>
            <a:off x="9959882" y="5053680"/>
            <a:ext cx="16732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Thao-Ly Phan, MD,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Physician</a:t>
            </a:r>
          </a:p>
        </p:txBody>
      </p:sp>
      <p:sp>
        <p:nvSpPr>
          <p:cNvPr id="30" name="TextBox 29">
            <a:extLst>
              <a:ext uri="{FF2B5EF4-FFF2-40B4-BE49-F238E27FC236}">
                <a16:creationId xmlns:a16="http://schemas.microsoft.com/office/drawing/2014/main" id="{83F54DD2-D1FD-A932-EC95-B0F531C98E9D}"/>
              </a:ext>
            </a:extLst>
          </p:cNvPr>
          <p:cNvSpPr txBox="1"/>
          <p:nvPr/>
        </p:nvSpPr>
        <p:spPr>
          <a:xfrm>
            <a:off x="6115083" y="5046887"/>
            <a:ext cx="17107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Marlene Rafferty, RD, LDN, CSOWM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Dietitian</a:t>
            </a:r>
          </a:p>
        </p:txBody>
      </p:sp>
      <p:sp>
        <p:nvSpPr>
          <p:cNvPr id="31" name="TextBox 30">
            <a:extLst>
              <a:ext uri="{FF2B5EF4-FFF2-40B4-BE49-F238E27FC236}">
                <a16:creationId xmlns:a16="http://schemas.microsoft.com/office/drawing/2014/main" id="{01E9AA23-BBA4-40B6-843B-2E4CE5A5146A}"/>
              </a:ext>
            </a:extLst>
          </p:cNvPr>
          <p:cNvSpPr txBox="1"/>
          <p:nvPr/>
        </p:nvSpPr>
        <p:spPr>
          <a:xfrm>
            <a:off x="8099242" y="5046887"/>
            <a:ext cx="16732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Joanna Smith,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Psychologist</a:t>
            </a:r>
          </a:p>
        </p:txBody>
      </p:sp>
      <p:sp>
        <p:nvSpPr>
          <p:cNvPr id="32" name="TextBox 31">
            <a:extLst>
              <a:ext uri="{FF2B5EF4-FFF2-40B4-BE49-F238E27FC236}">
                <a16:creationId xmlns:a16="http://schemas.microsoft.com/office/drawing/2014/main" id="{B171F00B-AF91-3D9A-8D84-73892CBC57A4}"/>
              </a:ext>
            </a:extLst>
          </p:cNvPr>
          <p:cNvSpPr txBox="1"/>
          <p:nvPr/>
        </p:nvSpPr>
        <p:spPr>
          <a:xfrm>
            <a:off x="486056" y="5029582"/>
            <a:ext cx="16732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Latisha Tolbert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 headline"/>
                <a:ea typeface="+mn-ea"/>
                <a:cs typeface="+mn-cs"/>
              </a:rPr>
              <a:t>Community Health Worker</a:t>
            </a:r>
          </a:p>
        </p:txBody>
      </p:sp>
      <p:sp>
        <p:nvSpPr>
          <p:cNvPr id="2" name="TextBox 1">
            <a:extLst>
              <a:ext uri="{FF2B5EF4-FFF2-40B4-BE49-F238E27FC236}">
                <a16:creationId xmlns:a16="http://schemas.microsoft.com/office/drawing/2014/main" id="{5DF96BE2-3BAD-379B-DFA7-7B28946DCB89}"/>
              </a:ext>
            </a:extLst>
          </p:cNvPr>
          <p:cNvSpPr txBox="1"/>
          <p:nvPr/>
        </p:nvSpPr>
        <p:spPr>
          <a:xfrm>
            <a:off x="6096000" y="624691"/>
            <a:ext cx="6454383" cy="3658765"/>
          </a:xfrm>
          <a:prstGeom prst="rect">
            <a:avLst/>
          </a:prstGeom>
        </p:spPr>
        <p:txBody>
          <a:bodyPr vert="horz" lIns="91440" tIns="45720" rIns="91440" bIns="45720" rtlCol="0" anchor="ctr">
            <a:noAutofit/>
          </a:bodyPr>
          <a:lstStyle/>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rPr>
              <a:t>Targeting lifestyle behavior goals</a:t>
            </a: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rPr>
              <a:t>Addressing social barriers to adherence</a:t>
            </a: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endParaRP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endParaRPr>
          </a:p>
          <a:p>
            <a:pPr marL="40005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empos Headline Regular" panose="02020503060303060403"/>
              <a:ea typeface="+mn-ea"/>
              <a:cs typeface="+mn-cs"/>
            </a:endParaRPr>
          </a:p>
        </p:txBody>
      </p:sp>
      <p:pic>
        <p:nvPicPr>
          <p:cNvPr id="3" name="Picture 2">
            <a:extLst>
              <a:ext uri="{FF2B5EF4-FFF2-40B4-BE49-F238E27FC236}">
                <a16:creationId xmlns:a16="http://schemas.microsoft.com/office/drawing/2014/main" id="{29C8906A-B823-FD1D-3BDA-5F59D7A9C026}"/>
              </a:ext>
            </a:extLst>
          </p:cNvPr>
          <p:cNvPicPr>
            <a:picLocks noChangeAspect="1"/>
          </p:cNvPicPr>
          <p:nvPr/>
        </p:nvPicPr>
        <p:blipFill>
          <a:blip r:embed="rId9"/>
          <a:stretch>
            <a:fillRect/>
          </a:stretch>
        </p:blipFill>
        <p:spPr>
          <a:xfrm>
            <a:off x="10354962" y="6413348"/>
            <a:ext cx="1837038" cy="444652"/>
          </a:xfrm>
          <a:prstGeom prst="rect">
            <a:avLst/>
          </a:prstGeom>
        </p:spPr>
      </p:pic>
    </p:spTree>
    <p:extLst>
      <p:ext uri="{BB962C8B-B14F-4D97-AF65-F5344CB8AC3E}">
        <p14:creationId xmlns:p14="http://schemas.microsoft.com/office/powerpoint/2010/main" val="481239030"/>
      </p:ext>
    </p:extLst>
  </p:cSld>
  <p:clrMapOvr>
    <a:masterClrMapping/>
  </p:clrMapOvr>
  <mc:AlternateContent xmlns:mc="http://schemas.openxmlformats.org/markup-compatibility/2006">
    <mc:Choice xmlns:p14="http://schemas.microsoft.com/office/powerpoint/2010/main" Requires="p14">
      <p:transition spd="slow" p14:dur="2000" advTm="63229"/>
    </mc:Choice>
    <mc:Fallback>
      <p:transition spd="slow" advTm="63229"/>
    </mc:Fallback>
  </mc:AlternateContent>
</p:sld>
</file>

<file path=ppt/theme/theme1.xml><?xml version="1.0" encoding="utf-8"?>
<a:theme xmlns:a="http://schemas.openxmlformats.org/drawingml/2006/main" name="Retrospect">
  <a:themeElements>
    <a:clrScheme name="REACH 1">
      <a:dk1>
        <a:sysClr val="windowText" lastClr="000000"/>
      </a:dk1>
      <a:lt1>
        <a:sysClr val="window" lastClr="FFFFFF"/>
      </a:lt1>
      <a:dk2>
        <a:srgbClr val="44546A"/>
      </a:dk2>
      <a:lt2>
        <a:srgbClr val="E7E6E6"/>
      </a:lt2>
      <a:accent1>
        <a:srgbClr val="2E3690"/>
      </a:accent1>
      <a:accent2>
        <a:srgbClr val="0071BC"/>
      </a:accent2>
      <a:accent3>
        <a:srgbClr val="99CC67"/>
      </a:accent3>
      <a:accent4>
        <a:srgbClr val="0CB6E0"/>
      </a:accent4>
      <a:accent5>
        <a:srgbClr val="EF3E39"/>
      </a:accent5>
      <a:accent6>
        <a:srgbClr val="F89839"/>
      </a:accent6>
      <a:hlink>
        <a:srgbClr val="0563C1"/>
      </a:hlink>
      <a:folHlink>
        <a:srgbClr val="954F72"/>
      </a:folHlink>
    </a:clrScheme>
    <a:fontScheme name="REACH Fonts">
      <a:majorFont>
        <a:latin typeface="Co headline"/>
        <a:ea typeface=""/>
        <a:cs typeface=""/>
      </a:majorFont>
      <a:minorFont>
        <a:latin typeface="Co headline"/>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9A93C9705E51438885D06115C0E456" ma:contentTypeVersion="8" ma:contentTypeDescription="Create a new document." ma:contentTypeScope="" ma:versionID="dd0e9c9866037c7ee59b354b03107eaf">
  <xsd:schema xmlns:xsd="http://www.w3.org/2001/XMLSchema" xmlns:xs="http://www.w3.org/2001/XMLSchema" xmlns:p="http://schemas.microsoft.com/office/2006/metadata/properties" xmlns:ns1="http://schemas.microsoft.com/sharepoint/v3" xmlns:ns2="38f63ccd-64f3-4b3e-af22-91f9203a7125" xmlns:ns3="d051cb93-6189-4e72-b485-c2dc0b3e1cf3" targetNamespace="http://schemas.microsoft.com/office/2006/metadata/properties" ma:root="true" ma:fieldsID="6cd35b31b2e196751c543ea5b6aa516b" ns1:_="" ns2:_="" ns3:_="">
    <xsd:import namespace="http://schemas.microsoft.com/sharepoint/v3"/>
    <xsd:import namespace="38f63ccd-64f3-4b3e-af22-91f9203a7125"/>
    <xsd:import namespace="d051cb93-6189-4e72-b485-c2dc0b3e1cf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f63ccd-64f3-4b3e-af22-91f9203a71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51cb93-6189-4e72-b485-c2dc0b3e1cf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F56365-4A9D-4FED-922C-4CF00281BB89}">
  <ds:schemaRefs>
    <ds:schemaRef ds:uri="38f63ccd-64f3-4b3e-af22-91f9203a7125"/>
    <ds:schemaRef ds:uri="d051cb93-6189-4e72-b485-c2dc0b3e1c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9BB2B00-1949-4ECE-A35A-6FF411E8CDC6}">
  <ds:schemaRefs>
    <ds:schemaRef ds:uri="http://schemas.microsoft.com/sharepoint/v3/contenttype/forms"/>
  </ds:schemaRefs>
</ds:datastoreItem>
</file>

<file path=customXml/itemProps3.xml><?xml version="1.0" encoding="utf-8"?>
<ds:datastoreItem xmlns:ds="http://schemas.openxmlformats.org/officeDocument/2006/customXml" ds:itemID="{AF0B3116-1424-42F7-AB42-3D32E142E71D}">
  <ds:schemaRefs>
    <ds:schemaRef ds:uri="38f63ccd-64f3-4b3e-af22-91f9203a7125"/>
    <ds:schemaRef ds:uri="d051cb93-6189-4e72-b485-c2dc0b3e1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Retrospect</vt:lpstr>
      <vt:lpstr>PowerPoint Presentation</vt:lpstr>
      <vt:lpstr>Conflicts of Interest</vt:lpstr>
      <vt:lpstr>PowerPoint Presentation</vt:lpstr>
      <vt:lpstr>Childhood Obesity Impacts Health</vt:lpstr>
      <vt:lpstr>PowerPoint Presentation</vt:lpstr>
      <vt:lpstr>Access to Obesity Care is an Issue</vt:lpstr>
      <vt:lpstr>Partnerships Formed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Phan-Vo, Thao-Ly</dc:creator>
  <cp:revision>5</cp:revision>
  <dcterms:created xsi:type="dcterms:W3CDTF">2025-10-02T13:51:02Z</dcterms:created>
  <dcterms:modified xsi:type="dcterms:W3CDTF">2026-05-01T18:34:11Z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0x010100BA9A93C9705E51438885D06115C0E456</vt:lpwstr>
  </property>
</Properties>
</file>