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Play"/>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wbRkRw2zumLgfac25IDNtKhp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F44DED-92F9-44FD-AFF9-2BCCA8587955}">
  <a:tblStyle styleId="{EFF44DED-92F9-44FD-AFF9-2BCCA8587955}"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AD1D8"/>
          </a:solidFill>
        </a:fill>
      </a:tcStyle>
    </a:band1H>
    <a:band2H>
      <a:tcTxStyle/>
    </a:band2H>
    <a:band1V>
      <a:tcTxStyle/>
      <a:tcStyle>
        <a:fill>
          <a:solidFill>
            <a:srgbClr val="CAD1D8"/>
          </a:solidFill>
        </a:fill>
      </a:tcStyle>
    </a:band1V>
    <a:band2V>
      <a:tcTxStyle/>
    </a:band2V>
    <a:lastCol>
      <a:tcTxStyle b="on" i="off">
        <a:font>
          <a:latin typeface="Aptos"/>
          <a:ea typeface="Aptos"/>
          <a:cs typeface="Aptos"/>
        </a:font>
        <a:schemeClr val="lt1"/>
      </a:tcTxStyle>
      <a:tcStyle>
        <a:fill>
          <a:solidFill>
            <a:schemeClr val="accent1"/>
          </a:solidFill>
        </a:fill>
      </a:tcStyle>
    </a:lastCol>
    <a:firstCol>
      <a:tcTxStyle b="on" i="off">
        <a:font>
          <a:latin typeface="Aptos"/>
          <a:ea typeface="Aptos"/>
          <a:cs typeface="Aptos"/>
        </a:font>
        <a:schemeClr val="lt1"/>
      </a:tcTxStyle>
      <a:tcStyle>
        <a:fill>
          <a:solidFill>
            <a:schemeClr val="accent1"/>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lay-bold.fntdata"/><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lay-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96875" y="692150"/>
            <a:ext cx="6156325"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Slide 2- Community Outreach and Information Sessions</a:t>
            </a:r>
            <a:endParaRPr/>
          </a:p>
          <a:p>
            <a:pPr indent="0" lvl="0" marL="0" rtl="0" algn="l">
              <a:spcBef>
                <a:spcPts val="0"/>
              </a:spcBef>
              <a:spcAft>
                <a:spcPts val="0"/>
              </a:spcAft>
              <a:buNone/>
            </a:pPr>
            <a:r>
              <a:t/>
            </a:r>
            <a:endParaRPr sz="1600">
              <a:solidFill>
                <a:schemeClr val="dk1"/>
              </a:solidFill>
              <a:latin typeface="Arial"/>
              <a:ea typeface="Arial"/>
              <a:cs typeface="Arial"/>
              <a:sym typeface="Arial"/>
            </a:endParaRPr>
          </a:p>
          <a:p>
            <a:pPr indent="0" lvl="0" marL="0" rtl="0" algn="l">
              <a:spcBef>
                <a:spcPts val="0"/>
              </a:spcBef>
              <a:spcAft>
                <a:spcPts val="0"/>
              </a:spcAft>
              <a:buNone/>
            </a:pPr>
            <a:r>
              <a:rPr b="1" lang="en-US" sz="1200">
                <a:solidFill>
                  <a:schemeClr val="dk1"/>
                </a:solidFill>
                <a:latin typeface="Arial"/>
                <a:ea typeface="Arial"/>
                <a:cs typeface="Arial"/>
                <a:sym typeface="Arial"/>
              </a:rPr>
              <a:t>Delaware Readiness Teams</a:t>
            </a:r>
            <a:br>
              <a:rPr b="0" lang="en-US" sz="1200">
                <a:solidFill>
                  <a:schemeClr val="dk1"/>
                </a:solidFill>
                <a:latin typeface="Arial"/>
                <a:ea typeface="Arial"/>
                <a:cs typeface="Arial"/>
                <a:sym typeface="Arial"/>
              </a:rPr>
            </a:br>
            <a:r>
              <a:rPr b="0" lang="en-US" sz="1200">
                <a:solidFill>
                  <a:schemeClr val="dk1"/>
                </a:solidFill>
                <a:latin typeface="Arial"/>
                <a:ea typeface="Arial"/>
                <a:cs typeface="Arial"/>
                <a:sym typeface="Arial"/>
              </a:rPr>
              <a:t>An organization that convenes families, early learning providers, school representatives, and community members to ensure that children ages birth to 8 are ready for school and life.</a:t>
            </a:r>
            <a:endParaRPr/>
          </a:p>
          <a:p>
            <a:pPr indent="0" lvl="0" marL="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rtl="0" algn="l">
              <a:spcBef>
                <a:spcPts val="0"/>
              </a:spcBef>
              <a:spcAft>
                <a:spcPts val="0"/>
              </a:spcAft>
              <a:buNone/>
            </a:pPr>
            <a:r>
              <a:rPr lang="en-US" sz="1200">
                <a:solidFill>
                  <a:schemeClr val="dk1"/>
                </a:solidFill>
                <a:latin typeface="Arial"/>
                <a:ea typeface="Arial"/>
                <a:cs typeface="Arial"/>
                <a:sym typeface="Arial"/>
              </a:rPr>
              <a:t>Areas of Focus</a:t>
            </a:r>
            <a:endParaRPr/>
          </a:p>
          <a:p>
            <a:pPr indent="0" lvl="1" marL="457200" rtl="0" algn="l">
              <a:spcBef>
                <a:spcPts val="0"/>
              </a:spcBef>
              <a:spcAft>
                <a:spcPts val="0"/>
              </a:spcAft>
              <a:buNone/>
            </a:pPr>
            <a:r>
              <a:rPr b="1" lang="en-US" sz="1200">
                <a:solidFill>
                  <a:schemeClr val="dk1"/>
                </a:solidFill>
                <a:latin typeface="Arial"/>
                <a:ea typeface="Arial"/>
                <a:cs typeface="Arial"/>
                <a:sym typeface="Arial"/>
              </a:rPr>
              <a:t>Kindergarten Readiness and Registration Campaign</a:t>
            </a:r>
            <a:endParaRPr sz="1200">
              <a:solidFill>
                <a:schemeClr val="dk1"/>
              </a:solidFill>
              <a:latin typeface="Arial"/>
              <a:ea typeface="Arial"/>
              <a:cs typeface="Arial"/>
              <a:sym typeface="Arial"/>
            </a:endParaRPr>
          </a:p>
          <a:p>
            <a:pPr indent="0" lvl="1" marL="457200" rtl="0" algn="l">
              <a:spcBef>
                <a:spcPts val="0"/>
              </a:spcBef>
              <a:spcAft>
                <a:spcPts val="0"/>
              </a:spcAft>
              <a:buNone/>
            </a:pPr>
            <a:r>
              <a:rPr lang="en-US" sz="1200">
                <a:solidFill>
                  <a:schemeClr val="dk1"/>
                </a:solidFill>
                <a:latin typeface="Arial"/>
                <a:ea typeface="Arial"/>
                <a:cs typeface="Arial"/>
                <a:sym typeface="Arial"/>
              </a:rPr>
              <a:t>Children will be enrolled on time and ready to learn on the first day of kindergarten.</a:t>
            </a:r>
            <a:endParaRPr/>
          </a:p>
          <a:p>
            <a:pPr indent="0" lvl="1" marL="457200" rtl="0" algn="l">
              <a:spcBef>
                <a:spcPts val="0"/>
              </a:spcBef>
              <a:spcAft>
                <a:spcPts val="0"/>
              </a:spcAft>
              <a:buNone/>
            </a:pPr>
            <a:r>
              <a:rPr lang="en-US" sz="1200">
                <a:solidFill>
                  <a:schemeClr val="dk1"/>
                </a:solidFill>
                <a:latin typeface="Arial"/>
                <a:ea typeface="Arial"/>
                <a:cs typeface="Arial"/>
                <a:sym typeface="Arial"/>
              </a:rPr>
              <a:t> </a:t>
            </a:r>
            <a:endParaRPr/>
          </a:p>
          <a:p>
            <a:pPr indent="0" lvl="1" marL="457200" rtl="0" algn="l">
              <a:spcBef>
                <a:spcPts val="0"/>
              </a:spcBef>
              <a:spcAft>
                <a:spcPts val="0"/>
              </a:spcAft>
              <a:buNone/>
            </a:pPr>
            <a:r>
              <a:rPr b="1" lang="en-US" sz="1200">
                <a:solidFill>
                  <a:schemeClr val="dk1"/>
                </a:solidFill>
                <a:latin typeface="Arial"/>
                <a:ea typeface="Arial"/>
                <a:cs typeface="Arial"/>
                <a:sym typeface="Arial"/>
              </a:rPr>
              <a:t>Healthy Children and Developmental Screening Initiative</a:t>
            </a:r>
            <a:endParaRPr sz="1200">
              <a:solidFill>
                <a:schemeClr val="dk1"/>
              </a:solidFill>
              <a:latin typeface="Arial"/>
              <a:ea typeface="Arial"/>
              <a:cs typeface="Arial"/>
              <a:sym typeface="Arial"/>
            </a:endParaRPr>
          </a:p>
          <a:p>
            <a:pPr indent="0" lvl="1" marL="457200" rtl="0" algn="l">
              <a:spcBef>
                <a:spcPts val="0"/>
              </a:spcBef>
              <a:spcAft>
                <a:spcPts val="0"/>
              </a:spcAft>
              <a:buNone/>
            </a:pPr>
            <a:r>
              <a:rPr lang="en-US" sz="1200">
                <a:solidFill>
                  <a:schemeClr val="dk1"/>
                </a:solidFill>
                <a:latin typeface="Arial"/>
                <a:ea typeface="Arial"/>
                <a:cs typeface="Arial"/>
                <a:sym typeface="Arial"/>
              </a:rPr>
              <a:t>Increase screening and, according to results, provide families with resources and services to support.</a:t>
            </a:r>
            <a:endParaRPr/>
          </a:p>
          <a:p>
            <a:pPr indent="0" lvl="1" marL="457200" rtl="0" algn="l">
              <a:spcBef>
                <a:spcPts val="0"/>
              </a:spcBef>
              <a:spcAft>
                <a:spcPts val="0"/>
              </a:spcAft>
              <a:buNone/>
            </a:pPr>
            <a:r>
              <a:rPr lang="en-US" sz="1200">
                <a:solidFill>
                  <a:schemeClr val="dk1"/>
                </a:solidFill>
                <a:latin typeface="Arial"/>
                <a:ea typeface="Arial"/>
                <a:cs typeface="Arial"/>
                <a:sym typeface="Arial"/>
              </a:rPr>
              <a:t> </a:t>
            </a:r>
            <a:endParaRPr/>
          </a:p>
          <a:p>
            <a:pPr indent="0" lvl="1" marL="457200" rtl="0" algn="l">
              <a:spcBef>
                <a:spcPts val="0"/>
              </a:spcBef>
              <a:spcAft>
                <a:spcPts val="0"/>
              </a:spcAft>
              <a:buNone/>
            </a:pPr>
            <a:r>
              <a:rPr b="1" lang="en-US" sz="1200">
                <a:solidFill>
                  <a:schemeClr val="dk1"/>
                </a:solidFill>
                <a:latin typeface="Arial"/>
                <a:ea typeface="Arial"/>
                <a:cs typeface="Arial"/>
                <a:sym typeface="Arial"/>
              </a:rPr>
              <a:t>Family Empowerment Initiative</a:t>
            </a:r>
            <a:endParaRPr sz="1200">
              <a:solidFill>
                <a:schemeClr val="dk1"/>
              </a:solidFill>
              <a:latin typeface="Arial"/>
              <a:ea typeface="Arial"/>
              <a:cs typeface="Arial"/>
              <a:sym typeface="Arial"/>
            </a:endParaRPr>
          </a:p>
          <a:p>
            <a:pPr indent="0" lvl="1" marL="457200" rtl="0" algn="l">
              <a:spcBef>
                <a:spcPts val="0"/>
              </a:spcBef>
              <a:spcAft>
                <a:spcPts val="0"/>
              </a:spcAft>
              <a:buNone/>
            </a:pPr>
            <a:r>
              <a:rPr lang="en-US" sz="1200">
                <a:solidFill>
                  <a:schemeClr val="dk1"/>
                </a:solidFill>
                <a:latin typeface="Arial"/>
                <a:ea typeface="Arial"/>
                <a:cs typeface="Arial"/>
                <a:sym typeface="Arial"/>
              </a:rPr>
              <a:t>Families will increase knowledge of child development and implement activities that will support learning and growth.</a:t>
            </a:r>
            <a:endParaRPr/>
          </a:p>
          <a:p>
            <a:pPr indent="0" lvl="1" marL="457200" rtl="0" algn="l">
              <a:spcBef>
                <a:spcPts val="0"/>
              </a:spcBef>
              <a:spcAft>
                <a:spcPts val="0"/>
              </a:spcAft>
              <a:buNone/>
            </a:pPr>
            <a:r>
              <a:t/>
            </a:r>
            <a:endParaRPr b="0" sz="1200">
              <a:solidFill>
                <a:schemeClr val="dk1"/>
              </a:solidFill>
              <a:latin typeface="Arial"/>
              <a:ea typeface="Arial"/>
              <a:cs typeface="Arial"/>
              <a:sym typeface="Arial"/>
            </a:endParaRPr>
          </a:p>
          <a:p>
            <a:pPr indent="0" lvl="1" marL="457200" rtl="0" algn="l">
              <a:spcBef>
                <a:spcPts val="0"/>
              </a:spcBef>
              <a:spcAft>
                <a:spcPts val="0"/>
              </a:spcAft>
              <a:buNone/>
            </a:pPr>
            <a:r>
              <a:rPr b="1" lang="en-US" sz="1200">
                <a:solidFill>
                  <a:schemeClr val="dk1"/>
                </a:solidFill>
                <a:latin typeface="Arial"/>
                <a:ea typeface="Arial"/>
                <a:cs typeface="Arial"/>
                <a:sym typeface="Arial"/>
              </a:rPr>
              <a:t>Advocacy </a:t>
            </a:r>
            <a:endParaRPr sz="1200">
              <a:solidFill>
                <a:schemeClr val="dk1"/>
              </a:solidFill>
              <a:latin typeface="Arial"/>
              <a:ea typeface="Arial"/>
              <a:cs typeface="Arial"/>
              <a:sym typeface="Arial"/>
            </a:endParaRPr>
          </a:p>
          <a:p>
            <a:pPr indent="0" lvl="1" marL="457200" rtl="0" algn="l">
              <a:spcBef>
                <a:spcPts val="0"/>
              </a:spcBef>
              <a:spcAft>
                <a:spcPts val="0"/>
              </a:spcAft>
              <a:buNone/>
            </a:pPr>
            <a:r>
              <a:rPr b="0" lang="en-US" sz="1200">
                <a:solidFill>
                  <a:schemeClr val="dk1"/>
                </a:solidFill>
                <a:latin typeface="Arial"/>
                <a:ea typeface="Arial"/>
                <a:cs typeface="Arial"/>
                <a:sym typeface="Arial"/>
              </a:rPr>
              <a:t>Family Voice -&gt; Proposed Bills -&gt; Legislation</a:t>
            </a:r>
            <a:endParaRPr/>
          </a:p>
          <a:p>
            <a:pPr indent="0" lvl="0" marL="0" rtl="0" algn="l">
              <a:spcBef>
                <a:spcPts val="0"/>
              </a:spcBef>
              <a:spcAft>
                <a:spcPts val="0"/>
              </a:spcAft>
              <a:buNone/>
            </a:pPr>
            <a:r>
              <a:t/>
            </a:r>
            <a:endParaRPr sz="1600">
              <a:solidFill>
                <a:schemeClr val="dk1"/>
              </a:solidFill>
              <a:latin typeface="Arial"/>
              <a:ea typeface="Arial"/>
              <a:cs typeface="Arial"/>
              <a:sym typeface="Arial"/>
            </a:endParaRPr>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24.jp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6.jpg"/><Relationship Id="rId5" Type="http://schemas.openxmlformats.org/officeDocument/2006/relationships/image" Target="../media/image14.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21.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jpg"/><Relationship Id="rId4" Type="http://schemas.openxmlformats.org/officeDocument/2006/relationships/image" Target="../media/image10.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6.jpg"/><Relationship Id="rId7" Type="http://schemas.openxmlformats.org/officeDocument/2006/relationships/image" Target="../media/image3.jp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us02web.zoom.us/rec/share/KGwdpQSxdtSBxRaaVu4YwqX-V4fr9KYvP6KxFHh-XJc-Z1jQ_ho5TZQfno6giTou.puIZERCrRYb2pHhk" TargetMode="External"/><Relationship Id="rId4" Type="http://schemas.openxmlformats.org/officeDocument/2006/relationships/image" Target="../media/image5.jpg"/><Relationship Id="rId10" Type="http://schemas.openxmlformats.org/officeDocument/2006/relationships/image" Target="../media/image10.png"/><Relationship Id="rId9" Type="http://schemas.openxmlformats.org/officeDocument/2006/relationships/image" Target="../media/image15.jpg"/><Relationship Id="rId5" Type="http://schemas.openxmlformats.org/officeDocument/2006/relationships/image" Target="../media/image4.jpg"/><Relationship Id="rId6" Type="http://schemas.openxmlformats.org/officeDocument/2006/relationships/image" Target="../media/image18.jpg"/><Relationship Id="rId7" Type="http://schemas.openxmlformats.org/officeDocument/2006/relationships/image" Target="../media/image9.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us02web.zoom.us/rec/share/xqphYHXaqCZmfLjuyOe86l2wI1hG94KATluaMKXvgGAyTuokHAZi1g0fiwoZ0MR9.xn1F6cz1vwAQetI3" TargetMode="External"/><Relationship Id="rId4" Type="http://schemas.openxmlformats.org/officeDocument/2006/relationships/image" Target="../media/image28.png"/><Relationship Id="rId9" Type="http://schemas.openxmlformats.org/officeDocument/2006/relationships/image" Target="../media/image16.jp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25.jpg"/><Relationship Id="rId7" Type="http://schemas.openxmlformats.org/officeDocument/2006/relationships/image" Target="../media/image10.png"/><Relationship Id="rId8"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latin typeface="Arial"/>
                <a:ea typeface="Arial"/>
                <a:cs typeface="Arial"/>
                <a:sym typeface="Arial"/>
              </a:rPr>
              <a:t>Advancing Healthy Lifestyles Conference </a:t>
            </a:r>
            <a:br>
              <a:rPr lang="en-US">
                <a:latin typeface="Arial"/>
                <a:ea typeface="Arial"/>
                <a:cs typeface="Arial"/>
                <a:sym typeface="Arial"/>
              </a:rPr>
            </a:br>
            <a:r>
              <a:rPr lang="en-US" sz="3600">
                <a:latin typeface="Arial"/>
                <a:ea typeface="Arial"/>
                <a:cs typeface="Arial"/>
                <a:sym typeface="Arial"/>
              </a:rPr>
              <a:t>Thursday, June 4, 2026</a:t>
            </a:r>
            <a:endParaRPr>
              <a:latin typeface="Arial"/>
              <a:ea typeface="Arial"/>
              <a:cs typeface="Arial"/>
              <a:sym typeface="Arial"/>
            </a:endParaRPr>
          </a:p>
        </p:txBody>
      </p:sp>
      <p:sp>
        <p:nvSpPr>
          <p:cNvPr id="89" name="Google Shape;89;p1"/>
          <p:cNvSpPr txBox="1"/>
          <p:nvPr>
            <p:ph idx="1" type="body"/>
          </p:nvPr>
        </p:nvSpPr>
        <p:spPr>
          <a:xfrm>
            <a:off x="922090" y="2882638"/>
            <a:ext cx="10515600" cy="328327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sz="3200"/>
              <a:t>Healthy Kids Training Series Pilot Project</a:t>
            </a:r>
            <a:endParaRPr/>
          </a:p>
          <a:p>
            <a:pPr indent="0" lvl="0" marL="0" rtl="0" algn="ctr">
              <a:lnSpc>
                <a:spcPct val="90000"/>
              </a:lnSpc>
              <a:spcBef>
                <a:spcPts val="1000"/>
              </a:spcBef>
              <a:spcAft>
                <a:spcPts val="0"/>
              </a:spcAft>
              <a:buClr>
                <a:schemeClr val="dk1"/>
              </a:buClr>
              <a:buSzPts val="3200"/>
              <a:buNone/>
            </a:pPr>
            <a:r>
              <a:rPr lang="en-US" sz="3200"/>
              <a:t>Diane Frentzel, Program Manager</a:t>
            </a:r>
            <a:endParaRPr/>
          </a:p>
          <a:p>
            <a:pPr indent="0" lvl="0" marL="0" rtl="0" algn="ctr">
              <a:lnSpc>
                <a:spcPct val="90000"/>
              </a:lnSpc>
              <a:spcBef>
                <a:spcPts val="1000"/>
              </a:spcBef>
              <a:spcAft>
                <a:spcPts val="0"/>
              </a:spcAft>
              <a:buClr>
                <a:schemeClr val="dk1"/>
              </a:buClr>
              <a:buSzPts val="3200"/>
              <a:buNone/>
            </a:pPr>
            <a:r>
              <a:rPr lang="en-US" sz="3200"/>
              <a:t>Delaware Readiness Teams </a:t>
            </a:r>
            <a:endParaRPr/>
          </a:p>
          <a:p>
            <a:pPr indent="0" lvl="0" marL="0" rtl="0" algn="ctr">
              <a:lnSpc>
                <a:spcPct val="90000"/>
              </a:lnSpc>
              <a:spcBef>
                <a:spcPts val="1000"/>
              </a:spcBef>
              <a:spcAft>
                <a:spcPts val="0"/>
              </a:spcAft>
              <a:buClr>
                <a:schemeClr val="dk1"/>
              </a:buClr>
              <a:buSzPts val="3200"/>
              <a:buNone/>
            </a:pPr>
            <a:r>
              <a:t/>
            </a:r>
            <a:endParaRPr sz="3200"/>
          </a:p>
          <a:p>
            <a:pPr indent="-50800" lvl="0" marL="228600" rtl="0" algn="l">
              <a:lnSpc>
                <a:spcPct val="90000"/>
              </a:lnSpc>
              <a:spcBef>
                <a:spcPts val="1000"/>
              </a:spcBef>
              <a:spcAft>
                <a:spcPts val="0"/>
              </a:spcAft>
              <a:buClr>
                <a:schemeClr val="dk1"/>
              </a:buClr>
              <a:buSzPts val="2800"/>
              <a:buNone/>
            </a:pPr>
            <a:r>
              <a:t/>
            </a:r>
            <a:endParaRPr/>
          </a:p>
        </p:txBody>
      </p:sp>
      <p:pic>
        <p:nvPicPr>
          <p:cNvPr id="90" name="Google Shape;90;p1"/>
          <p:cNvPicPr preferRelativeResize="0"/>
          <p:nvPr/>
        </p:nvPicPr>
        <p:blipFill rotWithShape="1">
          <a:blip r:embed="rId3">
            <a:alphaModFix/>
          </a:blip>
          <a:srcRect b="0" l="0" r="0" t="0"/>
          <a:stretch/>
        </p:blipFill>
        <p:spPr>
          <a:xfrm>
            <a:off x="10860696" y="5404624"/>
            <a:ext cx="1043215" cy="1199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type="title"/>
          </p:nvPr>
        </p:nvSpPr>
        <p:spPr>
          <a:xfrm>
            <a:off x="810936" y="113349"/>
            <a:ext cx="10515600" cy="71705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Healthy Kids Training- Family Feedback</a:t>
            </a:r>
            <a:endParaRPr/>
          </a:p>
        </p:txBody>
      </p:sp>
      <p:sp>
        <p:nvSpPr>
          <p:cNvPr id="203" name="Google Shape;203;p10"/>
          <p:cNvSpPr txBox="1"/>
          <p:nvPr/>
        </p:nvSpPr>
        <p:spPr>
          <a:xfrm>
            <a:off x="6490908" y="903547"/>
            <a:ext cx="5455015" cy="284763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2000">
                <a:solidFill>
                  <a:schemeClr val="dk1"/>
                </a:solidFill>
                <a:latin typeface="Arial"/>
                <a:ea typeface="Arial"/>
                <a:cs typeface="Arial"/>
                <a:sym typeface="Arial"/>
              </a:rPr>
              <a:t>“This was a great event for me and my child. It was great to see the other side of what is implemented in child care facilities. I didn’t know they had so many rules to follow.”</a:t>
            </a:r>
            <a:endParaRPr/>
          </a:p>
          <a:p>
            <a:pPr indent="0" lvl="0" marL="0" marR="0" rtl="0" algn="l">
              <a:lnSpc>
                <a:spcPct val="115000"/>
              </a:lnSpc>
              <a:spcBef>
                <a:spcPts val="800"/>
              </a:spcBef>
              <a:spcAft>
                <a:spcPts val="0"/>
              </a:spcAft>
              <a:buNone/>
            </a:pPr>
            <a:r>
              <a:rPr lang="en-US" sz="2000">
                <a:solidFill>
                  <a:schemeClr val="dk1"/>
                </a:solidFill>
                <a:latin typeface="Arial"/>
                <a:ea typeface="Arial"/>
                <a:cs typeface="Arial"/>
                <a:sym typeface="Arial"/>
              </a:rPr>
              <a:t>“Fun and informative”</a:t>
            </a:r>
            <a:endParaRPr/>
          </a:p>
          <a:p>
            <a:pPr indent="0" lvl="0" marL="0" marR="0" rtl="0" algn="l">
              <a:lnSpc>
                <a:spcPct val="115000"/>
              </a:lnSpc>
              <a:spcBef>
                <a:spcPts val="800"/>
              </a:spcBef>
              <a:spcAft>
                <a:spcPts val="0"/>
              </a:spcAft>
              <a:buNone/>
            </a:pPr>
            <a:r>
              <a:rPr lang="en-US" sz="2000">
                <a:solidFill>
                  <a:schemeClr val="dk1"/>
                </a:solidFill>
                <a:latin typeface="Arial"/>
                <a:ea typeface="Arial"/>
                <a:cs typeface="Arial"/>
                <a:sym typeface="Arial"/>
              </a:rPr>
              <a:t>“Great activity stations”</a:t>
            </a:r>
            <a:endParaRPr/>
          </a:p>
          <a:p>
            <a:pPr indent="0" lvl="0" marL="0" marR="0" rtl="0" algn="l">
              <a:lnSpc>
                <a:spcPct val="115000"/>
              </a:lnSpc>
              <a:spcBef>
                <a:spcPts val="800"/>
              </a:spcBef>
              <a:spcAft>
                <a:spcPts val="0"/>
              </a:spcAft>
              <a:buNone/>
            </a:pPr>
            <a:r>
              <a:rPr lang="en-US" sz="2000">
                <a:solidFill>
                  <a:schemeClr val="dk1"/>
                </a:solidFill>
                <a:latin typeface="Arial"/>
                <a:ea typeface="Arial"/>
                <a:cs typeface="Arial"/>
                <a:sym typeface="Arial"/>
              </a:rPr>
              <a:t>“We can’t wait to try these activities at home.”</a:t>
            </a:r>
            <a:endParaRPr/>
          </a:p>
        </p:txBody>
      </p:sp>
      <p:graphicFrame>
        <p:nvGraphicFramePr>
          <p:cNvPr id="204" name="Google Shape;204;p10"/>
          <p:cNvGraphicFramePr/>
          <p:nvPr/>
        </p:nvGraphicFramePr>
        <p:xfrm>
          <a:off x="140583" y="3240091"/>
          <a:ext cx="3000000" cy="3000000"/>
        </p:xfrm>
        <a:graphic>
          <a:graphicData uri="http://schemas.openxmlformats.org/drawingml/2006/table">
            <a:tbl>
              <a:tblPr>
                <a:noFill/>
                <a:tableStyleId>{EFF44DED-92F9-44FD-AFF9-2BCCA8587955}</a:tableStyleId>
              </a:tblPr>
              <a:tblGrid>
                <a:gridCol w="4012325"/>
                <a:gridCol w="1548175"/>
              </a:tblGrid>
              <a:tr h="289550">
                <a:tc gridSpan="2">
                  <a:txBody>
                    <a:bodyPr/>
                    <a:lstStyle/>
                    <a:p>
                      <a:pPr indent="0" lvl="0" marL="0" marR="0" rtl="0" algn="l">
                        <a:spcBef>
                          <a:spcPts val="0"/>
                        </a:spcBef>
                        <a:spcAft>
                          <a:spcPts val="0"/>
                        </a:spcAft>
                        <a:buClr>
                          <a:schemeClr val="dk1"/>
                        </a:buClr>
                        <a:buSzPts val="2400"/>
                        <a:buFont typeface="Arial"/>
                        <a:buNone/>
                      </a:pPr>
                      <a:r>
                        <a:rPr b="1" lang="en-US" sz="2400" u="none" cap="none" strike="noStrike">
                          <a:solidFill>
                            <a:schemeClr val="dk1"/>
                          </a:solidFill>
                          <a:latin typeface="Arial"/>
                          <a:ea typeface="Arial"/>
                          <a:cs typeface="Arial"/>
                          <a:sym typeface="Arial"/>
                        </a:rPr>
                        <a:t>List 2 things you will put into practice.</a:t>
                      </a:r>
                      <a:endParaRPr b="1"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Routines</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43</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Nutrition</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41</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Preventive Care</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40</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Books with Movement </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40</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Group Movement Activities</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39</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Feelings</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39</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Yoga/Breathing</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36</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89550">
                <a:tc>
                  <a:txBody>
                    <a:bodyPr/>
                    <a:lstStyle/>
                    <a:p>
                      <a:pPr indent="0" lvl="0" marL="0" marR="0" rtl="0" algn="l">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Screentime</a:t>
                      </a:r>
                      <a:endParaRPr b="0" i="0" sz="2400" u="none" cap="none" strike="noStrike">
                        <a:solidFill>
                          <a:schemeClr val="dk1"/>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r">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12</a:t>
                      </a:r>
                      <a:endParaRPr b="0" i="0" sz="2400" u="none" cap="none" strike="noStrike">
                        <a:solidFill>
                          <a:schemeClr val="dk1"/>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sp>
        <p:nvSpPr>
          <p:cNvPr id="205" name="Google Shape;205;p10"/>
          <p:cNvSpPr txBox="1"/>
          <p:nvPr/>
        </p:nvSpPr>
        <p:spPr>
          <a:xfrm>
            <a:off x="246077" y="903547"/>
            <a:ext cx="6094602" cy="48090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100% Participation in the Family Survey</a:t>
            </a:r>
            <a:endParaRPr sz="2400">
              <a:solidFill>
                <a:schemeClr val="dk1"/>
              </a:solidFill>
              <a:latin typeface="Arial"/>
              <a:ea typeface="Arial"/>
              <a:cs typeface="Arial"/>
              <a:sym typeface="Arial"/>
            </a:endParaRPr>
          </a:p>
        </p:txBody>
      </p:sp>
      <p:sp>
        <p:nvSpPr>
          <p:cNvPr id="206" name="Google Shape;206;p10"/>
          <p:cNvSpPr txBox="1"/>
          <p:nvPr/>
        </p:nvSpPr>
        <p:spPr>
          <a:xfrm>
            <a:off x="222075" y="1612967"/>
            <a:ext cx="6094602" cy="1330364"/>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100% of families said they would use 2 or more of the activities they participated in.</a:t>
            </a:r>
            <a:endParaRPr sz="2400">
              <a:solidFill>
                <a:schemeClr val="dk1"/>
              </a:solidFill>
              <a:latin typeface="Arial"/>
              <a:ea typeface="Arial"/>
              <a:cs typeface="Arial"/>
              <a:sym typeface="Arial"/>
            </a:endParaRPr>
          </a:p>
        </p:txBody>
      </p:sp>
      <p:pic>
        <p:nvPicPr>
          <p:cNvPr id="207" name="Google Shape;207;p10"/>
          <p:cNvPicPr preferRelativeResize="0"/>
          <p:nvPr/>
        </p:nvPicPr>
        <p:blipFill rotWithShape="1">
          <a:blip r:embed="rId3">
            <a:alphaModFix/>
          </a:blip>
          <a:srcRect b="0" l="0" r="0" t="0"/>
          <a:stretch/>
        </p:blipFill>
        <p:spPr>
          <a:xfrm>
            <a:off x="5874220" y="4133422"/>
            <a:ext cx="3004467" cy="2114826"/>
          </a:xfrm>
          <a:prstGeom prst="rect">
            <a:avLst/>
          </a:prstGeom>
          <a:noFill/>
          <a:ln>
            <a:noFill/>
          </a:ln>
        </p:spPr>
      </p:pic>
      <p:pic>
        <p:nvPicPr>
          <p:cNvPr id="208" name="Google Shape;208;p10"/>
          <p:cNvPicPr preferRelativeResize="0"/>
          <p:nvPr/>
        </p:nvPicPr>
        <p:blipFill rotWithShape="1">
          <a:blip r:embed="rId4">
            <a:alphaModFix/>
          </a:blip>
          <a:srcRect b="0" l="0" r="0" t="0"/>
          <a:stretch/>
        </p:blipFill>
        <p:spPr>
          <a:xfrm>
            <a:off x="9074418" y="4149445"/>
            <a:ext cx="1572237" cy="2451066"/>
          </a:xfrm>
          <a:prstGeom prst="rect">
            <a:avLst/>
          </a:prstGeom>
          <a:noFill/>
          <a:ln>
            <a:noFill/>
          </a:ln>
        </p:spPr>
      </p:pic>
      <p:pic>
        <p:nvPicPr>
          <p:cNvPr id="209" name="Google Shape;209;p10"/>
          <p:cNvPicPr preferRelativeResize="0"/>
          <p:nvPr/>
        </p:nvPicPr>
        <p:blipFill rotWithShape="1">
          <a:blip r:embed="rId5">
            <a:alphaModFix/>
          </a:blip>
          <a:srcRect b="0" l="0" r="0" t="0"/>
          <a:stretch/>
        </p:blipFill>
        <p:spPr>
          <a:xfrm>
            <a:off x="10674742" y="5190835"/>
            <a:ext cx="1229169" cy="14131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txBox="1"/>
          <p:nvPr>
            <p:ph type="title"/>
          </p:nvPr>
        </p:nvSpPr>
        <p:spPr>
          <a:xfrm>
            <a:off x="377505" y="114185"/>
            <a:ext cx="11060185" cy="77212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lang="en-US"/>
              <a:t>Healthy Kids Training- Child Care Provider Feedback</a:t>
            </a:r>
            <a:endParaRPr/>
          </a:p>
        </p:txBody>
      </p:sp>
      <p:sp>
        <p:nvSpPr>
          <p:cNvPr id="215" name="Google Shape;215;p11"/>
          <p:cNvSpPr txBox="1"/>
          <p:nvPr/>
        </p:nvSpPr>
        <p:spPr>
          <a:xfrm>
            <a:off x="377510" y="1427159"/>
            <a:ext cx="9429300" cy="4830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Positive Parent Engagement</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10 out of 10 for this event </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Nice to have parents and children involved </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Registration </a:t>
            </a:r>
            <a:r>
              <a:rPr lang="en-US" sz="1800">
                <a:solidFill>
                  <a:schemeClr val="dk1"/>
                </a:solidFill>
              </a:rPr>
              <a:t>t</a:t>
            </a:r>
            <a:r>
              <a:rPr lang="en-US" sz="1800">
                <a:solidFill>
                  <a:schemeClr val="dk1"/>
                </a:solidFill>
                <a:latin typeface="Arial"/>
                <a:ea typeface="Arial"/>
                <a:cs typeface="Arial"/>
                <a:sym typeface="Arial"/>
              </a:rPr>
              <a:t>able was helpful</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Great activities</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Participants were engaged and having a good time</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Follow up materials were helpful (materials, quick recipes)</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The timing of each session was perfect.</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Suggestions- microphone to help with transitions, activities for older kids</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Additional topics- challenging behaviors, manners, tantrums</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Learned a lot- the 6 learning stations were great and the group activity</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Want to know what’s next and can we do this again. </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Professional- helped me meet the needs – appreciate all the information</a:t>
            </a:r>
            <a:endParaRPr/>
          </a:p>
          <a:p>
            <a:pPr indent="-342900" lvl="0" marL="342900" marR="0" rtl="0" algn="l">
              <a:lnSpc>
                <a:spcPct val="115000"/>
              </a:lnSpc>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Nice to have parents involved and a great opportunity for them to interact with other families. </a:t>
            </a:r>
            <a:endParaRPr/>
          </a:p>
        </p:txBody>
      </p:sp>
      <p:sp>
        <p:nvSpPr>
          <p:cNvPr id="216" name="Google Shape;216;p11"/>
          <p:cNvSpPr txBox="1"/>
          <p:nvPr/>
        </p:nvSpPr>
        <p:spPr>
          <a:xfrm>
            <a:off x="5701818" y="1215837"/>
            <a:ext cx="65016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100% Participation in the Child Care Provider Survey</a:t>
            </a:r>
            <a:endParaRPr sz="2000">
              <a:solidFill>
                <a:schemeClr val="dk1"/>
              </a:solidFill>
              <a:latin typeface="Arial"/>
              <a:ea typeface="Arial"/>
              <a:cs typeface="Arial"/>
              <a:sym typeface="Arial"/>
            </a:endParaRPr>
          </a:p>
        </p:txBody>
      </p:sp>
      <p:sp>
        <p:nvSpPr>
          <p:cNvPr id="217" name="Google Shape;217;p11"/>
          <p:cNvSpPr txBox="1"/>
          <p:nvPr/>
        </p:nvSpPr>
        <p:spPr>
          <a:xfrm>
            <a:off x="5701834" y="2047131"/>
            <a:ext cx="60945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100% of child care providers said they would use 2 or more of the activities in their program.</a:t>
            </a:r>
            <a:endParaRPr sz="2000">
              <a:solidFill>
                <a:schemeClr val="dk1"/>
              </a:solidFill>
              <a:latin typeface="Arial"/>
              <a:ea typeface="Arial"/>
              <a:cs typeface="Arial"/>
              <a:sym typeface="Arial"/>
            </a:endParaRPr>
          </a:p>
        </p:txBody>
      </p:sp>
      <p:pic>
        <p:nvPicPr>
          <p:cNvPr id="218" name="Google Shape;218;p11"/>
          <p:cNvPicPr preferRelativeResize="0"/>
          <p:nvPr/>
        </p:nvPicPr>
        <p:blipFill rotWithShape="1">
          <a:blip r:embed="rId3">
            <a:alphaModFix/>
          </a:blip>
          <a:srcRect b="0" l="0" r="0" t="0"/>
          <a:stretch/>
        </p:blipFill>
        <p:spPr>
          <a:xfrm>
            <a:off x="10796042" y="5282510"/>
            <a:ext cx="1229169" cy="1413164"/>
          </a:xfrm>
          <a:prstGeom prst="rect">
            <a:avLst/>
          </a:prstGeom>
          <a:noFill/>
          <a:ln>
            <a:noFill/>
          </a:ln>
        </p:spPr>
      </p:pic>
      <p:pic>
        <p:nvPicPr>
          <p:cNvPr id="219" name="Google Shape;219;p11"/>
          <p:cNvPicPr preferRelativeResize="0"/>
          <p:nvPr/>
        </p:nvPicPr>
        <p:blipFill rotWithShape="1">
          <a:blip r:embed="rId4">
            <a:alphaModFix/>
          </a:blip>
          <a:srcRect b="0" l="0" r="0" t="0"/>
          <a:stretch/>
        </p:blipFill>
        <p:spPr>
          <a:xfrm>
            <a:off x="8992998" y="2878432"/>
            <a:ext cx="1803060" cy="24040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type="title"/>
          </p:nvPr>
        </p:nvSpPr>
        <p:spPr>
          <a:xfrm>
            <a:off x="779477" y="120529"/>
            <a:ext cx="10515600" cy="65833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a:t>Healthy Kids Training Pilot</a:t>
            </a:r>
            <a:endParaRPr/>
          </a:p>
        </p:txBody>
      </p:sp>
      <p:graphicFrame>
        <p:nvGraphicFramePr>
          <p:cNvPr id="225" name="Google Shape;225;p12"/>
          <p:cNvGraphicFramePr/>
          <p:nvPr/>
        </p:nvGraphicFramePr>
        <p:xfrm>
          <a:off x="110325" y="778861"/>
          <a:ext cx="3000000" cy="3000000"/>
        </p:xfrm>
        <a:graphic>
          <a:graphicData uri="http://schemas.openxmlformats.org/drawingml/2006/table">
            <a:tbl>
              <a:tblPr>
                <a:noFill/>
                <a:tableStyleId>{EFF44DED-92F9-44FD-AFF9-2BCCA8587955}</a:tableStyleId>
              </a:tblPr>
              <a:tblGrid>
                <a:gridCol w="4452100"/>
              </a:tblGrid>
              <a:tr h="69892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Topics you would like to get additional information about</a:t>
                      </a:r>
                      <a:endParaRPr b="0" i="0" sz="2000" u="none" cap="none" strike="noStrike">
                        <a:solidFill>
                          <a:srgbClr val="000000"/>
                        </a:solidFill>
                        <a:latin typeface="Arial"/>
                        <a:ea typeface="Arial"/>
                        <a:cs typeface="Arial"/>
                        <a:sym typeface="Arial"/>
                      </a:endParaRPr>
                    </a:p>
                  </a:txBody>
                  <a:tcPr marT="7625" marB="0" marR="7625" marL="7625"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Routines- 6</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Routines for various ages- 2</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Healthy Foods= 2</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Challenging Behaviors- 3</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Potty Training- 1</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Milestones- 1</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Parenting- 1</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Toddler Development- 2</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Breathing Yoga- 21</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Feelings-6</a:t>
                      </a:r>
                      <a:endParaRPr b="0" i="0" sz="2000" u="none" cap="none" strike="noStrike">
                        <a:solidFill>
                          <a:srgbClr val="000000"/>
                        </a:solidFill>
                        <a:latin typeface="Arial"/>
                        <a:ea typeface="Arial"/>
                        <a:cs typeface="Arial"/>
                        <a:sym typeface="Arial"/>
                      </a:endParaRPr>
                    </a:p>
                  </a:txBody>
                  <a:tcPr marT="7625" marB="0" marR="7625" marL="205750" anchor="ctr"/>
                </a:tc>
              </a:tr>
              <a:tr h="353075">
                <a:tc>
                  <a:txBody>
                    <a:bodyPr/>
                    <a:lstStyle/>
                    <a:p>
                      <a:pPr indent="0" lvl="0" marL="0" marR="0" rtl="0" algn="l">
                        <a:spcBef>
                          <a:spcPts val="0"/>
                        </a:spcBef>
                        <a:spcAft>
                          <a:spcPts val="0"/>
                        </a:spcAft>
                        <a:buClr>
                          <a:schemeClr val="dk1"/>
                        </a:buClr>
                        <a:buSzPts val="2000"/>
                        <a:buFont typeface="Arial"/>
                        <a:buNone/>
                      </a:pPr>
                      <a:r>
                        <a:rPr lang="en-US" sz="2000" u="none" cap="none" strike="noStrike">
                          <a:latin typeface="Arial"/>
                          <a:ea typeface="Arial"/>
                          <a:cs typeface="Arial"/>
                          <a:sym typeface="Arial"/>
                        </a:rPr>
                        <a:t>Preventative Care- 12</a:t>
                      </a:r>
                      <a:endParaRPr b="0" i="0" sz="2000" u="none" cap="none" strike="noStrike">
                        <a:solidFill>
                          <a:srgbClr val="000000"/>
                        </a:solidFill>
                        <a:latin typeface="Arial"/>
                        <a:ea typeface="Arial"/>
                        <a:cs typeface="Arial"/>
                        <a:sym typeface="Arial"/>
                      </a:endParaRPr>
                    </a:p>
                  </a:txBody>
                  <a:tcPr marT="7625" marB="0" marR="7625" marL="205750" anchor="ctr"/>
                </a:tc>
              </a:tr>
            </a:tbl>
          </a:graphicData>
        </a:graphic>
      </p:graphicFrame>
      <p:sp>
        <p:nvSpPr>
          <p:cNvPr id="226" name="Google Shape;226;p12"/>
          <p:cNvSpPr txBox="1"/>
          <p:nvPr/>
        </p:nvSpPr>
        <p:spPr>
          <a:xfrm>
            <a:off x="8403089" y="313902"/>
            <a:ext cx="3470945" cy="341632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lang="en-US" sz="1800" u="sng">
                <a:solidFill>
                  <a:schemeClr val="dk1"/>
                </a:solidFill>
                <a:latin typeface="Arial"/>
                <a:ea typeface="Arial"/>
                <a:cs typeface="Arial"/>
                <a:sym typeface="Arial"/>
              </a:rPr>
              <a:t>EC Provider Bags</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Dice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Dry erase marker</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Menu in wipe off pouch</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Frisbee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Yoga cards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Healthy/not healthy food activity</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My plate and stickers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Food groups activity</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Emotions game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2 breathing activity cards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Nutrition activity book</a:t>
            </a:r>
            <a:endParaRPr/>
          </a:p>
        </p:txBody>
      </p:sp>
      <p:sp>
        <p:nvSpPr>
          <p:cNvPr id="227" name="Google Shape;227;p12"/>
          <p:cNvSpPr txBox="1"/>
          <p:nvPr/>
        </p:nvSpPr>
        <p:spPr>
          <a:xfrm>
            <a:off x="4857225" y="3619700"/>
            <a:ext cx="3020100" cy="31401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lang="en-US" sz="1800" u="sng">
                <a:solidFill>
                  <a:schemeClr val="dk1"/>
                </a:solidFill>
                <a:latin typeface="Arial"/>
                <a:ea typeface="Arial"/>
                <a:cs typeface="Arial"/>
                <a:sym typeface="Arial"/>
              </a:rPr>
              <a:t>Family Bags</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Menu in wipe off pouch</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Dry erase marker</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Frisbee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Breathing activity card</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My plate and stickers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Yoga poses poster</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Nutrition activity book</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Morning and evening activity charts with Velcro stickers</a:t>
            </a:r>
            <a:endParaRPr/>
          </a:p>
        </p:txBody>
      </p:sp>
      <p:pic>
        <p:nvPicPr>
          <p:cNvPr id="228" name="Google Shape;228;p12"/>
          <p:cNvPicPr preferRelativeResize="0"/>
          <p:nvPr/>
        </p:nvPicPr>
        <p:blipFill rotWithShape="1">
          <a:blip r:embed="rId3">
            <a:alphaModFix/>
          </a:blip>
          <a:srcRect b="0" l="0" r="0" t="0"/>
          <a:stretch/>
        </p:blipFill>
        <p:spPr>
          <a:xfrm>
            <a:off x="10674742" y="5190835"/>
            <a:ext cx="1229169" cy="1413163"/>
          </a:xfrm>
          <a:prstGeom prst="rect">
            <a:avLst/>
          </a:prstGeom>
          <a:noFill/>
          <a:ln>
            <a:noFill/>
          </a:ln>
        </p:spPr>
      </p:pic>
      <p:pic>
        <p:nvPicPr>
          <p:cNvPr id="229" name="Google Shape;229;p12"/>
          <p:cNvPicPr preferRelativeResize="0"/>
          <p:nvPr/>
        </p:nvPicPr>
        <p:blipFill rotWithShape="1">
          <a:blip r:embed="rId4">
            <a:alphaModFix/>
          </a:blip>
          <a:srcRect b="0" l="0" r="0" t="0"/>
          <a:stretch/>
        </p:blipFill>
        <p:spPr>
          <a:xfrm>
            <a:off x="4683499" y="980277"/>
            <a:ext cx="1562677" cy="2083569"/>
          </a:xfrm>
          <a:prstGeom prst="rect">
            <a:avLst/>
          </a:prstGeom>
          <a:noFill/>
          <a:ln>
            <a:noFill/>
          </a:ln>
        </p:spPr>
      </p:pic>
      <p:pic>
        <p:nvPicPr>
          <p:cNvPr descr="MyPlate icon with MyPlate.gov text" id="230" name="Google Shape;230;p12"/>
          <p:cNvPicPr preferRelativeResize="0"/>
          <p:nvPr/>
        </p:nvPicPr>
        <p:blipFill rotWithShape="1">
          <a:blip r:embed="rId5">
            <a:alphaModFix/>
          </a:blip>
          <a:srcRect b="0" l="0" r="0" t="0"/>
          <a:stretch/>
        </p:blipFill>
        <p:spPr>
          <a:xfrm>
            <a:off x="8871214" y="3730222"/>
            <a:ext cx="1803528" cy="1652785"/>
          </a:xfrm>
          <a:prstGeom prst="rect">
            <a:avLst/>
          </a:prstGeom>
          <a:noFill/>
          <a:ln>
            <a:noFill/>
          </a:ln>
        </p:spPr>
      </p:pic>
      <p:pic>
        <p:nvPicPr>
          <p:cNvPr id="231" name="Google Shape;231;p12"/>
          <p:cNvPicPr preferRelativeResize="0"/>
          <p:nvPr/>
        </p:nvPicPr>
        <p:blipFill rotWithShape="1">
          <a:blip r:embed="rId6">
            <a:alphaModFix/>
          </a:blip>
          <a:srcRect b="0" l="0" r="0" t="0"/>
          <a:stretch/>
        </p:blipFill>
        <p:spPr>
          <a:xfrm>
            <a:off x="6367244" y="1063413"/>
            <a:ext cx="1936546" cy="1632232"/>
          </a:xfrm>
          <a:prstGeom prst="rect">
            <a:avLst/>
          </a:prstGeom>
          <a:noFill/>
          <a:ln>
            <a:noFill/>
          </a:ln>
        </p:spPr>
      </p:pic>
      <p:sp>
        <p:nvSpPr>
          <p:cNvPr id="232" name="Google Shape;232;p12"/>
          <p:cNvSpPr txBox="1"/>
          <p:nvPr/>
        </p:nvSpPr>
        <p:spPr>
          <a:xfrm>
            <a:off x="348187" y="5617474"/>
            <a:ext cx="3976500" cy="12006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Times New Roman"/>
              <a:buNone/>
            </a:pPr>
            <a:r>
              <a:rPr lang="en-US" sz="1800">
                <a:solidFill>
                  <a:schemeClr val="dk1"/>
                </a:solidFill>
              </a:rPr>
              <a:t>Sharing Project Information at the Readiness Team Meeting and Delaware Early Childhood Council Meeting </a:t>
            </a:r>
            <a:endParaRPr/>
          </a:p>
        </p:txBody>
      </p:sp>
      <p:sp>
        <p:nvSpPr>
          <p:cNvPr id="233" name="Google Shape;233;p12"/>
          <p:cNvSpPr txBox="1"/>
          <p:nvPr/>
        </p:nvSpPr>
        <p:spPr>
          <a:xfrm>
            <a:off x="8409920" y="5403669"/>
            <a:ext cx="1940700" cy="12006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Times New Roman"/>
              <a:buNone/>
            </a:pPr>
            <a:r>
              <a:rPr lang="en-US" sz="1800">
                <a:solidFill>
                  <a:schemeClr val="dk1"/>
                </a:solidFill>
              </a:rPr>
              <a:t>Ongoing Collaboration with Community Partners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latin typeface="Arial"/>
                <a:ea typeface="Arial"/>
                <a:cs typeface="Arial"/>
                <a:sym typeface="Arial"/>
              </a:rPr>
              <a:t>Questions &amp; Thank You!</a:t>
            </a:r>
            <a:endParaRPr>
              <a:latin typeface="Arial"/>
              <a:ea typeface="Arial"/>
              <a:cs typeface="Arial"/>
              <a:sym typeface="Arial"/>
            </a:endParaRPr>
          </a:p>
        </p:txBody>
      </p:sp>
      <p:pic>
        <p:nvPicPr>
          <p:cNvPr id="240" name="Google Shape;240;p13"/>
          <p:cNvPicPr preferRelativeResize="0"/>
          <p:nvPr>
            <p:ph idx="1" type="body"/>
          </p:nvPr>
        </p:nvPicPr>
        <p:blipFill rotWithShape="1">
          <a:blip r:embed="rId3">
            <a:alphaModFix/>
          </a:blip>
          <a:srcRect b="0" l="0" r="0" t="0"/>
          <a:stretch/>
        </p:blipFill>
        <p:spPr>
          <a:xfrm>
            <a:off x="2477119" y="1528763"/>
            <a:ext cx="7237761" cy="4827587"/>
          </a:xfrm>
          <a:prstGeom prst="rect">
            <a:avLst/>
          </a:prstGeom>
          <a:noFill/>
          <a:ln>
            <a:noFill/>
          </a:ln>
        </p:spPr>
      </p:pic>
      <p:sp>
        <p:nvSpPr>
          <p:cNvPr id="241" name="Google Shape;241;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896816" y="4426832"/>
            <a:ext cx="4306877" cy="2431167"/>
          </a:xfrm>
          <a:prstGeom prst="rect">
            <a:avLst/>
          </a:prstGeom>
          <a:noFill/>
          <a:ln>
            <a:noFill/>
          </a:ln>
        </p:spPr>
      </p:pic>
      <p:sp>
        <p:nvSpPr>
          <p:cNvPr id="97" name="Google Shape;97;p2"/>
          <p:cNvSpPr txBox="1"/>
          <p:nvPr/>
        </p:nvSpPr>
        <p:spPr>
          <a:xfrm>
            <a:off x="1524000" y="1"/>
            <a:ext cx="9144000" cy="879071"/>
          </a:xfrm>
          <a:prstGeom prst="rect">
            <a:avLst/>
          </a:prstGeom>
          <a:solidFill>
            <a:srgbClr val="1F497D"/>
          </a:solidFill>
          <a:ln>
            <a:noFill/>
          </a:ln>
        </p:spPr>
        <p:txBody>
          <a:bodyPr anchorCtr="0" anchor="ctr" bIns="25700" lIns="51425" spcFirstLastPara="1" rIns="51425" wrap="square" tIns="25700">
            <a:normAutofit/>
          </a:bodyPr>
          <a:lstStyle/>
          <a:p>
            <a:pPr indent="0" lvl="0" marL="0" marR="0" rtl="0" algn="ctr">
              <a:lnSpc>
                <a:spcPct val="90000"/>
              </a:lnSpc>
              <a:spcBef>
                <a:spcPts val="0"/>
              </a:spcBef>
              <a:spcAft>
                <a:spcPts val="0"/>
              </a:spcAft>
              <a:buClr>
                <a:schemeClr val="lt1"/>
              </a:buClr>
              <a:buSzPts val="3600"/>
              <a:buFont typeface="Play"/>
              <a:buNone/>
            </a:pPr>
            <a:r>
              <a:rPr b="1" i="0" lang="en-US" sz="3600" u="none" cap="none" strike="noStrike">
                <a:solidFill>
                  <a:schemeClr val="lt1"/>
                </a:solidFill>
                <a:latin typeface="Play"/>
                <a:ea typeface="Play"/>
                <a:cs typeface="Play"/>
                <a:sym typeface="Play"/>
              </a:rPr>
              <a:t>Delaware Readiness Teams </a:t>
            </a:r>
            <a:endParaRPr/>
          </a:p>
        </p:txBody>
      </p:sp>
      <p:pic>
        <p:nvPicPr>
          <p:cNvPr id="98" name="Google Shape;98;p2"/>
          <p:cNvPicPr preferRelativeResize="0"/>
          <p:nvPr/>
        </p:nvPicPr>
        <p:blipFill rotWithShape="1">
          <a:blip r:embed="rId4">
            <a:alphaModFix/>
          </a:blip>
          <a:srcRect b="0" l="0" r="0" t="0"/>
          <a:stretch/>
        </p:blipFill>
        <p:spPr>
          <a:xfrm>
            <a:off x="6171453" y="1151130"/>
            <a:ext cx="5246627" cy="5246627"/>
          </a:xfrm>
          <a:prstGeom prst="rect">
            <a:avLst/>
          </a:prstGeom>
          <a:noFill/>
          <a:ln>
            <a:noFill/>
          </a:ln>
        </p:spPr>
      </p:pic>
      <p:pic>
        <p:nvPicPr>
          <p:cNvPr id="99" name="Google Shape;99;p2"/>
          <p:cNvPicPr preferRelativeResize="0"/>
          <p:nvPr/>
        </p:nvPicPr>
        <p:blipFill rotWithShape="1">
          <a:blip r:embed="rId5">
            <a:alphaModFix/>
          </a:blip>
          <a:srcRect b="0" l="0" r="0" t="0"/>
          <a:stretch/>
        </p:blipFill>
        <p:spPr>
          <a:xfrm>
            <a:off x="263769" y="975534"/>
            <a:ext cx="5246627" cy="3457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323524" y="116064"/>
            <a:ext cx="9788769" cy="8448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Healthy Kids Healthy Future Project</a:t>
            </a:r>
            <a:endParaRPr/>
          </a:p>
        </p:txBody>
      </p:sp>
      <p:pic>
        <p:nvPicPr>
          <p:cNvPr descr="A book cover with cartoon characters&#10;&#10;AI-generated content may be incorrect." id="105" name="Google Shape;105;p3"/>
          <p:cNvPicPr preferRelativeResize="0"/>
          <p:nvPr>
            <p:ph idx="1" type="body"/>
          </p:nvPr>
        </p:nvPicPr>
        <p:blipFill rotWithShape="1">
          <a:blip r:embed="rId3">
            <a:alphaModFix/>
          </a:blip>
          <a:srcRect b="0" l="0" r="0" t="0"/>
          <a:stretch/>
        </p:blipFill>
        <p:spPr>
          <a:xfrm>
            <a:off x="4235382" y="2229818"/>
            <a:ext cx="2821199" cy="1857225"/>
          </a:xfrm>
          <a:prstGeom prst="rect">
            <a:avLst/>
          </a:prstGeom>
          <a:noFill/>
          <a:ln>
            <a:noFill/>
          </a:ln>
        </p:spPr>
      </p:pic>
      <p:pic>
        <p:nvPicPr>
          <p:cNvPr id="106" name="Google Shape;106;p3"/>
          <p:cNvPicPr preferRelativeResize="0"/>
          <p:nvPr/>
        </p:nvPicPr>
        <p:blipFill rotWithShape="1">
          <a:blip r:embed="rId4">
            <a:alphaModFix/>
          </a:blip>
          <a:srcRect b="0" l="0" r="0" t="0"/>
          <a:stretch/>
        </p:blipFill>
        <p:spPr>
          <a:xfrm>
            <a:off x="10547926" y="5045037"/>
            <a:ext cx="1355985" cy="1558962"/>
          </a:xfrm>
          <a:prstGeom prst="rect">
            <a:avLst/>
          </a:prstGeom>
          <a:noFill/>
          <a:ln>
            <a:noFill/>
          </a:ln>
        </p:spPr>
      </p:pic>
      <p:sp>
        <p:nvSpPr>
          <p:cNvPr id="107" name="Google Shape;107;p3"/>
          <p:cNvSpPr txBox="1"/>
          <p:nvPr/>
        </p:nvSpPr>
        <p:spPr>
          <a:xfrm>
            <a:off x="5902035" y="886951"/>
            <a:ext cx="6001876" cy="1262846"/>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67945" marR="0" rtl="0" algn="ctr">
              <a:lnSpc>
                <a:spcPct val="107000"/>
              </a:lnSpc>
              <a:spcBef>
                <a:spcPts val="0"/>
              </a:spcBef>
              <a:spcAft>
                <a:spcPts val="0"/>
              </a:spcAft>
              <a:buNone/>
            </a:pPr>
            <a:r>
              <a:rPr b="1" i="0" lang="en-US" sz="1800" u="none" cap="none" strike="noStrike">
                <a:solidFill>
                  <a:srgbClr val="000000"/>
                </a:solidFill>
                <a:latin typeface="Arial"/>
                <a:ea typeface="Arial"/>
                <a:cs typeface="Arial"/>
                <a:sym typeface="Arial"/>
              </a:rPr>
              <a:t>Integrate healthy eating and physical activity into the rollout of the statewide developmental screening initiative through a pilot outreach program providing Developmental Screening Resource Bags.</a:t>
            </a:r>
            <a:endParaRPr b="1" i="0" sz="1600" u="none" cap="none" strike="noStrike">
              <a:solidFill>
                <a:schemeClr val="dk1"/>
              </a:solidFill>
              <a:latin typeface="Calibri"/>
              <a:ea typeface="Calibri"/>
              <a:cs typeface="Calibri"/>
              <a:sym typeface="Calibri"/>
            </a:endParaRPr>
          </a:p>
        </p:txBody>
      </p:sp>
      <p:sp>
        <p:nvSpPr>
          <p:cNvPr id="108" name="Google Shape;108;p3"/>
          <p:cNvSpPr txBox="1"/>
          <p:nvPr/>
        </p:nvSpPr>
        <p:spPr>
          <a:xfrm>
            <a:off x="288088" y="875020"/>
            <a:ext cx="5414790" cy="1200329"/>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000000"/>
                </a:solidFill>
                <a:latin typeface="Arial"/>
                <a:ea typeface="Arial"/>
                <a:cs typeface="Arial"/>
                <a:sym typeface="Arial"/>
              </a:rPr>
              <a:t>Convened a working group focusing on healthy eating and physical activities and developed outreach materials to connect families to additional health and nutrition resources. </a:t>
            </a:r>
            <a:endParaRPr b="1" i="0" sz="1800" u="none" cap="none" strike="noStrike">
              <a:solidFill>
                <a:schemeClr val="dk1"/>
              </a:solidFill>
              <a:latin typeface="Arial"/>
              <a:ea typeface="Arial"/>
              <a:cs typeface="Arial"/>
              <a:sym typeface="Arial"/>
            </a:endParaRPr>
          </a:p>
        </p:txBody>
      </p:sp>
      <p:sp>
        <p:nvSpPr>
          <p:cNvPr id="109" name="Google Shape;109;p3"/>
          <p:cNvSpPr txBox="1"/>
          <p:nvPr/>
        </p:nvSpPr>
        <p:spPr>
          <a:xfrm>
            <a:off x="7642350" y="3403575"/>
            <a:ext cx="3759000" cy="400200"/>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Arial"/>
                <a:ea typeface="Arial"/>
                <a:cs typeface="Arial"/>
                <a:sym typeface="Arial"/>
              </a:rPr>
              <a:t>IPHI Equity Training and TA.</a:t>
            </a:r>
            <a:endParaRPr/>
          </a:p>
        </p:txBody>
      </p:sp>
      <p:sp>
        <p:nvSpPr>
          <p:cNvPr id="110" name="Google Shape;110;p3"/>
          <p:cNvSpPr txBox="1"/>
          <p:nvPr/>
        </p:nvSpPr>
        <p:spPr>
          <a:xfrm>
            <a:off x="7296727" y="2294431"/>
            <a:ext cx="4749514" cy="923330"/>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 </a:t>
            </a:r>
            <a:r>
              <a:rPr b="1" i="0" lang="en-US" sz="1800" u="none" cap="none" strike="noStrike">
                <a:solidFill>
                  <a:schemeClr val="dk1"/>
                </a:solidFill>
                <a:latin typeface="Arial"/>
                <a:ea typeface="Arial"/>
                <a:cs typeface="Arial"/>
                <a:sym typeface="Arial"/>
              </a:rPr>
              <a:t>Conducted a survey to identify strengths and needs of EC providers and families related to health and nutrition.</a:t>
            </a:r>
            <a:endParaRPr b="1" i="0" sz="1800" u="none" cap="none" strike="noStrike">
              <a:solidFill>
                <a:schemeClr val="dk1"/>
              </a:solidFill>
              <a:latin typeface="Arial"/>
              <a:ea typeface="Arial"/>
              <a:cs typeface="Arial"/>
              <a:sym typeface="Arial"/>
            </a:endParaRPr>
          </a:p>
        </p:txBody>
      </p:sp>
      <p:sp>
        <p:nvSpPr>
          <p:cNvPr id="111" name="Google Shape;111;p3"/>
          <p:cNvSpPr txBox="1"/>
          <p:nvPr/>
        </p:nvSpPr>
        <p:spPr>
          <a:xfrm>
            <a:off x="8332576" y="3963231"/>
            <a:ext cx="3285837" cy="958917"/>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6000"/>
              </a:lnSpc>
              <a:spcBef>
                <a:spcPts val="0"/>
              </a:spcBef>
              <a:spcAft>
                <a:spcPts val="0"/>
              </a:spcAft>
              <a:buNone/>
            </a:pPr>
            <a:r>
              <a:rPr b="1" i="0" lang="en-US" sz="1800" u="none" cap="none" strike="noStrike">
                <a:solidFill>
                  <a:srgbClr val="000000"/>
                </a:solidFill>
                <a:latin typeface="Arial"/>
                <a:ea typeface="Arial"/>
                <a:cs typeface="Arial"/>
                <a:sym typeface="Arial"/>
              </a:rPr>
              <a:t>Hosted a Physical Activity Learning Session Training for EC Providers (PALS)</a:t>
            </a:r>
            <a:endParaRPr b="1" i="0" sz="1400" u="none" cap="none" strike="noStrike">
              <a:solidFill>
                <a:schemeClr val="dk1"/>
              </a:solidFill>
              <a:latin typeface="Calibri"/>
              <a:ea typeface="Calibri"/>
              <a:cs typeface="Calibri"/>
              <a:sym typeface="Calibri"/>
            </a:endParaRPr>
          </a:p>
        </p:txBody>
      </p:sp>
      <p:sp>
        <p:nvSpPr>
          <p:cNvPr id="112" name="Google Shape;112;p3"/>
          <p:cNvSpPr txBox="1"/>
          <p:nvPr/>
        </p:nvSpPr>
        <p:spPr>
          <a:xfrm>
            <a:off x="4128431" y="4217034"/>
            <a:ext cx="3935137" cy="665310"/>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6000"/>
              </a:lnSpc>
              <a:spcBef>
                <a:spcPts val="0"/>
              </a:spcBef>
              <a:spcAft>
                <a:spcPts val="0"/>
              </a:spcAft>
              <a:buNone/>
            </a:pPr>
            <a:r>
              <a:rPr b="1" i="0" lang="en-US" sz="1800" u="none" cap="none" strike="noStrike">
                <a:solidFill>
                  <a:srgbClr val="000000"/>
                </a:solidFill>
                <a:latin typeface="Arial"/>
                <a:ea typeface="Arial"/>
                <a:cs typeface="Arial"/>
                <a:sym typeface="Arial"/>
              </a:rPr>
              <a:t>Hosted Physical Activity Learning Session (PALS) Train the Trainer</a:t>
            </a:r>
            <a:endParaRPr b="1" i="0" sz="1400" u="none" cap="none" strike="noStrike">
              <a:solidFill>
                <a:schemeClr val="dk1"/>
              </a:solidFill>
              <a:latin typeface="Calibri"/>
              <a:ea typeface="Calibri"/>
              <a:cs typeface="Calibri"/>
              <a:sym typeface="Calibri"/>
            </a:endParaRPr>
          </a:p>
        </p:txBody>
      </p:sp>
      <p:sp>
        <p:nvSpPr>
          <p:cNvPr id="113" name="Google Shape;113;p3"/>
          <p:cNvSpPr txBox="1"/>
          <p:nvPr/>
        </p:nvSpPr>
        <p:spPr>
          <a:xfrm>
            <a:off x="145759" y="2294431"/>
            <a:ext cx="3982672" cy="646331"/>
          </a:xfrm>
          <a:prstGeom prst="rect">
            <a:avLst/>
          </a:prstGeom>
          <a:solidFill>
            <a:schemeClr val="lt1"/>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222222"/>
                </a:solidFill>
                <a:latin typeface="Arial"/>
                <a:ea typeface="Arial"/>
                <a:cs typeface="Arial"/>
                <a:sym typeface="Arial"/>
              </a:rPr>
              <a:t>Early Childhood Outdoor Learning Environments Course</a:t>
            </a:r>
            <a:endParaRPr b="0" i="0" sz="1800" u="none" cap="none" strike="noStrike">
              <a:solidFill>
                <a:schemeClr val="dk1"/>
              </a:solidFill>
              <a:latin typeface="Arial"/>
              <a:ea typeface="Arial"/>
              <a:cs typeface="Arial"/>
              <a:sym typeface="Arial"/>
            </a:endParaRPr>
          </a:p>
        </p:txBody>
      </p:sp>
      <p:sp>
        <p:nvSpPr>
          <p:cNvPr id="114" name="Google Shape;114;p3"/>
          <p:cNvSpPr txBox="1"/>
          <p:nvPr/>
        </p:nvSpPr>
        <p:spPr>
          <a:xfrm>
            <a:off x="439015" y="3244845"/>
            <a:ext cx="3351645" cy="646331"/>
          </a:xfrm>
          <a:prstGeom prst="rect">
            <a:avLst/>
          </a:prstGeom>
          <a:solidFill>
            <a:schemeClr val="lt1"/>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222222"/>
                </a:solidFill>
                <a:latin typeface="Arial"/>
                <a:ea typeface="Arial"/>
                <a:cs typeface="Arial"/>
                <a:sym typeface="Arial"/>
              </a:rPr>
              <a:t>Gardening with Young Children Certificate Course</a:t>
            </a:r>
            <a:endParaRPr b="0" i="0" sz="1800" u="none" cap="none" strike="noStrike">
              <a:solidFill>
                <a:schemeClr val="dk1"/>
              </a:solidFill>
              <a:latin typeface="Arial"/>
              <a:ea typeface="Arial"/>
              <a:cs typeface="Arial"/>
              <a:sym typeface="Arial"/>
            </a:endParaRPr>
          </a:p>
        </p:txBody>
      </p:sp>
      <p:sp>
        <p:nvSpPr>
          <p:cNvPr id="115" name="Google Shape;115;p3"/>
          <p:cNvSpPr txBox="1"/>
          <p:nvPr/>
        </p:nvSpPr>
        <p:spPr>
          <a:xfrm>
            <a:off x="191650" y="4209677"/>
            <a:ext cx="3758931" cy="665310"/>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6000"/>
              </a:lnSpc>
              <a:spcBef>
                <a:spcPts val="0"/>
              </a:spcBef>
              <a:spcAft>
                <a:spcPts val="0"/>
              </a:spcAft>
              <a:buNone/>
            </a:pPr>
            <a:r>
              <a:rPr b="1" i="0" lang="en-US" sz="1800" u="none" cap="none" strike="noStrike">
                <a:solidFill>
                  <a:schemeClr val="dk1"/>
                </a:solidFill>
                <a:latin typeface="Arial"/>
                <a:ea typeface="Arial"/>
                <a:cs typeface="Arial"/>
                <a:sym typeface="Arial"/>
              </a:rPr>
              <a:t>Nemours Podcast- Spotlight on Delaware</a:t>
            </a:r>
            <a:endParaRPr b="0" i="0" sz="1400" u="none" cap="none" strike="noStrike">
              <a:solidFill>
                <a:schemeClr val="dk1"/>
              </a:solidFill>
              <a:latin typeface="Calibri"/>
              <a:ea typeface="Calibri"/>
              <a:cs typeface="Calibri"/>
              <a:sym typeface="Calibri"/>
            </a:endParaRPr>
          </a:p>
        </p:txBody>
      </p:sp>
      <p:pic>
        <p:nvPicPr>
          <p:cNvPr descr="Technical Assistance Program (PALS) logo" id="116" name="Google Shape;116;p3"/>
          <p:cNvPicPr preferRelativeResize="0"/>
          <p:nvPr/>
        </p:nvPicPr>
        <p:blipFill rotWithShape="1">
          <a:blip r:embed="rId5">
            <a:alphaModFix/>
          </a:blip>
          <a:srcRect b="16020" l="15120" r="-15120" t="-16020"/>
          <a:stretch/>
        </p:blipFill>
        <p:spPr>
          <a:xfrm>
            <a:off x="9875799" y="-48620"/>
            <a:ext cx="2028092" cy="790956"/>
          </a:xfrm>
          <a:prstGeom prst="rect">
            <a:avLst/>
          </a:prstGeom>
          <a:noFill/>
          <a:ln>
            <a:noFill/>
          </a:ln>
        </p:spPr>
      </p:pic>
      <p:sp>
        <p:nvSpPr>
          <p:cNvPr id="117" name="Google Shape;117;p3"/>
          <p:cNvSpPr txBox="1"/>
          <p:nvPr/>
        </p:nvSpPr>
        <p:spPr>
          <a:xfrm>
            <a:off x="701964" y="5031195"/>
            <a:ext cx="9701676" cy="1754326"/>
          </a:xfrm>
          <a:prstGeom prst="rect">
            <a:avLst/>
          </a:prstGeom>
          <a:solidFill>
            <a:srgbClr val="C7EDFC"/>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800" u="none" cap="none" strike="noStrike">
                <a:solidFill>
                  <a:srgbClr val="000000"/>
                </a:solidFill>
                <a:latin typeface="arial"/>
                <a:ea typeface="arial"/>
                <a:cs typeface="arial"/>
                <a:sym typeface="arial"/>
              </a:rPr>
              <a:t>Healthy Kids Training Series Pilot for early learning providers and families in their programs. We hosted a multi-part Healthy Kids Training for EC providers and families that focused on the Physical Activity Learning Session (PALS), nutrition, and health promotion resources. The goal was to provide resources that can be taken back and use in programs and homes as well as strengthen knowledge and communication between families and providers around healthy children.</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ph type="title"/>
          </p:nvPr>
        </p:nvSpPr>
        <p:spPr>
          <a:xfrm>
            <a:off x="838200" y="149532"/>
            <a:ext cx="10515600" cy="58283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b="1" lang="en-US"/>
              <a:t>Healthy Kids Training Series Pilot</a:t>
            </a:r>
            <a:endParaRPr/>
          </a:p>
        </p:txBody>
      </p:sp>
      <p:sp>
        <p:nvSpPr>
          <p:cNvPr id="123" name="Google Shape;123;p4"/>
          <p:cNvSpPr txBox="1"/>
          <p:nvPr/>
        </p:nvSpPr>
        <p:spPr>
          <a:xfrm>
            <a:off x="-6172" y="1515894"/>
            <a:ext cx="6096000" cy="5148600"/>
          </a:xfrm>
          <a:prstGeom prst="rect">
            <a:avLst/>
          </a:prstGeom>
          <a:noFill/>
          <a:ln>
            <a:noFill/>
          </a:ln>
        </p:spPr>
        <p:txBody>
          <a:bodyPr anchorCtr="0" anchor="t" bIns="45700" lIns="91425" spcFirstLastPara="1" rIns="91425" wrap="square" tIns="45700">
            <a:spAutoFit/>
          </a:bodyPr>
          <a:lstStyle/>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Provide Training for Families and Early Learning Providers</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Based on Feedback from Previous Surveys</a:t>
            </a:r>
            <a:endParaRPr b="1" i="0" sz="1800" u="none" cap="none" strike="noStrike">
              <a:solidFill>
                <a:schemeClr val="dk1"/>
              </a:solidFill>
              <a:latin typeface="Arial"/>
              <a:ea typeface="Arial"/>
              <a:cs typeface="Arial"/>
              <a:sym typeface="Arial"/>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Planning Meeting with EC Providers to Discuss Content and Plan Training Series</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Incorporating Health and Safety Requirements from the DE Office of Child Care Licensing </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Option to Join the First Two Sessions Virtually on Zoom or View the Recording</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Follow-up Survey After Each Session</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Honorarium for Participation</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Resource Bags for Families and EC Providers</a:t>
            </a:r>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Follow-up </a:t>
            </a:r>
            <a:r>
              <a:rPr b="1" lang="en-US" sz="1800">
                <a:solidFill>
                  <a:schemeClr val="dk1"/>
                </a:solidFill>
              </a:rPr>
              <a:t>M</a:t>
            </a:r>
            <a:r>
              <a:rPr b="1" i="0" lang="en-US" sz="1800" u="none" cap="none" strike="noStrike">
                <a:solidFill>
                  <a:schemeClr val="dk1"/>
                </a:solidFill>
                <a:latin typeface="Arial"/>
                <a:ea typeface="Arial"/>
                <a:cs typeface="Arial"/>
                <a:sym typeface="Arial"/>
              </a:rPr>
              <a:t>eeting with EC providers</a:t>
            </a:r>
            <a:endParaRPr b="1" i="0" sz="1800" u="none" cap="none" strike="noStrike">
              <a:solidFill>
                <a:schemeClr val="dk1"/>
              </a:solidFill>
              <a:latin typeface="Arial"/>
              <a:ea typeface="Arial"/>
              <a:cs typeface="Arial"/>
              <a:sym typeface="Arial"/>
            </a:endParaRPr>
          </a:p>
          <a:p>
            <a:pPr indent="-285750" lvl="2" marL="12001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Community Partner Engagement</a:t>
            </a:r>
            <a:endParaRPr/>
          </a:p>
        </p:txBody>
      </p:sp>
      <p:sp>
        <p:nvSpPr>
          <p:cNvPr id="124" name="Google Shape;124;p4"/>
          <p:cNvSpPr txBox="1"/>
          <p:nvPr/>
        </p:nvSpPr>
        <p:spPr>
          <a:xfrm>
            <a:off x="6249797" y="1515895"/>
            <a:ext cx="5301842" cy="1124090"/>
          </a:xfrm>
          <a:prstGeom prst="rect">
            <a:avLst/>
          </a:prstGeom>
          <a:noFill/>
          <a:ln>
            <a:noFill/>
          </a:ln>
        </p:spPr>
        <p:txBody>
          <a:bodyPr anchorCtr="0" anchor="t" bIns="45700" lIns="91425" spcFirstLastPara="1" rIns="91425" wrap="square" tIns="45700">
            <a:spAutoFit/>
          </a:bodyPr>
          <a:lstStyle/>
          <a:p>
            <a:pPr indent="0" lvl="2" marL="914400" marR="0" rtl="0" algn="l">
              <a:lnSpc>
                <a:spcPct val="115000"/>
              </a:lnSpc>
              <a:spcBef>
                <a:spcPts val="0"/>
              </a:spcBef>
              <a:spcAft>
                <a:spcPts val="0"/>
              </a:spcAft>
              <a:buNone/>
            </a:pPr>
            <a:r>
              <a:rPr b="1" i="0" lang="en-US" sz="2000" u="none" cap="none" strike="noStrike">
                <a:solidFill>
                  <a:schemeClr val="dk1"/>
                </a:solidFill>
                <a:latin typeface="Arial"/>
                <a:ea typeface="Arial"/>
                <a:cs typeface="Arial"/>
                <a:sym typeface="Arial"/>
              </a:rPr>
              <a:t># of Participants</a:t>
            </a:r>
            <a:endParaRPr/>
          </a:p>
          <a:p>
            <a:pPr indent="0" lvl="2" marL="914400" marR="0" rtl="0" algn="l">
              <a:lnSpc>
                <a:spcPct val="115000"/>
              </a:lnSpc>
              <a:spcBef>
                <a:spcPts val="0"/>
              </a:spcBef>
              <a:spcAft>
                <a:spcPts val="0"/>
              </a:spcAft>
              <a:buNone/>
            </a:pPr>
            <a:r>
              <a:rPr b="0" i="0" lang="en-US" sz="2000" u="none" cap="none" strike="noStrike">
                <a:solidFill>
                  <a:schemeClr val="dk1"/>
                </a:solidFill>
                <a:latin typeface="Arial"/>
                <a:ea typeface="Arial"/>
                <a:cs typeface="Arial"/>
                <a:sym typeface="Arial"/>
              </a:rPr>
              <a:t>50 families</a:t>
            </a:r>
            <a:endParaRPr/>
          </a:p>
          <a:p>
            <a:pPr indent="0" lvl="2" marL="914400" marR="0" rtl="0" algn="l">
              <a:lnSpc>
                <a:spcPct val="115000"/>
              </a:lnSpc>
              <a:spcBef>
                <a:spcPts val="0"/>
              </a:spcBef>
              <a:spcAft>
                <a:spcPts val="0"/>
              </a:spcAft>
              <a:buNone/>
            </a:pPr>
            <a:r>
              <a:rPr b="0" i="0" lang="en-US" sz="2000" u="none" cap="none" strike="noStrike">
                <a:solidFill>
                  <a:schemeClr val="dk1"/>
                </a:solidFill>
                <a:latin typeface="Arial"/>
                <a:ea typeface="Arial"/>
                <a:cs typeface="Arial"/>
                <a:sym typeface="Arial"/>
              </a:rPr>
              <a:t>12 family child care providers</a:t>
            </a:r>
            <a:endParaRPr/>
          </a:p>
        </p:txBody>
      </p:sp>
      <p:sp>
        <p:nvSpPr>
          <p:cNvPr id="125" name="Google Shape;125;p4"/>
          <p:cNvSpPr txBox="1"/>
          <p:nvPr/>
        </p:nvSpPr>
        <p:spPr>
          <a:xfrm>
            <a:off x="281208" y="943243"/>
            <a:ext cx="6097464" cy="426014"/>
          </a:xfrm>
          <a:prstGeom prst="rect">
            <a:avLst/>
          </a:prstGeom>
          <a:noFill/>
          <a:ln>
            <a:noFill/>
          </a:ln>
        </p:spPr>
        <p:txBody>
          <a:bodyPr anchorCtr="0" anchor="t" bIns="45700" lIns="91425" spcFirstLastPara="1" rIns="91425" wrap="square" tIns="45700">
            <a:spAutoFit/>
          </a:bodyPr>
          <a:lstStyle/>
          <a:p>
            <a:pPr indent="0" lvl="2" marL="914400" marR="0" rtl="0" algn="l">
              <a:lnSpc>
                <a:spcPct val="115000"/>
              </a:lnSpc>
              <a:spcBef>
                <a:spcPts val="0"/>
              </a:spcBef>
              <a:spcAft>
                <a:spcPts val="0"/>
              </a:spcAft>
              <a:buNone/>
            </a:pPr>
            <a:r>
              <a:rPr b="1" i="0" lang="en-US" sz="2000" u="sng" cap="none" strike="noStrike">
                <a:solidFill>
                  <a:schemeClr val="dk1"/>
                </a:solidFill>
                <a:latin typeface="Arial"/>
                <a:ea typeface="Arial"/>
                <a:cs typeface="Arial"/>
                <a:sym typeface="Arial"/>
              </a:rPr>
              <a:t>Pilot Details</a:t>
            </a:r>
            <a:endParaRPr b="1" i="0" sz="2000" u="sng" cap="none" strike="noStrike">
              <a:solidFill>
                <a:schemeClr val="dk1"/>
              </a:solidFill>
              <a:latin typeface="Arial"/>
              <a:ea typeface="Arial"/>
              <a:cs typeface="Arial"/>
              <a:sym typeface="Arial"/>
            </a:endParaRPr>
          </a:p>
        </p:txBody>
      </p:sp>
      <p:pic>
        <p:nvPicPr>
          <p:cNvPr id="126" name="Google Shape;126;p4"/>
          <p:cNvPicPr preferRelativeResize="0"/>
          <p:nvPr/>
        </p:nvPicPr>
        <p:blipFill rotWithShape="1">
          <a:blip r:embed="rId3">
            <a:alphaModFix/>
          </a:blip>
          <a:srcRect b="0" l="0" r="0" t="0"/>
          <a:stretch/>
        </p:blipFill>
        <p:spPr>
          <a:xfrm>
            <a:off x="10674742" y="5190835"/>
            <a:ext cx="1229169" cy="1413163"/>
          </a:xfrm>
          <a:prstGeom prst="rect">
            <a:avLst/>
          </a:prstGeom>
          <a:noFill/>
          <a:ln>
            <a:noFill/>
          </a:ln>
        </p:spPr>
      </p:pic>
      <p:pic>
        <p:nvPicPr>
          <p:cNvPr descr="Technical Assistance Program (PALS) logo" id="127" name="Google Shape;127;p4"/>
          <p:cNvPicPr preferRelativeResize="0"/>
          <p:nvPr/>
        </p:nvPicPr>
        <p:blipFill rotWithShape="1">
          <a:blip r:embed="rId4">
            <a:alphaModFix/>
          </a:blip>
          <a:srcRect b="0" l="0" r="0" t="0"/>
          <a:stretch/>
        </p:blipFill>
        <p:spPr>
          <a:xfrm>
            <a:off x="7952623" y="4258991"/>
            <a:ext cx="2028092" cy="790956"/>
          </a:xfrm>
          <a:prstGeom prst="rect">
            <a:avLst/>
          </a:prstGeom>
          <a:noFill/>
          <a:ln>
            <a:noFill/>
          </a:ln>
        </p:spPr>
      </p:pic>
      <p:pic>
        <p:nvPicPr>
          <p:cNvPr descr="Highmark Blue Cross Blue Shield ..." id="128" name="Google Shape;128;p4"/>
          <p:cNvPicPr preferRelativeResize="0"/>
          <p:nvPr/>
        </p:nvPicPr>
        <p:blipFill rotWithShape="1">
          <a:blip r:embed="rId5">
            <a:alphaModFix/>
          </a:blip>
          <a:srcRect b="0" l="0" r="0" t="0"/>
          <a:stretch/>
        </p:blipFill>
        <p:spPr>
          <a:xfrm>
            <a:off x="7797654" y="4996422"/>
            <a:ext cx="2183061" cy="1091531"/>
          </a:xfrm>
          <a:prstGeom prst="rect">
            <a:avLst/>
          </a:prstGeom>
          <a:noFill/>
          <a:ln>
            <a:noFill/>
          </a:ln>
        </p:spPr>
      </p:pic>
      <p:pic>
        <p:nvPicPr>
          <p:cNvPr descr="DHSS, DNREC to Announce PFAS Awareness ..." id="129" name="Google Shape;129;p4"/>
          <p:cNvPicPr preferRelativeResize="0"/>
          <p:nvPr/>
        </p:nvPicPr>
        <p:blipFill rotWithShape="1">
          <a:blip r:embed="rId6">
            <a:alphaModFix/>
          </a:blip>
          <a:srcRect b="0" l="0" r="0" t="0"/>
          <a:stretch/>
        </p:blipFill>
        <p:spPr>
          <a:xfrm>
            <a:off x="10356179" y="3572024"/>
            <a:ext cx="1436090" cy="1218322"/>
          </a:xfrm>
          <a:prstGeom prst="rect">
            <a:avLst/>
          </a:prstGeom>
          <a:noFill/>
          <a:ln>
            <a:noFill/>
          </a:ln>
        </p:spPr>
      </p:pic>
      <p:pic>
        <p:nvPicPr>
          <p:cNvPr descr="Community Organizations » Town of Bridgeville » Sussex County Delaware" id="130" name="Google Shape;130;p4"/>
          <p:cNvPicPr preferRelativeResize="0"/>
          <p:nvPr/>
        </p:nvPicPr>
        <p:blipFill rotWithShape="1">
          <a:blip r:embed="rId7">
            <a:alphaModFix/>
          </a:blip>
          <a:srcRect b="0" l="0" r="0" t="0"/>
          <a:stretch/>
        </p:blipFill>
        <p:spPr>
          <a:xfrm>
            <a:off x="6325897" y="3440963"/>
            <a:ext cx="1555459" cy="1555459"/>
          </a:xfrm>
          <a:prstGeom prst="rect">
            <a:avLst/>
          </a:prstGeom>
          <a:noFill/>
          <a:ln>
            <a:noFill/>
          </a:ln>
        </p:spPr>
      </p:pic>
      <p:pic>
        <p:nvPicPr>
          <p:cNvPr descr="Delaware Department of Education ..." id="131" name="Google Shape;131;p4"/>
          <p:cNvPicPr preferRelativeResize="0"/>
          <p:nvPr/>
        </p:nvPicPr>
        <p:blipFill rotWithShape="1">
          <a:blip r:embed="rId8">
            <a:alphaModFix/>
          </a:blip>
          <a:srcRect b="0" l="0" r="0" t="0"/>
          <a:stretch/>
        </p:blipFill>
        <p:spPr>
          <a:xfrm>
            <a:off x="7445256" y="5797400"/>
            <a:ext cx="2910923" cy="614984"/>
          </a:xfrm>
          <a:prstGeom prst="rect">
            <a:avLst/>
          </a:prstGeom>
          <a:noFill/>
          <a:ln>
            <a:noFill/>
          </a:ln>
        </p:spPr>
      </p:pic>
      <p:pic>
        <p:nvPicPr>
          <p:cNvPr descr="Nemours - News Releases from Nemours" id="132" name="Google Shape;132;p4"/>
          <p:cNvPicPr preferRelativeResize="0"/>
          <p:nvPr/>
        </p:nvPicPr>
        <p:blipFill rotWithShape="1">
          <a:blip r:embed="rId9">
            <a:alphaModFix/>
          </a:blip>
          <a:srcRect b="0" l="0" r="0" t="0"/>
          <a:stretch/>
        </p:blipFill>
        <p:spPr>
          <a:xfrm>
            <a:off x="8117425" y="3111578"/>
            <a:ext cx="1891615" cy="9853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5"/>
          <p:cNvSpPr txBox="1"/>
          <p:nvPr>
            <p:ph type="ctrTitle"/>
          </p:nvPr>
        </p:nvSpPr>
        <p:spPr>
          <a:xfrm>
            <a:off x="1215141" y="142213"/>
            <a:ext cx="9144000" cy="68413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Play"/>
              <a:buNone/>
            </a:pPr>
            <a:r>
              <a:rPr b="1" lang="en-US" sz="4000"/>
              <a:t>Healthy Kids Training Series Pilot</a:t>
            </a:r>
            <a:endParaRPr sz="4000"/>
          </a:p>
        </p:txBody>
      </p:sp>
      <p:pic>
        <p:nvPicPr>
          <p:cNvPr id="138" name="Google Shape;138;p5"/>
          <p:cNvPicPr preferRelativeResize="0"/>
          <p:nvPr/>
        </p:nvPicPr>
        <p:blipFill rotWithShape="1">
          <a:blip r:embed="rId3">
            <a:alphaModFix/>
          </a:blip>
          <a:srcRect b="0" l="0" r="0" t="0"/>
          <a:stretch/>
        </p:blipFill>
        <p:spPr>
          <a:xfrm>
            <a:off x="10860696" y="5404624"/>
            <a:ext cx="1043215" cy="1199374"/>
          </a:xfrm>
          <a:prstGeom prst="rect">
            <a:avLst/>
          </a:prstGeom>
          <a:noFill/>
          <a:ln>
            <a:noFill/>
          </a:ln>
        </p:spPr>
      </p:pic>
      <p:graphicFrame>
        <p:nvGraphicFramePr>
          <p:cNvPr id="139" name="Google Shape;139;p5"/>
          <p:cNvGraphicFramePr/>
          <p:nvPr/>
        </p:nvGraphicFramePr>
        <p:xfrm>
          <a:off x="305025" y="3902490"/>
          <a:ext cx="3000000" cy="3000000"/>
        </p:xfrm>
        <a:graphic>
          <a:graphicData uri="http://schemas.openxmlformats.org/drawingml/2006/table">
            <a:tbl>
              <a:tblPr>
                <a:noFill/>
                <a:tableStyleId>{EFF44DED-92F9-44FD-AFF9-2BCCA8587955}</a:tableStyleId>
              </a:tblPr>
              <a:tblGrid>
                <a:gridCol w="1473000"/>
                <a:gridCol w="3247000"/>
                <a:gridCol w="2588725"/>
              </a:tblGrid>
              <a:tr h="914400">
                <a:tc>
                  <a:txBody>
                    <a:bodyPr/>
                    <a:lstStyle/>
                    <a:p>
                      <a:pPr indent="0" lvl="0" marL="0" marR="0" rtl="0" algn="l">
                        <a:spcBef>
                          <a:spcPts val="0"/>
                        </a:spcBef>
                        <a:spcAft>
                          <a:spcPts val="0"/>
                        </a:spcAft>
                        <a:buClr>
                          <a:schemeClr val="dk1"/>
                        </a:buClr>
                        <a:buSzPts val="1800"/>
                        <a:buFont typeface="Arial"/>
                        <a:buNone/>
                      </a:pPr>
                      <a:r>
                        <a:rPr b="1" lang="en-US" sz="1800" u="none" cap="none" strike="noStrike"/>
                        <a:t>Session 1</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Mental Health, Mindfulness, Self Care, and Sleep </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Virtual</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63875">
                <a:tc>
                  <a:txBody>
                    <a:bodyPr/>
                    <a:lstStyle/>
                    <a:p>
                      <a:pPr indent="0" lvl="0" marL="0" marR="0" rtl="0" algn="l">
                        <a:spcBef>
                          <a:spcPts val="0"/>
                        </a:spcBef>
                        <a:spcAft>
                          <a:spcPts val="0"/>
                        </a:spcAft>
                        <a:buClr>
                          <a:schemeClr val="dk1"/>
                        </a:buClr>
                        <a:buSzPts val="1800"/>
                        <a:buFont typeface="Arial"/>
                        <a:buNone/>
                      </a:pPr>
                      <a:r>
                        <a:rPr b="1" lang="en-US" sz="1800" u="none" cap="none" strike="noStrike"/>
                        <a:t>Session 2</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Nutrition, Active Play, and Health Requirements and Recommendations</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Virtual</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61050">
                <a:tc>
                  <a:txBody>
                    <a:bodyPr/>
                    <a:lstStyle/>
                    <a:p>
                      <a:pPr indent="0" lvl="0" marL="0" marR="0" rtl="0" algn="l">
                        <a:spcBef>
                          <a:spcPts val="0"/>
                        </a:spcBef>
                        <a:spcAft>
                          <a:spcPts val="0"/>
                        </a:spcAft>
                        <a:buClr>
                          <a:schemeClr val="dk1"/>
                        </a:buClr>
                        <a:buSzPts val="1800"/>
                        <a:buFont typeface="Arial"/>
                        <a:buNone/>
                      </a:pPr>
                      <a:r>
                        <a:rPr b="1" lang="en-US" sz="1800" u="none" cap="none" strike="noStrike"/>
                        <a:t>Session 3</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In-person- Whole Family Event- 6 Activity Stations </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Bridgeville Library</a:t>
                      </a:r>
                      <a:endParaRPr b="1" i="0" sz="1800" u="none" cap="none" strike="noStrike">
                        <a:solidFill>
                          <a:srgbClr val="000000"/>
                        </a:solidFill>
                        <a:latin typeface="Arial"/>
                        <a:ea typeface="Arial"/>
                        <a:cs typeface="Arial"/>
                        <a:sym typeface="Arial"/>
                      </a:endParaRPr>
                    </a:p>
                  </a:txBody>
                  <a:tcPr marT="7625" marB="0" marR="7625" marL="76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140" name="Google Shape;140;p5"/>
          <p:cNvSpPr txBox="1"/>
          <p:nvPr/>
        </p:nvSpPr>
        <p:spPr>
          <a:xfrm>
            <a:off x="-625164" y="640084"/>
            <a:ext cx="2751589" cy="492699"/>
          </a:xfrm>
          <a:prstGeom prst="rect">
            <a:avLst/>
          </a:prstGeom>
          <a:noFill/>
          <a:ln>
            <a:noFill/>
          </a:ln>
        </p:spPr>
        <p:txBody>
          <a:bodyPr anchorCtr="0" anchor="t" bIns="45700" lIns="91425" spcFirstLastPara="1" rIns="91425" wrap="square" tIns="45700">
            <a:spAutoFit/>
          </a:bodyPr>
          <a:lstStyle/>
          <a:p>
            <a:pPr indent="0" lvl="2" marL="914400" marR="0" rtl="0" algn="l">
              <a:lnSpc>
                <a:spcPct val="115000"/>
              </a:lnSpc>
              <a:spcBef>
                <a:spcPts val="0"/>
              </a:spcBef>
              <a:spcAft>
                <a:spcPts val="0"/>
              </a:spcAft>
              <a:buNone/>
            </a:pPr>
            <a:r>
              <a:rPr b="1" i="0" lang="en-US" sz="2400" u="none" cap="none" strike="noStrike">
                <a:solidFill>
                  <a:schemeClr val="dk1"/>
                </a:solidFill>
                <a:latin typeface="Arial"/>
                <a:ea typeface="Arial"/>
                <a:cs typeface="Arial"/>
                <a:sym typeface="Arial"/>
              </a:rPr>
              <a:t>Timeline</a:t>
            </a:r>
            <a:endParaRPr b="1" i="0" sz="2400" u="none" cap="none" strike="noStrike">
              <a:solidFill>
                <a:schemeClr val="dk1"/>
              </a:solidFill>
              <a:latin typeface="Arial"/>
              <a:ea typeface="Arial"/>
              <a:cs typeface="Arial"/>
              <a:sym typeface="Arial"/>
            </a:endParaRPr>
          </a:p>
        </p:txBody>
      </p:sp>
      <p:sp>
        <p:nvSpPr>
          <p:cNvPr id="141" name="Google Shape;141;p5"/>
          <p:cNvSpPr txBox="1"/>
          <p:nvPr/>
        </p:nvSpPr>
        <p:spPr>
          <a:xfrm>
            <a:off x="-490939" y="3329070"/>
            <a:ext cx="2617364" cy="492699"/>
          </a:xfrm>
          <a:prstGeom prst="rect">
            <a:avLst/>
          </a:prstGeom>
          <a:noFill/>
          <a:ln>
            <a:noFill/>
          </a:ln>
        </p:spPr>
        <p:txBody>
          <a:bodyPr anchorCtr="0" anchor="t" bIns="45700" lIns="91425" spcFirstLastPara="1" rIns="91425" wrap="square" tIns="45700">
            <a:spAutoFit/>
          </a:bodyPr>
          <a:lstStyle/>
          <a:p>
            <a:pPr indent="0" lvl="2" marL="914400" marR="0" rtl="0" algn="l">
              <a:lnSpc>
                <a:spcPct val="115000"/>
              </a:lnSpc>
              <a:spcBef>
                <a:spcPts val="0"/>
              </a:spcBef>
              <a:spcAft>
                <a:spcPts val="0"/>
              </a:spcAft>
              <a:buNone/>
            </a:pPr>
            <a:r>
              <a:rPr b="1" i="0" lang="en-US" sz="2400" u="none" cap="none" strike="noStrike">
                <a:solidFill>
                  <a:schemeClr val="dk1"/>
                </a:solidFill>
                <a:latin typeface="Arial"/>
                <a:ea typeface="Arial"/>
                <a:cs typeface="Arial"/>
                <a:sym typeface="Arial"/>
              </a:rPr>
              <a:t>Schedule</a:t>
            </a:r>
            <a:endParaRPr b="1" i="0" sz="2400" u="none" cap="none" strike="noStrike">
              <a:solidFill>
                <a:schemeClr val="dk1"/>
              </a:solidFill>
              <a:latin typeface="Arial"/>
              <a:ea typeface="Arial"/>
              <a:cs typeface="Arial"/>
              <a:sym typeface="Arial"/>
            </a:endParaRPr>
          </a:p>
        </p:txBody>
      </p:sp>
      <p:pic>
        <p:nvPicPr>
          <p:cNvPr id="142" name="Google Shape;142;p5"/>
          <p:cNvPicPr preferRelativeResize="0"/>
          <p:nvPr/>
        </p:nvPicPr>
        <p:blipFill rotWithShape="1">
          <a:blip r:embed="rId4">
            <a:alphaModFix/>
          </a:blip>
          <a:srcRect b="0" l="0" r="0" t="0"/>
          <a:stretch/>
        </p:blipFill>
        <p:spPr>
          <a:xfrm>
            <a:off x="8013520" y="4519328"/>
            <a:ext cx="2345000" cy="1941976"/>
          </a:xfrm>
          <a:prstGeom prst="rect">
            <a:avLst/>
          </a:prstGeom>
          <a:noFill/>
          <a:ln>
            <a:noFill/>
          </a:ln>
        </p:spPr>
      </p:pic>
      <p:sp>
        <p:nvSpPr>
          <p:cNvPr id="143" name="Google Shape;143;p5"/>
          <p:cNvSpPr txBox="1"/>
          <p:nvPr/>
        </p:nvSpPr>
        <p:spPr>
          <a:xfrm>
            <a:off x="1610852" y="1360187"/>
            <a:ext cx="2345001" cy="92333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Planning Meeting with Family Child Care Providers</a:t>
            </a:r>
            <a:endParaRPr b="1" i="0" sz="1800" u="none" cap="none" strike="noStrike">
              <a:solidFill>
                <a:srgbClr val="000000"/>
              </a:solidFill>
              <a:latin typeface="Arial"/>
              <a:ea typeface="Arial"/>
              <a:cs typeface="Arial"/>
              <a:sym typeface="Arial"/>
            </a:endParaRPr>
          </a:p>
        </p:txBody>
      </p:sp>
      <p:sp>
        <p:nvSpPr>
          <p:cNvPr id="144" name="Google Shape;144;p5"/>
          <p:cNvSpPr txBox="1"/>
          <p:nvPr/>
        </p:nvSpPr>
        <p:spPr>
          <a:xfrm>
            <a:off x="2350228" y="2609125"/>
            <a:ext cx="9144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chemeClr val="dk1"/>
                </a:solidFill>
                <a:latin typeface="Arial"/>
                <a:ea typeface="Arial"/>
                <a:cs typeface="Arial"/>
                <a:sym typeface="Arial"/>
              </a:rPr>
              <a:t>M</a:t>
            </a:r>
            <a:r>
              <a:rPr b="1" lang="en-US" sz="2000">
                <a:solidFill>
                  <a:schemeClr val="dk1"/>
                </a:solidFill>
              </a:rPr>
              <a:t>a</a:t>
            </a:r>
            <a:r>
              <a:rPr b="1" i="0" lang="en-US" sz="2000" u="none" cap="none" strike="noStrike">
                <a:solidFill>
                  <a:schemeClr val="dk1"/>
                </a:solidFill>
                <a:latin typeface="Arial"/>
                <a:ea typeface="Arial"/>
                <a:cs typeface="Arial"/>
                <a:sym typeface="Arial"/>
              </a:rPr>
              <a:t>y</a:t>
            </a:r>
            <a:endParaRPr sz="2000">
              <a:solidFill>
                <a:schemeClr val="dk1"/>
              </a:solidFill>
              <a:latin typeface="Arial"/>
              <a:ea typeface="Arial"/>
              <a:cs typeface="Arial"/>
              <a:sym typeface="Arial"/>
            </a:endParaRPr>
          </a:p>
        </p:txBody>
      </p:sp>
      <p:sp>
        <p:nvSpPr>
          <p:cNvPr id="145" name="Google Shape;145;p5"/>
          <p:cNvSpPr txBox="1"/>
          <p:nvPr/>
        </p:nvSpPr>
        <p:spPr>
          <a:xfrm>
            <a:off x="4738941" y="1498686"/>
            <a:ext cx="2345100" cy="6465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1" lang="en-US" sz="1800" u="none" strike="noStrike">
                <a:solidFill>
                  <a:schemeClr val="dk1"/>
                </a:solidFill>
                <a:latin typeface="Arial"/>
                <a:ea typeface="Arial"/>
                <a:cs typeface="Arial"/>
                <a:sym typeface="Arial"/>
              </a:rPr>
              <a:t>Hosted Virtual Training Sessions</a:t>
            </a:r>
            <a:endParaRPr b="1" i="0" sz="1800" u="none" strike="noStrike">
              <a:solidFill>
                <a:srgbClr val="000000"/>
              </a:solidFill>
              <a:latin typeface="Arial"/>
              <a:ea typeface="Arial"/>
              <a:cs typeface="Arial"/>
              <a:sym typeface="Arial"/>
            </a:endParaRPr>
          </a:p>
        </p:txBody>
      </p:sp>
      <p:sp>
        <p:nvSpPr>
          <p:cNvPr id="146" name="Google Shape;146;p5"/>
          <p:cNvSpPr txBox="1"/>
          <p:nvPr/>
        </p:nvSpPr>
        <p:spPr>
          <a:xfrm>
            <a:off x="5494171" y="2640981"/>
            <a:ext cx="8345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b="1" lang="en-US" sz="2000" u="none" strike="noStrike">
                <a:solidFill>
                  <a:schemeClr val="dk1"/>
                </a:solidFill>
                <a:latin typeface="Arial"/>
                <a:ea typeface="Arial"/>
                <a:cs typeface="Arial"/>
                <a:sym typeface="Arial"/>
              </a:rPr>
              <a:t>June</a:t>
            </a:r>
            <a:endParaRPr b="1" i="0" sz="2000" u="none" strike="noStrike">
              <a:solidFill>
                <a:srgbClr val="000000"/>
              </a:solidFill>
              <a:latin typeface="Arial"/>
              <a:ea typeface="Arial"/>
              <a:cs typeface="Arial"/>
              <a:sym typeface="Arial"/>
            </a:endParaRPr>
          </a:p>
        </p:txBody>
      </p:sp>
      <p:sp>
        <p:nvSpPr>
          <p:cNvPr id="147" name="Google Shape;147;p5"/>
          <p:cNvSpPr txBox="1"/>
          <p:nvPr/>
        </p:nvSpPr>
        <p:spPr>
          <a:xfrm>
            <a:off x="8013521" y="1367684"/>
            <a:ext cx="2567700" cy="8772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1" lang="en-US" sz="1700" u="none" strike="noStrike">
                <a:solidFill>
                  <a:schemeClr val="dk1"/>
                </a:solidFill>
                <a:latin typeface="Arial"/>
                <a:ea typeface="Arial"/>
                <a:cs typeface="Arial"/>
                <a:sym typeface="Arial"/>
              </a:rPr>
              <a:t>Hosted </a:t>
            </a:r>
            <a:r>
              <a:rPr b="1" lang="en-US" sz="1700">
                <a:solidFill>
                  <a:schemeClr val="dk1"/>
                </a:solidFill>
              </a:rPr>
              <a:t>I</a:t>
            </a:r>
            <a:r>
              <a:rPr b="1" lang="en-US" sz="1700" u="none" strike="noStrike">
                <a:solidFill>
                  <a:schemeClr val="dk1"/>
                </a:solidFill>
                <a:latin typeface="Arial"/>
                <a:ea typeface="Arial"/>
                <a:cs typeface="Arial"/>
                <a:sym typeface="Arial"/>
              </a:rPr>
              <a:t>n-person Session and Follow</a:t>
            </a:r>
            <a:r>
              <a:rPr b="1" lang="en-US" sz="1700">
                <a:solidFill>
                  <a:schemeClr val="dk1"/>
                </a:solidFill>
              </a:rPr>
              <a:t>-</a:t>
            </a:r>
            <a:r>
              <a:rPr b="1" lang="en-US" sz="1700" u="none" strike="noStrike">
                <a:solidFill>
                  <a:schemeClr val="dk1"/>
                </a:solidFill>
                <a:latin typeface="Arial"/>
                <a:ea typeface="Arial"/>
                <a:cs typeface="Arial"/>
                <a:sym typeface="Arial"/>
              </a:rPr>
              <a:t>up </a:t>
            </a:r>
            <a:r>
              <a:rPr b="1" lang="en-US" sz="1700">
                <a:solidFill>
                  <a:schemeClr val="dk1"/>
                </a:solidFill>
              </a:rPr>
              <a:t>M</a:t>
            </a:r>
            <a:r>
              <a:rPr b="1" lang="en-US" sz="1700" u="none" strike="noStrike">
                <a:solidFill>
                  <a:schemeClr val="dk1"/>
                </a:solidFill>
                <a:latin typeface="Arial"/>
                <a:ea typeface="Arial"/>
                <a:cs typeface="Arial"/>
                <a:sym typeface="Arial"/>
              </a:rPr>
              <a:t>eeting with Providers</a:t>
            </a:r>
            <a:endParaRPr b="1" i="0" sz="1700" u="none" strike="noStrike">
              <a:solidFill>
                <a:srgbClr val="000000"/>
              </a:solidFill>
              <a:latin typeface="Arial"/>
              <a:ea typeface="Arial"/>
              <a:cs typeface="Arial"/>
              <a:sym typeface="Arial"/>
            </a:endParaRPr>
          </a:p>
        </p:txBody>
      </p:sp>
      <p:sp>
        <p:nvSpPr>
          <p:cNvPr id="148" name="Google Shape;148;p5"/>
          <p:cNvSpPr txBox="1"/>
          <p:nvPr/>
        </p:nvSpPr>
        <p:spPr>
          <a:xfrm>
            <a:off x="8965872" y="2640981"/>
            <a:ext cx="8345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1" lang="en-US" sz="2400" u="none" strike="noStrike">
                <a:solidFill>
                  <a:schemeClr val="dk1"/>
                </a:solidFill>
                <a:latin typeface="Arial"/>
                <a:ea typeface="Arial"/>
                <a:cs typeface="Arial"/>
                <a:sym typeface="Arial"/>
              </a:rPr>
              <a:t>July</a:t>
            </a:r>
            <a:endParaRPr b="1" i="0" sz="2400" u="none" strike="noStrike">
              <a:solidFill>
                <a:srgbClr val="000000"/>
              </a:solidFill>
              <a:latin typeface="Arial"/>
              <a:ea typeface="Arial"/>
              <a:cs typeface="Arial"/>
              <a:sym typeface="Arial"/>
            </a:endParaRPr>
          </a:p>
        </p:txBody>
      </p:sp>
      <p:sp>
        <p:nvSpPr>
          <p:cNvPr id="149" name="Google Shape;149;p5"/>
          <p:cNvSpPr txBox="1"/>
          <p:nvPr/>
        </p:nvSpPr>
        <p:spPr>
          <a:xfrm>
            <a:off x="1010090" y="2243030"/>
            <a:ext cx="10637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_________________________________________________________________________________</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type="title"/>
          </p:nvPr>
        </p:nvSpPr>
        <p:spPr>
          <a:xfrm>
            <a:off x="698979" y="-1379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Session 1- Virtual</a:t>
            </a:r>
            <a:endParaRPr/>
          </a:p>
        </p:txBody>
      </p:sp>
      <p:sp>
        <p:nvSpPr>
          <p:cNvPr id="155" name="Google Shape;155;p6"/>
          <p:cNvSpPr txBox="1"/>
          <p:nvPr>
            <p:ph idx="1" type="body"/>
          </p:nvPr>
        </p:nvSpPr>
        <p:spPr>
          <a:xfrm>
            <a:off x="160789" y="1191216"/>
            <a:ext cx="5114328" cy="25642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Physical Health</a:t>
            </a:r>
            <a:endParaRPr/>
          </a:p>
          <a:p>
            <a:pPr indent="-228600" lvl="0" marL="228600" rtl="0" algn="l">
              <a:lnSpc>
                <a:spcPct val="90000"/>
              </a:lnSpc>
              <a:spcBef>
                <a:spcPts val="1000"/>
              </a:spcBef>
              <a:spcAft>
                <a:spcPts val="0"/>
              </a:spcAft>
              <a:buClr>
                <a:schemeClr val="dk1"/>
              </a:buClr>
              <a:buSzPts val="2800"/>
              <a:buChar char="•"/>
            </a:pPr>
            <a:r>
              <a:rPr lang="en-US"/>
              <a:t>Mental Health</a:t>
            </a:r>
            <a:endParaRPr/>
          </a:p>
          <a:p>
            <a:pPr indent="-228600" lvl="0" marL="228600" rtl="0" algn="l">
              <a:lnSpc>
                <a:spcPct val="90000"/>
              </a:lnSpc>
              <a:spcBef>
                <a:spcPts val="1000"/>
              </a:spcBef>
              <a:spcAft>
                <a:spcPts val="0"/>
              </a:spcAft>
              <a:buClr>
                <a:schemeClr val="dk1"/>
              </a:buClr>
              <a:buSzPts val="2800"/>
              <a:buChar char="•"/>
            </a:pPr>
            <a:r>
              <a:rPr lang="en-US"/>
              <a:t>Sleep</a:t>
            </a:r>
            <a:endParaRPr/>
          </a:p>
          <a:p>
            <a:pPr indent="-228600" lvl="0" marL="228600" rtl="0" algn="l">
              <a:lnSpc>
                <a:spcPct val="90000"/>
              </a:lnSpc>
              <a:spcBef>
                <a:spcPts val="1000"/>
              </a:spcBef>
              <a:spcAft>
                <a:spcPts val="0"/>
              </a:spcAft>
              <a:buClr>
                <a:schemeClr val="dk1"/>
              </a:buClr>
              <a:buSzPts val="2800"/>
              <a:buChar char="•"/>
            </a:pPr>
            <a:r>
              <a:rPr lang="en-US"/>
              <a:t>Exercise</a:t>
            </a:r>
            <a:endParaRPr/>
          </a:p>
          <a:p>
            <a:pPr indent="-228600" lvl="0" marL="228600" rtl="0" algn="l">
              <a:lnSpc>
                <a:spcPct val="90000"/>
              </a:lnSpc>
              <a:spcBef>
                <a:spcPts val="1000"/>
              </a:spcBef>
              <a:spcAft>
                <a:spcPts val="0"/>
              </a:spcAft>
              <a:buClr>
                <a:schemeClr val="dk1"/>
              </a:buClr>
              <a:buSzPts val="2800"/>
              <a:buChar char="•"/>
            </a:pPr>
            <a:r>
              <a:rPr lang="en-US"/>
              <a:t>Managing Stress and Anxiety</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56" name="Google Shape;156;p6"/>
          <p:cNvSpPr txBox="1"/>
          <p:nvPr/>
        </p:nvSpPr>
        <p:spPr>
          <a:xfrm>
            <a:off x="160789" y="3976721"/>
            <a:ext cx="9840286" cy="261270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Arial"/>
              <a:buNone/>
            </a:pPr>
            <a:r>
              <a:rPr b="1" lang="en-US" sz="1800" u="sng">
                <a:solidFill>
                  <a:schemeClr val="dk1"/>
                </a:solidFill>
                <a:latin typeface="Arial"/>
                <a:ea typeface="Arial"/>
                <a:cs typeface="Arial"/>
                <a:sym typeface="Arial"/>
              </a:rPr>
              <a:t>Healthy Kids Training Session #1 Recording</a:t>
            </a:r>
            <a:endParaRPr sz="1800" u="sng">
              <a:solidFill>
                <a:schemeClr val="dk1"/>
              </a:solidFill>
              <a:latin typeface="Arial"/>
              <a:ea typeface="Arial"/>
              <a:cs typeface="Arial"/>
              <a:sym typeface="Arial"/>
            </a:endParaRPr>
          </a:p>
          <a:p>
            <a:pPr indent="0" lvl="0" marL="0" marR="0" rtl="0" algn="l">
              <a:lnSpc>
                <a:spcPct val="115000"/>
              </a:lnSpc>
              <a:spcBef>
                <a:spcPts val="800"/>
              </a:spcBef>
              <a:spcAft>
                <a:spcPts val="0"/>
              </a:spcAft>
              <a:buClr>
                <a:srgbClr val="0070C0"/>
              </a:buClr>
              <a:buSzPts val="1800"/>
              <a:buFont typeface="Arial"/>
              <a:buNone/>
            </a:pPr>
            <a:r>
              <a:rPr b="1" lang="en-US" sz="1800" u="sng">
                <a:solidFill>
                  <a:srgbClr val="0070C0"/>
                </a:solidFill>
                <a:latin typeface="Arial"/>
                <a:ea typeface="Arial"/>
                <a:cs typeface="Arial"/>
                <a:sym typeface="Arial"/>
                <a:hlinkClick r:id="rId3">
                  <a:extLst>
                    <a:ext uri="{A12FA001-AC4F-418D-AE19-62706E023703}">
                      <ahyp:hlinkClr val="tx"/>
                    </a:ext>
                  </a:extLst>
                </a:hlinkClick>
              </a:rPr>
              <a:t>https://us02web.zoom.us/rec/share/KGwdpQSxdtSBxRaaVu4YwqX-V4fr9KYvP6KxFHh-XJc-Z1jQ_ho5TZQfno6giTou.puIZERCrRYb2pHhk</a:t>
            </a:r>
            <a:br>
              <a:rPr b="1" lang="en-US" sz="1800">
                <a:solidFill>
                  <a:srgbClr val="0070C0"/>
                </a:solidFill>
                <a:latin typeface="Arial"/>
                <a:ea typeface="Arial"/>
                <a:cs typeface="Arial"/>
                <a:sym typeface="Arial"/>
              </a:rPr>
            </a:br>
            <a:r>
              <a:rPr b="1" lang="en-US" sz="1800">
                <a:solidFill>
                  <a:schemeClr val="dk1"/>
                </a:solidFill>
                <a:latin typeface="Arial"/>
                <a:ea typeface="Arial"/>
                <a:cs typeface="Arial"/>
                <a:sym typeface="Arial"/>
              </a:rPr>
              <a:t>Passcode: =hvVurK6</a:t>
            </a:r>
            <a:endParaRPr sz="1800">
              <a:solidFill>
                <a:schemeClr val="dk1"/>
              </a:solidFill>
              <a:latin typeface="Arial"/>
              <a:ea typeface="Arial"/>
              <a:cs typeface="Arial"/>
              <a:sym typeface="Arial"/>
            </a:endParaRPr>
          </a:p>
          <a:p>
            <a:pPr indent="0" lvl="0" marL="0" marR="0" rtl="0" algn="l">
              <a:lnSpc>
                <a:spcPct val="115000"/>
              </a:lnSpc>
              <a:spcBef>
                <a:spcPts val="800"/>
              </a:spcBef>
              <a:spcAft>
                <a:spcPts val="0"/>
              </a:spcAft>
              <a:buClr>
                <a:schemeClr val="dk1"/>
              </a:buClr>
              <a:buSzPts val="1800"/>
              <a:buFont typeface="Arial"/>
              <a:buNone/>
            </a:pPr>
            <a:r>
              <a:rPr b="1" lang="en-US" sz="1800" u="sng">
                <a:solidFill>
                  <a:schemeClr val="dk1"/>
                </a:solidFill>
                <a:latin typeface="Arial"/>
                <a:ea typeface="Arial"/>
                <a:cs typeface="Arial"/>
                <a:sym typeface="Arial"/>
              </a:rPr>
              <a:t>Training Session #1 Slide Show</a:t>
            </a:r>
            <a:endParaRPr sz="1800" u="sng">
              <a:solidFill>
                <a:schemeClr val="dk1"/>
              </a:solidFill>
              <a:latin typeface="Arial"/>
              <a:ea typeface="Arial"/>
              <a:cs typeface="Arial"/>
              <a:sym typeface="Arial"/>
            </a:endParaRPr>
          </a:p>
          <a:p>
            <a:pPr indent="0" lvl="0" marL="0" marR="0" rtl="0" algn="l">
              <a:lnSpc>
                <a:spcPct val="115000"/>
              </a:lnSpc>
              <a:spcBef>
                <a:spcPts val="800"/>
              </a:spcBef>
              <a:spcAft>
                <a:spcPts val="0"/>
              </a:spcAft>
              <a:buClr>
                <a:srgbClr val="0070C0"/>
              </a:buClr>
              <a:buSzPts val="1800"/>
              <a:buFont typeface="Arial"/>
              <a:buNone/>
            </a:pPr>
            <a:r>
              <a:rPr b="1" lang="en-US" sz="1800">
                <a:solidFill>
                  <a:srgbClr val="0070C0"/>
                </a:solidFill>
                <a:latin typeface="Arial"/>
                <a:ea typeface="Arial"/>
                <a:cs typeface="Arial"/>
                <a:sym typeface="Arial"/>
              </a:rPr>
              <a:t>https://docs.google.com/presentation/d/1xfeqOTvE2MJCYNx4vaoH3jXbrxvdDdXCC1LaM5t0qmA/edit?usp=sharing</a:t>
            </a:r>
            <a:endParaRPr sz="1800">
              <a:solidFill>
                <a:schemeClr val="dk1"/>
              </a:solidFill>
              <a:latin typeface="Arial"/>
              <a:ea typeface="Arial"/>
              <a:cs typeface="Arial"/>
              <a:sym typeface="Arial"/>
            </a:endParaRPr>
          </a:p>
        </p:txBody>
      </p:sp>
      <p:pic>
        <p:nvPicPr>
          <p:cNvPr descr="Mental breaks prevent mental breakdowns &gt; U.S. Air Forces Central ..." id="157" name="Google Shape;157;p6"/>
          <p:cNvPicPr preferRelativeResize="0"/>
          <p:nvPr/>
        </p:nvPicPr>
        <p:blipFill rotWithShape="1">
          <a:blip r:embed="rId4">
            <a:alphaModFix/>
          </a:blip>
          <a:srcRect b="0" l="0" r="0" t="0"/>
          <a:stretch/>
        </p:blipFill>
        <p:spPr>
          <a:xfrm>
            <a:off x="5843471" y="268576"/>
            <a:ext cx="2482982" cy="1654811"/>
          </a:xfrm>
          <a:prstGeom prst="rect">
            <a:avLst/>
          </a:prstGeom>
          <a:noFill/>
          <a:ln>
            <a:noFill/>
          </a:ln>
        </p:spPr>
      </p:pic>
      <p:pic>
        <p:nvPicPr>
          <p:cNvPr descr="Prioritizing sleep vital as Airmen adjust to new normal &gt; Air ..." id="158" name="Google Shape;158;p6"/>
          <p:cNvPicPr preferRelativeResize="0"/>
          <p:nvPr/>
        </p:nvPicPr>
        <p:blipFill rotWithShape="1">
          <a:blip r:embed="rId5">
            <a:alphaModFix/>
          </a:blip>
          <a:srcRect b="0" l="0" r="0" t="0"/>
          <a:stretch/>
        </p:blipFill>
        <p:spPr>
          <a:xfrm>
            <a:off x="8877092" y="111685"/>
            <a:ext cx="2850555" cy="2202146"/>
          </a:xfrm>
          <a:prstGeom prst="rect">
            <a:avLst/>
          </a:prstGeom>
          <a:noFill/>
          <a:ln>
            <a:noFill/>
          </a:ln>
        </p:spPr>
      </p:pic>
      <p:pic>
        <p:nvPicPr>
          <p:cNvPr id="159" name="Google Shape;159;p6"/>
          <p:cNvPicPr preferRelativeResize="0"/>
          <p:nvPr/>
        </p:nvPicPr>
        <p:blipFill rotWithShape="1">
          <a:blip r:embed="rId6">
            <a:alphaModFix/>
          </a:blip>
          <a:srcRect b="0" l="0" r="0" t="0"/>
          <a:stretch/>
        </p:blipFill>
        <p:spPr>
          <a:xfrm>
            <a:off x="8791662" y="2418456"/>
            <a:ext cx="1295178" cy="1896025"/>
          </a:xfrm>
          <a:prstGeom prst="rect">
            <a:avLst/>
          </a:prstGeom>
          <a:noFill/>
          <a:ln>
            <a:noFill/>
          </a:ln>
        </p:spPr>
      </p:pic>
      <p:pic>
        <p:nvPicPr>
          <p:cNvPr id="160" name="Google Shape;160;p6"/>
          <p:cNvPicPr preferRelativeResize="0"/>
          <p:nvPr/>
        </p:nvPicPr>
        <p:blipFill rotWithShape="1">
          <a:blip r:embed="rId7">
            <a:alphaModFix/>
          </a:blip>
          <a:srcRect b="0" l="0" r="0" t="0"/>
          <a:stretch/>
        </p:blipFill>
        <p:spPr>
          <a:xfrm>
            <a:off x="4363957" y="1069619"/>
            <a:ext cx="1260984" cy="2021317"/>
          </a:xfrm>
          <a:prstGeom prst="rect">
            <a:avLst/>
          </a:prstGeom>
          <a:noFill/>
          <a:ln>
            <a:noFill/>
          </a:ln>
        </p:spPr>
      </p:pic>
      <p:pic>
        <p:nvPicPr>
          <p:cNvPr id="161" name="Google Shape;161;p6"/>
          <p:cNvPicPr preferRelativeResize="0"/>
          <p:nvPr/>
        </p:nvPicPr>
        <p:blipFill rotWithShape="1">
          <a:blip r:embed="rId8">
            <a:alphaModFix/>
          </a:blip>
          <a:srcRect b="0" l="0" r="0" t="0"/>
          <a:stretch/>
        </p:blipFill>
        <p:spPr>
          <a:xfrm>
            <a:off x="10397947" y="2372124"/>
            <a:ext cx="1633264" cy="2113751"/>
          </a:xfrm>
          <a:prstGeom prst="rect">
            <a:avLst/>
          </a:prstGeom>
          <a:noFill/>
          <a:ln>
            <a:noFill/>
          </a:ln>
        </p:spPr>
      </p:pic>
      <p:pic>
        <p:nvPicPr>
          <p:cNvPr descr="Fit Families' program teaches healthy eating, exercise to prevent ..." id="162" name="Google Shape;162;p6"/>
          <p:cNvPicPr preferRelativeResize="0"/>
          <p:nvPr/>
        </p:nvPicPr>
        <p:blipFill rotWithShape="1">
          <a:blip r:embed="rId9">
            <a:alphaModFix/>
          </a:blip>
          <a:srcRect b="0" l="0" r="0" t="0"/>
          <a:stretch/>
        </p:blipFill>
        <p:spPr>
          <a:xfrm>
            <a:off x="5968490" y="2080278"/>
            <a:ext cx="2059580" cy="1996720"/>
          </a:xfrm>
          <a:prstGeom prst="rect">
            <a:avLst/>
          </a:prstGeom>
          <a:noFill/>
          <a:ln>
            <a:noFill/>
          </a:ln>
        </p:spPr>
      </p:pic>
      <p:pic>
        <p:nvPicPr>
          <p:cNvPr id="163" name="Google Shape;163;p6"/>
          <p:cNvPicPr preferRelativeResize="0"/>
          <p:nvPr/>
        </p:nvPicPr>
        <p:blipFill rotWithShape="1">
          <a:blip r:embed="rId10">
            <a:alphaModFix/>
          </a:blip>
          <a:srcRect b="0" l="0" r="0" t="0"/>
          <a:stretch/>
        </p:blipFill>
        <p:spPr>
          <a:xfrm>
            <a:off x="10674742" y="5190835"/>
            <a:ext cx="1229169" cy="14131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7"/>
          <p:cNvSpPr txBox="1"/>
          <p:nvPr>
            <p:ph type="title"/>
          </p:nvPr>
        </p:nvSpPr>
        <p:spPr>
          <a:xfrm>
            <a:off x="469544" y="-1329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Session 2- Virtual</a:t>
            </a:r>
            <a:endParaRPr/>
          </a:p>
        </p:txBody>
      </p:sp>
      <p:sp>
        <p:nvSpPr>
          <p:cNvPr id="169" name="Google Shape;169;p7"/>
          <p:cNvSpPr txBox="1"/>
          <p:nvPr/>
        </p:nvSpPr>
        <p:spPr>
          <a:xfrm>
            <a:off x="157853" y="4159255"/>
            <a:ext cx="10108734" cy="261270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Arial"/>
              <a:buNone/>
            </a:pPr>
            <a:r>
              <a:rPr b="1" lang="en-US" sz="1800" u="sng">
                <a:solidFill>
                  <a:schemeClr val="dk1"/>
                </a:solidFill>
                <a:latin typeface="Arial"/>
                <a:ea typeface="Arial"/>
                <a:cs typeface="Arial"/>
                <a:sym typeface="Arial"/>
              </a:rPr>
              <a:t>Healthy Kids Training Session #2 Recording</a:t>
            </a:r>
            <a:endParaRPr sz="1800" u="sng">
              <a:solidFill>
                <a:schemeClr val="dk1"/>
              </a:solidFill>
              <a:latin typeface="Arial"/>
              <a:ea typeface="Arial"/>
              <a:cs typeface="Arial"/>
              <a:sym typeface="Arial"/>
            </a:endParaRPr>
          </a:p>
          <a:p>
            <a:pPr indent="0" lvl="0" marL="0" marR="0" rtl="0" algn="l">
              <a:lnSpc>
                <a:spcPct val="115000"/>
              </a:lnSpc>
              <a:spcBef>
                <a:spcPts val="800"/>
              </a:spcBef>
              <a:spcAft>
                <a:spcPts val="0"/>
              </a:spcAft>
              <a:buClr>
                <a:srgbClr val="0070C0"/>
              </a:buClr>
              <a:buSzPts val="1800"/>
              <a:buFont typeface="Arial"/>
              <a:buNone/>
            </a:pPr>
            <a:r>
              <a:rPr b="1" lang="en-US" sz="1800" u="sng">
                <a:solidFill>
                  <a:srgbClr val="0070C0"/>
                </a:solidFill>
                <a:latin typeface="Arial"/>
                <a:ea typeface="Arial"/>
                <a:cs typeface="Arial"/>
                <a:sym typeface="Arial"/>
                <a:hlinkClick r:id="rId3">
                  <a:extLst>
                    <a:ext uri="{A12FA001-AC4F-418D-AE19-62706E023703}">
                      <ahyp:hlinkClr val="tx"/>
                    </a:ext>
                  </a:extLst>
                </a:hlinkClick>
              </a:rPr>
              <a:t>https://us02web.zoom.us/rec/share/xqphYHXaqCZmfLjuyOe86l2wI1hG94KATluaMKXvgGAyTuokHAZi1g0fiwoZ0MR9.xn1F6cz1vwAQetI3</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Passcode: </a:t>
            </a:r>
            <a:r>
              <a:rPr b="1" lang="en-US" sz="1800">
                <a:solidFill>
                  <a:schemeClr val="dk1"/>
                </a:solidFill>
                <a:latin typeface="Arial"/>
                <a:ea typeface="Arial"/>
                <a:cs typeface="Arial"/>
                <a:sym typeface="Arial"/>
              </a:rPr>
              <a:t>SP7zb@21</a:t>
            </a:r>
            <a:endParaRPr sz="1800">
              <a:solidFill>
                <a:schemeClr val="dk1"/>
              </a:solidFill>
              <a:latin typeface="Arial"/>
              <a:ea typeface="Arial"/>
              <a:cs typeface="Arial"/>
              <a:sym typeface="Arial"/>
            </a:endParaRPr>
          </a:p>
          <a:p>
            <a:pPr indent="0" lvl="0" marL="0" marR="0" rtl="0" algn="l">
              <a:lnSpc>
                <a:spcPct val="115000"/>
              </a:lnSpc>
              <a:spcBef>
                <a:spcPts val="800"/>
              </a:spcBef>
              <a:spcAft>
                <a:spcPts val="0"/>
              </a:spcAft>
              <a:buClr>
                <a:schemeClr val="dk1"/>
              </a:buClr>
              <a:buSzPts val="1800"/>
              <a:buFont typeface="Arial"/>
              <a:buNone/>
            </a:pPr>
            <a:r>
              <a:rPr b="1" lang="en-US" sz="1800" u="sng">
                <a:solidFill>
                  <a:schemeClr val="dk1"/>
                </a:solidFill>
                <a:latin typeface="Arial"/>
                <a:ea typeface="Arial"/>
                <a:cs typeface="Arial"/>
                <a:sym typeface="Arial"/>
              </a:rPr>
              <a:t>Training Session #2 Slide Show</a:t>
            </a:r>
            <a:endParaRPr sz="1800" u="sng">
              <a:solidFill>
                <a:schemeClr val="dk1"/>
              </a:solidFill>
              <a:latin typeface="Arial"/>
              <a:ea typeface="Arial"/>
              <a:cs typeface="Arial"/>
              <a:sym typeface="Arial"/>
            </a:endParaRPr>
          </a:p>
          <a:p>
            <a:pPr indent="0" lvl="0" marL="0" marR="0" rtl="0" algn="l">
              <a:lnSpc>
                <a:spcPct val="115000"/>
              </a:lnSpc>
              <a:spcBef>
                <a:spcPts val="800"/>
              </a:spcBef>
              <a:spcAft>
                <a:spcPts val="0"/>
              </a:spcAft>
              <a:buClr>
                <a:srgbClr val="0070C0"/>
              </a:buClr>
              <a:buSzPts val="1800"/>
              <a:buFont typeface="Arial"/>
              <a:buNone/>
            </a:pPr>
            <a:r>
              <a:rPr b="1" lang="en-US" sz="1800">
                <a:solidFill>
                  <a:srgbClr val="0070C0"/>
                </a:solidFill>
                <a:latin typeface="Arial"/>
                <a:ea typeface="Arial"/>
                <a:cs typeface="Arial"/>
                <a:sym typeface="Arial"/>
              </a:rPr>
              <a:t>https://docs.google.com/presentation/d/1d0kNNiJ2B6ywriSPaMN8_8_PSagDvgiZpwbezuJfM08/edit?usp=sharing</a:t>
            </a:r>
            <a:endParaRPr sz="1800">
              <a:solidFill>
                <a:schemeClr val="dk1"/>
              </a:solidFill>
              <a:latin typeface="Arial"/>
              <a:ea typeface="Arial"/>
              <a:cs typeface="Arial"/>
              <a:sym typeface="Arial"/>
            </a:endParaRPr>
          </a:p>
        </p:txBody>
      </p:sp>
      <p:pic>
        <p:nvPicPr>
          <p:cNvPr id="170" name="Google Shape;170;p7"/>
          <p:cNvPicPr preferRelativeResize="0"/>
          <p:nvPr/>
        </p:nvPicPr>
        <p:blipFill rotWithShape="1">
          <a:blip r:embed="rId4">
            <a:alphaModFix/>
          </a:blip>
          <a:srcRect b="0" l="0" r="0" t="0"/>
          <a:stretch/>
        </p:blipFill>
        <p:spPr>
          <a:xfrm>
            <a:off x="8246311" y="349966"/>
            <a:ext cx="3657600" cy="1672590"/>
          </a:xfrm>
          <a:prstGeom prst="rect">
            <a:avLst/>
          </a:prstGeom>
          <a:noFill/>
          <a:ln>
            <a:noFill/>
          </a:ln>
        </p:spPr>
      </p:pic>
      <p:pic>
        <p:nvPicPr>
          <p:cNvPr descr="MyPlate icon with MyPlate.gov text" id="171" name="Google Shape;171;p7"/>
          <p:cNvPicPr preferRelativeResize="0"/>
          <p:nvPr/>
        </p:nvPicPr>
        <p:blipFill rotWithShape="1">
          <a:blip r:embed="rId5">
            <a:alphaModFix/>
          </a:blip>
          <a:srcRect b="0" l="0" r="0" t="0"/>
          <a:stretch/>
        </p:blipFill>
        <p:spPr>
          <a:xfrm>
            <a:off x="5727344" y="86042"/>
            <a:ext cx="2055534" cy="1883728"/>
          </a:xfrm>
          <a:prstGeom prst="rect">
            <a:avLst/>
          </a:prstGeom>
          <a:noFill/>
          <a:ln>
            <a:noFill/>
          </a:ln>
        </p:spPr>
      </p:pic>
      <p:pic>
        <p:nvPicPr>
          <p:cNvPr id="172" name="Google Shape;172;p7"/>
          <p:cNvPicPr preferRelativeResize="0"/>
          <p:nvPr/>
        </p:nvPicPr>
        <p:blipFill rotWithShape="1">
          <a:blip r:embed="rId6">
            <a:alphaModFix/>
          </a:blip>
          <a:srcRect b="0" l="0" r="0" t="0"/>
          <a:stretch/>
        </p:blipFill>
        <p:spPr>
          <a:xfrm>
            <a:off x="10674742" y="5190835"/>
            <a:ext cx="1229169" cy="1413163"/>
          </a:xfrm>
          <a:prstGeom prst="rect">
            <a:avLst/>
          </a:prstGeom>
          <a:noFill/>
          <a:ln>
            <a:noFill/>
          </a:ln>
        </p:spPr>
      </p:pic>
      <p:pic>
        <p:nvPicPr>
          <p:cNvPr id="173" name="Google Shape;173;p7"/>
          <p:cNvPicPr preferRelativeResize="0"/>
          <p:nvPr/>
        </p:nvPicPr>
        <p:blipFill rotWithShape="1">
          <a:blip r:embed="rId7">
            <a:alphaModFix/>
          </a:blip>
          <a:srcRect b="0" l="0" r="0" t="0"/>
          <a:stretch/>
        </p:blipFill>
        <p:spPr>
          <a:xfrm>
            <a:off x="10674742" y="2354423"/>
            <a:ext cx="963221" cy="2149153"/>
          </a:xfrm>
          <a:prstGeom prst="rect">
            <a:avLst/>
          </a:prstGeom>
          <a:noFill/>
          <a:ln>
            <a:noFill/>
          </a:ln>
        </p:spPr>
      </p:pic>
      <p:pic>
        <p:nvPicPr>
          <p:cNvPr id="174" name="Google Shape;174;p7"/>
          <p:cNvPicPr preferRelativeResize="0"/>
          <p:nvPr/>
        </p:nvPicPr>
        <p:blipFill rotWithShape="1">
          <a:blip r:embed="rId8">
            <a:alphaModFix/>
          </a:blip>
          <a:srcRect b="0" l="0" r="0" t="0"/>
          <a:stretch/>
        </p:blipFill>
        <p:spPr>
          <a:xfrm>
            <a:off x="7855875" y="2233626"/>
            <a:ext cx="2874654" cy="1972628"/>
          </a:xfrm>
          <a:prstGeom prst="rect">
            <a:avLst/>
          </a:prstGeom>
          <a:noFill/>
          <a:ln>
            <a:noFill/>
          </a:ln>
        </p:spPr>
      </p:pic>
      <p:pic>
        <p:nvPicPr>
          <p:cNvPr descr="A close-up of a table&#10;&#10;Description automatically generated" id="175" name="Google Shape;175;p7"/>
          <p:cNvPicPr preferRelativeResize="0"/>
          <p:nvPr/>
        </p:nvPicPr>
        <p:blipFill rotWithShape="1">
          <a:blip r:embed="rId9">
            <a:alphaModFix/>
          </a:blip>
          <a:srcRect b="0" l="0" r="0" t="0"/>
          <a:stretch/>
        </p:blipFill>
        <p:spPr>
          <a:xfrm>
            <a:off x="5129402" y="2087603"/>
            <a:ext cx="2971611" cy="1938592"/>
          </a:xfrm>
          <a:prstGeom prst="rect">
            <a:avLst/>
          </a:prstGeom>
          <a:noFill/>
          <a:ln>
            <a:noFill/>
          </a:ln>
        </p:spPr>
      </p:pic>
      <p:sp>
        <p:nvSpPr>
          <p:cNvPr id="176" name="Google Shape;176;p7"/>
          <p:cNvSpPr txBox="1"/>
          <p:nvPr>
            <p:ph idx="1" type="body"/>
          </p:nvPr>
        </p:nvSpPr>
        <p:spPr>
          <a:xfrm>
            <a:off x="93232" y="1186261"/>
            <a:ext cx="5114328" cy="2564286"/>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Nutrition </a:t>
            </a:r>
            <a:r>
              <a:rPr lang="en-US">
                <a:latin typeface="Arial"/>
                <a:ea typeface="Arial"/>
                <a:cs typeface="Arial"/>
                <a:sym typeface="Arial"/>
              </a:rPr>
              <a:t>(guidelines, reading nutrition labels, planning healthy meals on a budget, nutrition resources, family style meals)</a:t>
            </a:r>
            <a:endParaRPr/>
          </a:p>
          <a:p>
            <a:pPr indent="-228600" lvl="0" marL="228600" rtl="0" algn="l">
              <a:lnSpc>
                <a:spcPct val="90000"/>
              </a:lnSpc>
              <a:spcBef>
                <a:spcPts val="1000"/>
              </a:spcBef>
              <a:spcAft>
                <a:spcPts val="0"/>
              </a:spcAft>
              <a:buClr>
                <a:schemeClr val="dk1"/>
              </a:buClr>
              <a:buSzPct val="100000"/>
              <a:buChar char="•"/>
            </a:pPr>
            <a:r>
              <a:rPr lang="en-US"/>
              <a:t>Physical Activity and Movement</a:t>
            </a:r>
            <a:endParaRPr/>
          </a:p>
          <a:p>
            <a:pPr indent="-228600" lvl="0" marL="228600" rtl="0" algn="l">
              <a:lnSpc>
                <a:spcPct val="90000"/>
              </a:lnSpc>
              <a:spcBef>
                <a:spcPts val="1000"/>
              </a:spcBef>
              <a:spcAft>
                <a:spcPts val="0"/>
              </a:spcAft>
              <a:buClr>
                <a:schemeClr val="dk1"/>
              </a:buClr>
              <a:buSzPct val="100000"/>
              <a:buChar char="•"/>
            </a:pPr>
            <a:r>
              <a:rPr lang="en-US"/>
              <a:t>Preventative Care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txBox="1"/>
          <p:nvPr>
            <p:ph type="title"/>
          </p:nvPr>
        </p:nvSpPr>
        <p:spPr>
          <a:xfrm>
            <a:off x="235762" y="794617"/>
            <a:ext cx="10515600" cy="267608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Arial"/>
              <a:buNone/>
            </a:pPr>
            <a:r>
              <a:rPr b="1" lang="en-US" sz="2000">
                <a:latin typeface="Arial"/>
                <a:ea typeface="Arial"/>
                <a:cs typeface="Arial"/>
                <a:sym typeface="Arial"/>
              </a:rPr>
              <a:t>In person Event – Bridgeville Library - 6:00- 7:00</a:t>
            </a:r>
            <a:br>
              <a:rPr b="1" lang="en-US" sz="2000">
                <a:latin typeface="Arial"/>
                <a:ea typeface="Arial"/>
                <a:cs typeface="Arial"/>
                <a:sym typeface="Arial"/>
              </a:rPr>
            </a:br>
            <a:br>
              <a:rPr b="1" lang="en-US" sz="2000">
                <a:latin typeface="Arial"/>
                <a:ea typeface="Arial"/>
                <a:cs typeface="Arial"/>
                <a:sym typeface="Arial"/>
              </a:rPr>
            </a:br>
            <a:r>
              <a:rPr b="1" lang="en-US" sz="2000">
                <a:latin typeface="Arial"/>
                <a:ea typeface="Arial"/>
                <a:cs typeface="Arial"/>
                <a:sym typeface="Arial"/>
              </a:rPr>
              <a:t>Children, Parents/Caregivers, Child Care Providers</a:t>
            </a:r>
            <a:br>
              <a:rPr b="1" lang="en-US" sz="2000">
                <a:latin typeface="Arial"/>
                <a:ea typeface="Arial"/>
                <a:cs typeface="Arial"/>
                <a:sym typeface="Arial"/>
              </a:rPr>
            </a:br>
            <a:br>
              <a:rPr b="1" lang="en-US" sz="2000">
                <a:latin typeface="Arial"/>
                <a:ea typeface="Arial"/>
                <a:cs typeface="Arial"/>
                <a:sym typeface="Arial"/>
              </a:rPr>
            </a:br>
            <a:r>
              <a:rPr b="1" lang="en-US" sz="2000">
                <a:latin typeface="Arial"/>
                <a:ea typeface="Arial"/>
                <a:cs typeface="Arial"/>
                <a:sym typeface="Arial"/>
              </a:rPr>
              <a:t>Schedule</a:t>
            </a:r>
            <a:br>
              <a:rPr lang="en-US" sz="2000">
                <a:latin typeface="Arial"/>
                <a:ea typeface="Arial"/>
                <a:cs typeface="Arial"/>
                <a:sym typeface="Arial"/>
              </a:rPr>
            </a:br>
            <a:r>
              <a:rPr lang="en-US" sz="2000">
                <a:latin typeface="Arial"/>
                <a:ea typeface="Arial"/>
                <a:cs typeface="Arial"/>
                <a:sym typeface="Arial"/>
              </a:rPr>
              <a:t>	</a:t>
            </a:r>
            <a:r>
              <a:rPr b="1" lang="en-US" sz="2000">
                <a:latin typeface="Arial"/>
                <a:ea typeface="Arial"/>
                <a:cs typeface="Arial"/>
                <a:sym typeface="Arial"/>
              </a:rPr>
              <a:t>Check-in/Passports/Gross Motor Activities</a:t>
            </a:r>
            <a:br>
              <a:rPr lang="en-US" sz="2000">
                <a:latin typeface="Arial"/>
                <a:ea typeface="Arial"/>
                <a:cs typeface="Arial"/>
                <a:sym typeface="Arial"/>
              </a:rPr>
            </a:br>
            <a:r>
              <a:rPr lang="en-US" sz="2000">
                <a:latin typeface="Arial"/>
                <a:ea typeface="Arial"/>
                <a:cs typeface="Arial"/>
                <a:sym typeface="Arial"/>
              </a:rPr>
              <a:t>	</a:t>
            </a:r>
            <a:r>
              <a:rPr b="1" lang="en-US" sz="2000">
                <a:latin typeface="Arial"/>
                <a:ea typeface="Arial"/>
                <a:cs typeface="Arial"/>
                <a:sym typeface="Arial"/>
              </a:rPr>
              <a:t>Group Activity- Movement Activities	</a:t>
            </a:r>
            <a:br>
              <a:rPr b="1" lang="en-US" sz="2000">
                <a:latin typeface="Arial"/>
                <a:ea typeface="Arial"/>
                <a:cs typeface="Arial"/>
                <a:sym typeface="Arial"/>
              </a:rPr>
            </a:br>
            <a:r>
              <a:rPr b="1" lang="en-US" sz="2000">
                <a:latin typeface="Arial"/>
                <a:ea typeface="Arial"/>
                <a:cs typeface="Arial"/>
                <a:sym typeface="Arial"/>
              </a:rPr>
              <a:t>	6 Learning Stations- Passport/Take Home Material Instructions</a:t>
            </a:r>
            <a:br>
              <a:rPr b="1" lang="en-US" sz="2000">
                <a:latin typeface="Arial"/>
                <a:ea typeface="Arial"/>
                <a:cs typeface="Arial"/>
                <a:sym typeface="Arial"/>
              </a:rPr>
            </a:br>
            <a:r>
              <a:rPr b="1" lang="en-US" sz="2000">
                <a:latin typeface="Arial"/>
                <a:ea typeface="Arial"/>
                <a:cs typeface="Arial"/>
                <a:sym typeface="Arial"/>
              </a:rPr>
              <a:t>	Closing and Check Out- Surveys and Take-home Bags</a:t>
            </a:r>
            <a:endParaRPr sz="3600"/>
          </a:p>
        </p:txBody>
      </p:sp>
      <p:graphicFrame>
        <p:nvGraphicFramePr>
          <p:cNvPr id="182" name="Google Shape;182;p8"/>
          <p:cNvGraphicFramePr/>
          <p:nvPr/>
        </p:nvGraphicFramePr>
        <p:xfrm>
          <a:off x="344819" y="3591885"/>
          <a:ext cx="3000000" cy="3000000"/>
        </p:xfrm>
        <a:graphic>
          <a:graphicData uri="http://schemas.openxmlformats.org/drawingml/2006/table">
            <a:tbl>
              <a:tblPr>
                <a:noFill/>
                <a:tableStyleId>{EFF44DED-92F9-44FD-AFF9-2BCCA8587955}</a:tableStyleId>
              </a:tblPr>
              <a:tblGrid>
                <a:gridCol w="1050150"/>
                <a:gridCol w="7110425"/>
              </a:tblGrid>
              <a:tr h="86350">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1</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b="1" lang="en-US" sz="1800" u="none" cap="none" strike="noStrike"/>
                        <a:t>Preventative Care Station</a:t>
                      </a:r>
                      <a:r>
                        <a:rPr b="1" lang="en-US" sz="1800"/>
                        <a:t>-</a:t>
                      </a:r>
                      <a:r>
                        <a:rPr b="1" lang="en-US" sz="1800" u="none" cap="none" strike="noStrike"/>
                        <a:t> Activity and Resources with preventative care information including a g</a:t>
                      </a:r>
                      <a:r>
                        <a:rPr b="1" lang="en-US" sz="1800"/>
                        <a:t>ame with the child’s journey to the doctors </a:t>
                      </a:r>
                      <a:r>
                        <a:rPr b="1" lang="en-US" sz="1800"/>
                        <a:t>office</a:t>
                      </a:r>
                      <a:r>
                        <a:rPr b="1" lang="en-US" sz="1800"/>
                        <a:t> for their well visit</a:t>
                      </a:r>
                      <a:r>
                        <a:rPr b="1" lang="en-US" sz="1800" u="none" cap="none" strike="noStrike"/>
                        <a:t>. </a:t>
                      </a:r>
                      <a:br>
                        <a:rPr lang="en-US" sz="1800" u="none" cap="none" strike="noStrike"/>
                      </a:b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7875">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2</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t> </a:t>
                      </a:r>
                      <a:r>
                        <a:rPr b="1" lang="en-US" sz="1800" u="none" cap="none" strike="noStrike"/>
                        <a:t>Nutrition- Planning a </a:t>
                      </a:r>
                      <a:r>
                        <a:rPr b="1" lang="en-US" sz="1800"/>
                        <a:t>m</a:t>
                      </a:r>
                      <a:r>
                        <a:rPr b="1" lang="en-US" sz="1800" u="none" cap="none" strike="noStrike"/>
                        <a:t>enu (Meal Template) Fake Food</a:t>
                      </a: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7875">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3</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t> </a:t>
                      </a:r>
                      <a:r>
                        <a:rPr b="1" lang="en-US" sz="1800" u="none" cap="none" strike="noStrike"/>
                        <a:t>Yoga/Breathing/ </a:t>
                      </a:r>
                      <a:r>
                        <a:rPr b="1" lang="en-US" sz="1800"/>
                        <a:t>Meditation</a:t>
                      </a:r>
                      <a:r>
                        <a:rPr b="1" lang="en-US" sz="1800" u="none" cap="none" strike="noStrike"/>
                        <a:t>- Yoga Mats and Posing Cards</a:t>
                      </a: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7875">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4</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t> </a:t>
                      </a:r>
                      <a:r>
                        <a:rPr b="1" lang="en-US" sz="1800" u="none" cap="none" strike="noStrike"/>
                        <a:t>Routine sequence daily schedule (Things to do before bed, how to get ready for your day) </a:t>
                      </a: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7875">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5 </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t> </a:t>
                      </a:r>
                      <a:r>
                        <a:rPr b="1" lang="en-US" sz="1800" u="none" cap="none" strike="noStrike"/>
                        <a:t>Book with Movement Activity (</a:t>
                      </a:r>
                      <a:r>
                        <a:rPr b="1" lang="en-US" sz="1800"/>
                        <a:t>Head to Toe)</a:t>
                      </a:r>
                      <a:r>
                        <a:rPr b="1" lang="en-US" sz="1800" u="none" cap="none" strike="noStrike"/>
                        <a:t>)</a:t>
                      </a: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7875">
                <a:tc>
                  <a:txBody>
                    <a:bodyPr/>
                    <a:lstStyle/>
                    <a:p>
                      <a:pPr indent="0" lvl="0" marL="0" marR="0" rtl="0" algn="l">
                        <a:spcBef>
                          <a:spcPts val="0"/>
                        </a:spcBef>
                        <a:spcAft>
                          <a:spcPts val="0"/>
                        </a:spcAft>
                        <a:buClr>
                          <a:schemeClr val="dk1"/>
                        </a:buClr>
                        <a:buSzPts val="1800"/>
                        <a:buFont typeface="Arial"/>
                        <a:buNone/>
                      </a:pPr>
                      <a:r>
                        <a:rPr b="1" lang="en-US" sz="1800" u="none" cap="none" strike="noStrike"/>
                        <a:t>Station 6</a:t>
                      </a:r>
                      <a:endParaRPr b="1"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800"/>
                        <a:buFont typeface="Arial"/>
                        <a:buNone/>
                      </a:pPr>
                      <a:r>
                        <a:rPr lang="en-US" sz="1800" u="none" cap="none" strike="noStrike"/>
                        <a:t> </a:t>
                      </a:r>
                      <a:r>
                        <a:rPr b="1" lang="en-US" sz="1800" u="none" cap="none" strike="noStrike"/>
                        <a:t>Feelings- Happy Sad Cards, Emoji Ball. Movements related to feelings</a:t>
                      </a:r>
                      <a:endParaRPr b="0" i="0" sz="1800" u="none" cap="none" strike="noStrike">
                        <a:solidFill>
                          <a:srgbClr val="000000"/>
                        </a:solidFill>
                        <a:latin typeface="Arial"/>
                        <a:ea typeface="Arial"/>
                        <a:cs typeface="Arial"/>
                        <a:sym typeface="Arial"/>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183" name="Google Shape;183;p8"/>
          <p:cNvSpPr txBox="1"/>
          <p:nvPr/>
        </p:nvSpPr>
        <p:spPr>
          <a:xfrm>
            <a:off x="553673" y="88663"/>
            <a:ext cx="853999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Arial"/>
                <a:ea typeface="Arial"/>
                <a:cs typeface="Arial"/>
                <a:sym typeface="Arial"/>
              </a:rPr>
              <a:t>Healthy Kids Healthy Future Project </a:t>
            </a:r>
            <a:endParaRPr sz="3200">
              <a:solidFill>
                <a:schemeClr val="dk1"/>
              </a:solidFill>
              <a:latin typeface="Arial"/>
              <a:ea typeface="Arial"/>
              <a:cs typeface="Arial"/>
              <a:sym typeface="Arial"/>
            </a:endParaRPr>
          </a:p>
        </p:txBody>
      </p:sp>
      <p:pic>
        <p:nvPicPr>
          <p:cNvPr id="184" name="Google Shape;184;p8"/>
          <p:cNvPicPr preferRelativeResize="0"/>
          <p:nvPr/>
        </p:nvPicPr>
        <p:blipFill rotWithShape="1">
          <a:blip r:embed="rId3">
            <a:alphaModFix/>
          </a:blip>
          <a:srcRect b="0" l="0" r="0" t="0"/>
          <a:stretch/>
        </p:blipFill>
        <p:spPr>
          <a:xfrm>
            <a:off x="8888289" y="483761"/>
            <a:ext cx="3178364" cy="4307747"/>
          </a:xfrm>
          <a:prstGeom prst="rect">
            <a:avLst/>
          </a:prstGeom>
          <a:noFill/>
          <a:ln>
            <a:noFill/>
          </a:ln>
        </p:spPr>
      </p:pic>
      <p:pic>
        <p:nvPicPr>
          <p:cNvPr id="185" name="Google Shape;185;p8"/>
          <p:cNvPicPr preferRelativeResize="0"/>
          <p:nvPr/>
        </p:nvPicPr>
        <p:blipFill rotWithShape="1">
          <a:blip r:embed="rId4">
            <a:alphaModFix/>
          </a:blip>
          <a:srcRect b="0" l="0" r="0" t="0"/>
          <a:stretch/>
        </p:blipFill>
        <p:spPr>
          <a:xfrm>
            <a:off x="10674742" y="5190835"/>
            <a:ext cx="1229169" cy="14131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txBox="1"/>
          <p:nvPr>
            <p:ph type="title"/>
          </p:nvPr>
        </p:nvSpPr>
        <p:spPr>
          <a:xfrm>
            <a:off x="838200" y="123935"/>
            <a:ext cx="10515600" cy="7002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US"/>
              <a:t>Healthy Kids Healthy Future Project </a:t>
            </a:r>
            <a:endParaRPr/>
          </a:p>
        </p:txBody>
      </p:sp>
      <p:sp>
        <p:nvSpPr>
          <p:cNvPr id="191" name="Google Shape;191;p9"/>
          <p:cNvSpPr txBox="1"/>
          <p:nvPr/>
        </p:nvSpPr>
        <p:spPr>
          <a:xfrm>
            <a:off x="5191862" y="886240"/>
            <a:ext cx="6097464" cy="5255541"/>
          </a:xfrm>
          <a:prstGeom prst="rect">
            <a:avLst/>
          </a:prstGeom>
          <a:noFill/>
          <a:ln>
            <a:noFill/>
          </a:ln>
        </p:spPr>
        <p:txBody>
          <a:bodyPr anchorCtr="0" anchor="t" bIns="45700" lIns="91425" spcFirstLastPara="1" rIns="91425" wrap="square" tIns="45700">
            <a:spAutoFit/>
          </a:bodyPr>
          <a:lstStyle/>
          <a:p>
            <a:pPr indent="0" lvl="1" marL="457200" marR="0" rtl="0" algn="l">
              <a:lnSpc>
                <a:spcPct val="115000"/>
              </a:lnSpc>
              <a:spcBef>
                <a:spcPts val="0"/>
              </a:spcBef>
              <a:spcAft>
                <a:spcPts val="0"/>
              </a:spcAft>
              <a:buNone/>
            </a:pPr>
            <a:r>
              <a:rPr b="0" i="0" lang="en-US" sz="2400" u="none" cap="none" strike="noStrike">
                <a:solidFill>
                  <a:schemeClr val="dk1"/>
                </a:solidFill>
                <a:latin typeface="Arial"/>
                <a:ea typeface="Arial"/>
                <a:cs typeface="Arial"/>
                <a:sym typeface="Arial"/>
              </a:rPr>
              <a:t>Outcomes and Next Steps </a:t>
            </a:r>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Event Survey Results</a:t>
            </a:r>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Follow up Meeting with EC Providers</a:t>
            </a:r>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Session Recordings</a:t>
            </a:r>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Family Follow-up Email</a:t>
            </a:r>
            <a:endParaRPr b="0" i="0" sz="2400" u="none" cap="none" strike="noStrike">
              <a:solidFill>
                <a:schemeClr val="dk1"/>
              </a:solidFill>
              <a:latin typeface="Arial"/>
              <a:ea typeface="Arial"/>
              <a:cs typeface="Arial"/>
              <a:sym typeface="Arial"/>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Ongoing Engagement with Community Partners </a:t>
            </a:r>
            <a:endParaRPr/>
          </a:p>
          <a:p>
            <a:pPr indent="-228600" lvl="2" marL="1143000" marR="0" rtl="0" algn="l">
              <a:lnSpc>
                <a:spcPct val="115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Recommendations on Future Topics. </a:t>
            </a:r>
            <a:endParaRPr/>
          </a:p>
          <a:p>
            <a:pPr indent="-228600" lvl="2" marL="1143000" marR="0" rtl="0" algn="l">
              <a:lnSpc>
                <a:spcPct val="115000"/>
              </a:lnSpc>
              <a:spcBef>
                <a:spcPts val="8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Sharing with the Early Childhood Community</a:t>
            </a:r>
            <a:endParaRPr b="0" i="0" sz="2400" u="none" cap="none" strike="noStrike">
              <a:solidFill>
                <a:schemeClr val="dk1"/>
              </a:solidFill>
              <a:latin typeface="Arial"/>
              <a:ea typeface="Arial"/>
              <a:cs typeface="Arial"/>
              <a:sym typeface="Arial"/>
            </a:endParaRPr>
          </a:p>
        </p:txBody>
      </p:sp>
      <p:pic>
        <p:nvPicPr>
          <p:cNvPr id="192" name="Google Shape;192;p9"/>
          <p:cNvPicPr preferRelativeResize="0"/>
          <p:nvPr/>
        </p:nvPicPr>
        <p:blipFill rotWithShape="1">
          <a:blip r:embed="rId3">
            <a:alphaModFix/>
          </a:blip>
          <a:srcRect b="0" l="0" r="0" t="0"/>
          <a:stretch/>
        </p:blipFill>
        <p:spPr>
          <a:xfrm>
            <a:off x="1376064" y="4689269"/>
            <a:ext cx="1564976" cy="2086635"/>
          </a:xfrm>
          <a:prstGeom prst="rect">
            <a:avLst/>
          </a:prstGeom>
          <a:noFill/>
          <a:ln>
            <a:noFill/>
          </a:ln>
        </p:spPr>
      </p:pic>
      <p:pic>
        <p:nvPicPr>
          <p:cNvPr id="193" name="Google Shape;193;p9"/>
          <p:cNvPicPr preferRelativeResize="0"/>
          <p:nvPr/>
        </p:nvPicPr>
        <p:blipFill rotWithShape="1">
          <a:blip r:embed="rId4">
            <a:alphaModFix/>
          </a:blip>
          <a:srcRect b="0" l="0" r="0" t="0"/>
          <a:stretch/>
        </p:blipFill>
        <p:spPr>
          <a:xfrm>
            <a:off x="711826" y="824212"/>
            <a:ext cx="3797618" cy="1813247"/>
          </a:xfrm>
          <a:prstGeom prst="rect">
            <a:avLst/>
          </a:prstGeom>
          <a:noFill/>
          <a:ln>
            <a:noFill/>
          </a:ln>
        </p:spPr>
      </p:pic>
      <p:pic>
        <p:nvPicPr>
          <p:cNvPr id="194" name="Google Shape;194;p9"/>
          <p:cNvPicPr preferRelativeResize="0"/>
          <p:nvPr/>
        </p:nvPicPr>
        <p:blipFill rotWithShape="1">
          <a:blip r:embed="rId5">
            <a:alphaModFix/>
          </a:blip>
          <a:srcRect b="0" l="0" r="0" t="0"/>
          <a:stretch/>
        </p:blipFill>
        <p:spPr>
          <a:xfrm>
            <a:off x="165644" y="2758753"/>
            <a:ext cx="1992908" cy="1749161"/>
          </a:xfrm>
          <a:prstGeom prst="rect">
            <a:avLst/>
          </a:prstGeom>
          <a:noFill/>
          <a:ln>
            <a:noFill/>
          </a:ln>
        </p:spPr>
      </p:pic>
      <p:pic>
        <p:nvPicPr>
          <p:cNvPr id="195" name="Google Shape;195;p9"/>
          <p:cNvPicPr preferRelativeResize="0"/>
          <p:nvPr/>
        </p:nvPicPr>
        <p:blipFill rotWithShape="1">
          <a:blip r:embed="rId6">
            <a:alphaModFix/>
          </a:blip>
          <a:srcRect b="0" l="0" r="0" t="0"/>
          <a:stretch/>
        </p:blipFill>
        <p:spPr>
          <a:xfrm>
            <a:off x="3508244" y="4689269"/>
            <a:ext cx="1564975" cy="2086634"/>
          </a:xfrm>
          <a:prstGeom prst="rect">
            <a:avLst/>
          </a:prstGeom>
          <a:noFill/>
          <a:ln>
            <a:noFill/>
          </a:ln>
        </p:spPr>
      </p:pic>
      <p:pic>
        <p:nvPicPr>
          <p:cNvPr id="196" name="Google Shape;196;p9"/>
          <p:cNvPicPr preferRelativeResize="0"/>
          <p:nvPr/>
        </p:nvPicPr>
        <p:blipFill rotWithShape="1">
          <a:blip r:embed="rId7">
            <a:alphaModFix/>
          </a:blip>
          <a:srcRect b="0" l="0" r="0" t="0"/>
          <a:stretch/>
        </p:blipFill>
        <p:spPr>
          <a:xfrm>
            <a:off x="10742575" y="5199224"/>
            <a:ext cx="1229169" cy="1413163"/>
          </a:xfrm>
          <a:prstGeom prst="rect">
            <a:avLst/>
          </a:prstGeom>
          <a:noFill/>
          <a:ln>
            <a:noFill/>
          </a:ln>
        </p:spPr>
      </p:pic>
      <p:pic>
        <p:nvPicPr>
          <p:cNvPr id="197" name="Google Shape;197;p9"/>
          <p:cNvPicPr preferRelativeResize="0"/>
          <p:nvPr/>
        </p:nvPicPr>
        <p:blipFill rotWithShape="1">
          <a:blip r:embed="rId8">
            <a:alphaModFix/>
          </a:blip>
          <a:srcRect b="0" l="0" r="0" t="0"/>
          <a:stretch/>
        </p:blipFill>
        <p:spPr>
          <a:xfrm>
            <a:off x="2643877" y="2818814"/>
            <a:ext cx="2841765" cy="15897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2026-04-24T13:21:15Z</dcterms:created>
  <dc:creator>Diane Frentzel</dc:creator>
</cp:coreProperties>
</file>