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6" r:id="rId2"/>
  </p:sldMasterIdLst>
  <p:notesMasterIdLst>
    <p:notesMasterId r:id="rId32"/>
  </p:notesMasterIdLst>
  <p:sldIdLst>
    <p:sldId id="278" r:id="rId3"/>
    <p:sldId id="259" r:id="rId4"/>
    <p:sldId id="280" r:id="rId5"/>
    <p:sldId id="281" r:id="rId6"/>
    <p:sldId id="282" r:id="rId7"/>
    <p:sldId id="283" r:id="rId8"/>
    <p:sldId id="295" r:id="rId9"/>
    <p:sldId id="284" r:id="rId10"/>
    <p:sldId id="256" r:id="rId11"/>
    <p:sldId id="257" r:id="rId12"/>
    <p:sldId id="279" r:id="rId13"/>
    <p:sldId id="262" r:id="rId14"/>
    <p:sldId id="285" r:id="rId15"/>
    <p:sldId id="297" r:id="rId16"/>
    <p:sldId id="286" r:id="rId17"/>
    <p:sldId id="287" r:id="rId18"/>
    <p:sldId id="288" r:id="rId19"/>
    <p:sldId id="289" r:id="rId20"/>
    <p:sldId id="290" r:id="rId21"/>
    <p:sldId id="291" r:id="rId22"/>
    <p:sldId id="276" r:id="rId23"/>
    <p:sldId id="277" r:id="rId24"/>
    <p:sldId id="292" r:id="rId25"/>
    <p:sldId id="296" r:id="rId26"/>
    <p:sldId id="294" r:id="rId27"/>
    <p:sldId id="293" r:id="rId28"/>
    <p:sldId id="265" r:id="rId29"/>
    <p:sldId id="263" r:id="rId30"/>
    <p:sldId id="275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ontserrat" panose="020B0604020202020204" charset="0"/>
      <p:regular r:id="rId37"/>
      <p:bold r:id="rId38"/>
      <p:italic r:id="rId39"/>
      <p:boldItalic r:id="rId40"/>
    </p:embeddedFont>
    <p:embeddedFont>
      <p:font typeface="Montserrat SemiBold" panose="020B0604020202020204" charset="0"/>
      <p:regular r:id="rId41"/>
      <p:bold r:id="rId42"/>
      <p:italic r:id="rId43"/>
      <p:boldItalic r:id="rId44"/>
    </p:embeddedFont>
    <p:embeddedFont>
      <p:font typeface="Oi" panose="020B060402020202020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31">
          <p15:clr>
            <a:srgbClr val="747775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g0XKG8fmuo9+y9k7PNnLus7GR1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67"/>
      </p:cViewPr>
      <p:guideLst>
        <p:guide orient="horz" pos="33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260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5482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725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147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5483faa23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25483faa23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424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5483faa23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25483faa23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668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e179cb7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fe179cb7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044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e179cb7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fe179cb7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105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6313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3846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49595f0f78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349595f0f78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The Farmers Market Program is the flagship program of The Food Trust. It’s where everything began back in 1992.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Since, TFT has operated a network of farmers markets across the city of Philadelphia, including Clark Park Farmers Market, Philly’s oldest year-round market, and Headhouse Farmers Market, one of the city’s largest outdoor markets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Today, TFT operates 6 markets across the city, 3 YR and 3 seasonal which open from July to November each year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With access being core to our mission, all of our markets accept SNAP/EBT, WIC and Senior Farmers Market Nutrition Program (FMNP) checks, and Food Bucks (fruit and vegetable coupons)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Additionally, our markets are host to nutrition lessons, cooking demonstrations, and more opportunities for people to stay informed about ways to bring healthy options home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With over 400,000 customers on average per year and 75+ vendors/small businesses, you can see how the FMP is a community keystone where local agriculture, local small business development, civic engagement, and food access intertwine</a:t>
            </a: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26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c51b3423c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34c51b3423c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730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b9930168b3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3b9930168b3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b9930168b3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3b9930168b3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Healthy Food Financing Initiatives (HFFIs) are grocery financing programs designed to improve access to healthy food and expand economic opportunity in underserved areas.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goal as HFFI administrators to promote the programs’ mission: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support small businesses in low-income areas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create economic opportunities, further development, and support the creation and retention of jobs,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to increase access to healthy and affordable foods for underserved communities.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690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b9930168b3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3b9930168b3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1300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5483faa23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g25483faa23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3047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531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l" t="t" r="r" b="b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1524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2"/>
          <p:cNvSpPr txBox="1">
            <a:spLocks noGrp="1"/>
          </p:cNvSpPr>
          <p:nvPr>
            <p:ph type="ctrTitle"/>
          </p:nvPr>
        </p:nvSpPr>
        <p:spPr>
          <a:xfrm>
            <a:off x="2296350" y="1991850"/>
            <a:ext cx="45513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840975" y="956004"/>
            <a:ext cx="3621900" cy="29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⊡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2"/>
          </p:nvPr>
        </p:nvSpPr>
        <p:spPr>
          <a:xfrm>
            <a:off x="4681053" y="956004"/>
            <a:ext cx="3621900" cy="29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⊡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689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4" name="Google Shape;74;p18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141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753900" y="971550"/>
            <a:ext cx="2440500" cy="3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body" idx="2"/>
          </p:nvPr>
        </p:nvSpPr>
        <p:spPr>
          <a:xfrm>
            <a:off x="3319596" y="971550"/>
            <a:ext cx="2440500" cy="3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3"/>
          </p:nvPr>
        </p:nvSpPr>
        <p:spPr>
          <a:xfrm>
            <a:off x="5885292" y="971550"/>
            <a:ext cx="2440500" cy="3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0292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/>
          <p:nvPr/>
        </p:nvSpPr>
        <p:spPr>
          <a:xfrm>
            <a:off x="558125" y="550425"/>
            <a:ext cx="8028198" cy="4042637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84" name="Google Shape;84;p20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609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l" t="t" r="r" b="b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87" name="Google Shape;87;p21"/>
          <p:cNvSpPr txBox="1">
            <a:spLocks noGrp="1"/>
          </p:cNvSpPr>
          <p:nvPr>
            <p:ph type="body" idx="1"/>
          </p:nvPr>
        </p:nvSpPr>
        <p:spPr>
          <a:xfrm>
            <a:off x="2037600" y="2161800"/>
            <a:ext cx="50688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 i="1">
                <a:solidFill>
                  <a:srgbClr val="CCCCCC"/>
                </a:solidFill>
              </a:defRPr>
            </a:lvl1pPr>
            <a:lvl2pPr marL="914400" lvl="1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 i="1">
                <a:solidFill>
                  <a:srgbClr val="CCCCCC"/>
                </a:solidFill>
              </a:defRPr>
            </a:lvl2pPr>
            <a:lvl3pPr marL="1371600" lvl="2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 i="1">
                <a:solidFill>
                  <a:srgbClr val="CCCCCC"/>
                </a:solidFill>
              </a:defRPr>
            </a:lvl3pPr>
            <a:lvl4pPr marL="1828800" lvl="3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>
                <a:solidFill>
                  <a:srgbClr val="CCCCCC"/>
                </a:solidFill>
              </a:defRPr>
            </a:lvl4pPr>
            <a:lvl5pPr marL="2286000" lvl="4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>
                <a:solidFill>
                  <a:srgbClr val="CCCCCC"/>
                </a:solidFill>
              </a:defRPr>
            </a:lvl5pPr>
            <a:lvl6pPr marL="2743200" lvl="5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■"/>
              <a:defRPr i="1">
                <a:solidFill>
                  <a:srgbClr val="CCCCCC"/>
                </a:solidFill>
              </a:defRPr>
            </a:lvl6pPr>
            <a:lvl7pPr marL="3200400" lvl="6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  <a:defRPr i="1">
                <a:solidFill>
                  <a:srgbClr val="CCCCCC"/>
                </a:solidFill>
              </a:defRPr>
            </a:lvl7pPr>
            <a:lvl8pPr marL="3657600" lvl="7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○"/>
              <a:defRPr i="1">
                <a:solidFill>
                  <a:srgbClr val="CCCCCC"/>
                </a:solidFill>
              </a:defRPr>
            </a:lvl8pPr>
            <a:lvl9pPr marL="4114800" lvl="8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■"/>
              <a:defRPr i="1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21"/>
          <p:cNvSpPr txBox="1"/>
          <p:nvPr/>
        </p:nvSpPr>
        <p:spPr>
          <a:xfrm>
            <a:off x="3853200" y="293593"/>
            <a:ext cx="14376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" sz="96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9600" b="0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-125" y="4337850"/>
            <a:ext cx="9144000" cy="8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8546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_1">
    <p:bg>
      <p:bgPr>
        <a:solidFill>
          <a:schemeClr val="dk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3"/>
          <p:cNvSpPr/>
          <p:nvPr/>
        </p:nvSpPr>
        <p:spPr>
          <a:xfrm>
            <a:off x="558125" y="550425"/>
            <a:ext cx="8028198" cy="4042637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24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1" name="Google Shape;21;p25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body" idx="1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⊡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753900" y="971550"/>
            <a:ext cx="2440500" cy="3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body" idx="2"/>
          </p:nvPr>
        </p:nvSpPr>
        <p:spPr>
          <a:xfrm>
            <a:off x="3319596" y="971550"/>
            <a:ext cx="2440500" cy="3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3"/>
          </p:nvPr>
        </p:nvSpPr>
        <p:spPr>
          <a:xfrm>
            <a:off x="5885292" y="971550"/>
            <a:ext cx="2440500" cy="3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dk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l" t="t" r="r" b="b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2037600" y="2161800"/>
            <a:ext cx="50688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 i="1">
                <a:solidFill>
                  <a:srgbClr val="CCCCCC"/>
                </a:solidFill>
              </a:defRPr>
            </a:lvl1pPr>
            <a:lvl2pPr marL="914400" lvl="1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 i="1">
                <a:solidFill>
                  <a:srgbClr val="CCCCCC"/>
                </a:solidFill>
              </a:defRPr>
            </a:lvl2pPr>
            <a:lvl3pPr marL="1371600" lvl="2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 i="1">
                <a:solidFill>
                  <a:srgbClr val="CCCCCC"/>
                </a:solidFill>
              </a:defRPr>
            </a:lvl3pPr>
            <a:lvl4pPr marL="1828800" lvl="3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>
                <a:solidFill>
                  <a:srgbClr val="CCCCCC"/>
                </a:solidFill>
              </a:defRPr>
            </a:lvl4pPr>
            <a:lvl5pPr marL="2286000" lvl="4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>
                <a:solidFill>
                  <a:srgbClr val="CCCCCC"/>
                </a:solidFill>
              </a:defRPr>
            </a:lvl5pPr>
            <a:lvl6pPr marL="2743200" lvl="5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■"/>
              <a:defRPr i="1">
                <a:solidFill>
                  <a:srgbClr val="CCCCCC"/>
                </a:solidFill>
              </a:defRPr>
            </a:lvl6pPr>
            <a:lvl7pPr marL="3200400" lvl="6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  <a:defRPr i="1">
                <a:solidFill>
                  <a:srgbClr val="CCCCCC"/>
                </a:solidFill>
              </a:defRPr>
            </a:lvl7pPr>
            <a:lvl8pPr marL="3657600" lvl="7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○"/>
              <a:defRPr i="1">
                <a:solidFill>
                  <a:srgbClr val="CCCCCC"/>
                </a:solidFill>
              </a:defRPr>
            </a:lvl8pPr>
            <a:lvl9pPr marL="4114800" lvl="8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■"/>
              <a:defRPr i="1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8"/>
          <p:cNvSpPr txBox="1"/>
          <p:nvPr/>
        </p:nvSpPr>
        <p:spPr>
          <a:xfrm>
            <a:off x="3853200" y="293593"/>
            <a:ext cx="14376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" sz="96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9600" b="0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41;p28"/>
          <p:cNvSpPr txBox="1">
            <a:spLocks noGrp="1"/>
          </p:cNvSpPr>
          <p:nvPr>
            <p:ph type="sldNum" idx="12"/>
          </p:nvPr>
        </p:nvSpPr>
        <p:spPr>
          <a:xfrm>
            <a:off x="-125" y="4337850"/>
            <a:ext cx="9144000" cy="8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l" t="t" r="r" b="b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1524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2296350" y="1991850"/>
            <a:ext cx="45513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152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⊡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422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 inverse">
    <p:bg>
      <p:bgPr>
        <a:solidFill>
          <a:schemeClr val="dk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/>
          <p:nvPr/>
        </p:nvSpPr>
        <p:spPr>
          <a:xfrm>
            <a:off x="558125" y="550425"/>
            <a:ext cx="8028198" cy="4042637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w="762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126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i"/>
              <a:buChar char="⊡"/>
              <a:defRPr sz="3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i"/>
              <a:buChar char="□"/>
              <a:defRPr sz="24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i"/>
              <a:buChar char="■"/>
              <a:defRPr sz="24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i"/>
              <a:buChar char="●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Char char="○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Char char="■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Char char="●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Char char="○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Char char="■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i"/>
              <a:buChar char="⊡"/>
              <a:defRPr sz="3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1pPr>
            <a:lvl2pPr marL="914400" marR="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i"/>
              <a:buChar char="□"/>
              <a:defRPr sz="24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i"/>
              <a:buChar char="■"/>
              <a:defRPr sz="24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i"/>
              <a:buChar char="●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Char char="○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Char char="■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Char char="●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Char char="○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Char char="■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298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"/>
          <p:cNvSpPr txBox="1">
            <a:spLocks noGrp="1"/>
          </p:cNvSpPr>
          <p:nvPr>
            <p:ph type="ctrTitle"/>
          </p:nvPr>
        </p:nvSpPr>
        <p:spPr>
          <a:xfrm>
            <a:off x="2296350" y="1991850"/>
            <a:ext cx="45513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600" dirty="0" smtClean="0">
                <a:solidFill>
                  <a:srgbClr val="403C3B"/>
                </a:solidFill>
              </a:rPr>
              <a:t>Advancing Healthy Lifestyles Conference</a:t>
            </a:r>
            <a:br>
              <a:rPr lang="en" sz="3600" dirty="0" smtClean="0">
                <a:solidFill>
                  <a:srgbClr val="403C3B"/>
                </a:solidFill>
              </a:rPr>
            </a:br>
            <a:endParaRPr sz="3600" dirty="0">
              <a:solidFill>
                <a:srgbClr val="403C3B"/>
              </a:solidFill>
            </a:endParaRPr>
          </a:p>
        </p:txBody>
      </p:sp>
      <p:pic>
        <p:nvPicPr>
          <p:cNvPr id="50" name="Google Shape;5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6109" y="475531"/>
            <a:ext cx="671782" cy="67178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"/>
          <p:cNvSpPr txBox="1"/>
          <p:nvPr/>
        </p:nvSpPr>
        <p:spPr>
          <a:xfrm>
            <a:off x="1603800" y="2667477"/>
            <a:ext cx="5936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i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51670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"/>
          <p:cNvSpPr txBox="1">
            <a:spLocks noGrp="1"/>
          </p:cNvSpPr>
          <p:nvPr>
            <p:ph type="body" idx="4294967295"/>
          </p:nvPr>
        </p:nvSpPr>
        <p:spPr>
          <a:xfrm>
            <a:off x="4441371" y="1959428"/>
            <a:ext cx="5598904" cy="117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" sz="40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Our mission: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" sz="400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Delicious,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" sz="400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Nutritious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" sz="400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Food for All</a:t>
            </a:r>
            <a:endParaRPr sz="400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" name="Google Shape;5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5984" y="223282"/>
            <a:ext cx="671782" cy="671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7396" y="4155050"/>
            <a:ext cx="1706688" cy="62576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"/>
          <p:cNvSpPr txBox="1"/>
          <p:nvPr/>
        </p:nvSpPr>
        <p:spPr>
          <a:xfrm>
            <a:off x="3241650" y="254220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</a:pPr>
            <a:r>
              <a:rPr lang="en" sz="16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CORE PROGRAMMING ELEMENTS</a:t>
            </a:r>
            <a:endParaRPr sz="1600"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" name="Google Shape;7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8810" y="1674769"/>
            <a:ext cx="1473963" cy="147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6766" y="1674770"/>
            <a:ext cx="1473963" cy="147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50854" y="1674769"/>
            <a:ext cx="1473963" cy="147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9183" y="1674769"/>
            <a:ext cx="1469500" cy="1469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"/>
          <p:cNvSpPr txBox="1"/>
          <p:nvPr/>
        </p:nvSpPr>
        <p:spPr>
          <a:xfrm>
            <a:off x="1711662" y="3144269"/>
            <a:ext cx="890400" cy="10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Access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9;p3"/>
          <p:cNvSpPr txBox="1"/>
          <p:nvPr/>
        </p:nvSpPr>
        <p:spPr>
          <a:xfrm>
            <a:off x="3103602" y="3144269"/>
            <a:ext cx="1320300" cy="10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Affordability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3"/>
          <p:cNvSpPr txBox="1"/>
          <p:nvPr/>
        </p:nvSpPr>
        <p:spPr>
          <a:xfrm>
            <a:off x="4715648" y="3144269"/>
            <a:ext cx="1320300" cy="10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Education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p3"/>
          <p:cNvSpPr txBox="1"/>
          <p:nvPr/>
        </p:nvSpPr>
        <p:spPr>
          <a:xfrm>
            <a:off x="6353223" y="3144269"/>
            <a:ext cx="12585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Advocacy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3"/>
          <p:cNvSpPr txBox="1"/>
          <p:nvPr/>
        </p:nvSpPr>
        <p:spPr>
          <a:xfrm>
            <a:off x="1294100" y="1038075"/>
            <a:ext cx="66231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Supporting Community Health Through a Holistic Approach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37283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b9930168b3_0_100"/>
          <p:cNvSpPr txBox="1">
            <a:spLocks noGrp="1"/>
          </p:cNvSpPr>
          <p:nvPr>
            <p:ph type="title"/>
          </p:nvPr>
        </p:nvSpPr>
        <p:spPr>
          <a:xfrm>
            <a:off x="3213187" y="88750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600"/>
              <a:t>Healthy Food Access:</a:t>
            </a:r>
            <a:endParaRPr sz="16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600"/>
              <a:t>Corner Stores</a:t>
            </a:r>
            <a:endParaRPr sz="1600"/>
          </a:p>
        </p:txBody>
      </p:sp>
      <p:sp>
        <p:nvSpPr>
          <p:cNvPr id="106" name="Google Shape;106;g3b9930168b3_0_100"/>
          <p:cNvSpPr txBox="1">
            <a:spLocks noGrp="1"/>
          </p:cNvSpPr>
          <p:nvPr>
            <p:ph type="body" idx="1"/>
          </p:nvPr>
        </p:nvSpPr>
        <p:spPr>
          <a:xfrm>
            <a:off x="-96863" y="527625"/>
            <a:ext cx="4640400" cy="44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1400" dirty="0">
                <a:latin typeface="Montserrat"/>
                <a:ea typeface="Montserrat"/>
                <a:cs typeface="Montserrat"/>
                <a:sym typeface="Montserrat"/>
              </a:rPr>
              <a:t>Store owner trainings focused on sourcing, marketing, merchandising-</a:t>
            </a:r>
            <a:r>
              <a:rPr lang="en" sz="1400" b="1" dirty="0">
                <a:latin typeface="Montserrat"/>
                <a:ea typeface="Montserrat"/>
                <a:cs typeface="Montserrat"/>
                <a:sym typeface="Montserrat"/>
              </a:rPr>
              <a:t> Over 250 stores in 2025</a:t>
            </a:r>
            <a:endParaRPr b="1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1400" dirty="0">
                <a:latin typeface="Montserrat"/>
                <a:ea typeface="Montserrat"/>
                <a:cs typeface="Montserrat"/>
                <a:sym typeface="Montserrat"/>
              </a:rPr>
              <a:t>Provide equipment to increase healthy food options: produce racks, refrigerators, shelving, blenders</a:t>
            </a:r>
            <a:endParaRPr sz="1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1400" dirty="0">
                <a:latin typeface="Montserrat"/>
                <a:ea typeface="Montserrat"/>
                <a:cs typeface="Montserrat"/>
                <a:sym typeface="Montserrat"/>
              </a:rPr>
              <a:t>Install marketing materials: price tags, signage, shelf talkers, murals, window clings</a:t>
            </a:r>
            <a:endParaRPr sz="1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1400" dirty="0">
                <a:latin typeface="Montserrat"/>
                <a:ea typeface="Montserrat"/>
                <a:cs typeface="Montserrat"/>
                <a:sym typeface="Montserrat"/>
              </a:rPr>
              <a:t>Nutrition education and store tours (</a:t>
            </a:r>
            <a:r>
              <a:rPr lang="en" sz="1400" i="1" dirty="0">
                <a:latin typeface="Montserrat"/>
                <a:ea typeface="Montserrat"/>
                <a:cs typeface="Montserrat"/>
                <a:sym typeface="Montserrat"/>
              </a:rPr>
              <a:t>Heart Smarts</a:t>
            </a:r>
            <a:r>
              <a:rPr lang="en" sz="1400" dirty="0"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1400" dirty="0">
                <a:latin typeface="Montserrat"/>
                <a:ea typeface="Montserrat"/>
                <a:cs typeface="Montserrat"/>
                <a:sym typeface="Montserrat"/>
              </a:rPr>
              <a:t>Distribute incentives for heart healthy items (</a:t>
            </a:r>
            <a:r>
              <a:rPr lang="en" sz="1400" i="1" dirty="0">
                <a:latin typeface="Montserrat"/>
                <a:ea typeface="Montserrat"/>
                <a:cs typeface="Montserrat"/>
                <a:sym typeface="Montserrat"/>
              </a:rPr>
              <a:t>Heart Bucks</a:t>
            </a:r>
            <a:r>
              <a:rPr lang="en" sz="1400" dirty="0">
                <a:latin typeface="Montserrat"/>
                <a:ea typeface="Montserrat"/>
                <a:cs typeface="Montserrat"/>
                <a:sym typeface="Montserrat"/>
              </a:rPr>
              <a:t>)- </a:t>
            </a:r>
            <a:r>
              <a:rPr lang="en" sz="1400" b="1" dirty="0">
                <a:latin typeface="Montserrat"/>
                <a:ea typeface="Montserrat"/>
                <a:cs typeface="Montserrat"/>
                <a:sym typeface="Montserrat"/>
              </a:rPr>
              <a:t>Over $100,000 in 2025</a:t>
            </a:r>
            <a:endParaRPr sz="14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1400" dirty="0">
                <a:latin typeface="Montserrat"/>
                <a:ea typeface="Montserrat"/>
                <a:cs typeface="Montserrat"/>
                <a:sym typeface="Montserrat"/>
              </a:rPr>
              <a:t>Partnerships: health screenings and resource sharing</a:t>
            </a:r>
            <a:endParaRPr sz="1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g3b9930168b3_0_10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09" name="Google Shape;109;g3b9930168b3_0_100"/>
          <p:cNvPicPr preferRelativeResize="0"/>
          <p:nvPr/>
        </p:nvPicPr>
        <p:blipFill rotWithShape="1">
          <a:blip r:embed="rId3">
            <a:alphaModFix/>
          </a:blip>
          <a:srcRect t="18988"/>
          <a:stretch/>
        </p:blipFill>
        <p:spPr>
          <a:xfrm>
            <a:off x="6648963" y="511826"/>
            <a:ext cx="2016125" cy="21865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" name="Google Shape;110;g3b9930168b3_0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0918" y="2446400"/>
            <a:ext cx="1828045" cy="13697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CA" sz="1600" dirty="0">
                <a:solidFill>
                  <a:schemeClr val="dk1"/>
                </a:solidFill>
              </a:rPr>
              <a:t>Healthy Food Access:</a:t>
            </a:r>
            <a:br>
              <a:rPr lang="en-CA" sz="1600" dirty="0">
                <a:solidFill>
                  <a:schemeClr val="dk1"/>
                </a:solidFill>
              </a:rPr>
            </a:br>
            <a:r>
              <a:rPr lang="en" sz="1600" dirty="0" smtClean="0"/>
              <a:t>Corner </a:t>
            </a:r>
            <a:r>
              <a:rPr lang="en" sz="1600" dirty="0"/>
              <a:t>Stores</a:t>
            </a:r>
            <a:endParaRPr sz="1600" dirty="0"/>
          </a:p>
        </p:txBody>
      </p:sp>
      <p:sp>
        <p:nvSpPr>
          <p:cNvPr id="69" name="Google Shape;69;p4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en" sz="800" b="1" i="0" u="none" strike="noStrike" kern="0" cap="none" spc="0" normalizeH="0" baseline="0" noProof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13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8DC63F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pic>
        <p:nvPicPr>
          <p:cNvPr id="70" name="Google Shape;7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2375" y="557098"/>
            <a:ext cx="3332925" cy="36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4"/>
          <p:cNvSpPr txBox="1"/>
          <p:nvPr/>
        </p:nvSpPr>
        <p:spPr>
          <a:xfrm>
            <a:off x="605125" y="755400"/>
            <a:ext cx="30678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Why small stores?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1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Char char="●"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Small businesses, including corner stores are the economic engine of many communities. However, there are individual, structural and systemic challenges that they may face: 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11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Char char="○"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Infrastructure limitations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11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Char char="○"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Language &amp; technology barriers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11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Char char="○"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Lack of time/skills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111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Char char="○"/>
              <a:tabLst/>
              <a:defRPr/>
            </a:pPr>
            <a:r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Supplier &amp; retailer gaps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41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483faa23f_0_8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600"/>
              <a:t>What it looks like</a:t>
            </a:r>
            <a:endParaRPr sz="1600"/>
          </a:p>
        </p:txBody>
      </p:sp>
      <p:sp>
        <p:nvSpPr>
          <p:cNvPr id="90" name="Google Shape;90;g25483faa23f_0_8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en" sz="800" b="1" i="0" u="none" strike="noStrike" kern="0" cap="none" spc="0" normalizeH="0" baseline="0" noProof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14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8DC63F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pic>
        <p:nvPicPr>
          <p:cNvPr id="91" name="Google Shape;91;g25483faa23f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500" y="786905"/>
            <a:ext cx="1676400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25483faa23f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5100" y="786898"/>
            <a:ext cx="4903425" cy="27697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25483faa23f_0_8"/>
          <p:cNvSpPr txBox="1">
            <a:spLocks noGrp="1"/>
          </p:cNvSpPr>
          <p:nvPr>
            <p:ph type="title"/>
          </p:nvPr>
        </p:nvSpPr>
        <p:spPr>
          <a:xfrm>
            <a:off x="580950" y="3120530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/>
              <a:t>BEFORE</a:t>
            </a:r>
            <a:endParaRPr/>
          </a:p>
        </p:txBody>
      </p:sp>
      <p:sp>
        <p:nvSpPr>
          <p:cNvPr id="94" name="Google Shape;94;g25483faa23f_0_8"/>
          <p:cNvSpPr txBox="1">
            <a:spLocks noGrp="1"/>
          </p:cNvSpPr>
          <p:nvPr>
            <p:ph type="title"/>
          </p:nvPr>
        </p:nvSpPr>
        <p:spPr>
          <a:xfrm>
            <a:off x="4543350" y="3501530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/>
              <a:t>AFTER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248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600"/>
              <a:t>What it looks like</a:t>
            </a:r>
            <a:endParaRPr sz="1600"/>
          </a:p>
        </p:txBody>
      </p:sp>
      <p:sp>
        <p:nvSpPr>
          <p:cNvPr id="116" name="Google Shape;116;p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117" name="Google Shape;11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58" y="573307"/>
            <a:ext cx="3782852" cy="35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4779" y="748780"/>
            <a:ext cx="4280338" cy="3210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78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600"/>
              <a:t>Marketing Materials</a:t>
            </a:r>
            <a:endParaRPr sz="1600"/>
          </a:p>
        </p:txBody>
      </p:sp>
      <p:sp>
        <p:nvSpPr>
          <p:cNvPr id="124" name="Google Shape;124;p1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125" name="Google Shape;125;p10"/>
          <p:cNvPicPr preferRelativeResize="0"/>
          <p:nvPr/>
        </p:nvPicPr>
        <p:blipFill rotWithShape="1">
          <a:blip r:embed="rId3">
            <a:alphaModFix/>
          </a:blip>
          <a:srcRect l="39584" t="19668" r="18910" b="14197"/>
          <a:stretch/>
        </p:blipFill>
        <p:spPr>
          <a:xfrm>
            <a:off x="2213905" y="574041"/>
            <a:ext cx="4397102" cy="4180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053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600"/>
              <a:t>Price Tags</a:t>
            </a:r>
            <a:endParaRPr sz="1600"/>
          </a:p>
        </p:txBody>
      </p:sp>
      <p:sp>
        <p:nvSpPr>
          <p:cNvPr id="131" name="Google Shape;131;p12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132" name="Google Shape;132;p12" descr="https://lh7-us.googleusercontent.com/os3wHwx7wZol_-7SUJibDixCn9DXAZKmK1jWZ6TbzlPtsKo-Iz0iZjtBOvgZD0yOsBPZXZSXVyad5nUWfwmuY6Ttjvct_r8IrFJ8DHozKHE5PdLV0ZZYzTBsM1ckup4ggLx1QP4dUxjfvprWihdW6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058" y="935526"/>
            <a:ext cx="2962275" cy="115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2"/>
          <p:cNvPicPr preferRelativeResize="0"/>
          <p:nvPr/>
        </p:nvPicPr>
        <p:blipFill rotWithShape="1">
          <a:blip r:embed="rId4">
            <a:alphaModFix/>
          </a:blip>
          <a:srcRect t="25371" r="65224" b="17617"/>
          <a:stretch/>
        </p:blipFill>
        <p:spPr>
          <a:xfrm>
            <a:off x="4023326" y="763760"/>
            <a:ext cx="4124325" cy="3801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80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600"/>
              <a:t>Lesson Handouts</a:t>
            </a:r>
            <a:endParaRPr sz="1600"/>
          </a:p>
        </p:txBody>
      </p:sp>
      <p:sp>
        <p:nvSpPr>
          <p:cNvPr id="148" name="Google Shape;148;p11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149" name="Google Shape;149;p11"/>
          <p:cNvPicPr preferRelativeResize="0"/>
          <p:nvPr/>
        </p:nvPicPr>
        <p:blipFill rotWithShape="1">
          <a:blip r:embed="rId3">
            <a:alphaModFix/>
          </a:blip>
          <a:srcRect l="49840" t="29077" r="29326" b="11630"/>
          <a:stretch/>
        </p:blipFill>
        <p:spPr>
          <a:xfrm>
            <a:off x="328120" y="367862"/>
            <a:ext cx="2572735" cy="4398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1"/>
          <p:cNvPicPr preferRelativeResize="0"/>
          <p:nvPr/>
        </p:nvPicPr>
        <p:blipFill rotWithShape="1">
          <a:blip r:embed="rId4">
            <a:alphaModFix/>
          </a:blip>
          <a:srcRect l="30609" t="19099" r="30128" b="23603"/>
          <a:stretch/>
        </p:blipFill>
        <p:spPr>
          <a:xfrm>
            <a:off x="3046850" y="459405"/>
            <a:ext cx="5362575" cy="4399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5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5483faa23f_0_19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600"/>
              <a:t>In their own words</a:t>
            </a:r>
            <a:endParaRPr sz="1600"/>
          </a:p>
        </p:txBody>
      </p:sp>
      <p:sp>
        <p:nvSpPr>
          <p:cNvPr id="156" name="Google Shape;156;g25483faa23f_0_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157" name="Google Shape;157;g25483faa23f_0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2563" y="1945424"/>
            <a:ext cx="3721225" cy="228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25483faa23f_0_19"/>
          <p:cNvSpPr txBox="1"/>
          <p:nvPr/>
        </p:nvSpPr>
        <p:spPr>
          <a:xfrm>
            <a:off x="1106275" y="763813"/>
            <a:ext cx="6793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“Our relationship with TFT is like we are a family. In these hard times, they have helped us, understanding the </a:t>
            </a:r>
            <a:r>
              <a:rPr lang="en" sz="1500" b="0" i="0" u="none" strike="noStrike" cap="none" dirty="0" smtClean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laws that </a:t>
            </a:r>
            <a:r>
              <a:rPr lang="en" sz="1500" b="0" i="0" u="none" strike="noStrike" cap="none" dirty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 don’t have time to stay up to date on.”</a:t>
            </a:r>
            <a:endParaRPr sz="1500" b="0" i="0" u="none" strike="noStrike" cap="none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62390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7396" y="4155050"/>
            <a:ext cx="1706688" cy="62576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"/>
          <p:cNvSpPr txBox="1"/>
          <p:nvPr/>
        </p:nvSpPr>
        <p:spPr>
          <a:xfrm>
            <a:off x="3241650" y="254220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</a:pPr>
            <a:r>
              <a:rPr lang="en" sz="1600" b="1" i="0" u="none" strike="noStrike" cap="none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About Me:</a:t>
            </a:r>
            <a:endParaRPr sz="1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5280" y="61452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tos"/>
              </a:rPr>
              <a:t>O</a:t>
            </a:r>
            <a:r>
              <a:rPr lang="en-US" dirty="0" smtClean="0">
                <a:latin typeface="Aptos"/>
              </a:rPr>
              <a:t>ver </a:t>
            </a:r>
            <a:r>
              <a:rPr lang="en-US" dirty="0">
                <a:latin typeface="Aptos"/>
              </a:rPr>
              <a:t>17 years of experience in the field of nutrition in both community and clinical settings. </a:t>
            </a:r>
            <a:endParaRPr lang="en-US" dirty="0" smtClean="0">
              <a:latin typeface="Apto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ptos"/>
              </a:rPr>
              <a:t>Clinically</a:t>
            </a:r>
            <a:r>
              <a:rPr lang="en-US" dirty="0">
                <a:latin typeface="Aptos"/>
              </a:rPr>
              <a:t>, </a:t>
            </a:r>
            <a:r>
              <a:rPr lang="en-US" dirty="0" smtClean="0">
                <a:latin typeface="Aptos"/>
              </a:rPr>
              <a:t>specialized </a:t>
            </a:r>
            <a:r>
              <a:rPr lang="en-US" dirty="0">
                <a:latin typeface="Aptos"/>
              </a:rPr>
              <a:t>in pediatric endocrinology and adult metabolic health. </a:t>
            </a:r>
            <a:endParaRPr lang="en-US" dirty="0" smtClean="0">
              <a:latin typeface="Apto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tos"/>
              </a:rPr>
              <a:t>P</a:t>
            </a:r>
            <a:r>
              <a:rPr lang="en-US" dirty="0" smtClean="0">
                <a:latin typeface="Aptos"/>
              </a:rPr>
              <a:t>ublic </a:t>
            </a:r>
            <a:r>
              <a:rPr lang="en-US" dirty="0">
                <a:latin typeface="Aptos"/>
              </a:rPr>
              <a:t>health nutrition and has created and implemented several nutrition education programs in a variety of settings, </a:t>
            </a:r>
            <a:r>
              <a:rPr lang="en-US" dirty="0" smtClean="0">
                <a:latin typeface="Aptos"/>
              </a:rPr>
              <a:t>including: farmers</a:t>
            </a:r>
            <a:r>
              <a:rPr lang="en-US" dirty="0">
                <a:latin typeface="Aptos"/>
              </a:rPr>
              <a:t>’ markets, corner stores, grocery stores, senior centers and food pantries, including co-authoring Heart Smarts, which is an evidenced-based curriculum written for small retail settings.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ptos"/>
              </a:rPr>
              <a:t>Oversee </a:t>
            </a:r>
            <a:r>
              <a:rPr lang="en-US" dirty="0">
                <a:latin typeface="Aptos"/>
              </a:rPr>
              <a:t>The Food Trust’s local, regional, and national community nutrition programming which includes Cooking Matters, Heart Smarts, Healthy Corner Store Initiative and Inside Out (Reentry and Recovery) programming</a:t>
            </a:r>
            <a:r>
              <a:rPr lang="en-US" dirty="0" smtClean="0">
                <a:latin typeface="Aptos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ptos"/>
              </a:rPr>
              <a:t>Professor of Nutrition for over 6 years at Camden County College.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564" y="503546"/>
            <a:ext cx="2929128" cy="365150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483faa23f_0_30"/>
          <p:cNvSpPr txBox="1">
            <a:spLocks noGrp="1"/>
          </p:cNvSpPr>
          <p:nvPr>
            <p:ph type="title"/>
          </p:nvPr>
        </p:nvSpPr>
        <p:spPr>
          <a:xfrm>
            <a:off x="3241650" y="99098"/>
            <a:ext cx="26607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600"/>
              <a:t>What customers are saying</a:t>
            </a:r>
            <a:endParaRPr sz="1600"/>
          </a:p>
        </p:txBody>
      </p:sp>
      <p:sp>
        <p:nvSpPr>
          <p:cNvPr id="164" name="Google Shape;164;g25483faa23f_0_3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165" name="Google Shape;165;g25483faa23f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6200" y="2011855"/>
            <a:ext cx="4495800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25483faa23f_0_30"/>
          <p:cNvSpPr txBox="1"/>
          <p:nvPr/>
        </p:nvSpPr>
        <p:spPr>
          <a:xfrm>
            <a:off x="503400" y="730200"/>
            <a:ext cx="79014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"I send all my friends to come to my corner store. There is such a variety of produce now and I really like how he promotes healthy eating. I can go to the grocery store for WIC but I come here. I like his selection and I don’t feel rushed. They are such nice people I call them my family.“</a:t>
            </a:r>
            <a:endParaRPr sz="1500" b="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64712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e179cb7c9_0_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140" name="Google Shape;140;g2fe179cb7c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3900" y="454050"/>
            <a:ext cx="3078775" cy="410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fe179cb7c9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1143" y="599105"/>
            <a:ext cx="1934032" cy="394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2fe179cb7c9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650" y="454042"/>
            <a:ext cx="3078765" cy="4105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61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fe179cb7c9_0_0"/>
          <p:cNvSpPr txBox="1">
            <a:spLocks noGrp="1"/>
          </p:cNvSpPr>
          <p:nvPr>
            <p:ph type="title"/>
          </p:nvPr>
        </p:nvSpPr>
        <p:spPr>
          <a:xfrm>
            <a:off x="3241650" y="99105"/>
            <a:ext cx="2660700" cy="36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Community Clinical Linkages</a:t>
            </a:r>
            <a:endParaRPr dirty="0"/>
          </a:p>
        </p:txBody>
      </p:sp>
      <p:sp>
        <p:nvSpPr>
          <p:cNvPr id="139" name="Google Shape;139;g2fe179cb7c9_0_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en" sz="800" b="1" i="0" u="none" strike="noStrike" kern="0" cap="none" spc="0" normalizeH="0" baseline="0" noProof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22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8DC63F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6" y="1148576"/>
            <a:ext cx="3985166" cy="2656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14" y="1087094"/>
            <a:ext cx="3724104" cy="271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"/>
          <p:cNvSpPr txBox="1"/>
          <p:nvPr/>
        </p:nvSpPr>
        <p:spPr>
          <a:xfrm>
            <a:off x="3077737" y="329331"/>
            <a:ext cx="2876527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</a:pPr>
            <a:r>
              <a:rPr lang="en" sz="1600" b="1" i="0" u="none" strike="noStrike" cap="none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Nutrition Education: Cooking Matters and Beyond!</a:t>
            </a:r>
            <a:endParaRPr sz="1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1" name="Google Shape;16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200" y="1295504"/>
            <a:ext cx="3697169" cy="276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875" y="1295504"/>
            <a:ext cx="4191000" cy="3143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48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"/>
          <p:cNvSpPr txBox="1"/>
          <p:nvPr/>
        </p:nvSpPr>
        <p:spPr>
          <a:xfrm>
            <a:off x="3055434" y="136043"/>
            <a:ext cx="2876527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</a:pPr>
            <a:r>
              <a:rPr lang="en" sz="1600" b="1" i="0" u="none" strike="noStrike" cap="none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The Petester</a:t>
            </a:r>
            <a:endParaRPr sz="1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96" y="844110"/>
            <a:ext cx="3079795" cy="3801302"/>
          </a:xfrm>
          <a:prstGeom prst="rect">
            <a:avLst/>
          </a:prstGeom>
        </p:spPr>
      </p:pic>
      <p:sp>
        <p:nvSpPr>
          <p:cNvPr id="6" name="Google Shape;158;g25483faa23f_0_19"/>
          <p:cNvSpPr txBox="1"/>
          <p:nvPr/>
        </p:nvSpPr>
        <p:spPr>
          <a:xfrm>
            <a:off x="4124537" y="912496"/>
            <a:ext cx="4640321" cy="272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Met in 2011 and texted me every Sunday until he died in 2020– GBYAY (God Bless You and Yours).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500" b="0" i="0" u="none" strike="noStrike" cap="none" dirty="0" smtClean="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He was there for me while my parents were sick and supported my classes in Chester, PA.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Had diabetes and hypertension and asked me nutrition-related questions for a decade. 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endParaRPr lang="en-US" sz="1500" b="0" i="0" u="none" strike="noStrike" cap="none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endParaRPr lang="en-US" sz="1500" dirty="0" smtClean="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 pitchFamily="34" charset="0"/>
              <a:buChar char="•"/>
            </a:pPr>
            <a:endParaRPr lang="en-US" sz="1500" b="0" i="0" u="none" strike="noStrike" cap="none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</a:pPr>
            <a:r>
              <a:rPr lang="en-US" sz="1500" dirty="0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Showed me the importance of relationship building. </a:t>
            </a:r>
            <a:endParaRPr sz="1500" b="0" i="0" u="none" strike="noStrike" cap="none" dirty="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63517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title"/>
          </p:nvPr>
        </p:nvSpPr>
        <p:spPr>
          <a:xfrm>
            <a:off x="3241525" y="242993"/>
            <a:ext cx="26607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CA" sz="1600" dirty="0">
                <a:solidFill>
                  <a:schemeClr val="dk1"/>
                </a:solidFill>
              </a:rPr>
              <a:t>Healthy Food Access:</a:t>
            </a:r>
            <a:br>
              <a:rPr lang="en-CA" sz="1600" dirty="0">
                <a:solidFill>
                  <a:schemeClr val="dk1"/>
                </a:solidFill>
              </a:rPr>
            </a:br>
            <a:r>
              <a:rPr lang="en" sz="1600" dirty="0" smtClean="0"/>
              <a:t>FARMERS </a:t>
            </a:r>
            <a:r>
              <a:rPr lang="en" sz="1600" dirty="0"/>
              <a:t>MARKET PROGRAM</a:t>
            </a:r>
            <a:endParaRPr sz="1600" dirty="0"/>
          </a:p>
        </p:txBody>
      </p:sp>
      <p:pic>
        <p:nvPicPr>
          <p:cNvPr id="102" name="Google Shape;10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7396" y="4096350"/>
            <a:ext cx="1706687" cy="625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3" title="Peppers @ Queen's Farm 8_1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4103" y="828308"/>
            <a:ext cx="2754426" cy="3674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>
            <a:spLocks noGrp="1"/>
          </p:cNvSpPr>
          <p:nvPr>
            <p:ph type="title"/>
          </p:nvPr>
        </p:nvSpPr>
        <p:spPr>
          <a:xfrm>
            <a:off x="2810344" y="418540"/>
            <a:ext cx="3739138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CA" sz="1600" dirty="0">
                <a:solidFill>
                  <a:schemeClr val="dk1"/>
                </a:solidFill>
              </a:rPr>
              <a:t>Healthy Food </a:t>
            </a:r>
            <a:r>
              <a:rPr lang="en-CA" sz="1600" dirty="0" smtClean="0">
                <a:solidFill>
                  <a:schemeClr val="dk1"/>
                </a:solidFill>
              </a:rPr>
              <a:t>Access &amp; Education </a:t>
            </a:r>
            <a:r>
              <a:rPr lang="en-CA" sz="1600" dirty="0">
                <a:solidFill>
                  <a:schemeClr val="dk1"/>
                </a:solidFill>
              </a:rPr>
              <a:t/>
            </a:r>
            <a:br>
              <a:rPr lang="en-CA" sz="1600" dirty="0">
                <a:solidFill>
                  <a:schemeClr val="dk1"/>
                </a:solidFill>
              </a:rPr>
            </a:br>
            <a:r>
              <a:rPr lang="en" sz="1600" dirty="0" smtClean="0"/>
              <a:t>Farm </a:t>
            </a:r>
            <a:r>
              <a:rPr lang="en" sz="1600" dirty="0"/>
              <a:t>to </a:t>
            </a:r>
            <a:r>
              <a:rPr lang="en" sz="1600" dirty="0" smtClean="0"/>
              <a:t>School</a:t>
            </a:r>
            <a:endParaRPr sz="1600" dirty="0"/>
          </a:p>
        </p:txBody>
      </p:sp>
      <p:pic>
        <p:nvPicPr>
          <p:cNvPr id="108" name="Google Shape;10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187" y="1040780"/>
            <a:ext cx="2846374" cy="337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4473" y="959005"/>
            <a:ext cx="3030019" cy="3350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97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b9930168b3_0_312"/>
          <p:cNvSpPr txBox="1">
            <a:spLocks noGrp="1"/>
          </p:cNvSpPr>
          <p:nvPr>
            <p:ph type="body" idx="1"/>
          </p:nvPr>
        </p:nvSpPr>
        <p:spPr>
          <a:xfrm>
            <a:off x="4681974" y="784234"/>
            <a:ext cx="3873300" cy="14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" sz="1400" b="1">
                <a:latin typeface="Montserrat"/>
                <a:ea typeface="Montserrat"/>
                <a:cs typeface="Montserrat"/>
                <a:sym typeface="Montserrat"/>
              </a:rPr>
              <a:t>Food Bucks Rx </a:t>
            </a:r>
            <a:endParaRPr sz="1400" b="1"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“Produce Prescription”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Distributed by healthcare provider 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Redeemed at participating retail sites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300">
                <a:latin typeface="Montserrat"/>
                <a:ea typeface="Montserrat"/>
                <a:cs typeface="Montserrat"/>
                <a:sym typeface="Montserrat"/>
              </a:rPr>
              <a:t>$50-100/household distributed monthly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300" b="1">
                <a:latin typeface="Montserrat"/>
                <a:ea typeface="Montserrat"/>
                <a:cs typeface="Montserrat"/>
                <a:sym typeface="Montserrat"/>
              </a:rPr>
              <a:t>Over $247,000 redeemed in 2025</a:t>
            </a:r>
            <a:endParaRPr sz="13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g3b9930168b3_0_312"/>
          <p:cNvSpPr txBox="1">
            <a:spLocks noGrp="1"/>
          </p:cNvSpPr>
          <p:nvPr>
            <p:ph type="body" idx="2"/>
          </p:nvPr>
        </p:nvSpPr>
        <p:spPr>
          <a:xfrm>
            <a:off x="669749" y="784234"/>
            <a:ext cx="3756900" cy="17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3C3B"/>
              </a:buClr>
              <a:buSzPts val="1800"/>
              <a:buNone/>
            </a:pPr>
            <a:r>
              <a:rPr lang="en" sz="1400" b="1">
                <a:solidFill>
                  <a:srgbClr val="403C3B"/>
                </a:solidFill>
                <a:latin typeface="Montserrat"/>
                <a:ea typeface="Montserrat"/>
                <a:cs typeface="Montserrat"/>
                <a:sym typeface="Montserrat"/>
              </a:rPr>
              <a:t>Food Bucks</a:t>
            </a:r>
            <a:endParaRPr sz="1400" b="1">
              <a:solidFill>
                <a:srgbClr val="403C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3B"/>
              </a:buClr>
              <a:buSzPts val="1800"/>
              <a:buFont typeface="Arial"/>
              <a:buChar char="•"/>
            </a:pPr>
            <a:r>
              <a:rPr lang="en" sz="1300">
                <a:solidFill>
                  <a:srgbClr val="403C3B"/>
                </a:solidFill>
                <a:latin typeface="Montserrat"/>
                <a:ea typeface="Montserrat"/>
                <a:cs typeface="Montserrat"/>
                <a:sym typeface="Montserrat"/>
              </a:rPr>
              <a:t>Fruit and vegetable “incentives”</a:t>
            </a:r>
            <a:endParaRPr sz="1300">
              <a:solidFill>
                <a:srgbClr val="403C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3B"/>
              </a:buClr>
              <a:buSzPts val="1800"/>
              <a:buFont typeface="Arial"/>
              <a:buChar char="•"/>
            </a:pPr>
            <a:r>
              <a:rPr lang="en" sz="1300">
                <a:solidFill>
                  <a:srgbClr val="403C3B"/>
                </a:solidFill>
                <a:latin typeface="Montserrat"/>
                <a:ea typeface="Montserrat"/>
                <a:cs typeface="Montserrat"/>
                <a:sym typeface="Montserrat"/>
              </a:rPr>
              <a:t>Active at farmers markets, corner stores, supermarkets in neighborhoods throughout PA &amp; NJ</a:t>
            </a:r>
            <a:endParaRPr sz="1300">
              <a:solidFill>
                <a:srgbClr val="403C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3B"/>
              </a:buClr>
              <a:buSzPts val="1800"/>
              <a:buFont typeface="Arial"/>
              <a:buChar char="•"/>
            </a:pPr>
            <a:r>
              <a:rPr lang="en" sz="1300">
                <a:solidFill>
                  <a:srgbClr val="403C3B"/>
                </a:solidFill>
                <a:latin typeface="Montserrat"/>
                <a:ea typeface="Montserrat"/>
                <a:cs typeface="Montserrat"/>
                <a:sym typeface="Montserrat"/>
              </a:rPr>
              <a:t>SNAP program model: Spend $5, Earn $2 for F/V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3B"/>
              </a:buClr>
              <a:buSzPts val="1800"/>
              <a:buFont typeface="Arial"/>
              <a:buChar char="•"/>
            </a:pPr>
            <a:r>
              <a:rPr lang="en" sz="1300">
                <a:solidFill>
                  <a:srgbClr val="403C3B"/>
                </a:solidFill>
                <a:latin typeface="Montserrat"/>
                <a:ea typeface="Montserrat"/>
                <a:cs typeface="Montserrat"/>
                <a:sym typeface="Montserrat"/>
              </a:rPr>
              <a:t>Paper and digital coupons</a:t>
            </a:r>
            <a:endParaRPr sz="1300">
              <a:solidFill>
                <a:srgbClr val="403C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3B"/>
              </a:buClr>
              <a:buSzPts val="1800"/>
              <a:buFont typeface="Arial"/>
              <a:buChar char="•"/>
            </a:pPr>
            <a:r>
              <a:rPr lang="en" sz="1300" b="1">
                <a:solidFill>
                  <a:srgbClr val="403C3B"/>
                </a:solidFill>
                <a:latin typeface="Montserrat"/>
                <a:ea typeface="Montserrat"/>
                <a:cs typeface="Montserrat"/>
                <a:sym typeface="Montserrat"/>
              </a:rPr>
              <a:t>Over $715,000 redeemed in 2025</a:t>
            </a:r>
            <a:endParaRPr sz="1300" b="1">
              <a:solidFill>
                <a:srgbClr val="403C3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2" name="Google Shape;142;g3b9930168b3_0_3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4607" y="3175801"/>
            <a:ext cx="3147177" cy="13605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3" name="Google Shape;143;g3b9930168b3_0_3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4950" y="2626120"/>
            <a:ext cx="1603300" cy="197634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4" name="Google Shape;144;g3b9930168b3_0_3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7396" y="4096350"/>
            <a:ext cx="1706687" cy="62576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b9930168b3_0_312"/>
          <p:cNvSpPr txBox="1"/>
          <p:nvPr/>
        </p:nvSpPr>
        <p:spPr>
          <a:xfrm>
            <a:off x="3159700" y="119167"/>
            <a:ext cx="27969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None/>
            </a:pPr>
            <a:r>
              <a:rPr lang="en" sz="16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Affordability: Food Bucks</a:t>
            </a:r>
            <a:endParaRPr sz="1600" b="1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6" name="Google Shape;146;g3b9930168b3_0_312" descr="6,000+ Fruit And Vegetable Pills Stock Photos, Pictures ..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47900" y="323750"/>
            <a:ext cx="1469175" cy="110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b9930168b3_0_3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39088" y="2957357"/>
            <a:ext cx="1603300" cy="950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b9930168b3_0_151"/>
          <p:cNvSpPr/>
          <p:nvPr/>
        </p:nvSpPr>
        <p:spPr>
          <a:xfrm>
            <a:off x="3746792" y="1790675"/>
            <a:ext cx="1615169" cy="927075"/>
          </a:xfrm>
          <a:prstGeom prst="flowChartPreparation">
            <a:avLst/>
          </a:prstGeom>
          <a:noFill/>
          <a:ln w="506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775" tIns="60775" rIns="60775" bIns="6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1"/>
              <a:buFont typeface="Arial"/>
              <a:buNone/>
            </a:pPr>
            <a:r>
              <a:rPr lang="en" sz="864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Promote further economic development</a:t>
            </a:r>
            <a:endParaRPr sz="864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g3b9930168b3_0_151"/>
          <p:cNvSpPr/>
          <p:nvPr/>
        </p:nvSpPr>
        <p:spPr>
          <a:xfrm>
            <a:off x="2464939" y="1790675"/>
            <a:ext cx="1615169" cy="927075"/>
          </a:xfrm>
          <a:prstGeom prst="flowChartPreparation">
            <a:avLst/>
          </a:prstGeom>
          <a:noFill/>
          <a:ln w="506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775" tIns="60775" rIns="60775" bIns="6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1"/>
              <a:buFont typeface="Arial"/>
              <a:buNone/>
            </a:pPr>
            <a:r>
              <a:rPr lang="en" sz="864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Support retail sites and small businesses in low-income areas</a:t>
            </a:r>
            <a:endParaRPr sz="864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g3b9930168b3_0_151"/>
          <p:cNvSpPr/>
          <p:nvPr/>
        </p:nvSpPr>
        <p:spPr>
          <a:xfrm>
            <a:off x="5063870" y="1790675"/>
            <a:ext cx="1615169" cy="927075"/>
          </a:xfrm>
          <a:prstGeom prst="flowChartPreparation">
            <a:avLst/>
          </a:prstGeom>
          <a:noFill/>
          <a:ln w="506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775" tIns="60775" rIns="60775" bIns="6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1"/>
              <a:buFont typeface="Arial"/>
              <a:buNone/>
            </a:pPr>
            <a:r>
              <a:rPr lang="en" sz="864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Increase access to healthy and affordable foods</a:t>
            </a:r>
            <a:endParaRPr sz="864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g3b9930168b3_0_151"/>
          <p:cNvSpPr txBox="1"/>
          <p:nvPr/>
        </p:nvSpPr>
        <p:spPr>
          <a:xfrm>
            <a:off x="3241650" y="192600"/>
            <a:ext cx="26607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Healthy Food Access: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Fresh Food Financing </a:t>
            </a:r>
            <a:endParaRPr sz="16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0" name="Google Shape;120;g3b9930168b3_0_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387" y="556498"/>
            <a:ext cx="1789075" cy="134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3b9930168b3_0_151"/>
          <p:cNvSpPr txBox="1"/>
          <p:nvPr/>
        </p:nvSpPr>
        <p:spPr>
          <a:xfrm>
            <a:off x="394713" y="1897350"/>
            <a:ext cx="19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0" u="none" strike="noStrike" cap="none">
                <a:solidFill>
                  <a:srgbClr val="403C3B"/>
                </a:solidFill>
                <a:latin typeface="Montserrat"/>
                <a:ea typeface="Montserrat"/>
                <a:cs typeface="Montserrat"/>
                <a:sym typeface="Montserrat"/>
              </a:rPr>
              <a:t>Grocery stores</a:t>
            </a:r>
            <a:endParaRPr sz="1600" b="1">
              <a:solidFill>
                <a:srgbClr val="403C3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2" name="Google Shape;122;g3b9930168b3_0_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9525" y="713301"/>
            <a:ext cx="1789075" cy="134080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3b9930168b3_0_151"/>
          <p:cNvSpPr txBox="1"/>
          <p:nvPr/>
        </p:nvSpPr>
        <p:spPr>
          <a:xfrm>
            <a:off x="6778863" y="2054125"/>
            <a:ext cx="19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3C3B"/>
                </a:solidFill>
                <a:latin typeface="Montserrat"/>
                <a:ea typeface="Montserrat"/>
                <a:cs typeface="Montserrat"/>
                <a:sym typeface="Montserrat"/>
              </a:rPr>
              <a:t>Mobile Markets</a:t>
            </a:r>
            <a:endParaRPr sz="1600" b="1">
              <a:solidFill>
                <a:srgbClr val="403C3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4" name="Google Shape;124;g3b9930168b3_0_151" title="chandi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9523" y="2454350"/>
            <a:ext cx="1789075" cy="134181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3b9930168b3_0_151"/>
          <p:cNvSpPr txBox="1"/>
          <p:nvPr/>
        </p:nvSpPr>
        <p:spPr>
          <a:xfrm>
            <a:off x="6855538" y="3796200"/>
            <a:ext cx="1970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3C3B"/>
                </a:solidFill>
                <a:latin typeface="Montserrat"/>
                <a:ea typeface="Montserrat"/>
                <a:cs typeface="Montserrat"/>
                <a:sym typeface="Montserrat"/>
              </a:rPr>
              <a:t>Corner Stores &amp; Superettes</a:t>
            </a:r>
            <a:endParaRPr sz="1600" b="1">
              <a:solidFill>
                <a:srgbClr val="403C3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6" name="Google Shape;126;g3b9930168b3_0_151" title="YFFF-1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00" y="2297547"/>
            <a:ext cx="1789075" cy="186169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3b9930168b3_0_151"/>
          <p:cNvSpPr txBox="1"/>
          <p:nvPr/>
        </p:nvSpPr>
        <p:spPr>
          <a:xfrm>
            <a:off x="442475" y="4160350"/>
            <a:ext cx="1970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3C3B"/>
                </a:solidFill>
                <a:latin typeface="Montserrat"/>
                <a:ea typeface="Montserrat"/>
                <a:cs typeface="Montserrat"/>
                <a:sym typeface="Montserrat"/>
              </a:rPr>
              <a:t>Farmers Markets &amp; Local Aggregators</a:t>
            </a:r>
            <a:endParaRPr sz="1600" b="1">
              <a:solidFill>
                <a:srgbClr val="403C3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g3b9930168b3_0_151"/>
          <p:cNvSpPr txBox="1"/>
          <p:nvPr/>
        </p:nvSpPr>
        <p:spPr>
          <a:xfrm>
            <a:off x="3158613" y="2898238"/>
            <a:ext cx="2791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3C3B"/>
                </a:solidFill>
                <a:latin typeface="Montserrat"/>
                <a:ea typeface="Montserrat"/>
                <a:cs typeface="Montserrat"/>
                <a:sym typeface="Montserrat"/>
              </a:rPr>
              <a:t>Program Impacts 2018-2025</a:t>
            </a:r>
            <a:endParaRPr b="1">
              <a:solidFill>
                <a:srgbClr val="403C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3B"/>
              </a:buClr>
              <a:buSzPts val="1400"/>
              <a:buFont typeface="Montserrat"/>
              <a:buChar char="●"/>
            </a:pPr>
            <a:r>
              <a:rPr lang="en" b="1">
                <a:solidFill>
                  <a:srgbClr val="403C3B"/>
                </a:solidFill>
                <a:latin typeface="Montserrat"/>
                <a:ea typeface="Montserrat"/>
                <a:cs typeface="Montserrat"/>
                <a:sym typeface="Montserrat"/>
              </a:rPr>
              <a:t>92 Businesses funded</a:t>
            </a:r>
            <a:endParaRPr b="1">
              <a:solidFill>
                <a:srgbClr val="403C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3B"/>
              </a:buClr>
              <a:buSzPts val="1400"/>
              <a:buFont typeface="Montserrat"/>
              <a:buChar char="●"/>
            </a:pPr>
            <a:r>
              <a:rPr lang="en" b="1">
                <a:solidFill>
                  <a:srgbClr val="403C3B"/>
                </a:solidFill>
                <a:latin typeface="Montserrat"/>
                <a:ea typeface="Montserrat"/>
                <a:cs typeface="Montserrat"/>
                <a:sym typeface="Montserrat"/>
              </a:rPr>
              <a:t>$4 Million in grants</a:t>
            </a:r>
            <a:endParaRPr b="1">
              <a:solidFill>
                <a:srgbClr val="403C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3B"/>
              </a:buClr>
              <a:buSzPts val="1400"/>
              <a:buFont typeface="Montserrat"/>
              <a:buChar char="●"/>
            </a:pPr>
            <a:r>
              <a:rPr lang="en" b="1">
                <a:solidFill>
                  <a:srgbClr val="403C3B"/>
                </a:solidFill>
                <a:latin typeface="Montserrat"/>
                <a:ea typeface="Montserrat"/>
                <a:cs typeface="Montserrat"/>
                <a:sym typeface="Montserrat"/>
              </a:rPr>
              <a:t>1,968 Jobs created</a:t>
            </a:r>
            <a:endParaRPr b="1">
              <a:solidFill>
                <a:srgbClr val="403C3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403C3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 txBox="1">
            <a:spLocks noGrp="1"/>
          </p:cNvSpPr>
          <p:nvPr>
            <p:ph type="body" idx="4294967295"/>
          </p:nvPr>
        </p:nvSpPr>
        <p:spPr>
          <a:xfrm>
            <a:off x="627475" y="1956119"/>
            <a:ext cx="7888800" cy="11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4" name="Google Shape;24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5984" y="223282"/>
            <a:ext cx="671782" cy="671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Through the years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1178997"/>
            <a:ext cx="3596640" cy="2397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53" y="588518"/>
            <a:ext cx="3476128" cy="357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40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Through the years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126" y="1126930"/>
            <a:ext cx="3747018" cy="2798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91" y="928841"/>
            <a:ext cx="4662297" cy="310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8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1525" y="53218"/>
            <a:ext cx="2660700" cy="511257"/>
          </a:xfrm>
        </p:spPr>
        <p:txBody>
          <a:bodyPr/>
          <a:lstStyle/>
          <a:p>
            <a:r>
              <a:rPr lang="en-CA" sz="1600" dirty="0" smtClean="0"/>
              <a:t>The reason I landed where I did:</a:t>
            </a:r>
            <a:endParaRPr lang="en-CA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600" smtClean="0"/>
              <a:t>5</a:t>
            </a:fld>
            <a:endParaRPr lang="en" sz="16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55" y="1389746"/>
            <a:ext cx="2325628" cy="3100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1" t="14065"/>
          <a:stretch/>
        </p:blipFill>
        <p:spPr>
          <a:xfrm>
            <a:off x="1055649" y="1389746"/>
            <a:ext cx="3375102" cy="28743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415" y="928527"/>
            <a:ext cx="8103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chemeClr val="accent1"/>
                </a:solidFill>
              </a:rPr>
              <a:t>Steve, Rita &amp; my disappointment in nutrition within the medical system:</a:t>
            </a:r>
          </a:p>
        </p:txBody>
      </p:sp>
    </p:spTree>
    <p:extLst>
      <p:ext uri="{BB962C8B-B14F-4D97-AF65-F5344CB8AC3E}">
        <p14:creationId xmlns:p14="http://schemas.microsoft.com/office/powerpoint/2010/main" val="1482178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1525" y="53218"/>
            <a:ext cx="2660700" cy="511257"/>
          </a:xfrm>
        </p:spPr>
        <p:txBody>
          <a:bodyPr/>
          <a:lstStyle/>
          <a:p>
            <a:r>
              <a:rPr lang="en-CA" sz="1600" dirty="0" smtClean="0"/>
              <a:t>The reason I landed where I did:</a:t>
            </a:r>
            <a:endParaRPr lang="en-CA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600" smtClean="0"/>
              <a:t>6</a:t>
            </a:fld>
            <a:endParaRPr lang="en" sz="1600"/>
          </a:p>
        </p:txBody>
      </p:sp>
      <p:sp>
        <p:nvSpPr>
          <p:cNvPr id="8" name="TextBox 7"/>
          <p:cNvSpPr txBox="1"/>
          <p:nvPr/>
        </p:nvSpPr>
        <p:spPr>
          <a:xfrm>
            <a:off x="371708" y="683200"/>
            <a:ext cx="43489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chemeClr val="accent1"/>
                </a:solidFill>
              </a:rPr>
              <a:t>Steve: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/>
              <a:t>My dad had his first heart attack in 2003, when I was in high school. Even as a high school student, I didn’t understand why they were doing nutrition education on heart health while he was still in the </a:t>
            </a:r>
            <a:r>
              <a:rPr lang="en-CA" sz="1600" b="1" dirty="0" smtClean="0"/>
              <a:t>ICU.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 smtClean="0"/>
              <a:t>He ate fruits, vegetables, whole grains, lean proteins and exercised more than anyone I ever met.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 smtClean="0"/>
              <a:t>He started smoking at 11. There was just a trigger in the system, because he had coronary artery disease, and he had to listen to the most boring lecture on fats imaginable.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80" y="964848"/>
            <a:ext cx="3714750" cy="304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03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1525" y="53218"/>
            <a:ext cx="2660700" cy="511257"/>
          </a:xfrm>
        </p:spPr>
        <p:txBody>
          <a:bodyPr/>
          <a:lstStyle/>
          <a:p>
            <a:r>
              <a:rPr lang="en-CA" sz="1600" dirty="0" smtClean="0"/>
              <a:t>The reason I landed where I did:</a:t>
            </a:r>
            <a:endParaRPr lang="en-CA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600" smtClean="0"/>
              <a:t>7</a:t>
            </a:fld>
            <a:endParaRPr lang="en" sz="1600"/>
          </a:p>
        </p:txBody>
      </p:sp>
      <p:sp>
        <p:nvSpPr>
          <p:cNvPr id="8" name="TextBox 7"/>
          <p:cNvSpPr txBox="1"/>
          <p:nvPr/>
        </p:nvSpPr>
        <p:spPr>
          <a:xfrm>
            <a:off x="3962401" y="824449"/>
            <a:ext cx="48693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chemeClr val="accent1"/>
                </a:solidFill>
              </a:rPr>
              <a:t>Steve: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 smtClean="0"/>
              <a:t>In 2013, he had an </a:t>
            </a:r>
            <a:r>
              <a:rPr lang="en-CA" sz="1600" b="1" dirty="0" smtClean="0"/>
              <a:t>injury </a:t>
            </a:r>
            <a:r>
              <a:rPr lang="en-CA" sz="1600" b="1" dirty="0" smtClean="0"/>
              <a:t>at work that became infected. In the ER, the lab work which showed a sodium level of 103. Same thing. Diagnosis of peripheral artery disease so automatic low-sodium diet with a nutrition consult, while in the ICU, for “heart health” education.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 smtClean="0"/>
              <a:t>He stopped eating after he had a below-the-knee amputation because the food tasted awful. They wouldn’t allow sodium packets, but gave him sodium pills.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b="1" dirty="0" smtClean="0"/>
              <a:t>They got angry at me for bringing him his favorite foods that were higher sodium.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250" y="1289821"/>
            <a:ext cx="3478248" cy="260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90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1525" y="53218"/>
            <a:ext cx="2660700" cy="511257"/>
          </a:xfrm>
        </p:spPr>
        <p:txBody>
          <a:bodyPr/>
          <a:lstStyle/>
          <a:p>
            <a:r>
              <a:rPr lang="en-CA" sz="1600" dirty="0" smtClean="0"/>
              <a:t>The reason I landed where I did:</a:t>
            </a:r>
            <a:endParaRPr lang="en-CA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600" smtClean="0"/>
              <a:t>8</a:t>
            </a:fld>
            <a:endParaRPr lang="en" sz="1600"/>
          </a:p>
        </p:txBody>
      </p:sp>
      <p:sp>
        <p:nvSpPr>
          <p:cNvPr id="8" name="TextBox 7"/>
          <p:cNvSpPr txBox="1"/>
          <p:nvPr/>
        </p:nvSpPr>
        <p:spPr>
          <a:xfrm>
            <a:off x="371707" y="683200"/>
            <a:ext cx="853440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chemeClr val="accent1"/>
                </a:solidFill>
              </a:rPr>
              <a:t>Rita: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CA" sz="1600" b="1" dirty="0" smtClean="0"/>
              <a:t>My </a:t>
            </a:r>
            <a:r>
              <a:rPr lang="en-CA" sz="1600" b="1" dirty="0"/>
              <a:t>mom was diagnosed with Stage </a:t>
            </a:r>
            <a:r>
              <a:rPr lang="en-CA" sz="1600" b="1" dirty="0" smtClean="0"/>
              <a:t>1 or 3 </a:t>
            </a:r>
            <a:r>
              <a:rPr lang="en-CA" sz="1600" b="1" dirty="0"/>
              <a:t>Cancer </a:t>
            </a:r>
            <a:r>
              <a:rPr lang="en-CA" sz="1600" b="1" dirty="0" smtClean="0"/>
              <a:t>in 2009. The stage depended on the doctor she spoke to. She had surgery and made the decision, after an allergic reaction, to not do chemotherapy.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CA" sz="1600" b="1" dirty="0" smtClean="0">
                <a:solidFill>
                  <a:schemeClr val="tx1"/>
                </a:solidFill>
              </a:rPr>
              <a:t>By 2013 it was everywhere. By 2015, she had lost about 100#. There was no nutrition guidance, recommendations or support from anyone except me.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CA" sz="1600" b="1" dirty="0" smtClean="0">
                <a:solidFill>
                  <a:schemeClr val="tx1"/>
                </a:solidFill>
              </a:rPr>
              <a:t>When she was being transitioned to hospice care, I brought her a Big Mac, her favorite food. The nurse tried to take it away from me because she was on a texture adjusted diet due to swallowing issues. I gave it to her anyway. She died about a week later.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CA" sz="1600" b="1" dirty="0" smtClean="0">
              <a:solidFill>
                <a:schemeClr val="tx1"/>
              </a:solidFill>
            </a:endParaRPr>
          </a:p>
          <a:p>
            <a:pPr lvl="1"/>
            <a:endParaRPr lang="en-CA" sz="1600" b="1" dirty="0">
              <a:solidFill>
                <a:schemeClr val="tx1"/>
              </a:solidFill>
            </a:endParaRPr>
          </a:p>
          <a:p>
            <a:pPr lvl="1"/>
            <a:endParaRPr lang="en-CA" sz="1600" b="1" dirty="0">
              <a:solidFill>
                <a:schemeClr val="tx1"/>
              </a:solidFill>
            </a:endParaRPr>
          </a:p>
          <a:p>
            <a:pPr marL="285750" lvl="1" indent="-285750" algn="ctr">
              <a:buFont typeface="Arial" panose="020B0604020202020204" pitchFamily="34" charset="0"/>
              <a:buChar char="•"/>
            </a:pPr>
            <a:r>
              <a:rPr lang="en-CA" sz="1600" b="1" dirty="0" smtClean="0">
                <a:solidFill>
                  <a:schemeClr val="tx1"/>
                </a:solidFill>
              </a:rPr>
              <a:t>These experiences made me realize that I am not a clinical dietitian. </a:t>
            </a:r>
            <a:endParaRPr lang="en-CA" sz="1600" b="1" dirty="0">
              <a:solidFill>
                <a:schemeClr val="tx1"/>
              </a:solidFill>
            </a:endParaRPr>
          </a:p>
          <a:p>
            <a:pPr marL="285750" lvl="1" indent="-285750" algn="ctr">
              <a:buFont typeface="Arial" panose="020B0604020202020204" pitchFamily="34" charset="0"/>
              <a:buChar char="•"/>
            </a:pPr>
            <a:r>
              <a:rPr lang="en-CA" sz="1600" b="1" dirty="0"/>
              <a:t>They forgot </a:t>
            </a:r>
            <a:r>
              <a:rPr lang="en-CA" sz="1600" b="1" dirty="0" smtClean="0"/>
              <a:t>my parents were people. </a:t>
            </a:r>
            <a:endParaRPr lang="en-CA" sz="1600" b="1" dirty="0"/>
          </a:p>
          <a:p>
            <a:pPr lvl="1"/>
            <a:endParaRPr lang="en-CA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8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"/>
          <p:cNvSpPr txBox="1">
            <a:spLocks noGrp="1"/>
          </p:cNvSpPr>
          <p:nvPr>
            <p:ph type="ctrTitle"/>
          </p:nvPr>
        </p:nvSpPr>
        <p:spPr>
          <a:xfrm>
            <a:off x="2296350" y="1991850"/>
            <a:ext cx="45513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600" dirty="0">
                <a:solidFill>
                  <a:srgbClr val="403C3B"/>
                </a:solidFill>
              </a:rPr>
              <a:t>The Food Trust</a:t>
            </a:r>
            <a:endParaRPr sz="3600" dirty="0">
              <a:solidFill>
                <a:srgbClr val="403C3B"/>
              </a:solidFill>
            </a:endParaRPr>
          </a:p>
        </p:txBody>
      </p:sp>
      <p:pic>
        <p:nvPicPr>
          <p:cNvPr id="50" name="Google Shape;5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6109" y="475531"/>
            <a:ext cx="671782" cy="67178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"/>
          <p:cNvSpPr txBox="1"/>
          <p:nvPr/>
        </p:nvSpPr>
        <p:spPr>
          <a:xfrm>
            <a:off x="1603800" y="2667477"/>
            <a:ext cx="5936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i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erdita template">
  <a:themeElements>
    <a:clrScheme name="TFT new">
      <a:dk1>
        <a:srgbClr val="403C3B"/>
      </a:dk1>
      <a:lt1>
        <a:srgbClr val="FFFFFF"/>
      </a:lt1>
      <a:dk2>
        <a:srgbClr val="403C3B"/>
      </a:dk2>
      <a:lt2>
        <a:srgbClr val="FFFFFF"/>
      </a:lt2>
      <a:accent1>
        <a:srgbClr val="8DC63F"/>
      </a:accent1>
      <a:accent2>
        <a:srgbClr val="980062"/>
      </a:accent2>
      <a:accent3>
        <a:srgbClr val="8DC63F"/>
      </a:accent3>
      <a:accent4>
        <a:srgbClr val="8DC63F"/>
      </a:accent4>
      <a:accent5>
        <a:srgbClr val="980062"/>
      </a:accent5>
      <a:accent6>
        <a:srgbClr val="980062"/>
      </a:accent6>
      <a:hlink>
        <a:srgbClr val="8DC63F"/>
      </a:hlink>
      <a:folHlink>
        <a:srgbClr val="403C3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Perdita template">
  <a:themeElements>
    <a:clrScheme name="TFT new">
      <a:dk1>
        <a:srgbClr val="403C3B"/>
      </a:dk1>
      <a:lt1>
        <a:srgbClr val="FFFFFF"/>
      </a:lt1>
      <a:dk2>
        <a:srgbClr val="403C3B"/>
      </a:dk2>
      <a:lt2>
        <a:srgbClr val="FFFFFF"/>
      </a:lt2>
      <a:accent1>
        <a:srgbClr val="8DC63F"/>
      </a:accent1>
      <a:accent2>
        <a:srgbClr val="980062"/>
      </a:accent2>
      <a:accent3>
        <a:srgbClr val="8DC63F"/>
      </a:accent3>
      <a:accent4>
        <a:srgbClr val="8DC63F"/>
      </a:accent4>
      <a:accent5>
        <a:srgbClr val="980062"/>
      </a:accent5>
      <a:accent6>
        <a:srgbClr val="980062"/>
      </a:accent6>
      <a:hlink>
        <a:srgbClr val="8DC63F"/>
      </a:hlink>
      <a:folHlink>
        <a:srgbClr val="403C3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1332</Words>
  <Application>Microsoft Office PowerPoint</Application>
  <PresentationFormat>On-screen Show (16:9)</PresentationFormat>
  <Paragraphs>136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Aptos</vt:lpstr>
      <vt:lpstr>Arial</vt:lpstr>
      <vt:lpstr>Calibri</vt:lpstr>
      <vt:lpstr>Montserrat</vt:lpstr>
      <vt:lpstr>Montserrat SemiBold</vt:lpstr>
      <vt:lpstr>Oi</vt:lpstr>
      <vt:lpstr>Perdita template</vt:lpstr>
      <vt:lpstr>3_Perdita template</vt:lpstr>
      <vt:lpstr>Advancing Healthy Lifestyles Conference </vt:lpstr>
      <vt:lpstr>PowerPoint Presentation</vt:lpstr>
      <vt:lpstr>Through the years</vt:lpstr>
      <vt:lpstr>Through the years</vt:lpstr>
      <vt:lpstr>The reason I landed where I did:</vt:lpstr>
      <vt:lpstr>The reason I landed where I did:</vt:lpstr>
      <vt:lpstr>The reason I landed where I did:</vt:lpstr>
      <vt:lpstr>The reason I landed where I did:</vt:lpstr>
      <vt:lpstr>The Food Trust</vt:lpstr>
      <vt:lpstr>PowerPoint Presentation</vt:lpstr>
      <vt:lpstr>PowerPoint Presentation</vt:lpstr>
      <vt:lpstr>Healthy Food Access: Corner Stores</vt:lpstr>
      <vt:lpstr>Healthy Food Access: Corner Stores</vt:lpstr>
      <vt:lpstr>What it looks like</vt:lpstr>
      <vt:lpstr>What it looks like</vt:lpstr>
      <vt:lpstr>Marketing Materials</vt:lpstr>
      <vt:lpstr>Price Tags</vt:lpstr>
      <vt:lpstr>Lesson Handouts</vt:lpstr>
      <vt:lpstr>In their own words</vt:lpstr>
      <vt:lpstr>What customers are saying</vt:lpstr>
      <vt:lpstr>PowerPoint Presentation</vt:lpstr>
      <vt:lpstr>Community Clinical Linkages</vt:lpstr>
      <vt:lpstr>PowerPoint Presentation</vt:lpstr>
      <vt:lpstr>PowerPoint Presentation</vt:lpstr>
      <vt:lpstr>Healthy Food Access: FARMERS MARKET PROGRAM</vt:lpstr>
      <vt:lpstr>Healthy Food Access &amp; Education  Farm to School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Food Trust</dc:title>
  <dc:creator>Carolyn Huckabay</dc:creator>
  <cp:lastModifiedBy>Nyssa Entrekin</cp:lastModifiedBy>
  <cp:revision>13</cp:revision>
  <dcterms:modified xsi:type="dcterms:W3CDTF">2026-05-29T14:03:32Z</dcterms:modified>
</cp:coreProperties>
</file>