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Greycliff CF" charset="1" panose="00000600000000000000"/>
      <p:regular r:id="rId16"/>
    </p:embeddedFont>
    <p:embeddedFont>
      <p:font typeface="Vanguard CF" charset="1" panose="00000500000000000000"/>
      <p:regular r:id="rId17"/>
    </p:embeddedFont>
    <p:embeddedFont>
      <p:font typeface="Greycliff" charset="1" panose="00000500000000000000"/>
      <p:regular r:id="rId18"/>
    </p:embeddedFont>
    <p:embeddedFont>
      <p:font typeface="Greycliff Bold" charset="1" panose="00000800000000000000"/>
      <p:regular r:id="rId19"/>
    </p:embeddedFont>
    <p:embeddedFont>
      <p:font typeface="Garamond Premier Pro" charset="1" panose="020204020605060204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238637" y="10390731"/>
              <a:ext cx="7584470" cy="2114171"/>
            </a:xfrm>
            <a:custGeom>
              <a:avLst/>
              <a:gdLst/>
              <a:ahLst/>
              <a:cxnLst/>
              <a:rect r="r" b="b" t="t" l="l"/>
              <a:pathLst>
                <a:path h="2114171" w="7584470">
                  <a:moveTo>
                    <a:pt x="0" y="0"/>
                  </a:moveTo>
                  <a:lnTo>
                    <a:pt x="7584470" y="0"/>
                  </a:lnTo>
                  <a:lnTo>
                    <a:pt x="7584470" y="2114171"/>
                  </a:lnTo>
                  <a:lnTo>
                    <a:pt x="0" y="211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505638" y="5489698"/>
            <a:ext cx="5276724" cy="1602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2"/>
              </a:lnSpc>
            </a:pPr>
            <a:r>
              <a:rPr lang="en-US" sz="3080">
                <a:solidFill>
                  <a:srgbClr val="FFFFFF"/>
                </a:solidFill>
                <a:latin typeface="Greycliff CF"/>
                <a:ea typeface="Greycliff CF"/>
                <a:cs typeface="Greycliff CF"/>
                <a:sym typeface="Greycliff CF"/>
              </a:rPr>
              <a:t>Gina Crist, MS, CHES </a:t>
            </a:r>
          </a:p>
          <a:p>
            <a:pPr algn="ctr">
              <a:lnSpc>
                <a:spcPts val="4312"/>
              </a:lnSpc>
            </a:pPr>
            <a:r>
              <a:rPr lang="en-US" sz="3080">
                <a:solidFill>
                  <a:srgbClr val="FFFFFF"/>
                </a:solidFill>
                <a:latin typeface="Greycliff CF"/>
                <a:ea typeface="Greycliff CF"/>
                <a:cs typeface="Greycliff CF"/>
                <a:sym typeface="Greycliff CF"/>
              </a:rPr>
              <a:t>Community Health Specialist </a:t>
            </a:r>
          </a:p>
          <a:p>
            <a:pPr algn="ctr">
              <a:lnSpc>
                <a:spcPts val="4312"/>
              </a:lnSpc>
            </a:pPr>
            <a:r>
              <a:rPr lang="en-US" sz="3080">
                <a:solidFill>
                  <a:srgbClr val="FFFFFF"/>
                </a:solidFill>
                <a:latin typeface="Greycliff CF"/>
                <a:ea typeface="Greycliff CF"/>
                <a:cs typeface="Greycliff CF"/>
                <a:sym typeface="Greycliff CF"/>
              </a:rPr>
              <a:t>University of Delaware </a:t>
            </a:r>
          </a:p>
        </p:txBody>
      </p:sp>
      <p:sp>
        <p:nvSpPr>
          <p:cNvPr name="AutoShape 7" id="7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4285357" y="2269460"/>
            <a:ext cx="9717286" cy="268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79"/>
              </a:lnSpc>
            </a:pPr>
            <a:r>
              <a:rPr lang="en-US" sz="7699">
                <a:solidFill>
                  <a:srgbClr val="FFD200"/>
                </a:solidFill>
                <a:latin typeface="Vanguard CF"/>
                <a:ea typeface="Vanguard CF"/>
                <a:cs typeface="Vanguard CF"/>
                <a:sym typeface="Vanguard CF"/>
              </a:rPr>
              <a:t>Communities and collaboration: </a:t>
            </a:r>
          </a:p>
          <a:p>
            <a:pPr algn="ctr">
              <a:lnSpc>
                <a:spcPts val="10779"/>
              </a:lnSpc>
            </a:pPr>
            <a:r>
              <a:rPr lang="en-US" sz="7699">
                <a:solidFill>
                  <a:srgbClr val="FFD200"/>
                </a:solidFill>
                <a:latin typeface="Vanguard CF"/>
                <a:ea typeface="Vanguard CF"/>
                <a:cs typeface="Vanguard CF"/>
                <a:sym typeface="Vanguard CF"/>
              </a:rPr>
              <a:t>key components to healthy people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46884" y="3246852"/>
            <a:ext cx="7289203" cy="6011448"/>
          </a:xfrm>
          <a:custGeom>
            <a:avLst/>
            <a:gdLst/>
            <a:ahLst/>
            <a:cxnLst/>
            <a:rect r="r" b="b" t="t" l="l"/>
            <a:pathLst>
              <a:path h="6011448" w="7289203">
                <a:moveTo>
                  <a:pt x="0" y="0"/>
                </a:moveTo>
                <a:lnTo>
                  <a:pt x="7289204" y="0"/>
                </a:lnTo>
                <a:lnTo>
                  <a:pt x="7289204" y="6011448"/>
                </a:lnTo>
                <a:lnTo>
                  <a:pt x="0" y="6011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21" t="-4839" r="-23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67980" y="318509"/>
            <a:ext cx="12952040" cy="2308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539F"/>
                </a:solidFill>
                <a:latin typeface="Vanguard CF"/>
                <a:ea typeface="Vanguard CF"/>
                <a:cs typeface="Vanguard CF"/>
                <a:sym typeface="Vanguard CF"/>
              </a:rPr>
              <a:t>collaborations create communities  that support healthy people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20432"/>
            <a:ext cx="18288000" cy="1266568"/>
          </a:xfrm>
          <a:custGeom>
            <a:avLst/>
            <a:gdLst/>
            <a:ahLst/>
            <a:cxnLst/>
            <a:rect r="r" b="b" t="t" l="l"/>
            <a:pathLst>
              <a:path h="1266568" w="18288000">
                <a:moveTo>
                  <a:pt x="0" y="0"/>
                </a:moveTo>
                <a:lnTo>
                  <a:pt x="18288000" y="0"/>
                </a:lnTo>
                <a:lnTo>
                  <a:pt x="18288000" y="1266568"/>
                </a:lnTo>
                <a:lnTo>
                  <a:pt x="0" y="126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2195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00529" y="3072391"/>
            <a:ext cx="14135596" cy="1871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3045" indent="-386522" lvl="1">
              <a:lnSpc>
                <a:spcPts val="5012"/>
              </a:lnSpc>
              <a:buFont typeface="Arial"/>
              <a:buChar char="•"/>
            </a:pPr>
            <a:r>
              <a:rPr lang="en-US" sz="3580">
                <a:solidFill>
                  <a:srgbClr val="00539F"/>
                </a:solidFill>
                <a:latin typeface="Greycliff CF"/>
                <a:ea typeface="Greycliff CF"/>
                <a:cs typeface="Greycliff CF"/>
                <a:sym typeface="Greycliff CF"/>
              </a:rPr>
              <a:t>What creates a healthy individual and a healthy community</a:t>
            </a:r>
          </a:p>
          <a:p>
            <a:pPr algn="l" marL="773045" indent="-386522" lvl="1">
              <a:lnSpc>
                <a:spcPts val="5012"/>
              </a:lnSpc>
              <a:buFont typeface="Arial"/>
              <a:buChar char="•"/>
            </a:pPr>
            <a:r>
              <a:rPr lang="en-US" sz="3580">
                <a:solidFill>
                  <a:srgbClr val="00539F"/>
                </a:solidFill>
                <a:latin typeface="Greycliff CF"/>
                <a:ea typeface="Greycliff CF"/>
                <a:cs typeface="Greycliff CF"/>
                <a:sym typeface="Greycliff CF"/>
              </a:rPr>
              <a:t>Importance of partnerships for community and individual health</a:t>
            </a:r>
          </a:p>
          <a:p>
            <a:pPr algn="l">
              <a:lnSpc>
                <a:spcPts val="5012"/>
              </a:lnSpc>
            </a:pPr>
            <a:r>
              <a:rPr lang="en-US" sz="3580">
                <a:solidFill>
                  <a:srgbClr val="00539F"/>
                </a:solidFill>
                <a:latin typeface="Greycliff CF"/>
                <a:ea typeface="Greycliff CF"/>
                <a:cs typeface="Greycliff CF"/>
                <a:sym typeface="Greycliff CF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61274" y="866775"/>
            <a:ext cx="7965452" cy="1417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00539F"/>
                </a:solidFill>
                <a:latin typeface="Vanguard CF"/>
                <a:ea typeface="Vanguard CF"/>
                <a:cs typeface="Vanguard CF"/>
                <a:sym typeface="Vanguard CF"/>
              </a:rPr>
              <a:t>What will we cover?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78666" y="1708467"/>
            <a:ext cx="14380634" cy="7549833"/>
          </a:xfrm>
          <a:custGeom>
            <a:avLst/>
            <a:gdLst/>
            <a:ahLst/>
            <a:cxnLst/>
            <a:rect r="r" b="b" t="t" l="l"/>
            <a:pathLst>
              <a:path h="7549833" w="14380634">
                <a:moveTo>
                  <a:pt x="0" y="0"/>
                </a:moveTo>
                <a:lnTo>
                  <a:pt x="14380634" y="0"/>
                </a:lnTo>
                <a:lnTo>
                  <a:pt x="14380634" y="7549833"/>
                </a:lnTo>
                <a:lnTo>
                  <a:pt x="0" y="7549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1708" y="270480"/>
            <a:ext cx="6954540" cy="183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1"/>
              </a:lnSpc>
            </a:pPr>
            <a:r>
              <a:rPr lang="en-US" sz="5272">
                <a:solidFill>
                  <a:srgbClr val="00539F"/>
                </a:solidFill>
                <a:latin typeface="Vanguard CF"/>
                <a:ea typeface="Vanguard CF"/>
                <a:cs typeface="Vanguard CF"/>
                <a:sym typeface="Vanguard CF"/>
              </a:rPr>
              <a:t>Individual health :</a:t>
            </a:r>
          </a:p>
          <a:p>
            <a:pPr algn="ctr">
              <a:lnSpc>
                <a:spcPts val="7381"/>
              </a:lnSpc>
            </a:pPr>
            <a:r>
              <a:rPr lang="en-US" sz="5272">
                <a:solidFill>
                  <a:srgbClr val="00539F"/>
                </a:solidFill>
                <a:latin typeface="Vanguard CF"/>
                <a:ea typeface="Vanguard CF"/>
                <a:cs typeface="Vanguard CF"/>
                <a:sym typeface="Vanguard CF"/>
              </a:rPr>
              <a:t>Dimensions of health and wellness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86404" y="9464624"/>
            <a:ext cx="936515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539F"/>
                </a:solidFill>
                <a:latin typeface="Greycliff"/>
                <a:ea typeface="Greycliff"/>
                <a:cs typeface="Greycliff"/>
                <a:sym typeface="Greycliff"/>
              </a:rPr>
              <a:t>Figure 1: Dimensions of Wellness. University of Delaware Cooperative Extenion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6639" y="603133"/>
            <a:ext cx="9035331" cy="9080735"/>
          </a:xfrm>
          <a:custGeom>
            <a:avLst/>
            <a:gdLst/>
            <a:ahLst/>
            <a:cxnLst/>
            <a:rect r="r" b="b" t="t" l="l"/>
            <a:pathLst>
              <a:path h="9080735" w="9035331">
                <a:moveTo>
                  <a:pt x="0" y="0"/>
                </a:moveTo>
                <a:lnTo>
                  <a:pt x="9035331" y="0"/>
                </a:lnTo>
                <a:lnTo>
                  <a:pt x="9035331" y="9080734"/>
                </a:lnTo>
                <a:lnTo>
                  <a:pt x="0" y="9080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482961"/>
            <a:ext cx="11496775" cy="363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52"/>
              </a:lnSpc>
              <a:spcBef>
                <a:spcPct val="0"/>
              </a:spcBef>
            </a:pPr>
            <a:r>
              <a:rPr lang="en-US" sz="2180">
                <a:solidFill>
                  <a:srgbClr val="003C71"/>
                </a:solidFill>
                <a:latin typeface="Greycliff CF"/>
                <a:ea typeface="Greycliff CF"/>
                <a:cs typeface="Greycliff CF"/>
                <a:sym typeface="Greycliff CF"/>
              </a:rPr>
              <a:t>Figure 2: Vital Conditions Framework. Rippel Foundation https://rippel.org/vital-conditions/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511970" y="1963109"/>
            <a:ext cx="5588667" cy="1849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6"/>
              </a:lnSpc>
            </a:pPr>
            <a:r>
              <a:rPr lang="en-US" sz="5297">
                <a:solidFill>
                  <a:srgbClr val="00539F"/>
                </a:solidFill>
                <a:latin typeface="Vanguard CF"/>
                <a:ea typeface="Vanguard CF"/>
                <a:cs typeface="Vanguard CF"/>
                <a:sym typeface="Vanguard CF"/>
              </a:rPr>
              <a:t>Community Health:</a:t>
            </a:r>
          </a:p>
          <a:p>
            <a:pPr algn="ctr">
              <a:lnSpc>
                <a:spcPts val="7416"/>
              </a:lnSpc>
            </a:pPr>
            <a:r>
              <a:rPr lang="en-US" sz="5297">
                <a:solidFill>
                  <a:srgbClr val="00539F"/>
                </a:solidFill>
                <a:latin typeface="Vanguard CF"/>
                <a:ea typeface="Vanguard CF"/>
                <a:cs typeface="Vanguard CF"/>
                <a:sym typeface="Vanguard CF"/>
              </a:rPr>
              <a:t>Vital Conditions Framework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20432"/>
            <a:ext cx="18288000" cy="1266568"/>
          </a:xfrm>
          <a:custGeom>
            <a:avLst/>
            <a:gdLst/>
            <a:ahLst/>
            <a:cxnLst/>
            <a:rect r="r" b="b" t="t" l="l"/>
            <a:pathLst>
              <a:path h="1266568" w="18288000">
                <a:moveTo>
                  <a:pt x="0" y="0"/>
                </a:moveTo>
                <a:lnTo>
                  <a:pt x="18288000" y="0"/>
                </a:lnTo>
                <a:lnTo>
                  <a:pt x="18288000" y="1266568"/>
                </a:lnTo>
                <a:lnTo>
                  <a:pt x="0" y="126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2195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35551" y="2668137"/>
            <a:ext cx="13416897" cy="3934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Health is a combination of the behaviors we engage in and the policy, systems, and environments that influence these behaviors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20432"/>
            <a:ext cx="18288000" cy="1266568"/>
          </a:xfrm>
          <a:custGeom>
            <a:avLst/>
            <a:gdLst/>
            <a:ahLst/>
            <a:cxnLst/>
            <a:rect r="r" b="b" t="t" l="l"/>
            <a:pathLst>
              <a:path h="1266568" w="18288000">
                <a:moveTo>
                  <a:pt x="0" y="0"/>
                </a:moveTo>
                <a:lnTo>
                  <a:pt x="18288000" y="0"/>
                </a:lnTo>
                <a:lnTo>
                  <a:pt x="18288000" y="1266568"/>
                </a:lnTo>
                <a:lnTo>
                  <a:pt x="0" y="126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219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8307" y="1537704"/>
            <a:ext cx="3010840" cy="7211592"/>
          </a:xfrm>
          <a:custGeom>
            <a:avLst/>
            <a:gdLst/>
            <a:ahLst/>
            <a:cxnLst/>
            <a:rect r="r" b="b" t="t" l="l"/>
            <a:pathLst>
              <a:path h="7211592" w="3010840">
                <a:moveTo>
                  <a:pt x="0" y="0"/>
                </a:moveTo>
                <a:lnTo>
                  <a:pt x="3010840" y="0"/>
                </a:lnTo>
                <a:lnTo>
                  <a:pt x="3010840" y="7211592"/>
                </a:lnTo>
                <a:lnTo>
                  <a:pt x="0" y="7211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01981" y="0"/>
            <a:ext cx="9995705" cy="7637803"/>
          </a:xfrm>
          <a:custGeom>
            <a:avLst/>
            <a:gdLst/>
            <a:ahLst/>
            <a:cxnLst/>
            <a:rect r="r" b="b" t="t" l="l"/>
            <a:pathLst>
              <a:path h="7637803" w="9995705">
                <a:moveTo>
                  <a:pt x="0" y="0"/>
                </a:moveTo>
                <a:lnTo>
                  <a:pt x="9995705" y="0"/>
                </a:lnTo>
                <a:lnTo>
                  <a:pt x="9995705" y="7637803"/>
                </a:lnTo>
                <a:lnTo>
                  <a:pt x="0" y="76378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883" r="0" b="-20262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65360" y="2006799"/>
            <a:ext cx="6757279" cy="3723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2"/>
              </a:lnSpc>
            </a:pPr>
            <a:r>
              <a:rPr lang="en-US" sz="2665">
                <a:solidFill>
                  <a:srgbClr val="000000"/>
                </a:solidFill>
                <a:latin typeface="Greycliff"/>
                <a:ea typeface="Greycliff"/>
                <a:cs typeface="Greycliff"/>
                <a:sym typeface="Greycliff"/>
              </a:rPr>
              <a:t>I have recently been diagnosed with </a:t>
            </a:r>
            <a:r>
              <a:rPr lang="en-US" b="true" sz="2665">
                <a:solidFill>
                  <a:srgbClr val="000000"/>
                </a:solidFill>
                <a:latin typeface="Greycliff Bold"/>
                <a:ea typeface="Greycliff Bold"/>
                <a:cs typeface="Greycliff Bold"/>
                <a:sym typeface="Greycliff Bold"/>
              </a:rPr>
              <a:t>diabetes </a:t>
            </a:r>
            <a:r>
              <a:rPr lang="en-US" sz="2665">
                <a:solidFill>
                  <a:srgbClr val="000000"/>
                </a:solidFill>
                <a:latin typeface="Greycliff"/>
                <a:ea typeface="Greycliff"/>
                <a:cs typeface="Greycliff"/>
                <a:sym typeface="Greycliff"/>
              </a:rPr>
              <a:t>and need to change some things about my health to help me manage. </a:t>
            </a:r>
          </a:p>
          <a:p>
            <a:pPr algn="ctr">
              <a:lnSpc>
                <a:spcPts val="3732"/>
              </a:lnSpc>
            </a:pPr>
          </a:p>
          <a:p>
            <a:pPr algn="ctr">
              <a:lnSpc>
                <a:spcPts val="3732"/>
              </a:lnSpc>
            </a:pPr>
            <a:r>
              <a:rPr lang="en-US" sz="2665">
                <a:solidFill>
                  <a:srgbClr val="000000"/>
                </a:solidFill>
                <a:latin typeface="Greycliff"/>
                <a:ea typeface="Greycliff"/>
                <a:cs typeface="Greycliff"/>
                <a:sym typeface="Greycliff"/>
              </a:rPr>
              <a:t>I need to change my </a:t>
            </a:r>
            <a:r>
              <a:rPr lang="en-US" b="true" sz="2665">
                <a:solidFill>
                  <a:srgbClr val="000000"/>
                </a:solidFill>
                <a:latin typeface="Greycliff Bold"/>
                <a:ea typeface="Greycliff Bold"/>
                <a:cs typeface="Greycliff Bold"/>
                <a:sym typeface="Greycliff Bold"/>
              </a:rPr>
              <a:t>shopping and eating</a:t>
            </a:r>
            <a:r>
              <a:rPr lang="en-US" sz="2665">
                <a:solidFill>
                  <a:srgbClr val="000000"/>
                </a:solidFill>
                <a:latin typeface="Greycliff"/>
                <a:ea typeface="Greycliff"/>
                <a:cs typeface="Greycliff"/>
                <a:sym typeface="Greycliff"/>
              </a:rPr>
              <a:t> habits, decrease my </a:t>
            </a:r>
            <a:r>
              <a:rPr lang="en-US" b="true" sz="2665">
                <a:solidFill>
                  <a:srgbClr val="000000"/>
                </a:solidFill>
                <a:latin typeface="Greycliff Bold"/>
                <a:ea typeface="Greycliff Bold"/>
                <a:cs typeface="Greycliff Bold"/>
                <a:sym typeface="Greycliff Bold"/>
              </a:rPr>
              <a:t>stress</a:t>
            </a:r>
            <a:r>
              <a:rPr lang="en-US" sz="2665">
                <a:solidFill>
                  <a:srgbClr val="000000"/>
                </a:solidFill>
                <a:latin typeface="Greycliff"/>
                <a:ea typeface="Greycliff"/>
                <a:cs typeface="Greycliff"/>
                <a:sym typeface="Greycliff"/>
              </a:rPr>
              <a:t>, and  I need to have access to</a:t>
            </a:r>
            <a:r>
              <a:rPr lang="en-US" b="true" sz="2665">
                <a:solidFill>
                  <a:srgbClr val="000000"/>
                </a:solidFill>
                <a:latin typeface="Greycliff Bold"/>
                <a:ea typeface="Greycliff Bold"/>
                <a:cs typeface="Greycliff Bold"/>
                <a:sym typeface="Greycliff Bold"/>
              </a:rPr>
              <a:t> insurance and a pharmacy</a:t>
            </a:r>
            <a:r>
              <a:rPr lang="en-US" sz="2665">
                <a:solidFill>
                  <a:srgbClr val="000000"/>
                </a:solidFill>
                <a:latin typeface="Greycliff"/>
                <a:ea typeface="Greycliff"/>
                <a:cs typeface="Greycliff"/>
                <a:sym typeface="Greycliff"/>
              </a:rPr>
              <a:t> for my medicaitons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22331" y="6027446"/>
            <a:ext cx="4098814" cy="3699179"/>
          </a:xfrm>
          <a:custGeom>
            <a:avLst/>
            <a:gdLst/>
            <a:ahLst/>
            <a:cxnLst/>
            <a:rect r="r" b="b" t="t" l="l"/>
            <a:pathLst>
              <a:path h="3699179" w="4098814">
                <a:moveTo>
                  <a:pt x="0" y="0"/>
                </a:moveTo>
                <a:lnTo>
                  <a:pt x="4098813" y="0"/>
                </a:lnTo>
                <a:lnTo>
                  <a:pt x="4098813" y="3699179"/>
                </a:lnTo>
                <a:lnTo>
                  <a:pt x="0" y="36991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2331" y="3195300"/>
            <a:ext cx="5521233" cy="2439381"/>
          </a:xfrm>
          <a:custGeom>
            <a:avLst/>
            <a:gdLst/>
            <a:ahLst/>
            <a:cxnLst/>
            <a:rect r="r" b="b" t="t" l="l"/>
            <a:pathLst>
              <a:path h="2439381" w="5521233">
                <a:moveTo>
                  <a:pt x="0" y="0"/>
                </a:moveTo>
                <a:lnTo>
                  <a:pt x="5521233" y="0"/>
                </a:lnTo>
                <a:lnTo>
                  <a:pt x="5521233" y="2439381"/>
                </a:lnTo>
                <a:lnTo>
                  <a:pt x="0" y="243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20319" y="3316394"/>
            <a:ext cx="3473604" cy="2192712"/>
          </a:xfrm>
          <a:custGeom>
            <a:avLst/>
            <a:gdLst/>
            <a:ahLst/>
            <a:cxnLst/>
            <a:rect r="r" b="b" t="t" l="l"/>
            <a:pathLst>
              <a:path h="2192712" w="3473604">
                <a:moveTo>
                  <a:pt x="0" y="0"/>
                </a:moveTo>
                <a:lnTo>
                  <a:pt x="3473604" y="0"/>
                </a:lnTo>
                <a:lnTo>
                  <a:pt x="3473604" y="2192712"/>
                </a:lnTo>
                <a:lnTo>
                  <a:pt x="0" y="219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500608" y="3135039"/>
            <a:ext cx="3248359" cy="2562143"/>
          </a:xfrm>
          <a:custGeom>
            <a:avLst/>
            <a:gdLst/>
            <a:ahLst/>
            <a:cxnLst/>
            <a:rect r="r" b="b" t="t" l="l"/>
            <a:pathLst>
              <a:path h="2562143" w="3248359">
                <a:moveTo>
                  <a:pt x="0" y="0"/>
                </a:moveTo>
                <a:lnTo>
                  <a:pt x="3248359" y="0"/>
                </a:lnTo>
                <a:lnTo>
                  <a:pt x="3248359" y="2562143"/>
                </a:lnTo>
                <a:lnTo>
                  <a:pt x="0" y="25621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80771" y="6382068"/>
            <a:ext cx="4194281" cy="3171925"/>
          </a:xfrm>
          <a:custGeom>
            <a:avLst/>
            <a:gdLst/>
            <a:ahLst/>
            <a:cxnLst/>
            <a:rect r="r" b="b" t="t" l="l"/>
            <a:pathLst>
              <a:path h="3171925" w="4194281">
                <a:moveTo>
                  <a:pt x="0" y="0"/>
                </a:moveTo>
                <a:lnTo>
                  <a:pt x="4194281" y="0"/>
                </a:lnTo>
                <a:lnTo>
                  <a:pt x="4194281" y="3171925"/>
                </a:lnTo>
                <a:lnTo>
                  <a:pt x="0" y="31719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751402" y="6027446"/>
            <a:ext cx="2997565" cy="3526547"/>
          </a:xfrm>
          <a:custGeom>
            <a:avLst/>
            <a:gdLst/>
            <a:ahLst/>
            <a:cxnLst/>
            <a:rect r="r" b="b" t="t" l="l"/>
            <a:pathLst>
              <a:path h="3526547" w="2997565">
                <a:moveTo>
                  <a:pt x="0" y="0"/>
                </a:moveTo>
                <a:lnTo>
                  <a:pt x="2997565" y="0"/>
                </a:lnTo>
                <a:lnTo>
                  <a:pt x="2997565" y="3526547"/>
                </a:lnTo>
                <a:lnTo>
                  <a:pt x="0" y="35265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20319" y="193018"/>
            <a:ext cx="14153972" cy="261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Garamond Premier Pro"/>
                <a:ea typeface="Garamond Premier Pro"/>
                <a:cs typeface="Garamond Premier Pro"/>
                <a:sym typeface="Garamond Premier Pro"/>
              </a:rPr>
              <a:t>A diabetes diagnosis, may appear clinical and individual, but what if we looked a bit deeper? How would a person diagnosed with diabetes reach their full wellness potential?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20432"/>
            <a:ext cx="18288000" cy="1266568"/>
          </a:xfrm>
          <a:custGeom>
            <a:avLst/>
            <a:gdLst/>
            <a:ahLst/>
            <a:cxnLst/>
            <a:rect r="r" b="b" t="t" l="l"/>
            <a:pathLst>
              <a:path h="1266568" w="18288000">
                <a:moveTo>
                  <a:pt x="0" y="0"/>
                </a:moveTo>
                <a:lnTo>
                  <a:pt x="18288000" y="0"/>
                </a:lnTo>
                <a:lnTo>
                  <a:pt x="18288000" y="1266568"/>
                </a:lnTo>
                <a:lnTo>
                  <a:pt x="0" y="126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2195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8210" y="645029"/>
            <a:ext cx="17387487" cy="10116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7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Delawareans are experiencing collaboration in real time...</a:t>
            </a:r>
          </a:p>
          <a:p>
            <a:pPr algn="ctr">
              <a:lnSpc>
                <a:spcPts val="6719"/>
              </a:lnSpc>
            </a:p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Food is Medicine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Delaware Farm and Food Council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Advancing Healthy Lifestyles 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Cardiovascular Learning Collaborative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Route 9 Monitoring Committee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Sussex County Health Coalition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 Delaware Diabetes Coalition 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Partnership for Healthy Communities </a:t>
            </a:r>
          </a:p>
          <a:p>
            <a:pPr algn="ctr">
              <a:lnSpc>
                <a:spcPts val="7839"/>
              </a:lnSpc>
            </a:pPr>
          </a:p>
          <a:p>
            <a:pPr algn="ctr">
              <a:lnSpc>
                <a:spcPts val="783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020432"/>
            <a:ext cx="18288000" cy="1266568"/>
          </a:xfrm>
          <a:custGeom>
            <a:avLst/>
            <a:gdLst/>
            <a:ahLst/>
            <a:cxnLst/>
            <a:rect r="r" b="b" t="t" l="l"/>
            <a:pathLst>
              <a:path h="1266568" w="18288000">
                <a:moveTo>
                  <a:pt x="0" y="0"/>
                </a:moveTo>
                <a:lnTo>
                  <a:pt x="18288000" y="0"/>
                </a:lnTo>
                <a:lnTo>
                  <a:pt x="18288000" y="1266568"/>
                </a:lnTo>
                <a:lnTo>
                  <a:pt x="0" y="126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2195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32126" y="625979"/>
            <a:ext cx="14823749" cy="7896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3C71"/>
                </a:solidFill>
                <a:latin typeface="Greycliff"/>
                <a:ea typeface="Greycliff"/>
                <a:cs typeface="Greycliff"/>
                <a:sym typeface="Greycliff"/>
              </a:rPr>
              <a:t>Working together, we create communities where residents can reach their fullest potential, we change the culture, we all succeed</a:t>
            </a:r>
          </a:p>
          <a:p>
            <a:pPr algn="ctr">
              <a:lnSpc>
                <a:spcPts val="7839"/>
              </a:lnSpc>
            </a:pP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00A0DF"/>
                </a:solidFill>
                <a:latin typeface="Greycliff"/>
                <a:ea typeface="Greycliff"/>
                <a:cs typeface="Greycliff"/>
                <a:sym typeface="Greycliff"/>
              </a:rPr>
              <a:t>Alignment of mission, goals, and outcomes creates opportunities for funding, collective storytelling, and most importantly...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DAHK94JO2QM</dc:identifier>
  <dcterms:modified xsi:type="dcterms:W3CDTF">2011-08-01T06:04:30Z</dcterms:modified>
  <cp:revision>1</cp:revision>
  <dc:title>Collaboration for change</dc:title>
</cp:coreProperties>
</file>