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109A"/>
    <a:srgbClr val="BDF5FB"/>
    <a:srgbClr val="099BAA"/>
    <a:srgbClr val="EA59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CCCCCE-5C6C-4497-938D-D1DFB5DEC125}" v="124" dt="2022-05-16T12:49:44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sen, Karen" userId="3c756725-9394-400d-bf9c-672fe8943bb1" providerId="ADAL" clId="{6675DE94-3E11-4184-A1FD-B4EE1E31B319}"/>
    <pc:docChg chg="modSld">
      <pc:chgData name="Jansen, Karen" userId="3c756725-9394-400d-bf9c-672fe8943bb1" providerId="ADAL" clId="{6675DE94-3E11-4184-A1FD-B4EE1E31B319}" dt="2022-05-16T13:49:57.219" v="1" actId="6549"/>
      <pc:docMkLst>
        <pc:docMk/>
      </pc:docMkLst>
      <pc:sldChg chg="modSp mod">
        <pc:chgData name="Jansen, Karen" userId="3c756725-9394-400d-bf9c-672fe8943bb1" providerId="ADAL" clId="{6675DE94-3E11-4184-A1FD-B4EE1E31B319}" dt="2022-05-16T13:49:57.219" v="1" actId="6549"/>
        <pc:sldMkLst>
          <pc:docMk/>
          <pc:sldMk cId="2331259149" sldId="257"/>
        </pc:sldMkLst>
        <pc:spChg chg="mod">
          <ac:chgData name="Jansen, Karen" userId="3c756725-9394-400d-bf9c-672fe8943bb1" providerId="ADAL" clId="{6675DE94-3E11-4184-A1FD-B4EE1E31B319}" dt="2022-05-16T13:49:57.219" v="1" actId="6549"/>
          <ac:spMkLst>
            <pc:docMk/>
            <pc:sldMk cId="2331259149" sldId="257"/>
            <ac:spMk id="130" creationId="{D2B27515-B92D-4DE8-A69E-B303CB7B922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BD9FD9-079D-46C9-B346-73F5295AA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2B12BDE-16F2-432E-ADD2-B1B237D394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3AD36E-01D0-4947-B24D-03B07D619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A4A4-8483-43EB-84BD-B96656D3B839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57F0CC-4D93-45C5-B576-258FCA285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990387-F4C0-481A-8865-D4DE947D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3E20-C62F-4336-B0EC-09BF24F635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437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5E65F-5229-4273-97A1-8390E186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2304FE0-A175-44E7-8336-D4CCC30D3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3E389B-1C61-4A1F-96A7-CD765C369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A4A4-8483-43EB-84BD-B96656D3B839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14A0AB-AA58-4DAC-9F5D-BD2A9BB98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16A56B-885C-4C03-820F-24D1207A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3E20-C62F-4336-B0EC-09BF24F635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408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BBEBD90-252A-49E9-B101-7FCBC999F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BDC5285-33E5-4492-8E3E-D68A4E89A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5E502E-AA90-4647-BFEF-1460A1A8E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A4A4-8483-43EB-84BD-B96656D3B839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4DF335-8B40-4CF5-BDBD-C8D229417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AC81D2-5ED0-4156-A042-A8970276B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3E20-C62F-4336-B0EC-09BF24F635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066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884D78-9FEE-47C9-A908-B3081B13A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68C02E-F801-4961-90D1-D3E314DB3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543858-EB77-4C05-9F04-787D13B2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A4A4-8483-43EB-84BD-B96656D3B839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FDF44BE-6928-4DC0-AA81-66EECF9D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57BFDE-A6B8-405F-8EEC-CCAB1B2ED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3E20-C62F-4336-B0EC-09BF24F635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80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42BABF-8D3B-40BD-B62F-CDEE52FFF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969E9B-CDD5-41E4-AE51-ECB1E5DD7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D0C144-94BB-4985-A38A-5A76064C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A4A4-8483-43EB-84BD-B96656D3B839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3CD2E4-86BE-4B72-B8BA-34CC6C230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CBB9B6-BF35-400D-9B98-130D49F3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3E20-C62F-4336-B0EC-09BF24F635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CBD7C6-BFB8-4128-BD61-CED946BDF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E5EDE7-50D0-4483-864D-981058B9C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EC8A429-245B-46CB-BD69-B7933E14A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D82DAED-6873-44B4-B01F-1DC81326C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A4A4-8483-43EB-84BD-B96656D3B839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3E1A98F-2614-41DF-AFC3-E54A3595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AA9000-005F-447E-B534-76027C3A5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3E20-C62F-4336-B0EC-09BF24F635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903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979307-4958-49DB-A18B-4442F551A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A24FBF-EBF9-454E-8692-47649E782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1C4FB04-CA08-4033-801A-F46026D21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EA5ACEC-B6C4-449B-B606-F7B8878294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AF5FD51-68D7-490A-A840-2EE8CDCFD4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944D456-309D-4B37-B8B6-3DD518DAC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A4A4-8483-43EB-84BD-B96656D3B839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AF1C282-1AB8-40BC-8A60-ABDE69BE4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739E8CE-A10A-4818-92B2-A3062AEE0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3E20-C62F-4336-B0EC-09BF24F635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825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D2C750-6066-4B7F-81CD-C91F5543C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0F04842-448D-4D9B-AC78-663431C26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A4A4-8483-43EB-84BD-B96656D3B839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A74C6C5-399B-4A6A-937E-0248CEEF7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C05F90C-3F06-41E9-88AA-AA6D5676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3E20-C62F-4336-B0EC-09BF24F635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636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160E83D-0A4A-469B-8909-D1912E418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A4A4-8483-43EB-84BD-B96656D3B839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F4E368B-D30B-4527-832B-F2309B579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2B88761-70AD-4C81-BE01-EBBC9B88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3E20-C62F-4336-B0EC-09BF24F635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784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73CA60-AD06-4F73-BCDE-1033376DA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9E6B0D-2A80-4109-ABC5-2E3BB58C8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E65FA66-E389-486E-85DF-25529152C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67004A7-1F67-49D2-9222-FE7ED9A13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A4A4-8483-43EB-84BD-B96656D3B839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7C1CFA2-6BC5-4533-AC34-F0CA3B4A3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D94E8EE-DAC8-416D-A10C-2141232F7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3E20-C62F-4336-B0EC-09BF24F635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526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CD8865-E467-42F5-93FB-36E23EF18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72193AD-303A-4CA8-A829-AABC73652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DB703E8-650F-4A71-9F87-878F0D02C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7C69930-999B-45D5-B228-54ADBF824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5A4A4-8483-43EB-84BD-B96656D3B839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880455D-1A9D-46E7-B9E9-B5425281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7F966EA-5418-4E55-A96E-1237393F0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3E20-C62F-4336-B0EC-09BF24F635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509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4F8E857-002D-4CCC-9361-C99B300D1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EA2197-7E67-4240-B06E-B928847FF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9B1377-7296-48DF-89C7-E0F6F90309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5A4A4-8483-43EB-84BD-B96656D3B839}" type="datetimeFigureOut">
              <a:rPr lang="nl-NL" smtClean="0"/>
              <a:t>16-5-2022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EBCD27-F7DA-4D15-9E31-88E2728CD2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B23F78-4AA7-4E2D-8AFA-A6207059F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13E20-C62F-4336-B0EC-09BF24F635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6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2A85C359-6E05-1609-B42C-FF751E365B38}"/>
              </a:ext>
            </a:extLst>
          </p:cNvPr>
          <p:cNvSpPr/>
          <p:nvPr/>
        </p:nvSpPr>
        <p:spPr>
          <a:xfrm>
            <a:off x="-31690" y="-3851"/>
            <a:ext cx="10326791" cy="1388567"/>
          </a:xfrm>
          <a:prstGeom prst="rect">
            <a:avLst/>
          </a:prstGeom>
          <a:solidFill>
            <a:srgbClr val="EA59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DDD8F8EE-9313-4E77-ABD6-CA00F638F320}"/>
              </a:ext>
            </a:extLst>
          </p:cNvPr>
          <p:cNvCxnSpPr>
            <a:cxnSpLocks/>
          </p:cNvCxnSpPr>
          <p:nvPr/>
        </p:nvCxnSpPr>
        <p:spPr>
          <a:xfrm>
            <a:off x="1846482" y="2279497"/>
            <a:ext cx="1005840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01761310-FA89-4F3C-9252-6E61D517BE5A}"/>
              </a:ext>
            </a:extLst>
          </p:cNvPr>
          <p:cNvCxnSpPr>
            <a:cxnSpLocks/>
          </p:cNvCxnSpPr>
          <p:nvPr/>
        </p:nvCxnSpPr>
        <p:spPr>
          <a:xfrm>
            <a:off x="1845786" y="3355174"/>
            <a:ext cx="1005840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E9A0AB17-DEF2-486F-BD0A-D583C64090BD}"/>
              </a:ext>
            </a:extLst>
          </p:cNvPr>
          <p:cNvCxnSpPr>
            <a:cxnSpLocks/>
          </p:cNvCxnSpPr>
          <p:nvPr/>
        </p:nvCxnSpPr>
        <p:spPr>
          <a:xfrm>
            <a:off x="1845786" y="4597115"/>
            <a:ext cx="1005840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D4946D50-3BFB-4913-BAA7-6B837CDA0507}"/>
              </a:ext>
            </a:extLst>
          </p:cNvPr>
          <p:cNvCxnSpPr>
            <a:cxnSpLocks/>
          </p:cNvCxnSpPr>
          <p:nvPr/>
        </p:nvCxnSpPr>
        <p:spPr>
          <a:xfrm>
            <a:off x="1845786" y="5657451"/>
            <a:ext cx="1005840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1E132BF6-FA27-44EB-89A8-02F1016946DE}"/>
              </a:ext>
            </a:extLst>
          </p:cNvPr>
          <p:cNvSpPr txBox="1"/>
          <p:nvPr/>
        </p:nvSpPr>
        <p:spPr>
          <a:xfrm>
            <a:off x="799326" y="1507140"/>
            <a:ext cx="615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F8109A"/>
                </a:solidFill>
              </a:rPr>
              <a:t>Cliënt</a:t>
            </a:r>
            <a:endParaRPr lang="nl-NL" b="1" dirty="0">
              <a:solidFill>
                <a:srgbClr val="F8109A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34D9F027-DD3E-4034-A11B-169B13A34913}"/>
              </a:ext>
            </a:extLst>
          </p:cNvPr>
          <p:cNvSpPr txBox="1"/>
          <p:nvPr/>
        </p:nvSpPr>
        <p:spPr>
          <a:xfrm>
            <a:off x="799326" y="2491402"/>
            <a:ext cx="1750287" cy="7925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F8109A"/>
                </a:solidFill>
              </a:rPr>
              <a:t>Dagelijks Begeleider</a:t>
            </a:r>
            <a:endParaRPr lang="nl-NL" sz="1600" b="1" dirty="0">
              <a:solidFill>
                <a:srgbClr val="F8109A"/>
              </a:solidFill>
            </a:endParaRPr>
          </a:p>
          <a:p>
            <a:r>
              <a:rPr lang="nl-NL" sz="1050" dirty="0"/>
              <a:t>Begeleiding Woning</a:t>
            </a:r>
          </a:p>
          <a:p>
            <a:r>
              <a:rPr lang="nl-NL" sz="1050" dirty="0"/>
              <a:t>Dagbesteding</a:t>
            </a:r>
          </a:p>
          <a:p>
            <a:endParaRPr lang="nl-NL" sz="1050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26A8E8C7-8935-4128-9EB0-01B569399675}"/>
              </a:ext>
            </a:extLst>
          </p:cNvPr>
          <p:cNvSpPr txBox="1"/>
          <p:nvPr/>
        </p:nvSpPr>
        <p:spPr>
          <a:xfrm>
            <a:off x="783892" y="3622373"/>
            <a:ext cx="2164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rgbClr val="F8109A"/>
                </a:solidFill>
              </a:rPr>
              <a:t>Applicatie ondersteuner(s)</a:t>
            </a:r>
          </a:p>
          <a:p>
            <a:r>
              <a:rPr lang="nl-NL" sz="1400" dirty="0"/>
              <a:t>&lt;Zorgorganisatie&gt;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E6994AB-137E-473E-9B9C-31921CFE56D8}"/>
              </a:ext>
            </a:extLst>
          </p:cNvPr>
          <p:cNvSpPr txBox="1"/>
          <p:nvPr/>
        </p:nvSpPr>
        <p:spPr>
          <a:xfrm>
            <a:off x="799326" y="4759645"/>
            <a:ext cx="1763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F8109A"/>
                </a:solidFill>
              </a:rPr>
              <a:t>Inhoudelijk Adviseur </a:t>
            </a:r>
          </a:p>
          <a:p>
            <a:r>
              <a:rPr lang="nl-NL" sz="1400" dirty="0"/>
              <a:t>&lt;Leverancier &gt;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17B300A-C15D-4AA2-9BCD-CBAB8F252F86}"/>
              </a:ext>
            </a:extLst>
          </p:cNvPr>
          <p:cNvSpPr txBox="1"/>
          <p:nvPr/>
        </p:nvSpPr>
        <p:spPr>
          <a:xfrm>
            <a:off x="799326" y="6007210"/>
            <a:ext cx="1207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F8109A"/>
                </a:solidFill>
              </a:rPr>
              <a:t>Servicedesk</a:t>
            </a:r>
          </a:p>
          <a:p>
            <a:r>
              <a:rPr lang="nl-NL" sz="1400" dirty="0"/>
              <a:t>&lt;Leverancier&gt;</a:t>
            </a:r>
          </a:p>
        </p:txBody>
      </p: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15230844-5409-4458-9737-AF5A6E037DE3}"/>
              </a:ext>
            </a:extLst>
          </p:cNvPr>
          <p:cNvCxnSpPr>
            <a:cxnSpLocks/>
            <a:stCxn id="79" idx="2"/>
          </p:cNvCxnSpPr>
          <p:nvPr/>
        </p:nvCxnSpPr>
        <p:spPr>
          <a:xfrm>
            <a:off x="6096000" y="1848745"/>
            <a:ext cx="0" cy="584685"/>
          </a:xfrm>
          <a:prstGeom prst="straightConnector1">
            <a:avLst/>
          </a:prstGeom>
          <a:ln>
            <a:solidFill>
              <a:srgbClr val="F810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72264F63-23A6-4944-AFF1-CBB9CFF76180}"/>
              </a:ext>
            </a:extLst>
          </p:cNvPr>
          <p:cNvSpPr txBox="1"/>
          <p:nvPr/>
        </p:nvSpPr>
        <p:spPr>
          <a:xfrm>
            <a:off x="4539070" y="1754884"/>
            <a:ext cx="22764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1) Ik heb een vraag óf</a:t>
            </a:r>
          </a:p>
          <a:p>
            <a:r>
              <a:rPr lang="nl-NL" sz="1100" dirty="0"/>
              <a:t>2) Hij doet het niet (goed)</a:t>
            </a:r>
          </a:p>
        </p:txBody>
      </p:sp>
      <p:sp>
        <p:nvSpPr>
          <p:cNvPr id="20" name="Ruit 19">
            <a:extLst>
              <a:ext uri="{FF2B5EF4-FFF2-40B4-BE49-F238E27FC236}">
                <a16:creationId xmlns:a16="http://schemas.microsoft.com/office/drawing/2014/main" id="{BC92DF6F-BD5E-4F04-8586-2F2CD772A089}"/>
              </a:ext>
            </a:extLst>
          </p:cNvPr>
          <p:cNvSpPr/>
          <p:nvPr/>
        </p:nvSpPr>
        <p:spPr>
          <a:xfrm>
            <a:off x="5723138" y="2438577"/>
            <a:ext cx="745724" cy="480367"/>
          </a:xfrm>
          <a:prstGeom prst="diamond">
            <a:avLst/>
          </a:prstGeom>
          <a:solidFill>
            <a:srgbClr val="099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1" name="Rechte verbindingslijn met pijl 20">
            <a:extLst>
              <a:ext uri="{FF2B5EF4-FFF2-40B4-BE49-F238E27FC236}">
                <a16:creationId xmlns:a16="http://schemas.microsoft.com/office/drawing/2014/main" id="{DE5A5D71-A072-4FE5-8D86-9FC42F25E56A}"/>
              </a:ext>
            </a:extLst>
          </p:cNvPr>
          <p:cNvCxnSpPr>
            <a:cxnSpLocks/>
            <a:stCxn id="20" idx="2"/>
          </p:cNvCxnSpPr>
          <p:nvPr/>
        </p:nvCxnSpPr>
        <p:spPr>
          <a:xfrm>
            <a:off x="6096000" y="2918944"/>
            <a:ext cx="11763" cy="671008"/>
          </a:xfrm>
          <a:prstGeom prst="straightConnector1">
            <a:avLst/>
          </a:prstGeom>
          <a:ln>
            <a:solidFill>
              <a:srgbClr val="F810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uit 27">
            <a:extLst>
              <a:ext uri="{FF2B5EF4-FFF2-40B4-BE49-F238E27FC236}">
                <a16:creationId xmlns:a16="http://schemas.microsoft.com/office/drawing/2014/main" id="{C28272A0-4A09-4FB1-8F10-A1B6D7DF0974}"/>
              </a:ext>
            </a:extLst>
          </p:cNvPr>
          <p:cNvSpPr/>
          <p:nvPr/>
        </p:nvSpPr>
        <p:spPr>
          <a:xfrm>
            <a:off x="5734901" y="3596753"/>
            <a:ext cx="745724" cy="480367"/>
          </a:xfrm>
          <a:prstGeom prst="diamond">
            <a:avLst/>
          </a:prstGeom>
          <a:solidFill>
            <a:srgbClr val="099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EA649B24-E971-45E4-9EDE-644A370F2A43}"/>
              </a:ext>
            </a:extLst>
          </p:cNvPr>
          <p:cNvSpPr txBox="1"/>
          <p:nvPr/>
        </p:nvSpPr>
        <p:spPr>
          <a:xfrm>
            <a:off x="7436455" y="2493915"/>
            <a:ext cx="27550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Ondersteuning aan Cliënt</a:t>
            </a:r>
          </a:p>
        </p:txBody>
      </p:sp>
      <p:cxnSp>
        <p:nvCxnSpPr>
          <p:cNvPr id="37" name="Rechte verbindingslijn met pijl 36">
            <a:extLst>
              <a:ext uri="{FF2B5EF4-FFF2-40B4-BE49-F238E27FC236}">
                <a16:creationId xmlns:a16="http://schemas.microsoft.com/office/drawing/2014/main" id="{2FC718B2-53DE-410E-B82E-830E73001F8D}"/>
              </a:ext>
            </a:extLst>
          </p:cNvPr>
          <p:cNvCxnSpPr>
            <a:cxnSpLocks/>
            <a:stCxn id="20" idx="3"/>
            <a:endCxn id="33" idx="1"/>
          </p:cNvCxnSpPr>
          <p:nvPr/>
        </p:nvCxnSpPr>
        <p:spPr>
          <a:xfrm flipV="1">
            <a:off x="6468862" y="2678581"/>
            <a:ext cx="967593" cy="180"/>
          </a:xfrm>
          <a:prstGeom prst="straightConnector1">
            <a:avLst/>
          </a:prstGeom>
          <a:ln>
            <a:solidFill>
              <a:srgbClr val="F810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kstvak 46">
            <a:extLst>
              <a:ext uri="{FF2B5EF4-FFF2-40B4-BE49-F238E27FC236}">
                <a16:creationId xmlns:a16="http://schemas.microsoft.com/office/drawing/2014/main" id="{9714C46A-E859-432F-B3D8-93533538298B}"/>
              </a:ext>
            </a:extLst>
          </p:cNvPr>
          <p:cNvSpPr txBox="1"/>
          <p:nvPr/>
        </p:nvSpPr>
        <p:spPr>
          <a:xfrm>
            <a:off x="7436455" y="3590906"/>
            <a:ext cx="31545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Ondersteuning aan Begeleider</a:t>
            </a:r>
          </a:p>
        </p:txBody>
      </p:sp>
      <p:cxnSp>
        <p:nvCxnSpPr>
          <p:cNvPr id="48" name="Rechte verbindingslijn met pijl 47">
            <a:extLst>
              <a:ext uri="{FF2B5EF4-FFF2-40B4-BE49-F238E27FC236}">
                <a16:creationId xmlns:a16="http://schemas.microsoft.com/office/drawing/2014/main" id="{DCE6BC01-FF8C-4E64-8117-70852292C6A7}"/>
              </a:ext>
            </a:extLst>
          </p:cNvPr>
          <p:cNvCxnSpPr>
            <a:cxnSpLocks/>
          </p:cNvCxnSpPr>
          <p:nvPr/>
        </p:nvCxnSpPr>
        <p:spPr>
          <a:xfrm>
            <a:off x="6482994" y="3824314"/>
            <a:ext cx="946967" cy="0"/>
          </a:xfrm>
          <a:prstGeom prst="straightConnector1">
            <a:avLst/>
          </a:prstGeom>
          <a:ln>
            <a:solidFill>
              <a:srgbClr val="F810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kstvak 59">
            <a:extLst>
              <a:ext uri="{FF2B5EF4-FFF2-40B4-BE49-F238E27FC236}">
                <a16:creationId xmlns:a16="http://schemas.microsoft.com/office/drawing/2014/main" id="{62E944B3-3EBC-4AF5-925A-CFF5D6630136}"/>
              </a:ext>
            </a:extLst>
          </p:cNvPr>
          <p:cNvSpPr txBox="1"/>
          <p:nvPr/>
        </p:nvSpPr>
        <p:spPr>
          <a:xfrm>
            <a:off x="7476757" y="4725472"/>
            <a:ext cx="311422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Ondersteuning aan Begeleider/ Applicatieondersteuner</a:t>
            </a:r>
          </a:p>
        </p:txBody>
      </p:sp>
      <p:sp>
        <p:nvSpPr>
          <p:cNvPr id="78" name="Tekstvak 77">
            <a:extLst>
              <a:ext uri="{FF2B5EF4-FFF2-40B4-BE49-F238E27FC236}">
                <a16:creationId xmlns:a16="http://schemas.microsoft.com/office/drawing/2014/main" id="{0F5E2532-66CE-4B6E-95FB-063EC2958F42}"/>
              </a:ext>
            </a:extLst>
          </p:cNvPr>
          <p:cNvSpPr txBox="1"/>
          <p:nvPr/>
        </p:nvSpPr>
        <p:spPr>
          <a:xfrm>
            <a:off x="6141058" y="2223556"/>
            <a:ext cx="122146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nl-NL" sz="1100" dirty="0"/>
              <a:t>Ik weet hoe te helpen</a:t>
            </a:r>
          </a:p>
        </p:txBody>
      </p:sp>
      <p:sp>
        <p:nvSpPr>
          <p:cNvPr id="81" name="Tekstvak 80">
            <a:extLst>
              <a:ext uri="{FF2B5EF4-FFF2-40B4-BE49-F238E27FC236}">
                <a16:creationId xmlns:a16="http://schemas.microsoft.com/office/drawing/2014/main" id="{88499E59-DDB0-4F7A-9274-4FAD8F517852}"/>
              </a:ext>
            </a:extLst>
          </p:cNvPr>
          <p:cNvSpPr txBox="1"/>
          <p:nvPr/>
        </p:nvSpPr>
        <p:spPr>
          <a:xfrm>
            <a:off x="3284683" y="6131254"/>
            <a:ext cx="190150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Behandeling probleem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FF8E17AD-DE64-468C-B805-6F0E9683BC5E}"/>
              </a:ext>
            </a:extLst>
          </p:cNvPr>
          <p:cNvSpPr txBox="1"/>
          <p:nvPr/>
        </p:nvSpPr>
        <p:spPr>
          <a:xfrm>
            <a:off x="3458199" y="3487488"/>
            <a:ext cx="129661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Service coördinatie</a:t>
            </a:r>
          </a:p>
        </p:txBody>
      </p:sp>
      <p:cxnSp>
        <p:nvCxnSpPr>
          <p:cNvPr id="88" name="Rechte verbindingslijn met pijl 87">
            <a:extLst>
              <a:ext uri="{FF2B5EF4-FFF2-40B4-BE49-F238E27FC236}">
                <a16:creationId xmlns:a16="http://schemas.microsoft.com/office/drawing/2014/main" id="{51C3DFB5-760A-4531-9EDB-78FCABB278F7}"/>
              </a:ext>
            </a:extLst>
          </p:cNvPr>
          <p:cNvCxnSpPr>
            <a:cxnSpLocks/>
            <a:stCxn id="28" idx="1"/>
          </p:cNvCxnSpPr>
          <p:nvPr/>
        </p:nvCxnSpPr>
        <p:spPr>
          <a:xfrm flipH="1">
            <a:off x="4764454" y="3836937"/>
            <a:ext cx="970447" cy="0"/>
          </a:xfrm>
          <a:prstGeom prst="straightConnector1">
            <a:avLst/>
          </a:prstGeom>
          <a:ln>
            <a:solidFill>
              <a:srgbClr val="F810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kstvak 90">
            <a:extLst>
              <a:ext uri="{FF2B5EF4-FFF2-40B4-BE49-F238E27FC236}">
                <a16:creationId xmlns:a16="http://schemas.microsoft.com/office/drawing/2014/main" id="{A278C277-5C14-433E-9355-8FBA1B2CE412}"/>
              </a:ext>
            </a:extLst>
          </p:cNvPr>
          <p:cNvSpPr txBox="1"/>
          <p:nvPr/>
        </p:nvSpPr>
        <p:spPr>
          <a:xfrm>
            <a:off x="4725418" y="3371921"/>
            <a:ext cx="14326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Dit lijkt een technisch probleem</a:t>
            </a:r>
          </a:p>
        </p:txBody>
      </p:sp>
      <p:cxnSp>
        <p:nvCxnSpPr>
          <p:cNvPr id="93" name="Rechte verbindingslijn met pijl 92">
            <a:extLst>
              <a:ext uri="{FF2B5EF4-FFF2-40B4-BE49-F238E27FC236}">
                <a16:creationId xmlns:a16="http://schemas.microsoft.com/office/drawing/2014/main" id="{663172E0-D905-4B07-BAA3-FC297C34675B}"/>
              </a:ext>
            </a:extLst>
          </p:cNvPr>
          <p:cNvCxnSpPr>
            <a:cxnSpLocks/>
          </p:cNvCxnSpPr>
          <p:nvPr/>
        </p:nvCxnSpPr>
        <p:spPr>
          <a:xfrm>
            <a:off x="3904157" y="4110446"/>
            <a:ext cx="28581" cy="2020808"/>
          </a:xfrm>
          <a:prstGeom prst="straightConnector1">
            <a:avLst/>
          </a:prstGeom>
          <a:ln>
            <a:solidFill>
              <a:srgbClr val="F810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kstvak 96">
            <a:extLst>
              <a:ext uri="{FF2B5EF4-FFF2-40B4-BE49-F238E27FC236}">
                <a16:creationId xmlns:a16="http://schemas.microsoft.com/office/drawing/2014/main" id="{6E4D6E7A-463D-4215-BB9E-03955C8E3B2B}"/>
              </a:ext>
            </a:extLst>
          </p:cNvPr>
          <p:cNvSpPr txBox="1"/>
          <p:nvPr/>
        </p:nvSpPr>
        <p:spPr>
          <a:xfrm>
            <a:off x="2902873" y="4112460"/>
            <a:ext cx="1421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Serviceverzoek indienen</a:t>
            </a:r>
          </a:p>
        </p:txBody>
      </p:sp>
      <p:cxnSp>
        <p:nvCxnSpPr>
          <p:cNvPr id="99" name="Rechte verbindingslijn met pijl 98">
            <a:extLst>
              <a:ext uri="{FF2B5EF4-FFF2-40B4-BE49-F238E27FC236}">
                <a16:creationId xmlns:a16="http://schemas.microsoft.com/office/drawing/2014/main" id="{447D9A31-3530-4C4A-835A-31A545B443B7}"/>
              </a:ext>
            </a:extLst>
          </p:cNvPr>
          <p:cNvCxnSpPr>
            <a:cxnSpLocks/>
          </p:cNvCxnSpPr>
          <p:nvPr/>
        </p:nvCxnSpPr>
        <p:spPr>
          <a:xfrm flipH="1" flipV="1">
            <a:off x="4160153" y="4148956"/>
            <a:ext cx="22930" cy="2003562"/>
          </a:xfrm>
          <a:prstGeom prst="straightConnector1">
            <a:avLst/>
          </a:prstGeom>
          <a:ln>
            <a:solidFill>
              <a:srgbClr val="F810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kstvak 105">
            <a:extLst>
              <a:ext uri="{FF2B5EF4-FFF2-40B4-BE49-F238E27FC236}">
                <a16:creationId xmlns:a16="http://schemas.microsoft.com/office/drawing/2014/main" id="{0EDADDCB-D331-454B-A713-DEBD67C8201B}"/>
              </a:ext>
            </a:extLst>
          </p:cNvPr>
          <p:cNvSpPr txBox="1"/>
          <p:nvPr/>
        </p:nvSpPr>
        <p:spPr>
          <a:xfrm>
            <a:off x="4141403" y="5734396"/>
            <a:ext cx="15775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Terugkoppeling over probleem</a:t>
            </a:r>
          </a:p>
        </p:txBody>
      </p:sp>
      <p:sp>
        <p:nvSpPr>
          <p:cNvPr id="107" name="Tekstvak 106">
            <a:extLst>
              <a:ext uri="{FF2B5EF4-FFF2-40B4-BE49-F238E27FC236}">
                <a16:creationId xmlns:a16="http://schemas.microsoft.com/office/drawing/2014/main" id="{7414461F-9A38-4F61-A40C-D8B2E510DA7B}"/>
              </a:ext>
            </a:extLst>
          </p:cNvPr>
          <p:cNvSpPr txBox="1"/>
          <p:nvPr/>
        </p:nvSpPr>
        <p:spPr>
          <a:xfrm>
            <a:off x="6117404" y="2921749"/>
            <a:ext cx="14193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Lastige vraag ik heb hulp nodig</a:t>
            </a:r>
          </a:p>
        </p:txBody>
      </p:sp>
      <p:sp>
        <p:nvSpPr>
          <p:cNvPr id="115" name="Tekstvak 114">
            <a:extLst>
              <a:ext uri="{FF2B5EF4-FFF2-40B4-BE49-F238E27FC236}">
                <a16:creationId xmlns:a16="http://schemas.microsoft.com/office/drawing/2014/main" id="{F984FA79-48B4-4B8A-B928-6AED9309A72C}"/>
              </a:ext>
            </a:extLst>
          </p:cNvPr>
          <p:cNvSpPr txBox="1"/>
          <p:nvPr/>
        </p:nvSpPr>
        <p:spPr>
          <a:xfrm>
            <a:off x="3188416" y="2794744"/>
            <a:ext cx="11890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Terugkoppeling aan begeleider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D2B27515-B92D-4DE8-A69E-B303CB7B922A}"/>
              </a:ext>
            </a:extLst>
          </p:cNvPr>
          <p:cNvSpPr txBox="1"/>
          <p:nvPr/>
        </p:nvSpPr>
        <p:spPr>
          <a:xfrm>
            <a:off x="99319" y="329945"/>
            <a:ext cx="89596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ONDERSTEUNING / SERVICEPROCES  &lt;Toepassing X&gt;</a:t>
            </a:r>
          </a:p>
          <a:p>
            <a:r>
              <a:rPr lang="nl-NL" sz="1200" i="1" dirty="0">
                <a:solidFill>
                  <a:schemeClr val="bg1"/>
                </a:solidFill>
              </a:rPr>
              <a:t>Dit is een voorbeeld van hoe een serviceproces er globaal uit kan zien. Je kunt dit gebruiken </a:t>
            </a:r>
            <a:r>
              <a:rPr lang="nl-NL" sz="1200" i="1">
                <a:solidFill>
                  <a:schemeClr val="bg1"/>
                </a:solidFill>
              </a:rPr>
              <a:t>als praatplaat </a:t>
            </a:r>
            <a:r>
              <a:rPr lang="nl-NL" sz="1200" i="1" dirty="0">
                <a:solidFill>
                  <a:schemeClr val="bg1"/>
                </a:solidFill>
              </a:rPr>
              <a:t>en wijzigen zodat het past bij de organisatie, het product en de leverancier. </a:t>
            </a:r>
          </a:p>
          <a:p>
            <a:r>
              <a:rPr lang="nl-NL" sz="1000" dirty="0">
                <a:solidFill>
                  <a:schemeClr val="bg1"/>
                </a:solidFill>
              </a:rPr>
              <a:t>Innovatie-impuls | mei 2022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ED1A6C7-A94D-4466-86FC-51FB7775A8DE}"/>
              </a:ext>
            </a:extLst>
          </p:cNvPr>
          <p:cNvSpPr txBox="1"/>
          <p:nvPr/>
        </p:nvSpPr>
        <p:spPr>
          <a:xfrm rot="16200000">
            <a:off x="-896981" y="2701264"/>
            <a:ext cx="2633287" cy="369332"/>
          </a:xfrm>
          <a:prstGeom prst="rect">
            <a:avLst/>
          </a:prstGeom>
          <a:solidFill>
            <a:srgbClr val="BDF5F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1</a:t>
            </a:r>
            <a:r>
              <a:rPr lang="nl-NL" baseline="30000" dirty="0"/>
              <a:t>e</a:t>
            </a:r>
            <a:r>
              <a:rPr lang="nl-NL" dirty="0"/>
              <a:t> </a:t>
            </a:r>
            <a:r>
              <a:rPr lang="nl-NL" dirty="0" err="1"/>
              <a:t>Lijns</a:t>
            </a:r>
            <a:r>
              <a:rPr lang="nl-NL" dirty="0"/>
              <a:t> Ondersteuning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CA2D11C5-B092-4ECF-9D1A-B896B6D18587}"/>
              </a:ext>
            </a:extLst>
          </p:cNvPr>
          <p:cNvSpPr txBox="1"/>
          <p:nvPr/>
        </p:nvSpPr>
        <p:spPr>
          <a:xfrm rot="16200000">
            <a:off x="-755942" y="5250851"/>
            <a:ext cx="2334830" cy="369332"/>
          </a:xfrm>
          <a:prstGeom prst="rect">
            <a:avLst/>
          </a:prstGeom>
          <a:solidFill>
            <a:srgbClr val="BDF5F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2</a:t>
            </a:r>
            <a:r>
              <a:rPr lang="nl-NL" baseline="30000" dirty="0"/>
              <a:t>e</a:t>
            </a:r>
            <a:r>
              <a:rPr lang="nl-NL" dirty="0"/>
              <a:t>  </a:t>
            </a:r>
            <a:r>
              <a:rPr lang="nl-NL" dirty="0" err="1"/>
              <a:t>Lijns</a:t>
            </a:r>
            <a:r>
              <a:rPr lang="nl-NL" dirty="0"/>
              <a:t> Ondersteuning</a:t>
            </a:r>
          </a:p>
        </p:txBody>
      </p:sp>
      <p:sp>
        <p:nvSpPr>
          <p:cNvPr id="54" name="Tekstvak 53">
            <a:extLst>
              <a:ext uri="{FF2B5EF4-FFF2-40B4-BE49-F238E27FC236}">
                <a16:creationId xmlns:a16="http://schemas.microsoft.com/office/drawing/2014/main" id="{9586A4AE-56D8-4D7D-8E6D-17FB0BA0B0A3}"/>
              </a:ext>
            </a:extLst>
          </p:cNvPr>
          <p:cNvSpPr txBox="1"/>
          <p:nvPr/>
        </p:nvSpPr>
        <p:spPr>
          <a:xfrm>
            <a:off x="5677289" y="5858642"/>
            <a:ext cx="3381636" cy="938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100" dirty="0"/>
              <a:t>Bijvoorbeeld: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100" dirty="0"/>
              <a:t>Een “Bug” oplossen in software/app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100" dirty="0"/>
              <a:t>Wijziging aanbrengen in de software/app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100" dirty="0"/>
              <a:t>Instructie over hoe probleem zelf op te lossen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100" dirty="0"/>
              <a:t>Reparatieafspraak op locatie</a:t>
            </a:r>
            <a:endParaRPr lang="nl-NL" sz="1400" dirty="0"/>
          </a:p>
        </p:txBody>
      </p:sp>
      <p:cxnSp>
        <p:nvCxnSpPr>
          <p:cNvPr id="57" name="Rechte verbindingslijn met pijl 56">
            <a:extLst>
              <a:ext uri="{FF2B5EF4-FFF2-40B4-BE49-F238E27FC236}">
                <a16:creationId xmlns:a16="http://schemas.microsoft.com/office/drawing/2014/main" id="{348F853C-B621-4D4A-AB64-85841D2F4B5C}"/>
              </a:ext>
            </a:extLst>
          </p:cNvPr>
          <p:cNvCxnSpPr>
            <a:cxnSpLocks/>
            <a:stCxn id="81" idx="3"/>
          </p:cNvCxnSpPr>
          <p:nvPr/>
        </p:nvCxnSpPr>
        <p:spPr>
          <a:xfrm flipV="1">
            <a:off x="5186184" y="6423642"/>
            <a:ext cx="491106" cy="3077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met pijl 48">
            <a:extLst>
              <a:ext uri="{FF2B5EF4-FFF2-40B4-BE49-F238E27FC236}">
                <a16:creationId xmlns:a16="http://schemas.microsoft.com/office/drawing/2014/main" id="{31453730-DE5C-413A-B51C-64FD27E29638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4248150" y="2676525"/>
            <a:ext cx="1474988" cy="2236"/>
          </a:xfrm>
          <a:prstGeom prst="straightConnector1">
            <a:avLst/>
          </a:prstGeom>
          <a:ln>
            <a:solidFill>
              <a:srgbClr val="F810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kstvak 54">
            <a:extLst>
              <a:ext uri="{FF2B5EF4-FFF2-40B4-BE49-F238E27FC236}">
                <a16:creationId xmlns:a16="http://schemas.microsoft.com/office/drawing/2014/main" id="{06A11BBA-FFED-4C73-848C-02D2B5C44F05}"/>
              </a:ext>
            </a:extLst>
          </p:cNvPr>
          <p:cNvSpPr txBox="1"/>
          <p:nvPr/>
        </p:nvSpPr>
        <p:spPr>
          <a:xfrm>
            <a:off x="4544134" y="2922479"/>
            <a:ext cx="15499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100" dirty="0"/>
              <a:t>De technologie lijkt het niet goed te doen</a:t>
            </a:r>
          </a:p>
        </p:txBody>
      </p:sp>
      <p:sp>
        <p:nvSpPr>
          <p:cNvPr id="56" name="Tekstvak 55">
            <a:extLst>
              <a:ext uri="{FF2B5EF4-FFF2-40B4-BE49-F238E27FC236}">
                <a16:creationId xmlns:a16="http://schemas.microsoft.com/office/drawing/2014/main" id="{028C6645-28DE-4E81-A728-A36209806263}"/>
              </a:ext>
            </a:extLst>
          </p:cNvPr>
          <p:cNvSpPr txBox="1"/>
          <p:nvPr/>
        </p:nvSpPr>
        <p:spPr>
          <a:xfrm>
            <a:off x="6208494" y="3386625"/>
            <a:ext cx="12214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100" dirty="0"/>
              <a:t>Ik weet hoe te helpen</a:t>
            </a:r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8AD7F255-C554-4E54-9FF4-B0668FF6D0F1}"/>
              </a:ext>
            </a:extLst>
          </p:cNvPr>
          <p:cNvSpPr txBox="1"/>
          <p:nvPr/>
        </p:nvSpPr>
        <p:spPr>
          <a:xfrm>
            <a:off x="6095206" y="4147450"/>
            <a:ext cx="24139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Lastige vraag,</a:t>
            </a:r>
          </a:p>
          <a:p>
            <a:r>
              <a:rPr lang="nl-NL" sz="1100" dirty="0"/>
              <a:t>ik heb hulp nodig</a:t>
            </a:r>
          </a:p>
        </p:txBody>
      </p:sp>
      <p:sp>
        <p:nvSpPr>
          <p:cNvPr id="59" name="Ruit 58">
            <a:extLst>
              <a:ext uri="{FF2B5EF4-FFF2-40B4-BE49-F238E27FC236}">
                <a16:creationId xmlns:a16="http://schemas.microsoft.com/office/drawing/2014/main" id="{4FC216BC-7962-484B-B8C5-E3BB8BFA17AC}"/>
              </a:ext>
            </a:extLst>
          </p:cNvPr>
          <p:cNvSpPr/>
          <p:nvPr/>
        </p:nvSpPr>
        <p:spPr>
          <a:xfrm>
            <a:off x="5734901" y="4735803"/>
            <a:ext cx="745724" cy="480367"/>
          </a:xfrm>
          <a:prstGeom prst="diamond">
            <a:avLst/>
          </a:prstGeom>
          <a:solidFill>
            <a:srgbClr val="099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1" name="Rechte verbindingslijn met pijl 60">
            <a:extLst>
              <a:ext uri="{FF2B5EF4-FFF2-40B4-BE49-F238E27FC236}">
                <a16:creationId xmlns:a16="http://schemas.microsoft.com/office/drawing/2014/main" id="{0B485CD0-3CAD-4EC0-B03D-7927835759E2}"/>
              </a:ext>
            </a:extLst>
          </p:cNvPr>
          <p:cNvCxnSpPr>
            <a:cxnSpLocks/>
          </p:cNvCxnSpPr>
          <p:nvPr/>
        </p:nvCxnSpPr>
        <p:spPr>
          <a:xfrm>
            <a:off x="6095206" y="4066639"/>
            <a:ext cx="11763" cy="671008"/>
          </a:xfrm>
          <a:prstGeom prst="straightConnector1">
            <a:avLst/>
          </a:prstGeom>
          <a:ln>
            <a:solidFill>
              <a:srgbClr val="F810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kstvak 61">
            <a:extLst>
              <a:ext uri="{FF2B5EF4-FFF2-40B4-BE49-F238E27FC236}">
                <a16:creationId xmlns:a16="http://schemas.microsoft.com/office/drawing/2014/main" id="{E44E88FA-FB95-4CBC-BA5C-05087A8E918A}"/>
              </a:ext>
            </a:extLst>
          </p:cNvPr>
          <p:cNvSpPr txBox="1"/>
          <p:nvPr/>
        </p:nvSpPr>
        <p:spPr>
          <a:xfrm>
            <a:off x="6292548" y="4953734"/>
            <a:ext cx="12214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100" dirty="0"/>
              <a:t>Ik weet hoe te helpen</a:t>
            </a:r>
          </a:p>
        </p:txBody>
      </p:sp>
      <p:cxnSp>
        <p:nvCxnSpPr>
          <p:cNvPr id="63" name="Rechte verbindingslijn met pijl 62">
            <a:extLst>
              <a:ext uri="{FF2B5EF4-FFF2-40B4-BE49-F238E27FC236}">
                <a16:creationId xmlns:a16="http://schemas.microsoft.com/office/drawing/2014/main" id="{F1509DAE-3BDE-43DE-A5C5-D5FE4F022BAF}"/>
              </a:ext>
            </a:extLst>
          </p:cNvPr>
          <p:cNvCxnSpPr>
            <a:cxnSpLocks/>
          </p:cNvCxnSpPr>
          <p:nvPr/>
        </p:nvCxnSpPr>
        <p:spPr>
          <a:xfrm>
            <a:off x="6495929" y="4981184"/>
            <a:ext cx="940526" cy="0"/>
          </a:xfrm>
          <a:prstGeom prst="straightConnector1">
            <a:avLst/>
          </a:prstGeom>
          <a:ln>
            <a:solidFill>
              <a:srgbClr val="F810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echte verbindingslijn met pijl 71">
            <a:extLst>
              <a:ext uri="{FF2B5EF4-FFF2-40B4-BE49-F238E27FC236}">
                <a16:creationId xmlns:a16="http://schemas.microsoft.com/office/drawing/2014/main" id="{27A1699F-3B45-4D1E-BEF4-E2F430A27F73}"/>
              </a:ext>
            </a:extLst>
          </p:cNvPr>
          <p:cNvCxnSpPr>
            <a:cxnSpLocks/>
          </p:cNvCxnSpPr>
          <p:nvPr/>
        </p:nvCxnSpPr>
        <p:spPr>
          <a:xfrm>
            <a:off x="4240028" y="2665246"/>
            <a:ext cx="14456" cy="859476"/>
          </a:xfrm>
          <a:prstGeom prst="straightConnector1">
            <a:avLst/>
          </a:prstGeom>
          <a:ln>
            <a:solidFill>
              <a:srgbClr val="F8109A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uit 78">
            <a:extLst>
              <a:ext uri="{FF2B5EF4-FFF2-40B4-BE49-F238E27FC236}">
                <a16:creationId xmlns:a16="http://schemas.microsoft.com/office/drawing/2014/main" id="{C3CC1EFA-9C2C-4696-9182-574AC7E0BE81}"/>
              </a:ext>
            </a:extLst>
          </p:cNvPr>
          <p:cNvSpPr/>
          <p:nvPr/>
        </p:nvSpPr>
        <p:spPr>
          <a:xfrm>
            <a:off x="5723138" y="1368378"/>
            <a:ext cx="745724" cy="480367"/>
          </a:xfrm>
          <a:prstGeom prst="diamond">
            <a:avLst/>
          </a:prstGeom>
          <a:solidFill>
            <a:srgbClr val="099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4" name="Tekstvak 83">
            <a:extLst>
              <a:ext uri="{FF2B5EF4-FFF2-40B4-BE49-F238E27FC236}">
                <a16:creationId xmlns:a16="http://schemas.microsoft.com/office/drawing/2014/main" id="{0641EB54-A7B0-4C06-8C98-4AF2FE7ADA30}"/>
              </a:ext>
            </a:extLst>
          </p:cNvPr>
          <p:cNvSpPr txBox="1"/>
          <p:nvPr/>
        </p:nvSpPr>
        <p:spPr>
          <a:xfrm>
            <a:off x="4394326" y="5023295"/>
            <a:ext cx="17467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Dit is (toch) een technisch probleem. Serviceverzoek indienen</a:t>
            </a:r>
          </a:p>
        </p:txBody>
      </p:sp>
      <p:cxnSp>
        <p:nvCxnSpPr>
          <p:cNvPr id="85" name="Rechte verbindingslijn met pijl 84">
            <a:extLst>
              <a:ext uri="{FF2B5EF4-FFF2-40B4-BE49-F238E27FC236}">
                <a16:creationId xmlns:a16="http://schemas.microsoft.com/office/drawing/2014/main" id="{C9F42B28-8EC5-46BB-B16D-2D8A751EC01B}"/>
              </a:ext>
            </a:extLst>
          </p:cNvPr>
          <p:cNvCxnSpPr>
            <a:cxnSpLocks/>
          </p:cNvCxnSpPr>
          <p:nvPr/>
        </p:nvCxnSpPr>
        <p:spPr>
          <a:xfrm flipH="1" flipV="1">
            <a:off x="4586996" y="4128337"/>
            <a:ext cx="11637" cy="834280"/>
          </a:xfrm>
          <a:prstGeom prst="straightConnector1">
            <a:avLst/>
          </a:prstGeom>
          <a:ln>
            <a:solidFill>
              <a:srgbClr val="F810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echte verbindingslijn met pijl 86">
            <a:extLst>
              <a:ext uri="{FF2B5EF4-FFF2-40B4-BE49-F238E27FC236}">
                <a16:creationId xmlns:a16="http://schemas.microsoft.com/office/drawing/2014/main" id="{405349D5-E066-476B-BD11-32EFCB3AE780}"/>
              </a:ext>
            </a:extLst>
          </p:cNvPr>
          <p:cNvCxnSpPr>
            <a:cxnSpLocks/>
          </p:cNvCxnSpPr>
          <p:nvPr/>
        </p:nvCxnSpPr>
        <p:spPr>
          <a:xfrm>
            <a:off x="4608548" y="4964980"/>
            <a:ext cx="1114590" cy="4672"/>
          </a:xfrm>
          <a:prstGeom prst="straightConnector1">
            <a:avLst/>
          </a:prstGeom>
          <a:ln>
            <a:solidFill>
              <a:srgbClr val="F8109A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Afbeelding 50">
            <a:extLst>
              <a:ext uri="{FF2B5EF4-FFF2-40B4-BE49-F238E27FC236}">
                <a16:creationId xmlns:a16="http://schemas.microsoft.com/office/drawing/2014/main" id="{C91F4DA6-CDB7-6A3F-A420-F6EBCC7032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900" y="28354"/>
            <a:ext cx="1484961" cy="141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2591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1B3A856279747AF41ECA9B73C5025" ma:contentTypeVersion="17" ma:contentTypeDescription="Een nieuw document maken." ma:contentTypeScope="" ma:versionID="5e916c6a7690816ec3b188ef33c9fb7f">
  <xsd:schema xmlns:xsd="http://www.w3.org/2001/XMLSchema" xmlns:xs="http://www.w3.org/2001/XMLSchema" xmlns:p="http://schemas.microsoft.com/office/2006/metadata/properties" xmlns:ns2="bd6fb741-d1a1-4a8c-bc76-66d09c9d4545" xmlns:ns3="3e903b07-5ad4-4bcc-b460-a05b741a2897" targetNamespace="http://schemas.microsoft.com/office/2006/metadata/properties" ma:root="true" ma:fieldsID="3a77129e098a6d025818626827ea6001" ns2:_="" ns3:_="">
    <xsd:import namespace="bd6fb741-d1a1-4a8c-bc76-66d09c9d4545"/>
    <xsd:import namespace="3e903b07-5ad4-4bcc-b460-a05b741a2897"/>
    <xsd:element name="properties">
      <xsd:complexType>
        <xsd:sequence>
          <xsd:element name="documentManagement">
            <xsd:complexType>
              <xsd:all>
                <xsd:element ref="ns2:StatusUitvraag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6fb741-d1a1-4a8c-bc76-66d09c9d4545" elementFormDefault="qualified">
    <xsd:import namespace="http://schemas.microsoft.com/office/2006/documentManagement/types"/>
    <xsd:import namespace="http://schemas.microsoft.com/office/infopath/2007/PartnerControls"/>
    <xsd:element name="StatusUitvraag" ma:index="1" nillable="true" ma:displayName="Status Uitvraag" ma:format="Dropdown" ma:internalName="StatusUitvraag" ma:readOnly="false">
      <xsd:simpleType>
        <xsd:restriction base="dms:Choice">
          <xsd:enumeration value="Open"/>
          <xsd:enumeration value="Naar CX"/>
          <xsd:enumeration value="In  behandeling"/>
          <xsd:enumeration value="Afgehandeld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5d1b4be5-5a15-4e37-92bc-e1835c11a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hidden="true" ma:indexed="true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hidden="true" ma:internalName="MediaServiceOCR" ma:readOnly="true">
      <xsd:simpleType>
        <xsd:restriction base="dms:Not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903b07-5ad4-4bcc-b460-a05b741a289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hidden="true" ma:internalName="SharedWithDetails" ma:readOnly="true">
      <xsd:simpleType>
        <xsd:restriction base="dms:Note"/>
      </xsd:simpleType>
    </xsd:element>
    <xsd:element name="TaxCatchAll" ma:index="14" nillable="true" ma:displayName="Taxonomy Catch All Column" ma:hidden="true" ma:list="{5d7f6f1f-512e-42df-925e-dcf79faa3ad9}" ma:internalName="TaxCatchAll" ma:readOnly="false" ma:showField="CatchAllData" ma:web="3e903b07-5ad4-4bcc-b460-a05b741a28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houdstype"/>
        <xsd:element ref="dc:title" minOccurs="0" maxOccurs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e903b07-5ad4-4bcc-b460-a05b741a2897" xsi:nil="true"/>
    <lcf76f155ced4ddcb4097134ff3c332f xmlns="bd6fb741-d1a1-4a8c-bc76-66d09c9d4545">
      <Terms xmlns="http://schemas.microsoft.com/office/infopath/2007/PartnerControls"/>
    </lcf76f155ced4ddcb4097134ff3c332f>
    <StatusUitvraag xmlns="bd6fb741-d1a1-4a8c-bc76-66d09c9d4545" xsi:nil="true"/>
    <SharedWithUsers xmlns="3e903b07-5ad4-4bcc-b460-a05b741a2897">
      <UserInfo>
        <DisplayName/>
        <AccountId xsi:nil="true"/>
        <AccountType/>
      </UserInfo>
    </SharedWithUsers>
    <MediaLengthInSeconds xmlns="bd6fb741-d1a1-4a8c-bc76-66d09c9d454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D81960-16D1-4EB1-BB35-9B34D271731C}"/>
</file>

<file path=customXml/itemProps2.xml><?xml version="1.0" encoding="utf-8"?>
<ds:datastoreItem xmlns:ds="http://schemas.openxmlformats.org/officeDocument/2006/customXml" ds:itemID="{ADB3FE02-2D5F-47B2-8109-D571082E70C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90BAF75-388B-48CB-AEC5-1BFA73E668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195</Words>
  <Application>Microsoft Office PowerPoint</Application>
  <PresentationFormat>Breedbeeld</PresentationFormat>
  <Paragraphs>39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Ruud de Nooij</dc:creator>
  <cp:lastModifiedBy>Jansen, Karen</cp:lastModifiedBy>
  <cp:revision>28</cp:revision>
  <dcterms:created xsi:type="dcterms:W3CDTF">2021-02-03T12:17:51Z</dcterms:created>
  <dcterms:modified xsi:type="dcterms:W3CDTF">2022-05-16T13:50:07Z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0x0101005C71B3A856279747AF41ECA9B73C5025</vt:lpwstr>
  </property>
  <property fmtid="{D5CDD505-2E9C-101B-9397-08002B2CF9AE}" pid="3" name="Order">
    <vt:r8>2379400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