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1"/>
  </p:notesMasterIdLst>
  <p:sldIdLst>
    <p:sldId id="321" r:id="rId5"/>
    <p:sldId id="322" r:id="rId6"/>
    <p:sldId id="315" r:id="rId7"/>
    <p:sldId id="316" r:id="rId8"/>
    <p:sldId id="317" r:id="rId9"/>
    <p:sldId id="323" r:id="rId10"/>
  </p:sldIdLst>
  <p:sldSz cx="9144000" cy="6858000" type="screen4x3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1C6A68-3C82-4D4B-A104-63E9B664D4F0}" v="58" dt="2025-06-11T09:55:38.7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Stijl, gemiddeld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6D9F66E-5EB9-4882-86FB-DCBF35E3C3E4}" styleName="Stijl, gemiddeld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Stijl, gemiddeld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64" autoAdjust="0"/>
    <p:restoredTop sz="94651" autoAdjust="0"/>
  </p:normalViewPr>
  <p:slideViewPr>
    <p:cSldViewPr>
      <p:cViewPr varScale="1">
        <p:scale>
          <a:sx n="106" d="100"/>
          <a:sy n="106" d="100"/>
        </p:scale>
        <p:origin x="164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37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824482-71E7-44E3-BA8A-0E5216D1A6F8}" type="datetimeFigureOut">
              <a:rPr lang="nl-NL" smtClean="0"/>
              <a:t>23-6-2025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71C279-3C77-4F7C-AF06-BB37939003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692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1C279-3C77-4F7C-AF06-BB379390036E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5313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1C279-3C77-4F7C-AF06-BB379390036E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75298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1C279-3C77-4F7C-AF06-BB379390036E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0208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D1EEA-CAA5-4E65-9A5E-86B261B2C887}" type="datetime1">
              <a:rPr lang="nl-NL" smtClean="0"/>
              <a:t>23-6-2025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9D8A-4C55-4D28-BB54-EDD1DA78BC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8482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E4000-34AC-483A-8C59-946463668817}" type="datetime1">
              <a:rPr lang="nl-NL" smtClean="0"/>
              <a:t>23-6-2025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9D8A-4C55-4D28-BB54-EDD1DA78BC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4669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44FE6-C13A-49FC-822C-2AC85A1BC9A0}" type="datetime1">
              <a:rPr lang="nl-NL" smtClean="0"/>
              <a:t>23-6-2025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9D8A-4C55-4D28-BB54-EDD1DA78BC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6743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A53DE-03C1-4AFA-BE1C-2F3134C44EFE}" type="datetime1">
              <a:rPr lang="nl-NL" smtClean="0"/>
              <a:t>23-6-2025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9D8A-4C55-4D28-BB54-EDD1DA78BC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6342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DB661-DA11-42CF-B56C-F84155B8B5D1}" type="datetime1">
              <a:rPr lang="nl-NL" smtClean="0"/>
              <a:t>23-6-2025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9D8A-4C55-4D28-BB54-EDD1DA78BC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7648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75DCA-DB1A-4987-A4B2-74E16CA48E5B}" type="datetime1">
              <a:rPr lang="nl-NL" smtClean="0"/>
              <a:t>23-6-2025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9D8A-4C55-4D28-BB54-EDD1DA78BC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4032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A93A6-08ED-41CF-A983-D290678F3120}" type="datetime1">
              <a:rPr lang="nl-NL" smtClean="0"/>
              <a:t>23-6-2025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9D8A-4C55-4D28-BB54-EDD1DA78BC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5787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4F598-7CD6-4F83-9575-2710D566B51E}" type="datetime1">
              <a:rPr lang="nl-NL" smtClean="0"/>
              <a:t>23-6-2025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9D8A-4C55-4D28-BB54-EDD1DA78BC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3236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226F3-0A22-42B4-BDAB-44DE0604F5F6}" type="datetime1">
              <a:rPr lang="nl-NL" smtClean="0"/>
              <a:t>23-6-2025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9D8A-4C55-4D28-BB54-EDD1DA78BC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8041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87A75-4E14-4C0A-B48B-6F614D573A55}" type="datetime1">
              <a:rPr lang="nl-NL" smtClean="0"/>
              <a:t>23-6-2025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9D8A-4C55-4D28-BB54-EDD1DA78BC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2285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C30DD-6B73-43A3-BE39-F5E5D58605FC}" type="datetime1">
              <a:rPr lang="nl-NL" smtClean="0"/>
              <a:t>23-6-2025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9D8A-4C55-4D28-BB54-EDD1DA78BC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2034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8A684-EFF3-4E6A-9B81-899DDE117013}" type="datetime1">
              <a:rPr lang="nl-NL" smtClean="0"/>
              <a:t>23-6-2025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49D8A-4C55-4D28-BB54-EDD1DA78BC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4600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4a"/><Relationship Id="rId13" Type="http://schemas.openxmlformats.org/officeDocument/2006/relationships/image" Target="../media/image2.jpeg"/><Relationship Id="rId3" Type="http://schemas.microsoft.com/office/2007/relationships/media" Target="../media/media3.m4a"/><Relationship Id="rId7" Type="http://schemas.microsoft.com/office/2007/relationships/media" Target="../media/media5.m4a"/><Relationship Id="rId12" Type="http://schemas.openxmlformats.org/officeDocument/2006/relationships/image" Target="../media/image3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audio" Target="../media/media4.m4a"/><Relationship Id="rId11" Type="http://schemas.openxmlformats.org/officeDocument/2006/relationships/image" Target="../media/image1.png"/><Relationship Id="rId5" Type="http://schemas.microsoft.com/office/2007/relationships/media" Target="../media/media4.m4a"/><Relationship Id="rId10" Type="http://schemas.openxmlformats.org/officeDocument/2006/relationships/notesSlide" Target="../notesSlides/notesSlide1.xml"/><Relationship Id="rId4" Type="http://schemas.openxmlformats.org/officeDocument/2006/relationships/audio" Target="../media/media3.m4a"/><Relationship Id="rId9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microsoft.com/office/2007/relationships/media" Target="../media/media7.m4a"/><Relationship Id="rId7" Type="http://schemas.openxmlformats.org/officeDocument/2006/relationships/image" Target="../media/image1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7.m4a"/><Relationship Id="rId9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hardwarerecs.stackexchange.com/questions/10398/portable-laptop-recommendations-for-study-abroad-japan" TargetMode="Externa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jpe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hyperlink" Target="http://gadgetsin.com/archos-arnova-9-g2-android-tablet.htm" TargetMode="External"/><Relationship Id="rId11" Type="http://schemas.openxmlformats.org/officeDocument/2006/relationships/image" Target="../media/image2.jpeg"/><Relationship Id="rId5" Type="http://schemas.openxmlformats.org/officeDocument/2006/relationships/image" Target="../media/image5.jpeg"/><Relationship Id="rId10" Type="http://schemas.openxmlformats.org/officeDocument/2006/relationships/image" Target="../media/image7.jpe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306078"/>
            <a:ext cx="8229600" cy="1143000"/>
          </a:xfrm>
        </p:spPr>
        <p:txBody>
          <a:bodyPr anchor="ctr">
            <a:noAutofit/>
          </a:bodyPr>
          <a:lstStyle/>
          <a:p>
            <a:r>
              <a:rPr lang="en-US" sz="7200" b="1" dirty="0" err="1">
                <a:latin typeface="Comic Sans MS"/>
              </a:rPr>
              <a:t>Beeldbellen</a:t>
            </a:r>
            <a:r>
              <a:rPr lang="en-US" sz="7200" b="1" dirty="0"/>
              <a:t> </a:t>
            </a:r>
            <a:endParaRPr lang="nl-NL" sz="7200" b="1" dirty="0"/>
          </a:p>
        </p:txBody>
      </p:sp>
      <p:pic>
        <p:nvPicPr>
          <p:cNvPr id="17" name="09BC4B2C">
            <a:hlinkClick r:id="" action="ppaction://media"/>
            <a:extLst>
              <a:ext uri="{FF2B5EF4-FFF2-40B4-BE49-F238E27FC236}">
                <a16:creationId xmlns:a16="http://schemas.microsoft.com/office/drawing/2014/main" id="{3DCFD847-B9FD-4BA3-8181-BF7C7B7EE9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12360" y="625550"/>
            <a:ext cx="504056" cy="504056"/>
          </a:xfrm>
          <a:prstGeom prst="rect">
            <a:avLst/>
          </a:prstGeom>
        </p:spPr>
      </p:pic>
      <p:pic>
        <p:nvPicPr>
          <p:cNvPr id="1026" name="m_2251286930847794802image1.jpg">
            <a:extLst>
              <a:ext uri="{FF2B5EF4-FFF2-40B4-BE49-F238E27FC236}">
                <a16:creationId xmlns:a16="http://schemas.microsoft.com/office/drawing/2014/main" id="{6EEB73D8-0F1F-02DB-4F06-D18A28652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3" y="5373216"/>
            <a:ext cx="2785321" cy="1284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56BD4026-5CA4-A812-CE4B-8E2CAD83894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178" r="13178" b="41448"/>
          <a:stretch/>
        </p:blipFill>
        <p:spPr>
          <a:xfrm>
            <a:off x="477680" y="1768489"/>
            <a:ext cx="7327949" cy="436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454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2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2F6513F3-FE51-BD2C-4FBC-A6F1F6F330B7}"/>
              </a:ext>
            </a:extLst>
          </p:cNvPr>
          <p:cNvSpPr/>
          <p:nvPr/>
        </p:nvSpPr>
        <p:spPr>
          <a:xfrm>
            <a:off x="381558" y="349549"/>
            <a:ext cx="8535811" cy="63220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/>
            <a:endParaRPr lang="nl-NL" dirty="0">
              <a:solidFill>
                <a:schemeClr val="tx1"/>
              </a:solidFill>
              <a:latin typeface="Comic Sans M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16B4CF5-8670-683D-3AE5-67B63B27BE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6791"/>
            <a:ext cx="8229600" cy="41044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800" dirty="0">
                <a:latin typeface="Comic Sans MS" panose="030F0702030302020204" pitchFamily="66" charset="0"/>
              </a:rPr>
              <a:t>Dit werkboek is gemaakt in samenwerking met ervaringsdeskundigen van bureau4impact.</a:t>
            </a:r>
          </a:p>
          <a:p>
            <a:pPr marL="0" indent="0">
              <a:buNone/>
            </a:pPr>
            <a:r>
              <a:rPr lang="nl-NL" sz="1800" dirty="0">
                <a:latin typeface="Comic Sans MS" panose="030F0702030302020204" pitchFamily="66" charset="0"/>
              </a:rPr>
              <a:t>Zij gaan met dit werkboek in de hand graag met jou in gesprek.</a:t>
            </a:r>
          </a:p>
          <a:p>
            <a:pPr marL="0" indent="0">
              <a:buNone/>
            </a:pPr>
            <a:r>
              <a:rPr lang="nl-NL" sz="1800" dirty="0">
                <a:latin typeface="Comic Sans MS" panose="030F0702030302020204" pitchFamily="66" charset="0"/>
              </a:rPr>
              <a:t>Dit kan alleen met jou of in het huiskameroverleg.</a:t>
            </a:r>
          </a:p>
          <a:p>
            <a:pPr marL="0" indent="0">
              <a:buNone/>
            </a:pPr>
            <a:r>
              <a:rPr lang="nl-NL" sz="1800" dirty="0">
                <a:latin typeface="Comic Sans MS" panose="030F0702030302020204" pitchFamily="66" charset="0"/>
              </a:rPr>
              <a:t>We willen graag weten wat jouw ervaringen zijn met beeldbellen.</a:t>
            </a:r>
          </a:p>
          <a:p>
            <a:pPr marL="0" indent="0">
              <a:buNone/>
            </a:pPr>
            <a:r>
              <a:rPr lang="nl-NL" sz="1800" dirty="0">
                <a:latin typeface="Comic Sans MS" panose="030F0702030302020204" pitchFamily="66" charset="0"/>
              </a:rPr>
              <a:t>Zodat we weten wat voor jou prettig is en wat niet.</a:t>
            </a:r>
          </a:p>
          <a:p>
            <a:pPr marL="0" indent="0">
              <a:buNone/>
            </a:pPr>
            <a:r>
              <a:rPr lang="nl-NL" sz="1800" dirty="0">
                <a:latin typeface="Comic Sans MS" panose="030F0702030302020204" pitchFamily="66" charset="0"/>
              </a:rPr>
              <a:t>En wat goed werkt en wat niet.</a:t>
            </a:r>
          </a:p>
          <a:p>
            <a:pPr marL="0" indent="0">
              <a:buNone/>
            </a:pPr>
            <a:r>
              <a:rPr lang="nl-NL" sz="1800" dirty="0">
                <a:latin typeface="Comic Sans MS" panose="030F0702030302020204" pitchFamily="66" charset="0"/>
              </a:rPr>
              <a:t>Als we dit weten kunnen we dat aan andere bewoners laten weten.</a:t>
            </a:r>
          </a:p>
          <a:p>
            <a:pPr marL="0" indent="0">
              <a:buNone/>
            </a:pPr>
            <a:r>
              <a:rPr lang="nl-NL" sz="1800" dirty="0">
                <a:latin typeface="Comic Sans MS" panose="030F0702030302020204" pitchFamily="66" charset="0"/>
              </a:rPr>
              <a:t>Zodat andere bewoners die ook willen beeldbellen van jouw ervaringen kunnen leren.</a:t>
            </a:r>
          </a:p>
          <a:p>
            <a:pPr marL="0" indent="0">
              <a:buNone/>
            </a:pPr>
            <a:endParaRPr lang="nl-NL" sz="18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nl-NL" sz="1800" dirty="0">
                <a:latin typeface="Comic Sans MS" panose="030F0702030302020204" pitchFamily="66" charset="0"/>
              </a:rPr>
              <a:t>Dank je wel voor het delen van jou ervaringen.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3273DE1-59C3-772B-40F1-012C54220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9D8A-4C55-4D28-BB54-EDD1DA78BCDC}" type="slidenum">
              <a:rPr lang="nl-NL" smtClean="0"/>
              <a:t>2</a:t>
            </a:fld>
            <a:endParaRPr lang="nl-NL"/>
          </a:p>
        </p:txBody>
      </p:sp>
      <p:pic>
        <p:nvPicPr>
          <p:cNvPr id="5" name="m_2251286930847794802image1.jpg">
            <a:extLst>
              <a:ext uri="{FF2B5EF4-FFF2-40B4-BE49-F238E27FC236}">
                <a16:creationId xmlns:a16="http://schemas.microsoft.com/office/drawing/2014/main" id="{2658BCB6-9EE4-8B84-3E74-739D2CF1B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020" y="6157840"/>
            <a:ext cx="1284331" cy="592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4894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/>
          <p:cNvSpPr/>
          <p:nvPr/>
        </p:nvSpPr>
        <p:spPr>
          <a:xfrm>
            <a:off x="358399" y="222089"/>
            <a:ext cx="8424936" cy="645078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/>
            <a:r>
              <a:rPr lang="en-US" sz="3600" dirty="0" err="1">
                <a:solidFill>
                  <a:srgbClr val="000000"/>
                </a:solidFill>
                <a:latin typeface="Comic Sans MS"/>
                <a:ea typeface="Calibri"/>
                <a:cs typeface="Calibri"/>
              </a:rPr>
              <a:t>Vragen</a:t>
            </a:r>
            <a:endParaRPr lang="en-US" sz="3600" dirty="0">
              <a:solidFill>
                <a:srgbClr val="000000"/>
              </a:solidFill>
              <a:latin typeface="Comic Sans MS"/>
              <a:ea typeface="Calibri"/>
              <a:cs typeface="Calibri"/>
            </a:endParaRPr>
          </a:p>
          <a:p>
            <a:endParaRPr lang="en-US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endParaRPr lang="en-US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r>
              <a:rPr lang="en-US" dirty="0">
                <a:solidFill>
                  <a:schemeClr val="tx1"/>
                </a:solidFill>
                <a:latin typeface="Comic Sans MS"/>
                <a:ea typeface="Calibri"/>
                <a:cs typeface="Calibri"/>
              </a:rPr>
              <a:t>       </a:t>
            </a:r>
            <a:r>
              <a:rPr lang="en-US" dirty="0" err="1">
                <a:solidFill>
                  <a:schemeClr val="tx1"/>
                </a:solidFill>
                <a:latin typeface="Comic Sans MS"/>
                <a:ea typeface="Calibri"/>
                <a:cs typeface="Calibri"/>
              </a:rPr>
              <a:t>Waarvoor</a:t>
            </a:r>
            <a:r>
              <a:rPr lang="en-US" dirty="0">
                <a:solidFill>
                  <a:schemeClr val="tx1"/>
                </a:solidFill>
                <a:latin typeface="Comic Sans MS"/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/>
                <a:ea typeface="Calibri"/>
                <a:cs typeface="Calibri"/>
              </a:rPr>
              <a:t>heb</a:t>
            </a:r>
            <a:r>
              <a:rPr lang="en-US" dirty="0">
                <a:solidFill>
                  <a:schemeClr val="tx1"/>
                </a:solidFill>
                <a:latin typeface="Comic Sans MS"/>
                <a:ea typeface="Calibri"/>
                <a:cs typeface="Calibri"/>
              </a:rPr>
              <a:t> je </a:t>
            </a:r>
            <a:r>
              <a:rPr lang="en-US" dirty="0" err="1">
                <a:solidFill>
                  <a:schemeClr val="tx1"/>
                </a:solidFill>
                <a:latin typeface="Comic Sans MS"/>
                <a:ea typeface="Calibri"/>
                <a:cs typeface="Calibri"/>
              </a:rPr>
              <a:t>beeldbellen</a:t>
            </a:r>
            <a:r>
              <a:rPr lang="en-US" dirty="0">
                <a:solidFill>
                  <a:schemeClr val="tx1"/>
                </a:solidFill>
                <a:latin typeface="Comic Sans MS"/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/>
                <a:ea typeface="Calibri"/>
                <a:cs typeface="Calibri"/>
              </a:rPr>
              <a:t>gebruikt</a:t>
            </a:r>
            <a:r>
              <a:rPr lang="en-US" dirty="0">
                <a:solidFill>
                  <a:schemeClr val="tx1"/>
                </a:solidFill>
                <a:latin typeface="Comic Sans MS"/>
                <a:ea typeface="Calibri"/>
                <a:cs typeface="Calibri"/>
              </a:rPr>
              <a:t>?</a:t>
            </a:r>
            <a:endParaRPr lang="en-US" sz="1400" dirty="0">
              <a:solidFill>
                <a:schemeClr val="tx1"/>
              </a:solidFill>
              <a:latin typeface="Comic Sans MS"/>
              <a:ea typeface="Calibri"/>
              <a:cs typeface="Calibri"/>
            </a:endParaRPr>
          </a:p>
          <a:p>
            <a:endParaRPr lang="en-US" dirty="0">
              <a:solidFill>
                <a:schemeClr val="tx1"/>
              </a:solidFill>
              <a:latin typeface="Comic Sans MS"/>
              <a:cs typeface="Calibri"/>
            </a:endParaRPr>
          </a:p>
          <a:p>
            <a:endParaRPr lang="en-US" dirty="0">
              <a:solidFill>
                <a:schemeClr val="tx1"/>
              </a:solidFill>
              <a:latin typeface="Comic Sans MS"/>
              <a:ea typeface="+mn-lt"/>
              <a:cs typeface="+mn-lt"/>
            </a:endParaRPr>
          </a:p>
          <a:p>
            <a:r>
              <a:rPr lang="en-US" dirty="0">
                <a:solidFill>
                  <a:schemeClr val="tx1"/>
                </a:solidFill>
                <a:latin typeface="Comic Sans MS"/>
                <a:ea typeface="+mn-lt"/>
                <a:cs typeface="+mn-lt"/>
              </a:rPr>
              <a:t>       </a:t>
            </a:r>
            <a:r>
              <a:rPr lang="en-US" dirty="0" err="1">
                <a:solidFill>
                  <a:schemeClr val="tx1"/>
                </a:solidFill>
                <a:latin typeface="Comic Sans MS"/>
                <a:ea typeface="+mn-lt"/>
                <a:cs typeface="+mn-lt"/>
              </a:rPr>
              <a:t>Wanneer</a:t>
            </a:r>
            <a:r>
              <a:rPr lang="en-US" dirty="0">
                <a:solidFill>
                  <a:schemeClr val="tx1"/>
                </a:solidFill>
                <a:latin typeface="Comic Sans MS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/>
                <a:ea typeface="+mn-lt"/>
                <a:cs typeface="+mn-lt"/>
              </a:rPr>
              <a:t>heb</a:t>
            </a:r>
            <a:r>
              <a:rPr lang="en-US" dirty="0">
                <a:solidFill>
                  <a:schemeClr val="tx1"/>
                </a:solidFill>
                <a:latin typeface="Comic Sans MS"/>
                <a:ea typeface="+mn-lt"/>
                <a:cs typeface="+mn-lt"/>
              </a:rPr>
              <a:t> je </a:t>
            </a:r>
            <a:r>
              <a:rPr lang="en-US" dirty="0" err="1">
                <a:solidFill>
                  <a:schemeClr val="tx1"/>
                </a:solidFill>
                <a:latin typeface="Comic Sans MS"/>
                <a:ea typeface="+mn-lt"/>
                <a:cs typeface="+mn-lt"/>
              </a:rPr>
              <a:t>beeldbellen</a:t>
            </a:r>
            <a:r>
              <a:rPr lang="en-US" dirty="0">
                <a:solidFill>
                  <a:schemeClr val="tx1"/>
                </a:solidFill>
                <a:latin typeface="Comic Sans MS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/>
                <a:ea typeface="+mn-lt"/>
                <a:cs typeface="+mn-lt"/>
              </a:rPr>
              <a:t>gebruikt</a:t>
            </a:r>
            <a:r>
              <a:rPr lang="en-US" dirty="0">
                <a:solidFill>
                  <a:schemeClr val="tx1"/>
                </a:solidFill>
                <a:latin typeface="Comic Sans MS"/>
                <a:ea typeface="+mn-lt"/>
                <a:cs typeface="+mn-lt"/>
              </a:rPr>
              <a:t>?</a:t>
            </a:r>
          </a:p>
          <a:p>
            <a:endParaRPr lang="en-US" dirty="0">
              <a:solidFill>
                <a:schemeClr val="tx1"/>
              </a:solidFill>
              <a:latin typeface="Comic Sans MS"/>
              <a:cs typeface="Calibri"/>
            </a:endParaRPr>
          </a:p>
          <a:p>
            <a:endParaRPr lang="en-US" dirty="0">
              <a:solidFill>
                <a:schemeClr val="tx1"/>
              </a:solidFill>
              <a:latin typeface="Comic Sans MS"/>
              <a:ea typeface="+mn-lt"/>
              <a:cs typeface="+mn-lt"/>
            </a:endParaRPr>
          </a:p>
          <a:p>
            <a:r>
              <a:rPr lang="en-US" dirty="0">
                <a:solidFill>
                  <a:schemeClr val="tx1"/>
                </a:solidFill>
                <a:latin typeface="Comic Sans MS"/>
                <a:ea typeface="+mn-lt"/>
                <a:cs typeface="+mn-lt"/>
              </a:rPr>
              <a:t>       Met </a:t>
            </a:r>
            <a:r>
              <a:rPr lang="en-US" dirty="0" err="1">
                <a:solidFill>
                  <a:schemeClr val="tx1"/>
                </a:solidFill>
                <a:latin typeface="Comic Sans MS"/>
                <a:ea typeface="+mn-lt"/>
                <a:cs typeface="+mn-lt"/>
              </a:rPr>
              <a:t>wie</a:t>
            </a:r>
            <a:r>
              <a:rPr lang="en-US" dirty="0">
                <a:solidFill>
                  <a:schemeClr val="tx1"/>
                </a:solidFill>
                <a:latin typeface="Comic Sans MS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/>
                <a:ea typeface="+mn-lt"/>
                <a:cs typeface="+mn-lt"/>
              </a:rPr>
              <a:t>heb</a:t>
            </a:r>
            <a:r>
              <a:rPr lang="en-US" dirty="0">
                <a:solidFill>
                  <a:schemeClr val="tx1"/>
                </a:solidFill>
                <a:latin typeface="Comic Sans MS"/>
                <a:ea typeface="+mn-lt"/>
                <a:cs typeface="+mn-lt"/>
              </a:rPr>
              <a:t> je </a:t>
            </a:r>
            <a:r>
              <a:rPr lang="en-US" dirty="0" err="1">
                <a:solidFill>
                  <a:schemeClr val="tx1"/>
                </a:solidFill>
                <a:latin typeface="Comic Sans MS"/>
                <a:ea typeface="+mn-lt"/>
                <a:cs typeface="+mn-lt"/>
              </a:rPr>
              <a:t>beeldbellen</a:t>
            </a:r>
            <a:r>
              <a:rPr lang="en-US" dirty="0">
                <a:solidFill>
                  <a:schemeClr val="tx1"/>
                </a:solidFill>
                <a:latin typeface="Comic Sans MS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/>
                <a:ea typeface="+mn-lt"/>
                <a:cs typeface="+mn-lt"/>
              </a:rPr>
              <a:t>gebruikt</a:t>
            </a:r>
            <a:r>
              <a:rPr lang="en-US" dirty="0">
                <a:solidFill>
                  <a:schemeClr val="tx1"/>
                </a:solidFill>
                <a:latin typeface="Comic Sans MS"/>
                <a:ea typeface="+mn-lt"/>
                <a:cs typeface="+mn-lt"/>
              </a:rPr>
              <a:t>?</a:t>
            </a:r>
          </a:p>
          <a:p>
            <a:endParaRPr lang="en-US" dirty="0">
              <a:solidFill>
                <a:schemeClr val="tx1"/>
              </a:solidFill>
              <a:latin typeface="Comic Sans MS"/>
              <a:cs typeface="Calibri"/>
            </a:endParaRPr>
          </a:p>
          <a:p>
            <a:endParaRPr lang="en-US" dirty="0">
              <a:solidFill>
                <a:schemeClr val="tx1"/>
              </a:solidFill>
              <a:latin typeface="Comic Sans MS"/>
              <a:cs typeface="Calibri"/>
            </a:endParaRPr>
          </a:p>
          <a:p>
            <a:r>
              <a:rPr lang="nl-NL" dirty="0">
                <a:solidFill>
                  <a:schemeClr val="tx1"/>
                </a:solidFill>
                <a:latin typeface="Comic Sans MS"/>
                <a:cs typeface="Calibri"/>
              </a:rPr>
              <a:t>       Welk programma of app heb je gebruikt voor het beeldbellen?</a:t>
            </a:r>
            <a:endParaRPr lang="en-US" b="1" dirty="0">
              <a:solidFill>
                <a:schemeClr val="tx1"/>
              </a:solidFill>
              <a:latin typeface="Comic Sans MS"/>
              <a:cs typeface="Calibri"/>
            </a:endParaRPr>
          </a:p>
        </p:txBody>
      </p:sp>
      <p:pic>
        <p:nvPicPr>
          <p:cNvPr id="6" name="641BA95B">
            <a:hlinkClick r:id="" action="ppaction://media"/>
            <a:extLst>
              <a:ext uri="{FF2B5EF4-FFF2-40B4-BE49-F238E27FC236}">
                <a16:creationId xmlns:a16="http://schemas.microsoft.com/office/drawing/2014/main" id="{E244DFE8-E517-443C-8A9F-8B697D17F9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55618" y="1412887"/>
            <a:ext cx="307148" cy="307148"/>
          </a:xfrm>
          <a:prstGeom prst="rect">
            <a:avLst/>
          </a:prstGeom>
        </p:spPr>
      </p:pic>
      <p:pic>
        <p:nvPicPr>
          <p:cNvPr id="7" name="ED43DED3">
            <a:hlinkClick r:id="" action="ppaction://media"/>
            <a:extLst>
              <a:ext uri="{FF2B5EF4-FFF2-40B4-BE49-F238E27FC236}">
                <a16:creationId xmlns:a16="http://schemas.microsoft.com/office/drawing/2014/main" id="{AD97D2E1-36E8-42C4-B9CF-30136194B62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55618" y="2223576"/>
            <a:ext cx="307148" cy="307148"/>
          </a:xfrm>
          <a:prstGeom prst="rect">
            <a:avLst/>
          </a:prstGeom>
        </p:spPr>
      </p:pic>
      <p:pic>
        <p:nvPicPr>
          <p:cNvPr id="8" name="49177A5F">
            <a:hlinkClick r:id="" action="ppaction://media"/>
            <a:extLst>
              <a:ext uri="{FF2B5EF4-FFF2-40B4-BE49-F238E27FC236}">
                <a16:creationId xmlns:a16="http://schemas.microsoft.com/office/drawing/2014/main" id="{12E12325-9A99-4060-BB73-A462AF4D295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55180" y="3036310"/>
            <a:ext cx="308023" cy="308023"/>
          </a:xfrm>
          <a:prstGeom prst="rect">
            <a:avLst/>
          </a:prstGeom>
        </p:spPr>
      </p:pic>
      <p:pic>
        <p:nvPicPr>
          <p:cNvPr id="10" name="33B1829B">
            <a:hlinkClick r:id="" action="ppaction://media"/>
            <a:extLst>
              <a:ext uri="{FF2B5EF4-FFF2-40B4-BE49-F238E27FC236}">
                <a16:creationId xmlns:a16="http://schemas.microsoft.com/office/drawing/2014/main" id="{83E85727-6A80-4850-8361-A61044669B8E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55180" y="3862237"/>
            <a:ext cx="327918" cy="327918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DC679583-E09C-4858-9E93-22B6EA88832E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13178" r="13178" b="41448"/>
          <a:stretch/>
        </p:blipFill>
        <p:spPr>
          <a:xfrm>
            <a:off x="2544793" y="4444761"/>
            <a:ext cx="4052149" cy="2414448"/>
          </a:xfrm>
          <a:prstGeom prst="rect">
            <a:avLst/>
          </a:prstGeom>
        </p:spPr>
      </p:pic>
      <p:pic>
        <p:nvPicPr>
          <p:cNvPr id="4" name="m_2251286930847794802image1.jpg">
            <a:extLst>
              <a:ext uri="{FF2B5EF4-FFF2-40B4-BE49-F238E27FC236}">
                <a16:creationId xmlns:a16="http://schemas.microsoft.com/office/drawing/2014/main" id="{6E87C984-E4C8-CB9F-94B7-C0B4F5BA1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020" y="6157840"/>
            <a:ext cx="1284331" cy="592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365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2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22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763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15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hoek 13"/>
          <p:cNvSpPr/>
          <p:nvPr/>
        </p:nvSpPr>
        <p:spPr>
          <a:xfrm>
            <a:off x="4571683" y="495999"/>
            <a:ext cx="4251111" cy="626731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endParaRPr lang="nl-NL" b="1" dirty="0">
              <a:solidFill>
                <a:schemeClr val="tx1"/>
              </a:solidFill>
              <a:latin typeface="Comic Sans MS"/>
              <a:ea typeface="Segoe UI"/>
              <a:cs typeface="Segoe UI"/>
            </a:endParaRPr>
          </a:p>
          <a:p>
            <a:pPr algn="ctr"/>
            <a:r>
              <a:rPr lang="nl-NL" sz="3600" b="1" dirty="0">
                <a:solidFill>
                  <a:schemeClr val="tx1"/>
                </a:solidFill>
                <a:latin typeface="Comic Sans MS"/>
                <a:ea typeface="Segoe UI"/>
                <a:cs typeface="Segoe UI"/>
              </a:rPr>
              <a:t>Negatief</a:t>
            </a:r>
            <a:endParaRPr lang="en-US" sz="3600" b="1" dirty="0">
              <a:solidFill>
                <a:schemeClr val="tx1"/>
              </a:solidFill>
              <a:latin typeface="Calibri"/>
              <a:ea typeface="Segoe UI"/>
              <a:cs typeface="Calibri"/>
            </a:endParaRPr>
          </a:p>
          <a:p>
            <a:endParaRPr lang="nl-NL" dirty="0">
              <a:solidFill>
                <a:schemeClr val="tx1"/>
              </a:solidFill>
              <a:latin typeface="Comic Sans MS"/>
              <a:ea typeface="Segoe UI"/>
              <a:cs typeface="Segoe UI"/>
            </a:endParaRPr>
          </a:p>
          <a:p>
            <a:endParaRPr lang="nl-NL" dirty="0">
              <a:solidFill>
                <a:schemeClr val="tx1"/>
              </a:solidFill>
              <a:latin typeface="Comic Sans MS"/>
              <a:ea typeface="Segoe UI"/>
              <a:cs typeface="Segoe UI"/>
            </a:endParaRPr>
          </a:p>
          <a:p>
            <a:r>
              <a:rPr lang="nl-NL" dirty="0">
                <a:solidFill>
                  <a:schemeClr val="tx1"/>
                </a:solidFill>
                <a:latin typeface="Comic Sans MS"/>
                <a:ea typeface="Segoe UI"/>
                <a:cs typeface="Segoe UI"/>
              </a:rPr>
              <a:t>Op welk moment werd je niet blij van het beeldbellen?</a:t>
            </a:r>
            <a:endParaRPr lang="en-US" dirty="0">
              <a:solidFill>
                <a:schemeClr val="tx1"/>
              </a:solidFill>
              <a:cs typeface="Calibri"/>
            </a:endParaRPr>
          </a:p>
          <a:p>
            <a:endParaRPr lang="nl-NL" dirty="0">
              <a:solidFill>
                <a:schemeClr val="tx1"/>
              </a:solidFill>
              <a:latin typeface="Comic Sans MS"/>
              <a:ea typeface="Arial"/>
              <a:cs typeface="Segoe UI"/>
            </a:endParaRPr>
          </a:p>
          <a:p>
            <a:r>
              <a:rPr lang="nl-NL" dirty="0">
                <a:solidFill>
                  <a:schemeClr val="tx1"/>
                </a:solidFill>
                <a:latin typeface="Comic Sans MS"/>
                <a:ea typeface="Arial"/>
                <a:cs typeface="Arial"/>
              </a:rPr>
              <a:t>Op welk moment had je graag willen beeldbellen, maar lukte het niet? </a:t>
            </a:r>
          </a:p>
          <a:p>
            <a:endParaRPr lang="nl-NL" dirty="0">
              <a:solidFill>
                <a:schemeClr val="tx1"/>
              </a:solidFill>
              <a:latin typeface="Comic Sans MS"/>
              <a:ea typeface="Segoe UI"/>
              <a:cs typeface="Arial"/>
            </a:endParaRPr>
          </a:p>
          <a:p>
            <a:pPr lvl="0"/>
            <a:r>
              <a:rPr lang="nl-NL" dirty="0">
                <a:solidFill>
                  <a:schemeClr val="tx1"/>
                </a:solidFill>
                <a:latin typeface="Comic Sans MS"/>
                <a:ea typeface="Segoe UI"/>
                <a:cs typeface="Segoe UI"/>
              </a:rPr>
              <a:t>Hoe kwam dat dan?​</a:t>
            </a:r>
            <a:endParaRPr lang="en-US" dirty="0">
              <a:solidFill>
                <a:schemeClr val="tx1"/>
              </a:solidFill>
              <a:latin typeface="Calibri"/>
              <a:ea typeface="Segoe UI"/>
              <a:cs typeface="Calibri"/>
            </a:endParaRPr>
          </a:p>
          <a:p>
            <a:endParaRPr lang="nl-NL" dirty="0">
              <a:solidFill>
                <a:schemeClr val="tx1"/>
              </a:solidFill>
              <a:latin typeface="Comic Sans MS"/>
              <a:ea typeface="Arial"/>
              <a:cs typeface="Segoe UI"/>
            </a:endParaRPr>
          </a:p>
          <a:p>
            <a:pPr lvl="0"/>
            <a:r>
              <a:rPr lang="nl-NL" dirty="0">
                <a:solidFill>
                  <a:schemeClr val="tx1"/>
                </a:solidFill>
                <a:latin typeface="Comic Sans MS"/>
                <a:ea typeface="Arial"/>
                <a:cs typeface="Arial"/>
              </a:rPr>
              <a:t>Met welke app was dat?</a:t>
            </a:r>
            <a:endParaRPr lang="nl-NL" sz="1400" dirty="0">
              <a:solidFill>
                <a:schemeClr val="tx1"/>
              </a:solidFill>
              <a:latin typeface="Comic Sans MS"/>
            </a:endParaRPr>
          </a:p>
        </p:txBody>
      </p:sp>
      <p:sp>
        <p:nvSpPr>
          <p:cNvPr id="13" name="Rechthoek 12"/>
          <p:cNvSpPr/>
          <p:nvPr/>
        </p:nvSpPr>
        <p:spPr>
          <a:xfrm>
            <a:off x="324953" y="496000"/>
            <a:ext cx="4247052" cy="625837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endParaRPr lang="nl-NL" b="1" dirty="0">
              <a:solidFill>
                <a:schemeClr val="tx1"/>
              </a:solidFill>
              <a:latin typeface="Comic Sans MS"/>
              <a:ea typeface="Segoe UI"/>
              <a:cs typeface="Segoe UI"/>
            </a:endParaRPr>
          </a:p>
          <a:p>
            <a:pPr algn="ctr"/>
            <a:r>
              <a:rPr lang="nl-NL" sz="3600" b="1" dirty="0">
                <a:solidFill>
                  <a:schemeClr val="tx1"/>
                </a:solidFill>
                <a:latin typeface="Comic Sans MS"/>
                <a:ea typeface="Segoe UI"/>
                <a:cs typeface="Segoe UI"/>
              </a:rPr>
              <a:t>Positief</a:t>
            </a:r>
            <a:endParaRPr lang="en-US" sz="3600" b="1" dirty="0">
              <a:solidFill>
                <a:schemeClr val="tx1"/>
              </a:solidFill>
              <a:latin typeface="Calibri"/>
              <a:ea typeface="Segoe UI"/>
              <a:cs typeface="Calibri"/>
            </a:endParaRPr>
          </a:p>
          <a:p>
            <a:endParaRPr lang="nl-NL" dirty="0">
              <a:solidFill>
                <a:schemeClr val="tx1"/>
              </a:solidFill>
              <a:latin typeface="Comic Sans MS"/>
              <a:ea typeface="Segoe UI"/>
              <a:cs typeface="Segoe UI"/>
            </a:endParaRPr>
          </a:p>
          <a:p>
            <a:endParaRPr lang="nl-NL" dirty="0">
              <a:solidFill>
                <a:schemeClr val="tx1"/>
              </a:solidFill>
              <a:latin typeface="Comic Sans MS"/>
              <a:ea typeface="Segoe UI"/>
              <a:cs typeface="Segoe UI"/>
            </a:endParaRPr>
          </a:p>
          <a:p>
            <a:r>
              <a:rPr lang="nl-NL" dirty="0">
                <a:solidFill>
                  <a:schemeClr val="tx1"/>
                </a:solidFill>
                <a:latin typeface="Comic Sans MS"/>
                <a:ea typeface="Segoe UI"/>
                <a:cs typeface="Segoe UI"/>
              </a:rPr>
              <a:t>Op welk moment werd je blij van het beeldbellen?</a:t>
            </a:r>
            <a:endParaRPr lang="en-US" dirty="0">
              <a:solidFill>
                <a:schemeClr val="tx1"/>
              </a:solidFill>
              <a:cs typeface="Calibri"/>
            </a:endParaRPr>
          </a:p>
          <a:p>
            <a:endParaRPr lang="nl-NL" dirty="0">
              <a:solidFill>
                <a:schemeClr val="tx1"/>
              </a:solidFill>
              <a:latin typeface="Comic Sans MS"/>
              <a:ea typeface="Arial"/>
              <a:cs typeface="Segoe UI"/>
            </a:endParaRPr>
          </a:p>
          <a:p>
            <a:pPr lvl="0" rtl="0"/>
            <a:r>
              <a:rPr lang="nl-NL" dirty="0">
                <a:solidFill>
                  <a:schemeClr val="tx1"/>
                </a:solidFill>
                <a:latin typeface="Comic Sans MS"/>
                <a:ea typeface="Arial"/>
                <a:cs typeface="Arial"/>
              </a:rPr>
              <a:t>Met wie was dat dan?​</a:t>
            </a:r>
          </a:p>
          <a:p>
            <a:endParaRPr lang="nl-NL" dirty="0">
              <a:solidFill>
                <a:schemeClr val="tx1"/>
              </a:solidFill>
              <a:latin typeface="Comic Sans MS"/>
              <a:ea typeface="Arial"/>
              <a:cs typeface="Arial"/>
            </a:endParaRPr>
          </a:p>
          <a:p>
            <a:pPr lvl="0"/>
            <a:r>
              <a:rPr lang="nl-NL" dirty="0">
                <a:solidFill>
                  <a:schemeClr val="tx1"/>
                </a:solidFill>
                <a:latin typeface="Comic Sans MS"/>
                <a:ea typeface="Arial"/>
                <a:cs typeface="Arial"/>
              </a:rPr>
              <a:t>Welke app heb je hiervoor gebruikt?</a:t>
            </a:r>
            <a:endParaRPr lang="nl-NL" sz="1400" dirty="0">
              <a:solidFill>
                <a:schemeClr val="tx1"/>
              </a:solidFill>
              <a:latin typeface="Comic Sans MS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0" y="155688"/>
            <a:ext cx="9144000" cy="2755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nl-NL" sz="1100" dirty="0">
              <a:ea typeface="Calibri"/>
              <a:cs typeface="Times New Roman"/>
            </a:endParaRPr>
          </a:p>
        </p:txBody>
      </p:sp>
      <p:pic>
        <p:nvPicPr>
          <p:cNvPr id="4" name="7494B539">
            <a:hlinkClick r:id="" action="ppaction://media"/>
            <a:extLst>
              <a:ext uri="{FF2B5EF4-FFF2-40B4-BE49-F238E27FC236}">
                <a16:creationId xmlns:a16="http://schemas.microsoft.com/office/drawing/2014/main" id="{6C03D536-9716-4C00-8909-34CA90FA51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86943" y="846508"/>
            <a:ext cx="487363" cy="487363"/>
          </a:xfrm>
          <a:prstGeom prst="rect">
            <a:avLst/>
          </a:prstGeom>
        </p:spPr>
      </p:pic>
      <p:pic>
        <p:nvPicPr>
          <p:cNvPr id="5" name="AFA2C376">
            <a:hlinkClick r:id="" action="ppaction://media"/>
            <a:extLst>
              <a:ext uri="{FF2B5EF4-FFF2-40B4-BE49-F238E27FC236}">
                <a16:creationId xmlns:a16="http://schemas.microsoft.com/office/drawing/2014/main" id="{DD64F26C-8CDA-4B70-8824-B277238B7BA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808739" y="822879"/>
            <a:ext cx="487363" cy="487363"/>
          </a:xfrm>
          <a:prstGeom prst="rect">
            <a:avLst/>
          </a:prstGeom>
        </p:spPr>
      </p:pic>
      <p:pic>
        <p:nvPicPr>
          <p:cNvPr id="3" name="Picture 5">
            <a:extLst>
              <a:ext uri="{FF2B5EF4-FFF2-40B4-BE49-F238E27FC236}">
                <a16:creationId xmlns:a16="http://schemas.microsoft.com/office/drawing/2014/main" id="{56035AE1-AAC0-41A3-8EE5-27F4EEF804E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9490" t="-10995" r="-7143" b="371"/>
          <a:stretch/>
        </p:blipFill>
        <p:spPr>
          <a:xfrm flipH="1">
            <a:off x="281649" y="4336210"/>
            <a:ext cx="2924362" cy="1821630"/>
          </a:xfrm>
          <a:prstGeom prst="rect">
            <a:avLst/>
          </a:prstGeom>
        </p:spPr>
      </p:pic>
      <p:pic>
        <p:nvPicPr>
          <p:cNvPr id="18" name="Picture 5">
            <a:extLst>
              <a:ext uri="{FF2B5EF4-FFF2-40B4-BE49-F238E27FC236}">
                <a16:creationId xmlns:a16="http://schemas.microsoft.com/office/drawing/2014/main" id="{1F8CEEAE-4769-43EC-A02D-F9599C8CABE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50340" b="524"/>
          <a:stretch/>
        </p:blipFill>
        <p:spPr>
          <a:xfrm flipH="1">
            <a:off x="4938207" y="4519774"/>
            <a:ext cx="2518915" cy="1638066"/>
          </a:xfrm>
          <a:prstGeom prst="rect">
            <a:avLst/>
          </a:prstGeom>
        </p:spPr>
      </p:pic>
      <p:pic>
        <p:nvPicPr>
          <p:cNvPr id="2" name="m_2251286930847794802image1.jpg">
            <a:extLst>
              <a:ext uri="{FF2B5EF4-FFF2-40B4-BE49-F238E27FC236}">
                <a16:creationId xmlns:a16="http://schemas.microsoft.com/office/drawing/2014/main" id="{E483661A-1AA6-0683-23D7-32DE64B11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020" y="6157840"/>
            <a:ext cx="1284331" cy="592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5668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78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edachtewolkje: wolk 20">
            <a:extLst>
              <a:ext uri="{FF2B5EF4-FFF2-40B4-BE49-F238E27FC236}">
                <a16:creationId xmlns:a16="http://schemas.microsoft.com/office/drawing/2014/main" id="{74645E55-9EFC-401A-BFD6-4D384F72E79D}"/>
              </a:ext>
            </a:extLst>
          </p:cNvPr>
          <p:cNvSpPr/>
          <p:nvPr/>
        </p:nvSpPr>
        <p:spPr>
          <a:xfrm>
            <a:off x="6553200" y="3212976"/>
            <a:ext cx="902575" cy="115212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/>
          <p:cNvSpPr/>
          <p:nvPr/>
        </p:nvSpPr>
        <p:spPr>
          <a:xfrm>
            <a:off x="381558" y="349549"/>
            <a:ext cx="8535811" cy="63220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/>
            <a:r>
              <a:rPr lang="nl-NL" sz="3600" b="1" dirty="0">
                <a:solidFill>
                  <a:schemeClr val="tx1"/>
                </a:solidFill>
                <a:latin typeface="Comic Sans MS"/>
                <a:ea typeface="+mn-lt"/>
                <a:cs typeface="+mn-lt"/>
              </a:rPr>
              <a:t>Droom of kans</a:t>
            </a:r>
            <a:endParaRPr lang="en-US" sz="3600" b="1" dirty="0">
              <a:solidFill>
                <a:schemeClr val="tx1"/>
              </a:solidFill>
              <a:latin typeface="Comic Sans MS"/>
            </a:endParaRPr>
          </a:p>
          <a:p>
            <a:pPr marL="342900" indent="-342900">
              <a:buFont typeface="Calibri,Sans-Serif"/>
              <a:buChar char="-"/>
            </a:pPr>
            <a:endParaRPr lang="nl-NL" dirty="0">
              <a:solidFill>
                <a:schemeClr val="tx1"/>
              </a:solidFill>
              <a:latin typeface="Comic Sans MS"/>
              <a:cs typeface="Calibri"/>
            </a:endParaRPr>
          </a:p>
          <a:p>
            <a:r>
              <a:rPr lang="nl-NL" dirty="0">
                <a:solidFill>
                  <a:schemeClr val="tx1"/>
                </a:solidFill>
                <a:latin typeface="Comic Sans MS"/>
                <a:cs typeface="Calibri"/>
              </a:rPr>
              <a:t>Op welk apparaat wil je beeldbellen?</a:t>
            </a:r>
            <a:endParaRPr lang="nl-NL" dirty="0">
              <a:solidFill>
                <a:schemeClr val="tx1"/>
              </a:solidFill>
              <a:latin typeface="Comic Sans MS"/>
              <a:ea typeface="+mn-lt"/>
              <a:cs typeface="+mn-lt"/>
            </a:endParaRPr>
          </a:p>
          <a:p>
            <a:endParaRPr lang="nl-NL" dirty="0">
              <a:solidFill>
                <a:schemeClr val="tx1"/>
              </a:solidFill>
              <a:latin typeface="Comic Sans MS"/>
              <a:cs typeface="Calibri"/>
            </a:endParaRPr>
          </a:p>
          <a:p>
            <a:r>
              <a:rPr lang="nl-NL" dirty="0">
                <a:solidFill>
                  <a:schemeClr val="tx1"/>
                </a:solidFill>
                <a:latin typeface="Comic Sans MS"/>
                <a:cs typeface="Calibri"/>
              </a:rPr>
              <a:t>Als je dat apparaat hebt:</a:t>
            </a:r>
            <a:endParaRPr lang="en-US" dirty="0">
              <a:solidFill>
                <a:schemeClr val="tx1"/>
              </a:solidFill>
              <a:latin typeface="Comic Sans MS"/>
              <a:ea typeface="+mn-lt"/>
              <a:cs typeface="+mn-lt"/>
            </a:endParaRPr>
          </a:p>
          <a:p>
            <a:endParaRPr lang="nl-NL" dirty="0">
              <a:solidFill>
                <a:schemeClr val="tx1"/>
              </a:solidFill>
              <a:latin typeface="Comic Sans MS"/>
              <a:cs typeface="Calibri"/>
            </a:endParaRPr>
          </a:p>
          <a:p>
            <a:r>
              <a:rPr lang="nl-NL" dirty="0">
                <a:solidFill>
                  <a:schemeClr val="tx1"/>
                </a:solidFill>
                <a:latin typeface="Comic Sans MS"/>
                <a:cs typeface="Calibri"/>
              </a:rPr>
              <a:t>Met wie zou je willen beeldbellen?</a:t>
            </a:r>
            <a:endParaRPr lang="nl-NL" dirty="0">
              <a:solidFill>
                <a:schemeClr val="tx1"/>
              </a:solidFill>
            </a:endParaRPr>
          </a:p>
          <a:p>
            <a:endParaRPr lang="nl-NL" dirty="0">
              <a:solidFill>
                <a:schemeClr val="tx1"/>
              </a:solidFill>
              <a:latin typeface="Comic Sans MS"/>
              <a:cs typeface="Calibri"/>
            </a:endParaRPr>
          </a:p>
          <a:p>
            <a:r>
              <a:rPr lang="nl-NL" dirty="0">
                <a:solidFill>
                  <a:schemeClr val="tx1"/>
                </a:solidFill>
                <a:latin typeface="Comic Sans MS"/>
                <a:ea typeface="+mn-lt"/>
                <a:cs typeface="+mn-lt"/>
              </a:rPr>
              <a:t>Op welk moment in je leven of dag?</a:t>
            </a:r>
            <a:endParaRPr lang="nl-NL" dirty="0">
              <a:solidFill>
                <a:schemeClr val="tx1"/>
              </a:solidFill>
              <a:latin typeface="Comic Sans MS"/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4253030" y="8998140"/>
            <a:ext cx="2544939" cy="2363598"/>
          </a:xfrm>
        </p:spPr>
        <p:txBody>
          <a:bodyPr>
            <a:normAutofit/>
          </a:bodyPr>
          <a:lstStyle/>
          <a:p>
            <a:endParaRPr lang="nl-NL" sz="2000" dirty="0">
              <a:latin typeface="Comic Sans MS" panose="030F0702030302020204" pitchFamily="66" charset="0"/>
            </a:endParaRPr>
          </a:p>
          <a:p>
            <a:endParaRPr lang="nl-NL" sz="2000" dirty="0">
              <a:latin typeface="Comic Sans MS" panose="030F0702030302020204" pitchFamily="66" charset="0"/>
            </a:endParaRPr>
          </a:p>
          <a:p>
            <a:endParaRPr lang="nl-NL" sz="2000" dirty="0">
              <a:latin typeface="Comic Sans MS" panose="030F0702030302020204" pitchFamily="66" charset="0"/>
            </a:endParaRPr>
          </a:p>
          <a:p>
            <a:endParaRPr lang="nl-NL" sz="2000" dirty="0">
              <a:latin typeface="Comic Sans MS" panose="030F0702030302020204" pitchFamily="66" charset="0"/>
            </a:endParaRPr>
          </a:p>
          <a:p>
            <a:endParaRPr lang="nl-NL" sz="2000" dirty="0">
              <a:latin typeface="Comic Sans MS" panose="030F0702030302020204" pitchFamily="66" charset="0"/>
            </a:endParaRPr>
          </a:p>
          <a:p>
            <a:endParaRPr lang="nl-NL" sz="2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nl-NL" sz="2000" dirty="0">
              <a:latin typeface="Comic Sans MS" panose="030F0702030302020204" pitchFamily="66" charset="0"/>
            </a:endParaRP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22" name="Gedachtewolkje: wolk 21">
            <a:extLst>
              <a:ext uri="{FF2B5EF4-FFF2-40B4-BE49-F238E27FC236}">
                <a16:creationId xmlns:a16="http://schemas.microsoft.com/office/drawing/2014/main" id="{08215E79-37CB-43E1-AAC5-239EC5D62F6F}"/>
              </a:ext>
            </a:extLst>
          </p:cNvPr>
          <p:cNvSpPr/>
          <p:nvPr/>
        </p:nvSpPr>
        <p:spPr>
          <a:xfrm>
            <a:off x="749410" y="3728396"/>
            <a:ext cx="2785155" cy="2361650"/>
          </a:xfrm>
          <a:prstGeom prst="cloudCallou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0" name="Afbeelding 9" descr="Afbeelding met tekst, elektronica, scherm&#10;&#10;Automatisch gegenereerde beschrijving">
            <a:extLst>
              <a:ext uri="{FF2B5EF4-FFF2-40B4-BE49-F238E27FC236}">
                <a16:creationId xmlns:a16="http://schemas.microsoft.com/office/drawing/2014/main" id="{2EEB5991-F577-410B-891C-B48B2155984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8759" t="336" r="8662" b="-259"/>
          <a:stretch/>
        </p:blipFill>
        <p:spPr>
          <a:xfrm rot="757835" flipH="1">
            <a:off x="1414029" y="4115561"/>
            <a:ext cx="1253174" cy="1587320"/>
          </a:xfrm>
          <a:prstGeom prst="rect">
            <a:avLst/>
          </a:prstGeom>
        </p:spPr>
      </p:pic>
      <p:sp>
        <p:nvSpPr>
          <p:cNvPr id="23" name="Gedachtewolkje: wolk 22">
            <a:extLst>
              <a:ext uri="{FF2B5EF4-FFF2-40B4-BE49-F238E27FC236}">
                <a16:creationId xmlns:a16="http://schemas.microsoft.com/office/drawing/2014/main" id="{5A1B00D0-C11D-415A-A39B-1DFB30D63FE1}"/>
              </a:ext>
            </a:extLst>
          </p:cNvPr>
          <p:cNvSpPr/>
          <p:nvPr/>
        </p:nvSpPr>
        <p:spPr>
          <a:xfrm rot="1860000">
            <a:off x="3484429" y="3516340"/>
            <a:ext cx="2872957" cy="2601158"/>
          </a:xfrm>
          <a:prstGeom prst="cloudCallou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 descr="Afbeelding met tekst, computer, elektronica, zitten&#10;&#10;Automatisch gegenereerde beschrijving">
            <a:extLst>
              <a:ext uri="{FF2B5EF4-FFF2-40B4-BE49-F238E27FC236}">
                <a16:creationId xmlns:a16="http://schemas.microsoft.com/office/drawing/2014/main" id="{2132B640-F97E-4239-831E-7509F373076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l="9778" t="6250" r="7442" b="6250"/>
          <a:stretch/>
        </p:blipFill>
        <p:spPr>
          <a:xfrm>
            <a:off x="4049388" y="4012276"/>
            <a:ext cx="1684377" cy="1324985"/>
          </a:xfrm>
          <a:prstGeom prst="rect">
            <a:avLst/>
          </a:prstGeom>
        </p:spPr>
      </p:pic>
      <p:sp>
        <p:nvSpPr>
          <p:cNvPr id="25" name="Gedachtewolkje: wolk 24">
            <a:extLst>
              <a:ext uri="{FF2B5EF4-FFF2-40B4-BE49-F238E27FC236}">
                <a16:creationId xmlns:a16="http://schemas.microsoft.com/office/drawing/2014/main" id="{26114BF8-C354-431F-894D-88D44A8ECFA8}"/>
              </a:ext>
            </a:extLst>
          </p:cNvPr>
          <p:cNvSpPr/>
          <p:nvPr/>
        </p:nvSpPr>
        <p:spPr>
          <a:xfrm rot="900000">
            <a:off x="6285041" y="1651953"/>
            <a:ext cx="2494563" cy="2431761"/>
          </a:xfrm>
          <a:prstGeom prst="cloudCallou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CAE7A54F">
            <a:hlinkClick r:id="" action="ppaction://media"/>
            <a:extLst>
              <a:ext uri="{FF2B5EF4-FFF2-40B4-BE49-F238E27FC236}">
                <a16:creationId xmlns:a16="http://schemas.microsoft.com/office/drawing/2014/main" id="{9859BB53-9BED-48FC-BC80-ABCD14326F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01275" y="413322"/>
            <a:ext cx="487363" cy="487363"/>
          </a:xfrm>
          <a:prstGeom prst="rect">
            <a:avLst/>
          </a:prstGeom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19F01A41-29A9-4DBA-B63E-C55263B90651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5472" t="2201" r="24528" b="-315"/>
          <a:stretch/>
        </p:blipFill>
        <p:spPr>
          <a:xfrm>
            <a:off x="7033079" y="2119001"/>
            <a:ext cx="845392" cy="1647649"/>
          </a:xfrm>
          <a:prstGeom prst="rect">
            <a:avLst/>
          </a:prstGeom>
        </p:spPr>
      </p:pic>
      <p:pic>
        <p:nvPicPr>
          <p:cNvPr id="3" name="m_2251286930847794802image1.jpg">
            <a:extLst>
              <a:ext uri="{FF2B5EF4-FFF2-40B4-BE49-F238E27FC236}">
                <a16:creationId xmlns:a16="http://schemas.microsoft.com/office/drawing/2014/main" id="{F4523DA2-D97C-3F12-9346-BA5C87586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020" y="6157840"/>
            <a:ext cx="1284331" cy="592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5357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2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66BFFA75-3F0E-8EBA-D708-EF25B518CE13}"/>
              </a:ext>
            </a:extLst>
          </p:cNvPr>
          <p:cNvSpPr/>
          <p:nvPr/>
        </p:nvSpPr>
        <p:spPr>
          <a:xfrm>
            <a:off x="381558" y="349549"/>
            <a:ext cx="8535811" cy="63220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/>
            <a:endParaRPr lang="nl-NL" dirty="0">
              <a:solidFill>
                <a:schemeClr val="tx1"/>
              </a:solidFill>
              <a:latin typeface="Comic Sans M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03B3F58-8003-6A94-176D-D938978D83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5275" y="764704"/>
            <a:ext cx="4038600" cy="5361458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nl-NL" sz="1400" dirty="0">
                <a:effectLst/>
                <a:latin typeface="Comic Sans MS" panose="030F0702030302020204" pitchFamily="66" charset="0"/>
              </a:rPr>
              <a:t>Bureau4Impact is een steunpunt en een kennis- en adviesbureau van de Twentse Zorgcentra.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nl-NL" sz="1400" dirty="0">
                <a:latin typeface="Comic Sans MS" panose="030F0702030302020204" pitchFamily="66" charset="0"/>
              </a:rPr>
              <a:t>Bureau4Impact bestaat uit: Bewoners en Cliëntenraden, Het E-team (ervaringsdeskundigen), Leercentrum en Multimediastudio.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nl-NL" sz="1400" dirty="0">
                <a:effectLst/>
                <a:latin typeface="Comic Sans MS" panose="030F0702030302020204" pitchFamily="66" charset="0"/>
              </a:rPr>
              <a:t>We helpen cliënten en de organisatie, zodat cliënten echt mee kunnen doen bij zaken die belangrijk zijn voor hen.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nl-NL" sz="1400" dirty="0">
                <a:effectLst/>
                <a:latin typeface="Comic Sans MS" panose="030F0702030302020204" pitchFamily="66" charset="0"/>
              </a:rPr>
              <a:t>We hebben aandacht voor begrijpelijke informatie en ontwikkelen of zoeken naar ondersteunende middelen.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nl-NL" sz="1400" dirty="0">
                <a:effectLst/>
                <a:latin typeface="Comic Sans MS" panose="030F0702030302020204" pitchFamily="66" charset="0"/>
              </a:rPr>
              <a:t>Cliënten willen zich graag ontwikkelen en nieuwe dingen leren. Ook hiervoor hebben we verschillende mogelijkheden.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nl-NL" sz="1400" dirty="0">
                <a:effectLst/>
                <a:latin typeface="Comic Sans MS" panose="030F0702030302020204" pitchFamily="66" charset="0"/>
              </a:rPr>
              <a:t>Belangrijk om te weten is dat we alles doen voor, door en met cliënten.</a:t>
            </a:r>
          </a:p>
          <a:p>
            <a:pPr marL="0" indent="0">
              <a:lnSpc>
                <a:spcPct val="90000"/>
              </a:lnSpc>
              <a:buNone/>
            </a:pPr>
            <a:endParaRPr lang="nl-NL" sz="1400" dirty="0">
              <a:latin typeface="Comic Sans MS" panose="030F0702030302020204" pitchFamily="66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nl-NL" sz="1400">
                <a:latin typeface="Comic Sans MS" panose="030F0702030302020204" pitchFamily="66" charset="0"/>
              </a:rPr>
              <a:t>Contactgegevens: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nl-NL" sz="1400">
                <a:latin typeface="Comic Sans MS" panose="030F0702030302020204" pitchFamily="66" charset="0"/>
              </a:rPr>
              <a:t>Bureau4impact</a:t>
            </a:r>
            <a:endParaRPr lang="nl-NL" sz="1400" dirty="0">
              <a:latin typeface="Comic Sans MS" panose="030F0702030302020204" pitchFamily="66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nl-NL" sz="1400" dirty="0">
                <a:latin typeface="Comic Sans MS" panose="030F0702030302020204" pitchFamily="66" charset="0"/>
              </a:rPr>
              <a:t>Leuvenstraat 30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nl-NL" sz="1400" dirty="0">
                <a:latin typeface="Comic Sans MS" panose="030F0702030302020204" pitchFamily="66" charset="0"/>
              </a:rPr>
              <a:t>7559 NS  Hengelo (Ov)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nl-NL" sz="1400" dirty="0">
                <a:latin typeface="Comic Sans MS" panose="030F0702030302020204" pitchFamily="66" charset="0"/>
              </a:rPr>
              <a:t>Tel: 088-4304556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nl-NL" sz="1400" dirty="0">
                <a:latin typeface="Comic Sans MS" panose="030F0702030302020204" pitchFamily="66" charset="0"/>
              </a:rPr>
              <a:t>Mail: Bureau4impact@detwentsezorgcentra.nl </a:t>
            </a:r>
          </a:p>
        </p:txBody>
      </p:sp>
      <p:pic>
        <p:nvPicPr>
          <p:cNvPr id="5" name="m_2251286930847794802image1.jpg">
            <a:extLst>
              <a:ext uri="{FF2B5EF4-FFF2-40B4-BE49-F238E27FC236}">
                <a16:creationId xmlns:a16="http://schemas.microsoft.com/office/drawing/2014/main" id="{C2513306-675F-1771-E8C3-1000FEBA7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33900" y="2331487"/>
            <a:ext cx="4038600" cy="186785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B95CD1E-AF39-BEBA-B7AF-04E862434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F349D8A-4C55-4D28-BB54-EDD1DA78BCDC}" type="slidenum">
              <a:rPr lang="nl-NL" smtClean="0"/>
              <a:pPr>
                <a:spcAft>
                  <a:spcPts val="600"/>
                </a:spcAft>
              </a:pPr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606747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71B3A856279747AF41ECA9B73C5025" ma:contentTypeVersion="19" ma:contentTypeDescription="Create a new document." ma:contentTypeScope="" ma:versionID="1ed95ed1dcb310fc8e23e01c3c5e4be5">
  <xsd:schema xmlns:xsd="http://www.w3.org/2001/XMLSchema" xmlns:xs="http://www.w3.org/2001/XMLSchema" xmlns:p="http://schemas.microsoft.com/office/2006/metadata/properties" xmlns:ns2="bd6fb741-d1a1-4a8c-bc76-66d09c9d4545" xmlns:ns3="3e903b07-5ad4-4bcc-b460-a05b741a2897" targetNamespace="http://schemas.microsoft.com/office/2006/metadata/properties" ma:root="true" ma:fieldsID="bd44521d6423f151e77d96293ceb8f0a" ns2:_="" ns3:_="">
    <xsd:import namespace="bd6fb741-d1a1-4a8c-bc76-66d09c9d4545"/>
    <xsd:import namespace="3e903b07-5ad4-4bcc-b460-a05b741a2897"/>
    <xsd:element name="properties">
      <xsd:complexType>
        <xsd:sequence>
          <xsd:element name="documentManagement">
            <xsd:complexType>
              <xsd:all>
                <xsd:element ref="ns2:StatusUitvraag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  <xsd:element ref="ns2:Link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6fb741-d1a1-4a8c-bc76-66d09c9d4545" elementFormDefault="qualified">
    <xsd:import namespace="http://schemas.microsoft.com/office/2006/documentManagement/types"/>
    <xsd:import namespace="http://schemas.microsoft.com/office/infopath/2007/PartnerControls"/>
    <xsd:element name="StatusUitvraag" ma:index="1" nillable="true" ma:displayName="Status Uitvraag" ma:format="Dropdown" ma:internalName="StatusUitvraag" ma:readOnly="false">
      <xsd:simpleType>
        <xsd:restriction base="dms:Choice">
          <xsd:enumeration value="Open"/>
          <xsd:enumeration value="Naar CX"/>
          <xsd:enumeration value="In  behandeling"/>
          <xsd:enumeration value="Afgehandeld"/>
        </xsd:restriction>
      </xsd:simple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5d1b4be5-5a15-4e37-92bc-e1835c11a02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hidden="true" ma:indexed="true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hidden="true" ma:internalName="MediaServiceOCR" ma:readOnly="true">
      <xsd:simpleType>
        <xsd:restriction base="dms:Note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  <xsd:element name="Link" ma:index="25" nillable="true" ma:displayName="Link" ma:format="Hyperlink" ma:internalName="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903b07-5ad4-4bcc-b460-a05b741a289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hidden="true" ma:internalName="SharedWithDetails" ma:readOnly="true">
      <xsd:simpleType>
        <xsd:restriction base="dms:Note"/>
      </xsd:simpleType>
    </xsd:element>
    <xsd:element name="TaxCatchAll" ma:index="14" nillable="true" ma:displayName="Taxonomy Catch All Column" ma:hidden="true" ma:list="{5d7f6f1f-512e-42df-925e-dcf79faa3ad9}" ma:internalName="TaxCatchAll" ma:readOnly="false" ma:showField="CatchAllData" ma:web="3e903b07-5ad4-4bcc-b460-a05b741a289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nk xmlns="bd6fb741-d1a1-4a8c-bc76-66d09c9d4545">
      <Url xsi:nil="true"/>
      <Description xsi:nil="true"/>
    </Link>
    <TaxCatchAll xmlns="3e903b07-5ad4-4bcc-b460-a05b741a2897" xsi:nil="true"/>
    <lcf76f155ced4ddcb4097134ff3c332f xmlns="bd6fb741-d1a1-4a8c-bc76-66d09c9d4545">
      <Terms xmlns="http://schemas.microsoft.com/office/infopath/2007/PartnerControls"/>
    </lcf76f155ced4ddcb4097134ff3c332f>
    <StatusUitvraag xmlns="bd6fb741-d1a1-4a8c-bc76-66d09c9d454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E13A388-C238-443B-A037-F932FCAE45A5}"/>
</file>

<file path=customXml/itemProps2.xml><?xml version="1.0" encoding="utf-8"?>
<ds:datastoreItem xmlns:ds="http://schemas.openxmlformats.org/officeDocument/2006/customXml" ds:itemID="{1721C891-1CA3-4477-8756-D975C6A0B738}">
  <ds:schemaRefs>
    <ds:schemaRef ds:uri="http://schemas.microsoft.com/office/2006/metadata/properties"/>
    <ds:schemaRef ds:uri="http://schemas.microsoft.com/office/infopath/2007/PartnerControls"/>
    <ds:schemaRef ds:uri="cdc1df9a-45ff-4c57-bdcc-fba9d067a682"/>
  </ds:schemaRefs>
</ds:datastoreItem>
</file>

<file path=customXml/itemProps3.xml><?xml version="1.0" encoding="utf-8"?>
<ds:datastoreItem xmlns:ds="http://schemas.openxmlformats.org/officeDocument/2006/customXml" ds:itemID="{FBE9FD15-8401-4EFC-A8DE-06EAA1D2E46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6606</TotalTime>
  <Words>358</Words>
  <Application>Microsoft Office PowerPoint</Application>
  <PresentationFormat>Diavoorstelling (4:3)</PresentationFormat>
  <Paragraphs>79</Paragraphs>
  <Slides>6</Slides>
  <Notes>3</Notes>
  <HiddenSlides>0</HiddenSlides>
  <MMClips>8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Calibri,Sans-Serif</vt:lpstr>
      <vt:lpstr>Comic Sans MS</vt:lpstr>
      <vt:lpstr>Kantoorthema</vt:lpstr>
      <vt:lpstr>Beeldbellen 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Werkboek focusavond 4</dc:title>
  <dc:creator>Gebruiker</dc:creator>
  <cp:lastModifiedBy>Peter Molenkamp</cp:lastModifiedBy>
  <cp:revision>184</cp:revision>
  <cp:lastPrinted>2016-10-21T07:02:04Z</cp:lastPrinted>
  <dcterms:created xsi:type="dcterms:W3CDTF">2016-05-31T14:09:32Z</dcterms:created>
  <dcterms:modified xsi:type="dcterms:W3CDTF">2025-06-23T12:29:11Z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0x0101005C71B3A856279747AF41ECA9B73C5025</vt:lpwstr>
  </property>
  <property fmtid="{D5CDD505-2E9C-101B-9397-08002B2CF9AE}" pid="3" name="Order">
    <vt:r8>100</vt:r8>
  </property>
</Properties>
</file>